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62" r:id="rId4"/>
    <p:sldId id="266" r:id="rId5"/>
    <p:sldId id="317" r:id="rId6"/>
    <p:sldId id="268" r:id="rId7"/>
    <p:sldId id="318" r:id="rId8"/>
    <p:sldId id="269" r:id="rId9"/>
    <p:sldId id="319" r:id="rId10"/>
    <p:sldId id="321" r:id="rId11"/>
    <p:sldId id="320" r:id="rId12"/>
    <p:sldId id="322" r:id="rId13"/>
    <p:sldId id="323" r:id="rId14"/>
    <p:sldId id="332" r:id="rId15"/>
    <p:sldId id="334" r:id="rId16"/>
    <p:sldId id="336" r:id="rId17"/>
    <p:sldId id="335" r:id="rId18"/>
    <p:sldId id="263" r:id="rId19"/>
    <p:sldId id="264" r:id="rId20"/>
    <p:sldId id="265" r:id="rId21"/>
    <p:sldId id="257"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9" d="100"/>
          <a:sy n="69"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slide" Target="../slides/slide3.xml"/></Relationships>
</file>

<file path=ppt/diagrams/_rels/data13.xml.rels><?xml version="1.0" encoding="UTF-8" standalone="yes"?>
<Relationships xmlns="http://schemas.openxmlformats.org/package/2006/relationships"><Relationship Id="rId1" Type="http://schemas.openxmlformats.org/officeDocument/2006/relationships/slide" Target="../slides/slide3.xml"/></Relationships>
</file>

<file path=ppt/diagrams/_rels/data14.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KẾT QUẢ CÓ THỂ</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4</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Luyện tập</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3200" b="1" dirty="0">
              <a:solidFill>
                <a:schemeClr val="bg1"/>
              </a:solidFill>
              <a:latin typeface="Times New Roman" panose="02020603050405020304" pitchFamily="18" charset="0"/>
              <a:cs typeface="Times New Roman" panose="02020603050405020304" pitchFamily="18" charset="0"/>
            </a:rPr>
            <a:t>4</a:t>
          </a:r>
        </a:p>
      </dgm:t>
    </dgm:pt>
    <dgm:pt modelId="{CB20B211-A234-423D-819A-BFADE78C806D}" type="parTrans" cxnId="{9C71D357-B152-43C3-9868-E3ED1B22C42B}">
      <dgm:prSet/>
      <dgm:spPr/>
      <dgm:t>
        <a:bodyPr/>
        <a:lstStyle/>
        <a:p>
          <a:endParaRPr lang="en-US" sz="32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32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3200" b="1" dirty="0">
              <a:latin typeface="Times New Roman" panose="02020603050405020304" pitchFamily="18" charset="0"/>
              <a:cs typeface="Times New Roman" panose="02020603050405020304" pitchFamily="18" charset="0"/>
            </a:rPr>
            <a:t>Vận dụng</a:t>
          </a:r>
          <a:endParaRPr lang="en-US" sz="32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32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32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X="100000" custLinFactNeighborX="135446" custLinFactNeighborY="-31193">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endParaRPr lang="en-US" sz="2400"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endParaRPr lang="en-US" sz="2400"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endParaRPr lang="en-US" sz="2400"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Hoạt động 3:</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16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16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16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1600" b="1" dirty="0">
              <a:latin typeface="Times New Roman" panose="02020603050405020304" pitchFamily="18" charset="0"/>
              <a:cs typeface="Times New Roman" panose="02020603050405020304" pitchFamily="18" charset="0"/>
            </a:rPr>
            <a:t>KẾT QUẢ CÓ THỂ</a:t>
          </a:r>
          <a:endParaRPr lang="en-US" sz="16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16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16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0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20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0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000" b="1" dirty="0">
              <a:latin typeface="Times New Roman" panose="02020603050405020304" pitchFamily="18" charset="0"/>
              <a:cs typeface="Times New Roman" panose="02020603050405020304" pitchFamily="18" charset="0"/>
            </a:rPr>
            <a:t>KẾT QUẢ CÓ THỂ</a:t>
          </a:r>
          <a:endParaRPr lang="en-US" sz="20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0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0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18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1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1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1800" b="1" dirty="0">
              <a:latin typeface="Times New Roman" panose="02020603050405020304" pitchFamily="18" charset="0"/>
              <a:cs typeface="Times New Roman" panose="02020603050405020304" pitchFamily="18" charset="0"/>
            </a:rPr>
            <a:t>KẾT QUẢ CÓ THỂ</a:t>
          </a:r>
          <a:endParaRPr lang="en-US" sz="1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1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1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X="224743" custLinFactNeighborX="300000" custLinFactNeighborY="5882">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KẾT QUẢ CÓ THỂ</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1</a:t>
          </a:r>
        </a:p>
      </dsp:txBody>
      <dsp:txXfrm>
        <a:off x="28206" y="28206"/>
        <a:ext cx="521395" cy="605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Luyện tập</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4</a:t>
          </a:r>
        </a:p>
      </dsp:txBody>
      <dsp:txXfrm>
        <a:off x="32277" y="32600"/>
        <a:ext cx="632979" cy="5966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23977" y="0"/>
          <a:ext cx="2959453" cy="9492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100000"/>
            </a:lnSpc>
            <a:spcBef>
              <a:spcPct val="0"/>
            </a:spcBef>
            <a:spcAft>
              <a:spcPct val="15000"/>
            </a:spcAft>
            <a:buChar char="•"/>
          </a:pPr>
          <a:r>
            <a:rPr lang="nl-NL" sz="3200" b="1" kern="1200" dirty="0">
              <a:latin typeface="Times New Roman" panose="02020603050405020304" pitchFamily="18" charset="0"/>
              <a:cs typeface="Times New Roman" panose="02020603050405020304" pitchFamily="18" charset="0"/>
            </a:rPr>
            <a:t>Vận dụng</a:t>
          </a:r>
          <a:endParaRPr lang="en-US" sz="3200" b="1" kern="1200" dirty="0">
            <a:latin typeface="Times New Roman" panose="02020603050405020304" pitchFamily="18" charset="0"/>
            <a:cs typeface="Times New Roman" panose="02020603050405020304" pitchFamily="18" charset="0"/>
          </a:endParaRPr>
        </a:p>
      </dsp:txBody>
      <dsp:txXfrm>
        <a:off x="523977" y="118653"/>
        <a:ext cx="2603494" cy="711919"/>
      </dsp:txXfrm>
    </dsp:sp>
    <dsp:sp modelId="{9FDB97FB-DFEB-4A76-B855-FCE113E976D6}">
      <dsp:nvSpPr>
        <dsp:cNvPr id="0" name=""/>
        <dsp:cNvSpPr/>
      </dsp:nvSpPr>
      <dsp:spPr>
        <a:xfrm>
          <a:off x="0" y="0"/>
          <a:ext cx="520547" cy="949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50000"/>
            </a:lnSpc>
            <a:spcBef>
              <a:spcPct val="0"/>
            </a:spcBef>
            <a:spcAft>
              <a:spcPct val="35000"/>
            </a:spcAft>
            <a:buNone/>
          </a:pPr>
          <a:r>
            <a:rPr lang="en-US" sz="3200" b="1" kern="1200" dirty="0">
              <a:solidFill>
                <a:schemeClr val="bg1"/>
              </a:solidFill>
              <a:latin typeface="Times New Roman" panose="02020603050405020304" pitchFamily="18" charset="0"/>
              <a:cs typeface="Times New Roman" panose="02020603050405020304" pitchFamily="18" charset="0"/>
            </a:rPr>
            <a:t>4</a:t>
          </a:r>
        </a:p>
      </dsp:txBody>
      <dsp:txXfrm>
        <a:off x="25411" y="25411"/>
        <a:ext cx="469725" cy="8984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Hoạt động 1:</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8206" y="28206"/>
        <a:ext cx="521395" cy="6054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Hoạt động 2:</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8206" y="28206"/>
        <a:ext cx="521395" cy="605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Hoạt động 3:</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8206" y="28206"/>
        <a:ext cx="521395" cy="60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00842" y="0"/>
          <a:ext cx="2263983" cy="66396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nl-NL" sz="1600" b="1" kern="1200" dirty="0">
              <a:latin typeface="Times New Roman" panose="02020603050405020304" pitchFamily="18" charset="0"/>
              <a:cs typeface="Times New Roman" panose="02020603050405020304" pitchFamily="18" charset="0"/>
            </a:rPr>
            <a:t>KẾT QUẢ CÓ THỂ</a:t>
          </a:r>
          <a:endParaRPr lang="en-US" sz="1600" b="1" kern="1200" dirty="0">
            <a:latin typeface="Times New Roman" panose="02020603050405020304" pitchFamily="18" charset="0"/>
            <a:cs typeface="Times New Roman" panose="02020603050405020304" pitchFamily="18" charset="0"/>
          </a:endParaRPr>
        </a:p>
      </dsp:txBody>
      <dsp:txXfrm>
        <a:off x="400842" y="82996"/>
        <a:ext cx="2014995" cy="497975"/>
      </dsp:txXfrm>
    </dsp:sp>
    <dsp:sp modelId="{9FDB97FB-DFEB-4A76-B855-FCE113E976D6}">
      <dsp:nvSpPr>
        <dsp:cNvPr id="0" name=""/>
        <dsp:cNvSpPr/>
      </dsp:nvSpPr>
      <dsp:spPr>
        <a:xfrm>
          <a:off x="0" y="0"/>
          <a:ext cx="398219" cy="6639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5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1</a:t>
          </a:r>
        </a:p>
      </dsp:txBody>
      <dsp:txXfrm>
        <a:off x="19439" y="19439"/>
        <a:ext cx="359341" cy="625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46246" y="0"/>
          <a:ext cx="3085230" cy="7011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nl-NL" sz="2000" b="1" kern="1200" dirty="0">
              <a:latin typeface="Times New Roman" panose="02020603050405020304" pitchFamily="18" charset="0"/>
              <a:cs typeface="Times New Roman" panose="02020603050405020304" pitchFamily="18" charset="0"/>
            </a:rPr>
            <a:t>KẾT QUẢ CÓ THỂ</a:t>
          </a:r>
          <a:endParaRPr lang="en-US" sz="2000" b="1" kern="1200" dirty="0">
            <a:latin typeface="Times New Roman" panose="02020603050405020304" pitchFamily="18" charset="0"/>
            <a:cs typeface="Times New Roman" panose="02020603050405020304" pitchFamily="18" charset="0"/>
          </a:endParaRPr>
        </a:p>
      </dsp:txBody>
      <dsp:txXfrm>
        <a:off x="546246" y="87647"/>
        <a:ext cx="2822291" cy="525879"/>
      </dsp:txXfrm>
    </dsp:sp>
    <dsp:sp modelId="{9FDB97FB-DFEB-4A76-B855-FCE113E976D6}">
      <dsp:nvSpPr>
        <dsp:cNvPr id="0" name=""/>
        <dsp:cNvSpPr/>
      </dsp:nvSpPr>
      <dsp:spPr>
        <a:xfrm>
          <a:off x="0" y="0"/>
          <a:ext cx="542671" cy="701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15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1</a:t>
          </a:r>
        </a:p>
      </dsp:txBody>
      <dsp:txXfrm>
        <a:off x="26491" y="26491"/>
        <a:ext cx="489689" cy="648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33591" y="0"/>
          <a:ext cx="2448948" cy="59218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nl-NL" sz="1800" b="1" kern="1200" dirty="0">
              <a:latin typeface="Times New Roman" panose="02020603050405020304" pitchFamily="18" charset="0"/>
              <a:cs typeface="Times New Roman" panose="02020603050405020304" pitchFamily="18" charset="0"/>
            </a:rPr>
            <a:t>KẾT QUẢ CÓ THỂ</a:t>
          </a:r>
          <a:endParaRPr lang="en-US" sz="1800" b="1" kern="1200" dirty="0">
            <a:latin typeface="Times New Roman" panose="02020603050405020304" pitchFamily="18" charset="0"/>
            <a:cs typeface="Times New Roman" panose="02020603050405020304" pitchFamily="18" charset="0"/>
          </a:endParaRPr>
        </a:p>
      </dsp:txBody>
      <dsp:txXfrm>
        <a:off x="433591" y="74023"/>
        <a:ext cx="2226879" cy="444139"/>
      </dsp:txXfrm>
    </dsp:sp>
    <dsp:sp modelId="{9FDB97FB-DFEB-4A76-B855-FCE113E976D6}">
      <dsp:nvSpPr>
        <dsp:cNvPr id="0" name=""/>
        <dsp:cNvSpPr/>
      </dsp:nvSpPr>
      <dsp:spPr>
        <a:xfrm>
          <a:off x="0" y="0"/>
          <a:ext cx="430753" cy="5921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1</a:t>
          </a:r>
        </a:p>
      </dsp:txBody>
      <dsp:txXfrm>
        <a:off x="21028" y="21028"/>
        <a:ext cx="388697" cy="5501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72067" y="0"/>
          <a:ext cx="2062129" cy="7837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72067" y="97972"/>
        <a:ext cx="1768214" cy="587829"/>
      </dsp:txXfrm>
    </dsp:sp>
    <dsp:sp modelId="{9FDB97FB-DFEB-4A76-B855-FCE113E976D6}">
      <dsp:nvSpPr>
        <dsp:cNvPr id="0" name=""/>
        <dsp:cNvSpPr/>
      </dsp:nvSpPr>
      <dsp:spPr>
        <a:xfrm>
          <a:off x="0" y="0"/>
          <a:ext cx="471392" cy="783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3011" y="23011"/>
        <a:ext cx="425370" cy="7377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72067" y="0"/>
          <a:ext cx="2062129" cy="7837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72067" y="97972"/>
        <a:ext cx="1768214" cy="587829"/>
      </dsp:txXfrm>
    </dsp:sp>
    <dsp:sp modelId="{9FDB97FB-DFEB-4A76-B855-FCE113E976D6}">
      <dsp:nvSpPr>
        <dsp:cNvPr id="0" name=""/>
        <dsp:cNvSpPr/>
      </dsp:nvSpPr>
      <dsp:spPr>
        <a:xfrm>
          <a:off x="0" y="0"/>
          <a:ext cx="471392" cy="783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3011" y="23011"/>
        <a:ext cx="425370" cy="737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18533" y="240"/>
          <a:ext cx="1828281" cy="4928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18533" y="61846"/>
        <a:ext cx="1643462" cy="369639"/>
      </dsp:txXfrm>
    </dsp:sp>
    <dsp:sp modelId="{9FDB97FB-DFEB-4A76-B855-FCE113E976D6}">
      <dsp:nvSpPr>
        <dsp:cNvPr id="0" name=""/>
        <dsp:cNvSpPr/>
      </dsp:nvSpPr>
      <dsp:spPr>
        <a:xfrm>
          <a:off x="0" y="240"/>
          <a:ext cx="417935" cy="492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0402" y="20642"/>
        <a:ext cx="377131" cy="452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18533" y="240"/>
          <a:ext cx="1828281" cy="4928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18533" y="61846"/>
        <a:ext cx="1643462" cy="369639"/>
      </dsp:txXfrm>
    </dsp:sp>
    <dsp:sp modelId="{9FDB97FB-DFEB-4A76-B855-FCE113E976D6}">
      <dsp:nvSpPr>
        <dsp:cNvPr id="0" name=""/>
        <dsp:cNvSpPr/>
      </dsp:nvSpPr>
      <dsp:spPr>
        <a:xfrm>
          <a:off x="0" y="240"/>
          <a:ext cx="417935" cy="492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0402" y="20642"/>
        <a:ext cx="377131" cy="452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18533" y="240"/>
          <a:ext cx="1828281" cy="4928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18533" y="61846"/>
        <a:ext cx="1643462" cy="369639"/>
      </dsp:txXfrm>
    </dsp:sp>
    <dsp:sp modelId="{9FDB97FB-DFEB-4A76-B855-FCE113E976D6}">
      <dsp:nvSpPr>
        <dsp:cNvPr id="0" name=""/>
        <dsp:cNvSpPr/>
      </dsp:nvSpPr>
      <dsp:spPr>
        <a:xfrm>
          <a:off x="0" y="240"/>
          <a:ext cx="417935" cy="492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0402" y="20642"/>
        <a:ext cx="377131" cy="4520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5DA4F-15FE-4852-8FE2-1F59B5582F45}" type="datetimeFigureOut">
              <a:rPr lang="en-US" smtClean="0"/>
              <a:t>7/28/2024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768A1-C4D7-4514-B923-010BEB0E7254}" type="slidenum">
              <a:rPr lang="en-US" smtClean="0"/>
              <a:t>‹#›</a:t>
            </a:fld>
            <a:endParaRPr lang="en-US"/>
          </a:p>
        </p:txBody>
      </p:sp>
    </p:spTree>
    <p:extLst>
      <p:ext uri="{BB962C8B-B14F-4D97-AF65-F5344CB8AC3E}">
        <p14:creationId xmlns:p14="http://schemas.microsoft.com/office/powerpoint/2010/main" val="196013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E0B9-8234-4771-9720-256B0425D3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24A15-EB43-448F-B299-82DB7F5A1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978D3-B300-4D27-AA83-0306E18F5E15}"/>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5" name="Footer Placeholder 4">
            <a:extLst>
              <a:ext uri="{FF2B5EF4-FFF2-40B4-BE49-F238E27FC236}">
                <a16:creationId xmlns:a16="http://schemas.microsoft.com/office/drawing/2014/main" id="{A869A9C6-6C2C-428F-AC99-A6DCC5A66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B36A4-D74A-4DC5-864C-F1E9CE3457C2}"/>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99962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A635-2BEF-4DD8-9190-41D922B5F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977C7-98C1-46F5-B8F7-5C0EFC8ED2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AC9F-77AC-4B95-BCF9-C83799F47970}"/>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5" name="Footer Placeholder 4">
            <a:extLst>
              <a:ext uri="{FF2B5EF4-FFF2-40B4-BE49-F238E27FC236}">
                <a16:creationId xmlns:a16="http://schemas.microsoft.com/office/drawing/2014/main" id="{69B38749-6772-4DD6-B6CE-0AEF9807D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5A257-BBB6-48B9-92D7-6A6AA13AEC5D}"/>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49587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2E40E-D0D5-44E7-9BE9-2458334E9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417FF-7F77-4294-82CA-407ADCFA6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E9B93-4AA5-4693-9993-7A51F7C1575A}"/>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5" name="Footer Placeholder 4">
            <a:extLst>
              <a:ext uri="{FF2B5EF4-FFF2-40B4-BE49-F238E27FC236}">
                <a16:creationId xmlns:a16="http://schemas.microsoft.com/office/drawing/2014/main" id="{65EAEAD4-DD86-4B82-98DA-A05D3DEE3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4030A-6862-4F6F-B33D-FC464E8F0461}"/>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358490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66F9-79B4-495F-BB4A-9021FFB70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DD6FB-4637-45F4-8BD9-8A4D992DA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E6D83-9E70-4EF5-8CC5-543A7CCB87BB}"/>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5" name="Footer Placeholder 4">
            <a:extLst>
              <a:ext uri="{FF2B5EF4-FFF2-40B4-BE49-F238E27FC236}">
                <a16:creationId xmlns:a16="http://schemas.microsoft.com/office/drawing/2014/main" id="{CB05FEC2-647B-4A60-A50F-1F456632A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84F6A-EB78-460E-8374-1ABDFC941F9C}"/>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332342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684B-47D2-4091-9A75-BFA1B5372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982648-E6A6-41DA-9757-373A46F00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EE8FD-486B-440C-8E88-3527F415E6CB}"/>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5" name="Footer Placeholder 4">
            <a:extLst>
              <a:ext uri="{FF2B5EF4-FFF2-40B4-BE49-F238E27FC236}">
                <a16:creationId xmlns:a16="http://schemas.microsoft.com/office/drawing/2014/main" id="{A616A1C9-F4CE-4EF8-84B5-D00D738CB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432FE-FE40-4083-B8A5-8AA58FAE4B14}"/>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269560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91B0-1B7A-4273-A300-3F9F9B6FF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55E3C-FF4C-46BA-874C-F71CB6F061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F6299-2F1D-4BDD-BC0C-159796A6A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DBF995-E33A-40D2-A50D-BD6CB1C7A36F}"/>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6" name="Footer Placeholder 5">
            <a:extLst>
              <a:ext uri="{FF2B5EF4-FFF2-40B4-BE49-F238E27FC236}">
                <a16:creationId xmlns:a16="http://schemas.microsoft.com/office/drawing/2014/main" id="{9E236878-6A88-49A4-A2F7-B74C0B9F6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61FF6-A288-4964-8483-1E1B2729777B}"/>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40013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3AE7-9973-49E6-B0EF-D31CC4A1C8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6161D-EDA3-4A89-A83A-6BBA65FD2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E3C116-E30A-47FF-8495-A85D6705CB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07BD7-68C3-4384-9BDD-2BEC5F9E9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0E051-5F79-4DB5-9B70-274FDB689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96A4AC-7C1D-4AAD-87CE-745FF2F7B29B}"/>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8" name="Footer Placeholder 7">
            <a:extLst>
              <a:ext uri="{FF2B5EF4-FFF2-40B4-BE49-F238E27FC236}">
                <a16:creationId xmlns:a16="http://schemas.microsoft.com/office/drawing/2014/main" id="{62B3032B-EEA6-45FC-AB8F-877C85F6C6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6633D-7C45-4806-8705-85CCA9BCC732}"/>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377759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A67B-24B1-4760-BA7B-F2E5DF23BA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455A1-D413-4700-B680-7563BB8EE5BF}"/>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4" name="Footer Placeholder 3">
            <a:extLst>
              <a:ext uri="{FF2B5EF4-FFF2-40B4-BE49-F238E27FC236}">
                <a16:creationId xmlns:a16="http://schemas.microsoft.com/office/drawing/2014/main" id="{99434BF7-2C35-4EC2-B0F7-7AF38200C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ED3E8F-E6A9-4917-A725-F535D1FE5130}"/>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70534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03ABB-A639-4DB0-AEA8-A2063515BA2D}"/>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3" name="Footer Placeholder 2">
            <a:extLst>
              <a:ext uri="{FF2B5EF4-FFF2-40B4-BE49-F238E27FC236}">
                <a16:creationId xmlns:a16="http://schemas.microsoft.com/office/drawing/2014/main" id="{9457DFB3-5406-42D2-B0E7-65341970B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836713-FDF9-4023-9710-AA68A4F169BA}"/>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207359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0DAF-0D8E-437A-BC08-96F976A71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396AB7-711B-4831-B307-FA6010705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CB81D-41F6-4714-B6B5-4DF05E442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57DF7-00BE-4993-8D23-7BEDF3A9EEF4}"/>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6" name="Footer Placeholder 5">
            <a:extLst>
              <a:ext uri="{FF2B5EF4-FFF2-40B4-BE49-F238E27FC236}">
                <a16:creationId xmlns:a16="http://schemas.microsoft.com/office/drawing/2014/main" id="{AC72EBF3-CA65-4DEB-BBF6-A13F5D8AD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895D-6066-4827-8639-1D9F31C9BDB3}"/>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40784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1EF7-C26C-4F24-9374-5E9FC8BC5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135A5-12C9-4FCD-A74C-FE71959A8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D14421-AFBF-4DE1-96A5-2D7B485E7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E15A5-61EA-453E-8AAB-7EC3DAD0FAED}"/>
              </a:ext>
            </a:extLst>
          </p:cNvPr>
          <p:cNvSpPr>
            <a:spLocks noGrp="1"/>
          </p:cNvSpPr>
          <p:nvPr>
            <p:ph type="dt" sz="half" idx="10"/>
          </p:nvPr>
        </p:nvSpPr>
        <p:spPr/>
        <p:txBody>
          <a:bodyPr/>
          <a:lstStyle/>
          <a:p>
            <a:fld id="{371A39B2-79B4-45D6-AC91-60AE92E3E1B7}" type="datetimeFigureOut">
              <a:rPr lang="en-US" smtClean="0"/>
              <a:t>7/28/2024</a:t>
            </a:fld>
            <a:endParaRPr lang="en-US"/>
          </a:p>
        </p:txBody>
      </p:sp>
      <p:sp>
        <p:nvSpPr>
          <p:cNvPr id="6" name="Footer Placeholder 5">
            <a:extLst>
              <a:ext uri="{FF2B5EF4-FFF2-40B4-BE49-F238E27FC236}">
                <a16:creationId xmlns:a16="http://schemas.microsoft.com/office/drawing/2014/main" id="{68CABEF5-1347-4E1A-8E02-3BA939224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F7FA-17B0-491B-A94A-C73A2E9AC977}"/>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06599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3269D-D765-4C0C-8D93-2F478B88C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A811B-AB9B-4079-8364-C9A3EFD81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9EA47-2EDE-4F4A-A5C7-E84EB71F9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A39B2-79B4-45D6-AC91-60AE92E3E1B7}" type="datetimeFigureOut">
              <a:rPr lang="en-US" smtClean="0"/>
              <a:t>7/28/2024</a:t>
            </a:fld>
            <a:endParaRPr lang="en-US"/>
          </a:p>
        </p:txBody>
      </p:sp>
      <p:sp>
        <p:nvSpPr>
          <p:cNvPr id="5" name="Footer Placeholder 4">
            <a:extLst>
              <a:ext uri="{FF2B5EF4-FFF2-40B4-BE49-F238E27FC236}">
                <a16:creationId xmlns:a16="http://schemas.microsoft.com/office/drawing/2014/main" id="{55C78A29-E0B7-43E9-9C79-3C809C6D8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42DB29-07F0-4D34-9222-35F0A9BC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BA493-761E-4FFB-AA1A-34C777F1BEB3}" type="slidenum">
              <a:rPr lang="en-US" smtClean="0"/>
              <a:t>‹#›</a:t>
            </a:fld>
            <a:endParaRPr lang="en-US"/>
          </a:p>
        </p:txBody>
      </p:sp>
    </p:spTree>
    <p:extLst>
      <p:ext uri="{BB962C8B-B14F-4D97-AF65-F5344CB8AC3E}">
        <p14:creationId xmlns:p14="http://schemas.microsoft.com/office/powerpoint/2010/main" val="201182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1.xml"/><Relationship Id="rId7" Type="http://schemas.openxmlformats.org/officeDocument/2006/relationships/image" Target="../media/image5.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0.jpg"/><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Layout" Target="../diagrams/layout10.xml"/><Relationship Id="rId7" Type="http://schemas.openxmlformats.org/officeDocument/2006/relationships/slide" Target="slide15.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5.png"/><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3.jpeg"/><Relationship Id="rId7" Type="http://schemas.openxmlformats.org/officeDocument/2006/relationships/diagramColors" Target="../diagrams/colors12.xml"/><Relationship Id="rId2"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Layout" Target="../diagrams/layout13.xml"/><Relationship Id="rId7" Type="http://schemas.openxmlformats.org/officeDocument/2006/relationships/image" Target="../media/image34.jpeg"/><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diagramLayout" Target="../diagrams/layout14.xml"/><Relationship Id="rId7" Type="http://schemas.openxmlformats.org/officeDocument/2006/relationships/image" Target="../media/image36.jpeg"/><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diagramLayout" Target="../diagrams/layout1.xml"/><Relationship Id="rId7" Type="http://schemas.openxmlformats.org/officeDocument/2006/relationships/slide" Target="slide18.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png"/><Relationship Id="rId7" Type="http://schemas.openxmlformats.org/officeDocument/2006/relationships/diagramQuickStyle" Target="../diagrams/quickStyle2.xml"/><Relationship Id="rId2" Type="http://schemas.openxmlformats.org/officeDocument/2006/relationships/image" Target="../media/image23.jp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5.sv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C60DC9-9105-4958-AAEA-0B456B0FC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20" y="0"/>
            <a:ext cx="9204960" cy="6859577"/>
          </a:xfrm>
          <a:prstGeom prst="rect">
            <a:avLst/>
          </a:prstGeom>
        </p:spPr>
      </p:pic>
      <p:pic>
        <p:nvPicPr>
          <p:cNvPr id="6" name="Graphic 5" descr="Download">
            <a:hlinkClick r:id="rId3" action="ppaction://hlinksldjump"/>
            <a:extLst>
              <a:ext uri="{FF2B5EF4-FFF2-40B4-BE49-F238E27FC236}">
                <a16:creationId xmlns:a16="http://schemas.microsoft.com/office/drawing/2014/main" id="{F38AF01B-015A-4E57-AB99-0A7A10C29A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2880" y="2823755"/>
            <a:ext cx="605245" cy="605245"/>
          </a:xfrm>
          <a:prstGeom prst="rect">
            <a:avLst/>
          </a:prstGeom>
        </p:spPr>
      </p:pic>
      <p:pic>
        <p:nvPicPr>
          <p:cNvPr id="7" name="Graphic 6" descr="Download">
            <a:hlinkClick r:id="rId3" action="ppaction://hlinksldjump"/>
            <a:extLst>
              <a:ext uri="{FF2B5EF4-FFF2-40B4-BE49-F238E27FC236}">
                <a16:creationId xmlns:a16="http://schemas.microsoft.com/office/drawing/2014/main" id="{7FC0C319-E381-4C71-B3B6-74ED604FFF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0240" y="2823755"/>
            <a:ext cx="605245" cy="605245"/>
          </a:xfrm>
          <a:prstGeom prst="rect">
            <a:avLst/>
          </a:prstGeom>
        </p:spPr>
      </p:pic>
      <p:pic>
        <p:nvPicPr>
          <p:cNvPr id="8" name="Graphic 7" descr="Download">
            <a:hlinkClick r:id="rId8" action="ppaction://hlinksldjump"/>
            <a:extLst>
              <a:ext uri="{FF2B5EF4-FFF2-40B4-BE49-F238E27FC236}">
                <a16:creationId xmlns:a16="http://schemas.microsoft.com/office/drawing/2014/main" id="{DE49AC4B-048E-4D11-9A89-BD2534B5C0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5680" y="2812869"/>
            <a:ext cx="605245" cy="605245"/>
          </a:xfrm>
          <a:prstGeom prst="rect">
            <a:avLst/>
          </a:prstGeom>
        </p:spPr>
      </p:pic>
    </p:spTree>
    <p:extLst>
      <p:ext uri="{BB962C8B-B14F-4D97-AF65-F5344CB8AC3E}">
        <p14:creationId xmlns:p14="http://schemas.microsoft.com/office/powerpoint/2010/main" val="1332704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7F59A74-3904-41DE-8B1A-5A69ACA9F954}"/>
              </a:ext>
            </a:extLst>
          </p:cNvPr>
          <p:cNvGraphicFramePr/>
          <p:nvPr/>
        </p:nvGraphicFramePr>
        <p:xfrm>
          <a:off x="949231" y="647490"/>
          <a:ext cx="2534197" cy="78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12E2EF-E9D0-45EA-8E65-F9CCB46671A3}"/>
              </a:ext>
            </a:extLst>
          </p:cNvPr>
          <p:cNvSpPr txBox="1"/>
          <p:nvPr/>
        </p:nvSpPr>
        <p:spPr>
          <a:xfrm>
            <a:off x="4045132" y="777766"/>
            <a:ext cx="4554582" cy="523220"/>
          </a:xfrm>
          <a:prstGeom prst="rect">
            <a:avLst/>
          </a:prstGeom>
          <a:solidFill>
            <a:schemeClr val="accent1">
              <a:lumMod val="75000"/>
            </a:schemeClr>
          </a:solidFill>
        </p:spPr>
        <p:txBody>
          <a:bodyPr wrap="square" rtlCol="0">
            <a:spAutoFit/>
          </a:bodyPr>
          <a:lstStyle/>
          <a:p>
            <a:pPr algn="ctr"/>
            <a:r>
              <a:rPr lang="en-US" sz="2800" b="1" dirty="0">
                <a:solidFill>
                  <a:schemeClr val="bg1"/>
                </a:solidFill>
                <a:latin typeface="Times New Roman" pitchFamily="18" charset="0"/>
                <a:cs typeface="Times New Roman" pitchFamily="18" charset="0"/>
              </a:rPr>
              <a:t>HOẠT ĐỘNG NHÓM ĐÔI</a:t>
            </a:r>
          </a:p>
        </p:txBody>
      </p:sp>
      <p:sp>
        <p:nvSpPr>
          <p:cNvPr id="8" name="TextBox 7">
            <a:extLst>
              <a:ext uri="{FF2B5EF4-FFF2-40B4-BE49-F238E27FC236}">
                <a16:creationId xmlns:a16="http://schemas.microsoft.com/office/drawing/2014/main" id="{CEFFBD13-117D-4A9B-A0CD-3CC83D94E538}"/>
              </a:ext>
            </a:extLst>
          </p:cNvPr>
          <p:cNvSpPr txBox="1"/>
          <p:nvPr/>
        </p:nvSpPr>
        <p:spPr>
          <a:xfrm>
            <a:off x="696683" y="1794735"/>
            <a:ext cx="8064140" cy="461665"/>
          </a:xfrm>
          <a:prstGeom prst="rect">
            <a:avLst/>
          </a:prstGeom>
          <a:noFill/>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5 –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phút</a:t>
            </a:r>
            <a:endParaRPr lang="en-US" sz="2400" dirty="0">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BF21A213-EC5D-4A2C-A946-F78AA1E3E085}"/>
              </a:ext>
            </a:extLst>
          </p:cNvPr>
          <p:cNvGraphicFramePr>
            <a:graphicFrameLocks noGrp="1"/>
          </p:cNvGraphicFramePr>
          <p:nvPr>
            <p:extLst>
              <p:ext uri="{D42A27DB-BD31-4B8C-83A1-F6EECF244321}">
                <p14:modId xmlns:p14="http://schemas.microsoft.com/office/powerpoint/2010/main" val="2727220709"/>
              </p:ext>
            </p:extLst>
          </p:nvPr>
        </p:nvGraphicFramePr>
        <p:xfrm>
          <a:off x="609600" y="2552910"/>
          <a:ext cx="10972799" cy="3657600"/>
        </p:xfrm>
        <a:graphic>
          <a:graphicData uri="http://schemas.openxmlformats.org/drawingml/2006/table">
            <a:tbl>
              <a:tblPr firstRow="1" bandRow="1">
                <a:tableStyleId>{5940675A-B579-460E-94D1-54222C63F5DA}</a:tableStyleId>
              </a:tblPr>
              <a:tblGrid>
                <a:gridCol w="1179319">
                  <a:extLst>
                    <a:ext uri="{9D8B030D-6E8A-4147-A177-3AD203B41FA5}">
                      <a16:colId xmlns:a16="http://schemas.microsoft.com/office/drawing/2014/main" val="20000"/>
                    </a:ext>
                  </a:extLst>
                </a:gridCol>
                <a:gridCol w="1025495">
                  <a:extLst>
                    <a:ext uri="{9D8B030D-6E8A-4147-A177-3AD203B41FA5}">
                      <a16:colId xmlns:a16="http://schemas.microsoft.com/office/drawing/2014/main" val="20001"/>
                    </a:ext>
                  </a:extLst>
                </a:gridCol>
                <a:gridCol w="1603501">
                  <a:extLst>
                    <a:ext uri="{9D8B030D-6E8A-4147-A177-3AD203B41FA5}">
                      <a16:colId xmlns:a16="http://schemas.microsoft.com/office/drawing/2014/main" val="20002"/>
                    </a:ext>
                  </a:extLst>
                </a:gridCol>
                <a:gridCol w="3710429">
                  <a:extLst>
                    <a:ext uri="{9D8B030D-6E8A-4147-A177-3AD203B41FA5}">
                      <a16:colId xmlns:a16="http://schemas.microsoft.com/office/drawing/2014/main" val="20003"/>
                    </a:ext>
                  </a:extLst>
                </a:gridCol>
                <a:gridCol w="3454055">
                  <a:extLst>
                    <a:ext uri="{9D8B030D-6E8A-4147-A177-3AD203B41FA5}">
                      <a16:colId xmlns:a16="http://schemas.microsoft.com/office/drawing/2014/main" val="20004"/>
                    </a:ext>
                  </a:extLst>
                </a:gridCol>
              </a:tblGrid>
              <a:tr h="873733">
                <a:tc>
                  <a:txBody>
                    <a:bodyPr/>
                    <a:lstStyle/>
                    <a:p>
                      <a:pPr algn="ctr"/>
                      <a:r>
                        <a:rPr lang="en-US" b="1" dirty="0" err="1">
                          <a:latin typeface="Times New Roman" panose="02020603050405020304" pitchFamily="18" charset="0"/>
                          <a:cs typeface="Times New Roman" panose="02020603050405020304" pitchFamily="18" charset="0"/>
                        </a:rPr>
                        <a:t>Lần</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rút</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Tổng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số</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chấm</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a</a:t>
                      </a:r>
                    </a:p>
                    <a:p>
                      <a:pPr algn="ct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extLst>
                  <a:ext uri="{0D108BD9-81ED-4DB2-BD59-A6C34878D82A}">
                    <a16:rowId xmlns:a16="http://schemas.microsoft.com/office/drawing/2014/main" val="10000"/>
                  </a:ext>
                </a:extLst>
              </a:tr>
              <a:tr h="582489">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09678">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655300">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53911">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582489">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
        <p:nvSpPr>
          <p:cNvPr id="9" name="Rounded Rectangle 187">
            <a:extLst>
              <a:ext uri="{FF2B5EF4-FFF2-40B4-BE49-F238E27FC236}">
                <a16:creationId xmlns:a16="http://schemas.microsoft.com/office/drawing/2014/main" id="{2F5E0772-949A-4461-95B6-446448BEEE85}"/>
              </a:ext>
            </a:extLst>
          </p:cNvPr>
          <p:cNvSpPr/>
          <p:nvPr/>
        </p:nvSpPr>
        <p:spPr>
          <a:xfrm>
            <a:off x="9666515" y="755187"/>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00:00</a:t>
            </a:r>
          </a:p>
        </p:txBody>
      </p:sp>
      <p:sp>
        <p:nvSpPr>
          <p:cNvPr id="2" name="Rectangle: Rounded Corners 1">
            <a:extLst>
              <a:ext uri="{FF2B5EF4-FFF2-40B4-BE49-F238E27FC236}">
                <a16:creationId xmlns:a16="http://schemas.microsoft.com/office/drawing/2014/main" id="{F8303B76-D22C-49DD-B079-E9DD6283C206}"/>
              </a:ext>
            </a:extLst>
          </p:cNvPr>
          <p:cNvSpPr/>
          <p:nvPr/>
        </p:nvSpPr>
        <p:spPr>
          <a:xfrm>
            <a:off x="657223" y="1789245"/>
            <a:ext cx="10877551" cy="45055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4800" dirty="0">
                <a:latin typeface="Times New Roman" pitchFamily="18" charset="0"/>
                <a:cs typeface="Times New Roman" pitchFamily="18" charset="0"/>
              </a:rPr>
              <a:t>Khi </a:t>
            </a:r>
            <a:r>
              <a:rPr lang="en-US" sz="4800" dirty="0" err="1">
                <a:latin typeface="Times New Roman" pitchFamily="18" charset="0"/>
                <a:cs typeface="Times New Roman" pitchFamily="18" charset="0"/>
              </a:rPr>
              <a:t>thực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hiện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trò</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hoặc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thí</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nghiệm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sự</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kiện</a:t>
            </a:r>
            <a:r>
              <a:rPr lang="en-US" sz="4800" b="1" dirty="0">
                <a:solidFill>
                  <a:srgbClr val="C0000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có</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thể</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xảy</a:t>
            </a:r>
            <a:r>
              <a:rPr lang="en-US" sz="4800" b="1" dirty="0">
                <a:solidFill>
                  <a:srgbClr val="002060"/>
                </a:solidFill>
                <a:latin typeface="Times New Roman" pitchFamily="18" charset="0"/>
                <a:cs typeface="Times New Roman" pitchFamily="18" charset="0"/>
              </a:rPr>
              <a:t> ra </a:t>
            </a:r>
            <a:r>
              <a:rPr lang="en-US" sz="4800" dirty="0" err="1">
                <a:latin typeface="Times New Roman" pitchFamily="18" charset="0"/>
                <a:cs typeface="Times New Roman" pitchFamily="18" charset="0"/>
              </a:rPr>
              <a:t>hoặc</a:t>
            </a:r>
            <a:r>
              <a:rPr lang="en-US" sz="4800" dirty="0">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không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xảy</a:t>
            </a:r>
            <a:r>
              <a:rPr lang="en-US" sz="4800" b="1" dirty="0">
                <a:solidFill>
                  <a:srgbClr val="002060"/>
                </a:solidFill>
                <a:latin typeface="Times New Roman" pitchFamily="18" charset="0"/>
                <a:cs typeface="Times New Roman" pitchFamily="18" charset="0"/>
              </a:rPr>
              <a:t> ra </a:t>
            </a:r>
            <a:r>
              <a:rPr lang="en-US" sz="4800" dirty="0" err="1">
                <a:latin typeface="Times New Roman" pitchFamily="18" charset="0"/>
                <a:cs typeface="Times New Roman" pitchFamily="18" charset="0"/>
              </a:rPr>
              <a:t>tùy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thuộc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trò</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thí</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nghiệm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1354438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xit" presetSubtype="0" fill="hold" grpId="1" nodeType="clickEffect">
                                  <p:stCondLst>
                                    <p:cond delay="0"/>
                                  </p:stCondLst>
                                  <p:childTnLst>
                                    <p:anim calcmode="lin" valueType="num">
                                      <p:cBhvr>
                                        <p:cTn id="24" dur="1000"/>
                                        <p:tgtEl>
                                          <p:spTgt spid="9"/>
                                        </p:tgtEl>
                                        <p:attrNameLst>
                                          <p:attrName>ppt_w</p:attrName>
                                        </p:attrNameLst>
                                      </p:cBhvr>
                                      <p:tavLst>
                                        <p:tav tm="0">
                                          <p:val>
                                            <p:strVal val="ppt_w"/>
                                          </p:val>
                                        </p:tav>
                                        <p:tav tm="100000">
                                          <p:val>
                                            <p:strVal val="ppt_w*0.70"/>
                                          </p:val>
                                        </p:tav>
                                      </p:tavLst>
                                    </p:anim>
                                    <p:anim calcmode="lin" valueType="num">
                                      <p:cBhvr>
                                        <p:cTn id="25" dur="1000"/>
                                        <p:tgtEl>
                                          <p:spTgt spid="9"/>
                                        </p:tgtEl>
                                        <p:attrNameLst>
                                          <p:attrName>ppt_h</p:attrName>
                                        </p:attrNameLst>
                                      </p:cBhvr>
                                      <p:tavLst>
                                        <p:tav tm="0">
                                          <p:val>
                                            <p:strVal val="ppt_h"/>
                                          </p:val>
                                        </p:tav>
                                        <p:tav tm="100000">
                                          <p:val>
                                            <p:strVal val="ppt_h"/>
                                          </p:val>
                                        </p:tav>
                                      </p:tavLst>
                                    </p:anim>
                                    <p:animEffect transition="out" filter="fade">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par>
                                <p:cTn id="28" presetID="55" presetClass="exit" presetSubtype="0" fill="hold" grpId="1" nodeType="withEffect">
                                  <p:stCondLst>
                                    <p:cond delay="0"/>
                                  </p:stCondLst>
                                  <p:childTnLst>
                                    <p:anim calcmode="lin" valueType="num">
                                      <p:cBhvr>
                                        <p:cTn id="29" dur="1000"/>
                                        <p:tgtEl>
                                          <p:spTgt spid="6"/>
                                        </p:tgtEl>
                                        <p:attrNameLst>
                                          <p:attrName>ppt_w</p:attrName>
                                        </p:attrNameLst>
                                      </p:cBhvr>
                                      <p:tavLst>
                                        <p:tav tm="0">
                                          <p:val>
                                            <p:strVal val="ppt_w"/>
                                          </p:val>
                                        </p:tav>
                                        <p:tav tm="100000">
                                          <p:val>
                                            <p:strVal val="ppt_w*0.70"/>
                                          </p:val>
                                        </p:tav>
                                      </p:tavLst>
                                    </p:anim>
                                    <p:anim calcmode="lin" valueType="num">
                                      <p:cBhvr>
                                        <p:cTn id="30" dur="1000"/>
                                        <p:tgtEl>
                                          <p:spTgt spid="6"/>
                                        </p:tgtEl>
                                        <p:attrNameLst>
                                          <p:attrName>ppt_h</p:attrName>
                                        </p:attrNameLst>
                                      </p:cBhvr>
                                      <p:tavLst>
                                        <p:tav tm="0">
                                          <p:val>
                                            <p:strVal val="ppt_h"/>
                                          </p:val>
                                        </p:tav>
                                        <p:tav tm="100000">
                                          <p:val>
                                            <p:strVal val="ppt_h"/>
                                          </p:val>
                                        </p:tav>
                                      </p:tavLst>
                                    </p:anim>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par>
                                <p:cTn id="33" presetID="55" presetClass="exit" presetSubtype="0" fill="hold" grpId="1" nodeType="withEffect">
                                  <p:stCondLst>
                                    <p:cond delay="0"/>
                                  </p:stCondLst>
                                  <p:childTnLst>
                                    <p:anim calcmode="lin" valueType="num">
                                      <p:cBhvr>
                                        <p:cTn id="34" dur="1000"/>
                                        <p:tgtEl>
                                          <p:spTgt spid="8"/>
                                        </p:tgtEl>
                                        <p:attrNameLst>
                                          <p:attrName>ppt_w</p:attrName>
                                        </p:attrNameLst>
                                      </p:cBhvr>
                                      <p:tavLst>
                                        <p:tav tm="0">
                                          <p:val>
                                            <p:strVal val="ppt_w"/>
                                          </p:val>
                                        </p:tav>
                                        <p:tav tm="100000">
                                          <p:val>
                                            <p:strVal val="ppt_w*0.70"/>
                                          </p:val>
                                        </p:tav>
                                      </p:tavLst>
                                    </p:anim>
                                    <p:anim calcmode="lin" valueType="num">
                                      <p:cBhvr>
                                        <p:cTn id="35" dur="1000"/>
                                        <p:tgtEl>
                                          <p:spTgt spid="8"/>
                                        </p:tgtEl>
                                        <p:attrNameLst>
                                          <p:attrName>ppt_h</p:attrName>
                                        </p:attrNameLst>
                                      </p:cBhvr>
                                      <p:tavLst>
                                        <p:tav tm="0">
                                          <p:val>
                                            <p:strVal val="ppt_h"/>
                                          </p:val>
                                        </p:tav>
                                        <p:tav tm="100000">
                                          <p:val>
                                            <p:strVal val="ppt_h"/>
                                          </p:val>
                                        </p:tav>
                                      </p:tavLst>
                                    </p:anim>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par>
                                <p:cTn id="38" presetID="55" presetClass="exit" presetSubtype="0" fill="hold" nodeType="withEffect">
                                  <p:stCondLst>
                                    <p:cond delay="0"/>
                                  </p:stCondLst>
                                  <p:childTnLst>
                                    <p:anim calcmode="lin" valueType="num">
                                      <p:cBhvr>
                                        <p:cTn id="39" dur="1000"/>
                                        <p:tgtEl>
                                          <p:spTgt spid="7"/>
                                        </p:tgtEl>
                                        <p:attrNameLst>
                                          <p:attrName>ppt_w</p:attrName>
                                        </p:attrNameLst>
                                      </p:cBhvr>
                                      <p:tavLst>
                                        <p:tav tm="0">
                                          <p:val>
                                            <p:strVal val="ppt_w"/>
                                          </p:val>
                                        </p:tav>
                                        <p:tav tm="100000">
                                          <p:val>
                                            <p:strVal val="ppt_w*0.70"/>
                                          </p:val>
                                        </p:tav>
                                      </p:tavLst>
                                    </p:anim>
                                    <p:anim calcmode="lin" valueType="num">
                                      <p:cBhvr>
                                        <p:cTn id="40" dur="1000"/>
                                        <p:tgtEl>
                                          <p:spTgt spid="7"/>
                                        </p:tgtEl>
                                        <p:attrNameLst>
                                          <p:attrName>ppt_h</p:attrName>
                                        </p:attrNameLst>
                                      </p:cBhvr>
                                      <p:tavLst>
                                        <p:tav tm="0">
                                          <p:val>
                                            <p:strVal val="ppt_h"/>
                                          </p:val>
                                        </p:tav>
                                        <p:tav tm="100000">
                                          <p:val>
                                            <p:strVal val="ppt_h"/>
                                          </p:val>
                                        </p:tav>
                                      </p:tavLst>
                                    </p:anim>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9" grpId="0" animBg="1"/>
      <p:bldP spid="9" grpId="1"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ADB7DC-7958-461B-B2FF-6020E98E2AE9}"/>
              </a:ext>
            </a:extLst>
          </p:cNvPr>
          <p:cNvSpPr txBox="1"/>
          <p:nvPr/>
        </p:nvSpPr>
        <p:spPr>
          <a:xfrm>
            <a:off x="539975" y="381000"/>
            <a:ext cx="10791825" cy="2559675"/>
          </a:xfrm>
          <a:prstGeom prst="rect">
            <a:avLst/>
          </a:prstGeom>
          <a:solidFill>
            <a:schemeClr val="bg1"/>
          </a:solidFill>
        </p:spPr>
        <p:txBody>
          <a:bodyPr wrap="square" rtlCol="0">
            <a:spAutoFit/>
          </a:bodyPr>
          <a:lstStyle/>
          <a:p>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2.</a:t>
            </a:r>
          </a:p>
          <a:p>
            <a:pPr algn="just">
              <a:spcBef>
                <a:spcPts val="1000"/>
              </a:spcBef>
            </a:pP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15D4AB65-64FC-415D-85D2-4E08FC9FAF93}"/>
              </a:ext>
            </a:extLst>
          </p:cNvPr>
          <p:cNvGraphicFramePr>
            <a:graphicFrameLocks noGrp="1"/>
          </p:cNvGraphicFramePr>
          <p:nvPr>
            <p:extLst>
              <p:ext uri="{D42A27DB-BD31-4B8C-83A1-F6EECF244321}">
                <p14:modId xmlns:p14="http://schemas.microsoft.com/office/powerpoint/2010/main" val="592472428"/>
              </p:ext>
            </p:extLst>
          </p:nvPr>
        </p:nvGraphicFramePr>
        <p:xfrm>
          <a:off x="609604" y="2940675"/>
          <a:ext cx="10972796" cy="1828800"/>
        </p:xfrm>
        <a:graphic>
          <a:graphicData uri="http://schemas.openxmlformats.org/drawingml/2006/table">
            <a:tbl>
              <a:tblPr firstRow="1" bandRow="1">
                <a:tableStyleId>{5940675A-B579-460E-94D1-54222C63F5DA}</a:tableStyleId>
              </a:tblPr>
              <a:tblGrid>
                <a:gridCol w="1428786">
                  <a:extLst>
                    <a:ext uri="{9D8B030D-6E8A-4147-A177-3AD203B41FA5}">
                      <a16:colId xmlns:a16="http://schemas.microsoft.com/office/drawing/2014/main" val="20000"/>
                    </a:ext>
                  </a:extLst>
                </a:gridCol>
                <a:gridCol w="954401">
                  <a:extLst>
                    <a:ext uri="{9D8B030D-6E8A-4147-A177-3AD203B41FA5}">
                      <a16:colId xmlns:a16="http://schemas.microsoft.com/office/drawing/2014/main" val="20001"/>
                    </a:ext>
                  </a:extLst>
                </a:gridCol>
                <a:gridCol w="954401">
                  <a:extLst>
                    <a:ext uri="{9D8B030D-6E8A-4147-A177-3AD203B41FA5}">
                      <a16:colId xmlns:a16="http://schemas.microsoft.com/office/drawing/2014/main" val="20002"/>
                    </a:ext>
                  </a:extLst>
                </a:gridCol>
                <a:gridCol w="954401">
                  <a:extLst>
                    <a:ext uri="{9D8B030D-6E8A-4147-A177-3AD203B41FA5}">
                      <a16:colId xmlns:a16="http://schemas.microsoft.com/office/drawing/2014/main" val="20003"/>
                    </a:ext>
                  </a:extLst>
                </a:gridCol>
                <a:gridCol w="954401">
                  <a:extLst>
                    <a:ext uri="{9D8B030D-6E8A-4147-A177-3AD203B41FA5}">
                      <a16:colId xmlns:a16="http://schemas.microsoft.com/office/drawing/2014/main" val="20004"/>
                    </a:ext>
                  </a:extLst>
                </a:gridCol>
                <a:gridCol w="954401">
                  <a:extLst>
                    <a:ext uri="{9D8B030D-6E8A-4147-A177-3AD203B41FA5}">
                      <a16:colId xmlns:a16="http://schemas.microsoft.com/office/drawing/2014/main" val="20005"/>
                    </a:ext>
                  </a:extLst>
                </a:gridCol>
                <a:gridCol w="954401">
                  <a:extLst>
                    <a:ext uri="{9D8B030D-6E8A-4147-A177-3AD203B41FA5}">
                      <a16:colId xmlns:a16="http://schemas.microsoft.com/office/drawing/2014/main" val="20006"/>
                    </a:ext>
                  </a:extLst>
                </a:gridCol>
                <a:gridCol w="954401">
                  <a:extLst>
                    <a:ext uri="{9D8B030D-6E8A-4147-A177-3AD203B41FA5}">
                      <a16:colId xmlns:a16="http://schemas.microsoft.com/office/drawing/2014/main" val="20007"/>
                    </a:ext>
                  </a:extLst>
                </a:gridCol>
                <a:gridCol w="954401">
                  <a:extLst>
                    <a:ext uri="{9D8B030D-6E8A-4147-A177-3AD203B41FA5}">
                      <a16:colId xmlns:a16="http://schemas.microsoft.com/office/drawing/2014/main" val="20008"/>
                    </a:ext>
                  </a:extLst>
                </a:gridCol>
                <a:gridCol w="954401">
                  <a:extLst>
                    <a:ext uri="{9D8B030D-6E8A-4147-A177-3AD203B41FA5}">
                      <a16:colId xmlns:a16="http://schemas.microsoft.com/office/drawing/2014/main" val="20009"/>
                    </a:ext>
                  </a:extLst>
                </a:gridCol>
                <a:gridCol w="954401">
                  <a:extLst>
                    <a:ext uri="{9D8B030D-6E8A-4147-A177-3AD203B41FA5}">
                      <a16:colId xmlns:a16="http://schemas.microsoft.com/office/drawing/2014/main" val="20010"/>
                    </a:ext>
                  </a:extLst>
                </a:gridCol>
              </a:tblGrid>
              <a:tr h="914400">
                <a:tc>
                  <a:txBody>
                    <a:bodyPr/>
                    <a:lstStyle/>
                    <a:p>
                      <a:pPr algn="ctr"/>
                      <a:r>
                        <a:rPr lang="en-US" sz="2400" b="0" dirty="0" err="1">
                          <a:solidFill>
                            <a:schemeClr val="tx1"/>
                          </a:solidFill>
                          <a:latin typeface="Times New Roman" panose="02020603050405020304" pitchFamily="18" charset="0"/>
                          <a:cs typeface="Times New Roman" panose="02020603050405020304" pitchFamily="18" charset="0"/>
                        </a:rPr>
                        <a:t>Tú</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extLst>
                  <a:ext uri="{0D108BD9-81ED-4DB2-BD59-A6C34878D82A}">
                    <a16:rowId xmlns:a16="http://schemas.microsoft.com/office/drawing/2014/main" val="10000"/>
                  </a:ext>
                </a:extLst>
              </a:tr>
              <a:tr h="914400">
                <a:tc>
                  <a:txBody>
                    <a:bodyPr/>
                    <a:lstStyle/>
                    <a:p>
                      <a:pPr algn="ctr"/>
                      <a:r>
                        <a:rPr lang="en-US" sz="2400" b="0" dirty="0" err="1">
                          <a:solidFill>
                            <a:schemeClr val="tx1"/>
                          </a:solidFill>
                          <a:latin typeface="Times New Roman" panose="02020603050405020304" pitchFamily="18" charset="0"/>
                          <a:cs typeface="Times New Roman" panose="02020603050405020304" pitchFamily="18" charset="0"/>
                        </a:rPr>
                        <a:t>Quân</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651C4A0A-6E64-4F94-9B8F-72F082FFE381}"/>
              </a:ext>
            </a:extLst>
          </p:cNvPr>
          <p:cNvSpPr txBox="1"/>
          <p:nvPr/>
        </p:nvSpPr>
        <p:spPr>
          <a:xfrm>
            <a:off x="539975" y="4992687"/>
            <a:ext cx="10931074" cy="830997"/>
          </a:xfrm>
          <a:prstGeom prst="rect">
            <a:avLst/>
          </a:prstGeom>
          <a:solidFill>
            <a:schemeClr val="bg1"/>
          </a:solidFill>
        </p:spPr>
        <p:txBody>
          <a:bodyPr wrap="square" rtlCol="0">
            <a:spAutoFit/>
          </a:bodyPr>
          <a:lstStyle/>
          <a:p>
            <a:pPr algn="just"/>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a:t>
            </a:r>
          </a:p>
        </p:txBody>
      </p:sp>
      <p:graphicFrame>
        <p:nvGraphicFramePr>
          <p:cNvPr id="8" name="Diagram 7">
            <a:extLst>
              <a:ext uri="{FF2B5EF4-FFF2-40B4-BE49-F238E27FC236}">
                <a16:creationId xmlns:a16="http://schemas.microsoft.com/office/drawing/2014/main" id="{D0C56C60-ED68-421E-9C93-EE6D0F01949F}"/>
              </a:ext>
            </a:extLst>
          </p:cNvPr>
          <p:cNvGraphicFramePr/>
          <p:nvPr>
            <p:extLst>
              <p:ext uri="{D42A27DB-BD31-4B8C-83A1-F6EECF244321}">
                <p14:modId xmlns:p14="http://schemas.microsoft.com/office/powerpoint/2010/main" val="3835048190"/>
              </p:ext>
            </p:extLst>
          </p:nvPr>
        </p:nvGraphicFramePr>
        <p:xfrm>
          <a:off x="9084985" y="381000"/>
          <a:ext cx="2246815" cy="49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1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3C1D4-6D4A-441C-9F98-A6F5BB9488AA}"/>
              </a:ext>
            </a:extLst>
          </p:cNvPr>
          <p:cNvSpPr/>
          <p:nvPr/>
        </p:nvSpPr>
        <p:spPr>
          <a:xfrm>
            <a:off x="460466" y="1425366"/>
            <a:ext cx="6324600" cy="1574790"/>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Luyện tập 2</a:t>
            </a:r>
          </a:p>
          <a:p>
            <a:pPr algn="just">
              <a:spcBef>
                <a:spcPts val="1000"/>
              </a:spcBef>
            </a:pPr>
            <a:r>
              <a:rPr lang="vi-VN" sz="2800" dirty="0">
                <a:latin typeface="Times New Roman" panose="02020603050405020304" pitchFamily="18" charset="0"/>
                <a:cs typeface="Times New Roman" panose="02020603050405020304" pitchFamily="18" charset="0"/>
              </a:rPr>
              <a:t>Minh quay tấm bìa và thấy mũi tên chỉ vào ô số 3 như hình bên. </a:t>
            </a:r>
          </a:p>
        </p:txBody>
      </p:sp>
      <p:sp>
        <p:nvSpPr>
          <p:cNvPr id="6" name="Rectangle 5">
            <a:extLst>
              <a:ext uri="{FF2B5EF4-FFF2-40B4-BE49-F238E27FC236}">
                <a16:creationId xmlns:a16="http://schemas.microsoft.com/office/drawing/2014/main" id="{244673B6-1AA9-4D7A-B6AE-2485FBC162CE}"/>
              </a:ext>
            </a:extLst>
          </p:cNvPr>
          <p:cNvSpPr/>
          <p:nvPr/>
        </p:nvSpPr>
        <p:spPr>
          <a:xfrm>
            <a:off x="460466" y="3058286"/>
            <a:ext cx="7162800" cy="2200602"/>
          </a:xfrm>
          <a:prstGeom prst="rect">
            <a:avLst/>
          </a:prstGeom>
        </p:spPr>
        <p:txBody>
          <a:bodyPr wrap="square">
            <a:spAutoFit/>
          </a:bodyPr>
          <a:lstStyle/>
          <a:p>
            <a:pPr>
              <a:spcBef>
                <a:spcPts val="1000"/>
              </a:spcBef>
            </a:pPr>
            <a:r>
              <a:rPr lang="vi-VN" sz="2800" dirty="0">
                <a:latin typeface="Times New Roman" panose="02020603050405020304" pitchFamily="18" charset="0"/>
                <a:cs typeface="Times New Roman" panose="02020603050405020304" pitchFamily="18" charset="0"/>
              </a:rPr>
              <a:t>Hãy cho biết sự kiện nào sau đây xảy ra: </a:t>
            </a:r>
          </a:p>
          <a:p>
            <a:pPr>
              <a:spcBef>
                <a:spcPts val="1000"/>
              </a:spcBef>
            </a:pPr>
            <a:r>
              <a:rPr lang="vi-VN" sz="2800" dirty="0">
                <a:latin typeface="Times New Roman" panose="02020603050405020304" pitchFamily="18" charset="0"/>
                <a:cs typeface="Times New Roman" panose="02020603050405020304" pitchFamily="18" charset="0"/>
              </a:rPr>
              <a:t>(1) Mũi tên chỉ vào ô ghi số 3 hoặc 5;</a:t>
            </a:r>
          </a:p>
          <a:p>
            <a:pPr>
              <a:spcBef>
                <a:spcPts val="1000"/>
              </a:spcBef>
            </a:pPr>
            <a:r>
              <a:rPr lang="vi-VN" sz="2800" dirty="0">
                <a:latin typeface="Times New Roman" panose="02020603050405020304" pitchFamily="18" charset="0"/>
                <a:cs typeface="Times New Roman" panose="02020603050405020304" pitchFamily="18" charset="0"/>
              </a:rPr>
              <a:t>(2) Mũi tên chỉ vào ô ghi số 4;</a:t>
            </a:r>
          </a:p>
          <a:p>
            <a:pPr>
              <a:spcBef>
                <a:spcPts val="1000"/>
              </a:spcBef>
            </a:pPr>
            <a:r>
              <a:rPr lang="vi-VN" sz="2800" dirty="0">
                <a:latin typeface="Times New Roman" panose="02020603050405020304" pitchFamily="18" charset="0"/>
                <a:cs typeface="Times New Roman" panose="02020603050405020304" pitchFamily="18" charset="0"/>
              </a:rPr>
              <a:t>(3) Mũi tên chỉ vào ô ghi số lớn hơn 5.</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89C0B8-58E4-4E36-BB25-9A4276972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603" y="1599112"/>
            <a:ext cx="4548051" cy="4548051"/>
          </a:xfrm>
          <a:prstGeom prst="rect">
            <a:avLst/>
          </a:prstGeom>
        </p:spPr>
      </p:pic>
      <p:graphicFrame>
        <p:nvGraphicFramePr>
          <p:cNvPr id="10" name="Diagram 9">
            <a:extLst>
              <a:ext uri="{FF2B5EF4-FFF2-40B4-BE49-F238E27FC236}">
                <a16:creationId xmlns:a16="http://schemas.microsoft.com/office/drawing/2014/main" id="{CEED3C6D-A7F8-4FEB-A1D1-F333A846339F}"/>
              </a:ext>
            </a:extLst>
          </p:cNvPr>
          <p:cNvGraphicFramePr/>
          <p:nvPr>
            <p:extLst>
              <p:ext uri="{D42A27DB-BD31-4B8C-83A1-F6EECF244321}">
                <p14:modId xmlns:p14="http://schemas.microsoft.com/office/powerpoint/2010/main" val="1195793940"/>
              </p:ext>
            </p:extLst>
          </p:nvPr>
        </p:nvGraphicFramePr>
        <p:xfrm>
          <a:off x="663796" y="503190"/>
          <a:ext cx="2246815" cy="49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6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C4A7F7-FFA7-4AFA-8855-8FE94ED1BCF1}"/>
              </a:ext>
            </a:extLst>
          </p:cNvPr>
          <p:cNvSpPr/>
          <p:nvPr/>
        </p:nvSpPr>
        <p:spPr>
          <a:xfrm>
            <a:off x="718185" y="566976"/>
            <a:ext cx="10755630" cy="4355038"/>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THỬ THÁCH NHỎ</a:t>
            </a:r>
            <a:endParaRPr lang="vi-VN" sz="2800" b="1"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Một hộp kín đựng 5 viên bi xanh, 3 viên bi đỏ và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 viên bi vàng. Mỗi lượt chơi, Minh và Khoa lần lượt lấy ra một viên bi từ hộp. Quan sát và ghi lại màu của viên bi rồi trả lại viên bi vào hộp. </a:t>
            </a:r>
          </a:p>
          <a:p>
            <a:pPr algn="just">
              <a:spcBef>
                <a:spcPts val="600"/>
              </a:spcBef>
            </a:pPr>
            <a:r>
              <a:rPr lang="vi-VN" sz="2800" dirty="0">
                <a:latin typeface="Times New Roman" panose="02020603050405020304" pitchFamily="18" charset="0"/>
                <a:cs typeface="Times New Roman" panose="02020603050405020304" pitchFamily="18" charset="0"/>
              </a:rPr>
              <a:t>Màu của các viên bi trong mỗi lượt lấy được Minh và Khoa ghi lại như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 xanh, Đ: đỏ, V: vàng)</a:t>
            </a:r>
            <a:endParaRPr lang="en-US" sz="2800" dirty="0">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Người thắng là người lấy được nhiều </a:t>
            </a:r>
            <a:endParaRPr lang="en-US" sz="2800" dirty="0">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viên bi đỏ hơn sau 10 lượt chơi. </a:t>
            </a:r>
            <a:endParaRPr lang="en-US" sz="2800" dirty="0">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Sự kiện Minh thắng có xảy ra không?</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9474EBD-E035-46AD-806B-D866DD848847}"/>
              </a:ext>
            </a:extLst>
          </p:cNvPr>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596198" y="3025301"/>
            <a:ext cx="4973683" cy="1724297"/>
          </a:xfrm>
          <a:prstGeom prst="rect">
            <a:avLst/>
          </a:prstGeom>
        </p:spPr>
      </p:pic>
      <p:sp>
        <p:nvSpPr>
          <p:cNvPr id="7" name="Scroll: Horizontal 6">
            <a:extLst>
              <a:ext uri="{FF2B5EF4-FFF2-40B4-BE49-F238E27FC236}">
                <a16:creationId xmlns:a16="http://schemas.microsoft.com/office/drawing/2014/main" id="{C066A283-D492-4C7C-BEDA-E901B3FE4FF3}"/>
              </a:ext>
            </a:extLst>
          </p:cNvPr>
          <p:cNvSpPr/>
          <p:nvPr/>
        </p:nvSpPr>
        <p:spPr>
          <a:xfrm>
            <a:off x="901337" y="4832481"/>
            <a:ext cx="10023566" cy="1724297"/>
          </a:xfrm>
          <a:prstGeom prst="horizontalScroll">
            <a:avLst/>
          </a:prstGeom>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0" marR="0" algn="ctr">
              <a:lnSpc>
                <a:spcPct val="107000"/>
              </a:lnSpc>
              <a:spcBef>
                <a:spcPts val="0"/>
              </a:spcBef>
              <a:spcAft>
                <a:spcPts val="800"/>
              </a:spcAft>
            </a:pPr>
            <a:r>
              <a:rPr lang="nl-NL"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kiện Minh thắng không thể xảy 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Diagram 10">
            <a:extLst>
              <a:ext uri="{FF2B5EF4-FFF2-40B4-BE49-F238E27FC236}">
                <a16:creationId xmlns:a16="http://schemas.microsoft.com/office/drawing/2014/main" id="{26CB14FE-03CD-4517-9CE3-BEB503AC8F14}"/>
              </a:ext>
            </a:extLst>
          </p:cNvPr>
          <p:cNvGraphicFramePr/>
          <p:nvPr>
            <p:extLst>
              <p:ext uri="{D42A27DB-BD31-4B8C-83A1-F6EECF244321}">
                <p14:modId xmlns:p14="http://schemas.microsoft.com/office/powerpoint/2010/main" val="2269212110"/>
              </p:ext>
            </p:extLst>
          </p:nvPr>
        </p:nvGraphicFramePr>
        <p:xfrm>
          <a:off x="535033" y="320310"/>
          <a:ext cx="2246815" cy="49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559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E54358C-4CDF-47E0-BCF0-88ACA82207FD}"/>
              </a:ext>
            </a:extLst>
          </p:cNvPr>
          <p:cNvGraphicFramePr/>
          <p:nvPr>
            <p:extLst>
              <p:ext uri="{D42A27DB-BD31-4B8C-83A1-F6EECF244321}">
                <p14:modId xmlns:p14="http://schemas.microsoft.com/office/powerpoint/2010/main" val="3369659893"/>
              </p:ext>
            </p:extLst>
          </p:nvPr>
        </p:nvGraphicFramePr>
        <p:xfrm>
          <a:off x="729884" y="535576"/>
          <a:ext cx="4667797"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6">
            <a:extLst>
              <a:ext uri="{FF2B5EF4-FFF2-40B4-BE49-F238E27FC236}">
                <a16:creationId xmlns:a16="http://schemas.microsoft.com/office/drawing/2014/main" id="{6A3B9464-8F35-4BE7-AEE8-CB1805383D1C}"/>
              </a:ext>
            </a:extLst>
          </p:cNvPr>
          <p:cNvSpPr/>
          <p:nvPr/>
        </p:nvSpPr>
        <p:spPr>
          <a:xfrm>
            <a:off x="501831" y="2299063"/>
            <a:ext cx="11188337" cy="175913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4000" dirty="0" err="1">
                <a:solidFill>
                  <a:schemeClr val="tx1"/>
                </a:solidFill>
                <a:latin typeface="Times New Roman" panose="02020603050405020304" pitchFamily="18" charset="0"/>
                <a:cs typeface="Times New Roman" panose="02020603050405020304" pitchFamily="18" charset="0"/>
              </a:rPr>
              <a:t>Làm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7" action="ppaction://hlinksldjump"/>
              </a:rPr>
              <a:t>9.25</a:t>
            </a:r>
            <a:r>
              <a:rPr lang="nl-NL"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8" action="ppaction://hlinksldjump"/>
              </a:rPr>
              <a:t>9.26</a:t>
            </a:r>
            <a:r>
              <a:rPr lang="nl-NL" sz="4000" dirty="0">
                <a:latin typeface="Times New Roman" panose="02020603050405020304" pitchFamily="18" charset="0"/>
                <a:cs typeface="Times New Roman" panose="02020603050405020304" pitchFamily="18" charset="0"/>
              </a:rPr>
              <a:t> SGK</a:t>
            </a:r>
            <a:endParaRPr lang="nl-NL"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529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nl-NL" sz="3600" b="1" dirty="0">
                <a:latin typeface="Times New Roman" panose="02020603050405020304" pitchFamily="18" charset="0"/>
                <a:cs typeface="Times New Roman" panose="02020603050405020304" pitchFamily="18" charset="0"/>
                <a:hlinkClick r:id="rId2" action="ppaction://hlinksldjump"/>
              </a:rPr>
              <a:t>Câu 9.25</a:t>
            </a:r>
            <a:r>
              <a:rPr lang="nl-NL" sz="3600" b="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algn="just">
              <a:lnSpc>
                <a:spcPct val="150000"/>
              </a:lnSpc>
            </a:pPr>
            <a:r>
              <a:rPr lang="nl-NL" sz="3600" dirty="0">
                <a:latin typeface="Times New Roman" panose="02020603050405020304" pitchFamily="18" charset="0"/>
                <a:cs typeface="Times New Roman" panose="02020603050405020304" pitchFamily="18" charset="0"/>
              </a:rPr>
              <a:t>a. Các kết quả có thể để sự kiện Số chấm xuất hiện là số nguyên tố xảy ra là : 2, 3, 5.</a:t>
            </a:r>
            <a:endParaRPr lang="en-US" sz="3600" dirty="0">
              <a:latin typeface="Times New Roman" panose="02020603050405020304" pitchFamily="18" charset="0"/>
              <a:cs typeface="Times New Roman" panose="02020603050405020304" pitchFamily="18" charset="0"/>
            </a:endParaRPr>
          </a:p>
          <a:p>
            <a:pPr algn="just">
              <a:lnSpc>
                <a:spcPct val="150000"/>
              </a:lnSpc>
            </a:pPr>
            <a:r>
              <a:rPr lang="nl-NL" sz="3600" dirty="0">
                <a:latin typeface="Times New Roman" panose="02020603050405020304" pitchFamily="18" charset="0"/>
                <a:cs typeface="Times New Roman" panose="02020603050405020304" pitchFamily="18" charset="0"/>
              </a:rPr>
              <a:t>b. Nếu số chấm xuất hiện là 5 thì sự kiện Số chấm xuất hiện không phải là 6 có xảy ra.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675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nl-NL" sz="3200" b="1" dirty="0">
                <a:latin typeface="Times New Roman" panose="02020603050405020304" pitchFamily="18" charset="0"/>
                <a:cs typeface="Times New Roman" panose="02020603050405020304" pitchFamily="18" charset="0"/>
                <a:hlinkClick r:id="rId2" action="ppaction://hlinksldjump"/>
              </a:rPr>
              <a:t>Câu 9.26</a:t>
            </a:r>
            <a:r>
              <a:rPr lang="nl-NL"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nSpc>
                <a:spcPct val="150000"/>
              </a:lnSpc>
            </a:pPr>
            <a:r>
              <a:rPr lang="nl-NL" sz="3200" dirty="0">
                <a:latin typeface="Times New Roman" panose="02020603050405020304" pitchFamily="18" charset="0"/>
                <a:cs typeface="Times New Roman" panose="02020603050405020304" pitchFamily="18" charset="0"/>
              </a:rPr>
              <a:t>a. Các kết quả có thể của thí nghiệm này là: Nai; Cáo; Gấu .</a:t>
            </a:r>
            <a:endParaRPr lang="en-US" sz="3200" dirty="0">
              <a:latin typeface="Times New Roman" panose="02020603050405020304" pitchFamily="18" charset="0"/>
              <a:cs typeface="Times New Roman" panose="02020603050405020304" pitchFamily="18" charset="0"/>
            </a:endParaRPr>
          </a:p>
          <a:p>
            <a:pPr>
              <a:lnSpc>
                <a:spcPct val="150000"/>
              </a:lnSpc>
            </a:pPr>
            <a:r>
              <a:rPr lang="nl-NL" sz="3200" dirty="0">
                <a:latin typeface="Times New Roman" panose="02020603050405020304" pitchFamily="18" charset="0"/>
                <a:cs typeface="Times New Roman" panose="02020603050405020304" pitchFamily="18" charset="0"/>
              </a:rPr>
              <a:t>b. Các kết quả có thể để sự kiện Mũi tên không chỉ vào ô Nai xảy ra là: Cáo; Gấu .</a:t>
            </a:r>
            <a:endParaRPr lang="en-US" sz="3200" dirty="0">
              <a:latin typeface="Times New Roman" panose="02020603050405020304" pitchFamily="18" charset="0"/>
              <a:cs typeface="Times New Roman" panose="02020603050405020304" pitchFamily="18" charset="0"/>
            </a:endParaRPr>
          </a:p>
          <a:p>
            <a:pPr>
              <a:lnSpc>
                <a:spcPct val="150000"/>
              </a:lnSpc>
            </a:pPr>
            <a:r>
              <a:rPr lang="nl-NL" sz="3200" dirty="0">
                <a:latin typeface="Times New Roman" panose="02020603050405020304" pitchFamily="18" charset="0"/>
                <a:cs typeface="Times New Roman" panose="02020603050405020304" pitchFamily="18" charset="0"/>
              </a:rPr>
              <a:t>c. Nêu mũi tên chỉ vào ô Nai như hình vẽ thì sự kiện Mũi tên chỉ vào ô Gấu hoặc Nai có xảy 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11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8119B37-8363-402B-B1F6-86F867881DB0}"/>
              </a:ext>
            </a:extLst>
          </p:cNvPr>
          <p:cNvGraphicFramePr/>
          <p:nvPr>
            <p:extLst>
              <p:ext uri="{D42A27DB-BD31-4B8C-83A1-F6EECF244321}">
                <p14:modId xmlns:p14="http://schemas.microsoft.com/office/powerpoint/2010/main" val="417012099"/>
              </p:ext>
            </p:extLst>
          </p:nvPr>
        </p:nvGraphicFramePr>
        <p:xfrm>
          <a:off x="931816" y="341406"/>
          <a:ext cx="3483431" cy="94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883DD3F-9566-4800-9349-39EA9A8A4FF3}"/>
              </a:ext>
            </a:extLst>
          </p:cNvPr>
          <p:cNvSpPr txBox="1"/>
          <p:nvPr/>
        </p:nvSpPr>
        <p:spPr>
          <a:xfrm>
            <a:off x="5442857" y="539931"/>
            <a:ext cx="5159828" cy="584775"/>
          </a:xfrm>
          <a:prstGeom prst="rect">
            <a:avLst/>
          </a:prstGeom>
          <a:noFill/>
        </p:spPr>
        <p:txBody>
          <a:bodyPr wrap="square" rtlCol="0">
            <a:spAutoFit/>
          </a:bodyPr>
          <a:lstStyle/>
          <a:p>
            <a:r>
              <a:rPr lang="nl-NL" sz="3200" dirty="0">
                <a:solidFill>
                  <a:srgbClr val="000000"/>
                </a:solidFill>
                <a:latin typeface="Times New Roman" panose="02020603050405020304" pitchFamily="18" charset="0"/>
                <a:ea typeface="Calibri" panose="020F0502020204030204" pitchFamily="34" charset="0"/>
              </a:rPr>
              <a:t>Làm c</a:t>
            </a:r>
            <a:r>
              <a:rPr lang="nl-NL" sz="3200" dirty="0">
                <a:solidFill>
                  <a:srgbClr val="000000"/>
                </a:solidFill>
                <a:effectLst/>
                <a:latin typeface="Times New Roman" panose="02020603050405020304" pitchFamily="18" charset="0"/>
                <a:ea typeface="Calibri" panose="020F0502020204030204" pitchFamily="34" charset="0"/>
              </a:rPr>
              <a:t>âu 9.27, 9.28</a:t>
            </a:r>
            <a:r>
              <a:rPr lang="en-US" sz="3200" dirty="0"/>
              <a:t> </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B13C1CEF-E197-4967-87DC-8ECED8740DF5}"/>
                  </a:ext>
                </a:extLst>
              </p:cNvPr>
              <p:cNvGraphicFramePr>
                <a:graphicFrameLocks noGrp="1"/>
              </p:cNvGraphicFramePr>
              <p:nvPr>
                <p:extLst>
                  <p:ext uri="{D42A27DB-BD31-4B8C-83A1-F6EECF244321}">
                    <p14:modId xmlns:p14="http://schemas.microsoft.com/office/powerpoint/2010/main" val="159607797"/>
                  </p:ext>
                </p:extLst>
              </p:nvPr>
            </p:nvGraphicFramePr>
            <p:xfrm>
              <a:off x="523603" y="2061374"/>
              <a:ext cx="11179630" cy="3930937"/>
            </p:xfrm>
            <a:graphic>
              <a:graphicData uri="http://schemas.openxmlformats.org/drawingml/2006/table">
                <a:tbl>
                  <a:tblPr firstRow="1" bandRow="1">
                    <a:tableStyleId>{5C22544A-7EE6-4342-B048-85BDC9FD1C3A}</a:tableStyleId>
                  </a:tblPr>
                  <a:tblGrid>
                    <a:gridCol w="5589815">
                      <a:extLst>
                        <a:ext uri="{9D8B030D-6E8A-4147-A177-3AD203B41FA5}">
                          <a16:colId xmlns:a16="http://schemas.microsoft.com/office/drawing/2014/main" val="20000"/>
                        </a:ext>
                      </a:extLst>
                    </a:gridCol>
                    <a:gridCol w="5589815">
                      <a:extLst>
                        <a:ext uri="{9D8B030D-6E8A-4147-A177-3AD203B41FA5}">
                          <a16:colId xmlns:a16="http://schemas.microsoft.com/office/drawing/2014/main" val="20001"/>
                        </a:ext>
                      </a:extLst>
                    </a:gridCol>
                  </a:tblGrid>
                  <a:tr h="808653">
                    <a:tc>
                      <a:txBody>
                        <a:bodyPr/>
                        <a:lstStyle/>
                        <a:p>
                          <a:pPr algn="ctr"/>
                          <a:r>
                            <a:rPr lang="en-US" sz="4200" dirty="0">
                              <a:latin typeface="Times New Roman" panose="02020603050405020304" pitchFamily="18" charset="0"/>
                              <a:cs typeface="Times New Roman" panose="02020603050405020304" pitchFamily="18" charset="0"/>
                            </a:rPr>
                            <a:t>9.27</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a:latin typeface="Times New Roman" panose="02020603050405020304" pitchFamily="18" charset="0"/>
                              <a:cs typeface="Times New Roman" panose="02020603050405020304" pitchFamily="18" charset="0"/>
                            </a:rPr>
                            <a:t>9.28</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r>
                            <a:rPr lang="nl-NL" sz="3600" b="0" kern="1200" dirty="0">
                              <a:solidFill>
                                <a:schemeClr val="dk1"/>
                              </a:solidFill>
                              <a:effectLst/>
                              <a:latin typeface="Times New Roman" panose="02020603050405020304" pitchFamily="18" charset="0"/>
                              <a:ea typeface="+mn-ea"/>
                              <a:cs typeface="Times New Roman" panose="02020603050405020304" pitchFamily="18" charset="0"/>
                            </a:rPr>
                            <a:t>Bình là người thắng.</a:t>
                          </a:r>
                          <a:endParaRPr lang="en-US" sz="3600" b="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Xác</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suất</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kiên</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thắng</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14:m>
                            <m:oMath xmlns:m="http://schemas.openxmlformats.org/officeDocument/2006/math">
                              <m:f>
                                <m:fPr>
                                  <m:ctrlPr>
                                    <a:rPr lang="en-US" sz="3600" b="0" i="1" kern="1200" smtClean="0">
                                      <a:solidFill>
                                        <a:schemeClr val="dk1"/>
                                      </a:solidFill>
                                      <a:effectLst/>
                                      <a:latin typeface="Cambria Math" panose="02040503050406030204" pitchFamily="18" charset="0"/>
                                      <a:ea typeface="+mn-ea"/>
                                      <a:cs typeface="Times New Roman" panose="02020603050405020304" pitchFamily="18" charset="0"/>
                                    </a:rPr>
                                  </m:ctrlPr>
                                </m:fPr>
                                <m:num>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𝑘</m:t>
                                  </m:r>
                                </m:num>
                                <m:den>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𝑛</m:t>
                                  </m:r>
                                </m:den>
                              </m:f>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m:t>
                              </m:r>
                              <m:f>
                                <m:fPr>
                                  <m:ctrlPr>
                                    <a:rPr lang="en-US" sz="3600" b="0" i="1" kern="1200" smtClean="0">
                                      <a:solidFill>
                                        <a:schemeClr val="dk1"/>
                                      </a:solidFill>
                                      <a:effectLst/>
                                      <a:latin typeface="Cambria Math" panose="02040503050406030204" pitchFamily="18" charset="0"/>
                                      <a:ea typeface="+mn-ea"/>
                                      <a:cs typeface="Times New Roman" panose="02020603050405020304" pitchFamily="18" charset="0"/>
                                    </a:rPr>
                                  </m:ctrlPr>
                                </m:fPr>
                                <m:num>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3</m:t>
                                  </m:r>
                                </m:num>
                                <m:den>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5</m:t>
                                  </m:r>
                                </m:den>
                              </m:f>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=60%</m:t>
                              </m:r>
                            </m:oMath>
                          </a14:m>
                          <a:endParaRPr lang="en-US" sz="3600" b="0"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nl-NL" sz="3600" kern="1200" dirty="0">
                              <a:solidFill>
                                <a:schemeClr val="dk1"/>
                              </a:solidFill>
                              <a:effectLst/>
                              <a:latin typeface="Times New Roman" panose="02020603050405020304" pitchFamily="18" charset="0"/>
                              <a:ea typeface="+mn-ea"/>
                              <a:cs typeface="Times New Roman" panose="02020603050405020304" pitchFamily="18" charset="0"/>
                            </a:rPr>
                            <a:t>Sự kiện Mai thắng có xảy ra vì Mai được 2 điểm và Linh  được 1 điểm.</a:t>
                          </a:r>
                          <a:endParaRPr lang="en-US" sz="36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mc:Choice>
        <mc:Fallback xmlns="">
          <p:graphicFrame>
            <p:nvGraphicFramePr>
              <p:cNvPr id="11" name="Table 10">
                <a:extLst>
                  <a:ext uri="{FF2B5EF4-FFF2-40B4-BE49-F238E27FC236}">
                    <a16:creationId xmlns:a16="http://schemas.microsoft.com/office/drawing/2014/main" id="{B13C1CEF-E197-4967-87DC-8ECED8740DF5}"/>
                  </a:ext>
                </a:extLst>
              </p:cNvPr>
              <p:cNvGraphicFramePr>
                <a:graphicFrameLocks noGrp="1"/>
              </p:cNvGraphicFramePr>
              <p:nvPr>
                <p:extLst>
                  <p:ext uri="{D42A27DB-BD31-4B8C-83A1-F6EECF244321}">
                    <p14:modId xmlns:p14="http://schemas.microsoft.com/office/powerpoint/2010/main" val="159607797"/>
                  </p:ext>
                </p:extLst>
              </p:nvPr>
            </p:nvGraphicFramePr>
            <p:xfrm>
              <a:off x="523603" y="2061374"/>
              <a:ext cx="11179630" cy="3930937"/>
            </p:xfrm>
            <a:graphic>
              <a:graphicData uri="http://schemas.openxmlformats.org/drawingml/2006/table">
                <a:tbl>
                  <a:tblPr firstRow="1" bandRow="1">
                    <a:tableStyleId>{5C22544A-7EE6-4342-B048-85BDC9FD1C3A}</a:tableStyleId>
                  </a:tblPr>
                  <a:tblGrid>
                    <a:gridCol w="5589815">
                      <a:extLst>
                        <a:ext uri="{9D8B030D-6E8A-4147-A177-3AD203B41FA5}">
                          <a16:colId xmlns:a16="http://schemas.microsoft.com/office/drawing/2014/main" val="20000"/>
                        </a:ext>
                      </a:extLst>
                    </a:gridCol>
                    <a:gridCol w="5589815">
                      <a:extLst>
                        <a:ext uri="{9D8B030D-6E8A-4147-A177-3AD203B41FA5}">
                          <a16:colId xmlns:a16="http://schemas.microsoft.com/office/drawing/2014/main" val="20001"/>
                        </a:ext>
                      </a:extLst>
                    </a:gridCol>
                  </a:tblGrid>
                  <a:tr h="808653">
                    <a:tc>
                      <a:txBody>
                        <a:bodyPr/>
                        <a:lstStyle/>
                        <a:p>
                          <a:pPr algn="ctr"/>
                          <a:r>
                            <a:rPr lang="en-US" sz="4200" dirty="0">
                              <a:latin typeface="Times New Roman" panose="02020603050405020304" pitchFamily="18" charset="0"/>
                              <a:cs typeface="Times New Roman" panose="02020603050405020304" pitchFamily="18" charset="0"/>
                            </a:rPr>
                            <a:t>9.27</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a:latin typeface="Times New Roman" panose="02020603050405020304" pitchFamily="18" charset="0"/>
                              <a:cs typeface="Times New Roman" panose="02020603050405020304" pitchFamily="18" charset="0"/>
                            </a:rPr>
                            <a:t>9.28</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22284">
                    <a:tc>
                      <a:txBody>
                        <a:bodyPr/>
                        <a:lstStyle/>
                        <a:p>
                          <a:endParaRPr lang="en-US"/>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9" t="-29297" r="-100109" b="-586"/>
                          </a:stretch>
                        </a:blipFill>
                      </a:tcPr>
                    </a:tc>
                    <a:tc>
                      <a:txBody>
                        <a:bodyPr/>
                        <a:lstStyle/>
                        <a:p>
                          <a:pPr algn="just"/>
                          <a:r>
                            <a:rPr lang="nl-NL" sz="3600" kern="1200" dirty="0">
                              <a:solidFill>
                                <a:schemeClr val="dk1"/>
                              </a:solidFill>
                              <a:effectLst/>
                              <a:latin typeface="Times New Roman" panose="02020603050405020304" pitchFamily="18" charset="0"/>
                              <a:ea typeface="+mn-ea"/>
                              <a:cs typeface="Times New Roman" panose="02020603050405020304" pitchFamily="18" charset="0"/>
                            </a:rPr>
                            <a:t>Sự kiện Mai thắng có xảy ra vì Mai được 2 điểm và Linh  được 1 điểm.</a:t>
                          </a:r>
                          <a:endParaRPr lang="en-US" sz="36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087339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E484DA-D277-4535-AD66-2C134D83A977}"/>
              </a:ext>
            </a:extLst>
          </p:cNvPr>
          <p:cNvGraphicFramePr>
            <a:graphicFrameLocks noGrp="1"/>
          </p:cNvGraphicFramePr>
          <p:nvPr>
            <p:extLst>
              <p:ext uri="{D42A27DB-BD31-4B8C-83A1-F6EECF244321}">
                <p14:modId xmlns:p14="http://schemas.microsoft.com/office/powerpoint/2010/main" val="2149931572"/>
              </p:ext>
            </p:extLst>
          </p:nvPr>
        </p:nvGraphicFramePr>
        <p:xfrm>
          <a:off x="523603" y="2061374"/>
          <a:ext cx="11179629" cy="3505995"/>
        </p:xfrm>
        <a:graphic>
          <a:graphicData uri="http://schemas.openxmlformats.org/drawingml/2006/table">
            <a:tbl>
              <a:tblPr firstRow="1" bandRow="1">
                <a:tableStyleId>{5C22544A-7EE6-4342-B048-85BDC9FD1C3A}</a:tableStyleId>
              </a:tblPr>
              <a:tblGrid>
                <a:gridCol w="5159828">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808653">
                <a:tc>
                  <a:txBody>
                    <a:bodyPr/>
                    <a:lstStyle/>
                    <a:p>
                      <a:pPr algn="ctr"/>
                      <a:r>
                        <a:rPr lang="en-US" sz="4200" dirty="0" err="1">
                          <a:latin typeface="Times New Roman" panose="02020603050405020304" pitchFamily="18" charset="0"/>
                          <a:cs typeface="Times New Roman" panose="02020603050405020304" pitchFamily="18" charset="0"/>
                        </a:rPr>
                        <a:t>Trò</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thí</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nghiệm</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quả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thể</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3" name="Group 12">
            <a:extLst>
              <a:ext uri="{FF2B5EF4-FFF2-40B4-BE49-F238E27FC236}">
                <a16:creationId xmlns:a16="http://schemas.microsoft.com/office/drawing/2014/main" id="{04709043-A058-4DB6-934A-0A67B7243A82}"/>
              </a:ext>
            </a:extLst>
          </p:cNvPr>
          <p:cNvGrpSpPr/>
          <p:nvPr/>
        </p:nvGrpSpPr>
        <p:grpSpPr>
          <a:xfrm>
            <a:off x="669754" y="3009774"/>
            <a:ext cx="10555595" cy="2406520"/>
            <a:chOff x="669754" y="3009774"/>
            <a:chExt cx="10555595" cy="2406520"/>
          </a:xfrm>
        </p:grpSpPr>
        <p:pic>
          <p:nvPicPr>
            <p:cNvPr id="6" name="Picture 5">
              <a:extLst>
                <a:ext uri="{FF2B5EF4-FFF2-40B4-BE49-F238E27FC236}">
                  <a16:creationId xmlns:a16="http://schemas.microsoft.com/office/drawing/2014/main" id="{6C4B9C48-4F56-4F02-9FDA-C1873BEB46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54" y="3009774"/>
              <a:ext cx="4798194" cy="2406520"/>
            </a:xfrm>
            <a:prstGeom prst="rect">
              <a:avLst/>
            </a:prstGeom>
          </p:spPr>
        </p:pic>
        <p:pic>
          <p:nvPicPr>
            <p:cNvPr id="7" name="Picture 6">
              <a:extLst>
                <a:ext uri="{FF2B5EF4-FFF2-40B4-BE49-F238E27FC236}">
                  <a16:creationId xmlns:a16="http://schemas.microsoft.com/office/drawing/2014/main" id="{4A509308-241A-421B-B45B-C64E36BB1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6015334" y="3093939"/>
              <a:ext cx="2654592" cy="1164024"/>
            </a:xfrm>
            <a:prstGeom prst="rect">
              <a:avLst/>
            </a:prstGeom>
          </p:spPr>
        </p:pic>
        <p:pic>
          <p:nvPicPr>
            <p:cNvPr id="8" name="Picture 7">
              <a:extLst>
                <a:ext uri="{FF2B5EF4-FFF2-40B4-BE49-F238E27FC236}">
                  <a16:creationId xmlns:a16="http://schemas.microsoft.com/office/drawing/2014/main" id="{063916DF-09A4-451B-ADB1-FE126EF647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059"/>
            <a:stretch/>
          </p:blipFill>
          <p:spPr>
            <a:xfrm>
              <a:off x="8669926" y="4111546"/>
              <a:ext cx="2555423" cy="1164025"/>
            </a:xfrm>
            <a:prstGeom prst="rect">
              <a:avLst/>
            </a:prstGeom>
          </p:spPr>
        </p:pic>
      </p:grpSp>
      <p:graphicFrame>
        <p:nvGraphicFramePr>
          <p:cNvPr id="12" name="Diagram 11">
            <a:extLst>
              <a:ext uri="{FF2B5EF4-FFF2-40B4-BE49-F238E27FC236}">
                <a16:creationId xmlns:a16="http://schemas.microsoft.com/office/drawing/2014/main" id="{09AC06A2-9DD1-4617-8799-CE1FB79E02BC}"/>
              </a:ext>
            </a:extLst>
          </p:cNvPr>
          <p:cNvGraphicFramePr/>
          <p:nvPr>
            <p:extLst>
              <p:ext uri="{D42A27DB-BD31-4B8C-83A1-F6EECF244321}">
                <p14:modId xmlns:p14="http://schemas.microsoft.com/office/powerpoint/2010/main" val="2766862463"/>
              </p:ext>
            </p:extLst>
          </p:nvPr>
        </p:nvGraphicFramePr>
        <p:xfrm>
          <a:off x="505095" y="731529"/>
          <a:ext cx="3866608" cy="66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4800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8D54F0-FFDF-4B36-8346-F5E5026A286B}"/>
              </a:ext>
            </a:extLst>
          </p:cNvPr>
          <p:cNvGraphicFramePr>
            <a:graphicFrameLocks noGrp="1"/>
          </p:cNvGraphicFramePr>
          <p:nvPr>
            <p:extLst>
              <p:ext uri="{D42A27DB-BD31-4B8C-83A1-F6EECF244321}">
                <p14:modId xmlns:p14="http://schemas.microsoft.com/office/powerpoint/2010/main" val="1716669876"/>
              </p:ext>
            </p:extLst>
          </p:nvPr>
        </p:nvGraphicFramePr>
        <p:xfrm>
          <a:off x="523603" y="2061374"/>
          <a:ext cx="11179629" cy="3505995"/>
        </p:xfrm>
        <a:graphic>
          <a:graphicData uri="http://schemas.openxmlformats.org/drawingml/2006/table">
            <a:tbl>
              <a:tblPr firstRow="1" bandRow="1">
                <a:tableStyleId>{5C22544A-7EE6-4342-B048-85BDC9FD1C3A}</a:tableStyleId>
              </a:tblPr>
              <a:tblGrid>
                <a:gridCol w="5159828">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808653">
                <a:tc>
                  <a:txBody>
                    <a:bodyPr/>
                    <a:lstStyle/>
                    <a:p>
                      <a:pPr algn="ctr"/>
                      <a:r>
                        <a:rPr lang="en-US" sz="4200" dirty="0" err="1">
                          <a:latin typeface="Times New Roman" panose="02020603050405020304" pitchFamily="18" charset="0"/>
                          <a:cs typeface="Times New Roman" panose="02020603050405020304" pitchFamily="18" charset="0"/>
                        </a:rPr>
                        <a:t>Trò</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thí</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nghiệm</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quả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thể</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1" name="Diagram 10">
            <a:extLst>
              <a:ext uri="{FF2B5EF4-FFF2-40B4-BE49-F238E27FC236}">
                <a16:creationId xmlns:a16="http://schemas.microsoft.com/office/drawing/2014/main" id="{FF3659D3-B008-463A-9E17-D25536941FB5}"/>
              </a:ext>
            </a:extLst>
          </p:cNvPr>
          <p:cNvGraphicFramePr/>
          <p:nvPr>
            <p:extLst>
              <p:ext uri="{D42A27DB-BD31-4B8C-83A1-F6EECF244321}">
                <p14:modId xmlns:p14="http://schemas.microsoft.com/office/powerpoint/2010/main" val="299112815"/>
              </p:ext>
            </p:extLst>
          </p:nvPr>
        </p:nvGraphicFramePr>
        <p:xfrm>
          <a:off x="505095" y="731529"/>
          <a:ext cx="3866608"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D94C2AB9-F412-4390-B3D2-BECD985828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806" r="4384" b="5580"/>
          <a:stretch/>
        </p:blipFill>
        <p:spPr>
          <a:xfrm>
            <a:off x="684509" y="3005227"/>
            <a:ext cx="4784030" cy="2376670"/>
          </a:xfrm>
          <a:prstGeom prst="rect">
            <a:avLst/>
          </a:prstGeom>
        </p:spPr>
      </p:pic>
      <p:pic>
        <p:nvPicPr>
          <p:cNvPr id="13" name="Picture 12">
            <a:extLst>
              <a:ext uri="{FF2B5EF4-FFF2-40B4-BE49-F238E27FC236}">
                <a16:creationId xmlns:a16="http://schemas.microsoft.com/office/drawing/2014/main" id="{83BB79A6-2C7C-4511-80D9-47142EA1CE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4529" y="3074896"/>
            <a:ext cx="5558534" cy="2097996"/>
          </a:xfrm>
          <a:prstGeom prst="rect">
            <a:avLst/>
          </a:prstGeom>
        </p:spPr>
      </p:pic>
    </p:spTree>
    <p:extLst>
      <p:ext uri="{BB962C8B-B14F-4D97-AF65-F5344CB8AC3E}">
        <p14:creationId xmlns:p14="http://schemas.microsoft.com/office/powerpoint/2010/main" val="24110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9" name="Graphic 18" descr="Seal">
            <a:extLst>
              <a:ext uri="{FF2B5EF4-FFF2-40B4-BE49-F238E27FC236}">
                <a16:creationId xmlns:a16="http://schemas.microsoft.com/office/drawing/2014/main" id="{E6B8A5F7-40DD-493F-8A87-0825CCE1F30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204" t="15904" r="29825" b="23583"/>
          <a:stretch/>
        </p:blipFill>
        <p:spPr>
          <a:xfrm rot="1877560">
            <a:off x="689173" y="210892"/>
            <a:ext cx="11642517" cy="9751205"/>
          </a:xfrm>
          <a:prstGeom prst="rect">
            <a:avLst/>
          </a:prstGeom>
          <a:effectLst>
            <a:softEdge rad="127000"/>
          </a:effectLst>
        </p:spPr>
      </p:pic>
      <p:sp>
        <p:nvSpPr>
          <p:cNvPr id="9" name="Title 1"/>
          <p:cNvSpPr txBox="1">
            <a:spLocks/>
          </p:cNvSpPr>
          <p:nvPr/>
        </p:nvSpPr>
        <p:spPr>
          <a:xfrm>
            <a:off x="218440" y="1634344"/>
            <a:ext cx="11755120" cy="2440996"/>
          </a:xfrm>
          <a:prstGeom prst="rect">
            <a:avLst/>
          </a:prstGeom>
          <a:noFill/>
          <a:ln>
            <a:noFill/>
          </a:ln>
        </p:spPr>
        <p:style>
          <a:lnRef idx="0">
            <a:scrgbClr r="0" g="0" b="0"/>
          </a:lnRef>
          <a:fillRef idx="0">
            <a:scrgbClr r="0" g="0" b="0"/>
          </a:fillRef>
          <a:effectRef idx="0">
            <a:scrgbClr r="0" g="0" b="0"/>
          </a:effectRef>
          <a:fontRef idx="minor">
            <a:schemeClr val="accent2"/>
          </a:fontRef>
        </p:style>
        <p:txBody>
          <a:bodyPr spcFirstLastPara="1" lIns="71998" tIns="36001" rIns="71998" bIns="36001"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defRPr/>
            </a:pP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CHỦ ĐỀ</a:t>
            </a:r>
          </a:p>
          <a:p>
            <a:pPr>
              <a:lnSpc>
                <a:spcPct val="150000"/>
              </a:lnSpc>
              <a:defRPr/>
            </a:pP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Mô</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tả</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xác</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suất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thực</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nghiệm</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của</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khả</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năng</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xảy</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ra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nhiều</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lần</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của</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một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sự</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kiện</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trong</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một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mô</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hình</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xác</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suất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đơn</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giản</a:t>
            </a:r>
            <a:endPar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7" name="Graphic 6" descr="Bar graph with upward trend RTL">
            <a:extLst>
              <a:ext uri="{FF2B5EF4-FFF2-40B4-BE49-F238E27FC236}">
                <a16:creationId xmlns:a16="http://schemas.microsoft.com/office/drawing/2014/main" id="{4186B911-043D-4DC2-929B-65475E0AE7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005327">
            <a:off x="167908" y="4374632"/>
            <a:ext cx="2136270" cy="2136270"/>
          </a:xfrm>
          <a:prstGeom prst="rect">
            <a:avLst/>
          </a:prstGeom>
        </p:spPr>
      </p:pic>
      <p:pic>
        <p:nvPicPr>
          <p:cNvPr id="14" name="Graphic 13" descr="Braille">
            <a:extLst>
              <a:ext uri="{FF2B5EF4-FFF2-40B4-BE49-F238E27FC236}">
                <a16:creationId xmlns:a16="http://schemas.microsoft.com/office/drawing/2014/main" id="{D0DA42C5-375C-4485-858C-F7320BFC70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5337" y="-1537568"/>
            <a:ext cx="4794976" cy="4794976"/>
          </a:xfrm>
          <a:prstGeom prst="rect">
            <a:avLst/>
          </a:prstGeom>
          <a:effectLst>
            <a:softEdge rad="31750"/>
          </a:effectLst>
        </p:spPr>
      </p:pic>
      <p:pic>
        <p:nvPicPr>
          <p:cNvPr id="21" name="Graphic 20" descr="Pie chart">
            <a:extLst>
              <a:ext uri="{FF2B5EF4-FFF2-40B4-BE49-F238E27FC236}">
                <a16:creationId xmlns:a16="http://schemas.microsoft.com/office/drawing/2014/main" id="{975C3A75-EC3A-40A1-9BBD-E85EF36EDD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3323" y="4419450"/>
            <a:ext cx="2046634" cy="2046634"/>
          </a:xfrm>
          <a:prstGeom prst="rect">
            <a:avLst/>
          </a:prstGeom>
        </p:spPr>
      </p:pic>
      <p:pic>
        <p:nvPicPr>
          <p:cNvPr id="23" name="Graphic 22" descr="Playbook">
            <a:extLst>
              <a:ext uri="{FF2B5EF4-FFF2-40B4-BE49-F238E27FC236}">
                <a16:creationId xmlns:a16="http://schemas.microsoft.com/office/drawing/2014/main" id="{052E011E-2DD1-40A4-81E7-9B84E0089F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748109">
            <a:off x="8050334" y="4742168"/>
            <a:ext cx="1748976" cy="1748976"/>
          </a:xfrm>
          <a:prstGeom prst="rect">
            <a:avLst/>
          </a:prstGeom>
        </p:spPr>
      </p:pic>
      <p:pic>
        <p:nvPicPr>
          <p:cNvPr id="25" name="Graphic 24" descr="Database">
            <a:extLst>
              <a:ext uri="{FF2B5EF4-FFF2-40B4-BE49-F238E27FC236}">
                <a16:creationId xmlns:a16="http://schemas.microsoft.com/office/drawing/2014/main" id="{CB8F6EDD-5620-4526-AB46-B081BD6DE4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135310">
            <a:off x="2902910" y="4859466"/>
            <a:ext cx="1919590" cy="1919590"/>
          </a:xfrm>
          <a:prstGeom prst="rect">
            <a:avLst/>
          </a:prstGeom>
        </p:spPr>
      </p:pic>
      <p:pic>
        <p:nvPicPr>
          <p:cNvPr id="27" name="Graphic 26" descr="Mathematics">
            <a:extLst>
              <a:ext uri="{FF2B5EF4-FFF2-40B4-BE49-F238E27FC236}">
                <a16:creationId xmlns:a16="http://schemas.microsoft.com/office/drawing/2014/main" id="{214F2797-1739-49AB-90FF-1CE7D5D362C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93258">
            <a:off x="10349728" y="4300799"/>
            <a:ext cx="1640928" cy="1640928"/>
          </a:xfrm>
          <a:prstGeom prst="rect">
            <a:avLst/>
          </a:prstGeom>
        </p:spPr>
      </p:pic>
      <p:pic>
        <p:nvPicPr>
          <p:cNvPr id="29" name="Picture 28">
            <a:extLst>
              <a:ext uri="{FF2B5EF4-FFF2-40B4-BE49-F238E27FC236}">
                <a16:creationId xmlns:a16="http://schemas.microsoft.com/office/drawing/2014/main" id="{C5A53F52-241A-4240-96E8-7EEE4FC64FBD}"/>
              </a:ext>
            </a:extLst>
          </p:cNvPr>
          <p:cNvPicPr>
            <a:picLocks noChangeAspect="1"/>
          </p:cNvPicPr>
          <p:nvPr/>
        </p:nvPicPr>
        <p:blipFill rotWithShape="1">
          <a:blip r:embed="rId16">
            <a:extLst>
              <a:ext uri="{28A0092B-C50C-407E-A947-70E740481C1C}">
                <a14:useLocalDpi xmlns:a14="http://schemas.microsoft.com/office/drawing/2010/main" val="0"/>
              </a:ext>
            </a:extLst>
          </a:blip>
          <a:srcRect l="30777" t="16864" r="30841" b="15327"/>
          <a:stretch/>
        </p:blipFill>
        <p:spPr>
          <a:xfrm>
            <a:off x="781727" y="396391"/>
            <a:ext cx="1153719" cy="1146514"/>
          </a:xfrm>
          <a:prstGeom prst="ellipse">
            <a:avLst/>
          </a:prstGeom>
        </p:spPr>
      </p:pic>
      <p:sp>
        <p:nvSpPr>
          <p:cNvPr id="30" name="TextBox 29">
            <a:extLst>
              <a:ext uri="{FF2B5EF4-FFF2-40B4-BE49-F238E27FC236}">
                <a16:creationId xmlns:a16="http://schemas.microsoft.com/office/drawing/2014/main" id="{6BC5A7D0-9DDF-4C10-A1B7-6FC955A99E5D}"/>
              </a:ext>
            </a:extLst>
          </p:cNvPr>
          <p:cNvSpPr txBox="1"/>
          <p:nvPr/>
        </p:nvSpPr>
        <p:spPr>
          <a:xfrm>
            <a:off x="3141726" y="391916"/>
            <a:ext cx="5908548"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PHÒNG GIÁO DỤC VÀ ĐÀO TẠO HUYỆN TIÊN LÃNG </a:t>
            </a:r>
          </a:p>
          <a:p>
            <a:pPr algn="ctr"/>
            <a:r>
              <a:rPr lang="en-US" b="1" dirty="0">
                <a:latin typeface="Times New Roman" panose="02020603050405020304" pitchFamily="18" charset="0"/>
                <a:cs typeface="Times New Roman" panose="02020603050405020304" pitchFamily="18" charset="0"/>
              </a:rPr>
              <a:t>TRƯỜNG THCS CẤP TIẾN – BẠCH ĐẰNG</a:t>
            </a:r>
          </a:p>
        </p:txBody>
      </p:sp>
    </p:spTree>
    <p:extLst>
      <p:ext uri="{BB962C8B-B14F-4D97-AF65-F5344CB8AC3E}">
        <p14:creationId xmlns:p14="http://schemas.microsoft.com/office/powerpoint/2010/main" val="1963171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FC48185-EF43-4E88-8E42-19B56AD19A2F}"/>
              </a:ext>
            </a:extLst>
          </p:cNvPr>
          <p:cNvGraphicFramePr>
            <a:graphicFrameLocks noGrp="1"/>
          </p:cNvGraphicFramePr>
          <p:nvPr>
            <p:extLst>
              <p:ext uri="{D42A27DB-BD31-4B8C-83A1-F6EECF244321}">
                <p14:modId xmlns:p14="http://schemas.microsoft.com/office/powerpoint/2010/main" val="3592699210"/>
              </p:ext>
            </p:extLst>
          </p:nvPr>
        </p:nvGraphicFramePr>
        <p:xfrm>
          <a:off x="523603" y="2061374"/>
          <a:ext cx="11179629" cy="3505995"/>
        </p:xfrm>
        <a:graphic>
          <a:graphicData uri="http://schemas.openxmlformats.org/drawingml/2006/table">
            <a:tbl>
              <a:tblPr firstRow="1" bandRow="1">
                <a:tableStyleId>{5C22544A-7EE6-4342-B048-85BDC9FD1C3A}</a:tableStyleId>
              </a:tblPr>
              <a:tblGrid>
                <a:gridCol w="5159828">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808653">
                <a:tc>
                  <a:txBody>
                    <a:bodyPr/>
                    <a:lstStyle/>
                    <a:p>
                      <a:pPr algn="ctr"/>
                      <a:r>
                        <a:rPr lang="en-US" sz="4200" dirty="0" err="1">
                          <a:latin typeface="Times New Roman" panose="02020603050405020304" pitchFamily="18" charset="0"/>
                          <a:cs typeface="Times New Roman" panose="02020603050405020304" pitchFamily="18" charset="0"/>
                        </a:rPr>
                        <a:t>Trò</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thí</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nghiệm</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quả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thể</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1" name="Diagram 10">
            <a:extLst>
              <a:ext uri="{FF2B5EF4-FFF2-40B4-BE49-F238E27FC236}">
                <a16:creationId xmlns:a16="http://schemas.microsoft.com/office/drawing/2014/main" id="{C4048E79-1271-4D13-A29C-27106FF6D108}"/>
              </a:ext>
            </a:extLst>
          </p:cNvPr>
          <p:cNvGraphicFramePr/>
          <p:nvPr>
            <p:extLst>
              <p:ext uri="{D42A27DB-BD31-4B8C-83A1-F6EECF244321}">
                <p14:modId xmlns:p14="http://schemas.microsoft.com/office/powerpoint/2010/main" val="27864889"/>
              </p:ext>
            </p:extLst>
          </p:nvPr>
        </p:nvGraphicFramePr>
        <p:xfrm>
          <a:off x="505095" y="731529"/>
          <a:ext cx="3866608"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F6C52322-AB98-4586-808A-923C029A6F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5528"/>
          <a:stretch/>
        </p:blipFill>
        <p:spPr>
          <a:xfrm>
            <a:off x="1452429" y="3017700"/>
            <a:ext cx="3128280" cy="2313568"/>
          </a:xfrm>
          <a:prstGeom prst="rect">
            <a:avLst/>
          </a:prstGeom>
        </p:spPr>
      </p:pic>
      <p:grpSp>
        <p:nvGrpSpPr>
          <p:cNvPr id="15" name="Group 14">
            <a:extLst>
              <a:ext uri="{FF2B5EF4-FFF2-40B4-BE49-F238E27FC236}">
                <a16:creationId xmlns:a16="http://schemas.microsoft.com/office/drawing/2014/main" id="{6E14DFF0-1D15-481D-B3F1-22B3111F4DC7}"/>
              </a:ext>
            </a:extLst>
          </p:cNvPr>
          <p:cNvGrpSpPr/>
          <p:nvPr/>
        </p:nvGrpSpPr>
        <p:grpSpPr>
          <a:xfrm>
            <a:off x="6410224" y="3521352"/>
            <a:ext cx="4523566" cy="1529620"/>
            <a:chOff x="6782998" y="5280678"/>
            <a:chExt cx="4776601" cy="1043922"/>
          </a:xfrm>
        </p:grpSpPr>
        <p:pic>
          <p:nvPicPr>
            <p:cNvPr id="16" name="Picture 15">
              <a:extLst>
                <a:ext uri="{FF2B5EF4-FFF2-40B4-BE49-F238E27FC236}">
                  <a16:creationId xmlns:a16="http://schemas.microsoft.com/office/drawing/2014/main" id="{08E7BA5B-5946-420A-90ED-85ADCC3E4D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315" t="30630" b="22727"/>
            <a:stretch/>
          </p:blipFill>
          <p:spPr>
            <a:xfrm>
              <a:off x="7745622" y="5417723"/>
              <a:ext cx="1754854" cy="906877"/>
            </a:xfrm>
            <a:prstGeom prst="rect">
              <a:avLst/>
            </a:prstGeom>
          </p:spPr>
        </p:pic>
        <p:cxnSp>
          <p:nvCxnSpPr>
            <p:cNvPr id="17" name="Straight Arrow Connector 16">
              <a:extLst>
                <a:ext uri="{FF2B5EF4-FFF2-40B4-BE49-F238E27FC236}">
                  <a16:creationId xmlns:a16="http://schemas.microsoft.com/office/drawing/2014/main" id="{791A73DD-7146-4F66-B85C-9323FA26B6FC}"/>
                </a:ext>
              </a:extLst>
            </p:cNvPr>
            <p:cNvCxnSpPr>
              <a:cxnSpLocks/>
            </p:cNvCxnSpPr>
            <p:nvPr/>
          </p:nvCxnSpPr>
          <p:spPr>
            <a:xfrm>
              <a:off x="7966129" y="5610317"/>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B72435-1646-4D32-9F83-ADB9C8930FF9}"/>
                </a:ext>
              </a:extLst>
            </p:cNvPr>
            <p:cNvSpPr txBox="1"/>
            <p:nvPr/>
          </p:nvSpPr>
          <p:spPr>
            <a:xfrm>
              <a:off x="6782998" y="5280678"/>
              <a:ext cx="1719406" cy="294068"/>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Màu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đỏ</a:t>
              </a:r>
              <a:endParaRPr lang="en-US" sz="2200" b="1" dirty="0">
                <a:solidFill>
                  <a:srgbClr val="FF0000"/>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D17C0561-5B15-4D3E-89E8-9869AE5D3C9D}"/>
                </a:ext>
              </a:extLst>
            </p:cNvPr>
            <p:cNvCxnSpPr>
              <a:cxnSpLocks/>
            </p:cNvCxnSpPr>
            <p:nvPr/>
          </p:nvCxnSpPr>
          <p:spPr>
            <a:xfrm flipH="1">
              <a:off x="9259185" y="5619417"/>
              <a:ext cx="400664" cy="1433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6627C9-2973-4FEF-AE51-12009D873FB1}"/>
                </a:ext>
              </a:extLst>
            </p:cNvPr>
            <p:cNvSpPr txBox="1"/>
            <p:nvPr/>
          </p:nvSpPr>
          <p:spPr>
            <a:xfrm>
              <a:off x="9563266" y="5316972"/>
              <a:ext cx="1996333" cy="294068"/>
            </a:xfrm>
            <a:prstGeom prst="rect">
              <a:avLst/>
            </a:prstGeom>
            <a:noFill/>
          </p:spPr>
          <p:txBody>
            <a:bodyPr wrap="square" rtlCol="0">
              <a:spAutoFit/>
            </a:bodyPr>
            <a:lstStyle/>
            <a:p>
              <a:r>
                <a:rPr lang="en-US" sz="2200" b="1" dirty="0" err="1">
                  <a:solidFill>
                    <a:srgbClr val="00B050"/>
                  </a:solidFill>
                  <a:latin typeface="Times New Roman" panose="02020603050405020304" pitchFamily="18" charset="0"/>
                  <a:cs typeface="Times New Roman" panose="02020603050405020304" pitchFamily="18" charset="0"/>
                </a:rPr>
                <a:t>Màu</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xanh</a:t>
              </a:r>
              <a:endParaRPr lang="en-US" sz="2200" b="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45522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oat">
            <a:hlinkClick r:id="rId2" action="ppaction://hlinksldjump"/>
            <a:extLst>
              <a:ext uri="{FF2B5EF4-FFF2-40B4-BE49-F238E27FC236}">
                <a16:creationId xmlns:a16="http://schemas.microsoft.com/office/drawing/2014/main" id="{ED6A5663-6DA6-40CA-9A94-B51179852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0870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ar">
            <a:hlinkClick r:id="rId2" action="ppaction://hlinksldjump"/>
            <a:extLst>
              <a:ext uri="{FF2B5EF4-FFF2-40B4-BE49-F238E27FC236}">
                <a16:creationId xmlns:a16="http://schemas.microsoft.com/office/drawing/2014/main" id="{EEA55123-F232-4190-A378-2F4444F830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0711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0F7B9D2E-981C-4ECE-81AD-1A93B454DAA7}"/>
              </a:ext>
            </a:extLst>
          </p:cNvPr>
          <p:cNvGraphicFramePr/>
          <p:nvPr>
            <p:extLst>
              <p:ext uri="{D42A27DB-BD31-4B8C-83A1-F6EECF244321}">
                <p14:modId xmlns:p14="http://schemas.microsoft.com/office/powerpoint/2010/main" val="390241969"/>
              </p:ext>
            </p:extLst>
          </p:nvPr>
        </p:nvGraphicFramePr>
        <p:xfrm>
          <a:off x="505095" y="226421"/>
          <a:ext cx="3866608"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Rounded Corners 12">
            <a:extLst>
              <a:ext uri="{FF2B5EF4-FFF2-40B4-BE49-F238E27FC236}">
                <a16:creationId xmlns:a16="http://schemas.microsoft.com/office/drawing/2014/main" id="{654DC0B3-A203-44E9-945F-D392C52A9493}"/>
              </a:ext>
            </a:extLst>
          </p:cNvPr>
          <p:cNvSpPr/>
          <p:nvPr/>
        </p:nvSpPr>
        <p:spPr>
          <a:xfrm>
            <a:off x="0" y="1064187"/>
            <a:ext cx="12192000" cy="684319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sz="3600" b="1" dirty="0">
                <a:latin typeface="Times New Roman" panose="02020603050405020304" pitchFamily="18" charset="0"/>
                <a:cs typeface="Times New Roman" panose="02020603050405020304" pitchFamily="18" charset="0"/>
              </a:rPr>
              <a:t>HOẠT ĐỘNG NHÓM ĐÔI</a:t>
            </a:r>
          </a:p>
          <a:p>
            <a:pPr algn="just">
              <a:lnSpc>
                <a:spcPct val="150000"/>
              </a:lnSpc>
            </a:pPr>
            <a:r>
              <a:rPr lang="en-US" sz="3100" b="1" dirty="0" err="1">
                <a:latin typeface="Times New Roman" panose="02020603050405020304" pitchFamily="18" charset="0"/>
                <a:cs typeface="Times New Roman" panose="02020603050405020304" pitchFamily="18" charset="0"/>
                <a:hlinkClick r:id="rId7" action="ppaction://hlinksldjump"/>
              </a:rPr>
              <a:t>Hoạt</a:t>
            </a:r>
            <a:r>
              <a:rPr lang="en-US" sz="3100" b="1" dirty="0">
                <a:latin typeface="Times New Roman" panose="02020603050405020304" pitchFamily="18" charset="0"/>
                <a:cs typeface="Times New Roman" panose="02020603050405020304" pitchFamily="18" charset="0"/>
                <a:hlinkClick r:id="rId7" action="ppaction://hlinksldjump"/>
              </a:rPr>
              <a:t> </a:t>
            </a:r>
            <a:r>
              <a:rPr lang="en-US" sz="3100" b="1" dirty="0" err="1">
                <a:latin typeface="Times New Roman" panose="02020603050405020304" pitchFamily="18" charset="0"/>
                <a:cs typeface="Times New Roman" panose="02020603050405020304" pitchFamily="18" charset="0"/>
                <a:hlinkClick r:id="rId7" action="ppaction://hlinksldjump"/>
              </a:rPr>
              <a:t>động</a:t>
            </a:r>
            <a:r>
              <a:rPr lang="en-US" sz="3100" b="1" dirty="0">
                <a:latin typeface="Times New Roman" panose="02020603050405020304" pitchFamily="18" charset="0"/>
                <a:cs typeface="Times New Roman" panose="02020603050405020304" pitchFamily="18" charset="0"/>
                <a:hlinkClick r:id="rId7" action="ppaction://hlinksldjump"/>
              </a:rPr>
              <a:t> 1: </a:t>
            </a:r>
            <a:r>
              <a:rPr lang="en-US" sz="3100" dirty="0" err="1">
                <a:latin typeface="Times New Roman" panose="02020603050405020304" pitchFamily="18" charset="0"/>
                <a:cs typeface="Times New Roman" panose="02020603050405020304" pitchFamily="18" charset="0"/>
              </a:rPr>
              <a:t>Gieo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con </a:t>
            </a:r>
            <a:r>
              <a:rPr lang="en-US" sz="3100" dirty="0" err="1">
                <a:latin typeface="Times New Roman" panose="02020603050405020304" pitchFamily="18" charset="0"/>
                <a:cs typeface="Times New Roman" panose="02020603050405020304" pitchFamily="18" charset="0"/>
              </a:rPr>
              <a:t>xúc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xắc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hãy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đoán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mặt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p>
          <a:p>
            <a:pPr algn="just">
              <a:lnSpc>
                <a:spcPct val="200000"/>
              </a:lnSpc>
            </a:pPr>
            <a:r>
              <a:rPr lang="en-US" sz="3100" b="1" dirty="0" err="1">
                <a:solidFill>
                  <a:schemeClr val="tx1"/>
                </a:solidFill>
                <a:latin typeface="Times New Roman" panose="02020603050405020304" pitchFamily="18" charset="0"/>
                <a:cs typeface="Times New Roman" panose="02020603050405020304" pitchFamily="18" charset="0"/>
                <a:hlinkClick r:id="rId8" action="ppaction://hlinksldjump"/>
              </a:rPr>
              <a:t>Hoạt</a:t>
            </a:r>
            <a:r>
              <a:rPr lang="en-US" sz="3100" b="1" dirty="0">
                <a:solidFill>
                  <a:schemeClr val="tx1"/>
                </a:solidFill>
                <a:latin typeface="Times New Roman" panose="02020603050405020304" pitchFamily="18" charset="0"/>
                <a:cs typeface="Times New Roman" panose="02020603050405020304" pitchFamily="18" charset="0"/>
                <a:hlinkClick r:id="rId8" action="ppaction://hlinksldjump"/>
              </a:rPr>
              <a:t> </a:t>
            </a:r>
            <a:r>
              <a:rPr lang="en-US" sz="3100" b="1" dirty="0" err="1">
                <a:solidFill>
                  <a:schemeClr val="tx1"/>
                </a:solidFill>
                <a:latin typeface="Times New Roman" panose="02020603050405020304" pitchFamily="18" charset="0"/>
                <a:cs typeface="Times New Roman" panose="02020603050405020304" pitchFamily="18" charset="0"/>
                <a:hlinkClick r:id="rId8" action="ppaction://hlinksldjump"/>
              </a:rPr>
              <a:t>động</a:t>
            </a:r>
            <a:r>
              <a:rPr lang="en-US" sz="3100" b="1" dirty="0">
                <a:solidFill>
                  <a:schemeClr val="tx1"/>
                </a:solidFill>
                <a:latin typeface="Times New Roman" panose="02020603050405020304" pitchFamily="18" charset="0"/>
                <a:cs typeface="Times New Roman" panose="02020603050405020304" pitchFamily="18" charset="0"/>
                <a:hlinkClick r:id="rId8" action="ppaction://hlinksldjump"/>
              </a:rPr>
              <a:t> 2: </a:t>
            </a:r>
            <a:r>
              <a:rPr lang="en-US" sz="3100" dirty="0" err="1">
                <a:solidFill>
                  <a:schemeClr val="tx1"/>
                </a:solidFill>
                <a:latin typeface="Times New Roman" panose="02020603050405020304" pitchFamily="18" charset="0"/>
                <a:cs typeface="Times New Roman" panose="02020603050405020304" pitchFamily="18" charset="0"/>
              </a:rPr>
              <a:t>Trò</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chơi</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oẳn-tù-tì</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hãy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nêu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kết</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quả</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em</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sẽ</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thể</a:t>
            </a:r>
            <a:r>
              <a:rPr lang="en-US" sz="3100" dirty="0">
                <a:solidFill>
                  <a:schemeClr val="tx1"/>
                </a:solidFill>
                <a:latin typeface="Times New Roman" panose="02020603050405020304" pitchFamily="18" charset="0"/>
                <a:cs typeface="Times New Roman" panose="02020603050405020304" pitchFamily="18" charset="0"/>
              </a:rPr>
              <a:t> ra </a:t>
            </a:r>
            <a:r>
              <a:rPr lang="en-US" sz="3100" dirty="0" err="1">
                <a:solidFill>
                  <a:schemeClr val="tx1"/>
                </a:solidFill>
                <a:latin typeface="Times New Roman" panose="02020603050405020304" pitchFamily="18" charset="0"/>
                <a:cs typeface="Times New Roman" panose="02020603050405020304" pitchFamily="18" charset="0"/>
              </a:rPr>
              <a:t>mỗi</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lần</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oẳn-tù-tì</a:t>
            </a:r>
            <a:r>
              <a:rPr lang="en-US" sz="3100" dirty="0">
                <a:solidFill>
                  <a:schemeClr val="tx1"/>
                </a:solidFill>
                <a:latin typeface="Times New Roman" panose="02020603050405020304" pitchFamily="18" charset="0"/>
                <a:cs typeface="Times New Roman" panose="02020603050405020304" pitchFamily="18" charset="0"/>
              </a:rPr>
              <a:t>.</a:t>
            </a:r>
          </a:p>
          <a:p>
            <a:pPr algn="just">
              <a:lnSpc>
                <a:spcPct val="200000"/>
              </a:lnSpc>
            </a:pPr>
            <a:r>
              <a:rPr lang="en-US" sz="3100" b="1" dirty="0" err="1">
                <a:solidFill>
                  <a:schemeClr val="tx1"/>
                </a:solidFill>
                <a:latin typeface="Times New Roman" panose="02020603050405020304" pitchFamily="18" charset="0"/>
                <a:cs typeface="Times New Roman" panose="02020603050405020304" pitchFamily="18" charset="0"/>
                <a:hlinkClick r:id="rId9" action="ppaction://hlinksldjump"/>
              </a:rPr>
              <a:t>Hoạt</a:t>
            </a:r>
            <a:r>
              <a:rPr lang="en-US" sz="3100" b="1" dirty="0">
                <a:solidFill>
                  <a:schemeClr val="tx1"/>
                </a:solidFill>
                <a:latin typeface="Times New Roman" panose="02020603050405020304" pitchFamily="18" charset="0"/>
                <a:cs typeface="Times New Roman" panose="02020603050405020304" pitchFamily="18" charset="0"/>
                <a:hlinkClick r:id="rId9" action="ppaction://hlinksldjump"/>
              </a:rPr>
              <a:t> </a:t>
            </a:r>
            <a:r>
              <a:rPr lang="en-US" sz="3100" b="1" dirty="0" err="1">
                <a:solidFill>
                  <a:schemeClr val="tx1"/>
                </a:solidFill>
                <a:latin typeface="Times New Roman" panose="02020603050405020304" pitchFamily="18" charset="0"/>
                <a:cs typeface="Times New Roman" panose="02020603050405020304" pitchFamily="18" charset="0"/>
                <a:hlinkClick r:id="rId9" action="ppaction://hlinksldjump"/>
              </a:rPr>
              <a:t>động</a:t>
            </a:r>
            <a:r>
              <a:rPr lang="en-US" sz="3100" b="1" dirty="0">
                <a:solidFill>
                  <a:schemeClr val="tx1"/>
                </a:solidFill>
                <a:latin typeface="Times New Roman" panose="02020603050405020304" pitchFamily="18" charset="0"/>
                <a:cs typeface="Times New Roman" pitchFamily="18" charset="0"/>
                <a:hlinkClick r:id="rId9" action="ppaction://hlinksldjump"/>
              </a:rPr>
              <a:t> 3: </a:t>
            </a:r>
            <a:r>
              <a:rPr lang="en-US" sz="3100" dirty="0" err="1">
                <a:solidFill>
                  <a:schemeClr val="tx1"/>
                </a:solidFill>
                <a:latin typeface="Times New Roman" panose="02020603050405020304" pitchFamily="18" charset="0"/>
                <a:cs typeface="Times New Roman" pitchFamily="18" charset="0"/>
              </a:rPr>
              <a:t>Trò</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chơi</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chọn</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bóng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có</a:t>
            </a:r>
            <a:r>
              <a:rPr lang="en-US" sz="3100" dirty="0">
                <a:solidFill>
                  <a:schemeClr val="tx1"/>
                </a:solidFill>
                <a:latin typeface="Times New Roman" panose="02020603050405020304" pitchFamily="18" charset="0"/>
                <a:cs typeface="Times New Roman" pitchFamily="18" charset="0"/>
              </a:rPr>
              <a:t> 3 </a:t>
            </a:r>
            <a:r>
              <a:rPr lang="en-US" sz="3100" dirty="0" err="1">
                <a:solidFill>
                  <a:schemeClr val="tx1"/>
                </a:solidFill>
                <a:latin typeface="Times New Roman" panose="02020603050405020304" pitchFamily="18" charset="0"/>
                <a:cs typeface="Times New Roman" pitchFamily="18" charset="0"/>
              </a:rPr>
              <a:t>quả</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bóng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xanh</a:t>
            </a:r>
            <a:r>
              <a:rPr lang="en-US" sz="3100" dirty="0">
                <a:solidFill>
                  <a:schemeClr val="tx1"/>
                </a:solidFill>
                <a:latin typeface="Times New Roman" panose="02020603050405020304" pitchFamily="18" charset="0"/>
                <a:cs typeface="Times New Roman" pitchFamily="18" charset="0"/>
              </a:rPr>
              <a:t> - </a:t>
            </a:r>
            <a:r>
              <a:rPr lang="en-US" sz="3100" dirty="0" err="1">
                <a:solidFill>
                  <a:schemeClr val="tx1"/>
                </a:solidFill>
                <a:latin typeface="Times New Roman" panose="02020603050405020304" pitchFamily="18" charset="0"/>
                <a:cs typeface="Times New Roman" pitchFamily="18" charset="0"/>
              </a:rPr>
              <a:t>đỏ</a:t>
            </a:r>
            <a:r>
              <a:rPr lang="en-US" sz="3100" dirty="0">
                <a:solidFill>
                  <a:schemeClr val="tx1"/>
                </a:solidFill>
                <a:latin typeface="Times New Roman" panose="02020603050405020304" pitchFamily="18" charset="0"/>
                <a:cs typeface="Times New Roman" pitchFamily="18" charset="0"/>
              </a:rPr>
              <a:t> - </a:t>
            </a:r>
            <a:r>
              <a:rPr lang="en-US" sz="3100" dirty="0" err="1">
                <a:solidFill>
                  <a:schemeClr val="tx1"/>
                </a:solidFill>
                <a:latin typeface="Times New Roman" panose="02020603050405020304" pitchFamily="18" charset="0"/>
                <a:cs typeface="Times New Roman" pitchFamily="18" charset="0"/>
              </a:rPr>
              <a:t>vàng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trong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túi</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không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nhìn</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vào</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túi</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dự</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đoán</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màu</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của</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quả</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bóng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được</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lấy</a:t>
            </a:r>
            <a:r>
              <a:rPr lang="en-US" sz="3100" dirty="0">
                <a:solidFill>
                  <a:schemeClr val="tx1"/>
                </a:solidFill>
                <a:latin typeface="Times New Roman" panose="02020603050405020304" pitchFamily="18" charset="0"/>
                <a:cs typeface="Times New Roman" pitchFamily="18" charset="0"/>
              </a:rPr>
              <a:t> ra.</a:t>
            </a:r>
          </a:p>
          <a:p>
            <a:endParaRPr lang="en-US" sz="2800"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4AAE109-037F-4B72-A8F2-E8F08304117B}"/>
              </a:ext>
            </a:extLst>
          </p:cNvPr>
          <p:cNvSpPr/>
          <p:nvPr/>
        </p:nvSpPr>
        <p:spPr>
          <a:xfrm>
            <a:off x="0" y="1262743"/>
            <a:ext cx="12192000" cy="4332513"/>
          </a:xfrm>
          <a:prstGeom prst="roundRect">
            <a:avLst/>
          </a:prstGeom>
          <a:effectLst>
            <a:softEdge rad="127000"/>
          </a:effectLst>
        </p:spPr>
        <p:style>
          <a:lnRef idx="1">
            <a:schemeClr val="accent5"/>
          </a:lnRef>
          <a:fillRef idx="2">
            <a:schemeClr val="accent5"/>
          </a:fillRef>
          <a:effectRef idx="1">
            <a:schemeClr val="accent5"/>
          </a:effectRef>
          <a:fontRef idx="minor">
            <a:schemeClr val="dk1"/>
          </a:fontRef>
        </p:style>
        <p:txBody>
          <a:bodyPr rtlCol="0" anchor="ctr"/>
          <a:lstStyle/>
          <a:p>
            <a:pPr marL="0" marR="0" algn="ctr">
              <a:lnSpc>
                <a:spcPct val="107000"/>
              </a:lnSpc>
              <a:spcBef>
                <a:spcPts val="0"/>
              </a:spcBef>
              <a:spcAft>
                <a:spcPts val="800"/>
              </a:spcAft>
            </a:pP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85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0"/>
                                        <p:tgtEl>
                                          <p:spTgt spid="13"/>
                                        </p:tgtEl>
                                        <p:attrNameLst>
                                          <p:attrName>ppt_y</p:attrName>
                                        </p:attrNameLst>
                                      </p:cBhvr>
                                      <p:tavLst>
                                        <p:tav tm="0">
                                          <p:val>
                                            <p:strVal val="ppt_y"/>
                                          </p:val>
                                        </p:tav>
                                        <p:tav tm="100000">
                                          <p:val>
                                            <p:strVal val="ppt_y+.1"/>
                                          </p:val>
                                        </p:tav>
                                      </p:tavLst>
                                    </p:anim>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97203C-59C6-4D7D-B174-2ED513E3CDAB}"/>
              </a:ext>
            </a:extLst>
          </p:cNvPr>
          <p:cNvSpPr/>
          <p:nvPr/>
        </p:nvSpPr>
        <p:spPr>
          <a:xfrm>
            <a:off x="453501" y="1793966"/>
            <a:ext cx="7001954" cy="3365024"/>
          </a:xfrm>
          <a:prstGeom prst="rect">
            <a:avLst/>
          </a:prstGeom>
        </p:spPr>
        <p:txBody>
          <a:bodyPr wrap="square">
            <a:spAutoFit/>
          </a:bodyPr>
          <a:lstStyle/>
          <a:p>
            <a:pPr algn="just">
              <a:spcBef>
                <a:spcPts val="1000"/>
              </a:spcBef>
            </a:pPr>
            <a:r>
              <a:rPr lang="vi-VN" sz="2800" dirty="0">
                <a:latin typeface="Times New Roman" panose="02020603050405020304" pitchFamily="18" charset="0"/>
                <a:cs typeface="Times New Roman" panose="02020603050405020304" pitchFamily="18" charset="0"/>
              </a:rPr>
              <a:t>Quay tấm bìa như hình 9.27 và ghi lại chữ cái trong ô mà mũi tên chỉ vào sau khi tấm bìa dừng lại.</a:t>
            </a:r>
            <a:endParaRPr lang="en-US" sz="2800" dirty="0">
              <a:latin typeface="Times New Roman" panose="02020603050405020304" pitchFamily="18" charset="0"/>
              <a:cs typeface="Times New Roman" panose="02020603050405020304" pitchFamily="18" charset="0"/>
            </a:endParaRPr>
          </a:p>
          <a:p>
            <a:pPr algn="just">
              <a:spcBef>
                <a:spcPts val="1000"/>
              </a:spcBef>
            </a:pPr>
            <a:r>
              <a:rPr lang="vi-VN" sz="2800" dirty="0">
                <a:latin typeface="Times New Roman" panose="02020603050405020304" pitchFamily="18" charset="0"/>
                <a:cs typeface="Times New Roman" panose="02020603050405020304" pitchFamily="18" charset="0"/>
              </a:rPr>
              <a:t>a) Em có biết chắc chắn mũi tên sẽ chỉ vào ô nào sau mỗi lần quay không?</a:t>
            </a:r>
          </a:p>
          <a:p>
            <a:pPr algn="just">
              <a:spcBef>
                <a:spcPts val="1000"/>
              </a:spcBef>
            </a:pPr>
            <a:r>
              <a:rPr lang="vi-VN" sz="2800" dirty="0">
                <a:latin typeface="Times New Roman" panose="02020603050405020304" pitchFamily="18" charset="0"/>
                <a:cs typeface="Times New Roman" panose="02020603050405020304" pitchFamily="18" charset="0"/>
              </a:rPr>
              <a:t>b) Liệt kê tất cả các kết quả có thể của thí nghiệm này. Có bao nhiêu kết quả có thể?</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032C7F2-2638-423F-9FED-88AFE8627C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9861" y="1416191"/>
            <a:ext cx="4057008" cy="4025618"/>
          </a:xfrm>
          <a:prstGeom prst="rect">
            <a:avLst/>
          </a:prstGeom>
        </p:spPr>
      </p:pic>
      <p:sp>
        <p:nvSpPr>
          <p:cNvPr id="7" name="Rectangle 6">
            <a:extLst>
              <a:ext uri="{FF2B5EF4-FFF2-40B4-BE49-F238E27FC236}">
                <a16:creationId xmlns:a16="http://schemas.microsoft.com/office/drawing/2014/main" id="{30EDED45-D236-4167-9739-6BB51896DB4C}"/>
              </a:ext>
            </a:extLst>
          </p:cNvPr>
          <p:cNvSpPr/>
          <p:nvPr/>
        </p:nvSpPr>
        <p:spPr>
          <a:xfrm>
            <a:off x="9178702" y="5580205"/>
            <a:ext cx="1359326" cy="430887"/>
          </a:xfrm>
          <a:prstGeom prst="rect">
            <a:avLst/>
          </a:prstGeom>
        </p:spPr>
        <p:txBody>
          <a:bodyPr wrap="square">
            <a:spAutoFit/>
          </a:bodyPr>
          <a:lstStyle/>
          <a:p>
            <a:r>
              <a:rPr lang="en-US" sz="2200" i="1" dirty="0" err="1">
                <a:latin typeface="Times New Roman" panose="02020603050405020304" pitchFamily="18" charset="0"/>
                <a:cs typeface="Times New Roman" panose="02020603050405020304" pitchFamily="18" charset="0"/>
              </a:rPr>
              <a:t>Hình</a:t>
            </a:r>
            <a:r>
              <a:rPr lang="en-US" sz="2200" i="1" dirty="0">
                <a:latin typeface="Times New Roman" panose="02020603050405020304" pitchFamily="18" charset="0"/>
                <a:cs typeface="Times New Roman" panose="02020603050405020304" pitchFamily="18" charset="0"/>
              </a:rPr>
              <a:t> 9.26</a:t>
            </a:r>
          </a:p>
        </p:txBody>
      </p:sp>
      <p:grpSp>
        <p:nvGrpSpPr>
          <p:cNvPr id="12" name="Group 11">
            <a:extLst>
              <a:ext uri="{FF2B5EF4-FFF2-40B4-BE49-F238E27FC236}">
                <a16:creationId xmlns:a16="http://schemas.microsoft.com/office/drawing/2014/main" id="{87E3E095-99B4-42AB-B5CD-60E350A8A39F}"/>
              </a:ext>
            </a:extLst>
          </p:cNvPr>
          <p:cNvGrpSpPr/>
          <p:nvPr/>
        </p:nvGrpSpPr>
        <p:grpSpPr>
          <a:xfrm>
            <a:off x="0" y="0"/>
            <a:ext cx="2934790" cy="1793966"/>
            <a:chOff x="0" y="0"/>
            <a:chExt cx="2610772" cy="1579997"/>
          </a:xfrm>
        </p:grpSpPr>
        <p:pic>
          <p:nvPicPr>
            <p:cNvPr id="9" name="Graphic 8" descr="Thought bubble">
              <a:extLst>
                <a:ext uri="{FF2B5EF4-FFF2-40B4-BE49-F238E27FC236}">
                  <a16:creationId xmlns:a16="http://schemas.microsoft.com/office/drawing/2014/main" id="{D2B5FD67-057C-4039-8128-7C2BE5896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2610772" cy="1579997"/>
            </a:xfrm>
            <a:prstGeom prst="rect">
              <a:avLst/>
            </a:prstGeom>
          </p:spPr>
        </p:pic>
        <p:sp>
          <p:nvSpPr>
            <p:cNvPr id="10" name="TextBox 9">
              <a:extLst>
                <a:ext uri="{FF2B5EF4-FFF2-40B4-BE49-F238E27FC236}">
                  <a16:creationId xmlns:a16="http://schemas.microsoft.com/office/drawing/2014/main" id="{439F5BC6-0B9C-4736-814A-F7CDF3741786}"/>
                </a:ext>
              </a:extLst>
            </p:cNvPr>
            <p:cNvSpPr txBox="1"/>
            <p:nvPr/>
          </p:nvSpPr>
          <p:spPr>
            <a:xfrm>
              <a:off x="525629" y="335981"/>
              <a:ext cx="155951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1:</a:t>
              </a:r>
            </a:p>
          </p:txBody>
        </p:sp>
      </p:grpSp>
      <p:graphicFrame>
        <p:nvGraphicFramePr>
          <p:cNvPr id="13" name="Diagram 12">
            <a:extLst>
              <a:ext uri="{FF2B5EF4-FFF2-40B4-BE49-F238E27FC236}">
                <a16:creationId xmlns:a16="http://schemas.microsoft.com/office/drawing/2014/main" id="{43D886CB-CE93-48CC-BB92-FB86C86A851E}"/>
              </a:ext>
            </a:extLst>
          </p:cNvPr>
          <p:cNvGraphicFramePr/>
          <p:nvPr>
            <p:extLst>
              <p:ext uri="{D42A27DB-BD31-4B8C-83A1-F6EECF244321}">
                <p14:modId xmlns:p14="http://schemas.microsoft.com/office/powerpoint/2010/main" val="890676760"/>
              </p:ext>
            </p:extLst>
          </p:nvPr>
        </p:nvGraphicFramePr>
        <p:xfrm>
          <a:off x="8936310" y="233016"/>
          <a:ext cx="2664826" cy="663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8758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274" y="1472527"/>
            <a:ext cx="6172200" cy="3595343"/>
          </a:xfrm>
          <a:prstGeom prst="rect">
            <a:avLst/>
          </a:prstGeom>
        </p:spPr>
        <p:txBody>
          <a:bodyPr wrap="square">
            <a:spAutoFit/>
          </a:bodyPr>
          <a:lstStyle/>
          <a:p>
            <a:pPr>
              <a:lnSpc>
                <a:spcPct val="150000"/>
              </a:lnSpc>
              <a:spcBef>
                <a:spcPts val="1000"/>
              </a:spcBef>
            </a:pPr>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r>
              <a:rPr lang="en-US" sz="3200" b="1" dirty="0">
                <a:solidFill>
                  <a:srgbClr val="0070C0"/>
                </a:solidFill>
                <a:latin typeface="Times New Roman" panose="02020603050405020304" pitchFamily="18" charset="0"/>
                <a:cs typeface="Times New Roman" panose="02020603050405020304" pitchFamily="18" charset="0"/>
              </a:rPr>
              <a:t> 1</a:t>
            </a:r>
          </a:p>
          <a:p>
            <a:pPr algn="just">
              <a:lnSpc>
                <a:spcPct val="150000"/>
              </a:lnSpc>
              <a:spcBef>
                <a:spcPts val="1000"/>
              </a:spcBef>
            </a:pPr>
            <a:r>
              <a:rPr lang="vi-VN" sz="2800" i="1" dirty="0">
                <a:latin typeface="Times New Roman" panose="02020603050405020304" pitchFamily="18" charset="0"/>
                <a:cs typeface="Times New Roman" panose="02020603050405020304" pitchFamily="18" charset="0"/>
              </a:rPr>
              <a:t>Chiếc nón kì diệu </a:t>
            </a:r>
            <a:r>
              <a:rPr lang="vi-VN" sz="2800" dirty="0">
                <a:latin typeface="Times New Roman" panose="02020603050405020304" pitchFamily="18" charset="0"/>
                <a:cs typeface="Times New Roman" panose="02020603050405020304" pitchFamily="18" charset="0"/>
              </a:rPr>
              <a:t>từng là một trò chơi truyền hình nổi tiếng ở Việt Nam.</a:t>
            </a:r>
            <a:endParaRPr lang="en-US" sz="2800" dirty="0">
              <a:latin typeface="Times New Roman" panose="02020603050405020304" pitchFamily="18" charset="0"/>
              <a:cs typeface="Times New Roman" panose="02020603050405020304" pitchFamily="18" charset="0"/>
            </a:endParaRPr>
          </a:p>
          <a:p>
            <a:pPr algn="just">
              <a:lnSpc>
                <a:spcPct val="150000"/>
              </a:lnSpc>
              <a:spcBef>
                <a:spcPts val="1000"/>
              </a:spcBef>
            </a:pPr>
            <a:r>
              <a:rPr lang="vi-VN" sz="2800" dirty="0">
                <a:latin typeface="Times New Roman" panose="02020603050405020304" pitchFamily="18" charset="0"/>
                <a:cs typeface="Times New Roman" panose="02020603050405020304" pitchFamily="18" charset="0"/>
              </a:rPr>
              <a:t>Quan sát hình 9.2</a:t>
            </a:r>
            <a:r>
              <a:rPr lang="en-US" sz="2800" dirty="0">
                <a:latin typeface="Times New Roman" panose="02020603050405020304" pitchFamily="18" charset="0"/>
                <a:cs typeface="Times New Roman" panose="02020603050405020304" pitchFamily="18" charset="0"/>
              </a:rPr>
              <a:t>7</a:t>
            </a:r>
            <a:r>
              <a:rPr lang="vi-VN" sz="2800" dirty="0">
                <a:latin typeface="Times New Roman" panose="02020603050405020304" pitchFamily="18" charset="0"/>
                <a:cs typeface="Times New Roman" panose="02020603050405020304" pitchFamily="18" charset="0"/>
              </a:rPr>
              <a:t> và liệt kê tất cả các kết quả có thể khi quay chiếc nón kì diệu.</a:t>
            </a:r>
          </a:p>
        </p:txBody>
      </p:sp>
      <p:sp>
        <p:nvSpPr>
          <p:cNvPr id="10" name="Rectangle 9"/>
          <p:cNvSpPr/>
          <p:nvPr/>
        </p:nvSpPr>
        <p:spPr>
          <a:xfrm>
            <a:off x="8802528" y="5815242"/>
            <a:ext cx="1359326" cy="430887"/>
          </a:xfrm>
          <a:prstGeom prst="rect">
            <a:avLst/>
          </a:prstGeom>
        </p:spPr>
        <p:txBody>
          <a:bodyPr wrap="square">
            <a:spAutoFit/>
          </a:bodyPr>
          <a:lstStyle/>
          <a:p>
            <a:r>
              <a:rPr lang="en-US" sz="2200" i="1" dirty="0" err="1">
                <a:latin typeface="Times New Roman" panose="02020603050405020304" pitchFamily="18" charset="0"/>
                <a:cs typeface="Times New Roman" panose="02020603050405020304" pitchFamily="18" charset="0"/>
              </a:rPr>
              <a:t>Hình</a:t>
            </a:r>
            <a:r>
              <a:rPr lang="en-US" sz="2200" i="1" dirty="0">
                <a:latin typeface="Times New Roman" panose="02020603050405020304" pitchFamily="18" charset="0"/>
                <a:cs typeface="Times New Roman" panose="02020603050405020304" pitchFamily="18" charset="0"/>
              </a:rPr>
              <a:t> 9.27</a:t>
            </a:r>
          </a:p>
        </p:txBody>
      </p:sp>
      <p:pic>
        <p:nvPicPr>
          <p:cNvPr id="2" name="Picture 1"/>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32146" y="927592"/>
            <a:ext cx="4900091" cy="4685212"/>
          </a:xfrm>
          <a:prstGeom prst="rect">
            <a:avLst/>
          </a:prstGeom>
        </p:spPr>
      </p:pic>
      <p:graphicFrame>
        <p:nvGraphicFramePr>
          <p:cNvPr id="6" name="Diagram 5">
            <a:extLst>
              <a:ext uri="{FF2B5EF4-FFF2-40B4-BE49-F238E27FC236}">
                <a16:creationId xmlns:a16="http://schemas.microsoft.com/office/drawing/2014/main" id="{4C363C01-4769-48D5-9EA7-7C37EB67B723}"/>
              </a:ext>
            </a:extLst>
          </p:cNvPr>
          <p:cNvGraphicFramePr/>
          <p:nvPr>
            <p:extLst>
              <p:ext uri="{D42A27DB-BD31-4B8C-83A1-F6EECF244321}">
                <p14:modId xmlns:p14="http://schemas.microsoft.com/office/powerpoint/2010/main" val="2002517800"/>
              </p:ext>
            </p:extLst>
          </p:nvPr>
        </p:nvGraphicFramePr>
        <p:xfrm>
          <a:off x="574763" y="461553"/>
          <a:ext cx="3631477" cy="701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440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IẾC NÓN KÌ DIỆU- CHUẨN.mp4">
            <a:hlinkClick r:id="" action="ppaction://media"/>
            <a:extLst>
              <a:ext uri="{FF2B5EF4-FFF2-40B4-BE49-F238E27FC236}">
                <a16:creationId xmlns:a16="http://schemas.microsoft.com/office/drawing/2014/main" id="{47A0D243-F0B7-4A2B-BD29-9BBD4921D85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Tree>
    <p:extLst>
      <p:ext uri="{BB962C8B-B14F-4D97-AF65-F5344CB8AC3E}">
        <p14:creationId xmlns:p14="http://schemas.microsoft.com/office/powerpoint/2010/main" val="239618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Circle Light Blue Background Royalty Free Vector">
            <a:extLst>
              <a:ext uri="{FF2B5EF4-FFF2-40B4-BE49-F238E27FC236}">
                <a16:creationId xmlns:a16="http://schemas.microsoft.com/office/drawing/2014/main" id="{125D7195-0F1B-4ACC-874C-2C88ED9FD2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6" t="8223" r="3748" b="24870"/>
          <a:stretch/>
        </p:blipFill>
        <p:spPr bwMode="auto">
          <a:xfrm>
            <a:off x="0" y="-31332"/>
            <a:ext cx="12192000" cy="6889332"/>
          </a:xfrm>
          <a:prstGeom prst="rect">
            <a:avLst/>
          </a:prstGeom>
          <a:noFill/>
          <a:extLst>
            <a:ext uri="{909E8E84-426E-40DD-AFC4-6F175D3DCCD1}">
              <a14:hiddenFill xmlns:a14="http://schemas.microsoft.com/office/drawing/2010/main">
                <a:solidFill>
                  <a:srgbClr val="FFFFFF"/>
                </a:solidFill>
              </a14:hiddenFill>
            </a:ext>
          </a:extLst>
        </p:spPr>
      </p:pic>
      <p:sp>
        <p:nvSpPr>
          <p:cNvPr id="238" name="Freeform: Shape 237">
            <a:extLst>
              <a:ext uri="{FF2B5EF4-FFF2-40B4-BE49-F238E27FC236}">
                <a16:creationId xmlns:a16="http://schemas.microsoft.com/office/drawing/2014/main" id="{21DBBBDF-4715-4F93-A1A3-0098C61E20A3}"/>
              </a:ext>
            </a:extLst>
          </p:cNvPr>
          <p:cNvSpPr/>
          <p:nvPr/>
        </p:nvSpPr>
        <p:spPr>
          <a:xfrm>
            <a:off x="3828890" y="5548637"/>
            <a:ext cx="4534220" cy="1149173"/>
          </a:xfrm>
          <a:custGeom>
            <a:avLst/>
            <a:gdLst>
              <a:gd name="connsiteX0" fmla="*/ 1193175 w 4534220"/>
              <a:gd name="connsiteY0" fmla="*/ 0 h 1149173"/>
              <a:gd name="connsiteX1" fmla="*/ 3341046 w 4534220"/>
              <a:gd name="connsiteY1" fmla="*/ 0 h 1149173"/>
              <a:gd name="connsiteX2" fmla="*/ 3708005 w 4534220"/>
              <a:gd name="connsiteY2" fmla="*/ 756632 h 1149173"/>
              <a:gd name="connsiteX3" fmla="*/ 4468795 w 4534220"/>
              <a:gd name="connsiteY3" fmla="*/ 756632 h 1149173"/>
              <a:gd name="connsiteX4" fmla="*/ 4534220 w 4534220"/>
              <a:gd name="connsiteY4" fmla="*/ 822057 h 1149173"/>
              <a:gd name="connsiteX5" fmla="*/ 4534220 w 4534220"/>
              <a:gd name="connsiteY5" fmla="*/ 1083748 h 1149173"/>
              <a:gd name="connsiteX6" fmla="*/ 4468795 w 4534220"/>
              <a:gd name="connsiteY6" fmla="*/ 1149173 h 1149173"/>
              <a:gd name="connsiteX7" fmla="*/ 65425 w 4534220"/>
              <a:gd name="connsiteY7" fmla="*/ 1149173 h 1149173"/>
              <a:gd name="connsiteX8" fmla="*/ 0 w 4534220"/>
              <a:gd name="connsiteY8" fmla="*/ 1083748 h 1149173"/>
              <a:gd name="connsiteX9" fmla="*/ 0 w 4534220"/>
              <a:gd name="connsiteY9" fmla="*/ 822057 h 1149173"/>
              <a:gd name="connsiteX10" fmla="*/ 65425 w 4534220"/>
              <a:gd name="connsiteY10" fmla="*/ 756632 h 1149173"/>
              <a:gd name="connsiteX11" fmla="*/ 826216 w 4534220"/>
              <a:gd name="connsiteY11" fmla="*/ 756632 h 114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220" h="1149173">
                <a:moveTo>
                  <a:pt x="1193175" y="0"/>
                </a:moveTo>
                <a:lnTo>
                  <a:pt x="3341046" y="0"/>
                </a:lnTo>
                <a:lnTo>
                  <a:pt x="3708005" y="756632"/>
                </a:lnTo>
                <a:lnTo>
                  <a:pt x="4468795" y="756632"/>
                </a:lnTo>
                <a:cubicBezTo>
                  <a:pt x="4504928" y="756632"/>
                  <a:pt x="4534220" y="785924"/>
                  <a:pt x="4534220" y="822057"/>
                </a:cubicBezTo>
                <a:lnTo>
                  <a:pt x="4534220" y="1083748"/>
                </a:lnTo>
                <a:cubicBezTo>
                  <a:pt x="4534220" y="1119881"/>
                  <a:pt x="4504928" y="1149173"/>
                  <a:pt x="4468795" y="1149173"/>
                </a:cubicBezTo>
                <a:lnTo>
                  <a:pt x="65425" y="1149173"/>
                </a:lnTo>
                <a:cubicBezTo>
                  <a:pt x="29292" y="1149173"/>
                  <a:pt x="0" y="1119881"/>
                  <a:pt x="0" y="1083748"/>
                </a:cubicBezTo>
                <a:lnTo>
                  <a:pt x="0" y="822057"/>
                </a:lnTo>
                <a:cubicBezTo>
                  <a:pt x="0" y="785924"/>
                  <a:pt x="29292" y="756632"/>
                  <a:pt x="65425" y="756632"/>
                </a:cubicBezTo>
                <a:lnTo>
                  <a:pt x="826216" y="756632"/>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Circle: Hollow 200">
            <a:extLst>
              <a:ext uri="{FF2B5EF4-FFF2-40B4-BE49-F238E27FC236}">
                <a16:creationId xmlns:a16="http://schemas.microsoft.com/office/drawing/2014/main" id="{DB9F5274-672D-4331-ACA3-C923D634DBE4}"/>
              </a:ext>
            </a:extLst>
          </p:cNvPr>
          <p:cNvSpPr/>
          <p:nvPr/>
        </p:nvSpPr>
        <p:spPr>
          <a:xfrm>
            <a:off x="3683110" y="1225826"/>
            <a:ext cx="4680000" cy="4680000"/>
          </a:xfrm>
          <a:prstGeom prst="donut">
            <a:avLst>
              <a:gd name="adj" fmla="val 7995"/>
            </a:avLst>
          </a:prstGeom>
          <a:gradFill>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Oval 201">
            <a:extLst>
              <a:ext uri="{FF2B5EF4-FFF2-40B4-BE49-F238E27FC236}">
                <a16:creationId xmlns:a16="http://schemas.microsoft.com/office/drawing/2014/main" id="{1F536E87-4E3F-4CC7-BAF4-32B8BADA7BB3}"/>
              </a:ext>
            </a:extLst>
          </p:cNvPr>
          <p:cNvSpPr/>
          <p:nvPr/>
        </p:nvSpPr>
        <p:spPr>
          <a:xfrm>
            <a:off x="8019199" y="2895600"/>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C4E88E96-4A9D-4530-9B57-AAE8C67F05AB}"/>
              </a:ext>
            </a:extLst>
          </p:cNvPr>
          <p:cNvSpPr/>
          <p:nvPr/>
        </p:nvSpPr>
        <p:spPr>
          <a:xfrm>
            <a:off x="800828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1FEC8EE4-A2F2-48E5-A509-15789D081FAE}"/>
              </a:ext>
            </a:extLst>
          </p:cNvPr>
          <p:cNvSpPr/>
          <p:nvPr/>
        </p:nvSpPr>
        <p:spPr>
          <a:xfrm>
            <a:off x="7541093" y="492614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A5CBADB5-379B-4BDA-9D24-CAB5ABFE0049}"/>
              </a:ext>
            </a:extLst>
          </p:cNvPr>
          <p:cNvSpPr/>
          <p:nvPr/>
        </p:nvSpPr>
        <p:spPr>
          <a:xfrm>
            <a:off x="6583536" y="555280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E332926B-3D3A-4E8C-9F8E-9FE2AE8F371C}"/>
              </a:ext>
            </a:extLst>
          </p:cNvPr>
          <p:cNvSpPr/>
          <p:nvPr/>
        </p:nvSpPr>
        <p:spPr>
          <a:xfrm>
            <a:off x="5381771" y="553306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C91C8033-4ED9-4DA3-83E7-406EFA66847E}"/>
              </a:ext>
            </a:extLst>
          </p:cNvPr>
          <p:cNvSpPr/>
          <p:nvPr/>
        </p:nvSpPr>
        <p:spPr>
          <a:xfrm>
            <a:off x="4391134" y="496782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15CBB3F-5559-4F79-B25E-BBAAF5AB8133}"/>
              </a:ext>
            </a:extLst>
          </p:cNvPr>
          <p:cNvSpPr/>
          <p:nvPr/>
        </p:nvSpPr>
        <p:spPr>
          <a:xfrm>
            <a:off x="386672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AE329F6B-AF0C-4162-A3EE-07C6F7DAAC18}"/>
              </a:ext>
            </a:extLst>
          </p:cNvPr>
          <p:cNvSpPr/>
          <p:nvPr/>
        </p:nvSpPr>
        <p:spPr>
          <a:xfrm>
            <a:off x="3883196" y="285045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4D64325-9D44-4878-B04E-40F83539C62B}"/>
              </a:ext>
            </a:extLst>
          </p:cNvPr>
          <p:cNvSpPr/>
          <p:nvPr/>
        </p:nvSpPr>
        <p:spPr>
          <a:xfrm>
            <a:off x="4410135" y="1947498"/>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E8D39F06-8A72-4BF3-91A6-99315375F899}"/>
              </a:ext>
            </a:extLst>
          </p:cNvPr>
          <p:cNvSpPr/>
          <p:nvPr/>
        </p:nvSpPr>
        <p:spPr>
          <a:xfrm>
            <a:off x="5381771" y="1415215"/>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594CBD55-2E9A-4653-B97A-EC9DFFC644A2}"/>
              </a:ext>
            </a:extLst>
          </p:cNvPr>
          <p:cNvSpPr/>
          <p:nvPr/>
        </p:nvSpPr>
        <p:spPr>
          <a:xfrm>
            <a:off x="6479126" y="1398001"/>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0E4EF22-43A8-48C2-BC6F-1B85E945A66D}"/>
              </a:ext>
            </a:extLst>
          </p:cNvPr>
          <p:cNvSpPr/>
          <p:nvPr/>
        </p:nvSpPr>
        <p:spPr>
          <a:xfrm>
            <a:off x="7436368" y="196722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92B8A358-635F-4391-9A20-DD6D17A538A1}"/>
              </a:ext>
            </a:extLst>
          </p:cNvPr>
          <p:cNvGrpSpPr/>
          <p:nvPr/>
        </p:nvGrpSpPr>
        <p:grpSpPr>
          <a:xfrm>
            <a:off x="3834342" y="1475360"/>
            <a:ext cx="4286023" cy="4173985"/>
            <a:chOff x="3808832" y="1018160"/>
            <a:chExt cx="4286023" cy="4173985"/>
          </a:xfrm>
        </p:grpSpPr>
        <p:grpSp>
          <p:nvGrpSpPr>
            <p:cNvPr id="200" name="Group 199">
              <a:extLst>
                <a:ext uri="{FF2B5EF4-FFF2-40B4-BE49-F238E27FC236}">
                  <a16:creationId xmlns:a16="http://schemas.microsoft.com/office/drawing/2014/main" id="{1D609167-CDE9-49D5-ABEA-CC6C5704B77B}"/>
                </a:ext>
              </a:extLst>
            </p:cNvPr>
            <p:cNvGrpSpPr/>
            <p:nvPr/>
          </p:nvGrpSpPr>
          <p:grpSpPr>
            <a:xfrm>
              <a:off x="3913881" y="1025108"/>
              <a:ext cx="4167438" cy="4167037"/>
              <a:chOff x="4013301" y="1180697"/>
              <a:chExt cx="4167438" cy="4167037"/>
            </a:xfrm>
          </p:grpSpPr>
          <p:sp>
            <p:nvSpPr>
              <p:cNvPr id="176" name="Freeform: Shape 175">
                <a:extLst>
                  <a:ext uri="{FF2B5EF4-FFF2-40B4-BE49-F238E27FC236}">
                    <a16:creationId xmlns:a16="http://schemas.microsoft.com/office/drawing/2014/main" id="{D05997F9-80DC-4E4D-837B-BA2C20A4934A}"/>
                  </a:ext>
                </a:extLst>
              </p:cNvPr>
              <p:cNvSpPr/>
              <p:nvPr/>
            </p:nvSpPr>
            <p:spPr>
              <a:xfrm rot="9000000">
                <a:off x="5554218" y="1180697"/>
                <a:ext cx="911062" cy="1831573"/>
              </a:xfrm>
              <a:custGeom>
                <a:avLst/>
                <a:gdLst>
                  <a:gd name="connsiteX0" fmla="*/ 0 w 911062"/>
                  <a:gd name="connsiteY0" fmla="*/ 1578006 h 1831573"/>
                  <a:gd name="connsiteX1" fmla="*/ 911062 w 911062"/>
                  <a:gd name="connsiteY1" fmla="*/ 0 h 1831573"/>
                  <a:gd name="connsiteX2" fmla="*/ 911062 w 911062"/>
                  <a:gd name="connsiteY2" fmla="*/ 1831573 h 1831573"/>
                  <a:gd name="connsiteX3" fmla="*/ 722833 w 911062"/>
                  <a:gd name="connsiteY3" fmla="*/ 1817490 h 1831573"/>
                  <a:gd name="connsiteX4" fmla="*/ 159565 w 911062"/>
                  <a:gd name="connsiteY4" fmla="*/ 1659691 h 1831573"/>
                  <a:gd name="connsiteX5" fmla="*/ 0 w 911062"/>
                  <a:gd name="connsiteY5" fmla="*/ 1578006 h 18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62" h="1831573">
                    <a:moveTo>
                      <a:pt x="0" y="1578006"/>
                    </a:moveTo>
                    <a:lnTo>
                      <a:pt x="911062" y="0"/>
                    </a:lnTo>
                    <a:lnTo>
                      <a:pt x="911062" y="1831573"/>
                    </a:lnTo>
                    <a:lnTo>
                      <a:pt x="722833" y="1817490"/>
                    </a:lnTo>
                    <a:cubicBezTo>
                      <a:pt x="531925" y="1793801"/>
                      <a:pt x="342135" y="1741747"/>
                      <a:pt x="159565" y="1659691"/>
                    </a:cubicBezTo>
                    <a:lnTo>
                      <a:pt x="0" y="1578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308E873C-7B6E-4A2D-83C9-BB5D3AA3F85B}"/>
                  </a:ext>
                </a:extLst>
              </p:cNvPr>
              <p:cNvSpPr/>
              <p:nvPr/>
            </p:nvSpPr>
            <p:spPr>
              <a:xfrm rot="9000000">
                <a:off x="5597019" y="1248985"/>
                <a:ext cx="1645044" cy="1646576"/>
              </a:xfrm>
              <a:custGeom>
                <a:avLst/>
                <a:gdLst>
                  <a:gd name="connsiteX0" fmla="*/ 694393 w 1645044"/>
                  <a:gd name="connsiteY0" fmla="*/ 1646576 h 1646576"/>
                  <a:gd name="connsiteX1" fmla="*/ 543870 w 1645044"/>
                  <a:gd name="connsiteY1" fmla="*/ 1549232 h 1646576"/>
                  <a:gd name="connsiteX2" fmla="*/ 17671 w 1645044"/>
                  <a:gd name="connsiteY2" fmla="*/ 982015 h 1646576"/>
                  <a:gd name="connsiteX3" fmla="*/ 0 w 1645044"/>
                  <a:gd name="connsiteY3" fmla="*/ 949766 h 1646576"/>
                  <a:gd name="connsiteX4" fmla="*/ 1645044 w 1645044"/>
                  <a:gd name="connsiteY4" fmla="*/ 0 h 1646576"/>
                  <a:gd name="connsiteX5" fmla="*/ 694393 w 1645044"/>
                  <a:gd name="connsiteY5" fmla="*/ 1646576 h 164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044" h="1646576">
                    <a:moveTo>
                      <a:pt x="694393" y="1646576"/>
                    </a:moveTo>
                    <a:lnTo>
                      <a:pt x="543870" y="1549232"/>
                    </a:lnTo>
                    <a:cubicBezTo>
                      <a:pt x="327407" y="1393122"/>
                      <a:pt x="150716" y="1199229"/>
                      <a:pt x="17671" y="982015"/>
                    </a:cubicBezTo>
                    <a:lnTo>
                      <a:pt x="0" y="949766"/>
                    </a:lnTo>
                    <a:lnTo>
                      <a:pt x="1645044" y="0"/>
                    </a:lnTo>
                    <a:lnTo>
                      <a:pt x="694393" y="164657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4A55BA5B-E772-4480-A8F8-DFE1B5C486AF}"/>
                  </a:ext>
                </a:extLst>
              </p:cNvPr>
              <p:cNvSpPr/>
              <p:nvPr/>
            </p:nvSpPr>
            <p:spPr>
              <a:xfrm rot="9000000">
                <a:off x="4697499" y="1667370"/>
                <a:ext cx="963241" cy="1912325"/>
              </a:xfrm>
              <a:custGeom>
                <a:avLst/>
                <a:gdLst>
                  <a:gd name="connsiteX0" fmla="*/ 0 w 963241"/>
                  <a:gd name="connsiteY0" fmla="*/ 1912325 h 1912325"/>
                  <a:gd name="connsiteX1" fmla="*/ 0 w 963241"/>
                  <a:gd name="connsiteY1" fmla="*/ 2311 h 1912325"/>
                  <a:gd name="connsiteX2" fmla="*/ 1334 w 963241"/>
                  <a:gd name="connsiteY2" fmla="*/ 0 h 1912325"/>
                  <a:gd name="connsiteX3" fmla="*/ 963241 w 963241"/>
                  <a:gd name="connsiteY3" fmla="*/ 1666072 h 1912325"/>
                  <a:gd name="connsiteX4" fmla="*/ 876116 w 963241"/>
                  <a:gd name="connsiteY4" fmla="*/ 1713812 h 1912325"/>
                  <a:gd name="connsiteX5" fmla="*/ 147553 w 963241"/>
                  <a:gd name="connsiteY5" fmla="*/ 1909030 h 1912325"/>
                  <a:gd name="connsiteX6" fmla="*/ 0 w 963241"/>
                  <a:gd name="connsiteY6" fmla="*/ 1912325 h 191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241" h="1912325">
                    <a:moveTo>
                      <a:pt x="0" y="1912325"/>
                    </a:moveTo>
                    <a:lnTo>
                      <a:pt x="0" y="2311"/>
                    </a:lnTo>
                    <a:lnTo>
                      <a:pt x="1334" y="0"/>
                    </a:lnTo>
                    <a:lnTo>
                      <a:pt x="963241" y="1666072"/>
                    </a:lnTo>
                    <a:lnTo>
                      <a:pt x="876116" y="1713812"/>
                    </a:lnTo>
                    <a:cubicBezTo>
                      <a:pt x="648145" y="1824792"/>
                      <a:pt x="400470" y="1891156"/>
                      <a:pt x="147553" y="1909030"/>
                    </a:cubicBezTo>
                    <a:lnTo>
                      <a:pt x="0" y="19123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725AE515-686A-429B-B4D1-CCBC12B14A9E}"/>
                  </a:ext>
                </a:extLst>
              </p:cNvPr>
              <p:cNvSpPr/>
              <p:nvPr/>
            </p:nvSpPr>
            <p:spPr>
              <a:xfrm rot="9000000">
                <a:off x="5799470" y="1858819"/>
                <a:ext cx="1887402" cy="945448"/>
              </a:xfrm>
              <a:custGeom>
                <a:avLst/>
                <a:gdLst>
                  <a:gd name="connsiteX0" fmla="*/ 249840 w 1887402"/>
                  <a:gd name="connsiteY0" fmla="*/ 945448 h 945448"/>
                  <a:gd name="connsiteX1" fmla="*/ 197947 w 1887402"/>
                  <a:gd name="connsiteY1" fmla="*/ 850744 h 945448"/>
                  <a:gd name="connsiteX2" fmla="*/ 2729 w 1887402"/>
                  <a:gd name="connsiteY2" fmla="*/ 122181 h 945448"/>
                  <a:gd name="connsiteX3" fmla="*/ 0 w 1887402"/>
                  <a:gd name="connsiteY3" fmla="*/ 0 h 945448"/>
                  <a:gd name="connsiteX4" fmla="*/ 1887402 w 1887402"/>
                  <a:gd name="connsiteY4" fmla="*/ 1 h 945448"/>
                  <a:gd name="connsiteX5" fmla="*/ 249840 w 1887402"/>
                  <a:gd name="connsiteY5" fmla="*/ 945448 h 94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402" h="945448">
                    <a:moveTo>
                      <a:pt x="249840" y="945448"/>
                    </a:moveTo>
                    <a:lnTo>
                      <a:pt x="197947" y="850744"/>
                    </a:lnTo>
                    <a:cubicBezTo>
                      <a:pt x="86967" y="622774"/>
                      <a:pt x="20603" y="375099"/>
                      <a:pt x="2729" y="122181"/>
                    </a:cubicBezTo>
                    <a:lnTo>
                      <a:pt x="0" y="0"/>
                    </a:lnTo>
                    <a:lnTo>
                      <a:pt x="1887402" y="1"/>
                    </a:lnTo>
                    <a:lnTo>
                      <a:pt x="249840" y="9454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FBABB896-D747-439F-837E-A213FBD761C8}"/>
                  </a:ext>
                </a:extLst>
              </p:cNvPr>
              <p:cNvSpPr/>
              <p:nvPr/>
            </p:nvSpPr>
            <p:spPr>
              <a:xfrm rot="9000000">
                <a:off x="4076464" y="2114381"/>
                <a:ext cx="1661542" cy="1657839"/>
              </a:xfrm>
              <a:custGeom>
                <a:avLst/>
                <a:gdLst>
                  <a:gd name="connsiteX0" fmla="*/ 957153 w 1661542"/>
                  <a:gd name="connsiteY0" fmla="*/ 1657839 h 1657839"/>
                  <a:gd name="connsiteX1" fmla="*/ 0 w 1661542"/>
                  <a:gd name="connsiteY1" fmla="*/ 0 h 1657839"/>
                  <a:gd name="connsiteX2" fmla="*/ 1661542 w 1661542"/>
                  <a:gd name="connsiteY2" fmla="*/ 959292 h 1657839"/>
                  <a:gd name="connsiteX3" fmla="*/ 1564198 w 1661542"/>
                  <a:gd name="connsiteY3" fmla="*/ 1109816 h 1657839"/>
                  <a:gd name="connsiteX4" fmla="*/ 996981 w 1661542"/>
                  <a:gd name="connsiteY4" fmla="*/ 1636015 h 1657839"/>
                  <a:gd name="connsiteX5" fmla="*/ 957153 w 1661542"/>
                  <a:gd name="connsiteY5" fmla="*/ 1657839 h 1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42" h="1657839">
                    <a:moveTo>
                      <a:pt x="957153" y="1657839"/>
                    </a:moveTo>
                    <a:lnTo>
                      <a:pt x="0" y="0"/>
                    </a:lnTo>
                    <a:lnTo>
                      <a:pt x="1661542" y="959292"/>
                    </a:lnTo>
                    <a:lnTo>
                      <a:pt x="1564198" y="1109816"/>
                    </a:lnTo>
                    <a:cubicBezTo>
                      <a:pt x="1408087" y="1326279"/>
                      <a:pt x="1214194" y="1502970"/>
                      <a:pt x="996981" y="1636015"/>
                    </a:cubicBezTo>
                    <a:lnTo>
                      <a:pt x="957153" y="1657839"/>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6" name="Freeform: Shape 185">
                <a:extLst>
                  <a:ext uri="{FF2B5EF4-FFF2-40B4-BE49-F238E27FC236}">
                    <a16:creationId xmlns:a16="http://schemas.microsoft.com/office/drawing/2014/main" id="{6A52275D-49DD-4CE1-919B-EA433E219466}"/>
                  </a:ext>
                </a:extLst>
              </p:cNvPr>
              <p:cNvSpPr/>
              <p:nvPr/>
            </p:nvSpPr>
            <p:spPr>
              <a:xfrm rot="9000000">
                <a:off x="6305009" y="2714118"/>
                <a:ext cx="1875730" cy="936435"/>
              </a:xfrm>
              <a:custGeom>
                <a:avLst/>
                <a:gdLst>
                  <a:gd name="connsiteX0" fmla="*/ 503 w 1875730"/>
                  <a:gd name="connsiteY0" fmla="*/ 936435 h 936435"/>
                  <a:gd name="connsiteX1" fmla="*/ 0 w 1875730"/>
                  <a:gd name="connsiteY1" fmla="*/ 913889 h 936435"/>
                  <a:gd name="connsiteX2" fmla="*/ 172093 w 1875730"/>
                  <a:gd name="connsiteY2" fmla="*/ 159565 h 936435"/>
                  <a:gd name="connsiteX3" fmla="*/ 253778 w 1875730"/>
                  <a:gd name="connsiteY3" fmla="*/ 0 h 936435"/>
                  <a:gd name="connsiteX4" fmla="*/ 1875730 w 1875730"/>
                  <a:gd name="connsiteY4" fmla="*/ 936435 h 936435"/>
                  <a:gd name="connsiteX5" fmla="*/ 503 w 1875730"/>
                  <a:gd name="connsiteY5" fmla="*/ 936435 h 9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730" h="936435">
                    <a:moveTo>
                      <a:pt x="503" y="936435"/>
                    </a:moveTo>
                    <a:lnTo>
                      <a:pt x="0" y="913889"/>
                    </a:lnTo>
                    <a:cubicBezTo>
                      <a:pt x="6614" y="659254"/>
                      <a:pt x="62686" y="402992"/>
                      <a:pt x="172093" y="159565"/>
                    </a:cubicBezTo>
                    <a:lnTo>
                      <a:pt x="253778" y="0"/>
                    </a:lnTo>
                    <a:lnTo>
                      <a:pt x="1875730" y="936435"/>
                    </a:lnTo>
                    <a:lnTo>
                      <a:pt x="503" y="93643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 name="Freeform: Shape 187">
                <a:extLst>
                  <a:ext uri="{FF2B5EF4-FFF2-40B4-BE49-F238E27FC236}">
                    <a16:creationId xmlns:a16="http://schemas.microsoft.com/office/drawing/2014/main" id="{359A5F7D-3100-44CD-A1D7-E6E677B066F6}"/>
                  </a:ext>
                </a:extLst>
              </p:cNvPr>
              <p:cNvSpPr/>
              <p:nvPr/>
            </p:nvSpPr>
            <p:spPr>
              <a:xfrm rot="9000000">
                <a:off x="4013301" y="2879107"/>
                <a:ext cx="1902124" cy="951673"/>
              </a:xfrm>
              <a:custGeom>
                <a:avLst/>
                <a:gdLst>
                  <a:gd name="connsiteX0" fmla="*/ 1648346 w 1902124"/>
                  <a:gd name="connsiteY0" fmla="*/ 951673 h 951673"/>
                  <a:gd name="connsiteX1" fmla="*/ 0 w 1902124"/>
                  <a:gd name="connsiteY1" fmla="*/ 0 h 951673"/>
                  <a:gd name="connsiteX2" fmla="*/ 1901280 w 1902124"/>
                  <a:gd name="connsiteY2" fmla="*/ 0 h 951673"/>
                  <a:gd name="connsiteX3" fmla="*/ 1902124 w 1902124"/>
                  <a:gd name="connsiteY3" fmla="*/ 37786 h 951673"/>
                  <a:gd name="connsiteX4" fmla="*/ 1730031 w 1902124"/>
                  <a:gd name="connsiteY4" fmla="*/ 792109 h 951673"/>
                  <a:gd name="connsiteX5" fmla="*/ 1648346 w 1902124"/>
                  <a:gd name="connsiteY5" fmla="*/ 951673 h 95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124" h="951673">
                    <a:moveTo>
                      <a:pt x="1648346" y="951673"/>
                    </a:moveTo>
                    <a:lnTo>
                      <a:pt x="0" y="0"/>
                    </a:lnTo>
                    <a:lnTo>
                      <a:pt x="1901280" y="0"/>
                    </a:lnTo>
                    <a:lnTo>
                      <a:pt x="1902124" y="37786"/>
                    </a:lnTo>
                    <a:cubicBezTo>
                      <a:pt x="1895510" y="292420"/>
                      <a:pt x="1839438" y="548682"/>
                      <a:pt x="1730031" y="792109"/>
                    </a:cubicBezTo>
                    <a:lnTo>
                      <a:pt x="1648346" y="951673"/>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 name="Freeform: Shape 189">
                <a:extLst>
                  <a:ext uri="{FF2B5EF4-FFF2-40B4-BE49-F238E27FC236}">
                    <a16:creationId xmlns:a16="http://schemas.microsoft.com/office/drawing/2014/main" id="{1F51D06B-63CA-476E-8F7C-714A91492850}"/>
                  </a:ext>
                </a:extLst>
              </p:cNvPr>
              <p:cNvSpPr/>
              <p:nvPr/>
            </p:nvSpPr>
            <p:spPr>
              <a:xfrm rot="9000000">
                <a:off x="5694547" y="3404722"/>
                <a:ext cx="977045" cy="1943012"/>
              </a:xfrm>
              <a:custGeom>
                <a:avLst/>
                <a:gdLst>
                  <a:gd name="connsiteX0" fmla="*/ 1765 w 977045"/>
                  <a:gd name="connsiteY0" fmla="*/ 1943012 h 1943012"/>
                  <a:gd name="connsiteX1" fmla="*/ 472 w 977045"/>
                  <a:gd name="connsiteY1" fmla="*/ 1942266 h 1943012"/>
                  <a:gd name="connsiteX2" fmla="*/ 0 w 977045"/>
                  <a:gd name="connsiteY2" fmla="*/ 1941448 h 1943012"/>
                  <a:gd name="connsiteX3" fmla="*/ 0 w 977045"/>
                  <a:gd name="connsiteY3" fmla="*/ 1411 h 1943012"/>
                  <a:gd name="connsiteX4" fmla="*/ 63157 w 977045"/>
                  <a:gd name="connsiteY4" fmla="*/ 0 h 1943012"/>
                  <a:gd name="connsiteX5" fmla="*/ 817481 w 977045"/>
                  <a:gd name="connsiteY5" fmla="*/ 172093 h 1943012"/>
                  <a:gd name="connsiteX6" fmla="*/ 977045 w 977045"/>
                  <a:gd name="connsiteY6" fmla="*/ 253778 h 1943012"/>
                  <a:gd name="connsiteX7" fmla="*/ 1765 w 977045"/>
                  <a:gd name="connsiteY7" fmla="*/ 1943012 h 19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045" h="1943012">
                    <a:moveTo>
                      <a:pt x="1765" y="1943012"/>
                    </a:moveTo>
                    <a:lnTo>
                      <a:pt x="472" y="1942266"/>
                    </a:lnTo>
                    <a:lnTo>
                      <a:pt x="0" y="1941448"/>
                    </a:lnTo>
                    <a:lnTo>
                      <a:pt x="0" y="1411"/>
                    </a:lnTo>
                    <a:lnTo>
                      <a:pt x="63157" y="0"/>
                    </a:lnTo>
                    <a:cubicBezTo>
                      <a:pt x="317792" y="6614"/>
                      <a:pt x="574054" y="62686"/>
                      <a:pt x="817481" y="172093"/>
                    </a:cubicBezTo>
                    <a:lnTo>
                      <a:pt x="977045" y="253778"/>
                    </a:lnTo>
                    <a:lnTo>
                      <a:pt x="1765" y="194301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Freeform: Shape 191">
                <a:extLst>
                  <a:ext uri="{FF2B5EF4-FFF2-40B4-BE49-F238E27FC236}">
                    <a16:creationId xmlns:a16="http://schemas.microsoft.com/office/drawing/2014/main" id="{B9402556-599A-4AC4-805D-C62208D821F4}"/>
                  </a:ext>
                </a:extLst>
              </p:cNvPr>
              <p:cNvSpPr/>
              <p:nvPr/>
            </p:nvSpPr>
            <p:spPr>
              <a:xfrm rot="9000000">
                <a:off x="6507201" y="2781279"/>
                <a:ext cx="1608755" cy="1612713"/>
              </a:xfrm>
              <a:custGeom>
                <a:avLst/>
                <a:gdLst>
                  <a:gd name="connsiteX0" fmla="*/ 1608755 w 1608755"/>
                  <a:gd name="connsiteY0" fmla="*/ 1612713 h 1612713"/>
                  <a:gd name="connsiteX1" fmla="*/ 0 w 1608755"/>
                  <a:gd name="connsiteY1" fmla="*/ 683898 h 1612713"/>
                  <a:gd name="connsiteX2" fmla="*/ 97344 w 1608755"/>
                  <a:gd name="connsiteY2" fmla="*/ 533374 h 1612713"/>
                  <a:gd name="connsiteX3" fmla="*/ 664561 w 1608755"/>
                  <a:gd name="connsiteY3" fmla="*/ 7176 h 1612713"/>
                  <a:gd name="connsiteX4" fmla="*/ 677655 w 1608755"/>
                  <a:gd name="connsiteY4" fmla="*/ 0 h 1612713"/>
                  <a:gd name="connsiteX5" fmla="*/ 1608755 w 1608755"/>
                  <a:gd name="connsiteY5" fmla="*/ 1612713 h 161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755" h="1612713">
                    <a:moveTo>
                      <a:pt x="1608755" y="1612713"/>
                    </a:moveTo>
                    <a:lnTo>
                      <a:pt x="0" y="683898"/>
                    </a:lnTo>
                    <a:lnTo>
                      <a:pt x="97344" y="533374"/>
                    </a:lnTo>
                    <a:cubicBezTo>
                      <a:pt x="253454" y="316912"/>
                      <a:pt x="447348" y="140221"/>
                      <a:pt x="664561" y="7176"/>
                    </a:cubicBezTo>
                    <a:lnTo>
                      <a:pt x="677655" y="0"/>
                    </a:lnTo>
                    <a:lnTo>
                      <a:pt x="1608755" y="1612713"/>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FC0519B8-D642-4C02-99A2-3B3B2336066A}"/>
                  </a:ext>
                </a:extLst>
              </p:cNvPr>
              <p:cNvSpPr/>
              <p:nvPr/>
            </p:nvSpPr>
            <p:spPr>
              <a:xfrm rot="9000000">
                <a:off x="4512150" y="3746368"/>
                <a:ext cx="1887062" cy="941785"/>
              </a:xfrm>
              <a:custGeom>
                <a:avLst/>
                <a:gdLst>
                  <a:gd name="connsiteX0" fmla="*/ 0 w 1887062"/>
                  <a:gd name="connsiteY0" fmla="*/ 941785 h 941785"/>
                  <a:gd name="connsiteX1" fmla="*/ 1631219 w 1887062"/>
                  <a:gd name="connsiteY1" fmla="*/ 0 h 941785"/>
                  <a:gd name="connsiteX2" fmla="*/ 1689456 w 1887062"/>
                  <a:gd name="connsiteY2" fmla="*/ 106280 h 941785"/>
                  <a:gd name="connsiteX3" fmla="*/ 1884674 w 1887062"/>
                  <a:gd name="connsiteY3" fmla="*/ 834843 h 941785"/>
                  <a:gd name="connsiteX4" fmla="*/ 1887062 w 1887062"/>
                  <a:gd name="connsiteY4" fmla="*/ 941785 h 941785"/>
                  <a:gd name="connsiteX5" fmla="*/ 0 w 1887062"/>
                  <a:gd name="connsiteY5" fmla="*/ 941785 h 9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062" h="941785">
                    <a:moveTo>
                      <a:pt x="0" y="941785"/>
                    </a:moveTo>
                    <a:lnTo>
                      <a:pt x="1631219" y="0"/>
                    </a:lnTo>
                    <a:lnTo>
                      <a:pt x="1689456" y="106280"/>
                    </a:lnTo>
                    <a:cubicBezTo>
                      <a:pt x="1800435" y="334251"/>
                      <a:pt x="1866799" y="581925"/>
                      <a:pt x="1884674" y="834843"/>
                    </a:cubicBezTo>
                    <a:lnTo>
                      <a:pt x="1887062" y="941785"/>
                    </a:lnTo>
                    <a:lnTo>
                      <a:pt x="0" y="94178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2F5F4EEC-25AA-40E1-967F-67B19811FC8F}"/>
                  </a:ext>
                </a:extLst>
              </p:cNvPr>
              <p:cNvSpPr/>
              <p:nvPr/>
            </p:nvSpPr>
            <p:spPr>
              <a:xfrm rot="9000000">
                <a:off x="6603420" y="2982108"/>
                <a:ext cx="923991" cy="1859828"/>
              </a:xfrm>
              <a:custGeom>
                <a:avLst/>
                <a:gdLst>
                  <a:gd name="connsiteX0" fmla="*/ 923991 w 923991"/>
                  <a:gd name="connsiteY0" fmla="*/ 1859828 h 1859828"/>
                  <a:gd name="connsiteX1" fmla="*/ 0 w 923991"/>
                  <a:gd name="connsiteY1" fmla="*/ 259428 h 1859828"/>
                  <a:gd name="connsiteX2" fmla="*/ 113859 w 923991"/>
                  <a:gd name="connsiteY2" fmla="*/ 197039 h 1859828"/>
                  <a:gd name="connsiteX3" fmla="*/ 842422 w 923991"/>
                  <a:gd name="connsiteY3" fmla="*/ 1821 h 1859828"/>
                  <a:gd name="connsiteX4" fmla="*/ 923991 w 923991"/>
                  <a:gd name="connsiteY4" fmla="*/ 0 h 1859828"/>
                  <a:gd name="connsiteX5" fmla="*/ 923991 w 923991"/>
                  <a:gd name="connsiteY5" fmla="*/ 1859828 h 18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91" h="1859828">
                    <a:moveTo>
                      <a:pt x="923991" y="1859828"/>
                    </a:moveTo>
                    <a:lnTo>
                      <a:pt x="0" y="259428"/>
                    </a:lnTo>
                    <a:lnTo>
                      <a:pt x="113859" y="197039"/>
                    </a:lnTo>
                    <a:cubicBezTo>
                      <a:pt x="341829" y="86060"/>
                      <a:pt x="589504" y="19696"/>
                      <a:pt x="842422" y="1821"/>
                    </a:cubicBezTo>
                    <a:lnTo>
                      <a:pt x="923991" y="0"/>
                    </a:lnTo>
                    <a:lnTo>
                      <a:pt x="923991" y="185982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Freeform: Shape 197">
                <a:extLst>
                  <a:ext uri="{FF2B5EF4-FFF2-40B4-BE49-F238E27FC236}">
                    <a16:creationId xmlns:a16="http://schemas.microsoft.com/office/drawing/2014/main" id="{87990840-F46F-47EE-852B-C2DFF256C684}"/>
                  </a:ext>
                </a:extLst>
              </p:cNvPr>
              <p:cNvSpPr/>
              <p:nvPr/>
            </p:nvSpPr>
            <p:spPr>
              <a:xfrm rot="9000000">
                <a:off x="4962453" y="3664757"/>
                <a:ext cx="1625505" cy="1623719"/>
              </a:xfrm>
              <a:custGeom>
                <a:avLst/>
                <a:gdLst>
                  <a:gd name="connsiteX0" fmla="*/ 0 w 1625505"/>
                  <a:gd name="connsiteY0" fmla="*/ 1623719 h 1623719"/>
                  <a:gd name="connsiteX1" fmla="*/ 937454 w 1625505"/>
                  <a:gd name="connsiteY1" fmla="*/ 0 h 1623719"/>
                  <a:gd name="connsiteX2" fmla="*/ 1087979 w 1625505"/>
                  <a:gd name="connsiteY2" fmla="*/ 97344 h 1623719"/>
                  <a:gd name="connsiteX3" fmla="*/ 1614177 w 1625505"/>
                  <a:gd name="connsiteY3" fmla="*/ 664561 h 1623719"/>
                  <a:gd name="connsiteX4" fmla="*/ 1625505 w 1625505"/>
                  <a:gd name="connsiteY4" fmla="*/ 685233 h 1623719"/>
                  <a:gd name="connsiteX5" fmla="*/ 0 w 1625505"/>
                  <a:gd name="connsiteY5" fmla="*/ 1623719 h 16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505" h="1623719">
                    <a:moveTo>
                      <a:pt x="0" y="1623719"/>
                    </a:moveTo>
                    <a:lnTo>
                      <a:pt x="937454" y="0"/>
                    </a:lnTo>
                    <a:lnTo>
                      <a:pt x="1087979" y="97344"/>
                    </a:lnTo>
                    <a:cubicBezTo>
                      <a:pt x="1304441" y="253455"/>
                      <a:pt x="1481132" y="447348"/>
                      <a:pt x="1614177" y="664561"/>
                    </a:cubicBezTo>
                    <a:lnTo>
                      <a:pt x="1625505" y="685233"/>
                    </a:lnTo>
                    <a:lnTo>
                      <a:pt x="0" y="16237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Oval 198">
                <a:extLst>
                  <a:ext uri="{FF2B5EF4-FFF2-40B4-BE49-F238E27FC236}">
                    <a16:creationId xmlns:a16="http://schemas.microsoft.com/office/drawing/2014/main" id="{0D80562B-AFBC-4CBC-B197-17E054EEAFF3}"/>
                  </a:ext>
                </a:extLst>
              </p:cNvPr>
              <p:cNvSpPr/>
              <p:nvPr/>
            </p:nvSpPr>
            <p:spPr>
              <a:xfrm>
                <a:off x="5844505" y="3012286"/>
                <a:ext cx="492092" cy="492090"/>
              </a:xfrm>
              <a:prstGeom prst="ellipse">
                <a:avLst/>
              </a:prstGeom>
              <a:gradFill flip="none" rotWithShape="1">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tileRect/>
              </a:gradFill>
              <a:ln>
                <a:noFill/>
              </a:ln>
              <a:scene3d>
                <a:camera prst="orthographicFront"/>
                <a:lightRig rig="threePt" dir="t"/>
              </a:scene3d>
              <a:sp3d>
                <a:bevelT w="222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TextBox 213">
              <a:extLst>
                <a:ext uri="{FF2B5EF4-FFF2-40B4-BE49-F238E27FC236}">
                  <a16:creationId xmlns:a16="http://schemas.microsoft.com/office/drawing/2014/main" id="{5EEAB854-0CCD-4C1E-9032-347F1CA9D495}"/>
                </a:ext>
              </a:extLst>
            </p:cNvPr>
            <p:cNvSpPr txBox="1"/>
            <p:nvPr/>
          </p:nvSpPr>
          <p:spPr>
            <a:xfrm rot="18900000">
              <a:off x="6719438" y="1679255"/>
              <a:ext cx="845879" cy="461665"/>
            </a:xfrm>
            <a:prstGeom prst="rect">
              <a:avLst/>
            </a:prstGeom>
            <a:noFill/>
          </p:spPr>
          <p:txBody>
            <a:bodyPr wrap="square" rtlCol="0">
              <a:spAutoFit/>
            </a:bodyPr>
            <a:lstStyle/>
            <a:p>
              <a:r>
                <a:rPr lang="en-US" sz="2400" dirty="0">
                  <a:solidFill>
                    <a:schemeClr val="bg1"/>
                  </a:solidFill>
                  <a:latin typeface="Tw Cen MT" panose="020B0602020104020603" pitchFamily="34" charset="0"/>
                </a:rPr>
                <a:t>500</a:t>
              </a:r>
            </a:p>
          </p:txBody>
        </p:sp>
        <p:sp>
          <p:nvSpPr>
            <p:cNvPr id="215" name="TextBox 214">
              <a:extLst>
                <a:ext uri="{FF2B5EF4-FFF2-40B4-BE49-F238E27FC236}">
                  <a16:creationId xmlns:a16="http://schemas.microsoft.com/office/drawing/2014/main" id="{921B4200-05FF-4209-819E-213A6FEE04D0}"/>
                </a:ext>
              </a:extLst>
            </p:cNvPr>
            <p:cNvSpPr txBox="1"/>
            <p:nvPr/>
          </p:nvSpPr>
          <p:spPr>
            <a:xfrm rot="20826295">
              <a:off x="7158727" y="2519058"/>
              <a:ext cx="775021" cy="461665"/>
            </a:xfrm>
            <a:prstGeom prst="rect">
              <a:avLst/>
            </a:prstGeom>
            <a:noFill/>
          </p:spPr>
          <p:txBody>
            <a:bodyPr wrap="square" rtlCol="0">
              <a:spAutoFit/>
            </a:bodyPr>
            <a:lstStyle/>
            <a:p>
              <a:r>
                <a:rPr lang="en-US" sz="2400">
                  <a:solidFill>
                    <a:schemeClr val="bg1"/>
                  </a:solidFill>
                  <a:latin typeface="Tw Cen MT" panose="020B0602020104020603" pitchFamily="34" charset="0"/>
                </a:rPr>
                <a:t>100</a:t>
              </a:r>
            </a:p>
          </p:txBody>
        </p:sp>
        <p:sp>
          <p:nvSpPr>
            <p:cNvPr id="216" name="TextBox 215">
              <a:extLst>
                <a:ext uri="{FF2B5EF4-FFF2-40B4-BE49-F238E27FC236}">
                  <a16:creationId xmlns:a16="http://schemas.microsoft.com/office/drawing/2014/main" id="{AA9586FF-1F81-453B-8F4B-FCCF91164235}"/>
                </a:ext>
              </a:extLst>
            </p:cNvPr>
            <p:cNvSpPr txBox="1"/>
            <p:nvPr/>
          </p:nvSpPr>
          <p:spPr>
            <a:xfrm rot="823021">
              <a:off x="6573028" y="3252627"/>
              <a:ext cx="1521827" cy="400110"/>
            </a:xfrm>
            <a:prstGeom prst="rect">
              <a:avLst/>
            </a:prstGeom>
            <a:noFill/>
          </p:spPr>
          <p:txBody>
            <a:bodyPr wrap="square" rtlCol="0">
              <a:spAutoFit/>
            </a:bodyPr>
            <a:lstStyle/>
            <a:p>
              <a:r>
                <a:rPr lang="en-US" sz="2000">
                  <a:solidFill>
                    <a:schemeClr val="bg1"/>
                  </a:solidFill>
                  <a:latin typeface="Tw Cen MT" panose="020B0602020104020603" pitchFamily="34" charset="0"/>
                </a:rPr>
                <a:t>MẤT ĐIỂM</a:t>
              </a:r>
            </a:p>
          </p:txBody>
        </p:sp>
        <p:sp>
          <p:nvSpPr>
            <p:cNvPr id="217" name="TextBox 216">
              <a:extLst>
                <a:ext uri="{FF2B5EF4-FFF2-40B4-BE49-F238E27FC236}">
                  <a16:creationId xmlns:a16="http://schemas.microsoft.com/office/drawing/2014/main" id="{8555EC59-E377-4A3D-B2C1-D3DE8DBB9D42}"/>
                </a:ext>
              </a:extLst>
            </p:cNvPr>
            <p:cNvSpPr txBox="1"/>
            <p:nvPr/>
          </p:nvSpPr>
          <p:spPr>
            <a:xfrm rot="2685929">
              <a:off x="6658686" y="3846335"/>
              <a:ext cx="726142" cy="461665"/>
            </a:xfrm>
            <a:prstGeom prst="rect">
              <a:avLst/>
            </a:prstGeom>
            <a:noFill/>
          </p:spPr>
          <p:txBody>
            <a:bodyPr wrap="square" rtlCol="0">
              <a:spAutoFit/>
            </a:bodyPr>
            <a:lstStyle/>
            <a:p>
              <a:r>
                <a:rPr lang="en-US" sz="2400">
                  <a:solidFill>
                    <a:schemeClr val="bg1"/>
                  </a:solidFill>
                  <a:latin typeface="Tw Cen MT" panose="020B0602020104020603" pitchFamily="34" charset="0"/>
                </a:rPr>
                <a:t>200</a:t>
              </a:r>
            </a:p>
          </p:txBody>
        </p:sp>
        <p:sp>
          <p:nvSpPr>
            <p:cNvPr id="218" name="TextBox 217">
              <a:extLst>
                <a:ext uri="{FF2B5EF4-FFF2-40B4-BE49-F238E27FC236}">
                  <a16:creationId xmlns:a16="http://schemas.microsoft.com/office/drawing/2014/main" id="{A1DE6665-41B3-48E4-8F71-44A9EC985B40}"/>
                </a:ext>
              </a:extLst>
            </p:cNvPr>
            <p:cNvSpPr txBox="1"/>
            <p:nvPr/>
          </p:nvSpPr>
          <p:spPr>
            <a:xfrm rot="4655925">
              <a:off x="5602274" y="4106145"/>
              <a:ext cx="1379029" cy="400110"/>
            </a:xfrm>
            <a:prstGeom prst="rect">
              <a:avLst/>
            </a:prstGeom>
            <a:noFill/>
          </p:spPr>
          <p:txBody>
            <a:bodyPr wrap="square" rtlCol="0">
              <a:spAutoFit/>
            </a:bodyPr>
            <a:lstStyle/>
            <a:p>
              <a:r>
                <a:rPr lang="en-US" sz="2000">
                  <a:solidFill>
                    <a:schemeClr val="bg1"/>
                  </a:solidFill>
                  <a:latin typeface="Tw Cen MT" panose="020B0602020104020603" pitchFamily="34" charset="0"/>
                </a:rPr>
                <a:t>CHIA ĐÔI</a:t>
              </a:r>
            </a:p>
          </p:txBody>
        </p:sp>
        <p:sp>
          <p:nvSpPr>
            <p:cNvPr id="219" name="TextBox 218">
              <a:extLst>
                <a:ext uri="{FF2B5EF4-FFF2-40B4-BE49-F238E27FC236}">
                  <a16:creationId xmlns:a16="http://schemas.microsoft.com/office/drawing/2014/main" id="{DA116507-5667-47E3-8962-74F96C789769}"/>
                </a:ext>
              </a:extLst>
            </p:cNvPr>
            <p:cNvSpPr txBox="1"/>
            <p:nvPr/>
          </p:nvSpPr>
          <p:spPr>
            <a:xfrm rot="6267848">
              <a:off x="5253825" y="4229266"/>
              <a:ext cx="741595" cy="461665"/>
            </a:xfrm>
            <a:prstGeom prst="rect">
              <a:avLst/>
            </a:prstGeom>
            <a:noFill/>
          </p:spPr>
          <p:txBody>
            <a:bodyPr wrap="square" rtlCol="0">
              <a:spAutoFit/>
            </a:bodyPr>
            <a:lstStyle/>
            <a:p>
              <a:r>
                <a:rPr lang="en-US" sz="2400">
                  <a:solidFill>
                    <a:schemeClr val="bg1"/>
                  </a:solidFill>
                  <a:latin typeface="Tw Cen MT" panose="020B0602020104020603" pitchFamily="34" charset="0"/>
                </a:rPr>
                <a:t>400</a:t>
              </a:r>
            </a:p>
          </p:txBody>
        </p:sp>
        <p:sp>
          <p:nvSpPr>
            <p:cNvPr id="220" name="TextBox 219">
              <a:extLst>
                <a:ext uri="{FF2B5EF4-FFF2-40B4-BE49-F238E27FC236}">
                  <a16:creationId xmlns:a16="http://schemas.microsoft.com/office/drawing/2014/main" id="{54D54EEF-0762-4D28-9359-0092FD6079CF}"/>
                </a:ext>
              </a:extLst>
            </p:cNvPr>
            <p:cNvSpPr txBox="1"/>
            <p:nvPr/>
          </p:nvSpPr>
          <p:spPr>
            <a:xfrm rot="8314163">
              <a:off x="4190536" y="3888307"/>
              <a:ext cx="1629616" cy="400110"/>
            </a:xfrm>
            <a:prstGeom prst="rect">
              <a:avLst/>
            </a:prstGeom>
            <a:noFill/>
          </p:spPr>
          <p:txBody>
            <a:bodyPr wrap="square" rtlCol="0">
              <a:spAutoFit/>
            </a:bodyPr>
            <a:lstStyle/>
            <a:p>
              <a:r>
                <a:rPr lang="en-US" sz="2000">
                  <a:solidFill>
                    <a:schemeClr val="bg1"/>
                  </a:solidFill>
                  <a:latin typeface="Tw Cen MT" panose="020B0602020104020603" pitchFamily="34" charset="0"/>
                </a:rPr>
                <a:t>MAY MẮN</a:t>
              </a:r>
            </a:p>
          </p:txBody>
        </p:sp>
        <p:sp>
          <p:nvSpPr>
            <p:cNvPr id="221" name="TextBox 220">
              <a:extLst>
                <a:ext uri="{FF2B5EF4-FFF2-40B4-BE49-F238E27FC236}">
                  <a16:creationId xmlns:a16="http://schemas.microsoft.com/office/drawing/2014/main" id="{1502DFEF-8656-47F4-AB6B-CC45F49B75DE}"/>
                </a:ext>
              </a:extLst>
            </p:cNvPr>
            <p:cNvSpPr txBox="1"/>
            <p:nvPr/>
          </p:nvSpPr>
          <p:spPr>
            <a:xfrm rot="10207448">
              <a:off x="4047064" y="3362938"/>
              <a:ext cx="758154" cy="461665"/>
            </a:xfrm>
            <a:prstGeom prst="rect">
              <a:avLst/>
            </a:prstGeom>
            <a:noFill/>
          </p:spPr>
          <p:txBody>
            <a:bodyPr wrap="square" rtlCol="0">
              <a:spAutoFit/>
            </a:bodyPr>
            <a:lstStyle/>
            <a:p>
              <a:r>
                <a:rPr lang="en-US" sz="2400">
                  <a:solidFill>
                    <a:schemeClr val="bg1"/>
                  </a:solidFill>
                  <a:latin typeface="Tw Cen MT" panose="020B0602020104020603" pitchFamily="34" charset="0"/>
                </a:rPr>
                <a:t>700</a:t>
              </a:r>
            </a:p>
          </p:txBody>
        </p:sp>
        <p:sp>
          <p:nvSpPr>
            <p:cNvPr id="222" name="TextBox 221">
              <a:extLst>
                <a:ext uri="{FF2B5EF4-FFF2-40B4-BE49-F238E27FC236}">
                  <a16:creationId xmlns:a16="http://schemas.microsoft.com/office/drawing/2014/main" id="{E6562E2C-5D0D-440D-BD78-984225C148B5}"/>
                </a:ext>
              </a:extLst>
            </p:cNvPr>
            <p:cNvSpPr txBox="1"/>
            <p:nvPr/>
          </p:nvSpPr>
          <p:spPr>
            <a:xfrm rot="11499479">
              <a:off x="3808832" y="2515615"/>
              <a:ext cx="1559281" cy="400110"/>
            </a:xfrm>
            <a:prstGeom prst="rect">
              <a:avLst/>
            </a:prstGeom>
            <a:noFill/>
          </p:spPr>
          <p:txBody>
            <a:bodyPr wrap="square" rtlCol="0">
              <a:spAutoFit/>
            </a:bodyPr>
            <a:lstStyle/>
            <a:p>
              <a:r>
                <a:rPr lang="en-US" sz="2000">
                  <a:solidFill>
                    <a:schemeClr val="bg1"/>
                  </a:solidFill>
                  <a:latin typeface="Tw Cen MT" panose="020B0602020104020603" pitchFamily="34" charset="0"/>
                </a:rPr>
                <a:t>MẤT LƯỢT</a:t>
              </a:r>
            </a:p>
          </p:txBody>
        </p:sp>
        <p:sp>
          <p:nvSpPr>
            <p:cNvPr id="223" name="TextBox 222">
              <a:extLst>
                <a:ext uri="{FF2B5EF4-FFF2-40B4-BE49-F238E27FC236}">
                  <a16:creationId xmlns:a16="http://schemas.microsoft.com/office/drawing/2014/main" id="{07AE0122-31B5-4F4A-BC71-E7DDE4F0FCF2}"/>
                </a:ext>
              </a:extLst>
            </p:cNvPr>
            <p:cNvSpPr txBox="1"/>
            <p:nvPr/>
          </p:nvSpPr>
          <p:spPr>
            <a:xfrm rot="13358356">
              <a:off x="4445999" y="1730612"/>
              <a:ext cx="790210" cy="461665"/>
            </a:xfrm>
            <a:prstGeom prst="rect">
              <a:avLst/>
            </a:prstGeom>
            <a:noFill/>
          </p:spPr>
          <p:txBody>
            <a:bodyPr wrap="square" rtlCol="0">
              <a:spAutoFit/>
            </a:bodyPr>
            <a:lstStyle/>
            <a:p>
              <a:r>
                <a:rPr lang="en-US" sz="2400">
                  <a:solidFill>
                    <a:schemeClr val="bg1"/>
                  </a:solidFill>
                  <a:latin typeface="Tw Cen MT" panose="020B0602020104020603" pitchFamily="34" charset="0"/>
                </a:rPr>
                <a:t>300</a:t>
              </a:r>
            </a:p>
          </p:txBody>
        </p:sp>
        <p:sp>
          <p:nvSpPr>
            <p:cNvPr id="224" name="TextBox 223">
              <a:extLst>
                <a:ext uri="{FF2B5EF4-FFF2-40B4-BE49-F238E27FC236}">
                  <a16:creationId xmlns:a16="http://schemas.microsoft.com/office/drawing/2014/main" id="{069D7A7F-B543-4887-97C7-CED46D7E945A}"/>
                </a:ext>
              </a:extLst>
            </p:cNvPr>
            <p:cNvSpPr txBox="1"/>
            <p:nvPr/>
          </p:nvSpPr>
          <p:spPr>
            <a:xfrm rot="15311981">
              <a:off x="5238081" y="1428563"/>
              <a:ext cx="788622" cy="461665"/>
            </a:xfrm>
            <a:prstGeom prst="rect">
              <a:avLst/>
            </a:prstGeom>
            <a:noFill/>
          </p:spPr>
          <p:txBody>
            <a:bodyPr wrap="square" rtlCol="0">
              <a:spAutoFit/>
            </a:bodyPr>
            <a:lstStyle/>
            <a:p>
              <a:r>
                <a:rPr lang="en-US" sz="2400">
                  <a:solidFill>
                    <a:schemeClr val="bg1"/>
                  </a:solidFill>
                  <a:latin typeface="Tw Cen MT" panose="020B0602020104020603" pitchFamily="34" charset="0"/>
                </a:rPr>
                <a:t>900</a:t>
              </a:r>
            </a:p>
          </p:txBody>
        </p:sp>
        <p:sp>
          <p:nvSpPr>
            <p:cNvPr id="225" name="TextBox 224">
              <a:extLst>
                <a:ext uri="{FF2B5EF4-FFF2-40B4-BE49-F238E27FC236}">
                  <a16:creationId xmlns:a16="http://schemas.microsoft.com/office/drawing/2014/main" id="{1446158D-8E1C-4F9E-B352-E831FF6B96DE}"/>
                </a:ext>
              </a:extLst>
            </p:cNvPr>
            <p:cNvSpPr txBox="1"/>
            <p:nvPr/>
          </p:nvSpPr>
          <p:spPr>
            <a:xfrm rot="17000997">
              <a:off x="5636718" y="1507620"/>
              <a:ext cx="1379029" cy="400110"/>
            </a:xfrm>
            <a:prstGeom prst="rect">
              <a:avLst/>
            </a:prstGeom>
            <a:noFill/>
          </p:spPr>
          <p:txBody>
            <a:bodyPr wrap="square" rtlCol="0">
              <a:spAutoFit/>
            </a:bodyPr>
            <a:lstStyle/>
            <a:p>
              <a:r>
                <a:rPr lang="en-US" sz="2000">
                  <a:solidFill>
                    <a:schemeClr val="bg1"/>
                  </a:solidFill>
                  <a:latin typeface="Tw Cen MT" panose="020B0602020104020603" pitchFamily="34" charset="0"/>
                </a:rPr>
                <a:t>GẤP ĐÔI</a:t>
              </a:r>
            </a:p>
          </p:txBody>
        </p:sp>
      </p:grpSp>
      <p:sp>
        <p:nvSpPr>
          <p:cNvPr id="228" name="Freeform: Shape 227">
            <a:extLst>
              <a:ext uri="{FF2B5EF4-FFF2-40B4-BE49-F238E27FC236}">
                <a16:creationId xmlns:a16="http://schemas.microsoft.com/office/drawing/2014/main" id="{659C230E-3E02-4EC2-AF3A-D1C8C10DFB24}"/>
              </a:ext>
            </a:extLst>
          </p:cNvPr>
          <p:cNvSpPr/>
          <p:nvPr/>
        </p:nvSpPr>
        <p:spPr>
          <a:xfrm rot="10800000">
            <a:off x="5950717" y="4994916"/>
            <a:ext cx="156142" cy="777599"/>
          </a:xfrm>
          <a:custGeom>
            <a:avLst/>
            <a:gdLst>
              <a:gd name="connsiteX0" fmla="*/ 0 w 156142"/>
              <a:gd name="connsiteY0" fmla="*/ 0 h 885825"/>
              <a:gd name="connsiteX1" fmla="*/ 156142 w 156142"/>
              <a:gd name="connsiteY1" fmla="*/ 0 h 885825"/>
              <a:gd name="connsiteX2" fmla="*/ 156142 w 156142"/>
              <a:gd name="connsiteY2" fmla="*/ 738672 h 885825"/>
              <a:gd name="connsiteX3" fmla="*/ 78071 w 156142"/>
              <a:gd name="connsiteY3" fmla="*/ 885825 h 885825"/>
              <a:gd name="connsiteX4" fmla="*/ 0 w 156142"/>
              <a:gd name="connsiteY4" fmla="*/ 738672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42" h="885825">
                <a:moveTo>
                  <a:pt x="0" y="0"/>
                </a:moveTo>
                <a:lnTo>
                  <a:pt x="156142" y="0"/>
                </a:lnTo>
                <a:lnTo>
                  <a:pt x="156142" y="738672"/>
                </a:lnTo>
                <a:lnTo>
                  <a:pt x="78071" y="885825"/>
                </a:lnTo>
                <a:lnTo>
                  <a:pt x="0" y="738672"/>
                </a:lnTo>
                <a:close/>
              </a:path>
            </a:pathLst>
          </a:custGeom>
          <a:gradFill flip="none" rotWithShape="1">
            <a:gsLst>
              <a:gs pos="0">
                <a:srgbClr val="FFFF00"/>
              </a:gs>
              <a:gs pos="42000">
                <a:schemeClr val="accent4">
                  <a:lumMod val="75000"/>
                </a:schemeClr>
              </a:gs>
              <a:gs pos="69000">
                <a:srgbClr val="FFC000"/>
              </a:gs>
              <a:gs pos="100000">
                <a:schemeClr val="accent4">
                  <a:lumMod val="75000"/>
                </a:schemeClr>
              </a:gs>
            </a:gsLst>
            <a:lin ang="108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7" name="Oval 236">
            <a:extLst>
              <a:ext uri="{FF2B5EF4-FFF2-40B4-BE49-F238E27FC236}">
                <a16:creationId xmlns:a16="http://schemas.microsoft.com/office/drawing/2014/main" id="{4EFF3A6F-2940-4811-B21D-81C9E8F35B7D}"/>
              </a:ext>
            </a:extLst>
          </p:cNvPr>
          <p:cNvSpPr/>
          <p:nvPr/>
        </p:nvSpPr>
        <p:spPr>
          <a:xfrm>
            <a:off x="5917266" y="5638534"/>
            <a:ext cx="220612" cy="220612"/>
          </a:xfrm>
          <a:prstGeom prst="ellipse">
            <a:avLst/>
          </a:prstGeom>
          <a:solidFill>
            <a:schemeClr val="bg1">
              <a:lumMod val="50000"/>
            </a:schemeClr>
          </a:solid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171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211"/>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212"/>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21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20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20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20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1000" fill="hold"/>
                                        <p:tgtEl>
                                          <p:spTgt spid="20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1000" fill="hold"/>
                                        <p:tgtEl>
                                          <p:spTgt spid="20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1000" fill="hold"/>
                                        <p:tgtEl>
                                          <p:spTgt spid="20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1000" fill="hold"/>
                                        <p:tgtEl>
                                          <p:spTgt spid="20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1000" fill="hold"/>
                                        <p:tgtEl>
                                          <p:spTgt spid="20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36"/>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nodeType="withEffect">
                                  <p:stCondLst>
                                    <p:cond delay="0"/>
                                  </p:stCondLst>
                                  <p:childTnLst>
                                    <p:animRot by="21600000">
                                      <p:cBhvr>
                                        <p:cTn id="33" dur="500" fill="hold"/>
                                        <p:tgtEl>
                                          <p:spTgt spid="23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236"/>
                  </p:tgtEl>
                </p:cond>
              </p:nextCondLst>
            </p:seq>
          </p:childTnLst>
        </p:cTn>
      </p:par>
    </p:tnLst>
    <p:bldLst>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F2A33-5157-4E5B-9709-1131B090FE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8"/>
          <a:stretch/>
        </p:blipFill>
        <p:spPr>
          <a:xfrm>
            <a:off x="1062446" y="1187642"/>
            <a:ext cx="10067108" cy="5328546"/>
          </a:xfrm>
          <a:prstGeom prst="rect">
            <a:avLst/>
          </a:prstGeom>
        </p:spPr>
      </p:pic>
      <p:graphicFrame>
        <p:nvGraphicFramePr>
          <p:cNvPr id="6" name="Diagram 5">
            <a:extLst>
              <a:ext uri="{FF2B5EF4-FFF2-40B4-BE49-F238E27FC236}">
                <a16:creationId xmlns:a16="http://schemas.microsoft.com/office/drawing/2014/main" id="{6C2A5564-434F-4B53-BDF3-47E4D84BFB5E}"/>
              </a:ext>
            </a:extLst>
          </p:cNvPr>
          <p:cNvGraphicFramePr/>
          <p:nvPr>
            <p:extLst>
              <p:ext uri="{D42A27DB-BD31-4B8C-83A1-F6EECF244321}">
                <p14:modId xmlns:p14="http://schemas.microsoft.com/office/powerpoint/2010/main" val="3001886208"/>
              </p:ext>
            </p:extLst>
          </p:nvPr>
        </p:nvGraphicFramePr>
        <p:xfrm>
          <a:off x="627015" y="341812"/>
          <a:ext cx="2882540" cy="592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1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7F59A74-3904-41DE-8B1A-5A69ACA9F954}"/>
              </a:ext>
            </a:extLst>
          </p:cNvPr>
          <p:cNvGraphicFramePr/>
          <p:nvPr>
            <p:extLst>
              <p:ext uri="{D42A27DB-BD31-4B8C-83A1-F6EECF244321}">
                <p14:modId xmlns:p14="http://schemas.microsoft.com/office/powerpoint/2010/main" val="227825989"/>
              </p:ext>
            </p:extLst>
          </p:nvPr>
        </p:nvGraphicFramePr>
        <p:xfrm>
          <a:off x="949231" y="647490"/>
          <a:ext cx="2534197" cy="78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12E2EF-E9D0-45EA-8E65-F9CCB46671A3}"/>
              </a:ext>
            </a:extLst>
          </p:cNvPr>
          <p:cNvSpPr txBox="1"/>
          <p:nvPr/>
        </p:nvSpPr>
        <p:spPr>
          <a:xfrm>
            <a:off x="4153992" y="777766"/>
            <a:ext cx="4554582" cy="523220"/>
          </a:xfrm>
          <a:prstGeom prst="rect">
            <a:avLst/>
          </a:prstGeom>
          <a:solidFill>
            <a:schemeClr val="accent1">
              <a:lumMod val="75000"/>
            </a:schemeClr>
          </a:solidFill>
        </p:spPr>
        <p:txBody>
          <a:bodyPr wrap="square" rtlCol="0">
            <a:spAutoFit/>
          </a:bodyPr>
          <a:lstStyle/>
          <a:p>
            <a:pPr algn="ctr"/>
            <a:r>
              <a:rPr lang="en-US" sz="2800" b="1" dirty="0">
                <a:solidFill>
                  <a:schemeClr val="bg1"/>
                </a:solidFill>
                <a:latin typeface="Times New Roman" pitchFamily="18" charset="0"/>
                <a:cs typeface="Times New Roman" pitchFamily="18" charset="0"/>
              </a:rPr>
              <a:t>HOẠT ĐỘNG NHÓM ĐÔI</a:t>
            </a:r>
          </a:p>
        </p:txBody>
      </p:sp>
      <p:sp>
        <p:nvSpPr>
          <p:cNvPr id="8" name="TextBox 7">
            <a:extLst>
              <a:ext uri="{FF2B5EF4-FFF2-40B4-BE49-F238E27FC236}">
                <a16:creationId xmlns:a16="http://schemas.microsoft.com/office/drawing/2014/main" id="{CEFFBD13-117D-4A9B-A0CD-3CC83D94E538}"/>
              </a:ext>
            </a:extLst>
          </p:cNvPr>
          <p:cNvSpPr txBox="1"/>
          <p:nvPr/>
        </p:nvSpPr>
        <p:spPr>
          <a:xfrm>
            <a:off x="696683" y="1794735"/>
            <a:ext cx="8064140" cy="461665"/>
          </a:xfrm>
          <a:prstGeom prst="rect">
            <a:avLst/>
          </a:prstGeom>
          <a:noFill/>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4 –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phút</a:t>
            </a:r>
            <a:endParaRPr lang="en-US" sz="2400" dirty="0">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BF21A213-EC5D-4A2C-A946-F78AA1E3E085}"/>
              </a:ext>
            </a:extLst>
          </p:cNvPr>
          <p:cNvGraphicFramePr>
            <a:graphicFrameLocks noGrp="1"/>
          </p:cNvGraphicFramePr>
          <p:nvPr>
            <p:extLst>
              <p:ext uri="{D42A27DB-BD31-4B8C-83A1-F6EECF244321}">
                <p14:modId xmlns:p14="http://schemas.microsoft.com/office/powerpoint/2010/main" val="2483035991"/>
              </p:ext>
            </p:extLst>
          </p:nvPr>
        </p:nvGraphicFramePr>
        <p:xfrm>
          <a:off x="609600" y="2552910"/>
          <a:ext cx="10972799" cy="3657600"/>
        </p:xfrm>
        <a:graphic>
          <a:graphicData uri="http://schemas.openxmlformats.org/drawingml/2006/table">
            <a:tbl>
              <a:tblPr firstRow="1" bandRow="1">
                <a:tableStyleId>{5940675A-B579-460E-94D1-54222C63F5DA}</a:tableStyleId>
              </a:tblPr>
              <a:tblGrid>
                <a:gridCol w="1179319">
                  <a:extLst>
                    <a:ext uri="{9D8B030D-6E8A-4147-A177-3AD203B41FA5}">
                      <a16:colId xmlns:a16="http://schemas.microsoft.com/office/drawing/2014/main" val="20000"/>
                    </a:ext>
                  </a:extLst>
                </a:gridCol>
                <a:gridCol w="1025495">
                  <a:extLst>
                    <a:ext uri="{9D8B030D-6E8A-4147-A177-3AD203B41FA5}">
                      <a16:colId xmlns:a16="http://schemas.microsoft.com/office/drawing/2014/main" val="20001"/>
                    </a:ext>
                  </a:extLst>
                </a:gridCol>
                <a:gridCol w="1603501">
                  <a:extLst>
                    <a:ext uri="{9D8B030D-6E8A-4147-A177-3AD203B41FA5}">
                      <a16:colId xmlns:a16="http://schemas.microsoft.com/office/drawing/2014/main" val="20002"/>
                    </a:ext>
                  </a:extLst>
                </a:gridCol>
                <a:gridCol w="3710429">
                  <a:extLst>
                    <a:ext uri="{9D8B030D-6E8A-4147-A177-3AD203B41FA5}">
                      <a16:colId xmlns:a16="http://schemas.microsoft.com/office/drawing/2014/main" val="20003"/>
                    </a:ext>
                  </a:extLst>
                </a:gridCol>
                <a:gridCol w="3454055">
                  <a:extLst>
                    <a:ext uri="{9D8B030D-6E8A-4147-A177-3AD203B41FA5}">
                      <a16:colId xmlns:a16="http://schemas.microsoft.com/office/drawing/2014/main" val="20004"/>
                    </a:ext>
                  </a:extLst>
                </a:gridCol>
              </a:tblGrid>
              <a:tr h="873733">
                <a:tc>
                  <a:txBody>
                    <a:bodyPr/>
                    <a:lstStyle/>
                    <a:p>
                      <a:pPr algn="ctr"/>
                      <a:r>
                        <a:rPr lang="en-US" b="1" dirty="0" err="1">
                          <a:latin typeface="Times New Roman" panose="02020603050405020304" pitchFamily="18" charset="0"/>
                          <a:cs typeface="Times New Roman" panose="02020603050405020304" pitchFamily="18" charset="0"/>
                        </a:rPr>
                        <a:t>Lần</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gieo</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Tổng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số</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chấm</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a</a:t>
                      </a:r>
                    </a:p>
                    <a:p>
                      <a:pPr algn="ct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extLst>
                  <a:ext uri="{0D108BD9-81ED-4DB2-BD59-A6C34878D82A}">
                    <a16:rowId xmlns:a16="http://schemas.microsoft.com/office/drawing/2014/main" val="10000"/>
                  </a:ext>
                </a:extLst>
              </a:tr>
              <a:tr h="582489">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09678">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655300">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53911">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582489">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
        <p:nvSpPr>
          <p:cNvPr id="9" name="Rounded Rectangle 187">
            <a:extLst>
              <a:ext uri="{FF2B5EF4-FFF2-40B4-BE49-F238E27FC236}">
                <a16:creationId xmlns:a16="http://schemas.microsoft.com/office/drawing/2014/main" id="{3ED9B727-F156-42E6-A0E0-A4EFCC6D872D}"/>
              </a:ext>
            </a:extLst>
          </p:cNvPr>
          <p:cNvSpPr/>
          <p:nvPr/>
        </p:nvSpPr>
        <p:spPr>
          <a:xfrm>
            <a:off x="9876772" y="755187"/>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00:00</a:t>
            </a:r>
          </a:p>
        </p:txBody>
      </p:sp>
    </p:spTree>
    <p:extLst>
      <p:ext uri="{BB962C8B-B14F-4D97-AF65-F5344CB8AC3E}">
        <p14:creationId xmlns:p14="http://schemas.microsoft.com/office/powerpoint/2010/main" val="2396236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1019</Words>
  <Application>Microsoft Office PowerPoint</Application>
  <PresentationFormat>Widescreen</PresentationFormat>
  <Paragraphs>143</Paragraphs>
  <Slides>22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10</cp:revision>
  <dcterms:created xsi:type="dcterms:W3CDTF">2023-10-31T15:02:40Z</dcterms:created>
  <dcterms:modified xsi:type="dcterms:W3CDTF">2024-07-28T15:51:26Z</dcterms:modified>
</cp:coreProperties>
</file>