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0" r:id="rId4"/>
    <p:sldId id="265" r:id="rId5"/>
    <p:sldId id="262" r:id="rId6"/>
    <p:sldId id="266" r:id="rId7"/>
    <p:sldId id="268" r:id="rId8"/>
    <p:sldId id="271" r:id="rId9"/>
    <p:sldId id="273" r:id="rId10"/>
    <p:sldId id="270" r:id="rId11"/>
    <p:sldId id="276" r:id="rId12"/>
    <p:sldId id="275" r:id="rId13"/>
    <p:sldId id="281" r:id="rId14"/>
    <p:sldId id="282" r:id="rId15"/>
    <p:sldId id="279" r:id="rId16"/>
    <p:sldId id="290" r:id="rId17"/>
    <p:sldId id="292" r:id="rId18"/>
    <p:sldId id="293" r:id="rId19"/>
    <p:sldId id="295" r:id="rId20"/>
    <p:sldId id="296" r:id="rId21"/>
    <p:sldId id="298" r:id="rId22"/>
    <p:sldId id="30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4E6967-F353-48F6-9DBB-ECFF94E5358F}" type="datetimeFigureOut">
              <a:rPr lang="en-US" smtClean="0"/>
              <a:pPr/>
              <a:t>9/18/2025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97FF7-9EDE-44C6-8035-8C154D9B68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94A06-C263-464F-A53F-C4A0A8B7D892}" type="slidenum">
              <a:rPr lang="en-US" smtClean="0"/>
              <a:pPr/>
              <a:t>4</a:t>
            </a:fld>
            <a:endParaRPr lang="en-US"/>
          </a:p>
        </p:txBody>
      </p:sp>
    </p:spTree>
    <p:extLst>
      <p:ext uri="{BB962C8B-B14F-4D97-AF65-F5344CB8AC3E}">
        <p14:creationId xmlns:p14="http://schemas.microsoft.com/office/powerpoint/2010/main" val="388334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394A06-C263-464F-A53F-C4A0A8B7D892}" type="slidenum">
              <a:rPr lang="en-US" smtClean="0"/>
              <a:pPr/>
              <a:t>19</a:t>
            </a:fld>
            <a:endParaRPr lang="en-US"/>
          </a:p>
        </p:txBody>
      </p:sp>
    </p:spTree>
    <p:extLst>
      <p:ext uri="{BB962C8B-B14F-4D97-AF65-F5344CB8AC3E}">
        <p14:creationId xmlns:p14="http://schemas.microsoft.com/office/powerpoint/2010/main" val="154877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pPr/>
              <a:t>22</a:t>
            </a:fld>
            <a:endParaRPr lang="en-US"/>
          </a:p>
        </p:txBody>
      </p:sp>
    </p:spTree>
    <p:extLst>
      <p:ext uri="{BB962C8B-B14F-4D97-AF65-F5344CB8AC3E}">
        <p14:creationId xmlns:p14="http://schemas.microsoft.com/office/powerpoint/2010/main" val="392924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E44DB-DD60-4852-AA5B-BB0E498E412C}"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E44DB-DD60-4852-AA5B-BB0E498E412C}"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E44DB-DD60-4852-AA5B-BB0E498E412C}"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E44DB-DD60-4852-AA5B-BB0E498E412C}"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E44DB-DD60-4852-AA5B-BB0E498E412C}"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E44DB-DD60-4852-AA5B-BB0E498E412C}"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E44DB-DD60-4852-AA5B-BB0E498E412C}"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E44DB-DD60-4852-AA5B-BB0E498E412C}"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E44DB-DD60-4852-AA5B-BB0E498E412C}"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E44DB-DD60-4852-AA5B-BB0E498E412C}"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E44DB-DD60-4852-AA5B-BB0E498E412C}"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9B340-3BED-431A-B263-0DA3371E62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E44DB-DD60-4852-AA5B-BB0E498E412C}"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9B340-3BED-431A-B263-0DA3371E62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444819" y="-608318"/>
            <a:ext cx="9934402" cy="7552607"/>
          </a:xfrm>
          <a:prstGeom prst="rect">
            <a:avLst/>
          </a:prstGeom>
          <a:noFill/>
          <a:ln>
            <a:noFill/>
          </a:ln>
        </p:spPr>
      </p:pic>
      <p:sp>
        <p:nvSpPr>
          <p:cNvPr id="4" name="TextBox 1"/>
          <p:cNvSpPr txBox="1">
            <a:spLocks noChangeArrowheads="1"/>
          </p:cNvSpPr>
          <p:nvPr/>
        </p:nvSpPr>
        <p:spPr bwMode="auto">
          <a:xfrm>
            <a:off x="1963066" y="453080"/>
            <a:ext cx="5709713"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800" dirty="0">
                <a:latin typeface="Times New Roman" pitchFamily="18" charset="0"/>
                <a:ea typeface="宋体" panose="02010600030101010101" pitchFamily="2" charset="-122"/>
                <a:cs typeface="Times New Roman" panose="02020603050405020304" pitchFamily="18" charset="0"/>
              </a:rPr>
              <a:t>TRƯỜNG TRUNG HỌC CƠ </a:t>
            </a:r>
            <a:r>
              <a:rPr lang="en-US" altLang="vi-VN" sz="2800" dirty="0" smtClean="0">
                <a:latin typeface="Times New Roman" pitchFamily="18" charset="0"/>
                <a:ea typeface="宋体" panose="02010600030101010101" pitchFamily="2" charset="-122"/>
                <a:cs typeface="Times New Roman" panose="02020603050405020304" pitchFamily="18" charset="0"/>
              </a:rPr>
              <a:t>SỞ </a:t>
            </a:r>
            <a:r>
              <a:rPr lang="en-US" altLang="vi-VN" sz="2800" dirty="0" smtClean="0">
                <a:latin typeface="Times New Roman" pitchFamily="18" charset="0"/>
                <a:ea typeface="宋体" panose="02010600030101010101" pitchFamily="2" charset="-122"/>
                <a:cs typeface="Times New Roman" panose="02020603050405020304" pitchFamily="18" charset="0"/>
              </a:rPr>
              <a:t>QUYẾT TIẾN</a:t>
            </a:r>
            <a:endParaRPr lang="en-US" altLang="vi-VN" sz="2800" dirty="0">
              <a:latin typeface="Times New Roman"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Group 2"/>
          <p:cNvGrpSpPr>
            <a:grpSpLocks noChangeAspect="1"/>
          </p:cNvGrpSpPr>
          <p:nvPr/>
        </p:nvGrpSpPr>
        <p:grpSpPr bwMode="auto">
          <a:xfrm>
            <a:off x="4711495" y="3690015"/>
            <a:ext cx="4231796"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Times New Roman" pitchFamily="18" charset="0"/>
                <a:ea typeface="宋体" panose="02010600030101010101" pitchFamily="2" charset="-122"/>
                <a:cs typeface="Times New Roman" pitchFamily="18"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imes New Roman" pitchFamily="18" charset="0"/>
                <a:ea typeface="宋体" panose="02010600030101010101" pitchFamily="2" charset="-122"/>
                <a:cs typeface="Times New Roman" pitchFamily="18" charset="0"/>
              </a:endParaRPr>
            </a:p>
          </p:txBody>
        </p:sp>
      </p:grpSp>
      <p:sp>
        <p:nvSpPr>
          <p:cNvPr id="28" name="AutoShape 3"/>
          <p:cNvSpPr>
            <a:spLocks noChangeArrowheads="1"/>
          </p:cNvSpPr>
          <p:nvPr/>
        </p:nvSpPr>
        <p:spPr bwMode="auto">
          <a:xfrm>
            <a:off x="4968624" y="3661355"/>
            <a:ext cx="24699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Times New Roman" pitchFamily="18" charset="0"/>
            </a:endParaRPr>
          </a:p>
        </p:txBody>
      </p:sp>
      <p:sp>
        <p:nvSpPr>
          <p:cNvPr id="29" name="AutoShape 8"/>
          <p:cNvSpPr>
            <a:spLocks noChangeArrowheads="1"/>
          </p:cNvSpPr>
          <p:nvPr/>
        </p:nvSpPr>
        <p:spPr bwMode="auto">
          <a:xfrm>
            <a:off x="3534241" y="742098"/>
            <a:ext cx="232354"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latin typeface="Times New Roman" pitchFamily="18" charset="0"/>
              <a:ea typeface="宋体" panose="02010600030101010101" pitchFamily="2" charset="-122"/>
              <a:cs typeface="Times New Roman" pitchFamily="18" charset="0"/>
            </a:endParaRPr>
          </a:p>
        </p:txBody>
      </p:sp>
      <p:sp>
        <p:nvSpPr>
          <p:cNvPr id="30" name="AutoShape 10"/>
          <p:cNvSpPr>
            <a:spLocks noChangeArrowheads="1"/>
          </p:cNvSpPr>
          <p:nvPr/>
        </p:nvSpPr>
        <p:spPr bwMode="auto">
          <a:xfrm>
            <a:off x="4976478" y="63635"/>
            <a:ext cx="212549"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Times New Roman" pitchFamily="18" charset="0"/>
            </a:endParaRPr>
          </a:p>
        </p:txBody>
      </p:sp>
      <p:sp>
        <p:nvSpPr>
          <p:cNvPr id="31" name="AutoShape 14"/>
          <p:cNvSpPr>
            <a:spLocks noChangeArrowheads="1"/>
          </p:cNvSpPr>
          <p:nvPr/>
        </p:nvSpPr>
        <p:spPr bwMode="auto">
          <a:xfrm>
            <a:off x="5611274" y="1491956"/>
            <a:ext cx="222291"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latin typeface="Times New Roman" pitchFamily="18" charset="0"/>
              <a:ea typeface="宋体" panose="02010600030101010101" pitchFamily="2" charset="-122"/>
              <a:cs typeface="Times New Roman" pitchFamily="18" charset="0"/>
            </a:endParaRPr>
          </a:p>
        </p:txBody>
      </p:sp>
      <p:sp>
        <p:nvSpPr>
          <p:cNvPr id="32" name="AutoShape 19"/>
          <p:cNvSpPr>
            <a:spLocks noChangeArrowheads="1"/>
          </p:cNvSpPr>
          <p:nvPr/>
        </p:nvSpPr>
        <p:spPr bwMode="auto">
          <a:xfrm>
            <a:off x="5173965" y="4332256"/>
            <a:ext cx="307364"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latin typeface="Times New Roman" pitchFamily="18" charset="0"/>
              <a:ea typeface="宋体" panose="02010600030101010101" pitchFamily="2" charset="-122"/>
              <a:cs typeface="Times New Roman" pitchFamily="18" charset="0"/>
            </a:endParaRPr>
          </a:p>
        </p:txBody>
      </p:sp>
      <p:sp>
        <p:nvSpPr>
          <p:cNvPr id="33" name="AutoShape 4"/>
          <p:cNvSpPr>
            <a:spLocks noChangeArrowheads="1"/>
          </p:cNvSpPr>
          <p:nvPr/>
        </p:nvSpPr>
        <p:spPr bwMode="auto">
          <a:xfrm>
            <a:off x="549813" y="2822773"/>
            <a:ext cx="211316"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Times New Roman" pitchFamily="18" charset="0"/>
            </a:endParaRPr>
          </a:p>
        </p:txBody>
      </p:sp>
      <p:sp>
        <p:nvSpPr>
          <p:cNvPr id="34" name="AutoShape 7"/>
          <p:cNvSpPr>
            <a:spLocks noChangeArrowheads="1"/>
          </p:cNvSpPr>
          <p:nvPr/>
        </p:nvSpPr>
        <p:spPr bwMode="auto">
          <a:xfrm>
            <a:off x="1699611" y="87183"/>
            <a:ext cx="263455"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Times New Roman" pitchFamily="18" charset="0"/>
            </a:endParaRPr>
          </a:p>
        </p:txBody>
      </p:sp>
      <p:sp>
        <p:nvSpPr>
          <p:cNvPr id="35" name="WordArt 11"/>
          <p:cNvSpPr>
            <a:spLocks noChangeArrowheads="1" noChangeShapeType="1" noTextEdit="1"/>
          </p:cNvSpPr>
          <p:nvPr/>
        </p:nvSpPr>
        <p:spPr bwMode="auto">
          <a:xfrm>
            <a:off x="1418854" y="1252991"/>
            <a:ext cx="6929988"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CHÀO MỪNG CÁC EM ĐẾN VỚI TIẾT HỌC NGÀY HÔM NAY</a:t>
            </a:r>
          </a:p>
        </p:txBody>
      </p:sp>
      <p:grpSp>
        <p:nvGrpSpPr>
          <p:cNvPr id="7" name="Group 27"/>
          <p:cNvGrpSpPr>
            <a:grpSpLocks/>
          </p:cNvGrpSpPr>
          <p:nvPr/>
        </p:nvGrpSpPr>
        <p:grpSpPr bwMode="auto">
          <a:xfrm rot="-637170">
            <a:off x="6189271" y="4629774"/>
            <a:ext cx="1818782"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4399E3D6-4067-4854-A232-5EDE51430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854" y="3303431"/>
            <a:ext cx="3328209" cy="2623013"/>
          </a:xfrm>
          <a:prstGeom prst="rect">
            <a:avLst/>
          </a:prstGeom>
        </p:spPr>
      </p:pic>
      <p:sp>
        <p:nvSpPr>
          <p:cNvPr id="2" name="AutoShape 2" descr="Sử dụng mạng xã hội bôi nhọ danh dự người khác thì phạm tội gì?"/>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ử dụng mạng xã hội bôi nhọ danh dự người khác thì phạm tội gì?"/>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animBg="1"/>
      <p:bldP spid="29" grpId="0" animBg="1"/>
      <p:bldP spid="30" grpId="0" animBg="1"/>
      <p:bldP spid="31" grpId="0" animBg="1"/>
      <p:bldP spid="32" grpId="0" animBg="1"/>
      <p:bldP spid="33" grpId="0" animBg="1"/>
      <p:bldP spid="34" grpId="0" animBg="1"/>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pic>
        <p:nvPicPr>
          <p:cNvPr id="14" name="Content Placeholder 13" descr="Gọi tên các hành vi bạo lực học đường trong các bức tranh trê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0"/>
            <a:ext cx="8686800" cy="6858000"/>
          </a:xfrm>
          <a:prstGeom prst="rect">
            <a:avLst/>
          </a:prstGeom>
          <a:noFill/>
          <a:ln>
            <a:noFill/>
          </a:ln>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sp>
        <p:nvSpPr>
          <p:cNvPr id="9" name="Text Placeholder 8"/>
          <p:cNvSpPr>
            <a:spLocks noGrp="1"/>
          </p:cNvSpPr>
          <p:nvPr>
            <p:ph type="body" idx="1"/>
          </p:nvPr>
        </p:nvSpPr>
        <p:spPr/>
        <p:txBody>
          <a:bodyPr>
            <a:noAutofit/>
          </a:bodyPr>
          <a:lstStyle/>
          <a:p>
            <a:pPr algn="ctr"/>
            <a:r>
              <a:rPr lang="en-US" sz="3600" dirty="0" smtClean="0"/>
              <a:t>Bạo lực</a:t>
            </a:r>
            <a:endParaRPr lang="en-US" sz="3600" dirty="0"/>
          </a:p>
        </p:txBody>
      </p:sp>
      <p:sp>
        <p:nvSpPr>
          <p:cNvPr id="10" name="Content Placeholder 9"/>
          <p:cNvSpPr>
            <a:spLocks noGrp="1"/>
          </p:cNvSpPr>
          <p:nvPr>
            <p:ph sz="half" idx="2"/>
          </p:nvPr>
        </p:nvSpPr>
        <p:spPr/>
        <p:txBody>
          <a:bodyPr/>
          <a:lstStyle/>
          <a:p>
            <a:r>
              <a:rPr lang="vi-VN" i="1" dirty="0" smtClean="0"/>
              <a:t>bạo lực là hành vi sử dụng sức mạnh thể chất </a:t>
            </a:r>
            <a:r>
              <a:rPr lang="en-US" i="1" dirty="0" smtClean="0"/>
              <a:t>để thực hiện hành vi như: đánh đập thô bạo, bất chấp công lí xúc phạm, tác động đến thân thể của người khiến họ tổn thương về mặt thể chất và tinh thần</a:t>
            </a:r>
            <a:endParaRPr lang="en-US" dirty="0"/>
          </a:p>
        </p:txBody>
      </p:sp>
      <p:sp>
        <p:nvSpPr>
          <p:cNvPr id="11" name="Text Placeholder 10"/>
          <p:cNvSpPr>
            <a:spLocks noGrp="1"/>
          </p:cNvSpPr>
          <p:nvPr>
            <p:ph type="body" sz="quarter" idx="3"/>
          </p:nvPr>
        </p:nvSpPr>
        <p:spPr/>
        <p:txBody>
          <a:bodyPr>
            <a:noAutofit/>
          </a:bodyPr>
          <a:lstStyle/>
          <a:p>
            <a:pPr algn="ctr"/>
            <a:r>
              <a:rPr lang="en-US" sz="3600" dirty="0" smtClean="0"/>
              <a:t>Học đường</a:t>
            </a:r>
            <a:endParaRPr lang="en-US" sz="3600" dirty="0"/>
          </a:p>
        </p:txBody>
      </p:sp>
      <p:sp>
        <p:nvSpPr>
          <p:cNvPr id="12" name="Content Placeholder 11"/>
          <p:cNvSpPr>
            <a:spLocks noGrp="1"/>
          </p:cNvSpPr>
          <p:nvPr>
            <p:ph sz="quarter" idx="4"/>
          </p:nvPr>
        </p:nvSpPr>
        <p:spPr/>
        <p:txBody>
          <a:bodyPr>
            <a:normAutofit fontScale="92500"/>
          </a:bodyPr>
          <a:lstStyle/>
          <a:p>
            <a:r>
              <a:rPr lang="vi-VN" dirty="0" smtClean="0"/>
              <a:t>Học đường là môi trường, không gian sinh hoạt, học tập của các đối tượng là học sinh, sinh viên. Tại đây học sinh, sinh viên sẽ được nhà trường đào tạo, giảng dạy những kiến thức văn hóa xã hội và rèn luyện thể lực,… để trở thành một người có ích cho xã hội.</a:t>
            </a:r>
            <a:endParaRPr lang="en-US"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1772"/>
            <a:ext cx="9143985" cy="6856718"/>
          </a:xfrm>
          <a:prstGeom prst="rect">
            <a:avLst/>
          </a:prstGeom>
        </p:spPr>
      </p:pic>
      <p:sp>
        <p:nvSpPr>
          <p:cNvPr id="5" name="Content Placeholder 4"/>
          <p:cNvSpPr>
            <a:spLocks noGrp="1"/>
          </p:cNvSpPr>
          <p:nvPr>
            <p:ph idx="1"/>
          </p:nvPr>
        </p:nvSpPr>
        <p:spPr/>
        <p:txBody>
          <a:bodyPr/>
          <a:lstStyle/>
          <a:p>
            <a:pPr algn="ctr"/>
            <a:r>
              <a:rPr lang="vi-VN" dirty="0" smtClean="0"/>
              <a:t>Bạo lực học đường là hành vi hành hạ, ngược đãi, đánh đập; xâm hại thân thể, sức khỏe; lăng mạ, xúc phạm danh dự, nhân phẩm; cô lập, xua đuổi và các hành vi cố ý khác gây tổn hại về thể chất, tinh thần của người học xảy ra trong cơ sở giáo dục hoặc lớp độc lập.</a:t>
            </a:r>
            <a:endParaRPr lang="en-US" b="1"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sp>
        <p:nvSpPr>
          <p:cNvPr id="5" name="Content Placeholder 4"/>
          <p:cNvSpPr>
            <a:spLocks noGrp="1"/>
          </p:cNvSpPr>
          <p:nvPr>
            <p:ph idx="1"/>
          </p:nvPr>
        </p:nvSpPr>
        <p:spPr/>
        <p:txBody>
          <a:bodyPr/>
          <a:lstStyle/>
          <a:p>
            <a:r>
              <a:rPr lang="en-US" b="1" dirty="0" smtClean="0"/>
              <a:t>- Bạo lực học đường xảy ra ở trong và ngoài trường học và ở tất cả các cấp học (từ mầm non đến đại học)</a:t>
            </a:r>
            <a:endParaRPr lang="en-US" b="1"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74" y="0"/>
            <a:ext cx="9144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814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FF0000"/>
                </a:solidFill>
                <a:latin typeface="Times New Roman" pitchFamily="18" charset="0"/>
                <a:ea typeface="Times New Roman" panose="02020603050405020304" pitchFamily="18" charset="0"/>
                <a:cs typeface="Times New Roman" pitchFamily="18" charset="0"/>
              </a:rPr>
              <a:t>Biểu</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hiện</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của</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bạo</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lực</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học</a:t>
            </a:r>
            <a:r>
              <a:rPr lang="en-US" sz="3200" b="1" dirty="0">
                <a:solidFill>
                  <a:srgbClr val="FF0000"/>
                </a:solidFill>
                <a:latin typeface="Times New Roman" pitchFamily="18" charset="0"/>
                <a:ea typeface="Times New Roman" panose="02020603050405020304" pitchFamily="18" charset="0"/>
                <a:cs typeface="Times New Roman" pitchFamily="18" charset="0"/>
              </a:rPr>
              <a:t> đ</a:t>
            </a:r>
            <a:r>
              <a:rPr lang="vi-VN" sz="3200" b="1" dirty="0">
                <a:solidFill>
                  <a:srgbClr val="FF0000"/>
                </a:solidFill>
                <a:latin typeface="Times New Roman" pitchFamily="18" charset="0"/>
                <a:ea typeface="Times New Roman" panose="02020603050405020304" pitchFamily="18" charset="0"/>
                <a:cs typeface="Times New Roman" pitchFamily="18" charset="0"/>
              </a:rPr>
              <a:t>ường</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4694613" y="1485209"/>
            <a:ext cx="3105155" cy="121412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0" y="2658688"/>
            <a:ext cx="2023592" cy="1300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u="sng" dirty="0" err="1">
                <a:solidFill>
                  <a:prstClr val="black"/>
                </a:solidFill>
                <a:latin typeface="Times New Roman" pitchFamily="18" charset="0"/>
                <a:cs typeface="Times New Roman" pitchFamily="18" charset="0"/>
              </a:rPr>
              <a:t>Các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hành</a:t>
            </a:r>
            <a:r>
              <a:rPr lang="en-US" sz="2800" u="sng" dirty="0">
                <a:solidFill>
                  <a:prstClr val="black"/>
                </a:solidFill>
                <a:latin typeface="Times New Roman" pitchFamily="18" charset="0"/>
                <a:cs typeface="Times New Roman" pitchFamily="18" charset="0"/>
              </a:rPr>
              <a:t> vi </a:t>
            </a:r>
          </a:p>
          <a:p>
            <a:pPr lvl="0">
              <a:defRPr/>
            </a:pPr>
            <a:r>
              <a:rPr lang="en-US" sz="2800" u="sng" dirty="0" err="1">
                <a:solidFill>
                  <a:prstClr val="black"/>
                </a:solidFill>
                <a:latin typeface="Times New Roman" pitchFamily="18" charset="0"/>
                <a:cs typeface="Times New Roman" pitchFamily="18" charset="0"/>
              </a:rPr>
              <a:t>bạo</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lực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thể</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chất</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6934200" y="2764177"/>
            <a:ext cx="2016209" cy="121412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u="sng" dirty="0" err="1">
                <a:solidFill>
                  <a:prstClr val="black"/>
                </a:solidFill>
                <a:latin typeface="Times New Roman" pitchFamily="18" charset="0"/>
                <a:cs typeface="Times New Roman" pitchFamily="18" charset="0"/>
              </a:rPr>
              <a:t>Các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hành</a:t>
            </a:r>
            <a:r>
              <a:rPr lang="en-US" sz="2800" u="sng" dirty="0">
                <a:solidFill>
                  <a:prstClr val="black"/>
                </a:solidFill>
                <a:latin typeface="Times New Roman" pitchFamily="18" charset="0"/>
                <a:cs typeface="Times New Roman" pitchFamily="18" charset="0"/>
              </a:rPr>
              <a:t> vi </a:t>
            </a:r>
          </a:p>
          <a:p>
            <a:pPr lvl="0">
              <a:defRPr/>
            </a:pPr>
            <a:r>
              <a:rPr lang="en-US" sz="2800" u="sng" dirty="0" err="1">
                <a:solidFill>
                  <a:prstClr val="black"/>
                </a:solidFill>
                <a:latin typeface="Times New Roman" pitchFamily="18" charset="0"/>
                <a:cs typeface="Times New Roman" pitchFamily="18" charset="0"/>
              </a:rPr>
              <a:t>bạo</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lực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trực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tuyến</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Times New Roman" panose="02020603050405020304"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0" y="4691716"/>
            <a:ext cx="263212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err="1">
                <a:solidFill>
                  <a:schemeClr val="tx1">
                    <a:lumMod val="95000"/>
                    <a:lumOff val="5000"/>
                  </a:schemeClr>
                </a:solidFill>
                <a:latin typeface="Times New Roman" pitchFamily="18" charset="0"/>
                <a:cs typeface="Times New Roman" pitchFamily="18" charset="0"/>
              </a:rPr>
              <a:t>Hành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hạ</a:t>
            </a:r>
            <a:r>
              <a:rPr lang="en-US" sz="2400" dirty="0">
                <a:solidFill>
                  <a:schemeClr val="tx1">
                    <a:lumMod val="95000"/>
                    <a:lumOff val="5000"/>
                  </a:schemeClr>
                </a:solidFill>
                <a:latin typeface="Times New Roman" pitchFamily="18" charset="0"/>
                <a:cs typeface="Times New Roman" pitchFamily="18" charset="0"/>
              </a:rPr>
              <a:t>, ng</a:t>
            </a:r>
            <a:r>
              <a:rPr lang="vi-VN" sz="2400" dirty="0">
                <a:solidFill>
                  <a:schemeClr val="tx1">
                    <a:lumMod val="95000"/>
                    <a:lumOff val="5000"/>
                  </a:schemeClr>
                </a:solidFill>
                <a:latin typeface="Times New Roman" pitchFamily="18" charset="0"/>
                <a:cs typeface="Times New Roman" pitchFamily="18" charset="0"/>
              </a:rPr>
              <a:t>ượ</a:t>
            </a:r>
            <a:r>
              <a:rPr lang="en-US" sz="2400" dirty="0">
                <a:solidFill>
                  <a:schemeClr val="tx1">
                    <a:lumMod val="95000"/>
                    <a:lumOff val="5000"/>
                  </a:schemeClr>
                </a:solidFill>
                <a:latin typeface="Times New Roman" pitchFamily="18" charset="0"/>
                <a:cs typeface="Times New Roman" pitchFamily="18" charset="0"/>
              </a:rPr>
              <a:t>c </a:t>
            </a:r>
            <a:r>
              <a:rPr lang="en-US" sz="2400" dirty="0" err="1">
                <a:solidFill>
                  <a:schemeClr val="tx1">
                    <a:lumMod val="95000"/>
                    <a:lumOff val="5000"/>
                  </a:schemeClr>
                </a:solidFill>
                <a:latin typeface="Times New Roman" pitchFamily="18" charset="0"/>
                <a:cs typeface="Times New Roman" pitchFamily="18" charset="0"/>
              </a:rPr>
              <a:t>đãi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đánh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đập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xâm</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phạm</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thân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thể</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sức</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khỏe</a:t>
            </a:r>
            <a:r>
              <a:rPr lang="en-US" sz="2400" dirty="0">
                <a:solidFill>
                  <a:schemeClr val="tx1">
                    <a:lumMod val="95000"/>
                    <a:lumOff val="5000"/>
                  </a:schemeClr>
                </a:solidFill>
                <a:latin typeface="Times New Roman" pitchFamily="18" charset="0"/>
                <a:cs typeface="Times New Roman" pitchFamily="18" charset="0"/>
              </a:rPr>
              <a:t>…</a:t>
            </a:r>
            <a:endParaRPr kumimoji="0" lang="en-US" sz="2400" b="1" i="1" u="none" strike="noStrike" kern="1200" cap="none" spc="0" normalizeH="0" baseline="0" noProof="0" dirty="0">
              <a:ln>
                <a:noFill/>
              </a:ln>
              <a:solidFill>
                <a:schemeClr val="tx1">
                  <a:lumMod val="95000"/>
                  <a:lumOff val="5000"/>
                </a:schemeClr>
              </a:solidFill>
              <a:effectLst/>
              <a:uLnTx/>
              <a:uFillTx/>
              <a:latin typeface="Times New Roman" pitchFamily="18" charset="0"/>
              <a:ea typeface="Times New Roman" panose="02020603050405020304" pitchFamily="18" charset="0"/>
              <a:cs typeface="Times New Roman"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5834576" y="4629727"/>
            <a:ext cx="322727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lumMod val="95000"/>
                    <a:lumOff val="5000"/>
                  </a:schemeClr>
                </a:solidFill>
                <a:latin typeface="Times New Roman" pitchFamily="18" charset="0"/>
                <a:cs typeface="Times New Roman" pitchFamily="18" charset="0"/>
              </a:rPr>
              <a:t>Nhắn</a:t>
            </a:r>
            <a:r>
              <a:rPr lang="en-US" sz="2400" dirty="0">
                <a:solidFill>
                  <a:schemeClr val="tx1">
                    <a:lumMod val="95000"/>
                    <a:lumOff val="5000"/>
                  </a:schemeClr>
                </a:solidFill>
                <a:latin typeface="Times New Roman" pitchFamily="18" charset="0"/>
                <a:cs typeface="Times New Roman" pitchFamily="18" charset="0"/>
              </a:rPr>
              <a:t> tin, </a:t>
            </a:r>
            <a:r>
              <a:rPr lang="en-US" sz="2400" dirty="0" err="1">
                <a:solidFill>
                  <a:schemeClr val="tx1">
                    <a:lumMod val="95000"/>
                    <a:lumOff val="5000"/>
                  </a:schemeClr>
                </a:solidFill>
                <a:latin typeface="Times New Roman" pitchFamily="18" charset="0"/>
                <a:cs typeface="Times New Roman" pitchFamily="18" charset="0"/>
              </a:rPr>
              <a:t>gọi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điện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sử</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dụng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hình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ảnh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cá</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nhân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để</a:t>
            </a:r>
            <a:r>
              <a:rPr lang="en-US" sz="2400" dirty="0">
                <a:solidFill>
                  <a:schemeClr val="tx1">
                    <a:lumMod val="95000"/>
                    <a:lumOff val="5000"/>
                  </a:schemeClr>
                </a:solidFill>
                <a:latin typeface="Times New Roman" pitchFamily="18" charset="0"/>
                <a:cs typeface="Times New Roman" pitchFamily="18" charset="0"/>
              </a:rPr>
              <a:t> up </a:t>
            </a:r>
            <a:r>
              <a:rPr lang="en-US" sz="2400" dirty="0" err="1">
                <a:solidFill>
                  <a:schemeClr val="tx1">
                    <a:lumMod val="95000"/>
                    <a:lumOff val="5000"/>
                  </a:schemeClr>
                </a:solidFill>
                <a:latin typeface="Times New Roman" pitchFamily="18" charset="0"/>
                <a:cs typeface="Times New Roman" pitchFamily="18" charset="0"/>
              </a:rPr>
              <a:t>hiếp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đe</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dọa</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ép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buộc</a:t>
            </a:r>
            <a:r>
              <a:rPr lang="en-US" sz="2400" dirty="0">
                <a:solidFill>
                  <a:schemeClr val="tx1">
                    <a:lumMod val="95000"/>
                    <a:lumOff val="5000"/>
                  </a:schemeClr>
                </a:solidFill>
                <a:latin typeface="Times New Roman" pitchFamily="18" charset="0"/>
                <a:cs typeface="Times New Roman"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956256" y="1485209"/>
            <a:ext cx="3766932" cy="1104887"/>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841255" y="402115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3437984" y="397829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7539731" y="4025208"/>
            <a:ext cx="0" cy="54679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2133600" y="2590800"/>
            <a:ext cx="2286000" cy="14478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u="sng" dirty="0" err="1">
                <a:solidFill>
                  <a:prstClr val="black"/>
                </a:solidFill>
                <a:latin typeface="Times New Roman" pitchFamily="18" charset="0"/>
                <a:cs typeface="Times New Roman" pitchFamily="18" charset="0"/>
              </a:rPr>
              <a:t>Các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hành</a:t>
            </a:r>
            <a:r>
              <a:rPr lang="en-US" sz="2800" u="sng" dirty="0">
                <a:solidFill>
                  <a:prstClr val="black"/>
                </a:solidFill>
                <a:latin typeface="Times New Roman" pitchFamily="18" charset="0"/>
                <a:cs typeface="Times New Roman" pitchFamily="18" charset="0"/>
              </a:rPr>
              <a:t> vi </a:t>
            </a:r>
            <a:r>
              <a:rPr lang="en-US" sz="2800" u="sng" dirty="0" err="1">
                <a:solidFill>
                  <a:prstClr val="black"/>
                </a:solidFill>
                <a:latin typeface="Times New Roman" pitchFamily="18" charset="0"/>
                <a:cs typeface="Times New Roman" pitchFamily="18" charset="0"/>
              </a:rPr>
              <a:t>bạo</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lực</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về</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tinh</a:t>
            </a:r>
            <a:r>
              <a:rPr lang="en-US" sz="2800" u="sng" dirty="0">
                <a:solidFill>
                  <a:prstClr val="black"/>
                </a:solidFill>
                <a:latin typeface="Times New Roman" pitchFamily="18" charset="0"/>
                <a:cs typeface="Times New Roman" pitchFamily="18" charset="0"/>
              </a:rPr>
              <a:t> </a:t>
            </a:r>
            <a:r>
              <a:rPr lang="en-US" sz="2800" u="sng" dirty="0" err="1">
                <a:solidFill>
                  <a:prstClr val="black"/>
                </a:solidFill>
                <a:latin typeface="Times New Roman" pitchFamily="18" charset="0"/>
                <a:cs typeface="Times New Roman" pitchFamily="18" charset="0"/>
              </a:rPr>
              <a:t>thần</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cs typeface="Times New Roman" pitchFamily="18" charset="0"/>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2873506" y="4629727"/>
            <a:ext cx="2496984"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err="1">
                <a:solidFill>
                  <a:schemeClr val="tx1">
                    <a:lumMod val="95000"/>
                    <a:lumOff val="5000"/>
                  </a:schemeClr>
                </a:solidFill>
                <a:latin typeface="Times New Roman" pitchFamily="18" charset="0"/>
                <a:cs typeface="Times New Roman" pitchFamily="18" charset="0"/>
              </a:rPr>
              <a:t>Lăng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mạ</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xúc</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phạm</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danh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dự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nhân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phẩm</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cô</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lập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xua</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đuổi</a:t>
            </a:r>
            <a:r>
              <a:rPr lang="en-US" sz="2400" dirty="0">
                <a:solidFill>
                  <a:schemeClr val="tx1">
                    <a:lumMod val="95000"/>
                    <a:lumOff val="5000"/>
                  </a:schemeClr>
                </a:solidFill>
                <a:latin typeface="Times New Roman" pitchFamily="18" charset="0"/>
                <a:cs typeface="Times New Roman" pitchFamily="18" charset="0"/>
              </a:rPr>
              <a:t>…</a:t>
            </a:r>
            <a:endParaRPr kumimoji="0" lang="en-US" sz="2400" i="1" u="none" strike="noStrike" kern="1200" cap="none" spc="0" normalizeH="0" baseline="0" noProof="0" dirty="0">
              <a:ln>
                <a:noFill/>
              </a:ln>
              <a:solidFill>
                <a:schemeClr val="tx1">
                  <a:lumMod val="95000"/>
                  <a:lumOff val="5000"/>
                </a:schemeClr>
              </a:solidFill>
              <a:effectLst/>
              <a:uLnTx/>
              <a:uFillTx/>
              <a:latin typeface="Times New Roman" pitchFamily="18" charset="0"/>
              <a:ea typeface="Times New Roman" panose="02020603050405020304" pitchFamily="18"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flipH="1">
            <a:off x="3240647" y="1495368"/>
            <a:ext cx="1428345" cy="111260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5">
            <a:extLst>
              <a:ext uri="{FF2B5EF4-FFF2-40B4-BE49-F238E27FC236}">
                <a16:creationId xmlns:a16="http://schemas.microsoft.com/office/drawing/2014/main" id="{73A14657-1C11-45AE-A2D1-78A6DEA4CADB}"/>
              </a:ext>
            </a:extLst>
          </p:cNvPr>
          <p:cNvSpPr/>
          <p:nvPr/>
        </p:nvSpPr>
        <p:spPr>
          <a:xfrm>
            <a:off x="4495800" y="2667000"/>
            <a:ext cx="2286000" cy="14478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Hành</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 vi </a:t>
            </a: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chiếm</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 </a:t>
            </a: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đoạt</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 </a:t>
            </a: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hủy</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 </a:t>
            </a: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hoại</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 </a:t>
            </a: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tài</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 </a:t>
            </a:r>
            <a:r>
              <a:rPr lang="en-US" sz="2800" dirty="0" err="1">
                <a:solidFill>
                  <a:prstClr val="black">
                    <a:lumMod val="95000"/>
                    <a:lumOff val="5000"/>
                  </a:prstClr>
                </a:solidFill>
                <a:latin typeface="Times New Roman" pitchFamily="18" charset="0"/>
                <a:ea typeface="Times New Roman" panose="02020603050405020304" pitchFamily="18" charset="0"/>
                <a:cs typeface="Times New Roman" pitchFamily="18" charset="0"/>
              </a:rPr>
              <a:t>sản</a:t>
            </a:r>
            <a:r>
              <a:rPr lang="en-US" sz="2800" dirty="0">
                <a:solidFill>
                  <a:prstClr val="black">
                    <a:lumMod val="95000"/>
                    <a:lumOff val="5000"/>
                  </a:prstClr>
                </a:solidFill>
                <a:latin typeface="Times New Roman" pitchFamily="18" charset="0"/>
                <a:ea typeface="Times New Roman" panose="02020603050405020304" pitchFamily="18" charset="0"/>
                <a:cs typeface="Times New Roman" pitchFamily="18"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Times New Roman" panose="02020603050405020304" pitchFamily="18" charset="0"/>
              <a:cs typeface="Times New Roman" pitchFamily="18" charset="0"/>
            </a:endParaRPr>
          </a:p>
        </p:txBody>
      </p:sp>
      <p:cxnSp>
        <p:nvCxnSpPr>
          <p:cNvPr id="22" name="Straight Arrow Connector 21">
            <a:extLst>
              <a:ext uri="{FF2B5EF4-FFF2-40B4-BE49-F238E27FC236}">
                <a16:creationId xmlns:a16="http://schemas.microsoft.com/office/drawing/2014/main" id="{6B6C0D23-4C35-4137-B7FB-3E5A06F80B18}"/>
              </a:ext>
            </a:extLst>
          </p:cNvPr>
          <p:cNvCxnSpPr>
            <a:cxnSpLocks/>
          </p:cNvCxnSpPr>
          <p:nvPr/>
        </p:nvCxnSpPr>
        <p:spPr>
          <a:xfrm rot="16200000" flipH="1">
            <a:off x="4433888" y="1843088"/>
            <a:ext cx="1143000" cy="50482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419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arn(inVertical)">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sp>
        <p:nvSpPr>
          <p:cNvPr id="8" name="Title 7"/>
          <p:cNvSpPr>
            <a:spLocks noGrp="1"/>
          </p:cNvSpPr>
          <p:nvPr>
            <p:ph type="title"/>
          </p:nvPr>
        </p:nvSpPr>
        <p:spPr/>
        <p:txBody>
          <a:bodyPr>
            <a:normAutofit fontScale="90000"/>
          </a:bodyPr>
          <a:lstStyle/>
          <a:p>
            <a:r>
              <a:rPr lang="en-US" dirty="0" smtClean="0"/>
              <a:t>2. Nguyên nhân và hậu quả của bạo lực học đường</a:t>
            </a:r>
            <a:endParaRPr lang="en-US" dirty="0"/>
          </a:p>
        </p:txBody>
      </p:sp>
      <p:sp>
        <p:nvSpPr>
          <p:cNvPr id="9" name="Content Placeholder 8"/>
          <p:cNvSpPr>
            <a:spLocks noGrp="1"/>
          </p:cNvSpPr>
          <p:nvPr>
            <p:ph sz="half" idx="1"/>
          </p:nvPr>
        </p:nvSpPr>
        <p:spPr/>
        <p:txBody>
          <a:bodyPr>
            <a:normAutofit/>
          </a:bodyPr>
          <a:lstStyle/>
          <a:p>
            <a:r>
              <a:rPr lang="en-US" sz="2400" b="1" dirty="0" smtClean="0">
                <a:solidFill>
                  <a:srgbClr val="FF0000"/>
                </a:solidFill>
              </a:rPr>
              <a:t>Tình huống 1: </a:t>
            </a:r>
            <a:r>
              <a:rPr lang="en-US" sz="2400" dirty="0" smtClean="0"/>
              <a:t>do xem nhiều phim bạo lực và chơi game nên H thay đổi tính tình thường hay nổi nóng dễ gây gổ với bạn bè xung quanh. Một lần ở trường H đã gây gỗ và đánh nhau với bạn. Mọi người khuyên can nên H mới dừng lại sau sự việc này H đã bị nhà trường cảnh cáo và phải xin lỗi bạn.</a:t>
            </a:r>
            <a:endParaRPr lang="en-US" sz="2400" dirty="0"/>
          </a:p>
        </p:txBody>
      </p:sp>
      <p:sp>
        <p:nvSpPr>
          <p:cNvPr id="10" name="Content Placeholder 9"/>
          <p:cNvSpPr>
            <a:spLocks noGrp="1"/>
          </p:cNvSpPr>
          <p:nvPr>
            <p:ph sz="half" idx="2"/>
          </p:nvPr>
        </p:nvSpPr>
        <p:spPr/>
        <p:txBody>
          <a:bodyPr>
            <a:normAutofit/>
          </a:bodyPr>
          <a:lstStyle/>
          <a:p>
            <a:r>
              <a:rPr lang="en-US" sz="2400" dirty="0" smtClean="0">
                <a:solidFill>
                  <a:srgbClr val="FF0000"/>
                </a:solidFill>
              </a:rPr>
              <a:t>tình huống 2</a:t>
            </a:r>
            <a:r>
              <a:rPr lang="en-US" sz="2400" dirty="0" smtClean="0"/>
              <a:t>: Vì thích thể hiện mình là người mạnh mẽ nên V đã lôi kéo các bạn thành lập 1 nhóm chuyên đi dọa dẫm bắt nạt các bạn khác. điều đó làm cho các bạn trong lớp lo lắng bất an khi nhìn thấy nhóm của V</a:t>
            </a:r>
            <a:endParaRPr lang="en-US" sz="2400"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1214919" y="769965"/>
            <a:ext cx="5323018" cy="4436046"/>
            <a:chOff x="7124100" y="502678"/>
            <a:chExt cx="4877464" cy="4436046"/>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24100" y="502678"/>
              <a:ext cx="4877464" cy="3591695"/>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7132320" y="1422633"/>
              <a:ext cx="4677195" cy="3516091"/>
            </a:xfrm>
            <a:prstGeom prst="rect">
              <a:avLst/>
            </a:prstGeom>
          </p:spPr>
          <p:txBody>
            <a:bodyPr wrap="square">
              <a:spAutoFit/>
            </a:bodyPr>
            <a:lstStyle/>
            <a:p>
              <a:pPr marL="970915" marR="177800" lvl="0" indent="-171450" algn="l" defTabSz="914400" rtl="0" eaLnBrk="1" fontAlgn="auto" latinLnBrk="0" hangingPunct="1">
                <a:lnSpc>
                  <a:spcPct val="126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Theo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em</a:t>
              </a:r>
              <a:r>
                <a:rPr kumimoji="0" lang="en-US" sz="36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nguyên</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nhân</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của</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bạo</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lực</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học</a:t>
              </a:r>
              <a:r>
                <a:rPr lang="en-US" sz="3600" b="1" dirty="0">
                  <a:solidFill>
                    <a:prstClr val="black"/>
                  </a:solidFill>
                  <a:latin typeface="Times New Roman" pitchFamily="18" charset="0"/>
                  <a:ea typeface="Times New Roman" panose="02020603050405020304" pitchFamily="18" charset="0"/>
                  <a:cs typeface="Times New Roman" pitchFamily="18" charset="0"/>
                </a:rPr>
                <a:t> đ</a:t>
              </a:r>
              <a:r>
                <a:rPr lang="vi-VN" sz="3600" b="1" dirty="0">
                  <a:solidFill>
                    <a:prstClr val="black"/>
                  </a:solidFill>
                  <a:latin typeface="Times New Roman" pitchFamily="18" charset="0"/>
                  <a:ea typeface="Times New Roman" panose="02020603050405020304" pitchFamily="18" charset="0"/>
                  <a:cs typeface="Times New Roman" pitchFamily="18" charset="0"/>
                </a:rPr>
                <a:t>ường</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là</a:t>
              </a:r>
              <a:r>
                <a:rPr lang="en-US" sz="3600" b="1" dirty="0">
                  <a:solidFill>
                    <a:prstClr val="black"/>
                  </a:solidFill>
                  <a:latin typeface="Times New Roman" pitchFamily="18" charset="0"/>
                  <a:ea typeface="Times New Roman" panose="02020603050405020304" pitchFamily="18" charset="0"/>
                  <a:cs typeface="Times New Roman" pitchFamily="18" charset="0"/>
                </a:rPr>
                <a:t> do </a:t>
              </a:r>
              <a:r>
                <a:rPr lang="en-US" sz="3600" b="1" dirty="0" err="1">
                  <a:solidFill>
                    <a:prstClr val="black"/>
                  </a:solidFill>
                  <a:latin typeface="Times New Roman" pitchFamily="18" charset="0"/>
                  <a:ea typeface="Times New Roman" panose="02020603050405020304" pitchFamily="18" charset="0"/>
                  <a:cs typeface="Times New Roman" pitchFamily="18" charset="0"/>
                </a:rPr>
                <a:t>đâu</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Hậu</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quả</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của</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nó</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là</a:t>
              </a:r>
              <a:r>
                <a:rPr lang="en-US" sz="3600" b="1" dirty="0">
                  <a:solidFill>
                    <a:prstClr val="black"/>
                  </a:solidFill>
                  <a:latin typeface="Times New Roman" pitchFamily="18" charset="0"/>
                  <a:ea typeface="Times New Roman" panose="02020603050405020304" pitchFamily="18" charset="0"/>
                  <a:cs typeface="Times New Roman" pitchFamily="18" charset="0"/>
                </a:rPr>
                <a:t> </a:t>
              </a:r>
              <a:r>
                <a:rPr lang="en-US" sz="3600" b="1" dirty="0" err="1">
                  <a:solidFill>
                    <a:prstClr val="black"/>
                  </a:solidFill>
                  <a:latin typeface="Times New Roman" pitchFamily="18" charset="0"/>
                  <a:ea typeface="Times New Roman" panose="02020603050405020304" pitchFamily="18" charset="0"/>
                  <a:cs typeface="Times New Roman" pitchFamily="18" charset="0"/>
                </a:rPr>
                <a:t>gì</a:t>
              </a:r>
              <a:r>
                <a:rPr lang="en-US" sz="3600" b="1" dirty="0">
                  <a:solidFill>
                    <a:prstClr val="black"/>
                  </a:solidFill>
                  <a:latin typeface="Times New Roman" pitchFamily="18" charset="0"/>
                  <a:ea typeface="Times New Roman" panose="02020603050405020304"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563186" y="3731167"/>
            <a:ext cx="2074507"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4358149" y="411378"/>
            <a:ext cx="3639088"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630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80"/>
            <a:ext cx="9144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814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FF0000"/>
                </a:solidFill>
                <a:latin typeface="Times New Roman" pitchFamily="18" charset="0"/>
                <a:ea typeface="Times New Roman" panose="02020603050405020304" pitchFamily="18" charset="0"/>
                <a:cs typeface="Times New Roman" pitchFamily="18" charset="0"/>
              </a:rPr>
              <a:t>NGUYÊN</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NHÂN</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BẠO</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LỰC</a:t>
            </a:r>
            <a:r>
              <a:rPr lang="en-US" sz="3200" b="1" dirty="0">
                <a:solidFill>
                  <a:srgbClr val="FF0000"/>
                </a:solidFill>
                <a:latin typeface="Times New Roman" pitchFamily="18" charset="0"/>
                <a:ea typeface="Times New Roman" panose="02020603050405020304" pitchFamily="18" charset="0"/>
                <a:cs typeface="Times New Roman" pitchFamily="18" charset="0"/>
              </a:rPr>
              <a:t> </a:t>
            </a:r>
            <a:r>
              <a:rPr lang="en-US" sz="3200" b="1" dirty="0" err="1">
                <a:solidFill>
                  <a:srgbClr val="FF0000"/>
                </a:solidFill>
                <a:latin typeface="Times New Roman" pitchFamily="18" charset="0"/>
                <a:ea typeface="Times New Roman" panose="02020603050405020304" pitchFamily="18" charset="0"/>
                <a:cs typeface="Times New Roman" pitchFamily="18" charset="0"/>
              </a:rPr>
              <a:t>HỌC</a:t>
            </a:r>
            <a:r>
              <a:rPr lang="en-US" sz="3200" b="1" dirty="0">
                <a:solidFill>
                  <a:srgbClr val="FF0000"/>
                </a:solidFill>
                <a:latin typeface="Times New Roman" pitchFamily="18" charset="0"/>
                <a:ea typeface="Times New Roman" panose="02020603050405020304" pitchFamily="18" charset="0"/>
                <a:cs typeface="Times New Roman" pitchFamily="18" charset="0"/>
              </a:rPr>
              <a:t> Đ</a:t>
            </a:r>
            <a:r>
              <a:rPr lang="vi-VN" sz="3200" b="1" dirty="0">
                <a:solidFill>
                  <a:srgbClr val="FF0000"/>
                </a:solidFill>
                <a:latin typeface="Times New Roman" pitchFamily="18" charset="0"/>
                <a:ea typeface="Times New Roman" panose="02020603050405020304" pitchFamily="18" charset="0"/>
                <a:cs typeface="Times New Roman" pitchFamily="18" charset="0"/>
              </a:rPr>
              <a:t>ƯỜNG</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4694612" y="1485208"/>
            <a:ext cx="279654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297883" y="2186248"/>
            <a:ext cx="2999411" cy="96263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lumMod val="95000"/>
                    <a:lumOff val="5000"/>
                  </a:schemeClr>
                </a:solidFill>
                <a:latin typeface="Times New Roman" pitchFamily="18" charset="0"/>
                <a:cs typeface="Times New Roman" pitchFamily="18" charset="0"/>
              </a:rPr>
              <a:t>Nguyên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chủ</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quan</a:t>
            </a:r>
            <a:endParaRPr lang="en-US" sz="2800" dirty="0">
              <a:solidFill>
                <a:schemeClr val="tx1">
                  <a:lumMod val="95000"/>
                  <a:lumOff val="5000"/>
                </a:schemeClr>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5823319" y="2264147"/>
            <a:ext cx="3193554" cy="80684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err="1">
                <a:solidFill>
                  <a:schemeClr val="tx1">
                    <a:lumMod val="95000"/>
                    <a:lumOff val="5000"/>
                  </a:schemeClr>
                </a:solidFill>
                <a:latin typeface="#9Slide05 Brannboll Ny" panose="02000000000000000000" pitchFamily="2" charset="0"/>
                <a:ea typeface="Times New Roman" panose="02020603050405020304" pitchFamily="18" charset="0"/>
              </a:rPr>
              <a:t>Nguyên</a:t>
            </a:r>
            <a:r>
              <a:rPr lang="en-US" sz="2800" dirty="0">
                <a:solidFill>
                  <a:schemeClr val="tx1">
                    <a:lumMod val="95000"/>
                    <a:lumOff val="5000"/>
                  </a:schemeClr>
                </a:solidFill>
                <a:latin typeface="#9Slide05 Brannboll Ny" panose="02000000000000000000" pitchFamily="2" charset="0"/>
                <a:ea typeface="Times New Roman" panose="02020603050405020304" pitchFamily="18" charset="0"/>
              </a:rPr>
              <a:t> </a:t>
            </a:r>
            <a:r>
              <a:rPr lang="en-US" sz="2800" dirty="0" err="1">
                <a:solidFill>
                  <a:schemeClr val="tx1">
                    <a:lumMod val="95000"/>
                    <a:lumOff val="5000"/>
                  </a:schemeClr>
                </a:solidFill>
                <a:latin typeface="#9Slide05 Brannboll Ny" panose="02000000000000000000" pitchFamily="2" charset="0"/>
                <a:ea typeface="Times New Roman" panose="02020603050405020304" pitchFamily="18" charset="0"/>
              </a:rPr>
              <a:t>nhân</a:t>
            </a:r>
            <a:r>
              <a:rPr lang="en-US" sz="2800" dirty="0">
                <a:solidFill>
                  <a:schemeClr val="tx1">
                    <a:lumMod val="95000"/>
                    <a:lumOff val="5000"/>
                  </a:schemeClr>
                </a:solidFill>
                <a:latin typeface="#9Slide05 Brannboll Ny" panose="02000000000000000000" pitchFamily="2" charset="0"/>
                <a:ea typeface="Times New Roman" panose="02020603050405020304" pitchFamily="18" charset="0"/>
              </a:rPr>
              <a:t> </a:t>
            </a:r>
            <a:r>
              <a:rPr lang="en-US" sz="2800" dirty="0" err="1">
                <a:solidFill>
                  <a:schemeClr val="tx1">
                    <a:lumMod val="95000"/>
                    <a:lumOff val="5000"/>
                  </a:schemeClr>
                </a:solidFill>
                <a:latin typeface="#9Slide05 Brannboll Ny" panose="02000000000000000000" pitchFamily="2" charset="0"/>
                <a:ea typeface="Times New Roman" panose="02020603050405020304" pitchFamily="18" charset="0"/>
              </a:rPr>
              <a:t>khách</a:t>
            </a:r>
            <a:r>
              <a:rPr lang="en-US" sz="2800" dirty="0">
                <a:solidFill>
                  <a:schemeClr val="tx1">
                    <a:lumMod val="95000"/>
                    <a:lumOff val="5000"/>
                  </a:schemeClr>
                </a:solidFill>
                <a:latin typeface="#9Slide05 Brannboll Ny" panose="02000000000000000000" pitchFamily="2" charset="0"/>
                <a:ea typeface="Times New Roman" panose="02020603050405020304" pitchFamily="18" charset="0"/>
              </a:rPr>
              <a:t> </a:t>
            </a:r>
            <a:r>
              <a:rPr lang="en-US" sz="2800" dirty="0" err="1">
                <a:solidFill>
                  <a:schemeClr val="tx1">
                    <a:lumMod val="95000"/>
                    <a:lumOff val="5000"/>
                  </a:schemeClr>
                </a:solidFill>
                <a:latin typeface="#9Slide05 Brannboll Ny" panose="02000000000000000000" pitchFamily="2" charset="0"/>
                <a:ea typeface="Times New Roman" panose="02020603050405020304" pitchFamily="18" charset="0"/>
              </a:rPr>
              <a:t>quan</a:t>
            </a: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40058" y="3927176"/>
            <a:ext cx="3037833"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Tx/>
              <a:buChar char="-"/>
              <a:defRPr/>
            </a:pPr>
            <a:r>
              <a:rPr lang="en-US" sz="2000" b="1" i="1" dirty="0" err="1">
                <a:solidFill>
                  <a:srgbClr val="000000"/>
                </a:solidFill>
                <a:latin typeface="Times New Roman" panose="02020603050405020304" pitchFamily="18" charset="0"/>
                <a:ea typeface="Times New Roman" panose="02020603050405020304" pitchFamily="18" charset="0"/>
              </a:rPr>
              <a:t>Thiếu</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hụt</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kĩ</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năng</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sống</a:t>
            </a:r>
            <a:endParaRPr lang="en-US" sz="2000" b="1" i="1" dirty="0">
              <a:solidFill>
                <a:srgbClr val="000000"/>
              </a:solidFill>
              <a:latin typeface="Times New Roman" panose="02020603050405020304" pitchFamily="18" charset="0"/>
              <a:ea typeface="Times New Roman" panose="02020603050405020304" pitchFamily="18" charset="0"/>
            </a:endParaRPr>
          </a:p>
          <a:p>
            <a:pPr marL="342900" lvl="0" indent="-342900">
              <a:buFontTx/>
              <a:buChar char="-"/>
              <a:defRPr/>
            </a:pPr>
            <a:r>
              <a:rPr lang="en-US" sz="2000" b="1" i="1" dirty="0" err="1">
                <a:solidFill>
                  <a:srgbClr val="000000"/>
                </a:solidFill>
                <a:latin typeface="Times New Roman" panose="02020603050405020304" pitchFamily="18" charset="0"/>
                <a:ea typeface="Times New Roman" panose="02020603050405020304" pitchFamily="18" charset="0"/>
              </a:rPr>
              <a:t>Thiếu</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sự</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trải</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nghiệm</a:t>
            </a:r>
            <a:endParaRPr lang="en-US" sz="2000" b="1" i="1" dirty="0">
              <a:solidFill>
                <a:srgbClr val="000000"/>
              </a:solidFill>
              <a:latin typeface="Times New Roman" panose="02020603050405020304" pitchFamily="18" charset="0"/>
              <a:ea typeface="Times New Roman" panose="02020603050405020304" pitchFamily="18" charset="0"/>
            </a:endParaRPr>
          </a:p>
          <a:p>
            <a:pPr marL="342900" lvl="0" indent="-342900">
              <a:buFontTx/>
              <a:buChar char="-"/>
              <a:defRPr/>
            </a:pPr>
            <a:r>
              <a:rPr lang="en-US" sz="2000" b="1" i="1" dirty="0" err="1">
                <a:solidFill>
                  <a:srgbClr val="000000"/>
                </a:solidFill>
                <a:latin typeface="Times New Roman" panose="02020603050405020304" pitchFamily="18" charset="0"/>
                <a:ea typeface="Times New Roman" panose="02020603050405020304" pitchFamily="18" charset="0"/>
              </a:rPr>
              <a:t>Thích</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thể</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hiện</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bản</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thân</a:t>
            </a: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5322240" y="3729034"/>
            <a:ext cx="3821760" cy="21114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Tx/>
              <a:buChar char="-"/>
              <a:defRPr/>
            </a:pPr>
            <a:r>
              <a:rPr lang="en-US" sz="2000" b="1" i="1" dirty="0" err="1">
                <a:solidFill>
                  <a:srgbClr val="000000"/>
                </a:solidFill>
                <a:latin typeface="Times New Roman" panose="02020603050405020304" pitchFamily="18" charset="0"/>
                <a:ea typeface="Times New Roman" panose="02020603050405020304" pitchFamily="18" charset="0"/>
              </a:rPr>
              <a:t>Thiếu</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sự</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quan</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tâm</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giáo</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dục</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của</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gia</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đình</a:t>
            </a:r>
            <a:endParaRPr lang="en-US" sz="2000" b="1" i="1" dirty="0">
              <a:solidFill>
                <a:srgbClr val="000000"/>
              </a:solidFill>
              <a:latin typeface="Times New Roman" panose="02020603050405020304" pitchFamily="18" charset="0"/>
              <a:ea typeface="Times New Roman" panose="02020603050405020304" pitchFamily="18" charset="0"/>
            </a:endParaRPr>
          </a:p>
          <a:p>
            <a:pPr marL="342900" lvl="0" indent="-342900">
              <a:buFontTx/>
              <a:buChar char="-"/>
              <a:defRPr/>
            </a:pPr>
            <a:r>
              <a:rPr lang="en-US" sz="2000" b="1" i="1" dirty="0" err="1">
                <a:solidFill>
                  <a:srgbClr val="000000"/>
                </a:solidFill>
                <a:latin typeface="Times New Roman" panose="02020603050405020304" pitchFamily="18" charset="0"/>
                <a:ea typeface="Times New Roman" panose="02020603050405020304" pitchFamily="18" charset="0"/>
              </a:rPr>
              <a:t>Những</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tác</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động</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tiêu</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cực</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từ</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môi</a:t>
            </a:r>
            <a:r>
              <a:rPr lang="en-US" sz="2000" b="1" i="1" dirty="0">
                <a:solidFill>
                  <a:srgbClr val="000000"/>
                </a:solidFill>
                <a:latin typeface="Times New Roman" panose="02020603050405020304" pitchFamily="18" charset="0"/>
                <a:ea typeface="Times New Roman" panose="02020603050405020304" pitchFamily="18" charset="0"/>
              </a:rPr>
              <a:t> tr</a:t>
            </a:r>
            <a:r>
              <a:rPr lang="vi-VN" sz="2000" b="1" i="1" dirty="0">
                <a:solidFill>
                  <a:srgbClr val="000000"/>
                </a:solidFill>
                <a:latin typeface="Times New Roman" panose="02020603050405020304" pitchFamily="18" charset="0"/>
                <a:ea typeface="Times New Roman" panose="02020603050405020304" pitchFamily="18" charset="0"/>
              </a:rPr>
              <a:t>ường</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xã</a:t>
            </a:r>
            <a:r>
              <a:rPr lang="en-US" sz="2000" b="1" i="1" dirty="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hội</a:t>
            </a:r>
            <a:r>
              <a:rPr lang="en-US" sz="2000" b="1" i="1" dirty="0">
                <a:solidFill>
                  <a:srgbClr val="000000"/>
                </a:solidFill>
                <a:latin typeface="Times New Roman" panose="02020603050405020304" pitchFamily="18" charset="0"/>
                <a:ea typeface="Times New Roman" panose="02020603050405020304" pitchFamily="18" charset="0"/>
              </a:rPr>
              <a:t>…</a:t>
            </a:r>
          </a:p>
          <a:p>
            <a:pPr marL="457200" lvl="0" indent="-457200" algn="ctr">
              <a:buAutoNum type="arabicPeriod"/>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189538" y="1485208"/>
            <a:ext cx="253365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797589" y="321541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7365866" y="3070987"/>
            <a:ext cx="0" cy="50308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37840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3711955"/>
              </p:ext>
            </p:extLst>
          </p:nvPr>
        </p:nvGraphicFramePr>
        <p:xfrm>
          <a:off x="171450" y="1629068"/>
          <a:ext cx="8801101" cy="4762719"/>
        </p:xfrm>
        <a:graphic>
          <a:graphicData uri="http://schemas.openxmlformats.org/drawingml/2006/table">
            <a:tbl>
              <a:tblPr firstRow="1" firstCol="1" bandRow="1"/>
              <a:tblGrid>
                <a:gridCol w="1890170">
                  <a:extLst>
                    <a:ext uri="{9D8B030D-6E8A-4147-A177-3AD203B41FA5}">
                      <a16:colId xmlns:a16="http://schemas.microsoft.com/office/drawing/2014/main" val="20000"/>
                    </a:ext>
                  </a:extLst>
                </a:gridCol>
                <a:gridCol w="6910931">
                  <a:extLst>
                    <a:ext uri="{9D8B030D-6E8A-4147-A177-3AD203B41FA5}">
                      <a16:colId xmlns:a16="http://schemas.microsoft.com/office/drawing/2014/main" val="20001"/>
                    </a:ext>
                  </a:extLst>
                </a:gridCol>
              </a:tblGrid>
              <a:tr h="1695520">
                <a:tc rowSpan="3">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solidFill>
                            <a:srgbClr val="FF0000"/>
                          </a:solidFill>
                          <a:effectLst/>
                          <a:latin typeface="Times New Roman" pitchFamily="18" charset="0"/>
                          <a:ea typeface="DengXian"/>
                          <a:cs typeface="Times New Roman" pitchFamily="18" charset="0"/>
                        </a:rPr>
                        <a:t>-  </a:t>
                      </a:r>
                      <a:r>
                        <a:rPr lang="vi-VN" sz="2400" b="1" dirty="0">
                          <a:solidFill>
                            <a:srgbClr val="FF0000"/>
                          </a:solidFill>
                          <a:effectLst/>
                          <a:latin typeface="Times New Roman" pitchFamily="18" charset="0"/>
                          <a:ea typeface="DengXian"/>
                          <a:cs typeface="Times New Roman" pitchFamily="18" charset="0"/>
                        </a:rPr>
                        <a:t>Người</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gây</a:t>
                      </a:r>
                      <a:r>
                        <a:rPr lang="en-US" sz="2400" b="1" dirty="0">
                          <a:solidFill>
                            <a:srgbClr val="FF0000"/>
                          </a:solidFill>
                          <a:effectLst/>
                          <a:latin typeface="Times New Roman" pitchFamily="18" charset="0"/>
                          <a:ea typeface="DengXian"/>
                          <a:cs typeface="Times New Roman" pitchFamily="18" charset="0"/>
                        </a:rPr>
                        <a:t> ra </a:t>
                      </a:r>
                      <a:r>
                        <a:rPr lang="en-US" sz="2400" b="1" dirty="0" err="1">
                          <a:solidFill>
                            <a:srgbClr val="FF0000"/>
                          </a:solidFill>
                          <a:effectLst/>
                          <a:latin typeface="Times New Roman" pitchFamily="18" charset="0"/>
                          <a:ea typeface="DengXian"/>
                          <a:cs typeface="Times New Roman" pitchFamily="18" charset="0"/>
                        </a:rPr>
                        <a:t>bạo</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lực</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học</a:t>
                      </a:r>
                      <a:r>
                        <a:rPr lang="en-US" sz="2400" b="1" dirty="0">
                          <a:solidFill>
                            <a:srgbClr val="FF0000"/>
                          </a:solidFill>
                          <a:effectLst/>
                          <a:latin typeface="Times New Roman" pitchFamily="18" charset="0"/>
                          <a:ea typeface="DengXian"/>
                          <a:cs typeface="Times New Roman" pitchFamily="18" charset="0"/>
                        </a:rPr>
                        <a:t> đ</a:t>
                      </a:r>
                      <a:r>
                        <a:rPr lang="vi-VN" sz="2400" b="1" dirty="0">
                          <a:solidFill>
                            <a:srgbClr val="FF0000"/>
                          </a:solidFill>
                          <a:effectLst/>
                          <a:latin typeface="Times New Roman" pitchFamily="18" charset="0"/>
                          <a:ea typeface="DengXian"/>
                          <a:cs typeface="Times New Roman" pitchFamily="18" charset="0"/>
                        </a:rPr>
                        <a:t>ường</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có</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thể</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bị</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tổn</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a:t>
                      </a:r>
                      <a:r>
                        <a:rPr lang="vi-VN" sz="2400" b="1" dirty="0">
                          <a:solidFill>
                            <a:srgbClr val="000000"/>
                          </a:solidFill>
                          <a:effectLst/>
                          <a:latin typeface="Times New Roman" pitchFamily="18" charset="0"/>
                          <a:ea typeface="DengXian"/>
                          <a:cs typeface="Times New Roman" pitchFamily="18" charset="0"/>
                        </a:rPr>
                        <a:t>ươn</a:t>
                      </a:r>
                      <a:r>
                        <a:rPr lang="en-US" sz="2400" b="1" dirty="0">
                          <a:solidFill>
                            <a:srgbClr val="000000"/>
                          </a:solidFill>
                          <a:effectLst/>
                          <a:latin typeface="Times New Roman" pitchFamily="18" charset="0"/>
                          <a:ea typeface="DengXian"/>
                          <a:cs typeface="Times New Roman" pitchFamily="18" charset="0"/>
                        </a:rPr>
                        <a:t>g </a:t>
                      </a:r>
                      <a:r>
                        <a:rPr lang="en-US" sz="2400" b="1" dirty="0" err="1">
                          <a:solidFill>
                            <a:srgbClr val="000000"/>
                          </a:solidFill>
                          <a:effectLst/>
                          <a:latin typeface="Times New Roman" pitchFamily="18" charset="0"/>
                          <a:ea typeface="DengXian"/>
                          <a:cs typeface="Times New Roman" pitchFamily="18" charset="0"/>
                        </a:rPr>
                        <a:t>về</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thể</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chất</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tinh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thần</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bị</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lệch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lạc</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nhân</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cách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phải</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chịu</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các</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hình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thức</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kỉ</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luật</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thậm</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chí</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bị</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truy</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cứu</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trách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nhiệm</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hình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sự</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nếu</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gây</a:t>
                      </a:r>
                      <a:r>
                        <a:rPr lang="en-US" sz="2400" b="1" dirty="0">
                          <a:solidFill>
                            <a:srgbClr val="000000"/>
                          </a:solidFill>
                          <a:effectLst/>
                          <a:latin typeface="Times New Roman" pitchFamily="18" charset="0"/>
                          <a:ea typeface="DengXian"/>
                          <a:cs typeface="Times New Roman" pitchFamily="18" charset="0"/>
                        </a:rPr>
                        <a:t> ra </a:t>
                      </a:r>
                      <a:r>
                        <a:rPr lang="en-US" sz="2400" b="1" dirty="0" err="1">
                          <a:solidFill>
                            <a:srgbClr val="000000"/>
                          </a:solidFill>
                          <a:effectLst/>
                          <a:latin typeface="Times New Roman" pitchFamily="18" charset="0"/>
                          <a:ea typeface="DengXian"/>
                          <a:cs typeface="Times New Roman" pitchFamily="18" charset="0"/>
                        </a:rPr>
                        <a:t>hậu</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quả</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nghiêm</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trọng</a:t>
                      </a:r>
                      <a:endParaRPr lang="en-US" sz="2400" b="0" i="0" kern="1200" dirty="0">
                        <a:solidFill>
                          <a:schemeClr val="tx1"/>
                        </a:solidFill>
                        <a:effectLst/>
                        <a:latin typeface="Times New Roman" pitchFamily="18" charset="0"/>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vMerge="1">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400" b="1" dirty="0">
                          <a:solidFill>
                            <a:srgbClr val="FF0000"/>
                          </a:solidFill>
                          <a:effectLst/>
                          <a:latin typeface="Times New Roman" pitchFamily="18" charset="0"/>
                          <a:ea typeface="DengXian"/>
                          <a:cs typeface="Times New Roman" pitchFamily="18" charset="0"/>
                        </a:rPr>
                        <a:t>- Ng</a:t>
                      </a:r>
                      <a:r>
                        <a:rPr lang="vi-VN" sz="2400" b="1" dirty="0">
                          <a:solidFill>
                            <a:srgbClr val="FF0000"/>
                          </a:solidFill>
                          <a:effectLst/>
                          <a:latin typeface="Times New Roman" pitchFamily="18" charset="0"/>
                          <a:ea typeface="DengXian"/>
                          <a:cs typeface="Times New Roman" pitchFamily="18" charset="0"/>
                        </a:rPr>
                        <a:t>ười</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bị</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bạo</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lực</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học</a:t>
                      </a:r>
                      <a:r>
                        <a:rPr lang="en-US" sz="2400" b="1" dirty="0">
                          <a:solidFill>
                            <a:srgbClr val="FF0000"/>
                          </a:solidFill>
                          <a:effectLst/>
                          <a:latin typeface="Times New Roman" pitchFamily="18" charset="0"/>
                          <a:ea typeface="DengXian"/>
                          <a:cs typeface="Times New Roman" pitchFamily="18" charset="0"/>
                        </a:rPr>
                        <a:t> đ</a:t>
                      </a:r>
                      <a:r>
                        <a:rPr lang="vi-VN" sz="2400" b="1" dirty="0">
                          <a:solidFill>
                            <a:srgbClr val="FF0000"/>
                          </a:solidFill>
                          <a:effectLst/>
                          <a:latin typeface="Times New Roman" pitchFamily="18" charset="0"/>
                          <a:ea typeface="DengXian"/>
                          <a:cs typeface="Times New Roman" pitchFamily="18" charset="0"/>
                        </a:rPr>
                        <a:t>ường</a:t>
                      </a:r>
                      <a:r>
                        <a:rPr lang="en-US" sz="2400" b="1" dirty="0">
                          <a:solidFill>
                            <a:srgbClr val="FF0000"/>
                          </a:solidFill>
                          <a:effectLst/>
                          <a:latin typeface="Times New Roman" pitchFamily="18" charset="0"/>
                          <a:ea typeface="DengXian"/>
                          <a:cs typeface="Times New Roman" pitchFamily="18" charset="0"/>
                        </a:rPr>
                        <a:t>: </a:t>
                      </a:r>
                      <a:r>
                        <a:rPr lang="en-US" sz="2400" b="1" dirty="0">
                          <a:solidFill>
                            <a:srgbClr val="000000"/>
                          </a:solidFill>
                          <a:effectLst/>
                          <a:latin typeface="Times New Roman" pitchFamily="18" charset="0"/>
                          <a:ea typeface="DengXian"/>
                          <a:cs typeface="Times New Roman" pitchFamily="18" charset="0"/>
                        </a:rPr>
                        <a:t>có thể bị tổn th</a:t>
                      </a:r>
                      <a:r>
                        <a:rPr lang="vi-VN" sz="2400" b="1" dirty="0">
                          <a:solidFill>
                            <a:srgbClr val="000000"/>
                          </a:solidFill>
                          <a:effectLst/>
                          <a:latin typeface="Times New Roman" pitchFamily="18" charset="0"/>
                          <a:ea typeface="DengXian"/>
                          <a:cs typeface="Times New Roman" pitchFamily="18" charset="0"/>
                        </a:rPr>
                        <a:t>ươn</a:t>
                      </a:r>
                      <a:r>
                        <a:rPr lang="en-US" sz="2400" b="1" dirty="0">
                          <a:solidFill>
                            <a:srgbClr val="000000"/>
                          </a:solidFill>
                          <a:effectLst/>
                          <a:latin typeface="Times New Roman" pitchFamily="18" charset="0"/>
                          <a:ea typeface="DengXian"/>
                          <a:cs typeface="Times New Roman" pitchFamily="18" charset="0"/>
                        </a:rPr>
                        <a:t>g </a:t>
                      </a:r>
                      <a:r>
                        <a:rPr lang="en-US" sz="2400" b="1" dirty="0" err="1">
                          <a:solidFill>
                            <a:srgbClr val="000000"/>
                          </a:solidFill>
                          <a:effectLst/>
                          <a:latin typeface="Times New Roman" pitchFamily="18" charset="0"/>
                          <a:ea typeface="DengXian"/>
                          <a:cs typeface="Times New Roman" pitchFamily="18" charset="0"/>
                        </a:rPr>
                        <a:t>về</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thể</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chất</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tinh</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thần</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giảm</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sút</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kết</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quả</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học</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tập</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và</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rèn</a:t>
                      </a:r>
                      <a:r>
                        <a:rPr lang="en-US" sz="2400" b="1" dirty="0">
                          <a:solidFill>
                            <a:srgbClr val="000000"/>
                          </a:solidFill>
                          <a:effectLst/>
                          <a:latin typeface="Times New Roman" pitchFamily="18" charset="0"/>
                          <a:ea typeface="DengXian"/>
                          <a:cs typeface="Times New Roman" pitchFamily="18" charset="0"/>
                        </a:rPr>
                        <a:t> </a:t>
                      </a:r>
                      <a:r>
                        <a:rPr lang="en-US" sz="2400" b="1" dirty="0" err="1">
                          <a:solidFill>
                            <a:srgbClr val="000000"/>
                          </a:solidFill>
                          <a:effectLst/>
                          <a:latin typeface="Times New Roman" pitchFamily="18" charset="0"/>
                          <a:ea typeface="DengXian"/>
                          <a:cs typeface="Times New Roman" pitchFamily="18" charset="0"/>
                        </a:rPr>
                        <a:t>luyện</a:t>
                      </a:r>
                      <a:r>
                        <a:rPr lang="en-US" sz="2400" b="1" dirty="0">
                          <a:solidFill>
                            <a:srgbClr val="000000"/>
                          </a:solidFill>
                          <a:effectLst/>
                          <a:latin typeface="Times New Roman" pitchFamily="18" charset="0"/>
                          <a:ea typeface="DengXian"/>
                          <a:cs typeface="Times New Roman" pitchFamily="18" charset="0"/>
                        </a:rPr>
                        <a:t>.</a:t>
                      </a:r>
                      <a:endParaRPr lang="en-US" sz="24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vMerge="1">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just" defTabSz="914400" rtl="0" eaLnBrk="1" fontAlgn="auto" latinLnBrk="0" hangingPunct="1">
                        <a:lnSpc>
                          <a:spcPct val="100000"/>
                        </a:lnSpc>
                        <a:spcBef>
                          <a:spcPts val="0"/>
                        </a:spcBef>
                        <a:spcAft>
                          <a:spcPts val="0"/>
                        </a:spcAft>
                        <a:buClrTx/>
                        <a:buSzTx/>
                        <a:buFontTx/>
                        <a:buChar char="-"/>
                        <a:tabLst/>
                        <a:defRPr/>
                      </a:pPr>
                      <a:r>
                        <a:rPr lang="en-US" sz="2400" b="1" dirty="0" err="1">
                          <a:solidFill>
                            <a:srgbClr val="FF0000"/>
                          </a:solidFill>
                          <a:effectLst/>
                          <a:latin typeface="Times New Roman" pitchFamily="18" charset="0"/>
                          <a:ea typeface="DengXian"/>
                          <a:cs typeface="Times New Roman" pitchFamily="18" charset="0"/>
                        </a:rPr>
                        <a:t>Đối</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với</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gia</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đình</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gây</a:t>
                      </a:r>
                      <a:r>
                        <a:rPr lang="en-US" sz="2400" b="1" dirty="0">
                          <a:solidFill>
                            <a:srgbClr val="FF0000"/>
                          </a:solidFill>
                          <a:effectLst/>
                          <a:latin typeface="Times New Roman" pitchFamily="18" charset="0"/>
                          <a:ea typeface="DengXian"/>
                          <a:cs typeface="Times New Roman" pitchFamily="18" charset="0"/>
                        </a:rPr>
                        <a:t> ra </a:t>
                      </a:r>
                      <a:r>
                        <a:rPr lang="en-US" sz="2400" b="1" dirty="0" err="1">
                          <a:solidFill>
                            <a:srgbClr val="FF0000"/>
                          </a:solidFill>
                          <a:effectLst/>
                          <a:latin typeface="Times New Roman" pitchFamily="18" charset="0"/>
                          <a:ea typeface="DengXian"/>
                          <a:cs typeface="Times New Roman" pitchFamily="18" charset="0"/>
                        </a:rPr>
                        <a:t>không</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khí</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căng</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thẳng</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bất</a:t>
                      </a:r>
                      <a:r>
                        <a:rPr lang="en-US" sz="2400" b="1" dirty="0">
                          <a:solidFill>
                            <a:srgbClr val="FF0000"/>
                          </a:solidFill>
                          <a:effectLst/>
                          <a:latin typeface="Times New Roman" pitchFamily="18" charset="0"/>
                          <a:ea typeface="DengXian"/>
                          <a:cs typeface="Times New Roman" pitchFamily="18" charset="0"/>
                        </a:rPr>
                        <a:t> an, </a:t>
                      </a:r>
                      <a:r>
                        <a:rPr lang="en-US" sz="2400" b="1" dirty="0" err="1">
                          <a:solidFill>
                            <a:srgbClr val="FF0000"/>
                          </a:solidFill>
                          <a:effectLst/>
                          <a:latin typeface="Times New Roman" pitchFamily="18" charset="0"/>
                          <a:ea typeface="DengXian"/>
                          <a:cs typeface="Times New Roman" pitchFamily="18" charset="0"/>
                        </a:rPr>
                        <a:t>tổn</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hại</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về</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vật</a:t>
                      </a:r>
                      <a:r>
                        <a:rPr lang="en-US" sz="2400" b="1" dirty="0">
                          <a:solidFill>
                            <a:srgbClr val="FF0000"/>
                          </a:solidFill>
                          <a:effectLst/>
                          <a:latin typeface="Times New Roman" pitchFamily="18" charset="0"/>
                          <a:ea typeface="DengXian"/>
                          <a:cs typeface="Times New Roman" pitchFamily="18" charset="0"/>
                        </a:rPr>
                        <a:t> </a:t>
                      </a:r>
                      <a:r>
                        <a:rPr lang="en-US" sz="2400" b="1" dirty="0" err="1">
                          <a:solidFill>
                            <a:srgbClr val="FF0000"/>
                          </a:solidFill>
                          <a:effectLst/>
                          <a:latin typeface="Times New Roman" pitchFamily="18" charset="0"/>
                          <a:ea typeface="DengXian"/>
                          <a:cs typeface="Times New Roman" pitchFamily="18" charset="0"/>
                        </a:rPr>
                        <a:t>chất</a:t>
                      </a:r>
                      <a:r>
                        <a:rPr lang="en-US" sz="2400" b="1" dirty="0">
                          <a:solidFill>
                            <a:srgbClr val="FF0000"/>
                          </a:solidFill>
                          <a:effectLst/>
                          <a:latin typeface="Times New Roman" pitchFamily="18" charset="0"/>
                          <a:ea typeface="DengXian"/>
                          <a:cs typeface="Times New Roman" pitchFamily="18" charset="0"/>
                        </a:rPr>
                        <a:t>. </a:t>
                      </a:r>
                    </a:p>
                    <a:p>
                      <a:pPr marL="457200" marR="0" indent="-457200" algn="just" defTabSz="914400" rtl="0" eaLnBrk="1" fontAlgn="auto" latinLnBrk="0" hangingPunct="1">
                        <a:lnSpc>
                          <a:spcPct val="100000"/>
                        </a:lnSpc>
                        <a:spcBef>
                          <a:spcPts val="0"/>
                        </a:spcBef>
                        <a:spcAft>
                          <a:spcPts val="0"/>
                        </a:spcAft>
                        <a:buClrTx/>
                        <a:buSzTx/>
                        <a:buFontTx/>
                        <a:buChar char="-"/>
                        <a:tabLst/>
                        <a:defRPr/>
                      </a:pPr>
                      <a:r>
                        <a:rPr lang="en-US" sz="2400" dirty="0" err="1">
                          <a:solidFill>
                            <a:srgbClr val="000000"/>
                          </a:solidFill>
                          <a:effectLst/>
                          <a:latin typeface="Times New Roman" pitchFamily="18" charset="0"/>
                          <a:ea typeface="DengXian"/>
                          <a:cs typeface="Times New Roman" pitchFamily="18" charset="0"/>
                        </a:rPr>
                        <a:t>Đối</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với</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xã</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hội</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thiếu</a:t>
                      </a:r>
                      <a:r>
                        <a:rPr lang="en-US" sz="2400" dirty="0">
                          <a:solidFill>
                            <a:srgbClr val="000000"/>
                          </a:solidFill>
                          <a:effectLst/>
                          <a:latin typeface="Times New Roman" pitchFamily="18" charset="0"/>
                          <a:ea typeface="DengXian"/>
                          <a:cs typeface="Times New Roman" pitchFamily="18" charset="0"/>
                        </a:rPr>
                        <a:t> an </a:t>
                      </a:r>
                      <a:r>
                        <a:rPr lang="en-US" sz="2400" dirty="0" err="1">
                          <a:solidFill>
                            <a:srgbClr val="000000"/>
                          </a:solidFill>
                          <a:effectLst/>
                          <a:latin typeface="Times New Roman" pitchFamily="18" charset="0"/>
                          <a:ea typeface="DengXian"/>
                          <a:cs typeface="Times New Roman" pitchFamily="18" charset="0"/>
                        </a:rPr>
                        <a:t>toàn</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và</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lành</a:t>
                      </a:r>
                      <a:r>
                        <a:rPr lang="en-US" sz="2400" dirty="0">
                          <a:solidFill>
                            <a:srgbClr val="000000"/>
                          </a:solidFill>
                          <a:effectLst/>
                          <a:latin typeface="Times New Roman" pitchFamily="18" charset="0"/>
                          <a:ea typeface="DengXian"/>
                          <a:cs typeface="Times New Roman" pitchFamily="18" charset="0"/>
                        </a:rPr>
                        <a:t> </a:t>
                      </a:r>
                      <a:r>
                        <a:rPr lang="en-US" sz="2400" dirty="0" err="1">
                          <a:solidFill>
                            <a:srgbClr val="000000"/>
                          </a:solidFill>
                          <a:effectLst/>
                          <a:latin typeface="Times New Roman" pitchFamily="18" charset="0"/>
                          <a:ea typeface="DengXian"/>
                          <a:cs typeface="Times New Roman" pitchFamily="18" charset="0"/>
                        </a:rPr>
                        <a:t>mạnh</a:t>
                      </a:r>
                      <a:r>
                        <a:rPr lang="en-US" sz="2400" dirty="0">
                          <a:solidFill>
                            <a:srgbClr val="000000"/>
                          </a:solidFill>
                          <a:effectLst/>
                          <a:latin typeface="Times New Roman" pitchFamily="18" charset="0"/>
                          <a:ea typeface="DengXian"/>
                          <a:cs typeface="Times New Roman" pitchFamily="18" charset="0"/>
                        </a:rPr>
                        <a:t>.</a:t>
                      </a: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2400" dirty="0">
                        <a:solidFill>
                          <a:srgbClr val="000000"/>
                        </a:solidFill>
                        <a:effectLst/>
                        <a:latin typeface="Times New Roman" pitchFamily="18" charset="0"/>
                        <a:ea typeface="Times New Roman" panose="02020603050405020304" pitchFamily="18" charset="0"/>
                        <a:cs typeface="Times New Roman" pitchFamily="18" charset="0"/>
                      </a:endParaRPr>
                    </a:p>
                    <a:p>
                      <a:pPr marL="0" marR="0" algn="just">
                        <a:spcBef>
                          <a:spcPts val="0"/>
                        </a:spcBef>
                        <a:spcAft>
                          <a:spcPts val="0"/>
                        </a:spcAft>
                      </a:pPr>
                      <a:r>
                        <a:rPr lang="en-US" sz="2400" dirty="0">
                          <a:solidFill>
                            <a:srgbClr val="000000"/>
                          </a:solidFill>
                          <a:effectLst/>
                          <a:latin typeface="Times New Roman" pitchFamily="18" charset="0"/>
                          <a:ea typeface="DengXian"/>
                          <a:cs typeface="Times New Roman" pitchFamily="18" charset="0"/>
                        </a:rPr>
                        <a:t> </a:t>
                      </a:r>
                      <a:endParaRPr lang="en-US" sz="24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lvl="0" algn="ctr" eaLnBrk="0" fontAlgn="base" hangingPunct="0">
              <a:spcBef>
                <a:spcPct val="0"/>
              </a:spcBef>
              <a:spcAft>
                <a:spcPct val="0"/>
              </a:spcAft>
              <a:defRPr/>
            </a:pP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HẬU</a:t>
            </a:r>
            <a:r>
              <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QUẢ</a:t>
            </a:r>
            <a:r>
              <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CỦA</a:t>
            </a:r>
            <a:r>
              <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BẠO</a:t>
            </a:r>
            <a:r>
              <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LỰC</a:t>
            </a:r>
            <a:r>
              <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HỌC</a:t>
            </a:r>
            <a:r>
              <a:rPr lang="en-US"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Đ</a:t>
            </a:r>
            <a:r>
              <a:rPr lang="vi-VN" sz="3600" b="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ƯỜNG</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endParaRPr>
          </a:p>
        </p:txBody>
      </p:sp>
      <p:pic>
        <p:nvPicPr>
          <p:cNvPr id="19" name="Picture 18">
            <a:extLst>
              <a:ext uri="{FF2B5EF4-FFF2-40B4-BE49-F238E27FC236}">
                <a16:creationId xmlns:a16="http://schemas.microsoft.com/office/drawing/2014/main" id="{AF02CD2E-F72E-4280-B60F-B19ADA71F543}"/>
              </a:ext>
            </a:extLst>
          </p:cNvPr>
          <p:cNvPicPr>
            <a:picLocks noChangeAspect="1"/>
          </p:cNvPicPr>
          <p:nvPr/>
        </p:nvPicPr>
        <p:blipFill>
          <a:blip r:embed="rId2"/>
          <a:stretch>
            <a:fillRect/>
          </a:stretch>
        </p:blipFill>
        <p:spPr>
          <a:xfrm>
            <a:off x="148019" y="1629067"/>
            <a:ext cx="1904553" cy="4700899"/>
          </a:xfrm>
          <a:prstGeom prst="rect">
            <a:avLst/>
          </a:prstGeom>
        </p:spPr>
      </p:pic>
      <p:sp>
        <p:nvSpPr>
          <p:cNvPr id="23" name="TextBox 22">
            <a:extLst>
              <a:ext uri="{FF2B5EF4-FFF2-40B4-BE49-F238E27FC236}">
                <a16:creationId xmlns:a16="http://schemas.microsoft.com/office/drawing/2014/main" id="{1BE98C87-E899-41C6-9CB2-79B7BF74F8DC}"/>
              </a:ext>
            </a:extLst>
          </p:cNvPr>
          <p:cNvSpPr txBox="1"/>
          <p:nvPr/>
        </p:nvSpPr>
        <p:spPr>
          <a:xfrm>
            <a:off x="363426" y="3585625"/>
            <a:ext cx="4571195" cy="1200329"/>
          </a:xfrm>
          <a:prstGeom prst="rect">
            <a:avLst/>
          </a:prstGeom>
          <a:noFill/>
        </p:spPr>
        <p:txBody>
          <a:bodyPr wrap="square">
            <a:spAutoFit/>
          </a:bodyPr>
          <a:lstStyle/>
          <a:p>
            <a:pPr marL="0" marR="0" algn="just">
              <a:spcBef>
                <a:spcPts val="0"/>
              </a:spcBef>
              <a:spcAft>
                <a:spcPts val="0"/>
              </a:spcAft>
            </a:pPr>
            <a:r>
              <a:rPr lang="en-US" sz="2400" dirty="0" err="1">
                <a:solidFill>
                  <a:srgbClr val="FF0000"/>
                </a:solidFill>
                <a:effectLst/>
                <a:latin typeface="Times New Roman" panose="02020603050405020304" pitchFamily="18" charset="0"/>
                <a:ea typeface="DengXian"/>
              </a:rPr>
              <a:t>HẬU</a:t>
            </a:r>
            <a:r>
              <a:rPr lang="en-US" sz="2400" dirty="0">
                <a:solidFill>
                  <a:srgbClr val="FF0000"/>
                </a:solidFill>
                <a:effectLst/>
                <a:latin typeface="Times New Roman" panose="02020603050405020304" pitchFamily="18" charset="0"/>
                <a:ea typeface="DengXian"/>
              </a:rPr>
              <a:t> </a:t>
            </a:r>
            <a:r>
              <a:rPr lang="en-US" sz="2400" dirty="0" err="1">
                <a:solidFill>
                  <a:srgbClr val="FF0000"/>
                </a:solidFill>
                <a:effectLst/>
                <a:latin typeface="Times New Roman" panose="02020603050405020304" pitchFamily="18" charset="0"/>
                <a:ea typeface="DengXian"/>
              </a:rPr>
              <a:t>QUẢ</a:t>
            </a:r>
            <a:r>
              <a:rPr lang="en-US" sz="2400" dirty="0">
                <a:solidFill>
                  <a:srgbClr val="FF0000"/>
                </a:solidFill>
                <a:effectLst/>
                <a:latin typeface="Times New Roman" panose="02020603050405020304" pitchFamily="18" charset="0"/>
                <a:ea typeface="DengXian"/>
              </a:rPr>
              <a:t> </a:t>
            </a:r>
            <a:r>
              <a:rPr lang="en-US" sz="2400" dirty="0" err="1">
                <a:solidFill>
                  <a:srgbClr val="FF0000"/>
                </a:solidFill>
                <a:effectLst/>
                <a:latin typeface="Times New Roman" panose="02020603050405020304" pitchFamily="18" charset="0"/>
                <a:ea typeface="DengXian"/>
              </a:rPr>
              <a:t>CỦA</a:t>
            </a:r>
            <a:r>
              <a:rPr lang="en-US" sz="2400" dirty="0">
                <a:solidFill>
                  <a:srgbClr val="FF0000"/>
                </a:solidFill>
                <a:effectLst/>
                <a:latin typeface="Times New Roman" panose="02020603050405020304" pitchFamily="18" charset="0"/>
                <a:ea typeface="DengXian"/>
              </a:rPr>
              <a:t> </a:t>
            </a:r>
          </a:p>
          <a:p>
            <a:pPr marL="0" marR="0" algn="just">
              <a:spcBef>
                <a:spcPts val="0"/>
              </a:spcBef>
              <a:spcAft>
                <a:spcPts val="0"/>
              </a:spcAft>
            </a:pPr>
            <a:r>
              <a:rPr lang="en-US" sz="2400" dirty="0" err="1">
                <a:solidFill>
                  <a:srgbClr val="FF0000"/>
                </a:solidFill>
                <a:effectLst/>
                <a:latin typeface="Times New Roman" panose="02020603050405020304" pitchFamily="18" charset="0"/>
                <a:ea typeface="DengXian"/>
              </a:rPr>
              <a:t>BẠO</a:t>
            </a:r>
            <a:r>
              <a:rPr lang="en-US" sz="2400" dirty="0">
                <a:solidFill>
                  <a:srgbClr val="FF0000"/>
                </a:solidFill>
                <a:effectLst/>
                <a:latin typeface="Times New Roman" panose="02020603050405020304" pitchFamily="18" charset="0"/>
                <a:ea typeface="DengXian"/>
              </a:rPr>
              <a:t> </a:t>
            </a:r>
            <a:r>
              <a:rPr lang="en-US" sz="2400" dirty="0" err="1">
                <a:solidFill>
                  <a:srgbClr val="FF0000"/>
                </a:solidFill>
                <a:effectLst/>
                <a:latin typeface="Times New Roman" panose="02020603050405020304" pitchFamily="18" charset="0"/>
                <a:ea typeface="DengXian"/>
              </a:rPr>
              <a:t>LỰC</a:t>
            </a:r>
            <a:r>
              <a:rPr lang="en-US" sz="2400" dirty="0">
                <a:solidFill>
                  <a:srgbClr val="FF0000"/>
                </a:solidFill>
                <a:effectLst/>
                <a:latin typeface="Times New Roman" panose="02020603050405020304" pitchFamily="18" charset="0"/>
                <a:ea typeface="DengXian"/>
              </a:rPr>
              <a:t> </a:t>
            </a:r>
          </a:p>
          <a:p>
            <a:pPr marL="0" marR="0" algn="just">
              <a:spcBef>
                <a:spcPts val="0"/>
              </a:spcBef>
              <a:spcAft>
                <a:spcPts val="0"/>
              </a:spcAft>
            </a:pPr>
            <a:r>
              <a:rPr lang="en-US" sz="2400" dirty="0" err="1">
                <a:solidFill>
                  <a:srgbClr val="FF0000"/>
                </a:solidFill>
                <a:effectLst/>
                <a:latin typeface="Times New Roman" panose="02020603050405020304" pitchFamily="18" charset="0"/>
                <a:ea typeface="DengXian"/>
              </a:rPr>
              <a:t>HỌC</a:t>
            </a:r>
            <a:r>
              <a:rPr lang="en-US" sz="2400" dirty="0">
                <a:solidFill>
                  <a:srgbClr val="FF0000"/>
                </a:solidFill>
                <a:effectLst/>
                <a:latin typeface="Times New Roman" panose="02020603050405020304" pitchFamily="18" charset="0"/>
                <a:ea typeface="DengXian"/>
              </a:rPr>
              <a:t> Đ</a:t>
            </a:r>
            <a:r>
              <a:rPr lang="vi-VN" sz="2400" dirty="0">
                <a:solidFill>
                  <a:srgbClr val="FF0000"/>
                </a:solidFill>
                <a:effectLst/>
                <a:latin typeface="Times New Roman" panose="02020603050405020304" pitchFamily="18" charset="0"/>
                <a:ea typeface="DengXian"/>
              </a:rPr>
              <a:t>ƯỜNG</a:t>
            </a:r>
            <a:endParaRPr lang="en-US" sz="2400" dirty="0">
              <a:solidFill>
                <a:srgbClr val="FF0000"/>
              </a:solidFill>
              <a:effectLst/>
              <a:latin typeface="Times New Roman" panose="02020603050405020304" pitchFamily="18" charset="0"/>
              <a:ea typeface="DengXian"/>
            </a:endParaRPr>
          </a:p>
        </p:txBody>
      </p:sp>
    </p:spTree>
    <p:extLst>
      <p:ext uri="{BB962C8B-B14F-4D97-AF65-F5344CB8AC3E}">
        <p14:creationId xmlns:p14="http://schemas.microsoft.com/office/powerpoint/2010/main" val="2467302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2928629" y="6203647"/>
            <a:ext cx="5943305" cy="511888"/>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p:cNvSpPr/>
          <p:nvPr/>
        </p:nvSpPr>
        <p:spPr>
          <a:xfrm>
            <a:off x="2983824" y="5458122"/>
            <a:ext cx="5888110" cy="606703"/>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tangle 73"/>
          <p:cNvSpPr/>
          <p:nvPr/>
        </p:nvSpPr>
        <p:spPr>
          <a:xfrm>
            <a:off x="3482665" y="4028379"/>
            <a:ext cx="5192810" cy="58866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dirty="0" err="1">
                <a:solidFill>
                  <a:srgbClr val="4C0005"/>
                </a:solidFill>
                <a:latin typeface="Times New Roman" pitchFamily="18" charset="0"/>
                <a:ea typeface="Cambria" panose="02040503050406030204" pitchFamily="18" charset="0"/>
                <a:cs typeface="Times New Roman" pitchFamily="18" charset="0"/>
              </a:rPr>
              <a:t>Chủ</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quan</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thiếu</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hụt</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kĩ</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năng</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sống</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thiếu</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trải</a:t>
            </a:r>
            <a:r>
              <a:rPr lang="en-US" sz="2400" dirty="0">
                <a:solidFill>
                  <a:srgbClr val="4C0005"/>
                </a:solidFill>
                <a:latin typeface="Times New Roman" pitchFamily="18" charset="0"/>
                <a:ea typeface="Cambria" panose="02040503050406030204" pitchFamily="18" charset="0"/>
                <a:cs typeface="Times New Roman" pitchFamily="18" charset="0"/>
              </a:rPr>
              <a:t> </a:t>
            </a:r>
            <a:r>
              <a:rPr lang="en-US" sz="2400" dirty="0" err="1">
                <a:solidFill>
                  <a:srgbClr val="4C0005"/>
                </a:solidFill>
                <a:latin typeface="Times New Roman" pitchFamily="18" charset="0"/>
                <a:ea typeface="Cambria" panose="02040503050406030204" pitchFamily="18" charset="0"/>
                <a:cs typeface="Times New Roman" pitchFamily="18" charset="0"/>
              </a:rPr>
              <a:t>nghiệm</a:t>
            </a:r>
            <a:r>
              <a:rPr lang="en-US" sz="2400" dirty="0">
                <a:solidFill>
                  <a:srgbClr val="4C0005"/>
                </a:solidFill>
                <a:latin typeface="Times New Roman" pitchFamily="18" charset="0"/>
                <a:ea typeface="Cambria" panose="02040503050406030204" pitchFamily="18" charset="0"/>
                <a:cs typeface="Times New Roman" pitchFamily="18" charset="0"/>
              </a:rPr>
              <a:t>…</a:t>
            </a:r>
          </a:p>
        </p:txBody>
      </p:sp>
      <p:sp>
        <p:nvSpPr>
          <p:cNvPr id="75" name="Rectangle 74"/>
          <p:cNvSpPr/>
          <p:nvPr/>
        </p:nvSpPr>
        <p:spPr>
          <a:xfrm>
            <a:off x="3241123" y="5005044"/>
            <a:ext cx="5481096"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3664777" y="340402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26"/>
          <p:cNvGrpSpPr/>
          <p:nvPr/>
        </p:nvGrpSpPr>
        <p:grpSpPr>
          <a:xfrm>
            <a:off x="3036439" y="225610"/>
            <a:ext cx="5567274"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20" y="766781"/>
            <a:ext cx="2626586" cy="4456679"/>
          </a:xfrm>
          <a:prstGeom prst="rect">
            <a:avLst/>
          </a:prstGeom>
        </p:spPr>
      </p:pic>
      <p:grpSp>
        <p:nvGrpSpPr>
          <p:cNvPr id="3" name="Group 63"/>
          <p:cNvGrpSpPr/>
          <p:nvPr/>
        </p:nvGrpSpPr>
        <p:grpSpPr>
          <a:xfrm>
            <a:off x="2962442" y="6231576"/>
            <a:ext cx="5909492"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 name="Group 59"/>
          <p:cNvGrpSpPr/>
          <p:nvPr/>
        </p:nvGrpSpPr>
        <p:grpSpPr>
          <a:xfrm>
            <a:off x="2975944" y="5469926"/>
            <a:ext cx="5895990" cy="606703"/>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2983824" y="5383074"/>
            <a:ext cx="5827956" cy="830997"/>
          </a:xfrm>
          <a:prstGeom prst="rect">
            <a:avLst/>
          </a:prstGeom>
          <a:noFill/>
          <a:ln>
            <a:noFill/>
          </a:ln>
        </p:spPr>
        <p:txBody>
          <a:bodyPr wrap="square" rtlCol="0">
            <a:spAutoFit/>
          </a:bodyPr>
          <a:lstStyle/>
          <a:p>
            <a:pPr lvl="0">
              <a:defRPr/>
            </a:pPr>
            <a:r>
              <a:rPr lang="en-US" sz="2400" dirty="0">
                <a:solidFill>
                  <a:prstClr val="black"/>
                </a:solidFill>
                <a:latin typeface="Times New Roman" pitchFamily="18" charset="0"/>
                <a:cs typeface="Times New Roman" pitchFamily="18" charset="0"/>
              </a:rPr>
              <a:t>Ng</a:t>
            </a:r>
            <a:r>
              <a:rPr lang="vi-VN" sz="2400" dirty="0">
                <a:solidFill>
                  <a:prstClr val="black"/>
                </a:solidFill>
                <a:latin typeface="Times New Roman" pitchFamily="18" charset="0"/>
                <a:cs typeface="Times New Roman" pitchFamily="18" charset="0"/>
              </a:rPr>
              <a:t>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gây</a:t>
            </a:r>
            <a:r>
              <a:rPr lang="en-US" sz="2400" dirty="0">
                <a:solidFill>
                  <a:prstClr val="black"/>
                </a:solidFill>
                <a:latin typeface="Times New Roman" pitchFamily="18" charset="0"/>
                <a:cs typeface="Times New Roman" pitchFamily="18" charset="0"/>
              </a:rPr>
              <a:t> ra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ng</a:t>
            </a:r>
            <a:r>
              <a:rPr lang="vi-VN" sz="2400" dirty="0">
                <a:solidFill>
                  <a:prstClr val="black"/>
                </a:solidFill>
                <a:latin typeface="Times New Roman" pitchFamily="18" charset="0"/>
                <a:cs typeface="Times New Roman" pitchFamily="18" charset="0"/>
              </a:rPr>
              <a:t>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lực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học</a:t>
            </a:r>
            <a:r>
              <a:rPr lang="en-US" sz="2400" dirty="0">
                <a:solidFill>
                  <a:prstClr val="black"/>
                </a:solidFill>
                <a:latin typeface="Times New Roman" pitchFamily="18" charset="0"/>
                <a:cs typeface="Times New Roman" pitchFamily="18" charset="0"/>
              </a:rPr>
              <a:t> đ</a:t>
            </a:r>
            <a:r>
              <a:rPr lang="vi-VN" sz="2400" dirty="0">
                <a:solidFill>
                  <a:prstClr val="black"/>
                </a:solidFill>
                <a:latin typeface="Times New Roman" pitchFamily="18" charset="0"/>
                <a:cs typeface="Times New Roman" pitchFamily="18" charset="0"/>
              </a:rPr>
              <a:t>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tổn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a:t>
            </a:r>
            <a:r>
              <a:rPr lang="vi-VN" sz="2400" dirty="0">
                <a:solidFill>
                  <a:prstClr val="black"/>
                </a:solidFill>
                <a:latin typeface="Times New Roman" pitchFamily="18" charset="0"/>
                <a:cs typeface="Times New Roman" pitchFamily="18" charset="0"/>
              </a:rPr>
              <a:t>ươn</a:t>
            </a:r>
            <a:r>
              <a:rPr lang="en-US" sz="2400" dirty="0">
                <a:solidFill>
                  <a:prstClr val="black"/>
                </a:solidFill>
                <a:latin typeface="Times New Roman" pitchFamily="18" charset="0"/>
                <a:cs typeface="Times New Roman" pitchFamily="18" charset="0"/>
              </a:rPr>
              <a:t>g </a:t>
            </a:r>
            <a:r>
              <a:rPr lang="en-US" sz="2400" dirty="0" err="1">
                <a:solidFill>
                  <a:prstClr val="black"/>
                </a:solidFill>
                <a:latin typeface="Times New Roman" pitchFamily="18" charset="0"/>
                <a:cs typeface="Times New Roman" pitchFamily="18" charset="0"/>
              </a:rPr>
              <a:t>thể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thần</a:t>
            </a:r>
            <a:r>
              <a:rPr lang="en-US" sz="2400" dirty="0">
                <a:solidFill>
                  <a:prstClr val="black"/>
                </a:solidFill>
                <a:latin typeface="#9Slide05 Brannboll Ny" panose="02000000000000000000" pitchFamily="2" charset="0"/>
                <a:cs typeface="Times New Roman" panose="02020603050405020304" pitchFamily="18" charset="0"/>
              </a:rPr>
              <a:t>… </a:t>
            </a:r>
            <a:r>
              <a:rPr lang="vi-VN" sz="2400" dirty="0">
                <a:solidFill>
                  <a:schemeClr val="tx1">
                    <a:lumMod val="95000"/>
                    <a:lumOff val="5000"/>
                  </a:schemeClr>
                </a:solidFill>
                <a:latin typeface="#9Slide05 Brannboll Ny" panose="02000000000000000000" pitchFamily="2" charset="0"/>
                <a:cs typeface="Times New Roman" panose="02020603050405020304" pitchFamily="18" charset="0"/>
              </a:rPr>
              <a:t> </a:t>
            </a:r>
            <a:endParaRPr kumimoji="0" lang="en-US" sz="4000" i="0" u="none" strike="noStrike" kern="1200" cap="none" spc="0" normalizeH="0" baseline="0" noProof="0" dirty="0">
              <a:ln>
                <a:noFill/>
              </a:ln>
              <a:solidFill>
                <a:prstClr val="black"/>
              </a:solidFill>
              <a:effectLst/>
              <a:uLnTx/>
              <a:uFillTx/>
              <a:latin typeface="#9Slide05 Brannboll Ny" panose="02000000000000000000" pitchFamily="2" charset="0"/>
              <a:cs typeface="Times New Roman" panose="02020603050405020304" pitchFamily="18" charset="0"/>
            </a:endParaRPr>
          </a:p>
        </p:txBody>
      </p:sp>
      <p:sp>
        <p:nvSpPr>
          <p:cNvPr id="67" name="TextBox 66"/>
          <p:cNvSpPr txBox="1"/>
          <p:nvPr/>
        </p:nvSpPr>
        <p:spPr>
          <a:xfrm>
            <a:off x="2954399" y="6198647"/>
            <a:ext cx="5895990" cy="830997"/>
          </a:xfrm>
          <a:prstGeom prst="rect">
            <a:avLst/>
          </a:prstGeom>
          <a:noFill/>
          <a:ln w="12700">
            <a:noFill/>
          </a:ln>
        </p:spPr>
        <p:txBody>
          <a:bodyPr wrap="square" rtlCol="0">
            <a:spAutoFit/>
          </a:bodyPr>
          <a:lstStyle/>
          <a:p>
            <a:pPr lvl="0">
              <a:defRPr/>
            </a:pPr>
            <a:r>
              <a:rPr lang="en-US" sz="2400" dirty="0" err="1">
                <a:solidFill>
                  <a:schemeClr val="tx1">
                    <a:lumMod val="95000"/>
                    <a:lumOff val="5000"/>
                  </a:schemeClr>
                </a:solidFill>
                <a:latin typeface="Times New Roman" pitchFamily="18" charset="0"/>
                <a:cs typeface="Times New Roman" pitchFamily="18" charset="0"/>
              </a:rPr>
              <a:t>Không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khí</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gia</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đình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căng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thẳng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xã</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hội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thiếu</a:t>
            </a:r>
            <a:r>
              <a:rPr lang="en-US" sz="2400" dirty="0">
                <a:solidFill>
                  <a:schemeClr val="tx1">
                    <a:lumMod val="95000"/>
                    <a:lumOff val="5000"/>
                  </a:schemeClr>
                </a:solidFill>
                <a:latin typeface="Times New Roman" pitchFamily="18" charset="0"/>
                <a:cs typeface="Times New Roman" pitchFamily="18" charset="0"/>
              </a:rPr>
              <a:t> an </a:t>
            </a:r>
            <a:r>
              <a:rPr lang="en-US" sz="2400" dirty="0" err="1">
                <a:solidFill>
                  <a:schemeClr val="tx1">
                    <a:lumMod val="95000"/>
                    <a:lumOff val="5000"/>
                  </a:schemeClr>
                </a:solidFill>
                <a:latin typeface="Times New Roman" pitchFamily="18" charset="0"/>
                <a:cs typeface="Times New Roman" pitchFamily="18" charset="0"/>
              </a:rPr>
              <a:t>toàn</a:t>
            </a:r>
            <a:r>
              <a:rPr lang="en-US" sz="2400" dirty="0">
                <a:solidFill>
                  <a:schemeClr val="tx1">
                    <a:lumMod val="95000"/>
                    <a:lumOff val="5000"/>
                  </a:schemeClr>
                </a:solidFill>
                <a:latin typeface="Times New Roman" pitchFamily="18" charset="0"/>
                <a:cs typeface="Times New Roman" pitchFamily="18" charset="0"/>
              </a:rPr>
              <a:t>…</a:t>
            </a:r>
            <a:endParaRPr kumimoji="0" lang="en-US" sz="240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5" name="Group 51"/>
          <p:cNvGrpSpPr/>
          <p:nvPr/>
        </p:nvGrpSpPr>
        <p:grpSpPr>
          <a:xfrm>
            <a:off x="3377428" y="4759480"/>
            <a:ext cx="5434352"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TextBox 54"/>
          <p:cNvSpPr txBox="1"/>
          <p:nvPr/>
        </p:nvSpPr>
        <p:spPr>
          <a:xfrm>
            <a:off x="3406750" y="4703494"/>
            <a:ext cx="5375708" cy="830997"/>
          </a:xfrm>
          <a:prstGeom prst="rect">
            <a:avLst/>
          </a:prstGeom>
          <a:noFill/>
          <a:ln>
            <a:noFill/>
          </a:ln>
        </p:spPr>
        <p:txBody>
          <a:bodyPr wrap="square" rtlCol="0">
            <a:spAutoFit/>
          </a:bodyPr>
          <a:lstStyle/>
          <a:p>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xh</a:t>
            </a:r>
            <a:r>
              <a:rPr lang="en-US" sz="2400" dirty="0">
                <a:latin typeface="Times New Roman" pitchFamily="18" charset="0"/>
                <a:cs typeface="Times New Roman" pitchFamily="18" charset="0"/>
              </a:rPr>
              <a:t> </a:t>
            </a:r>
          </a:p>
        </p:txBody>
      </p:sp>
      <p:grpSp>
        <p:nvGrpSpPr>
          <p:cNvPr id="7" name="Group 55"/>
          <p:cNvGrpSpPr/>
          <p:nvPr/>
        </p:nvGrpSpPr>
        <p:grpSpPr>
          <a:xfrm>
            <a:off x="3620306" y="3340589"/>
            <a:ext cx="503429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3597862" y="3400230"/>
            <a:ext cx="4570484" cy="830997"/>
          </a:xfrm>
          <a:prstGeom prst="rect">
            <a:avLst/>
          </a:prstGeom>
          <a:noFill/>
          <a:ln>
            <a:noFill/>
          </a:ln>
        </p:spPr>
        <p:txBody>
          <a:bodyPr wrap="square" rtlCol="0">
            <a:spAutoFit/>
          </a:bodyPr>
          <a:lstStyle/>
          <a:p>
            <a:pPr lvl="0">
              <a:defRPr/>
            </a:pPr>
            <a:r>
              <a:rPr lang="en-US" sz="2400" dirty="0" err="1">
                <a:solidFill>
                  <a:schemeClr val="tx1">
                    <a:lumMod val="85000"/>
                    <a:lumOff val="15000"/>
                  </a:schemeClr>
                </a:solidFill>
                <a:latin typeface="Times New Roman" pitchFamily="18" charset="0"/>
                <a:cs typeface="Times New Roman" pitchFamily="18" charset="0"/>
              </a:rPr>
              <a:t>Bạo</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lực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trực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tuyến</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nhắn</a:t>
            </a:r>
            <a:r>
              <a:rPr lang="en-US" sz="2400" dirty="0">
                <a:solidFill>
                  <a:schemeClr val="tx1">
                    <a:lumMod val="85000"/>
                    <a:lumOff val="15000"/>
                  </a:schemeClr>
                </a:solidFill>
                <a:latin typeface="Times New Roman" pitchFamily="18" charset="0"/>
                <a:cs typeface="Times New Roman" pitchFamily="18" charset="0"/>
              </a:rPr>
              <a:t> tin, </a:t>
            </a:r>
            <a:r>
              <a:rPr lang="en-US" sz="2400" dirty="0" err="1">
                <a:solidFill>
                  <a:schemeClr val="tx1">
                    <a:lumMod val="85000"/>
                    <a:lumOff val="15000"/>
                  </a:schemeClr>
                </a:solidFill>
                <a:latin typeface="Times New Roman" pitchFamily="18" charset="0"/>
                <a:cs typeface="Times New Roman" pitchFamily="18" charset="0"/>
              </a:rPr>
              <a:t>gọi</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điện</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đe</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9Slide05 Brannboll Ny" panose="02000000000000000000" pitchFamily="2" charset="0"/>
                <a:cs typeface="Times New Roman" panose="02020603050405020304" pitchFamily="18" charset="0"/>
              </a:rPr>
              <a:t>dọa</a:t>
            </a:r>
            <a:r>
              <a:rPr lang="en-US" sz="2400" dirty="0">
                <a:solidFill>
                  <a:schemeClr val="tx1">
                    <a:lumMod val="85000"/>
                    <a:lumOff val="15000"/>
                  </a:schemeClr>
                </a:solidFill>
                <a:latin typeface="#9Slide05 Brannboll Ny" panose="02000000000000000000" pitchFamily="2" charset="0"/>
                <a:cs typeface="Times New Roman" panose="02020603050405020304" pitchFamily="18" charset="0"/>
              </a:rPr>
              <a:t>….</a:t>
            </a:r>
            <a:endPar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grpSp>
        <p:nvGrpSpPr>
          <p:cNvPr id="8" name="Group 41"/>
          <p:cNvGrpSpPr/>
          <p:nvPr/>
        </p:nvGrpSpPr>
        <p:grpSpPr>
          <a:xfrm>
            <a:off x="3616806" y="2620438"/>
            <a:ext cx="5060450"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3598605" y="2700375"/>
            <a:ext cx="4869271" cy="830997"/>
          </a:xfrm>
          <a:prstGeom prst="rect">
            <a:avLst/>
          </a:prstGeom>
          <a:noFill/>
          <a:ln>
            <a:noFill/>
          </a:ln>
        </p:spPr>
        <p:txBody>
          <a:bodyPr wrap="square" rtlCol="0">
            <a:spAutoFit/>
          </a:bodyPr>
          <a:lstStyle/>
          <a:p>
            <a:pPr lvl="0">
              <a:defRPr/>
            </a:pPr>
            <a:r>
              <a:rPr lang="en-US" sz="2400" dirty="0" err="1">
                <a:solidFill>
                  <a:schemeClr val="tx1">
                    <a:lumMod val="85000"/>
                    <a:lumOff val="15000"/>
                  </a:schemeClr>
                </a:solidFill>
                <a:latin typeface="Times New Roman" pitchFamily="18" charset="0"/>
                <a:cs typeface="Times New Roman" pitchFamily="18" charset="0"/>
              </a:rPr>
              <a:t>Bạo</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lực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tinh</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thần</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lăng</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mạ</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xúc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phạm</a:t>
            </a:r>
            <a:r>
              <a:rPr lang="en-US" sz="2400" dirty="0">
                <a:solidFill>
                  <a:schemeClr val="tx1">
                    <a:lumMod val="85000"/>
                    <a:lumOff val="15000"/>
                  </a:schemeClr>
                </a:solidFill>
                <a:latin typeface="Times New Roman" pitchFamily="18" charset="0"/>
                <a:cs typeface="Times New Roman" pitchFamily="18" charset="0"/>
              </a:rPr>
              <a:t>…</a:t>
            </a:r>
            <a:endParaRPr kumimoji="0" lang="en-US" sz="2400" b="0" i="0" u="none" strike="noStrike" kern="1200" cap="none" spc="0" normalizeH="0" baseline="0" noProof="0" dirty="0">
              <a:ln>
                <a:noFill/>
              </a:ln>
              <a:solidFill>
                <a:schemeClr val="tx1">
                  <a:lumMod val="85000"/>
                  <a:lumOff val="15000"/>
                </a:schemeClr>
              </a:solidFill>
              <a:effectLst/>
              <a:uLnTx/>
              <a:uFillTx/>
              <a:latin typeface="Times New Roman" pitchFamily="18" charset="0"/>
              <a:cs typeface="Times New Roman" pitchFamily="18" charset="0"/>
            </a:endParaRPr>
          </a:p>
        </p:txBody>
      </p:sp>
      <p:sp>
        <p:nvSpPr>
          <p:cNvPr id="39" name="Rectangle 38"/>
          <p:cNvSpPr/>
          <p:nvPr/>
        </p:nvSpPr>
        <p:spPr>
          <a:xfrm>
            <a:off x="3594154" y="1796487"/>
            <a:ext cx="5060450"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3720566" y="1842721"/>
            <a:ext cx="4896134" cy="461665"/>
          </a:xfrm>
          <a:prstGeom prst="rect">
            <a:avLst/>
          </a:prstGeom>
          <a:noFill/>
          <a:ln>
            <a:noFill/>
          </a:ln>
        </p:spPr>
        <p:txBody>
          <a:bodyPr wrap="square" rtlCol="0">
            <a:spAutoFit/>
          </a:bodyPr>
          <a:lstStyle/>
          <a:p>
            <a:pPr lvl="0">
              <a:defRPr/>
            </a:pPr>
            <a:r>
              <a:rPr lang="en-US" sz="2400" dirty="0" err="1">
                <a:solidFill>
                  <a:schemeClr val="tx1">
                    <a:lumMod val="85000"/>
                    <a:lumOff val="15000"/>
                  </a:schemeClr>
                </a:solidFill>
                <a:latin typeface="Times New Roman" pitchFamily="18" charset="0"/>
                <a:cs typeface="Times New Roman" pitchFamily="18" charset="0"/>
              </a:rPr>
              <a:t>Bạo</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lực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thể</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chất</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hành</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hạ</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đánh</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đập</a:t>
            </a:r>
            <a:r>
              <a:rPr lang="en-US" sz="2400" dirty="0">
                <a:solidFill>
                  <a:schemeClr val="tx1">
                    <a:lumMod val="85000"/>
                    <a:lumOff val="15000"/>
                  </a:schemeClr>
                </a:solidFill>
                <a:latin typeface="Times New Roman" pitchFamily="18" charset="0"/>
                <a:cs typeface="Times New Roman" pitchFamily="18" charset="0"/>
              </a:rPr>
              <a:t>…</a:t>
            </a:r>
            <a:endParaRPr kumimoji="0" lang="en-US" sz="2400" b="0" i="0" u="none" strike="noStrike" kern="1200" cap="none" spc="0" normalizeH="0" baseline="0" noProof="0" dirty="0">
              <a:ln>
                <a:noFill/>
              </a:ln>
              <a:solidFill>
                <a:schemeClr val="tx1">
                  <a:lumMod val="85000"/>
                  <a:lumOff val="15000"/>
                </a:schemeClr>
              </a:solidFill>
              <a:effectLst/>
              <a:uLnTx/>
              <a:uFillTx/>
              <a:latin typeface="Times New Roman" pitchFamily="18" charset="0"/>
              <a:cs typeface="Times New Roman" pitchFamily="18" charset="0"/>
            </a:endParaRPr>
          </a:p>
        </p:txBody>
      </p:sp>
      <p:sp>
        <p:nvSpPr>
          <p:cNvPr id="35" name="Block Arc 34"/>
          <p:cNvSpPr/>
          <p:nvPr/>
        </p:nvSpPr>
        <p:spPr>
          <a:xfrm>
            <a:off x="-1127572"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1652155" y="5260974"/>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2492225" y="3613538"/>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9" name="Group 22"/>
          <p:cNvGrpSpPr/>
          <p:nvPr/>
        </p:nvGrpSpPr>
        <p:grpSpPr>
          <a:xfrm>
            <a:off x="3049426" y="977916"/>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2540386" y="1899684"/>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155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6438" y="2445652"/>
            <a:ext cx="2598673" cy="2123658"/>
          </a:xfrm>
          <a:prstGeom prst="rect">
            <a:avLst/>
          </a:prstGeom>
          <a:noFill/>
        </p:spPr>
        <p:txBody>
          <a:bodyPr wrap="square" rtlCol="0">
            <a:spAutoFit/>
          </a:bodyPr>
          <a:lstStyle/>
          <a:p>
            <a:pPr lvl="0">
              <a:defRPr/>
            </a:pPr>
            <a:r>
              <a:rPr lang="en-US" sz="4400" b="1" dirty="0" err="1">
                <a:solidFill>
                  <a:prstClr val="black"/>
                </a:solidFill>
                <a:latin typeface="#9Slide06 DeathRattle BB" panose="02000506000000020004" pitchFamily="2" charset="0"/>
                <a:cs typeface="Times New Roman" panose="02020603050405020304" pitchFamily="18" charset="0"/>
              </a:rPr>
              <a:t>BẠO</a:t>
            </a:r>
            <a:r>
              <a:rPr lang="en-US" sz="4400" b="1" dirty="0">
                <a:solidFill>
                  <a:prstClr val="black"/>
                </a:solidFill>
                <a:latin typeface="#9Slide06 DeathRattle BB" panose="02000506000000020004" pitchFamily="2" charset="0"/>
                <a:cs typeface="Times New Roman" panose="02020603050405020304" pitchFamily="18" charset="0"/>
              </a:rPr>
              <a:t> </a:t>
            </a:r>
            <a:r>
              <a:rPr lang="en-US" sz="4400" b="1" dirty="0" err="1">
                <a:solidFill>
                  <a:prstClr val="black"/>
                </a:solidFill>
                <a:latin typeface="#9Slide06 DeathRattle BB" panose="02000506000000020004" pitchFamily="2" charset="0"/>
                <a:cs typeface="Times New Roman" panose="02020603050405020304" pitchFamily="18" charset="0"/>
              </a:rPr>
              <a:t>LỰC</a:t>
            </a:r>
            <a:r>
              <a:rPr lang="en-US" sz="4400" b="1" dirty="0">
                <a:solidFill>
                  <a:prstClr val="black"/>
                </a:solidFill>
                <a:latin typeface="#9Slide06 DeathRattle BB" panose="02000506000000020004" pitchFamily="2" charset="0"/>
                <a:cs typeface="Times New Roman" panose="02020603050405020304" pitchFamily="18" charset="0"/>
              </a:rPr>
              <a:t> </a:t>
            </a:r>
          </a:p>
          <a:p>
            <a:pPr lvl="0">
              <a:defRPr/>
            </a:pPr>
            <a:r>
              <a:rPr lang="en-US" sz="4400" b="1" dirty="0" err="1">
                <a:solidFill>
                  <a:prstClr val="black"/>
                </a:solidFill>
                <a:latin typeface="#9Slide06 DeathRattle BB" panose="02000506000000020004" pitchFamily="2" charset="0"/>
                <a:cs typeface="Times New Roman" panose="02020603050405020304" pitchFamily="18" charset="0"/>
              </a:rPr>
              <a:t>HỌC</a:t>
            </a:r>
            <a:r>
              <a:rPr lang="en-US" sz="4400" b="1" dirty="0">
                <a:solidFill>
                  <a:prstClr val="black"/>
                </a:solidFill>
                <a:latin typeface="#9Slide06 DeathRattle BB" panose="02000506000000020004" pitchFamily="2" charset="0"/>
                <a:cs typeface="Times New Roman" panose="02020603050405020304" pitchFamily="18" charset="0"/>
              </a:rPr>
              <a:t> Đ</a:t>
            </a:r>
            <a:r>
              <a:rPr lang="vi-VN" sz="4400" b="1" dirty="0">
                <a:solidFill>
                  <a:prstClr val="black"/>
                </a:solidFill>
                <a:latin typeface="#9Slide06 DeathRattle BB" panose="02000506000000020004" pitchFamily="2" charset="0"/>
                <a:cs typeface="Times New Roman" panose="02020603050405020304" pitchFamily="18" charset="0"/>
              </a:rPr>
              <a:t>ƯỜNG</a:t>
            </a:r>
            <a:endParaRPr kumimoji="0" lang="en-US" sz="44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3046489" y="342568"/>
            <a:ext cx="5734762" cy="830997"/>
          </a:xfrm>
          <a:prstGeom prst="rect">
            <a:avLst/>
          </a:prstGeom>
          <a:noFill/>
        </p:spPr>
        <p:txBody>
          <a:bodyPr wrap="square" rtlCol="0">
            <a:spAutoFit/>
          </a:bodyPr>
          <a:lstStyle/>
          <a:p>
            <a:r>
              <a:rPr lang="en-US" sz="2400" dirty="0" err="1">
                <a:solidFill>
                  <a:schemeClr val="tx1">
                    <a:lumMod val="85000"/>
                    <a:lumOff val="15000"/>
                  </a:schemeClr>
                </a:solidFill>
                <a:latin typeface="Times New Roman" pitchFamily="18" charset="0"/>
                <a:cs typeface="Times New Roman" pitchFamily="18" charset="0"/>
              </a:rPr>
              <a:t>Là</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hành</a:t>
            </a:r>
            <a:r>
              <a:rPr lang="en-US" sz="2400" dirty="0">
                <a:solidFill>
                  <a:schemeClr val="tx1">
                    <a:lumMod val="85000"/>
                    <a:lumOff val="15000"/>
                  </a:schemeClr>
                </a:solidFill>
                <a:latin typeface="Times New Roman" pitchFamily="18" charset="0"/>
                <a:cs typeface="Times New Roman" pitchFamily="18" charset="0"/>
              </a:rPr>
              <a:t> vi </a:t>
            </a:r>
            <a:r>
              <a:rPr lang="en-US" sz="2400" dirty="0" err="1">
                <a:solidFill>
                  <a:schemeClr val="tx1">
                    <a:lumMod val="85000"/>
                    <a:lumOff val="15000"/>
                  </a:schemeClr>
                </a:solidFill>
                <a:latin typeface="Times New Roman" pitchFamily="18" charset="0"/>
                <a:cs typeface="Times New Roman" pitchFamily="18" charset="0"/>
              </a:rPr>
              <a:t>hành</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hạ</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cố</a:t>
            </a:r>
            <a:r>
              <a:rPr lang="en-US" sz="2400" dirty="0">
                <a:solidFill>
                  <a:schemeClr val="tx1">
                    <a:lumMod val="85000"/>
                    <a:lumOff val="15000"/>
                  </a:schemeClr>
                </a:solidFill>
                <a:latin typeface="Times New Roman" pitchFamily="18" charset="0"/>
                <a:cs typeface="Times New Roman" pitchFamily="18" charset="0"/>
              </a:rPr>
              <a:t> ý </a:t>
            </a:r>
            <a:r>
              <a:rPr lang="en-US" sz="2400" dirty="0" err="1">
                <a:solidFill>
                  <a:schemeClr val="tx1">
                    <a:lumMod val="85000"/>
                    <a:lumOff val="15000"/>
                  </a:schemeClr>
                </a:solidFill>
                <a:latin typeface="Times New Roman" pitchFamily="18" charset="0"/>
                <a:cs typeface="Times New Roman" pitchFamily="18" charset="0"/>
              </a:rPr>
              <a:t>gây</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tổn</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hại</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về</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thể</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chất</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tinh</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9Slide05 Brannboll Ny" panose="02000000000000000000" pitchFamily="2" charset="0"/>
              </a:rPr>
              <a:t>thần</a:t>
            </a:r>
            <a:endParaRPr lang="en-US" sz="2400" dirty="0">
              <a:solidFill>
                <a:schemeClr val="tx1">
                  <a:lumMod val="85000"/>
                  <a:lumOff val="15000"/>
                </a:schemeClr>
              </a:solidFill>
              <a:latin typeface="#9Slide05 Brannboll Ny" panose="02000000000000000000" pitchFamily="2" charset="0"/>
            </a:endParaRPr>
          </a:p>
        </p:txBody>
      </p:sp>
      <p:sp>
        <p:nvSpPr>
          <p:cNvPr id="16" name="TextBox 15"/>
          <p:cNvSpPr txBox="1"/>
          <p:nvPr/>
        </p:nvSpPr>
        <p:spPr>
          <a:xfrm>
            <a:off x="2555579" y="2284560"/>
            <a:ext cx="797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Biểu</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36" name="TextBox 35"/>
          <p:cNvSpPr txBox="1"/>
          <p:nvPr/>
        </p:nvSpPr>
        <p:spPr>
          <a:xfrm>
            <a:off x="2304658" y="334984"/>
            <a:ext cx="8637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niệm</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37" name="TextBox 36"/>
          <p:cNvSpPr txBox="1"/>
          <p:nvPr/>
        </p:nvSpPr>
        <p:spPr>
          <a:xfrm>
            <a:off x="3055669" y="1126952"/>
            <a:ext cx="5412207" cy="830997"/>
          </a:xfrm>
          <a:prstGeom prst="rect">
            <a:avLst/>
          </a:prstGeom>
          <a:solidFill>
            <a:srgbClr val="FF99CC"/>
          </a:solidFill>
          <a:ln>
            <a:noFill/>
          </a:ln>
        </p:spPr>
        <p:txBody>
          <a:bodyPr wrap="square" rtlCol="0">
            <a:spAutoFit/>
          </a:bodyPr>
          <a:lstStyle/>
          <a:p>
            <a:r>
              <a:rPr lang="en-US" sz="2400" dirty="0" err="1">
                <a:solidFill>
                  <a:schemeClr val="tx1">
                    <a:lumMod val="85000"/>
                    <a:lumOff val="15000"/>
                  </a:schemeClr>
                </a:solidFill>
                <a:latin typeface="Times New Roman" pitchFamily="18" charset="0"/>
                <a:cs typeface="Times New Roman" pitchFamily="18" charset="0"/>
              </a:rPr>
              <a:t>Xảy</a:t>
            </a:r>
            <a:r>
              <a:rPr lang="en-US" sz="2400" dirty="0">
                <a:solidFill>
                  <a:schemeClr val="tx1">
                    <a:lumMod val="85000"/>
                    <a:lumOff val="15000"/>
                  </a:schemeClr>
                </a:solidFill>
                <a:latin typeface="Times New Roman" pitchFamily="18" charset="0"/>
                <a:cs typeface="Times New Roman" pitchFamily="18" charset="0"/>
              </a:rPr>
              <a:t> ra </a:t>
            </a:r>
            <a:r>
              <a:rPr lang="en-US" sz="2400" dirty="0" err="1">
                <a:solidFill>
                  <a:schemeClr val="tx1">
                    <a:lumMod val="85000"/>
                    <a:lumOff val="15000"/>
                  </a:schemeClr>
                </a:solidFill>
                <a:latin typeface="Times New Roman" pitchFamily="18" charset="0"/>
                <a:cs typeface="Times New Roman" pitchFamily="18" charset="0"/>
              </a:rPr>
              <a:t>trong</a:t>
            </a:r>
            <a:r>
              <a:rPr lang="en-US" sz="2400" dirty="0">
                <a:solidFill>
                  <a:schemeClr val="tx1">
                    <a:lumMod val="85000"/>
                    <a:lumOff val="15000"/>
                  </a:schemeClr>
                </a:solidFill>
                <a:latin typeface="Times New Roman" pitchFamily="18" charset="0"/>
                <a:cs typeface="Times New Roman" pitchFamily="18" charset="0"/>
              </a:rPr>
              <a:t> c</a:t>
            </a:r>
            <a:r>
              <a:rPr lang="vi-VN" sz="2400" dirty="0">
                <a:solidFill>
                  <a:schemeClr val="tx1">
                    <a:lumMod val="85000"/>
                    <a:lumOff val="15000"/>
                  </a:schemeClr>
                </a:solidFill>
                <a:latin typeface="Times New Roman" pitchFamily="18" charset="0"/>
                <a:cs typeface="Times New Roman" pitchFamily="18" charset="0"/>
              </a:rPr>
              <a:t>ơ</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sở</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giáo</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dục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hoặc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lớp</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độc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lập</a:t>
            </a:r>
            <a:r>
              <a:rPr lang="en-US" sz="2400" dirty="0">
                <a:solidFill>
                  <a:schemeClr val="tx1">
                    <a:lumMod val="85000"/>
                    <a:lumOff val="15000"/>
                  </a:schemeClr>
                </a:solidFill>
                <a:latin typeface="#9Slide05 Brannboll Ny" panose="02000000000000000000" pitchFamily="2" charset="0"/>
              </a:rPr>
              <a:t>.</a:t>
            </a:r>
          </a:p>
        </p:txBody>
      </p:sp>
      <p:sp>
        <p:nvSpPr>
          <p:cNvPr id="46" name="TextBox 45"/>
          <p:cNvSpPr txBox="1"/>
          <p:nvPr/>
        </p:nvSpPr>
        <p:spPr>
          <a:xfrm>
            <a:off x="2540385" y="4020153"/>
            <a:ext cx="1209134" cy="954107"/>
          </a:xfrm>
          <a:prstGeom prst="rect">
            <a:avLst/>
          </a:prstGeom>
          <a:noFill/>
        </p:spPr>
        <p:txBody>
          <a:bodyPr wrap="square" rtlCol="0">
            <a:spAutoFit/>
          </a:bodyPr>
          <a:lstStyle/>
          <a:p>
            <a:pPr lvl="0">
              <a:defRPr/>
            </a:pPr>
            <a:r>
              <a:rPr lang="en-US" sz="2800" dirty="0" err="1">
                <a:solidFill>
                  <a:prstClr val="black"/>
                </a:solidFill>
                <a:latin typeface="#9Slide05 Brannboll Ny" panose="02000000000000000000" pitchFamily="2" charset="0"/>
                <a:cs typeface="Times New Roman" panose="02020603050405020304" pitchFamily="18" charset="0"/>
              </a:rPr>
              <a:t>Nguyên</a:t>
            </a:r>
            <a:r>
              <a:rPr lang="en-US" sz="2800" dirty="0">
                <a:solidFill>
                  <a:prstClr val="black"/>
                </a:solidFill>
                <a:latin typeface="#9Slide05 Brannboll Ny" panose="02000000000000000000" pitchFamily="2" charset="0"/>
                <a:cs typeface="Times New Roman" panose="02020603050405020304" pitchFamily="18" charset="0"/>
              </a:rPr>
              <a:t> </a:t>
            </a:r>
          </a:p>
          <a:p>
            <a:pPr lvl="0">
              <a:defRPr/>
            </a:pPr>
            <a:r>
              <a:rPr lang="en-US" sz="2800" dirty="0" err="1">
                <a:solidFill>
                  <a:prstClr val="black"/>
                </a:solidFill>
                <a:latin typeface="#9Slide05 Brannboll Ny" panose="02000000000000000000" pitchFamily="2" charset="0"/>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47" name="TextBox 46"/>
          <p:cNvSpPr txBox="1"/>
          <p:nvPr/>
        </p:nvSpPr>
        <p:spPr>
          <a:xfrm>
            <a:off x="1765472" y="5525707"/>
            <a:ext cx="1022048" cy="954107"/>
          </a:xfrm>
          <a:prstGeom prst="rect">
            <a:avLst/>
          </a:prstGeom>
          <a:noFill/>
        </p:spPr>
        <p:txBody>
          <a:bodyPr wrap="square" rtlCol="0">
            <a:spAutoFit/>
          </a:bodyPr>
          <a:lstStyle/>
          <a:p>
            <a:pPr lvl="0">
              <a:defRPr/>
            </a:pPr>
            <a:r>
              <a:rPr lang="en-US" sz="2800" dirty="0" err="1">
                <a:solidFill>
                  <a:prstClr val="black"/>
                </a:solidFill>
                <a:latin typeface="#9Slide05 Brannboll Ny" panose="02000000000000000000" pitchFamily="2" charset="0"/>
                <a:cs typeface="Times New Roman" panose="02020603050405020304" pitchFamily="18" charset="0"/>
              </a:rPr>
              <a:t>Hậu</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quả</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70" name="TextBox 69">
            <a:extLst>
              <a:ext uri="{FF2B5EF4-FFF2-40B4-BE49-F238E27FC236}">
                <a16:creationId xmlns:a16="http://schemas.microsoft.com/office/drawing/2014/main" id="{7B89E019-E67E-47F8-A988-D5A3F43A6367}"/>
              </a:ext>
            </a:extLst>
          </p:cNvPr>
          <p:cNvSpPr txBox="1"/>
          <p:nvPr/>
        </p:nvSpPr>
        <p:spPr>
          <a:xfrm>
            <a:off x="2180554" y="3244334"/>
            <a:ext cx="4641224" cy="369332"/>
          </a:xfrm>
          <a:prstGeom prst="rect">
            <a:avLst/>
          </a:prstGeom>
          <a:noFill/>
        </p:spPr>
        <p:txBody>
          <a:bodyPr wrap="square">
            <a:spAutoFit/>
          </a:bodyPr>
          <a:lstStyle/>
          <a:p>
            <a:r>
              <a:rPr lang="en-US" dirty="0"/>
              <a:t>ê</a:t>
            </a:r>
          </a:p>
        </p:txBody>
      </p:sp>
    </p:spTree>
    <p:extLst>
      <p:ext uri="{BB962C8B-B14F-4D97-AF65-F5344CB8AC3E}">
        <p14:creationId xmlns:p14="http://schemas.microsoft.com/office/powerpoint/2010/main" val="16637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anim calcmode="lin" valueType="num">
                                      <p:cBhvr>
                                        <p:cTn id="36" dur="2000" fill="hold"/>
                                        <p:tgtEl>
                                          <p:spTgt spid="2"/>
                                        </p:tgtEl>
                                        <p:attrNameLst>
                                          <p:attrName>ppt_w</p:attrName>
                                        </p:attrNameLst>
                                      </p:cBhvr>
                                      <p:tavLst>
                                        <p:tav tm="0" fmla="#ppt_w*sin(2.5*pi*$)">
                                          <p:val>
                                            <p:fltVal val="0"/>
                                          </p:val>
                                        </p:tav>
                                        <p:tav tm="100000">
                                          <p:val>
                                            <p:fltVal val="1"/>
                                          </p:val>
                                        </p:tav>
                                      </p:tavLst>
                                    </p:anim>
                                    <p:anim calcmode="lin" valueType="num">
                                      <p:cBhvr>
                                        <p:cTn id="37" dur="2000" fill="hold"/>
                                        <p:tgtEl>
                                          <p:spTgt spid="2"/>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ppt_w</p:attrName>
                                        </p:attrNameLst>
                                      </p:cBhvr>
                                      <p:tavLst>
                                        <p:tav tm="0" fmla="#ppt_w*sin(2.5*pi*$)">
                                          <p:val>
                                            <p:fltVal val="0"/>
                                          </p:val>
                                        </p:tav>
                                        <p:tav tm="100000">
                                          <p:val>
                                            <p:fltVal val="1"/>
                                          </p:val>
                                        </p:tav>
                                      </p:tavLst>
                                    </p:anim>
                                    <p:anim calcmode="lin" valueType="num">
                                      <p:cBhvr>
                                        <p:cTn id="4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2000"/>
                                        <p:tgtEl>
                                          <p:spTgt spid="8"/>
                                        </p:tgtEl>
                                      </p:cBhvr>
                                    </p:animEffect>
                                    <p:anim calcmode="lin" valueType="num">
                                      <p:cBhvr>
                                        <p:cTn id="80" dur="2000" fill="hold"/>
                                        <p:tgtEl>
                                          <p:spTgt spid="8"/>
                                        </p:tgtEl>
                                        <p:attrNameLst>
                                          <p:attrName>ppt_w</p:attrName>
                                        </p:attrNameLst>
                                      </p:cBhvr>
                                      <p:tavLst>
                                        <p:tav tm="0" fmla="#ppt_w*sin(2.5*pi*$)">
                                          <p:val>
                                            <p:fltVal val="0"/>
                                          </p:val>
                                        </p:tav>
                                        <p:tav tm="100000">
                                          <p:val>
                                            <p:fltVal val="1"/>
                                          </p:val>
                                        </p:tav>
                                      </p:tavLst>
                                    </p:anim>
                                    <p:anim calcmode="lin" valueType="num">
                                      <p:cBhvr>
                                        <p:cTn id="81" dur="2000" fill="hold"/>
                                        <p:tgtEl>
                                          <p:spTgt spid="8"/>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arn(inVertical)">
                                      <p:cBhvr>
                                        <p:cTn id="91" dur="500"/>
                                        <p:tgtEl>
                                          <p:spTgt spid="22"/>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barn(inVertic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2000"/>
                                        <p:tgtEl>
                                          <p:spTgt spid="7"/>
                                        </p:tgtEl>
                                      </p:cBhvr>
                                    </p:animEffect>
                                    <p:anim calcmode="lin" valueType="num">
                                      <p:cBhvr>
                                        <p:cTn id="100" dur="2000" fill="hold"/>
                                        <p:tgtEl>
                                          <p:spTgt spid="7"/>
                                        </p:tgtEl>
                                        <p:attrNameLst>
                                          <p:attrName>ppt_w</p:attrName>
                                        </p:attrNameLst>
                                      </p:cBhvr>
                                      <p:tavLst>
                                        <p:tav tm="0" fmla="#ppt_w*sin(2.5*pi*$)">
                                          <p:val>
                                            <p:fltVal val="0"/>
                                          </p:val>
                                        </p:tav>
                                        <p:tav tm="100000">
                                          <p:val>
                                            <p:fltVal val="1"/>
                                          </p:val>
                                        </p:tav>
                                      </p:tavLst>
                                    </p:anim>
                                    <p:anim calcmode="lin" valueType="num">
                                      <p:cBhvr>
                                        <p:cTn id="101" dur="2000" fill="hold"/>
                                        <p:tgtEl>
                                          <p:spTgt spid="7"/>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fade">
                                      <p:cBhvr>
                                        <p:cTn id="104" dur="2000"/>
                                        <p:tgtEl>
                                          <p:spTgt spid="74"/>
                                        </p:tgtEl>
                                      </p:cBhvr>
                                    </p:animEffect>
                                    <p:anim calcmode="lin" valueType="num">
                                      <p:cBhvr>
                                        <p:cTn id="105" dur="2000" fill="hold"/>
                                        <p:tgtEl>
                                          <p:spTgt spid="74"/>
                                        </p:tgtEl>
                                        <p:attrNameLst>
                                          <p:attrName>ppt_w</p:attrName>
                                        </p:attrNameLst>
                                      </p:cBhvr>
                                      <p:tavLst>
                                        <p:tav tm="0" fmla="#ppt_w*sin(2.5*pi*$)">
                                          <p:val>
                                            <p:fltVal val="0"/>
                                          </p:val>
                                        </p:tav>
                                        <p:tav tm="100000">
                                          <p:val>
                                            <p:fltVal val="1"/>
                                          </p:val>
                                        </p:tav>
                                      </p:tavLst>
                                    </p:anim>
                                    <p:anim calcmode="lin" valueType="num">
                                      <p:cBhvr>
                                        <p:cTn id="106" dur="2000" fill="hold"/>
                                        <p:tgtEl>
                                          <p:spTgt spid="74"/>
                                        </p:tgtEl>
                                        <p:attrNameLst>
                                          <p:attrName>ppt_h</p:attrName>
                                        </p:attrNameLst>
                                      </p:cBhvr>
                                      <p:tavLst>
                                        <p:tav tm="0">
                                          <p:val>
                                            <p:strVal val="#ppt_h"/>
                                          </p:val>
                                        </p:tav>
                                        <p:tav tm="100000">
                                          <p:val>
                                            <p:strVal val="#ppt_h"/>
                                          </p:val>
                                        </p:tav>
                                      </p:tavLst>
                                    </p:anim>
                                  </p:childTnLst>
                                </p:cTn>
                              </p:par>
                              <p:par>
                                <p:cTn id="107" presetID="45"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2000"/>
                                        <p:tgtEl>
                                          <p:spTgt spid="55"/>
                                        </p:tgtEl>
                                      </p:cBhvr>
                                    </p:animEffect>
                                    <p:anim calcmode="lin" valueType="num">
                                      <p:cBhvr>
                                        <p:cTn id="110" dur="2000" fill="hold"/>
                                        <p:tgtEl>
                                          <p:spTgt spid="55"/>
                                        </p:tgtEl>
                                        <p:attrNameLst>
                                          <p:attrName>ppt_w</p:attrName>
                                        </p:attrNameLst>
                                      </p:cBhvr>
                                      <p:tavLst>
                                        <p:tav tm="0" fmla="#ppt_w*sin(2.5*pi*$)">
                                          <p:val>
                                            <p:fltVal val="0"/>
                                          </p:val>
                                        </p:tav>
                                        <p:tav tm="100000">
                                          <p:val>
                                            <p:fltVal val="1"/>
                                          </p:val>
                                        </p:tav>
                                      </p:tavLst>
                                    </p:anim>
                                    <p:anim calcmode="lin" valueType="num">
                                      <p:cBhvr>
                                        <p:cTn id="111" dur="2000" fill="hold"/>
                                        <p:tgtEl>
                                          <p:spTgt spid="55"/>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fade">
                                      <p:cBhvr>
                                        <p:cTn id="114" dur="2000"/>
                                        <p:tgtEl>
                                          <p:spTgt spid="75"/>
                                        </p:tgtEl>
                                      </p:cBhvr>
                                    </p:animEffect>
                                    <p:anim calcmode="lin" valueType="num">
                                      <p:cBhvr>
                                        <p:cTn id="115" dur="2000" fill="hold"/>
                                        <p:tgtEl>
                                          <p:spTgt spid="75"/>
                                        </p:tgtEl>
                                        <p:attrNameLst>
                                          <p:attrName>ppt_w</p:attrName>
                                        </p:attrNameLst>
                                      </p:cBhvr>
                                      <p:tavLst>
                                        <p:tav tm="0" fmla="#ppt_w*sin(2.5*pi*$)">
                                          <p:val>
                                            <p:fltVal val="0"/>
                                          </p:val>
                                        </p:tav>
                                        <p:tav tm="100000">
                                          <p:val>
                                            <p:fltVal val="1"/>
                                          </p:val>
                                        </p:tav>
                                      </p:tavLst>
                                    </p:anim>
                                    <p:anim calcmode="lin" valueType="num">
                                      <p:cBhvr>
                                        <p:cTn id="116" dur="2000" fill="hold"/>
                                        <p:tgtEl>
                                          <p:spTgt spid="75"/>
                                        </p:tgtEl>
                                        <p:attrNameLst>
                                          <p:attrName>ppt_h</p:attrName>
                                        </p:attrNameLst>
                                      </p:cBhvr>
                                      <p:tavLst>
                                        <p:tav tm="0">
                                          <p:val>
                                            <p:strVal val="#ppt_h"/>
                                          </p:val>
                                        </p:tav>
                                        <p:tav tm="100000">
                                          <p:val>
                                            <p:strVal val="#ppt_h"/>
                                          </p:val>
                                        </p:tav>
                                      </p:tavLst>
                                    </p:anim>
                                  </p:childTnLst>
                                </p:cTn>
                              </p:par>
                              <p:par>
                                <p:cTn id="117" presetID="45" presetClass="entr" presetSubtype="0" fill="hold"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2000"/>
                                        <p:tgtEl>
                                          <p:spTgt spid="5"/>
                                        </p:tgtEl>
                                      </p:cBhvr>
                                    </p:animEffect>
                                    <p:anim calcmode="lin" valueType="num">
                                      <p:cBhvr>
                                        <p:cTn id="120" dur="2000" fill="hold"/>
                                        <p:tgtEl>
                                          <p:spTgt spid="5"/>
                                        </p:tgtEl>
                                        <p:attrNameLst>
                                          <p:attrName>ppt_w</p:attrName>
                                        </p:attrNameLst>
                                      </p:cBhvr>
                                      <p:tavLst>
                                        <p:tav tm="0" fmla="#ppt_w*sin(2.5*pi*$)">
                                          <p:val>
                                            <p:fltVal val="0"/>
                                          </p:val>
                                        </p:tav>
                                        <p:tav tm="100000">
                                          <p:val>
                                            <p:fltVal val="1"/>
                                          </p:val>
                                        </p:tav>
                                      </p:tavLst>
                                    </p:anim>
                                    <p:anim calcmode="lin" valueType="num">
                                      <p:cBhvr>
                                        <p:cTn id="1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barn(inVertical)">
                                      <p:cBhvr>
                                        <p:cTn id="126" dur="500"/>
                                        <p:tgtEl>
                                          <p:spTgt spid="47"/>
                                        </p:tgtEl>
                                      </p:cBhvr>
                                    </p:animEffect>
                                  </p:childTnLst>
                                </p:cTn>
                              </p:par>
                              <p:par>
                                <p:cTn id="127" presetID="16" presetClass="entr" presetSubtype="21"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barn(inVertical)">
                                      <p:cBhvr>
                                        <p:cTn id="129" dur="500"/>
                                        <p:tgtEl>
                                          <p:spTgt spid="11"/>
                                        </p:tgtEl>
                                      </p:cBhvr>
                                    </p:animEffect>
                                  </p:childTnLst>
                                </p:cTn>
                              </p:par>
                            </p:childTnLst>
                          </p:cTn>
                        </p:par>
                      </p:childTnLst>
                    </p:cTn>
                  </p:par>
                  <p:par>
                    <p:cTn id="130" fill="hold">
                      <p:stCondLst>
                        <p:cond delay="indefinite"/>
                      </p:stCondLst>
                      <p:childTnLst>
                        <p:par>
                          <p:cTn id="131" fill="hold">
                            <p:stCondLst>
                              <p:cond delay="0"/>
                            </p:stCondLst>
                            <p:childTnLst>
                              <p:par>
                                <p:cTn id="132" presetID="45" presetClass="entr" presetSubtype="0" fill="hold" grpId="0" nodeType="click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2000"/>
                                        <p:tgtEl>
                                          <p:spTgt spid="63"/>
                                        </p:tgtEl>
                                      </p:cBhvr>
                                    </p:animEffect>
                                    <p:anim calcmode="lin" valueType="num">
                                      <p:cBhvr>
                                        <p:cTn id="135" dur="2000" fill="hold"/>
                                        <p:tgtEl>
                                          <p:spTgt spid="63"/>
                                        </p:tgtEl>
                                        <p:attrNameLst>
                                          <p:attrName>ppt_w</p:attrName>
                                        </p:attrNameLst>
                                      </p:cBhvr>
                                      <p:tavLst>
                                        <p:tav tm="0" fmla="#ppt_w*sin(2.5*pi*$)">
                                          <p:val>
                                            <p:fltVal val="0"/>
                                          </p:val>
                                        </p:tav>
                                        <p:tav tm="100000">
                                          <p:val>
                                            <p:fltVal val="1"/>
                                          </p:val>
                                        </p:tav>
                                      </p:tavLst>
                                    </p:anim>
                                    <p:anim calcmode="lin" valueType="num">
                                      <p:cBhvr>
                                        <p:cTn id="136" dur="2000" fill="hold"/>
                                        <p:tgtEl>
                                          <p:spTgt spid="63"/>
                                        </p:tgtEl>
                                        <p:attrNameLst>
                                          <p:attrName>ppt_h</p:attrName>
                                        </p:attrNameLst>
                                      </p:cBhvr>
                                      <p:tavLst>
                                        <p:tav tm="0">
                                          <p:val>
                                            <p:strVal val="#ppt_h"/>
                                          </p:val>
                                        </p:tav>
                                        <p:tav tm="100000">
                                          <p:val>
                                            <p:strVal val="#ppt_h"/>
                                          </p:val>
                                        </p:tav>
                                      </p:tavLst>
                                    </p:anim>
                                  </p:childTnLst>
                                </p:cTn>
                              </p:par>
                              <p:par>
                                <p:cTn id="137" presetID="45" presetClass="entr" presetSubtype="0" fill="hold" nodeType="with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fade">
                                      <p:cBhvr>
                                        <p:cTn id="139" dur="2000"/>
                                        <p:tgtEl>
                                          <p:spTgt spid="4"/>
                                        </p:tgtEl>
                                      </p:cBhvr>
                                    </p:animEffect>
                                    <p:anim calcmode="lin" valueType="num">
                                      <p:cBhvr>
                                        <p:cTn id="140" dur="2000" fill="hold"/>
                                        <p:tgtEl>
                                          <p:spTgt spid="4"/>
                                        </p:tgtEl>
                                        <p:attrNameLst>
                                          <p:attrName>ppt_w</p:attrName>
                                        </p:attrNameLst>
                                      </p:cBhvr>
                                      <p:tavLst>
                                        <p:tav tm="0" fmla="#ppt_w*sin(2.5*pi*$)">
                                          <p:val>
                                            <p:fltVal val="0"/>
                                          </p:val>
                                        </p:tav>
                                        <p:tav tm="100000">
                                          <p:val>
                                            <p:fltVal val="1"/>
                                          </p:val>
                                        </p:tav>
                                      </p:tavLst>
                                    </p:anim>
                                    <p:anim calcmode="lin" valueType="num">
                                      <p:cBhvr>
                                        <p:cTn id="141" dur="2000" fill="hold"/>
                                        <p:tgtEl>
                                          <p:spTgt spid="4"/>
                                        </p:tgtEl>
                                        <p:attrNameLst>
                                          <p:attrName>ppt_h</p:attrName>
                                        </p:attrNameLst>
                                      </p:cBhvr>
                                      <p:tavLst>
                                        <p:tav tm="0">
                                          <p:val>
                                            <p:strVal val="#ppt_h"/>
                                          </p:val>
                                        </p:tav>
                                        <p:tav tm="100000">
                                          <p:val>
                                            <p:strVal val="#ppt_h"/>
                                          </p:val>
                                        </p:tav>
                                      </p:tavLst>
                                    </p:anim>
                                  </p:childTnLst>
                                </p:cTn>
                              </p:par>
                              <p:par>
                                <p:cTn id="142" presetID="45"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2000"/>
                                        <p:tgtEl>
                                          <p:spTgt spid="76"/>
                                        </p:tgtEl>
                                      </p:cBhvr>
                                    </p:animEffect>
                                    <p:anim calcmode="lin" valueType="num">
                                      <p:cBhvr>
                                        <p:cTn id="145" dur="2000" fill="hold"/>
                                        <p:tgtEl>
                                          <p:spTgt spid="76"/>
                                        </p:tgtEl>
                                        <p:attrNameLst>
                                          <p:attrName>ppt_w</p:attrName>
                                        </p:attrNameLst>
                                      </p:cBhvr>
                                      <p:tavLst>
                                        <p:tav tm="0" fmla="#ppt_w*sin(2.5*pi*$)">
                                          <p:val>
                                            <p:fltVal val="0"/>
                                          </p:val>
                                        </p:tav>
                                        <p:tav tm="100000">
                                          <p:val>
                                            <p:fltVal val="1"/>
                                          </p:val>
                                        </p:tav>
                                      </p:tavLst>
                                    </p:anim>
                                    <p:anim calcmode="lin" valueType="num">
                                      <p:cBhvr>
                                        <p:cTn id="146" dur="2000" fill="hold"/>
                                        <p:tgtEl>
                                          <p:spTgt spid="76"/>
                                        </p:tgtEl>
                                        <p:attrNameLst>
                                          <p:attrName>ppt_h</p:attrName>
                                        </p:attrNameLst>
                                      </p:cBhvr>
                                      <p:tavLst>
                                        <p:tav tm="0">
                                          <p:val>
                                            <p:strVal val="#ppt_h"/>
                                          </p:val>
                                        </p:tav>
                                        <p:tav tm="100000">
                                          <p:val>
                                            <p:strVal val="#ppt_h"/>
                                          </p:val>
                                        </p:tav>
                                      </p:tavLst>
                                    </p:anim>
                                  </p:childTnLst>
                                </p:cTn>
                              </p:par>
                              <p:par>
                                <p:cTn id="147" presetID="45" presetClass="entr" presetSubtype="0" fill="hold" nodeType="withEffect">
                                  <p:stCondLst>
                                    <p:cond delay="0"/>
                                  </p:stCondLst>
                                  <p:childTnLst>
                                    <p:set>
                                      <p:cBhvr>
                                        <p:cTn id="148" dur="1" fill="hold">
                                          <p:stCondLst>
                                            <p:cond delay="0"/>
                                          </p:stCondLst>
                                        </p:cTn>
                                        <p:tgtEl>
                                          <p:spTgt spid="3"/>
                                        </p:tgtEl>
                                        <p:attrNameLst>
                                          <p:attrName>style.visibility</p:attrName>
                                        </p:attrNameLst>
                                      </p:cBhvr>
                                      <p:to>
                                        <p:strVal val="visible"/>
                                      </p:to>
                                    </p:set>
                                    <p:animEffect transition="in" filter="fade">
                                      <p:cBhvr>
                                        <p:cTn id="149" dur="2000"/>
                                        <p:tgtEl>
                                          <p:spTgt spid="3"/>
                                        </p:tgtEl>
                                      </p:cBhvr>
                                    </p:animEffect>
                                    <p:anim calcmode="lin" valueType="num">
                                      <p:cBhvr>
                                        <p:cTn id="150" dur="2000" fill="hold"/>
                                        <p:tgtEl>
                                          <p:spTgt spid="3"/>
                                        </p:tgtEl>
                                        <p:attrNameLst>
                                          <p:attrName>ppt_w</p:attrName>
                                        </p:attrNameLst>
                                      </p:cBhvr>
                                      <p:tavLst>
                                        <p:tav tm="0" fmla="#ppt_w*sin(2.5*pi*$)">
                                          <p:val>
                                            <p:fltVal val="0"/>
                                          </p:val>
                                        </p:tav>
                                        <p:tav tm="100000">
                                          <p:val>
                                            <p:fltVal val="1"/>
                                          </p:val>
                                        </p:tav>
                                      </p:tavLst>
                                    </p:anim>
                                    <p:anim calcmode="lin" valueType="num">
                                      <p:cBhvr>
                                        <p:cTn id="151" dur="2000" fill="hold"/>
                                        <p:tgtEl>
                                          <p:spTgt spid="3"/>
                                        </p:tgtEl>
                                        <p:attrNameLst>
                                          <p:attrName>ppt_h</p:attrName>
                                        </p:attrNameLst>
                                      </p:cBhvr>
                                      <p:tavLst>
                                        <p:tav tm="0">
                                          <p:val>
                                            <p:strVal val="#ppt_h"/>
                                          </p:val>
                                        </p:tav>
                                        <p:tav tm="100000">
                                          <p:val>
                                            <p:strVal val="#ppt_h"/>
                                          </p:val>
                                        </p:tav>
                                      </p:tavLst>
                                    </p:anim>
                                  </p:childTnLst>
                                </p:cTn>
                              </p:par>
                              <p:par>
                                <p:cTn id="152" presetID="45" presetClass="entr" presetSubtype="0"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fade">
                                      <p:cBhvr>
                                        <p:cTn id="154" dur="2000"/>
                                        <p:tgtEl>
                                          <p:spTgt spid="77"/>
                                        </p:tgtEl>
                                      </p:cBhvr>
                                    </p:animEffect>
                                    <p:anim calcmode="lin" valueType="num">
                                      <p:cBhvr>
                                        <p:cTn id="155" dur="2000" fill="hold"/>
                                        <p:tgtEl>
                                          <p:spTgt spid="77"/>
                                        </p:tgtEl>
                                        <p:attrNameLst>
                                          <p:attrName>ppt_w</p:attrName>
                                        </p:attrNameLst>
                                      </p:cBhvr>
                                      <p:tavLst>
                                        <p:tav tm="0" fmla="#ppt_w*sin(2.5*pi*$)">
                                          <p:val>
                                            <p:fltVal val="0"/>
                                          </p:val>
                                        </p:tav>
                                        <p:tav tm="100000">
                                          <p:val>
                                            <p:fltVal val="1"/>
                                          </p:val>
                                        </p:tav>
                                      </p:tavLst>
                                    </p:anim>
                                    <p:anim calcmode="lin" valueType="num">
                                      <p:cBhvr>
                                        <p:cTn id="156" dur="2000" fill="hold"/>
                                        <p:tgtEl>
                                          <p:spTgt spid="77"/>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67"/>
                                        </p:tgtEl>
                                        <p:attrNameLst>
                                          <p:attrName>style.visibility</p:attrName>
                                        </p:attrNameLst>
                                      </p:cBhvr>
                                      <p:to>
                                        <p:strVal val="visible"/>
                                      </p:to>
                                    </p:set>
                                    <p:animEffect transition="in" filter="fade">
                                      <p:cBhvr>
                                        <p:cTn id="159" dur="2000"/>
                                        <p:tgtEl>
                                          <p:spTgt spid="67"/>
                                        </p:tgtEl>
                                      </p:cBhvr>
                                    </p:animEffect>
                                    <p:anim calcmode="lin" valueType="num">
                                      <p:cBhvr>
                                        <p:cTn id="160" dur="2000" fill="hold"/>
                                        <p:tgtEl>
                                          <p:spTgt spid="67"/>
                                        </p:tgtEl>
                                        <p:attrNameLst>
                                          <p:attrName>ppt_w</p:attrName>
                                        </p:attrNameLst>
                                      </p:cBhvr>
                                      <p:tavLst>
                                        <p:tav tm="0" fmla="#ppt_w*sin(2.5*pi*$)">
                                          <p:val>
                                            <p:fltVal val="0"/>
                                          </p:val>
                                        </p:tav>
                                        <p:tav tm="100000">
                                          <p:val>
                                            <p:fltVal val="1"/>
                                          </p:val>
                                        </p:tav>
                                      </p:tavLst>
                                    </p:anim>
                                    <p:anim calcmode="lin" valueType="num">
                                      <p:cBhvr>
                                        <p:cTn id="161"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37"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pic>
        <p:nvPicPr>
          <p:cNvPr id="9" name="Picture 8">
            <a:extLst>
              <a:ext uri="{FF2B5EF4-FFF2-40B4-BE49-F238E27FC236}">
                <a16:creationId xmlns:a16="http://schemas.microsoft.com/office/drawing/2014/main" id="{16E04510-039E-4E3C-837B-95030B92D6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609600"/>
            <a:ext cx="3810000" cy="2267712"/>
          </a:xfrm>
          <a:prstGeom prst="rect">
            <a:avLst/>
          </a:prstGeom>
        </p:spPr>
      </p:pic>
      <p:pic>
        <p:nvPicPr>
          <p:cNvPr id="1026" name="Picture 2" descr="E:\bao lực.jpg"/>
          <p:cNvPicPr>
            <a:picLocks noChangeAspect="1" noChangeArrowheads="1"/>
          </p:cNvPicPr>
          <p:nvPr/>
        </p:nvPicPr>
        <p:blipFill>
          <a:blip r:embed="rId4"/>
          <a:srcRect/>
          <a:stretch>
            <a:fillRect/>
          </a:stretch>
        </p:blipFill>
        <p:spPr bwMode="auto">
          <a:xfrm>
            <a:off x="5029200" y="609600"/>
            <a:ext cx="3657600" cy="2209800"/>
          </a:xfrm>
          <a:prstGeom prst="rect">
            <a:avLst/>
          </a:prstGeom>
          <a:noFill/>
        </p:spPr>
      </p:pic>
      <p:pic>
        <p:nvPicPr>
          <p:cNvPr id="1027" name="Picture 3" descr="E:\bao-luc-hoc-duong.jpg"/>
          <p:cNvPicPr>
            <a:picLocks noChangeAspect="1" noChangeArrowheads="1"/>
          </p:cNvPicPr>
          <p:nvPr/>
        </p:nvPicPr>
        <p:blipFill>
          <a:blip r:embed="rId5"/>
          <a:srcRect/>
          <a:stretch>
            <a:fillRect/>
          </a:stretch>
        </p:blipFill>
        <p:spPr bwMode="auto">
          <a:xfrm>
            <a:off x="723900" y="3505200"/>
            <a:ext cx="3238500" cy="2490787"/>
          </a:xfrm>
          <a:prstGeom prst="rect">
            <a:avLst/>
          </a:prstGeom>
          <a:noFill/>
        </p:spPr>
      </p:pic>
      <p:pic>
        <p:nvPicPr>
          <p:cNvPr id="1028" name="Picture 4" descr="E:\images (1).png"/>
          <p:cNvPicPr>
            <a:picLocks noChangeAspect="1" noChangeArrowheads="1"/>
          </p:cNvPicPr>
          <p:nvPr/>
        </p:nvPicPr>
        <p:blipFill>
          <a:blip r:embed="rId6"/>
          <a:srcRect/>
          <a:stretch>
            <a:fillRect/>
          </a:stretch>
        </p:blipFill>
        <p:spPr bwMode="auto">
          <a:xfrm>
            <a:off x="4800600" y="3352800"/>
            <a:ext cx="3962400" cy="2743200"/>
          </a:xfrm>
          <a:prstGeom prst="rect">
            <a:avLst/>
          </a:prstGeom>
          <a:noFill/>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07" y="1229933"/>
            <a:ext cx="2924318" cy="2199067"/>
          </a:xfrm>
          <a:prstGeom prst="rect">
            <a:avLst/>
          </a:prstGeom>
        </p:spPr>
      </p:pic>
      <p:pic>
        <p:nvPicPr>
          <p:cNvPr id="6" name="图片 3">
            <a:extLst>
              <a:ext uri="{FF2B5EF4-FFF2-40B4-BE49-F238E27FC236}">
                <a16:creationId xmlns:a16="http://schemas.microsoft.com/office/drawing/2014/main" id="{AD23BBDD-944F-4533-9395-7EDB14867A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1410" y="3800896"/>
            <a:ext cx="3149890" cy="2631688"/>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1195" y="1610815"/>
            <a:ext cx="2699405" cy="1384995"/>
          </a:xfrm>
          <a:prstGeom prst="rect">
            <a:avLst/>
          </a:prstGeom>
          <a:noFill/>
        </p:spPr>
        <p:txBody>
          <a:bodyPr wrap="square" rtlCol="0">
            <a:spAutoFit/>
          </a:bodyPr>
          <a:lstStyle/>
          <a:p>
            <a:pPr lvl="1"/>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endParaRPr lang="en-US" sz="2800" dirty="0">
              <a:latin typeface="Times New Roman" pitchFamily="18" charset="0"/>
              <a:cs typeface="Times New Roman" pitchFamily="18" charset="0"/>
            </a:endParaRPr>
          </a:p>
        </p:txBody>
      </p:sp>
      <p:sp>
        <p:nvSpPr>
          <p:cNvPr id="8" name="文本框 7">
            <a:extLst>
              <a:ext uri="{FF2B5EF4-FFF2-40B4-BE49-F238E27FC236}">
                <a16:creationId xmlns:a16="http://schemas.microsoft.com/office/drawing/2014/main" id="{C67B36FF-1340-49EE-A9E2-FFC99D0EFC6B}"/>
              </a:ext>
            </a:extLst>
          </p:cNvPr>
          <p:cNvSpPr txBox="1"/>
          <p:nvPr/>
        </p:nvSpPr>
        <p:spPr>
          <a:xfrm>
            <a:off x="3061111" y="4486522"/>
            <a:ext cx="2699452" cy="954107"/>
          </a:xfrm>
          <a:prstGeom prst="rect">
            <a:avLst/>
          </a:prstGeom>
          <a:noFill/>
        </p:spPr>
        <p:txBody>
          <a:bodyPr wrap="square" rtlCol="0">
            <a:spAutoFit/>
          </a:bodyPr>
          <a:lstStyle/>
          <a:p>
            <a:pPr lvl="1"/>
            <a:r>
              <a:rPr lang="en-US" sz="2800" dirty="0">
                <a:latin typeface="Times New Roman" pitchFamily="18" charset="0"/>
                <a:cs typeface="Times New Roman" pitchFamily="18" charset="0"/>
              </a:rPr>
              <a:t>G. </a:t>
            </a:r>
            <a:r>
              <a:rPr lang="en-US" sz="2800" dirty="0" err="1">
                <a:latin typeface="Times New Roman" pitchFamily="18" charset="0"/>
                <a:cs typeface="Times New Roman" pitchFamily="18" charset="0"/>
              </a:rPr>
              <a:t>Véo</a:t>
            </a:r>
            <a:r>
              <a:rPr lang="en-US" sz="2800" dirty="0">
                <a:latin typeface="Times New Roman" pitchFamily="18" charset="0"/>
                <a:cs typeface="Times New Roman" pitchFamily="18" charset="0"/>
              </a:rPr>
              <a:t> tai, </a:t>
            </a:r>
            <a:r>
              <a:rPr lang="en-US" sz="2800" dirty="0" err="1">
                <a:latin typeface="Times New Roman" pitchFamily="18" charset="0"/>
                <a:cs typeface="Times New Roman" pitchFamily="18" charset="0"/>
              </a:rPr>
              <a:t>giật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a:t>
            </a:r>
          </a:p>
        </p:txBody>
      </p:sp>
      <p:pic>
        <p:nvPicPr>
          <p:cNvPr id="10" name="图片 10">
            <a:extLst>
              <a:ext uri="{FF2B5EF4-FFF2-40B4-BE49-F238E27FC236}">
                <a16:creationId xmlns:a16="http://schemas.microsoft.com/office/drawing/2014/main" id="{2B6C16A2-3D0A-41BE-A132-42FD363DD5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2237" y="6276541"/>
            <a:ext cx="1975104" cy="521208"/>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4132" y="761822"/>
            <a:ext cx="3067115"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3375749" y="1661524"/>
            <a:ext cx="2186649" cy="1384995"/>
          </a:xfrm>
          <a:prstGeom prst="rect">
            <a:avLst/>
          </a:prstGeom>
        </p:spPr>
        <p:txBody>
          <a:bodyPr wrap="square">
            <a:spAutoFit/>
          </a:bodyPr>
          <a:lstStyle/>
          <a:p>
            <a:r>
              <a:rPr lang="en-US" sz="2800" dirty="0">
                <a:latin typeface="#9Slide05 Brannboll Ny" panose="02000000000000000000" pitchFamily="2" charset="0"/>
              </a:rPr>
              <a:t>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Bịt</a:t>
            </a:r>
            <a:r>
              <a:rPr lang="en-US" sz="2800" dirty="0">
                <a:latin typeface="Times New Roman" pitchFamily="18" charset="0"/>
                <a:cs typeface="Times New Roman" pitchFamily="18" charset="0"/>
              </a:rPr>
              <a:t> tai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endParaRPr lang="en-US" sz="2800" dirty="0">
              <a:latin typeface="Times New Roman" pitchFamily="18" charset="0"/>
              <a:cs typeface="Times New Roman" pitchFamily="18" charset="0"/>
            </a:endParaRPr>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81247" y="761821"/>
            <a:ext cx="2752188"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9073" y="3692319"/>
            <a:ext cx="2792806"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6241298" y="1512459"/>
            <a:ext cx="2388215" cy="1384995"/>
          </a:xfrm>
          <a:prstGeom prst="rect">
            <a:avLst/>
          </a:prstGeom>
        </p:spPr>
        <p:txBody>
          <a:bodyPr wrap="square">
            <a:spAutoFit/>
          </a:bodyPr>
          <a:lstStyle/>
          <a:p>
            <a:r>
              <a:rPr lang="en-US" sz="2800" dirty="0">
                <a:latin typeface="#9Slide05 Brannboll Ny" panose="02000000000000000000" pitchFamily="2" charset="0"/>
                <a:cs typeface="Times New Roman" panose="02020603050405020304" pitchFamily="18" charset="0"/>
              </a:rPr>
              <a:t>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endParaRPr lang="en-US" sz="2800" dirty="0">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ACE3E4BD-29F1-4165-A3CF-532EB85174D3}"/>
              </a:ext>
            </a:extLst>
          </p:cNvPr>
          <p:cNvSpPr/>
          <p:nvPr/>
        </p:nvSpPr>
        <p:spPr>
          <a:xfrm>
            <a:off x="268305" y="4556328"/>
            <a:ext cx="2792806" cy="2246769"/>
          </a:xfrm>
          <a:prstGeom prst="rect">
            <a:avLst/>
          </a:prstGeom>
        </p:spPr>
        <p:txBody>
          <a:bodyPr wrap="square">
            <a:spAutoFit/>
          </a:bodyPr>
          <a:lstStyle/>
          <a:p>
            <a:pPr lvl="1"/>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Gửi</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nhắn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ươn</a:t>
            </a:r>
            <a:r>
              <a:rPr lang="en-US" sz="2800" dirty="0">
                <a:latin typeface="Times New Roman" pitchFamily="18" charset="0"/>
                <a:cs typeface="Times New Roman" pitchFamily="18" charset="0"/>
              </a:rPr>
              <a:t>g</a:t>
            </a:r>
          </a:p>
        </p:txBody>
      </p:sp>
      <p:sp>
        <p:nvSpPr>
          <p:cNvPr id="17" name="TextBox 16">
            <a:extLst>
              <a:ext uri="{FF2B5EF4-FFF2-40B4-BE49-F238E27FC236}">
                <a16:creationId xmlns:a16="http://schemas.microsoft.com/office/drawing/2014/main" id="{F05FE60B-CEBA-4014-BD22-378D66BA4F28}"/>
              </a:ext>
            </a:extLst>
          </p:cNvPr>
          <p:cNvSpPr txBox="1"/>
          <p:nvPr/>
        </p:nvSpPr>
        <p:spPr>
          <a:xfrm>
            <a:off x="-21194" y="17048"/>
            <a:ext cx="7173799" cy="954107"/>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2800" dirty="0" err="1">
                <a:latin typeface="Times New Roman" pitchFamily="18" charset="0"/>
                <a:ea typeface="Times New Roman" panose="02020603050405020304" pitchFamily="18" charset="0"/>
                <a:cs typeface="Times New Roman" pitchFamily="18" charset="0"/>
              </a:rPr>
              <a:t>Những</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hành</a:t>
            </a:r>
            <a:r>
              <a:rPr lang="en-US" sz="2800" dirty="0">
                <a:latin typeface="Times New Roman" pitchFamily="18" charset="0"/>
                <a:ea typeface="Times New Roman" panose="02020603050405020304" pitchFamily="18" charset="0"/>
                <a:cs typeface="Times New Roman" pitchFamily="18" charset="0"/>
              </a:rPr>
              <a:t> vi </a:t>
            </a:r>
            <a:r>
              <a:rPr lang="en-US" sz="2800" dirty="0" err="1">
                <a:latin typeface="Times New Roman" pitchFamily="18" charset="0"/>
                <a:ea typeface="Times New Roman" panose="02020603050405020304" pitchFamily="18" charset="0"/>
                <a:cs typeface="Times New Roman" pitchFamily="18" charset="0"/>
              </a:rPr>
              <a:t>nào</a:t>
            </a:r>
            <a:r>
              <a:rPr lang="en-US" sz="2800" dirty="0">
                <a:latin typeface="Times New Roman" pitchFamily="18" charset="0"/>
                <a:ea typeface="Times New Roman" panose="02020603050405020304" pitchFamily="18" charset="0"/>
                <a:cs typeface="Times New Roman" pitchFamily="18" charset="0"/>
              </a:rPr>
              <a:t> d</a:t>
            </a:r>
            <a:r>
              <a:rPr lang="vi-VN" sz="2800" dirty="0">
                <a:latin typeface="Times New Roman" pitchFamily="18" charset="0"/>
                <a:ea typeface="Times New Roman" panose="02020603050405020304" pitchFamily="18" charset="0"/>
                <a:cs typeface="Times New Roman" pitchFamily="18" charset="0"/>
              </a:rPr>
              <a:t>ưới</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đây</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là</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bạo</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lực</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học</a:t>
            </a:r>
            <a:r>
              <a:rPr lang="en-US" sz="2800" dirty="0">
                <a:latin typeface="Times New Roman" pitchFamily="18" charset="0"/>
                <a:ea typeface="Times New Roman" panose="02020603050405020304" pitchFamily="18" charset="0"/>
                <a:cs typeface="Times New Roman" pitchFamily="18" charset="0"/>
              </a:rPr>
              <a:t> đ</a:t>
            </a:r>
            <a:r>
              <a:rPr lang="vi-VN" sz="2800" dirty="0">
                <a:latin typeface="Times New Roman" pitchFamily="18" charset="0"/>
                <a:ea typeface="Times New Roman" panose="02020603050405020304" pitchFamily="18" charset="0"/>
                <a:cs typeface="Times New Roman" pitchFamily="18" charset="0"/>
              </a:rPr>
              <a:t>ường</a:t>
            </a:r>
            <a:r>
              <a:rPr lang="en-US" sz="2800" dirty="0">
                <a:effectLst/>
                <a:latin typeface="Times New Roman" pitchFamily="18" charset="0"/>
                <a:ea typeface="Times New Roman" panose="02020603050405020304" pitchFamily="18" charset="0"/>
                <a:cs typeface="Times New Roman" pitchFamily="18" charset="0"/>
              </a:rPr>
              <a:t>? </a:t>
            </a:r>
            <a:r>
              <a:rPr lang="en-US" sz="2800" dirty="0" err="1">
                <a:effectLst/>
                <a:latin typeface="Times New Roman" pitchFamily="18" charset="0"/>
                <a:ea typeface="Times New Roman" panose="02020603050405020304" pitchFamily="18" charset="0"/>
                <a:cs typeface="Times New Roman" pitchFamily="18" charset="0"/>
              </a:rPr>
              <a:t>Vì</a:t>
            </a:r>
            <a:r>
              <a:rPr lang="en-US" sz="2800" dirty="0">
                <a:effectLst/>
                <a:latin typeface="Times New Roman" pitchFamily="18" charset="0"/>
                <a:ea typeface="Times New Roman" panose="02020603050405020304" pitchFamily="18" charset="0"/>
                <a:cs typeface="Times New Roman" pitchFamily="18" charset="0"/>
              </a:rPr>
              <a:t> </a:t>
            </a:r>
            <a:r>
              <a:rPr lang="en-US" sz="2800" dirty="0" err="1">
                <a:effectLst/>
                <a:latin typeface="Times New Roman" pitchFamily="18" charset="0"/>
                <a:ea typeface="Times New Roman" panose="02020603050405020304" pitchFamily="18" charset="0"/>
                <a:cs typeface="Times New Roman" pitchFamily="18" charset="0"/>
              </a:rPr>
              <a:t>sao</a:t>
            </a:r>
            <a:r>
              <a:rPr lang="en-US" sz="2800" dirty="0">
                <a:effectLst/>
                <a:latin typeface="Times New Roman" pitchFamily="18" charset="0"/>
                <a:ea typeface="Times New Roman" panose="02020603050405020304" pitchFamily="18" charset="0"/>
                <a:cs typeface="Times New Roman" pitchFamily="18" charset="0"/>
              </a:rPr>
              <a:t>?</a:t>
            </a:r>
            <a:endParaRPr lang="en-US" sz="2800" dirty="0">
              <a:effectLst/>
              <a:latin typeface="Times New Roman" pitchFamily="18" charset="0"/>
              <a:ea typeface="Calibri" panose="020F0502020204030204" pitchFamily="34" charset="0"/>
              <a:cs typeface="Times New Roman" pitchFamily="18" charset="0"/>
            </a:endParaRPr>
          </a:p>
        </p:txBody>
      </p:sp>
      <p:pic>
        <p:nvPicPr>
          <p:cNvPr id="18" name="图片 3">
            <a:extLst>
              <a:ext uri="{FF2B5EF4-FFF2-40B4-BE49-F238E27FC236}">
                <a16:creationId xmlns:a16="http://schemas.microsoft.com/office/drawing/2014/main" id="{5475B864-42AB-4786-A01D-9511E493EB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050" y="3724662"/>
            <a:ext cx="3149890" cy="2631688"/>
          </a:xfrm>
          <a:prstGeom prst="rect">
            <a:avLst/>
          </a:prstGeom>
        </p:spPr>
      </p:pic>
      <p:sp>
        <p:nvSpPr>
          <p:cNvPr id="19" name="文本框 7">
            <a:extLst>
              <a:ext uri="{FF2B5EF4-FFF2-40B4-BE49-F238E27FC236}">
                <a16:creationId xmlns:a16="http://schemas.microsoft.com/office/drawing/2014/main" id="{A84B1D70-B48F-4ECB-9128-59554601E8D6}"/>
              </a:ext>
            </a:extLst>
          </p:cNvPr>
          <p:cNvSpPr txBox="1"/>
          <p:nvPr/>
        </p:nvSpPr>
        <p:spPr>
          <a:xfrm>
            <a:off x="6342924" y="4424243"/>
            <a:ext cx="2699452" cy="1815882"/>
          </a:xfrm>
          <a:prstGeom prst="rect">
            <a:avLst/>
          </a:prstGeom>
          <a:noFill/>
        </p:spPr>
        <p:txBody>
          <a:bodyPr wrap="square" rtlCol="0">
            <a:spAutoFit/>
          </a:bodyPr>
          <a:lstStyle/>
          <a:p>
            <a:pPr lvl="1"/>
            <a:r>
              <a:rPr lang="en-US" sz="2800" dirty="0">
                <a:latin typeface="Times New Roman" pitchFamily="18" charset="0"/>
                <a:cs typeface="Times New Roman" pitchFamily="18" charset="0"/>
              </a:rPr>
              <a:t>H. M</a:t>
            </a:r>
            <a:r>
              <a:rPr lang="vi-VN" sz="2800" dirty="0">
                <a:latin typeface="Times New Roman" pitchFamily="18" charset="0"/>
                <a:cs typeface="Times New Roman" pitchFamily="18" charset="0"/>
              </a:rPr>
              <a:t>ượn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dồ</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41" y="113796"/>
            <a:ext cx="9144000" cy="6857999"/>
          </a:xfrm>
          <a:prstGeom prst="rect">
            <a:avLst/>
          </a:prstGeom>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347787" y="2265261"/>
            <a:ext cx="505687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err="1">
                <a:latin typeface="Times New Roman" pitchFamily="18" charset="0"/>
                <a:cs typeface="Times New Roman" pitchFamily="18" charset="0"/>
              </a:rPr>
              <a:t>Dân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hỏi</a:t>
            </a:r>
            <a:r>
              <a:rPr lang="en-US" b="0" dirty="0">
                <a:latin typeface="Times New Roman" pitchFamily="18" charset="0"/>
                <a:cs typeface="Times New Roman" pitchFamily="18" charset="0"/>
              </a:rPr>
              <a:t>: K </a:t>
            </a:r>
            <a:r>
              <a:rPr lang="en-US" b="0" dirty="0" err="1">
                <a:latin typeface="Times New Roman" pitchFamily="18" charset="0"/>
                <a:cs typeface="Times New Roman" pitchFamily="18" charset="0"/>
              </a:rPr>
              <a:t>và</a:t>
            </a:r>
            <a:r>
              <a:rPr lang="en-US" b="0" dirty="0">
                <a:latin typeface="Times New Roman" pitchFamily="18" charset="0"/>
                <a:cs typeface="Times New Roman" pitchFamily="18" charset="0"/>
              </a:rPr>
              <a:t> C </a:t>
            </a:r>
            <a:r>
              <a:rPr lang="en-US" b="0" dirty="0" err="1">
                <a:latin typeface="Times New Roman" pitchFamily="18" charset="0"/>
                <a:cs typeface="Times New Roman" pitchFamily="18" charset="0"/>
              </a:rPr>
              <a:t>đều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là</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học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sinh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lớp</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7A</a:t>
            </a:r>
            <a:r>
              <a:rPr lang="en-US" b="0" dirty="0">
                <a:latin typeface="Times New Roman" pitchFamily="18" charset="0"/>
                <a:cs typeface="Times New Roman" pitchFamily="18" charset="0"/>
              </a:rPr>
              <a:t>. Do </a:t>
            </a:r>
            <a:r>
              <a:rPr lang="en-US" b="0" dirty="0" err="1">
                <a:latin typeface="Times New Roman" pitchFamily="18" charset="0"/>
                <a:cs typeface="Times New Roman" pitchFamily="18" charset="0"/>
              </a:rPr>
              <a:t>xích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mích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với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nhau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trên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mạng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xã</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hội</a:t>
            </a:r>
            <a:r>
              <a:rPr lang="en-US" b="0" dirty="0">
                <a:latin typeface="Times New Roman" pitchFamily="18" charset="0"/>
                <a:cs typeface="Times New Roman" pitchFamily="18" charset="0"/>
              </a:rPr>
              <a:t>, K </a:t>
            </a:r>
            <a:r>
              <a:rPr lang="en-US" b="0" dirty="0" err="1">
                <a:latin typeface="Times New Roman" pitchFamily="18" charset="0"/>
                <a:cs typeface="Times New Roman" pitchFamily="18" charset="0"/>
              </a:rPr>
              <a:t>đã</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hẹn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gặp</a:t>
            </a:r>
            <a:r>
              <a:rPr lang="en-US" b="0" dirty="0">
                <a:latin typeface="Times New Roman" pitchFamily="18" charset="0"/>
                <a:cs typeface="Times New Roman" pitchFamily="18" charset="0"/>
              </a:rPr>
              <a:t> C </a:t>
            </a:r>
            <a:r>
              <a:rPr lang="en-US" b="0" dirty="0" err="1">
                <a:latin typeface="Times New Roman" pitchFamily="18" charset="0"/>
                <a:cs typeface="Times New Roman" pitchFamily="18" charset="0"/>
              </a:rPr>
              <a:t>để</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giải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quyết</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mâu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thuẫn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Tuy</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nhiên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khi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gặp</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nhau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hai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bạn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đã</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xảy</a:t>
            </a:r>
            <a:r>
              <a:rPr lang="en-US" b="0" dirty="0">
                <a:latin typeface="Times New Roman" pitchFamily="18" charset="0"/>
                <a:cs typeface="Times New Roman" pitchFamily="18" charset="0"/>
              </a:rPr>
              <a:t> ra </a:t>
            </a:r>
            <a:r>
              <a:rPr lang="en-US" b="0" dirty="0" err="1">
                <a:latin typeface="Times New Roman" pitchFamily="18" charset="0"/>
                <a:cs typeface="Times New Roman" pitchFamily="18" charset="0"/>
              </a:rPr>
              <a:t>xô</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xát</a:t>
            </a:r>
            <a:r>
              <a:rPr lang="en-US" b="0" dirty="0">
                <a:latin typeface="Times New Roman" pitchFamily="18" charset="0"/>
                <a:cs typeface="Times New Roman" pitchFamily="18" charset="0"/>
              </a:rPr>
              <a:t>.</a:t>
            </a:r>
          </a:p>
          <a:p>
            <a:pPr lvl="0" algn="just"/>
            <a:r>
              <a:rPr lang="en-US" b="0" dirty="0">
                <a:latin typeface="Times New Roman" pitchFamily="18" charset="0"/>
                <a:cs typeface="Times New Roman" pitchFamily="18" charset="0"/>
              </a:rPr>
              <a:t>1. Theo </a:t>
            </a:r>
            <a:r>
              <a:rPr lang="en-US" b="0" dirty="0" err="1">
                <a:latin typeface="Times New Roman" pitchFamily="18" charset="0"/>
                <a:cs typeface="Times New Roman" pitchFamily="18" charset="0"/>
              </a:rPr>
              <a:t>luật</a:t>
            </a:r>
            <a:r>
              <a:rPr lang="en-US" b="0" dirty="0">
                <a:latin typeface="Times New Roman" pitchFamily="18" charset="0"/>
                <a:cs typeface="Times New Roman" pitchFamily="18" charset="0"/>
              </a:rPr>
              <a:t> s</a:t>
            </a:r>
            <a:r>
              <a:rPr lang="vi-VN" b="0" dirty="0">
                <a:latin typeface="Times New Roman" pitchFamily="18" charset="0"/>
                <a:cs typeface="Times New Roman" pitchFamily="18" charset="0"/>
              </a:rPr>
              <a:t>ư</a:t>
            </a:r>
            <a:r>
              <a:rPr lang="en-US" b="0" dirty="0">
                <a:latin typeface="Times New Roman" pitchFamily="18" charset="0"/>
                <a:cs typeface="Times New Roman" pitchFamily="18" charset="0"/>
              </a:rPr>
              <a:t>, ai </a:t>
            </a:r>
            <a:r>
              <a:rPr lang="en-US" b="0" dirty="0" err="1">
                <a:latin typeface="Times New Roman" pitchFamily="18" charset="0"/>
                <a:cs typeface="Times New Roman" pitchFamily="18" charset="0"/>
              </a:rPr>
              <a:t>là</a:t>
            </a:r>
            <a:r>
              <a:rPr lang="en-US" b="0" dirty="0">
                <a:latin typeface="Times New Roman" pitchFamily="18" charset="0"/>
                <a:cs typeface="Times New Roman" pitchFamily="18" charset="0"/>
              </a:rPr>
              <a:t> ng</a:t>
            </a:r>
            <a:r>
              <a:rPr lang="vi-VN" b="0" dirty="0">
                <a:latin typeface="Times New Roman" pitchFamily="18" charset="0"/>
                <a:cs typeface="Times New Roman" pitchFamily="18" charset="0"/>
              </a:rPr>
              <a:t>ười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bị</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bạo</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lực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trong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tình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huống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trên</a:t>
            </a:r>
            <a:r>
              <a:rPr lang="en-US" b="0" dirty="0">
                <a:latin typeface="Times New Roman" pitchFamily="18" charset="0"/>
                <a:cs typeface="Times New Roman" pitchFamily="18" charset="0"/>
              </a:rPr>
              <a:t>?</a:t>
            </a:r>
          </a:p>
          <a:p>
            <a:pPr lvl="0" algn="just"/>
            <a:r>
              <a:rPr lang="en-US" b="0" dirty="0">
                <a:latin typeface="Times New Roman" pitchFamily="18" charset="0"/>
                <a:cs typeface="Times New Roman" pitchFamily="18" charset="0"/>
              </a:rPr>
              <a:t>2. Xin </a:t>
            </a:r>
            <a:r>
              <a:rPr lang="en-US" b="0" dirty="0" err="1">
                <a:latin typeface="Times New Roman" pitchFamily="18" charset="0"/>
                <a:cs typeface="Times New Roman" pitchFamily="18" charset="0"/>
              </a:rPr>
              <a:t>luật</a:t>
            </a:r>
            <a:r>
              <a:rPr lang="en-US" b="0" dirty="0">
                <a:latin typeface="Times New Roman" pitchFamily="18" charset="0"/>
                <a:cs typeface="Times New Roman" pitchFamily="18" charset="0"/>
              </a:rPr>
              <a:t> s</a:t>
            </a:r>
            <a:r>
              <a:rPr lang="vi-VN" b="0" dirty="0">
                <a:latin typeface="Times New Roman" pitchFamily="18" charset="0"/>
                <a:cs typeface="Times New Roman" pitchFamily="18" charset="0"/>
              </a:rPr>
              <a:t>ư</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cho</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biết</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nguyên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nhân</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và</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hậu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quả</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của</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bạo</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lực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học</a:t>
            </a:r>
            <a:r>
              <a:rPr lang="en-US" b="0" dirty="0">
                <a:latin typeface="Times New Roman" pitchFamily="18" charset="0"/>
                <a:cs typeface="Times New Roman" pitchFamily="18" charset="0"/>
              </a:rPr>
              <a:t> đ</a:t>
            </a:r>
            <a:r>
              <a:rPr lang="vi-VN" b="0" dirty="0">
                <a:latin typeface="Times New Roman" pitchFamily="18" charset="0"/>
                <a:cs typeface="Times New Roman" pitchFamily="18" charset="0"/>
              </a:rPr>
              <a:t>ường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trong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tình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huống</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đó</a:t>
            </a:r>
            <a:r>
              <a:rPr lang="en-US" b="0" dirty="0">
                <a:latin typeface="#9Slide05 Brannboll Ny" panose="02000000000000000000" pitchFamily="2" charset="0"/>
                <a:cs typeface="Times New Roman" panose="02020603050405020304" pitchFamily="18" charset="0"/>
              </a:rPr>
              <a:t>. </a:t>
            </a:r>
          </a:p>
        </p:txBody>
      </p:sp>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856" y="1671614"/>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35">
            <a:extLst>
              <a:ext uri="{FF2B5EF4-FFF2-40B4-BE49-F238E27FC236}">
                <a16:creationId xmlns:a16="http://schemas.microsoft.com/office/drawing/2014/main" id="{82BB745A-ECC9-43EF-846A-F4E291A48393}"/>
              </a:ext>
            </a:extLst>
          </p:cNvPr>
          <p:cNvGrpSpPr/>
          <p:nvPr/>
        </p:nvGrpSpPr>
        <p:grpSpPr>
          <a:xfrm>
            <a:off x="1902853" y="270001"/>
            <a:ext cx="6783947"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21942" y="85921"/>
            <a:ext cx="3709807" cy="1220568"/>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lvl="0" indent="165100" algn="just">
              <a:lnSpc>
                <a:spcPct val="130000"/>
              </a:lnSpc>
              <a:spcAft>
                <a:spcPts val="200"/>
              </a:spcAft>
              <a:defRPr/>
            </a:pPr>
            <a:r>
              <a:rPr kumimoji="0" lang="en-US" sz="2800" b="1" i="0" u="none" strike="noStrike" kern="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TRÒ</a:t>
            </a:r>
            <a:r>
              <a:rPr kumimoji="0" lang="en-US" sz="2800" b="1" i="0" u="none" strike="noStrike" kern="0" cap="none" spc="0" normalizeH="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 CHƠI: </a:t>
            </a:r>
            <a:r>
              <a:rPr lang="en-US" sz="2800" b="1" kern="0" dirty="0" err="1">
                <a:solidFill>
                  <a:srgbClr val="FF0000"/>
                </a:solidFill>
                <a:latin typeface="Times New Roman" pitchFamily="18" charset="0"/>
                <a:ea typeface="Times New Roman" panose="02020603050405020304" pitchFamily="18" charset="0"/>
                <a:cs typeface="Times New Roman" pitchFamily="18" charset="0"/>
              </a:rPr>
              <a:t>Dân</a:t>
            </a:r>
            <a:r>
              <a:rPr lang="en-US" sz="2800" b="1" kern="0" dirty="0">
                <a:solidFill>
                  <a:srgbClr val="FF0000"/>
                </a:solidFill>
                <a:latin typeface="Times New Roman" pitchFamily="18" charset="0"/>
                <a:ea typeface="Times New Roman" panose="02020603050405020304" pitchFamily="18" charset="0"/>
                <a:cs typeface="Times New Roman" pitchFamily="18" charset="0"/>
              </a:rPr>
              <a:t> </a:t>
            </a:r>
            <a:r>
              <a:rPr lang="en-US" sz="2800" b="1" kern="0" dirty="0" err="1">
                <a:solidFill>
                  <a:srgbClr val="FF0000"/>
                </a:solidFill>
                <a:latin typeface="Times New Roman" pitchFamily="18" charset="0"/>
                <a:ea typeface="Times New Roman" panose="02020603050405020304" pitchFamily="18" charset="0"/>
                <a:cs typeface="Times New Roman" pitchFamily="18" charset="0"/>
              </a:rPr>
              <a:t>hỏi</a:t>
            </a:r>
            <a:r>
              <a:rPr lang="en-US" sz="2800" b="1" kern="0" dirty="0">
                <a:solidFill>
                  <a:srgbClr val="FF0000"/>
                </a:solidFill>
                <a:latin typeface="Times New Roman" pitchFamily="18" charset="0"/>
                <a:ea typeface="Times New Roman" panose="02020603050405020304" pitchFamily="18" charset="0"/>
                <a:cs typeface="Times New Roman" pitchFamily="18" charset="0"/>
              </a:rPr>
              <a:t> </a:t>
            </a:r>
            <a:r>
              <a:rPr lang="en-US" sz="2800" b="1" kern="0" dirty="0" err="1">
                <a:solidFill>
                  <a:srgbClr val="FF0000"/>
                </a:solidFill>
                <a:latin typeface="Times New Roman" pitchFamily="18" charset="0"/>
                <a:ea typeface="Times New Roman" panose="02020603050405020304" pitchFamily="18" charset="0"/>
                <a:cs typeface="Times New Roman" pitchFamily="18" charset="0"/>
              </a:rPr>
              <a:t>luật</a:t>
            </a:r>
            <a:r>
              <a:rPr lang="en-US" sz="2800" b="1" kern="0" dirty="0">
                <a:solidFill>
                  <a:srgbClr val="FF0000"/>
                </a:solidFill>
                <a:latin typeface="Times New Roman" pitchFamily="18" charset="0"/>
                <a:ea typeface="Times New Roman" panose="02020603050405020304" pitchFamily="18" charset="0"/>
                <a:cs typeface="Times New Roman" pitchFamily="18" charset="0"/>
              </a:rPr>
              <a:t> s</a:t>
            </a:r>
            <a:r>
              <a:rPr lang="vi-VN" sz="2800" b="1" kern="0" dirty="0">
                <a:solidFill>
                  <a:srgbClr val="FF0000"/>
                </a:solidFill>
                <a:latin typeface="Times New Roman" pitchFamily="18" charset="0"/>
                <a:ea typeface="Times New Roman" panose="02020603050405020304" pitchFamily="18" charset="0"/>
                <a:cs typeface="Times New Roman" pitchFamily="18" charset="0"/>
              </a:rPr>
              <a:t>ư</a:t>
            </a:r>
            <a:r>
              <a:rPr lang="en-US" sz="2800" b="1" kern="0" dirty="0">
                <a:solidFill>
                  <a:srgbClr val="FF0000"/>
                </a:solidFill>
                <a:latin typeface="Times New Roman" pitchFamily="18" charset="0"/>
                <a:ea typeface="Times New Roman" panose="02020603050405020304" pitchFamily="18" charset="0"/>
                <a:cs typeface="Times New Roman" pitchFamily="18" charset="0"/>
              </a:rPr>
              <a:t> </a:t>
            </a:r>
          </a:p>
          <a:p>
            <a:pPr lvl="0" indent="165100" algn="just">
              <a:lnSpc>
                <a:spcPct val="130000"/>
              </a:lnSpc>
              <a:spcAft>
                <a:spcPts val="200"/>
              </a:spcAft>
              <a:defRPr/>
            </a:pPr>
            <a:r>
              <a:rPr lang="en-US" sz="2800" b="1" kern="0" dirty="0" err="1">
                <a:solidFill>
                  <a:srgbClr val="FF0000"/>
                </a:solidFill>
                <a:latin typeface="Times New Roman" pitchFamily="18" charset="0"/>
                <a:ea typeface="Times New Roman" panose="02020603050405020304" pitchFamily="18" charset="0"/>
                <a:cs typeface="Times New Roman" pitchFamily="18" charset="0"/>
              </a:rPr>
              <a:t>trả</a:t>
            </a:r>
            <a:r>
              <a:rPr lang="en-US" sz="2800" b="1" kern="0" dirty="0">
                <a:solidFill>
                  <a:srgbClr val="FF0000"/>
                </a:solidFill>
                <a:latin typeface="Times New Roman" pitchFamily="18" charset="0"/>
                <a:ea typeface="Times New Roman" panose="02020603050405020304" pitchFamily="18" charset="0"/>
                <a:cs typeface="Times New Roman" pitchFamily="18" charset="0"/>
              </a:rPr>
              <a:t> </a:t>
            </a:r>
            <a:r>
              <a:rPr lang="en-US" sz="2800" b="1" kern="0" dirty="0" err="1">
                <a:solidFill>
                  <a:srgbClr val="FF0000"/>
                </a:solidFill>
                <a:latin typeface="Times New Roman" pitchFamily="18" charset="0"/>
                <a:ea typeface="Times New Roman" panose="02020603050405020304" pitchFamily="18" charset="0"/>
                <a:cs typeface="Times New Roman" pitchFamily="18" charset="0"/>
              </a:rPr>
              <a:t>lời</a:t>
            </a:r>
            <a:endParaRPr kumimoji="0" lang="en-US" sz="2800" b="1" i="0" u="none" strike="noStrike" kern="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7"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13" y="78956"/>
            <a:ext cx="9144000" cy="68579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3402" y="5359530"/>
            <a:ext cx="2152314"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05" y="-30934"/>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2">
            <a:extLst>
              <a:ext uri="{FF2B5EF4-FFF2-40B4-BE49-F238E27FC236}">
                <a16:creationId xmlns:a16="http://schemas.microsoft.com/office/drawing/2014/main" id="{8D054DAA-598A-45C3-8124-9575502FA773}"/>
              </a:ext>
            </a:extLst>
          </p:cNvPr>
          <p:cNvGrpSpPr/>
          <p:nvPr/>
        </p:nvGrpSpPr>
        <p:grpSpPr>
          <a:xfrm>
            <a:off x="-1616" y="1580317"/>
            <a:ext cx="5074443" cy="3467489"/>
            <a:chOff x="1949253" y="1627716"/>
            <a:chExt cx="3271491" cy="2562324"/>
          </a:xfrm>
        </p:grpSpPr>
        <p:grpSp>
          <p:nvGrpSpPr>
            <p:cNvPr id="5"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40575" y="2007509"/>
              <a:ext cx="2874886" cy="2182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lvl="0" indent="-342900">
                <a:lnSpc>
                  <a:spcPct val="127000"/>
                </a:lnSpc>
                <a:buFont typeface="+mj-lt"/>
                <a:buAutoNum type="arabicPeriod"/>
                <a:tabLst>
                  <a:tab pos="241300" algn="l"/>
                </a:tabLst>
              </a:pPr>
              <a:r>
                <a:rPr lang="en-US" sz="2400" dirty="0" err="1">
                  <a:effectLst/>
                  <a:latin typeface="Times New Roman" pitchFamily="18" charset="0"/>
                  <a:ea typeface="Times New Roman" panose="02020603050405020304" pitchFamily="18" charset="0"/>
                  <a:cs typeface="Times New Roman" pitchFamily="18" charset="0"/>
                </a:rPr>
                <a:t>Em</a:t>
              </a:r>
              <a:r>
                <a:rPr lang="en-US" sz="2400" dirty="0">
                  <a:effectLst/>
                  <a:latin typeface="Times New Roman" pitchFamily="18" charset="0"/>
                  <a:ea typeface="Times New Roman" panose="02020603050405020304" pitchFamily="18" charset="0"/>
                  <a:cs typeface="Times New Roman" pitchFamily="18" charset="0"/>
                </a:rPr>
                <a:t> </a:t>
              </a:r>
              <a:r>
                <a:rPr lang="en-US" sz="2400" dirty="0" err="1">
                  <a:effectLst/>
                  <a:latin typeface="Times New Roman" pitchFamily="18" charset="0"/>
                  <a:ea typeface="Times New Roman" panose="02020603050405020304" pitchFamily="18" charset="0"/>
                  <a:cs typeface="Times New Roman" pitchFamily="18" charset="0"/>
                </a:rPr>
                <a:t>hãy</a:t>
              </a:r>
              <a:r>
                <a:rPr lang="en-US" sz="2400" dirty="0">
                  <a:effectLst/>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thiết</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kế</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một</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sản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phẩm</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tuyên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truyền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tranh</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vẽ</a:t>
              </a:r>
              <a:r>
                <a:rPr lang="en-US" sz="2400" dirty="0">
                  <a:latin typeface="Times New Roman" pitchFamily="18" charset="0"/>
                  <a:ea typeface="Times New Roman" panose="02020603050405020304" pitchFamily="18" charset="0"/>
                  <a:cs typeface="Times New Roman" pitchFamily="18" charset="0"/>
                </a:rPr>
                <a:t>, video </a:t>
              </a:r>
              <a:r>
                <a:rPr lang="en-US" sz="2400" dirty="0" err="1">
                  <a:latin typeface="Times New Roman" pitchFamily="18" charset="0"/>
                  <a:ea typeface="Times New Roman" panose="02020603050405020304" pitchFamily="18" charset="0"/>
                  <a:cs typeface="Times New Roman" pitchFamily="18" charset="0"/>
                </a:rPr>
                <a:t>với</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thông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điệp</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truyền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thông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về</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nguyên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nhân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và</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hậu</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quả</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của</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bạo</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lực</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học</a:t>
              </a:r>
              <a:r>
                <a:rPr lang="en-US" sz="2400" dirty="0">
                  <a:latin typeface="Times New Roman" pitchFamily="18" charset="0"/>
                  <a:ea typeface="Times New Roman" panose="02020603050405020304" pitchFamily="18" charset="0"/>
                  <a:cs typeface="Times New Roman" pitchFamily="18" charset="0"/>
                </a:rPr>
                <a:t> đ</a:t>
              </a:r>
              <a:r>
                <a:rPr lang="vi-VN" sz="2400" dirty="0">
                  <a:latin typeface="Times New Roman" pitchFamily="18" charset="0"/>
                  <a:ea typeface="Times New Roman" panose="02020603050405020304" pitchFamily="18" charset="0"/>
                  <a:cs typeface="Times New Roman" pitchFamily="18" charset="0"/>
                </a:rPr>
                <a:t>ường</a:t>
              </a:r>
              <a:endParaRPr lang="en-US" sz="2400" dirty="0">
                <a:effectLst/>
                <a:latin typeface="Times New Roman" pitchFamily="18" charset="0"/>
                <a:ea typeface="Calibri" panose="020F0502020204030204" pitchFamily="34" charset="0"/>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7" name="组合 3">
            <a:extLst>
              <a:ext uri="{FF2B5EF4-FFF2-40B4-BE49-F238E27FC236}">
                <a16:creationId xmlns:a16="http://schemas.microsoft.com/office/drawing/2014/main" id="{38D25246-65BA-4855-A3D9-A8EC1F3632CF}"/>
              </a:ext>
            </a:extLst>
          </p:cNvPr>
          <p:cNvGrpSpPr/>
          <p:nvPr/>
        </p:nvGrpSpPr>
        <p:grpSpPr>
          <a:xfrm>
            <a:off x="4847800" y="1921821"/>
            <a:ext cx="4540888" cy="5093884"/>
            <a:chOff x="7522624" y="1711467"/>
            <a:chExt cx="2698523" cy="1980244"/>
          </a:xfrm>
        </p:grpSpPr>
        <p:grpSp>
          <p:nvGrpSpPr>
            <p:cNvPr id="16"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5"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939294" y="2240775"/>
              <a:ext cx="2190765" cy="112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Times New Roman" pitchFamily="18" charset="0"/>
                  <a:ea typeface="Times New Roman" panose="02020603050405020304" pitchFamily="18" charset="0"/>
                  <a:cs typeface="Times New Roman" pitchFamily="18" charset="0"/>
                </a:rPr>
                <a:t>      2. </a:t>
              </a:r>
              <a:r>
                <a:rPr lang="en-US" sz="2400" dirty="0" err="1">
                  <a:effectLst/>
                  <a:latin typeface="Times New Roman" pitchFamily="18" charset="0"/>
                  <a:ea typeface="Times New Roman" panose="02020603050405020304" pitchFamily="18" charset="0"/>
                  <a:cs typeface="Times New Roman" pitchFamily="18" charset="0"/>
                </a:rPr>
                <a:t>Em</a:t>
              </a:r>
              <a:r>
                <a:rPr lang="en-US" sz="2400" dirty="0">
                  <a:effectLst/>
                  <a:latin typeface="Times New Roman" pitchFamily="18" charset="0"/>
                  <a:ea typeface="Times New Roman" panose="02020603050405020304" pitchFamily="18" charset="0"/>
                  <a:cs typeface="Times New Roman" pitchFamily="18" charset="0"/>
                </a:rPr>
                <a:t> </a:t>
              </a:r>
              <a:r>
                <a:rPr lang="en-US" sz="2400" dirty="0" err="1">
                  <a:effectLst/>
                  <a:latin typeface="Times New Roman" pitchFamily="18" charset="0"/>
                  <a:ea typeface="Times New Roman" panose="02020603050405020304" pitchFamily="18" charset="0"/>
                  <a:cs typeface="Times New Roman" pitchFamily="18" charset="0"/>
                </a:rPr>
                <a:t>hãy</a:t>
              </a:r>
              <a:r>
                <a:rPr lang="en-US" sz="2400" dirty="0">
                  <a:effectLst/>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cùng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bạn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xây</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dựng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một</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tiết</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mục</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văn</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nghệ</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tiểu</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phẩm</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nhạc</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kịch</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về</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chủ</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đề</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phòng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chống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bạo</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lực</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học</a:t>
              </a:r>
              <a:r>
                <a:rPr lang="en-US" sz="2400" dirty="0">
                  <a:latin typeface="Times New Roman" pitchFamily="18" charset="0"/>
                  <a:ea typeface="Times New Roman" panose="02020603050405020304" pitchFamily="18" charset="0"/>
                  <a:cs typeface="Times New Roman" pitchFamily="18" charset="0"/>
                </a:rPr>
                <a:t> đ</a:t>
              </a:r>
              <a:r>
                <a:rPr lang="vi-VN" sz="2400" dirty="0">
                  <a:latin typeface="Times New Roman" pitchFamily="18" charset="0"/>
                  <a:ea typeface="Times New Roman" panose="02020603050405020304" pitchFamily="18" charset="0"/>
                  <a:cs typeface="Times New Roman" pitchFamily="18" charset="0"/>
                </a:rPr>
                <a:t>ường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và</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trình</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bày</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trong</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tiết</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học</a:t>
              </a:r>
              <a:r>
                <a:rPr lang="en-US" sz="2400" dirty="0">
                  <a:latin typeface="Times New Roman" pitchFamily="18" charset="0"/>
                  <a:ea typeface="Times New Roman" panose="02020603050405020304" pitchFamily="18" charset="0"/>
                  <a:cs typeface="Times New Roman" pitchFamily="18" charset="0"/>
                </a:rPr>
                <a:t> </a:t>
              </a:r>
              <a:r>
                <a:rPr lang="en-US" sz="2400" dirty="0" err="1">
                  <a:latin typeface="Times New Roman" pitchFamily="18" charset="0"/>
                  <a:ea typeface="Times New Roman" panose="02020603050405020304" pitchFamily="18" charset="0"/>
                  <a:cs typeface="Times New Roman" pitchFamily="18" charset="0"/>
                </a:rPr>
                <a:t>sau</a:t>
              </a:r>
              <a:r>
                <a:rPr lang="en-US" sz="2400" dirty="0">
                  <a:latin typeface="Times New Roman" pitchFamily="18" charset="0"/>
                  <a:ea typeface="Times New Roman" panose="02020603050405020304" pitchFamily="18"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grpSp>
      <p:grpSp>
        <p:nvGrpSpPr>
          <p:cNvPr id="237" name="组合 452">
            <a:extLst>
              <a:ext uri="{FF2B5EF4-FFF2-40B4-BE49-F238E27FC236}">
                <a16:creationId xmlns:a16="http://schemas.microsoft.com/office/drawing/2014/main" id="{AD5D3D59-1A45-4C00-8B3D-8EE88C7AE176}"/>
              </a:ext>
            </a:extLst>
          </p:cNvPr>
          <p:cNvGrpSpPr/>
          <p:nvPr/>
        </p:nvGrpSpPr>
        <p:grpSpPr>
          <a:xfrm>
            <a:off x="3323151" y="4841704"/>
            <a:ext cx="1892773" cy="205453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1882579" y="361350"/>
            <a:ext cx="554173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4" presetClass="entr" presetSubtype="10" fill="hold" nodeType="after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randombar(horizontal)">
                                      <p:cBhvr>
                                        <p:cTn id="12" dur="750"/>
                                        <p:tgtEl>
                                          <p:spTgt spid="237"/>
                                        </p:tgtEl>
                                      </p:cBhvr>
                                    </p:animEffect>
                                  </p:childTnLst>
                                </p:cTn>
                              </p:par>
                            </p:childTnLst>
                          </p:cTn>
                        </p:par>
                        <p:par>
                          <p:cTn id="13" fill="hold">
                            <p:stCondLst>
                              <p:cond delay="225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ownload.jpg"/>
          <p:cNvPicPr>
            <a:picLocks noChangeAspect="1" noChangeArrowheads="1"/>
          </p:cNvPicPr>
          <p:nvPr/>
        </p:nvPicPr>
        <p:blipFill>
          <a:blip r:embed="rId2"/>
          <a:srcRect/>
          <a:stretch>
            <a:fillRect/>
          </a:stretch>
        </p:blipFill>
        <p:spPr bwMode="auto">
          <a:xfrm>
            <a:off x="457200" y="0"/>
            <a:ext cx="8305800" cy="6400800"/>
          </a:xfrm>
          <a:prstGeom prst="rect">
            <a:avLst/>
          </a:prstGeom>
          <a:noFill/>
        </p:spPr>
      </p:pic>
      <p:sp>
        <p:nvSpPr>
          <p:cNvPr id="9" name="Content Placeholder 8"/>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10BE9B-37A9-403F-ADCC-197060286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648" y="2947319"/>
            <a:ext cx="1947467" cy="3778326"/>
          </a:xfrm>
          <a:prstGeom prst="rect">
            <a:avLst/>
          </a:prstGeom>
        </p:spPr>
      </p:pic>
      <p:pic>
        <p:nvPicPr>
          <p:cNvPr id="9" name="Picture 8">
            <a:extLst>
              <a:ext uri="{FF2B5EF4-FFF2-40B4-BE49-F238E27FC236}">
                <a16:creationId xmlns:a16="http://schemas.microsoft.com/office/drawing/2014/main" id="{DAAEFE19-C980-4F69-A85B-AE80A36DB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770" y="2972424"/>
            <a:ext cx="4757421" cy="3728116"/>
          </a:xfrm>
          <a:prstGeom prst="rect">
            <a:avLst/>
          </a:prstGeom>
        </p:spPr>
      </p:pic>
      <p:pic>
        <p:nvPicPr>
          <p:cNvPr id="8" name="Picture 7"/>
          <p:cNvPicPr>
            <a:picLocks noChangeAspect="1"/>
          </p:cNvPicPr>
          <p:nvPr/>
        </p:nvPicPr>
        <p:blipFill>
          <a:blip r:embed="rId5"/>
          <a:stretch>
            <a:fillRect/>
          </a:stretch>
        </p:blipFill>
        <p:spPr>
          <a:xfrm>
            <a:off x="466061" y="118732"/>
            <a:ext cx="8686799" cy="2853692"/>
          </a:xfrm>
          <a:prstGeom prst="rect">
            <a:avLst/>
          </a:prstGeom>
        </p:spPr>
      </p:pic>
      <p:sp>
        <p:nvSpPr>
          <p:cNvPr id="10" name="Rectangle 9"/>
          <p:cNvSpPr>
            <a:spLocks noChangeArrowheads="1"/>
          </p:cNvSpPr>
          <p:nvPr/>
        </p:nvSpPr>
        <p:spPr bwMode="auto">
          <a:xfrm>
            <a:off x="2261103" y="363791"/>
            <a:ext cx="49703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smtClean="0">
                <a:solidFill>
                  <a:srgbClr val="0000FF"/>
                </a:solidFill>
                <a:latin typeface="Times New Roman" pitchFamily="18" charset="0"/>
                <a:ea typeface="Tahoma" pitchFamily="34" charset="0"/>
                <a:cs typeface="Times New Roman" pitchFamily="18" charset="0"/>
              </a:rPr>
              <a:t>PHÒNG </a:t>
            </a:r>
            <a:r>
              <a:rPr lang="en-US" altLang="en-US" sz="3600" b="1" dirty="0" smtClean="0">
                <a:solidFill>
                  <a:srgbClr val="0000FF"/>
                </a:solidFill>
                <a:latin typeface="Times New Roman" pitchFamily="18" charset="0"/>
                <a:ea typeface="Tahoma" pitchFamily="34" charset="0"/>
                <a:cs typeface="Times New Roman" pitchFamily="18" charset="0"/>
              </a:rPr>
              <a:t>CHỐNG BẠO LỰC HỌC ĐƯỜNG</a:t>
            </a:r>
            <a:endParaRPr lang="en-SG" altLang="en-US" sz="3600" b="1" dirty="0">
              <a:solidFill>
                <a:srgbClr val="0000FF"/>
              </a:solidFill>
              <a:latin typeface="Times New Roman" pitchFamily="18" charset="0"/>
              <a:ea typeface="Tahoma" pitchFamily="34" charset="0"/>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1" y="2947320"/>
            <a:ext cx="1832737" cy="375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63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1524000" y="838200"/>
            <a:ext cx="579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2.png"/>
          <p:cNvPicPr>
            <a:picLocks noChangeAspect="1" noChangeArrowheads="1"/>
          </p:cNvPicPr>
          <p:nvPr/>
        </p:nvPicPr>
        <p:blipFill>
          <a:blip r:embed="rId3"/>
          <a:srcRect/>
          <a:stretch>
            <a:fillRect/>
          </a:stretch>
        </p:blipFill>
        <p:spPr bwMode="auto">
          <a:xfrm>
            <a:off x="0" y="-228600"/>
            <a:ext cx="9144000" cy="7543800"/>
          </a:xfrm>
          <a:prstGeom prst="rect">
            <a:avLst/>
          </a:prstGeom>
          <a:noFill/>
        </p:spPr>
      </p:pic>
      <p:sp>
        <p:nvSpPr>
          <p:cNvPr id="10" name="Rectangle 9"/>
          <p:cNvSpPr/>
          <p:nvPr/>
        </p:nvSpPr>
        <p:spPr>
          <a:xfrm>
            <a:off x="2438400" y="30480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TiẾT 1</a:t>
            </a:r>
            <a:endParaRPr lang="en-US"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o em, những bạn học sinh trong bức tranh dưới đây có những hành vi nào chưa phù hợ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915400" cy="5029199"/>
          </a:xfrm>
          <a:prstGeom prst="rect">
            <a:avLst/>
          </a:prstGeom>
          <a:noFill/>
          <a:ln>
            <a:noFill/>
          </a:ln>
        </p:spPr>
      </p:pic>
      <p:sp>
        <p:nvSpPr>
          <p:cNvPr id="3" name="Title 2"/>
          <p:cNvSpPr>
            <a:spLocks noGrp="1"/>
          </p:cNvSpPr>
          <p:nvPr>
            <p:ph type="title"/>
          </p:nvPr>
        </p:nvSpPr>
        <p:spPr>
          <a:xfrm>
            <a:off x="457200" y="276446"/>
            <a:ext cx="8229600" cy="1141191"/>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TÌNH HUỐNG</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981200"/>
            <a:ext cx="5029200" cy="2743200"/>
          </a:xfrm>
        </p:spPr>
        <p:txBody>
          <a:bodyPr>
            <a:normAutofit fontScale="62500" lnSpcReduction="20000"/>
          </a:bodyPr>
          <a:lstStyle/>
          <a:p>
            <a:pPr>
              <a:buFontTx/>
              <a:buChar char="-"/>
            </a:pPr>
            <a:r>
              <a:rPr lang="en-US" sz="5100" b="1" dirty="0" smtClean="0">
                <a:solidFill>
                  <a:srgbClr val="FF0000"/>
                </a:solidFill>
                <a:latin typeface="Times New Roman" pitchFamily="18" charset="0"/>
                <a:cs typeface="Times New Roman" pitchFamily="18" charset="0"/>
              </a:rPr>
              <a:t>Những hành vi nào chưa phù hợp</a:t>
            </a:r>
          </a:p>
          <a:p>
            <a:pPr algn="l">
              <a:buFontTx/>
              <a:buChar char="-"/>
            </a:pPr>
            <a:r>
              <a:rPr lang="en-US" sz="3400" dirty="0" smtClean="0">
                <a:solidFill>
                  <a:srgbClr val="FF0000"/>
                </a:solidFill>
                <a:latin typeface="Times New Roman" pitchFamily="18" charset="0"/>
                <a:cs typeface="Times New Roman" pitchFamily="18" charset="0"/>
              </a:rPr>
              <a:t>+ Dọa nạt bạn học sinh nữ</a:t>
            </a:r>
          </a:p>
          <a:p>
            <a:pPr algn="l">
              <a:buFontTx/>
              <a:buChar char="-"/>
            </a:pPr>
            <a:r>
              <a:rPr lang="en-US" sz="3400" dirty="0" smtClean="0">
                <a:solidFill>
                  <a:srgbClr val="FF0000"/>
                </a:solidFill>
                <a:latin typeface="Times New Roman" pitchFamily="18" charset="0"/>
                <a:cs typeface="Times New Roman" pitchFamily="18" charset="0"/>
              </a:rPr>
              <a:t>+ Quay phim chụp ảnh hành vi dọa nạt đó</a:t>
            </a:r>
          </a:p>
          <a:p>
            <a:pPr algn="l">
              <a:buFontTx/>
              <a:buChar char="-"/>
            </a:pPr>
            <a:r>
              <a:rPr lang="en-US" sz="3400" dirty="0" smtClean="0">
                <a:solidFill>
                  <a:srgbClr val="FF0000"/>
                </a:solidFill>
                <a:latin typeface="Times New Roman" pitchFamily="18" charset="0"/>
                <a:cs typeface="Times New Roman" pitchFamily="18" charset="0"/>
              </a:rPr>
              <a:t>Chưa phù hợp vì: hành vi đó sẽ gây căng thẳng, sợ hãi cho bạn nữ, tổn thương về mặt tinh thần....</a:t>
            </a:r>
          </a:p>
          <a:p>
            <a:pPr algn="l">
              <a:buFontTx/>
              <a:buChar char="-"/>
            </a:pPr>
            <a:endParaRPr lang="en-US" sz="2000" dirty="0" smtClean="0">
              <a:solidFill>
                <a:srgbClr val="FF0000"/>
              </a:solidFill>
              <a:latin typeface="Times New Roman" pitchFamily="18" charset="0"/>
              <a:cs typeface="Times New Roman" pitchFamily="18" charset="0"/>
            </a:endParaRPr>
          </a:p>
          <a:p>
            <a:pPr algn="l">
              <a:buFontTx/>
              <a:buChar char="-"/>
            </a:pPr>
            <a:endParaRPr lang="en-US" sz="2000" dirty="0" smtClean="0">
              <a:solidFill>
                <a:srgbClr val="FF0000"/>
              </a:solidFill>
              <a:latin typeface="Times New Roman" pitchFamily="18" charset="0"/>
              <a:cs typeface="Times New Roman" pitchFamily="18" charset="0"/>
            </a:endParaRPr>
          </a:p>
          <a:p>
            <a:pPr>
              <a:buFontTx/>
              <a:buChar char="-"/>
            </a:pPr>
            <a:endParaRPr lang="en-US" sz="2800" dirty="0" smtClean="0">
              <a:solidFill>
                <a:srgbClr val="FF0000"/>
              </a:solidFill>
              <a:latin typeface="Times New Roman" pitchFamily="18" charset="0"/>
              <a:cs typeface="Times New Roman" pitchFamily="18" charset="0"/>
            </a:endParaRPr>
          </a:p>
          <a:p>
            <a:pPr>
              <a:buFontTx/>
              <a:buChar char="-"/>
            </a:pPr>
            <a:endParaRPr lang="en-US" dirty="0"/>
          </a:p>
        </p:txBody>
      </p:sp>
      <p:pic>
        <p:nvPicPr>
          <p:cNvPr id="4" name="Content Placeholder 3" descr="Theo em, những bạn học sinh trong bức tranh dưới đây có những hành vi nào chưa phù hợp?"/>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76200"/>
            <a:ext cx="4038600" cy="6477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1282"/>
            <a:ext cx="9143985" cy="6856718"/>
          </a:xfrm>
          <a:prstGeom prst="rect">
            <a:avLst/>
          </a:prstGeom>
        </p:spPr>
      </p:pic>
      <p:sp>
        <p:nvSpPr>
          <p:cNvPr id="8" name="Title 7"/>
          <p:cNvSpPr>
            <a:spLocks noGrp="1"/>
          </p:cNvSpPr>
          <p:nvPr>
            <p:ph type="title"/>
          </p:nvPr>
        </p:nvSpPr>
        <p:spPr/>
        <p:txBody>
          <a:bodyPr/>
          <a:lstStyle/>
          <a:p>
            <a:r>
              <a:rPr lang="en-US" dirty="0" smtClean="0"/>
              <a:t>Trò chơi: sức mạnh đôi bàn tay</a:t>
            </a:r>
            <a:endParaRPr lang="en-US" dirty="0"/>
          </a:p>
        </p:txBody>
      </p:sp>
      <p:sp>
        <p:nvSpPr>
          <p:cNvPr id="10" name="Content Placeholder 9"/>
          <p:cNvSpPr>
            <a:spLocks noGrp="1"/>
          </p:cNvSpPr>
          <p:nvPr>
            <p:ph sz="half" idx="1"/>
          </p:nvPr>
        </p:nvSpPr>
        <p:spPr/>
        <p:txBody>
          <a:bodyPr/>
          <a:lstStyle/>
          <a:p>
            <a:r>
              <a:rPr lang="en-US" dirty="0" smtClean="0"/>
              <a:t>Luật chơi: học sinh đứng tại chỗ và di chuyểđôi bàn tay theo yêu cầu của cô. Ai làm sai sẽ bị phạt</a:t>
            </a:r>
            <a:endParaRPr lang="en-US" dirty="0"/>
          </a:p>
        </p:txBody>
      </p:sp>
      <p:sp>
        <p:nvSpPr>
          <p:cNvPr id="11" name="Content Placeholder 10"/>
          <p:cNvSpPr>
            <a:spLocks noGrp="1"/>
          </p:cNvSpPr>
          <p:nvPr>
            <p:ph sz="half" idx="2"/>
          </p:nvPr>
        </p:nvSpPr>
        <p:spPr/>
        <p:txBody>
          <a:bodyPr/>
          <a:lstStyle/>
          <a:p>
            <a:r>
              <a:rPr lang="en-US" dirty="0" smtClean="0"/>
              <a:t>Gv đưa ra câu hỏi: sức mạnh đôi bàn tay để làm gì? Em có liên tưởng gì khi thực hiện những hành động trên</a:t>
            </a:r>
            <a:endParaRPr lang="en-US"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9144000" cy="6793462"/>
          </a:xfrm>
          <a:prstGeom prst="rect">
            <a:avLst/>
          </a:prstGeom>
        </p:spPr>
      </p:pic>
      <p:pic>
        <p:nvPicPr>
          <p:cNvPr id="6" name="Picture 5"/>
          <p:cNvPicPr>
            <a:picLocks noChangeAspect="1"/>
          </p:cNvPicPr>
          <p:nvPr/>
        </p:nvPicPr>
        <p:blipFill>
          <a:blip r:embed="rId3"/>
          <a:stretch>
            <a:fillRect/>
          </a:stretch>
        </p:blipFill>
        <p:spPr>
          <a:xfrm>
            <a:off x="499961" y="333866"/>
            <a:ext cx="3044239" cy="5372071"/>
          </a:xfrm>
          <a:prstGeom prst="rect">
            <a:avLst/>
          </a:prstGeom>
        </p:spPr>
      </p:pic>
      <p:sp>
        <p:nvSpPr>
          <p:cNvPr id="7" name="Rectangle 6"/>
          <p:cNvSpPr>
            <a:spLocks noChangeArrowheads="1"/>
          </p:cNvSpPr>
          <p:nvPr/>
        </p:nvSpPr>
        <p:spPr bwMode="auto">
          <a:xfrm rot="21274563">
            <a:off x="925728" y="756658"/>
            <a:ext cx="219270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 </a:t>
            </a:r>
            <a:endParaRPr lang="en-US" altLang="en-US" sz="4400" b="1" dirty="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đ</a:t>
            </a:r>
            <a:r>
              <a:rPr lang="vi-VN" altLang="en-US" sz="4000" b="1" dirty="0">
                <a:solidFill>
                  <a:srgbClr val="FF0000"/>
                </a:solidFill>
                <a:latin typeface="#9Slide05 Fourth" panose="00000500000000000000" pitchFamily="2" charset="0"/>
              </a:rPr>
              <a:t>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4946597" y="468763"/>
            <a:ext cx="3389609" cy="5182805"/>
          </a:xfrm>
          <a:prstGeom prst="rect">
            <a:avLst/>
          </a:prstGeom>
        </p:spPr>
      </p:pic>
      <p:sp>
        <p:nvSpPr>
          <p:cNvPr id="9" name="文本框 6"/>
          <p:cNvSpPr txBox="1"/>
          <p:nvPr/>
        </p:nvSpPr>
        <p:spPr>
          <a:xfrm>
            <a:off x="5337380" y="3074883"/>
            <a:ext cx="2414166"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1087</Words>
  <Application>Microsoft Office PowerPoint</Application>
  <PresentationFormat>On-screen Show (4:3)</PresentationFormat>
  <Paragraphs>97</Paragraphs>
  <Slides>22</Slides>
  <Notes>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22</vt:i4>
      </vt:variant>
    </vt:vector>
  </HeadingPairs>
  <TitlesOfParts>
    <vt:vector size="41" baseType="lpstr">
      <vt:lpstr>微软雅黑</vt:lpstr>
      <vt:lpstr>SimSun</vt:lpstr>
      <vt:lpstr>SimSun</vt:lpstr>
      <vt:lpstr>#9Slide05 Brannboll Ny</vt:lpstr>
      <vt:lpstr>#9Slide05 Fourth</vt:lpstr>
      <vt:lpstr>#9Slide06 DeathRattle BB</vt:lpstr>
      <vt:lpstr>【苹果】迟暮朝朝醉晚灯</vt:lpstr>
      <vt:lpstr>Arial</vt:lpstr>
      <vt:lpstr>Calibri</vt:lpstr>
      <vt:lpstr>Cambria</vt:lpstr>
      <vt:lpstr>DengXian</vt:lpstr>
      <vt:lpstr>Helvetica Neue</vt:lpstr>
      <vt:lpstr>SVN-Vanilla Daisy Pro</vt:lpstr>
      <vt:lpstr>Tahoma</vt:lpstr>
      <vt:lpstr>Times New Roman</vt:lpstr>
      <vt:lpstr>Verdana</vt:lpstr>
      <vt:lpstr>Wingdings 3</vt:lpstr>
      <vt:lpstr>方正静蕾简体</vt:lpstr>
      <vt:lpstr>Office Theme</vt:lpstr>
      <vt:lpstr>PowerPoint Presentation</vt:lpstr>
      <vt:lpstr>PowerPoint Presentation</vt:lpstr>
      <vt:lpstr>PowerPoint Presentation</vt:lpstr>
      <vt:lpstr>PowerPoint Presentation</vt:lpstr>
      <vt:lpstr>PowerPoint Presentation</vt:lpstr>
      <vt:lpstr>TÌNH HUỐNG</vt:lpstr>
      <vt:lpstr>PowerPoint Presentation</vt:lpstr>
      <vt:lpstr>Trò chơi: sức mạnh đôi bàn tay</vt:lpstr>
      <vt:lpstr>PowerPoint Presentation</vt:lpstr>
      <vt:lpstr>PowerPoint Presentation</vt:lpstr>
      <vt:lpstr>PowerPoint Presentation</vt:lpstr>
      <vt:lpstr>PowerPoint Presentation</vt:lpstr>
      <vt:lpstr>PowerPoint Presentation</vt:lpstr>
      <vt:lpstr>PowerPoint Presentation</vt:lpstr>
      <vt:lpstr>2. Nguyên nhân và hậu quả của bạo lực học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PKComputer</cp:lastModifiedBy>
  <cp:revision>16</cp:revision>
  <dcterms:created xsi:type="dcterms:W3CDTF">2024-01-17T01:28:04Z</dcterms:created>
  <dcterms:modified xsi:type="dcterms:W3CDTF">2025-09-18T01:12:12Z</dcterms:modified>
</cp:coreProperties>
</file>