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30" r:id="rId11"/>
    <p:sldMasterId id="2147483742" r:id="rId12"/>
    <p:sldMasterId id="2147483754" r:id="rId13"/>
    <p:sldMasterId id="2147483778" r:id="rId14"/>
    <p:sldMasterId id="2147483850" r:id="rId15"/>
    <p:sldMasterId id="2147483886" r:id="rId16"/>
    <p:sldMasterId id="2147483898" r:id="rId17"/>
    <p:sldMasterId id="2147483910" r:id="rId18"/>
    <p:sldMasterId id="2147483934" r:id="rId19"/>
    <p:sldMasterId id="2147483970" r:id="rId20"/>
    <p:sldMasterId id="2147483983" r:id="rId21"/>
  </p:sldMasterIdLst>
  <p:notesMasterIdLst>
    <p:notesMasterId r:id="rId57"/>
  </p:notesMasterIdLst>
  <p:sldIdLst>
    <p:sldId id="681" r:id="rId22"/>
    <p:sldId id="518" r:id="rId23"/>
    <p:sldId id="634" r:id="rId24"/>
    <p:sldId id="625" r:id="rId25"/>
    <p:sldId id="626" r:id="rId26"/>
    <p:sldId id="628" r:id="rId27"/>
    <p:sldId id="629" r:id="rId28"/>
    <p:sldId id="630" r:id="rId29"/>
    <p:sldId id="631" r:id="rId30"/>
    <p:sldId id="632" r:id="rId31"/>
    <p:sldId id="633" r:id="rId32"/>
    <p:sldId id="637" r:id="rId33"/>
    <p:sldId id="639" r:id="rId34"/>
    <p:sldId id="641" r:id="rId35"/>
    <p:sldId id="643" r:id="rId36"/>
    <p:sldId id="640" r:id="rId37"/>
    <p:sldId id="651" r:id="rId38"/>
    <p:sldId id="683" r:id="rId39"/>
    <p:sldId id="648" r:id="rId40"/>
    <p:sldId id="649" r:id="rId41"/>
    <p:sldId id="650" r:id="rId42"/>
    <p:sldId id="677" r:id="rId43"/>
    <p:sldId id="605" r:id="rId44"/>
    <p:sldId id="606" r:id="rId45"/>
    <p:sldId id="607" r:id="rId46"/>
    <p:sldId id="609" r:id="rId47"/>
    <p:sldId id="615" r:id="rId48"/>
    <p:sldId id="618" r:id="rId49"/>
    <p:sldId id="619" r:id="rId50"/>
    <p:sldId id="620" r:id="rId51"/>
    <p:sldId id="622" r:id="rId52"/>
    <p:sldId id="596" r:id="rId53"/>
    <p:sldId id="680" r:id="rId54"/>
    <p:sldId id="679" r:id="rId55"/>
    <p:sldId id="297" r:id="rId56"/>
  </p:sldIdLst>
  <p:sldSz cx="12190413" cy="6859588"/>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393"/>
    <a:srgbClr val="FF0066"/>
    <a:srgbClr val="56AFBC"/>
    <a:srgbClr val="F7E11A"/>
    <a:srgbClr val="77C571"/>
    <a:srgbClr val="90CF80"/>
    <a:srgbClr val="5BBC58"/>
    <a:srgbClr val="BA9829"/>
    <a:srgbClr val="DC2A25"/>
    <a:srgbClr val="8D6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97778" autoAdjust="0"/>
  </p:normalViewPr>
  <p:slideViewPr>
    <p:cSldViewPr snapToGrid="0" showGuides="1">
      <p:cViewPr varScale="1">
        <p:scale>
          <a:sx n="78" d="100"/>
          <a:sy n="78" d="100"/>
        </p:scale>
        <p:origin x="528" y="43"/>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2025/11/19</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41188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13DFEF2-4354-4865-BF20-1EB11DE82223}" type="slidenum">
              <a:rPr lang="en-SG" smtClean="0">
                <a:solidFill>
                  <a:prstClr val="black"/>
                </a:solidFill>
                <a:latin typeface="Calibri"/>
              </a:rPr>
              <a:pPr/>
              <a:t>34</a:t>
            </a:fld>
            <a:endParaRPr lang="en-SG">
              <a:solidFill>
                <a:prstClr val="black"/>
              </a:solidFill>
              <a:latin typeface="Calibri"/>
            </a:endParaRPr>
          </a:p>
        </p:txBody>
      </p:sp>
    </p:spTree>
    <p:extLst>
      <p:ext uri="{BB962C8B-B14F-4D97-AF65-F5344CB8AC3E}">
        <p14:creationId xmlns:p14="http://schemas.microsoft.com/office/powerpoint/2010/main" val="4127767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72037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8088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8088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Nhâm</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0981.713.891</a:t>
            </a:r>
            <a:endParaRPr lang="en-US" dirty="0"/>
          </a:p>
        </p:txBody>
      </p:sp>
      <p:sp>
        <p:nvSpPr>
          <p:cNvPr id="4" name="Slide Number Placeholder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54790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58431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16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2117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solidFill>
                  <a:prstClr val="black"/>
                </a:solidFill>
                <a:latin typeface="Calibri"/>
                <a:ea typeface="宋体"/>
              </a:rPr>
              <a:pPr/>
              <a:t>33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38180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3018"/>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0" y="457597"/>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7945"/>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70"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31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0" y="457597"/>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7945"/>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970"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9790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2613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5127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866"/>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1973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234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85"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985"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5817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944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22"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22"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22"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640"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640"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280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8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513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22" y="457549"/>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7897"/>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22"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281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22" y="457549"/>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7897"/>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922"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483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0339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6936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848"/>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3932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3372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67"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967"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3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4619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4"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04"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04"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622"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622"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409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107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948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4" y="457531"/>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7879"/>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04"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7036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4" y="457531"/>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7879"/>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904"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6525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5085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4971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829"/>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4517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440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48"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948"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5320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549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85"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5"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5"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603"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603"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1525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2293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1365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5" y="457512"/>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7860"/>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5"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530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5" y="457512"/>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7860"/>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85"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1645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95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6623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788"/>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674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0980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07"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907"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34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781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44"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44"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44"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562"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562"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5088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8209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9218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471"/>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7819"/>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4"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7617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471"/>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7819"/>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44"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9376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4720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052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55" y="2130994"/>
            <a:ext cx="10361851" cy="1470365"/>
          </a:xfrm>
        </p:spPr>
        <p:txBody>
          <a:bodyPr/>
          <a:lstStyle/>
          <a:p>
            <a:r>
              <a:rPr lang="en-US"/>
              <a:t>Click to edit Master title style</a:t>
            </a:r>
          </a:p>
        </p:txBody>
      </p:sp>
      <p:sp>
        <p:nvSpPr>
          <p:cNvPr id="3" name="Subtitle 2"/>
          <p:cNvSpPr>
            <a:spLocks noGrp="1"/>
          </p:cNvSpPr>
          <p:nvPr>
            <p:ph type="subTitle" idx="1"/>
          </p:nvPr>
        </p:nvSpPr>
        <p:spPr>
          <a:xfrm>
            <a:off x="1828636" y="3887100"/>
            <a:ext cx="8533289" cy="17530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605749"/>
      </p:ext>
    </p:extLst>
  </p:cSld>
  <p:clrMapOvr>
    <a:masterClrMapping/>
  </p:clrMapOvr>
  <p:transition spd="slow">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550600"/>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33"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33" y="2907461"/>
            <a:ext cx="10361851" cy="150053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255676"/>
      </p:ext>
    </p:extLst>
  </p:cSld>
  <p:clrMapOvr>
    <a:masterClrMapping/>
  </p:clrMapOvr>
  <p:transition spd="slow">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95" y="1600646"/>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646"/>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250547"/>
      </p:ext>
    </p:extLst>
  </p:cSld>
  <p:clrMapOvr>
    <a:masterClrMapping/>
  </p:clrMapOvr>
  <p:transition spd="slow">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453"/>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453"/>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054140"/>
      </p:ext>
    </p:extLst>
  </p:cSld>
  <p:clrMapOvr>
    <a:masterClrMapping/>
  </p:clrMapOvr>
  <p:transition spd="slow">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492593"/>
      </p:ext>
    </p:extLst>
  </p:cSld>
  <p:clrMapOvr>
    <a:masterClrMapping/>
  </p:clrMapOvr>
  <p:transition spd="slow">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606598"/>
      </p:ext>
    </p:extLst>
  </p:cSld>
  <p:clrMapOvr>
    <a:masterClrMapping/>
  </p:clrMapOvr>
  <p:transition spd="slow">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87" y="273189"/>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508"/>
            <a:ext cx="4010562"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442182"/>
      </p:ext>
    </p:extLst>
  </p:cSld>
  <p:clrMapOvr>
    <a:masterClrMapping/>
  </p:clrMapOvr>
  <p:transition spd="slow">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86"/>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91"/>
            <a:ext cx="7314248"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492491"/>
      </p:ext>
    </p:extLst>
  </p:cSld>
  <p:clrMapOvr>
    <a:masterClrMapping/>
  </p:clrMapOvr>
  <p:transition spd="slow">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430922"/>
      </p:ext>
    </p:extLst>
  </p:cSld>
  <p:clrMapOvr>
    <a:masterClrMapping/>
  </p:clrMapOvr>
  <p:transition spd="slow">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95"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239718"/>
      </p:ext>
    </p:extLst>
  </p:cSld>
  <p:clrMapOvr>
    <a:masterClrMapping/>
  </p:clrMapOvr>
  <p:transition spd="slow">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74" y="34292"/>
            <a:ext cx="343340" cy="6750055"/>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1257" y="423155"/>
            <a:ext cx="264081" cy="6407135"/>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715" y="76"/>
            <a:ext cx="11967447" cy="38065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445" y="6559324"/>
            <a:ext cx="11472613" cy="30033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8474423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31" y="2130970"/>
            <a:ext cx="10361851" cy="1470365"/>
          </a:xfrm>
        </p:spPr>
        <p:txBody>
          <a:bodyPr/>
          <a:lstStyle/>
          <a:p>
            <a:r>
              <a:rPr lang="en-US"/>
              <a:t>Click to edit Master title style</a:t>
            </a:r>
          </a:p>
        </p:txBody>
      </p:sp>
      <p:sp>
        <p:nvSpPr>
          <p:cNvPr id="3" name="Subtitle 2"/>
          <p:cNvSpPr>
            <a:spLocks noGrp="1"/>
          </p:cNvSpPr>
          <p:nvPr>
            <p:ph type="subTitle" idx="1"/>
          </p:nvPr>
        </p:nvSpPr>
        <p:spPr>
          <a:xfrm>
            <a:off x="1828612" y="3887100"/>
            <a:ext cx="8533289" cy="17530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03504"/>
      </p:ext>
    </p:extLst>
  </p:cSld>
  <p:clrMapOvr>
    <a:masterClrMapping/>
  </p:clrMapOvr>
  <p:transition spd="slow">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437419"/>
      </p:ext>
    </p:extLst>
  </p:cSld>
  <p:clrMapOvr>
    <a:masterClrMapping/>
  </p:clrMapOvr>
  <p:transition spd="slow">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09"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09" y="2907437"/>
            <a:ext cx="10361851" cy="150053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315132"/>
      </p:ext>
    </p:extLst>
  </p:cSld>
  <p:clrMapOvr>
    <a:masterClrMapping/>
  </p:clrMapOvr>
  <p:transition spd="slow">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71" y="160062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62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192540"/>
      </p:ext>
    </p:extLst>
  </p:cSld>
  <p:clrMapOvr>
    <a:masterClrMapping/>
  </p:clrMapOvr>
  <p:transition spd="slow">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42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42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068877"/>
      </p:ext>
    </p:extLst>
  </p:cSld>
  <p:clrMapOvr>
    <a:masterClrMapping/>
  </p:clrMapOvr>
  <p:transition spd="slow">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213834"/>
      </p:ext>
    </p:extLst>
  </p:cSld>
  <p:clrMapOvr>
    <a:masterClrMapping/>
  </p:clrMapOvr>
  <p:transition spd="slow">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622485"/>
      </p:ext>
    </p:extLst>
  </p:cSld>
  <p:clrMapOvr>
    <a:masterClrMapping/>
  </p:clrMapOvr>
  <p:transition spd="slow">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63" y="27316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484"/>
            <a:ext cx="4010562"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644730"/>
      </p:ext>
    </p:extLst>
  </p:cSld>
  <p:clrMapOvr>
    <a:masterClrMapping/>
  </p:clrMapOvr>
  <p:transition spd="slow">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6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67"/>
            <a:ext cx="7314248"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421521"/>
      </p:ext>
    </p:extLst>
  </p:cSld>
  <p:clrMapOvr>
    <a:masterClrMapping/>
  </p:clrMapOvr>
  <p:transition spd="slow">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0193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71"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130949"/>
      </p:ext>
    </p:extLst>
  </p:cSld>
  <p:clrMapOvr>
    <a:masterClrMapping/>
  </p:clrMapOvr>
  <p:transition spd="slow">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50" y="34268"/>
            <a:ext cx="343340" cy="6750055"/>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1233" y="423155"/>
            <a:ext cx="264081" cy="6407135"/>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91" y="52"/>
            <a:ext cx="11967447" cy="38065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421" y="6559300"/>
            <a:ext cx="11472613" cy="30033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25635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137"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2137"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80329"/>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283" y="195546"/>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653"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511"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76" y="2131316"/>
            <a:ext cx="10361851" cy="1470365"/>
          </a:xfrm>
        </p:spPr>
        <p:txBody>
          <a:bodyPr/>
          <a:lstStyle/>
          <a:p>
            <a:r>
              <a:rPr lang="en-US"/>
              <a:t>Click to edit Master title style</a:t>
            </a:r>
          </a:p>
        </p:txBody>
      </p:sp>
      <p:sp>
        <p:nvSpPr>
          <p:cNvPr id="3" name="Subtitle 2"/>
          <p:cNvSpPr>
            <a:spLocks noGrp="1"/>
          </p:cNvSpPr>
          <p:nvPr>
            <p:ph type="subTitle" idx="1"/>
          </p:nvPr>
        </p:nvSpPr>
        <p:spPr>
          <a:xfrm>
            <a:off x="1828957"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54"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354" y="2907781"/>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16" y="1600966"/>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966"/>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863"/>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774"/>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863"/>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774"/>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507"/>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507" y="273511"/>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831"/>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3312"/>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978"/>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6"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3009"/>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7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74"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40073"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840073" y="2505656"/>
            <a:ext cx="5157116" cy="3685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792"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6171792" y="2505656"/>
            <a:ext cx="5182513" cy="3685441"/>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03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8"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2128"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239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403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65"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65"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783"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783"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179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68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087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692"/>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8040"/>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65"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030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692"/>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8040"/>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065"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889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647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58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3004"/>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551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113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3"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2123"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216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11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0"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60"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60"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778"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778"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066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840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728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0" y="457687"/>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8035"/>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60"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1270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0" y="457687"/>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8035"/>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060"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188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95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90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998"/>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5310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65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7"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2117"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630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101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4"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54"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54"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772"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772"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060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643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27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681"/>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8029"/>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54"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971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4" y="457681"/>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8029"/>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054"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852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73" y="457701"/>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8048"/>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40073"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000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3570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983"/>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673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696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02"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2102"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368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8947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9"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39"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39"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757"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757"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7336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997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5593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9" y="457666"/>
            <a:ext cx="3931725" cy="1600571"/>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801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3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42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73" y="457701"/>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8048"/>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40073"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9" y="457666"/>
            <a:ext cx="3931725" cy="1600571"/>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801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03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2528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144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348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914"/>
            <a:ext cx="9142810" cy="2388153"/>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0499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792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3" y="1710134"/>
            <a:ext cx="10514231" cy="285339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2033" y="4590526"/>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2700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887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0" y="365210"/>
            <a:ext cx="10514231" cy="132587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70"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70" y="2505655"/>
            <a:ext cx="5157116"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688"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1688"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9643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6968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02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2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21.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86"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86"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86"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2025/11/19</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966"/>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11/19/2025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453"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77"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77"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6353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2"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72"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72"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94393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6"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66"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66"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92928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51"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451"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45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1638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2"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82"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82"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6471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34"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34"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34"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725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16"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316"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316"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1536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97"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97"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97"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85769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56" y="365210"/>
            <a:ext cx="10514231" cy="132587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56" y="1826048"/>
            <a:ext cx="10514231" cy="43523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56"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81DD575E-E6FA-4581-B7B3-B6C099C26C3C}"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9C0CF32B-60B7-4180-B813-A1EB4F99FF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53686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646"/>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165132"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00951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622"/>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11/19/2025</a:t>
            </a:fld>
            <a:endParaRPr lang="en-US">
              <a:solidFill>
                <a:prstClr val="black">
                  <a:tint val="75000"/>
                </a:prstClr>
              </a:solidFill>
            </a:endParaRPr>
          </a:p>
        </p:txBody>
      </p:sp>
      <p:sp>
        <p:nvSpPr>
          <p:cNvPr id="5" name="Footer Placeholder 4"/>
          <p:cNvSpPr>
            <a:spLocks noGrp="1"/>
          </p:cNvSpPr>
          <p:nvPr>
            <p:ph type="ftr" sz="quarter" idx="3"/>
          </p:nvPr>
        </p:nvSpPr>
        <p:spPr>
          <a:xfrm>
            <a:off x="4165108"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71705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967"/>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19/11/2025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453" y="6334399"/>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7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6114"/>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image" Target="../media/image17.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6.jp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20.png"/><Relationship Id="rId11" Type="http://schemas.openxmlformats.org/officeDocument/2006/relationships/image" Target="../media/image50.png"/><Relationship Id="rId5" Type="http://schemas.openxmlformats.org/officeDocument/2006/relationships/image" Target="../media/image19.png"/><Relationship Id="rId10" Type="http://schemas.openxmlformats.org/officeDocument/2006/relationships/image" Target="../media/image49.jpeg"/><Relationship Id="rId4" Type="http://schemas.openxmlformats.org/officeDocument/2006/relationships/image" Target="../media/image17.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43.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9.jpe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0.pn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61.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49.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60.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71.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82.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93.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104.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115.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3.png"/><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slide" Target="slide7.xml"/><Relationship Id="rId11" Type="http://schemas.openxmlformats.org/officeDocument/2006/relationships/image" Target="../media/image21.jpeg"/><Relationship Id="rId5" Type="http://schemas.openxmlformats.org/officeDocument/2006/relationships/slide" Target="slide6.xml"/><Relationship Id="rId15" Type="http://schemas.openxmlformats.org/officeDocument/2006/relationships/image" Target="../media/image24.png"/><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 Id="rId14" Type="http://schemas.openxmlformats.org/officeDocument/2006/relationships/slide" Target="slide13.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126.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4.wav"/><Relationship Id="rId7" Type="http://schemas.microsoft.com/office/2007/relationships/hdphoto" Target="../media/hdphoto3.wdp"/><Relationship Id="rId12" Type="http://schemas.openxmlformats.org/officeDocument/2006/relationships/slide" Target="slide23.xml"/><Relationship Id="rId2" Type="http://schemas.openxmlformats.org/officeDocument/2006/relationships/audio" Target="../media/audio3.wav"/><Relationship Id="rId1" Type="http://schemas.openxmlformats.org/officeDocument/2006/relationships/slideLayout" Target="../slideLayouts/slideLayout137.xml"/><Relationship Id="rId6" Type="http://schemas.openxmlformats.org/officeDocument/2006/relationships/image" Target="../media/image63.png"/><Relationship Id="rId11" Type="http://schemas.openxmlformats.org/officeDocument/2006/relationships/image" Target="../media/image66.png"/><Relationship Id="rId5" Type="http://schemas.microsoft.com/office/2007/relationships/hdphoto" Target="../media/hdphoto2.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0.pn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61.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4.xml"/><Relationship Id="rId7" Type="http://schemas.openxmlformats.org/officeDocument/2006/relationships/image" Target="../media/image6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9.xml"/><Relationship Id="rId5" Type="http://schemas.openxmlformats.org/officeDocument/2006/relationships/slideLayout" Target="../slideLayouts/slideLayout161.xml"/><Relationship Id="rId4" Type="http://schemas.openxmlformats.org/officeDocument/2006/relationships/tags" Target="../tags/tag5.xml"/><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54.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hyperlink" Target="https://shopeesales.com/cay-canh-la-do-dep-trang-tri-may-man-dau-nam/"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slide" Target="slide3.xm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audio" Target="../media/audio3.wav"/><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slide" Target="slide3.xml"/><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17.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7.jpeg"/><Relationship Id="rId5" Type="http://schemas.openxmlformats.org/officeDocument/2006/relationships/image" Target="../media/image17.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7.png"/><Relationship Id="rId5" Type="http://schemas.openxmlformats.org/officeDocument/2006/relationships/slide" Target="slide3.xm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893" cy="7211497"/>
          </a:xfrm>
          <a:prstGeom prst="rect">
            <a:avLst/>
          </a:prstGeom>
        </p:spPr>
      </p:pic>
      <p:pic>
        <p:nvPicPr>
          <p:cNvPr id="7"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1" y="2933174"/>
            <a:ext cx="3189457" cy="3956115"/>
          </a:xfrm>
          <a:prstGeom prst="rect">
            <a:avLst/>
          </a:prstGeom>
        </p:spPr>
      </p:pic>
      <p:pic>
        <p:nvPicPr>
          <p:cNvPr id="10" name="图片 9">
            <a:extLst>
              <a:ext uri="{FF2B5EF4-FFF2-40B4-BE49-F238E27FC236}">
                <a16:creationId xmlns=""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 xmlns:a16="http://schemas.microsoft.com/office/drawing/2014/main" id="{02E95AFA-280A-4921-8D22-0280A7D250A9}"/>
              </a:ext>
            </a:extLst>
          </p:cNvPr>
          <p:cNvSpPr txBox="1">
            <a:spLocks noChangeArrowheads="1"/>
          </p:cNvSpPr>
          <p:nvPr/>
        </p:nvSpPr>
        <p:spPr bwMode="auto">
          <a:xfrm>
            <a:off x="764272" y="2195015"/>
            <a:ext cx="1066189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Nhiệt</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liệt</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chào</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mừng</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quý</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thầy</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cô</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p>
          <a:p>
            <a:pPr algn="ctr" defTabSz="685800"/>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về</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dự</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giờ</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thăm</a:t>
            </a:r>
            <a:r>
              <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6000" dirty="0" err="1" smtClean="0">
                <a:solidFill>
                  <a:srgbClr val="FF0000"/>
                </a:solidFill>
                <a:latin typeface="Times New Roman" pitchFamily="18" charset="0"/>
                <a:ea typeface="华康海报体W12(P)" panose="040B0C00000000000000" pitchFamily="82" charset="-122"/>
                <a:cs typeface="Times New Roman" pitchFamily="18" charset="0"/>
              </a:rPr>
              <a:t>lớp</a:t>
            </a:r>
            <a:r>
              <a:rPr lang="en-US" altLang="zh-CN" sz="6000" smtClean="0">
                <a:solidFill>
                  <a:srgbClr val="FF0000"/>
                </a:solidFill>
                <a:latin typeface="Times New Roman" pitchFamily="18" charset="0"/>
                <a:ea typeface="华康海报体W12(P)" panose="040B0C00000000000000" pitchFamily="82" charset="-122"/>
                <a:cs typeface="Times New Roman" pitchFamily="18" charset="0"/>
              </a:rPr>
              <a:t>.</a:t>
            </a:r>
            <a:endParaRPr lang="en-US" altLang="zh-CN" sz="6000" dirty="0" smtClean="0">
              <a:solidFill>
                <a:srgbClr val="FF0000"/>
              </a:solidFill>
              <a:latin typeface="Times New Roman" pitchFamily="18" charset="0"/>
              <a:ea typeface="华康海报体W12(P)" panose="040B0C00000000000000" pitchFamily="82" charset="-122"/>
              <a:cs typeface="Times New Roman" pitchFamily="18" charset="0"/>
            </a:endParaRPr>
          </a:p>
          <a:p>
            <a:pPr algn="ctr" defTabSz="685800"/>
            <a:endParaRPr lang="en-US" altLang="zh-CN" sz="4800" dirty="0" smtClean="0">
              <a:solidFill>
                <a:srgbClr val="FF0000"/>
              </a:solidFill>
              <a:latin typeface="Times New Roman" pitchFamily="18" charset="0"/>
              <a:ea typeface="华康海报体W12(P)" panose="040B0C00000000000000" pitchFamily="82" charset="-122"/>
              <a:cs typeface="Times New Roman" pitchFamily="18" charset="0"/>
            </a:endParaRPr>
          </a:p>
          <a:p>
            <a:pPr algn="ctr" defTabSz="685800"/>
            <a:r>
              <a:rPr lang="en-US" altLang="zh-CN" sz="4800" dirty="0" err="1" smtClean="0">
                <a:solidFill>
                  <a:srgbClr val="FF0000"/>
                </a:solidFill>
                <a:latin typeface="Times New Roman" pitchFamily="18" charset="0"/>
                <a:ea typeface="华康海报体W12(P)" panose="040B0C00000000000000" pitchFamily="82" charset="-122"/>
                <a:cs typeface="Times New Roman" pitchFamily="18" charset="0"/>
              </a:rPr>
              <a:t>Giáo</a:t>
            </a:r>
            <a:r>
              <a:rPr lang="en-US" altLang="zh-CN" sz="48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4800" dirty="0" err="1" smtClean="0">
                <a:solidFill>
                  <a:srgbClr val="FF0000"/>
                </a:solidFill>
                <a:latin typeface="Times New Roman" pitchFamily="18" charset="0"/>
                <a:ea typeface="华康海报体W12(P)" panose="040B0C00000000000000" pitchFamily="82" charset="-122"/>
                <a:cs typeface="Times New Roman" pitchFamily="18" charset="0"/>
              </a:rPr>
              <a:t>viên:Vũ</a:t>
            </a:r>
            <a:r>
              <a:rPr lang="en-US" altLang="zh-CN" sz="48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4800" dirty="0" err="1" smtClean="0">
                <a:solidFill>
                  <a:srgbClr val="FF0000"/>
                </a:solidFill>
                <a:latin typeface="Times New Roman" pitchFamily="18" charset="0"/>
                <a:ea typeface="华康海报体W12(P)" panose="040B0C00000000000000" pitchFamily="82" charset="-122"/>
                <a:cs typeface="Times New Roman" pitchFamily="18" charset="0"/>
              </a:rPr>
              <a:t>Thị</a:t>
            </a:r>
            <a:r>
              <a:rPr lang="en-US" altLang="zh-CN" sz="48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4800" dirty="0" err="1" smtClean="0">
                <a:solidFill>
                  <a:srgbClr val="FF0000"/>
                </a:solidFill>
                <a:latin typeface="Times New Roman" pitchFamily="18" charset="0"/>
                <a:ea typeface="华康海报体W12(P)" panose="040B0C00000000000000" pitchFamily="82" charset="-122"/>
                <a:cs typeface="Times New Roman" pitchFamily="18" charset="0"/>
              </a:rPr>
              <a:t>Linh</a:t>
            </a:r>
            <a:endParaRPr lang="en-US" altLang="zh-CN" sz="4800" dirty="0">
              <a:solidFill>
                <a:srgbClr val="FF0000"/>
              </a:solidFill>
              <a:latin typeface="Times New Roman" pitchFamily="18" charset="0"/>
              <a:ea typeface="华康海报体W12(P)" panose="040B0C00000000000000" pitchFamily="82" charset="-122"/>
              <a:cs typeface="Times New Roman" pitchFamily="18" charset="0"/>
            </a:endParaRPr>
          </a:p>
        </p:txBody>
      </p:sp>
      <p:pic>
        <p:nvPicPr>
          <p:cNvPr id="12" name="图片 11">
            <a:extLst>
              <a:ext uri="{FF2B5EF4-FFF2-40B4-BE49-F238E27FC236}">
                <a16:creationId xmlns=""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768"/>
            <a:ext cx="1695088" cy="2162406"/>
          </a:xfrm>
          <a:prstGeom prst="rect">
            <a:avLst/>
          </a:prstGeom>
        </p:spPr>
      </p:pic>
    </p:spTree>
    <p:extLst>
      <p:ext uri="{BB962C8B-B14F-4D97-AF65-F5344CB8AC3E}">
        <p14:creationId xmlns:p14="http://schemas.microsoft.com/office/powerpoint/2010/main" val="3685049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4"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42" y="4852511"/>
            <a:ext cx="2395948" cy="2007077"/>
          </a:xfrm>
          <a:prstGeom prst="rect">
            <a:avLst/>
          </a:prstGeom>
        </p:spPr>
      </p:pic>
      <p:sp>
        <p:nvSpPr>
          <p:cNvPr id="5" name="AutoShape 4" descr="Quả thị thơm cô Tấm rất hiền. Chiều... - Hoa hồng ngoại 2018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49" y="160338"/>
            <a:ext cx="5671021" cy="35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138" y="1573469"/>
            <a:ext cx="2457450"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1465" y="1680024"/>
            <a:ext cx="6696677" cy="441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loud Callout 11"/>
          <p:cNvSpPr/>
          <p:nvPr/>
        </p:nvSpPr>
        <p:spPr>
          <a:xfrm>
            <a:off x="2329752" y="685552"/>
            <a:ext cx="8106033" cy="3200400"/>
          </a:xfrm>
          <a:prstGeom prst="cloudCallout">
            <a:avLst>
              <a:gd name="adj1" fmla="val -38021"/>
              <a:gd name="adj2" fmla="val 80825"/>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spcAft>
                <a:spcPts val="800"/>
              </a:spcAft>
            </a:pPr>
            <a:r>
              <a:rPr lang="en-US" sz="2400" dirty="0" smtClean="0">
                <a:solidFill>
                  <a:srgbClr val="000000"/>
                </a:solidFill>
                <a:latin typeface="Times New Roman" pitchFamily="18" charset="0"/>
                <a:ea typeface="Calibri"/>
                <a:cs typeface="Times New Roman" pitchFamily="18" charset="0"/>
              </a:rPr>
              <a:t>Câu7: </a:t>
            </a:r>
            <a:r>
              <a:rPr lang="en-US" sz="2400" dirty="0" err="1">
                <a:solidFill>
                  <a:srgbClr val="000000"/>
                </a:solidFill>
                <a:latin typeface="Times New Roman" pitchFamily="18" charset="0"/>
                <a:ea typeface="Calibri"/>
                <a:cs typeface="Times New Roman" pitchFamily="18" charset="0"/>
              </a:rPr>
              <a:t>Cây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gì</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chị</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Tấm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hiện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hình</a:t>
            </a:r>
            <a:endParaRPr lang="en-US" sz="2400" dirty="0">
              <a:latin typeface="Times New Roman" pitchFamily="18" charset="0"/>
              <a:ea typeface="Calibri"/>
              <a:cs typeface="Times New Roman" pitchFamily="18" charset="0"/>
            </a:endParaRPr>
          </a:p>
          <a:p>
            <a:pPr algn="ctr">
              <a:lnSpc>
                <a:spcPct val="150000"/>
              </a:lnSpc>
              <a:spcAft>
                <a:spcPts val="800"/>
              </a:spcAft>
            </a:pPr>
            <a:r>
              <a:rPr lang="en-US" sz="2400" dirty="0" err="1">
                <a:solidFill>
                  <a:srgbClr val="000000"/>
                </a:solidFill>
                <a:latin typeface="Times New Roman" pitchFamily="18" charset="0"/>
                <a:ea typeface="Calibri"/>
                <a:cs typeface="Times New Roman" pitchFamily="18" charset="0"/>
              </a:rPr>
              <a:t>Để</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vua</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mắc</a:t>
            </a:r>
            <a:r>
              <a:rPr lang="en-US" sz="2400" dirty="0">
                <a:solidFill>
                  <a:srgbClr val="000000"/>
                </a:solidFill>
                <a:latin typeface="Times New Roman" pitchFamily="18" charset="0"/>
                <a:ea typeface="Calibri"/>
                <a:cs typeface="Times New Roman" pitchFamily="18" charset="0"/>
              </a:rPr>
              <a:t> </a:t>
            </a:r>
            <a:r>
              <a:rPr lang="en-US" sz="2400" dirty="0" err="1" smtClean="0">
                <a:solidFill>
                  <a:srgbClr val="000000"/>
                </a:solidFill>
                <a:latin typeface="Times New Roman" pitchFamily="18" charset="0"/>
                <a:ea typeface="Calibri"/>
                <a:cs typeface="Times New Roman" pitchFamily="18" charset="0"/>
              </a:rPr>
              <a:t>võng</a:t>
            </a:r>
            <a:r>
              <a:rPr lang="en-US" sz="2400" dirty="0" smtClean="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thả</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mình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trong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mơ</a:t>
            </a:r>
            <a:r>
              <a:rPr lang="en-US" sz="2400" dirty="0">
                <a:solidFill>
                  <a:srgbClr val="000000"/>
                </a:solidFill>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p:txBody>
      </p:sp>
      <p:sp>
        <p:nvSpPr>
          <p:cNvPr id="13" name="Rounded Rectangular Callout 12"/>
          <p:cNvSpPr/>
          <p:nvPr/>
        </p:nvSpPr>
        <p:spPr>
          <a:xfrm>
            <a:off x="1247138" y="1371600"/>
            <a:ext cx="9465276" cy="3608962"/>
          </a:xfrm>
          <a:prstGeom prst="wedgeRoundRectCallout">
            <a:avLst>
              <a:gd name="adj1" fmla="val 2756"/>
              <a:gd name="adj2" fmla="val 6026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bg1"/>
                </a:solidFill>
                <a:latin typeface="+mj-lt"/>
              </a:rPr>
              <a:t>	</a:t>
            </a:r>
            <a:r>
              <a:rPr lang="vi-VN" sz="2400" b="1" dirty="0" smtClean="0">
                <a:solidFill>
                  <a:schemeClr val="bg1"/>
                </a:solidFill>
                <a:latin typeface="+mj-lt"/>
              </a:rPr>
              <a:t>Thị </a:t>
            </a:r>
            <a:r>
              <a:rPr lang="vi-VN" sz="2400" b="1" dirty="0">
                <a:solidFill>
                  <a:schemeClr val="bg1"/>
                </a:solidFill>
                <a:latin typeface="+mj-lt"/>
              </a:rPr>
              <a:t>là một loại cây có tuổi thọ cao, từ vài trăm đến cả ngàn năm tuổi, tuy rất khó trồng bởi kén đất và cần sự chăm sóc cầu kỳ. Các bộ phận cây lại được dân gian dùng làm thuốc chữa nhiều bệnh khác nhau làm cho con người trường thọ. Là loài cây gắn bó với đời sống con người và đặc biệt có ý nghĩa bởi câu chuyện cổ tích huyền thoại Tấm Cám, và từ lâu những trái thị thơm là thứ quả không thể thiếu được trong mỗi chiếc khăn mùi xoa cầm tay của những cô thôn nữ mỗi khi e thẹn hẹn hò hay được gặp người yêu</a:t>
            </a:r>
            <a:r>
              <a:rPr lang="vi-VN" sz="2400" b="1" dirty="0" smtClean="0">
                <a:solidFill>
                  <a:schemeClr val="bg1"/>
                </a:solidFill>
                <a:latin typeface="+mj-lt"/>
              </a:rPr>
              <a:t>.</a:t>
            </a:r>
            <a:endParaRPr lang="vi-VN" sz="2400" b="1" dirty="0">
              <a:solidFill>
                <a:schemeClr val="bg1"/>
              </a:solidFill>
              <a:latin typeface="+mj-lt"/>
            </a:endParaRPr>
          </a:p>
        </p:txBody>
      </p:sp>
    </p:spTree>
    <p:extLst>
      <p:ext uri="{BB962C8B-B14F-4D97-AF65-F5344CB8AC3E}">
        <p14:creationId xmlns:p14="http://schemas.microsoft.com/office/powerpoint/2010/main" val="39156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152"/>
                                        </p:tgtEl>
                                        <p:attrNameLst>
                                          <p:attrName>style.visibility</p:attrName>
                                        </p:attrNameLst>
                                      </p:cBhvr>
                                      <p:to>
                                        <p:strVal val="visible"/>
                                      </p:to>
                                    </p:set>
                                    <p:animEffect transition="in" filter="wheel(1)">
                                      <p:cBhvr>
                                        <p:cTn id="17" dur="2000"/>
                                        <p:tgtEl>
                                          <p:spTgt spid="6152"/>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8" presetID="21" presetClass="entr" presetSubtype="1" fill="hold" nodeType="withEffect">
                                  <p:stCondLst>
                                    <p:cond delay="0"/>
                                  </p:stCondLst>
                                  <p:childTnLst>
                                    <p:set>
                                      <p:cBhvr>
                                        <p:cTn id="19" dur="1" fill="hold">
                                          <p:stCondLst>
                                            <p:cond delay="0"/>
                                          </p:stCondLst>
                                        </p:cTn>
                                        <p:tgtEl>
                                          <p:spTgt spid="6151"/>
                                        </p:tgtEl>
                                        <p:attrNameLst>
                                          <p:attrName>style.visibility</p:attrName>
                                        </p:attrNameLst>
                                      </p:cBhvr>
                                      <p:to>
                                        <p:strVal val="visible"/>
                                      </p:to>
                                    </p:set>
                                    <p:animEffect transition="in" filter="wheel(1)">
                                      <p:cBhvr>
                                        <p:cTn id="20" dur="2000"/>
                                        <p:tgtEl>
                                          <p:spTgt spid="6151"/>
                                        </p:tgtEl>
                                      </p:cBhvr>
                                    </p:animEffec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par>
                                <p:cTn id="21" presetID="21"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3"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42" y="4852511"/>
            <a:ext cx="2395948" cy="2007077"/>
          </a:xfrm>
          <a:prstGeom prst="rect">
            <a:avLst/>
          </a:prstGeom>
        </p:spPr>
      </p:pic>
      <p:sp>
        <p:nvSpPr>
          <p:cNvPr id="5" name="Cloud Callout 4"/>
          <p:cNvSpPr/>
          <p:nvPr/>
        </p:nvSpPr>
        <p:spPr>
          <a:xfrm>
            <a:off x="1410926" y="884154"/>
            <a:ext cx="7903813" cy="3768811"/>
          </a:xfrm>
          <a:prstGeom prst="cloudCallout">
            <a:avLst>
              <a:gd name="adj1" fmla="val 40173"/>
              <a:gd name="adj2" fmla="val 76117"/>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800"/>
              </a:spcAft>
            </a:pPr>
            <a:r>
              <a:rPr lang="en-US" sz="2400" dirty="0" err="1">
                <a:solidFill>
                  <a:srgbClr val="000000"/>
                </a:solidFill>
                <a:latin typeface="Times New Roman" pitchFamily="18" charset="0"/>
                <a:ea typeface="Calibri"/>
                <a:cs typeface="Times New Roman" pitchFamily="18" charset="0"/>
              </a:rPr>
              <a:t>Câu</a:t>
            </a:r>
            <a:r>
              <a:rPr lang="en-US" sz="2400" dirty="0">
                <a:solidFill>
                  <a:srgbClr val="000000"/>
                </a:solidFill>
                <a:latin typeface="Times New Roman" pitchFamily="18" charset="0"/>
                <a:ea typeface="Calibri"/>
                <a:cs typeface="Times New Roman" pitchFamily="18" charset="0"/>
              </a:rPr>
              <a:t> </a:t>
            </a:r>
            <a:r>
              <a:rPr lang="en-US" sz="2400" dirty="0" smtClean="0">
                <a:solidFill>
                  <a:srgbClr val="000000"/>
                </a:solidFill>
                <a:latin typeface="Times New Roman" pitchFamily="18" charset="0"/>
                <a:ea typeface="Calibri"/>
                <a:cs typeface="Times New Roman" pitchFamily="18" charset="0"/>
              </a:rPr>
              <a:t>8: </a:t>
            </a:r>
            <a:r>
              <a:rPr lang="en-US" sz="2400" dirty="0" err="1">
                <a:solidFill>
                  <a:srgbClr val="000000"/>
                </a:solidFill>
                <a:latin typeface="Times New Roman" pitchFamily="18" charset="0"/>
                <a:ea typeface="Calibri"/>
                <a:cs typeface="Times New Roman" pitchFamily="18" charset="0"/>
              </a:rPr>
              <a:t>Cây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gì</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mang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dáng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quê</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hương</a:t>
            </a:r>
            <a:endParaRPr lang="en-US" sz="2400" dirty="0">
              <a:latin typeface="Times New Roman" pitchFamily="18" charset="0"/>
              <a:ea typeface="Calibri"/>
              <a:cs typeface="Times New Roman" pitchFamily="18" charset="0"/>
            </a:endParaRPr>
          </a:p>
          <a:p>
            <a:pPr algn="just">
              <a:lnSpc>
                <a:spcPct val="150000"/>
              </a:lnSpc>
              <a:spcAft>
                <a:spcPts val="800"/>
              </a:spcAft>
            </a:pPr>
            <a:r>
              <a:rPr lang="en-US" sz="2400" dirty="0" err="1">
                <a:solidFill>
                  <a:srgbClr val="000000"/>
                </a:solidFill>
                <a:latin typeface="Times New Roman" pitchFamily="18" charset="0"/>
                <a:ea typeface="Calibri"/>
                <a:cs typeface="Times New Roman" pitchFamily="18" charset="0"/>
              </a:rPr>
              <a:t>Thân</a:t>
            </a:r>
            <a:r>
              <a:rPr lang="en-US" sz="2400" dirty="0">
                <a:solidFill>
                  <a:srgbClr val="000000"/>
                </a:solidFill>
                <a:latin typeface="Times New Roman" pitchFamily="18" charset="0"/>
                <a:ea typeface="Calibri"/>
                <a:cs typeface="Times New Roman" pitchFamily="18" charset="0"/>
              </a:rPr>
              <a:t> chia </a:t>
            </a:r>
            <a:r>
              <a:rPr lang="en-US" sz="2400" dirty="0" err="1">
                <a:solidFill>
                  <a:srgbClr val="000000"/>
                </a:solidFill>
                <a:latin typeface="Times New Roman" pitchFamily="18" charset="0"/>
                <a:ea typeface="Calibri"/>
                <a:cs typeface="Times New Roman" pitchFamily="18" charset="0"/>
              </a:rPr>
              <a:t>từng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đốt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rợp</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đường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em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đi</a:t>
            </a:r>
            <a:endParaRPr lang="en-US" sz="2400" dirty="0">
              <a:latin typeface="Times New Roman" pitchFamily="18" charset="0"/>
              <a:ea typeface="Calibri"/>
              <a:cs typeface="Times New Roman" pitchFamily="18" charset="0"/>
            </a:endParaRPr>
          </a:p>
          <a:p>
            <a:pPr algn="just">
              <a:lnSpc>
                <a:spcPct val="150000"/>
              </a:lnSpc>
              <a:spcAft>
                <a:spcPts val="800"/>
              </a:spcAft>
            </a:pPr>
            <a:r>
              <a:rPr lang="en-US" sz="2400" dirty="0" err="1">
                <a:solidFill>
                  <a:srgbClr val="000000"/>
                </a:solidFill>
                <a:latin typeface="Times New Roman" pitchFamily="18" charset="0"/>
                <a:ea typeface="Calibri"/>
                <a:cs typeface="Times New Roman" pitchFamily="18" charset="0"/>
              </a:rPr>
              <a:t>Mầm</a:t>
            </a:r>
            <a:r>
              <a:rPr lang="en-US" sz="2400" dirty="0">
                <a:solidFill>
                  <a:srgbClr val="000000"/>
                </a:solidFill>
                <a:latin typeface="Times New Roman" pitchFamily="18" charset="0"/>
                <a:ea typeface="Calibri"/>
                <a:cs typeface="Times New Roman" pitchFamily="18" charset="0"/>
              </a:rPr>
              <a:t> non </a:t>
            </a:r>
            <a:r>
              <a:rPr lang="en-US" sz="2400" dirty="0" err="1">
                <a:solidFill>
                  <a:srgbClr val="000000"/>
                </a:solidFill>
                <a:latin typeface="Times New Roman" pitchFamily="18" charset="0"/>
                <a:ea typeface="Calibri"/>
                <a:cs typeface="Times New Roman" pitchFamily="18" charset="0"/>
              </a:rPr>
              <a:t>dành</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tặng</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thiếu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nhi</a:t>
            </a:r>
            <a:endParaRPr lang="en-US" sz="2400" dirty="0">
              <a:latin typeface="Times New Roman" pitchFamily="18" charset="0"/>
              <a:ea typeface="Calibri"/>
              <a:cs typeface="Times New Roman" pitchFamily="18" charset="0"/>
            </a:endParaRPr>
          </a:p>
          <a:p>
            <a:pPr algn="just">
              <a:lnSpc>
                <a:spcPct val="150000"/>
              </a:lnSpc>
              <a:spcAft>
                <a:spcPts val="800"/>
              </a:spcAft>
            </a:pPr>
            <a:r>
              <a:rPr lang="en-US" sz="2400" dirty="0" err="1">
                <a:solidFill>
                  <a:srgbClr val="000000"/>
                </a:solidFill>
                <a:latin typeface="Times New Roman" pitchFamily="18" charset="0"/>
                <a:ea typeface="Calibri"/>
                <a:cs typeface="Times New Roman" pitchFamily="18" charset="0"/>
              </a:rPr>
              <a:t>Gắn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vào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huy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hiệu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em</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ghi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tạc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lòng</a:t>
            </a:r>
            <a:r>
              <a:rPr lang="en-US" sz="2400" dirty="0">
                <a:solidFill>
                  <a:srgbClr val="000000"/>
                </a:solidFill>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945" y="747702"/>
            <a:ext cx="5388951" cy="40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951" y="2308291"/>
            <a:ext cx="5338119" cy="389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a:xfrm>
            <a:off x="6945549" y="476655"/>
            <a:ext cx="5126476" cy="5068111"/>
          </a:xfrm>
          <a:prstGeom prst="wedgeRoundRectCallout">
            <a:avLst>
              <a:gd name="adj1" fmla="val -2915"/>
              <a:gd name="adj2" fmla="val 73471"/>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bg1"/>
                </a:solidFill>
                <a:latin typeface="+mj-lt"/>
              </a:rPr>
              <a:t>Đã bao đời nay, cây tre gắn liền với làng quê Việt Nam. Nếu như nước Nga có bạch dương, Trung Quốc có tùng, Nhật Bản có hoa anh đào, Lào có hoa chămpa thì Việt Nam có cây tre. Cây tre tượng trưng cho cảnh quan, con người và linh hồn văn hóa của người Việt Nam.</a:t>
            </a:r>
            <a:endParaRPr lang="en-US" sz="2400" b="1" dirty="0">
              <a:solidFill>
                <a:schemeClr val="bg1"/>
              </a:solidFill>
              <a:latin typeface="+mj-lt"/>
            </a:endParaRPr>
          </a:p>
        </p:txBody>
      </p:sp>
    </p:spTree>
    <p:extLst>
      <p:ext uri="{BB962C8B-B14F-4D97-AF65-F5344CB8AC3E}">
        <p14:creationId xmlns:p14="http://schemas.microsoft.com/office/powerpoint/2010/main" val="157550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heel(1)">
                                      <p:cBhvr>
                                        <p:cTn id="22" dur="2000"/>
                                        <p:tgtEl>
                                          <p:spTgt spid="717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3" presetID="21" presetClass="entr" presetSubtype="1" fill="hold" nodeType="withEffect">
                                  <p:stCondLst>
                                    <p:cond delay="0"/>
                                  </p:stCondLst>
                                  <p:childTnLst>
                                    <p:set>
                                      <p:cBhvr>
                                        <p:cTn id="24" dur="1" fill="hold">
                                          <p:stCondLst>
                                            <p:cond delay="0"/>
                                          </p:stCondLst>
                                        </p:cTn>
                                        <p:tgtEl>
                                          <p:spTgt spid="7171"/>
                                        </p:tgtEl>
                                        <p:attrNameLst>
                                          <p:attrName>style.visibility</p:attrName>
                                        </p:attrNameLst>
                                      </p:cBhvr>
                                      <p:to>
                                        <p:strVal val="visible"/>
                                      </p:to>
                                    </p:set>
                                    <p:animEffect transition="in" filter="wheel(1)">
                                      <p:cBhvr>
                                        <p:cTn id="25" dur="2000"/>
                                        <p:tgtEl>
                                          <p:spTgt spid="717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646" y="172514"/>
            <a:ext cx="1085554" cy="830997"/>
          </a:xfrm>
          <a:prstGeom prst="rect">
            <a:avLst/>
          </a:prstGeom>
        </p:spPr>
        <p:txBody>
          <a:bodyPr wrap="none">
            <a:spAutoFit/>
          </a:bodyPr>
          <a:lstStyle/>
          <a:p>
            <a:pPr algn="just">
              <a:lnSpc>
                <a:spcPct val="150000"/>
              </a:lnSpc>
              <a:spcAft>
                <a:spcPts val="800"/>
              </a:spcAft>
            </a:pPr>
            <a:r>
              <a:rPr lang="en-US" sz="3200" b="1" dirty="0" smtClean="0">
                <a:solidFill>
                  <a:srgbClr val="000000"/>
                </a:solidFill>
                <a:latin typeface="Times New Roman"/>
                <a:ea typeface="Calibri"/>
                <a:cs typeface="Times New Roman"/>
              </a:rPr>
              <a:t> </a:t>
            </a:r>
            <a:r>
              <a:rPr lang="en-US" sz="3200" b="1" dirty="0" err="1" smtClean="0">
                <a:solidFill>
                  <a:srgbClr val="000000"/>
                </a:solidFill>
                <a:latin typeface="Times New Roman"/>
                <a:ea typeface="Calibri"/>
                <a:cs typeface="Times New Roman"/>
              </a:rPr>
              <a:t>Đọc</a:t>
            </a:r>
            <a:r>
              <a:rPr lang="en-US" sz="3200" dirty="0" smtClean="0">
                <a:solidFill>
                  <a:srgbClr val="000000"/>
                </a:solidFill>
                <a:latin typeface="Times New Roman"/>
                <a:ea typeface="Calibri"/>
                <a:cs typeface="Times New Roman"/>
              </a:rPr>
              <a:t>:</a:t>
            </a:r>
            <a:endParaRPr lang="en-US" sz="3200" dirty="0">
              <a:ea typeface="Calibri"/>
              <a:cs typeface="Times New Roman"/>
            </a:endParaRPr>
          </a:p>
        </p:txBody>
      </p:sp>
      <p:sp>
        <p:nvSpPr>
          <p:cNvPr id="6" name="Rectangle 5"/>
          <p:cNvSpPr/>
          <p:nvPr/>
        </p:nvSpPr>
        <p:spPr>
          <a:xfrm>
            <a:off x="-3151" y="924578"/>
            <a:ext cx="10083145" cy="738664"/>
          </a:xfrm>
          <a:prstGeom prst="rect">
            <a:avLst/>
          </a:prstGeom>
        </p:spPr>
        <p:txBody>
          <a:bodyPr wrap="none">
            <a:spAutoFit/>
          </a:bodyPr>
          <a:lstStyle/>
          <a:p>
            <a:pPr algn="just">
              <a:lnSpc>
                <a:spcPct val="150000"/>
              </a:lnSpc>
              <a:spcAft>
                <a:spcPts val="800"/>
              </a:spcAft>
            </a:pP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Đoạn</a:t>
            </a:r>
            <a:r>
              <a:rPr lang="en-US" sz="2800" b="1" dirty="0" smtClean="0">
                <a:solidFill>
                  <a:srgbClr val="000000"/>
                </a:solidFill>
                <a:latin typeface="Times New Roman"/>
                <a:ea typeface="Calibri"/>
                <a:cs typeface="Times New Roman"/>
              </a:rPr>
              <a:t> 1: </a:t>
            </a:r>
            <a:r>
              <a:rPr lang="en-US" sz="2800" b="1" dirty="0" err="1" smtClean="0">
                <a:solidFill>
                  <a:srgbClr val="000000"/>
                </a:solidFill>
                <a:latin typeface="Times New Roman"/>
                <a:ea typeface="Calibri"/>
                <a:cs typeface="Times New Roman"/>
              </a:rPr>
              <a:t>Từ</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đầu</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đến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chí</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khí</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hơn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người</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giọng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nhẹ</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nhàng</a:t>
            </a:r>
            <a:r>
              <a:rPr lang="en-US" sz="2800" b="1" dirty="0">
                <a:solidFill>
                  <a:srgbClr val="000000"/>
                </a:solidFill>
                <a:latin typeface="Times New Roman"/>
                <a:ea typeface="Calibri"/>
                <a:cs typeface="Times New Roman"/>
              </a:rPr>
              <a:t>,</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êm</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ái</a:t>
            </a:r>
            <a:r>
              <a:rPr lang="en-US" sz="2800" b="1" dirty="0" smtClean="0">
                <a:solidFill>
                  <a:srgbClr val="000000"/>
                </a:solidFill>
                <a:latin typeface="Times New Roman"/>
                <a:ea typeface="Calibri"/>
                <a:cs typeface="Times New Roman"/>
              </a:rPr>
              <a:t>.</a:t>
            </a:r>
            <a:endParaRPr lang="en-US" sz="2800" dirty="0">
              <a:ea typeface="Calibri"/>
              <a:cs typeface="Times New Roman"/>
            </a:endParaRPr>
          </a:p>
        </p:txBody>
      </p:sp>
      <p:sp>
        <p:nvSpPr>
          <p:cNvPr id="7" name="Rectangle 6"/>
          <p:cNvSpPr/>
          <p:nvPr/>
        </p:nvSpPr>
        <p:spPr>
          <a:xfrm>
            <a:off x="198827" y="1723749"/>
            <a:ext cx="11583492" cy="1487587"/>
          </a:xfrm>
          <a:prstGeom prst="rect">
            <a:avLst/>
          </a:prstGeom>
        </p:spPr>
        <p:txBody>
          <a:bodyPr wrap="none">
            <a:spAutoFit/>
          </a:bodyPr>
          <a:lstStyle/>
          <a:p>
            <a:pPr algn="just">
              <a:lnSpc>
                <a:spcPct val="150000"/>
              </a:lnSpc>
              <a:spcAft>
                <a:spcPts val="800"/>
              </a:spcAft>
            </a:pP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Đoạn</a:t>
            </a:r>
            <a:r>
              <a:rPr lang="en-US" sz="2800" b="1" dirty="0" smtClean="0">
                <a:solidFill>
                  <a:srgbClr val="000000"/>
                </a:solidFill>
                <a:latin typeface="Times New Roman"/>
                <a:ea typeface="Calibri"/>
                <a:cs typeface="Times New Roman"/>
              </a:rPr>
              <a:t> 2: </a:t>
            </a:r>
            <a:r>
              <a:rPr lang="en-US" sz="2800" b="1" dirty="0" err="1" smtClean="0">
                <a:solidFill>
                  <a:srgbClr val="000000"/>
                </a:solidFill>
                <a:latin typeface="Times New Roman"/>
                <a:ea typeface="Calibri"/>
                <a:cs typeface="Times New Roman"/>
              </a:rPr>
              <a:t>Tiếp</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cho</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đến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chết</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có</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nhau</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chung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thủy</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giọng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nhẹ</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nhàng</a:t>
            </a:r>
            <a:r>
              <a:rPr lang="en-US" sz="2800" b="1" dirty="0">
                <a:solidFill>
                  <a:srgbClr val="000000"/>
                </a:solidFill>
                <a:latin typeface="Times New Roman"/>
                <a:ea typeface="Calibri"/>
                <a:cs typeface="Times New Roman"/>
              </a:rPr>
              <a:t>,</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êm</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ái</a:t>
            </a:r>
            <a:r>
              <a:rPr lang="en-US" sz="2800" b="1" dirty="0" smtClean="0">
                <a:solidFill>
                  <a:srgbClr val="000000"/>
                </a:solidFill>
                <a:latin typeface="Times New Roman"/>
                <a:ea typeface="Calibri"/>
                <a:cs typeface="Times New Roman"/>
              </a:rPr>
              <a:t>,</a:t>
            </a:r>
          </a:p>
          <a:p>
            <a:pPr algn="just">
              <a:lnSpc>
                <a:spcPct val="150000"/>
              </a:lnSpc>
              <a:spcAft>
                <a:spcPts val="800"/>
              </a:spcAft>
            </a:pPr>
            <a:r>
              <a:rPr lang="en-US" sz="2800" b="1" dirty="0" err="1" smtClean="0">
                <a:solidFill>
                  <a:srgbClr val="000000"/>
                </a:solidFill>
                <a:latin typeface="Times New Roman"/>
                <a:ea typeface="Calibri"/>
                <a:cs typeface="Times New Roman"/>
              </a:rPr>
              <a:t>nhấn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mạnh</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các</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từ</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ngữ</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quan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trọng</a:t>
            </a:r>
            <a:r>
              <a:rPr lang="en-US" sz="2800" b="1" dirty="0" smtClean="0">
                <a:solidFill>
                  <a:srgbClr val="000000"/>
                </a:solidFill>
                <a:latin typeface="Times New Roman"/>
                <a:ea typeface="Calibri"/>
                <a:cs typeface="Times New Roman"/>
              </a:rPr>
              <a:t>.</a:t>
            </a:r>
            <a:endParaRPr lang="en-US" sz="2800" dirty="0">
              <a:ea typeface="Calibri"/>
              <a:cs typeface="Times New Roman"/>
            </a:endParaRPr>
          </a:p>
        </p:txBody>
      </p:sp>
      <p:sp>
        <p:nvSpPr>
          <p:cNvPr id="8" name="Rectangle 7"/>
          <p:cNvSpPr/>
          <p:nvPr/>
        </p:nvSpPr>
        <p:spPr>
          <a:xfrm>
            <a:off x="-48035" y="3142214"/>
            <a:ext cx="12776062" cy="1487587"/>
          </a:xfrm>
          <a:prstGeom prst="rect">
            <a:avLst/>
          </a:prstGeom>
        </p:spPr>
        <p:txBody>
          <a:bodyPr wrap="none">
            <a:spAutoFit/>
          </a:bodyPr>
          <a:lstStyle/>
          <a:p>
            <a:pPr algn="just">
              <a:lnSpc>
                <a:spcPct val="150000"/>
              </a:lnSpc>
              <a:spcAft>
                <a:spcPts val="800"/>
              </a:spcAft>
            </a:pP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Đoạn</a:t>
            </a:r>
            <a:r>
              <a:rPr lang="en-US" sz="2800" b="1" dirty="0" smtClean="0">
                <a:solidFill>
                  <a:srgbClr val="000000"/>
                </a:solidFill>
                <a:latin typeface="Times New Roman"/>
                <a:ea typeface="Calibri"/>
                <a:cs typeface="Times New Roman"/>
              </a:rPr>
              <a:t> 3: </a:t>
            </a:r>
            <a:r>
              <a:rPr lang="en-US" sz="2800" b="1" dirty="0" err="1" smtClean="0">
                <a:solidFill>
                  <a:srgbClr val="000000"/>
                </a:solidFill>
                <a:latin typeface="Times New Roman"/>
                <a:ea typeface="Calibri"/>
                <a:cs typeface="Times New Roman"/>
              </a:rPr>
              <a:t>Tiếp</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cho</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đến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tre</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anh</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hùng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chiến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đấu</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giọng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dõng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dạc</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hào</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hùng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đọc</a:t>
            </a:r>
            <a:r>
              <a:rPr lang="en-US" sz="2800" b="1" dirty="0" smtClean="0">
                <a:solidFill>
                  <a:srgbClr val="000000"/>
                </a:solidFill>
                <a:latin typeface="Times New Roman"/>
                <a:ea typeface="Calibri"/>
                <a:cs typeface="Times New Roman"/>
              </a:rPr>
              <a:t> to </a:t>
            </a:r>
          </a:p>
          <a:p>
            <a:pPr algn="just">
              <a:lnSpc>
                <a:spcPct val="150000"/>
              </a:lnSpc>
              <a:spcAft>
                <a:spcPts val="800"/>
              </a:spcAft>
            </a:pPr>
            <a:r>
              <a:rPr lang="en-US" sz="2800" b="1" dirty="0" err="1" smtClean="0">
                <a:solidFill>
                  <a:srgbClr val="000000"/>
                </a:solidFill>
                <a:latin typeface="Times New Roman"/>
                <a:ea typeface="Calibri"/>
                <a:cs typeface="Times New Roman"/>
              </a:rPr>
              <a:t>hơn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lúc</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đầu</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thể</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hiện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tinh</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thần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quả</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cảm</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của</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tre</a:t>
            </a:r>
            <a:r>
              <a:rPr lang="en-US" sz="2800" b="1" dirty="0" smtClean="0">
                <a:solidFill>
                  <a:srgbClr val="000000"/>
                </a:solidFill>
                <a:latin typeface="Times New Roman"/>
                <a:ea typeface="Calibri"/>
                <a:cs typeface="Times New Roman"/>
              </a:rPr>
              <a:t>.</a:t>
            </a:r>
            <a:endParaRPr lang="en-US" sz="2800" dirty="0">
              <a:ea typeface="Calibri"/>
              <a:cs typeface="Times New Roman"/>
            </a:endParaRPr>
          </a:p>
        </p:txBody>
      </p:sp>
      <p:sp>
        <p:nvSpPr>
          <p:cNvPr id="9" name="Rectangle 8"/>
          <p:cNvSpPr/>
          <p:nvPr/>
        </p:nvSpPr>
        <p:spPr>
          <a:xfrm>
            <a:off x="-3271" y="4560679"/>
            <a:ext cx="12088374" cy="1487587"/>
          </a:xfrm>
          <a:prstGeom prst="rect">
            <a:avLst/>
          </a:prstGeom>
        </p:spPr>
        <p:txBody>
          <a:bodyPr wrap="none">
            <a:spAutoFit/>
          </a:bodyPr>
          <a:lstStyle/>
          <a:p>
            <a:pPr algn="just">
              <a:lnSpc>
                <a:spcPct val="150000"/>
              </a:lnSpc>
              <a:spcAft>
                <a:spcPts val="800"/>
              </a:spcAft>
            </a:pP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Đoạn</a:t>
            </a:r>
            <a:r>
              <a:rPr lang="en-US" sz="2800" b="1" dirty="0" smtClean="0">
                <a:solidFill>
                  <a:srgbClr val="000000"/>
                </a:solidFill>
                <a:latin typeface="Times New Roman"/>
                <a:ea typeface="Calibri"/>
                <a:cs typeface="Times New Roman"/>
              </a:rPr>
              <a:t> 4: </a:t>
            </a:r>
            <a:r>
              <a:rPr lang="en-US" sz="2800" b="1" dirty="0" err="1" smtClean="0">
                <a:solidFill>
                  <a:srgbClr val="000000"/>
                </a:solidFill>
                <a:latin typeface="Times New Roman"/>
                <a:ea typeface="Calibri"/>
                <a:cs typeface="Times New Roman"/>
              </a:rPr>
              <a:t>Tiếp</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cho</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đến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trời</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cao</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của</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trúc</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của</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tre</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đọc</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giọng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nhẹ</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nhàng</a:t>
            </a:r>
            <a:r>
              <a:rPr lang="en-US" sz="2800" b="1" dirty="0">
                <a:solidFill>
                  <a:srgbClr val="000000"/>
                </a:solidFill>
                <a:latin typeface="Times New Roman"/>
                <a:ea typeface="Calibri"/>
                <a:cs typeface="Times New Roman"/>
              </a:rPr>
              <a:t>,</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ấm</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áp</a:t>
            </a:r>
            <a:r>
              <a:rPr lang="en-US" sz="2800" b="1" dirty="0" smtClean="0">
                <a:solidFill>
                  <a:srgbClr val="000000"/>
                </a:solidFill>
                <a:latin typeface="Times New Roman"/>
                <a:ea typeface="Calibri"/>
                <a:cs typeface="Times New Roman"/>
              </a:rPr>
              <a:t>,</a:t>
            </a:r>
          </a:p>
          <a:p>
            <a:pPr algn="just">
              <a:lnSpc>
                <a:spcPct val="150000"/>
              </a:lnSpc>
              <a:spcAft>
                <a:spcPts val="800"/>
              </a:spcAft>
            </a:pPr>
            <a:r>
              <a:rPr lang="en-US" sz="2800" b="1" dirty="0" err="1">
                <a:solidFill>
                  <a:srgbClr val="000000"/>
                </a:solidFill>
                <a:latin typeface="Times New Roman"/>
                <a:ea typeface="Calibri"/>
                <a:cs typeface="Times New Roman"/>
              </a:rPr>
              <a:t>t</a:t>
            </a:r>
            <a:r>
              <a:rPr lang="en-US" sz="2800" b="1" dirty="0" err="1" smtClean="0">
                <a:solidFill>
                  <a:srgbClr val="000000"/>
                </a:solidFill>
                <a:latin typeface="Times New Roman"/>
                <a:ea typeface="Calibri"/>
                <a:cs typeface="Times New Roman"/>
              </a:rPr>
              <a:t>riều</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mến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thiết</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tha</a:t>
            </a:r>
            <a:r>
              <a:rPr lang="en-US" sz="2800" b="1" dirty="0" smtClean="0">
                <a:solidFill>
                  <a:srgbClr val="000000"/>
                </a:solidFill>
                <a:latin typeface="Times New Roman"/>
                <a:ea typeface="Calibri"/>
                <a:cs typeface="Times New Roman"/>
              </a:rPr>
              <a:t>.</a:t>
            </a:r>
            <a:endParaRPr lang="en-US" sz="2800" dirty="0">
              <a:ea typeface="Calibri"/>
              <a:cs typeface="Times New Roman"/>
            </a:endParaRPr>
          </a:p>
        </p:txBody>
      </p:sp>
      <p:sp>
        <p:nvSpPr>
          <p:cNvPr id="10" name="Rectangle 9"/>
          <p:cNvSpPr/>
          <p:nvPr/>
        </p:nvSpPr>
        <p:spPr>
          <a:xfrm>
            <a:off x="125487" y="6048266"/>
            <a:ext cx="9443611" cy="738664"/>
          </a:xfrm>
          <a:prstGeom prst="rect">
            <a:avLst/>
          </a:prstGeom>
        </p:spPr>
        <p:txBody>
          <a:bodyPr wrap="none">
            <a:spAutoFit/>
          </a:bodyPr>
          <a:lstStyle/>
          <a:p>
            <a:pPr algn="just">
              <a:lnSpc>
                <a:spcPct val="150000"/>
              </a:lnSpc>
              <a:spcAft>
                <a:spcPts val="800"/>
              </a:spcAft>
            </a:pP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Đoạn</a:t>
            </a:r>
            <a:r>
              <a:rPr lang="en-US" sz="2800" b="1" dirty="0" smtClean="0">
                <a:solidFill>
                  <a:srgbClr val="000000"/>
                </a:solidFill>
                <a:latin typeface="Times New Roman"/>
                <a:ea typeface="Calibri"/>
                <a:cs typeface="Times New Roman"/>
              </a:rPr>
              <a:t> 5:  </a:t>
            </a:r>
            <a:r>
              <a:rPr lang="en-US" sz="2800" b="1" dirty="0" err="1" smtClean="0">
                <a:solidFill>
                  <a:srgbClr val="000000"/>
                </a:solidFill>
                <a:latin typeface="Times New Roman"/>
                <a:ea typeface="Calibri"/>
                <a:cs typeface="Times New Roman"/>
              </a:rPr>
              <a:t>đoạn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còn</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lại</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giọng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cương</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quyết</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thiết</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tha</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sâu</a:t>
            </a:r>
            <a:r>
              <a:rPr lang="en-US" sz="2800" b="1" dirty="0" smtClean="0">
                <a:solidFill>
                  <a:srgbClr val="000000"/>
                </a:solidFill>
                <a:latin typeface="Times New Roman"/>
                <a:ea typeface="Calibri"/>
                <a:cs typeface="Times New Roman"/>
              </a:rPr>
              <a:t> </a:t>
            </a:r>
            <a:r>
              <a:rPr lang="en-US" sz="2800" b="1" dirty="0" err="1" smtClean="0">
                <a:solidFill>
                  <a:srgbClr val="000000"/>
                </a:solidFill>
                <a:latin typeface="Times New Roman"/>
                <a:ea typeface="Calibri"/>
                <a:cs typeface="Times New Roman"/>
              </a:rPr>
              <a:t>lắng</a:t>
            </a:r>
            <a:endParaRPr lang="en-US" sz="2800" dirty="0">
              <a:ea typeface="Calibri"/>
              <a:cs typeface="Times New Roman"/>
            </a:endParaRPr>
          </a:p>
        </p:txBody>
      </p:sp>
    </p:spTree>
    <p:extLst>
      <p:ext uri="{BB962C8B-B14F-4D97-AF65-F5344CB8AC3E}">
        <p14:creationId xmlns:p14="http://schemas.microsoft.com/office/powerpoint/2010/main" val="42656738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FF1DEA21-819A-4BE1-AB1A-C8673C7F2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 y="1634"/>
            <a:ext cx="12190413" cy="6857107"/>
          </a:xfrm>
          <a:prstGeom prst="rect">
            <a:avLst/>
          </a:prstGeom>
        </p:spPr>
      </p:pic>
      <p:pic>
        <p:nvPicPr>
          <p:cNvPr id="18" name="图片 17">
            <a:extLst>
              <a:ext uri="{FF2B5EF4-FFF2-40B4-BE49-F238E27FC236}">
                <a16:creationId xmlns="" xmlns:a16="http://schemas.microsoft.com/office/drawing/2014/main" id="{6E21F57D-D4FF-4ACC-A63B-CD92FC5DC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1" y="4217493"/>
            <a:ext cx="3189457" cy="2671796"/>
          </a:xfrm>
          <a:prstGeom prst="rect">
            <a:avLst/>
          </a:prstGeom>
        </p:spPr>
      </p:pic>
      <p:pic>
        <p:nvPicPr>
          <p:cNvPr id="23" name="图片 22">
            <a:extLst>
              <a:ext uri="{FF2B5EF4-FFF2-40B4-BE49-F238E27FC236}">
                <a16:creationId xmlns="" xmlns:a16="http://schemas.microsoft.com/office/drawing/2014/main" id="{DD20CE66-A86E-4929-8621-F9804704E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457" y="4374411"/>
            <a:ext cx="3325075" cy="2587591"/>
          </a:xfrm>
          <a:prstGeom prst="rect">
            <a:avLst/>
          </a:prstGeom>
        </p:spPr>
      </p:pic>
      <p:pic>
        <p:nvPicPr>
          <p:cNvPr id="24" name="图片 23">
            <a:extLst>
              <a:ext uri="{FF2B5EF4-FFF2-40B4-BE49-F238E27FC236}">
                <a16:creationId xmlns="" xmlns:a16="http://schemas.microsoft.com/office/drawing/2014/main" id="{5006621D-BEB5-424E-85B6-C352B9AD5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7874" y="60924"/>
            <a:ext cx="1695088" cy="2162406"/>
          </a:xfrm>
          <a:prstGeom prst="rect">
            <a:avLst/>
          </a:prstGeom>
        </p:spPr>
      </p:pic>
      <p:sp>
        <p:nvSpPr>
          <p:cNvPr id="2" name="Rectangle 1"/>
          <p:cNvSpPr/>
          <p:nvPr/>
        </p:nvSpPr>
        <p:spPr>
          <a:xfrm>
            <a:off x="4904724" y="-23200"/>
            <a:ext cx="2583589" cy="923330"/>
          </a:xfrm>
          <a:prstGeom prst="rect">
            <a:avLst/>
          </a:prstGeom>
        </p:spPr>
        <p:txBody>
          <a:bodyPr wrap="square">
            <a:spAutoFit/>
          </a:bodyPr>
          <a:lstStyle/>
          <a:p>
            <a:pPr algn="just">
              <a:lnSpc>
                <a:spcPct val="150000"/>
              </a:lnSpc>
              <a:spcAft>
                <a:spcPts val="800"/>
              </a:spcAft>
            </a:pPr>
            <a:r>
              <a:rPr lang="en-US" sz="3600" b="1" dirty="0">
                <a:solidFill>
                  <a:srgbClr val="000000"/>
                </a:solidFill>
                <a:latin typeface="Times New Roman" pitchFamily="18" charset="0"/>
                <a:ea typeface="Calibri"/>
                <a:cs typeface="Times New Roman" pitchFamily="18" charset="0"/>
              </a:rPr>
              <a:t>2. </a:t>
            </a:r>
            <a:r>
              <a:rPr lang="en-US" sz="3600" b="1" dirty="0" err="1">
                <a:solidFill>
                  <a:srgbClr val="000000"/>
                </a:solidFill>
                <a:latin typeface="Times New Roman" pitchFamily="18" charset="0"/>
                <a:ea typeface="Calibri"/>
                <a:cs typeface="Times New Roman" pitchFamily="18" charset="0"/>
              </a:rPr>
              <a:t>Chú</a:t>
            </a:r>
            <a:r>
              <a:rPr lang="en-US" sz="3600" b="1" dirty="0">
                <a:solidFill>
                  <a:srgbClr val="000000"/>
                </a:solidFill>
                <a:latin typeface="Times New Roman" pitchFamily="18" charset="0"/>
                <a:ea typeface="Calibri"/>
                <a:cs typeface="Times New Roman" pitchFamily="18" charset="0"/>
              </a:rPr>
              <a:t> </a:t>
            </a:r>
            <a:r>
              <a:rPr lang="en-US" sz="3600" b="1" dirty="0" err="1" smtClean="0">
                <a:solidFill>
                  <a:srgbClr val="000000"/>
                </a:solidFill>
                <a:latin typeface="Times New Roman" pitchFamily="18" charset="0"/>
                <a:ea typeface="Calibri"/>
                <a:cs typeface="Times New Roman" pitchFamily="18" charset="0"/>
              </a:rPr>
              <a:t>thích</a:t>
            </a:r>
            <a:endParaRPr lang="en-US" sz="3600" dirty="0">
              <a:latin typeface="Times New Roman" pitchFamily="18" charset="0"/>
              <a:ea typeface="Calibri"/>
              <a:cs typeface="Times New Roman" pitchFamily="18" charset="0"/>
            </a:endParaRPr>
          </a:p>
        </p:txBody>
      </p:sp>
      <p:sp>
        <p:nvSpPr>
          <p:cNvPr id="4" name="Rounded Rectangle 3"/>
          <p:cNvSpPr/>
          <p:nvPr/>
        </p:nvSpPr>
        <p:spPr>
          <a:xfrm>
            <a:off x="655027" y="894991"/>
            <a:ext cx="3534033"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itchFamily="18" charset="0"/>
                <a:ea typeface="Calibri"/>
                <a:cs typeface="Times New Roman" pitchFamily="18" charset="0"/>
              </a:rPr>
              <a:t>Nhũn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nhặn</a:t>
            </a:r>
            <a:endParaRPr lang="en-US" dirty="0"/>
          </a:p>
        </p:txBody>
      </p:sp>
      <p:sp>
        <p:nvSpPr>
          <p:cNvPr id="11" name="Rounded Rectangle 10"/>
          <p:cNvSpPr/>
          <p:nvPr/>
        </p:nvSpPr>
        <p:spPr>
          <a:xfrm>
            <a:off x="654914" y="2223330"/>
            <a:ext cx="3637007" cy="9144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en-US" sz="2800" dirty="0" err="1" smtClean="0">
                <a:solidFill>
                  <a:srgbClr val="000000"/>
                </a:solidFill>
                <a:latin typeface="Times New Roman" pitchFamily="18" charset="0"/>
                <a:ea typeface="Calibri"/>
                <a:cs typeface="Times New Roman" pitchFamily="18" charset="0"/>
              </a:rPr>
              <a:t>Giang</a:t>
            </a:r>
            <a:endParaRPr lang="en-US" sz="2800" dirty="0">
              <a:solidFill>
                <a:srgbClr val="000000"/>
              </a:solidFill>
              <a:latin typeface="Times New Roman" pitchFamily="18" charset="0"/>
              <a:ea typeface="Calibri"/>
              <a:cs typeface="Times New Roman" pitchFamily="18" charset="0"/>
            </a:endParaRPr>
          </a:p>
        </p:txBody>
      </p:sp>
      <p:sp>
        <p:nvSpPr>
          <p:cNvPr id="13" name="Rounded Rectangle 12"/>
          <p:cNvSpPr/>
          <p:nvPr/>
        </p:nvSpPr>
        <p:spPr>
          <a:xfrm>
            <a:off x="654907" y="3459891"/>
            <a:ext cx="3637008" cy="9144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en-US" sz="2800" dirty="0" err="1">
                <a:solidFill>
                  <a:srgbClr val="000000"/>
                </a:solidFill>
                <a:latin typeface="Times New Roman" pitchFamily="18" charset="0"/>
                <a:ea typeface="Calibri"/>
                <a:cs typeface="Times New Roman" pitchFamily="18" charset="0"/>
              </a:rPr>
              <a:t>Đánh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chắt</a:t>
            </a:r>
            <a:endParaRPr lang="en-US" sz="2800" dirty="0">
              <a:solidFill>
                <a:srgbClr val="000000"/>
              </a:solidFill>
              <a:latin typeface="Times New Roman" pitchFamily="18" charset="0"/>
              <a:ea typeface="Calibri"/>
              <a:cs typeface="Times New Roman" pitchFamily="18" charset="0"/>
            </a:endParaRPr>
          </a:p>
        </p:txBody>
      </p:sp>
      <p:sp>
        <p:nvSpPr>
          <p:cNvPr id="14" name="Rounded Rectangle 13"/>
          <p:cNvSpPr/>
          <p:nvPr/>
        </p:nvSpPr>
        <p:spPr>
          <a:xfrm>
            <a:off x="654914" y="4638871"/>
            <a:ext cx="363700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en-US" sz="2800" dirty="0" err="1">
                <a:solidFill>
                  <a:srgbClr val="000000"/>
                </a:solidFill>
                <a:latin typeface="Times New Roman" pitchFamily="18" charset="0"/>
                <a:ea typeface="Calibri"/>
                <a:cs typeface="Times New Roman" pitchFamily="18" charset="0"/>
              </a:rPr>
              <a:t>Tầm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vông</a:t>
            </a:r>
            <a:endParaRPr lang="en-US" sz="2800" dirty="0">
              <a:solidFill>
                <a:srgbClr val="000000"/>
              </a:solidFill>
              <a:latin typeface="Times New Roman" pitchFamily="18" charset="0"/>
              <a:ea typeface="Calibri"/>
              <a:cs typeface="Times New Roman" pitchFamily="18" charset="0"/>
            </a:endParaRPr>
          </a:p>
        </p:txBody>
      </p:sp>
      <p:sp>
        <p:nvSpPr>
          <p:cNvPr id="15" name="Rounded Rectangle 14"/>
          <p:cNvSpPr/>
          <p:nvPr/>
        </p:nvSpPr>
        <p:spPr>
          <a:xfrm>
            <a:off x="593125" y="5851202"/>
            <a:ext cx="369879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800"/>
              </a:spcAft>
            </a:pPr>
            <a:r>
              <a:rPr lang="en-US" sz="2800" dirty="0" err="1">
                <a:solidFill>
                  <a:srgbClr val="000000"/>
                </a:solidFill>
                <a:latin typeface="Times New Roman" pitchFamily="18" charset="0"/>
                <a:ea typeface="Calibri"/>
                <a:cs typeface="Times New Roman" pitchFamily="18" charset="0"/>
              </a:rPr>
              <a:t>Thành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đồng</a:t>
            </a:r>
            <a:r>
              <a:rPr lang="en-US" sz="2800" dirty="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Tổ</a:t>
            </a:r>
            <a:r>
              <a:rPr lang="en-US" sz="2800" dirty="0" smtClean="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quốc</a:t>
            </a:r>
            <a:endParaRPr lang="en-US" sz="2800" dirty="0">
              <a:solidFill>
                <a:srgbClr val="000000"/>
              </a:solidFill>
              <a:latin typeface="Times New Roman" pitchFamily="18" charset="0"/>
              <a:ea typeface="Calibri"/>
              <a:cs typeface="Times New Roman" pitchFamily="18" charset="0"/>
            </a:endParaRPr>
          </a:p>
        </p:txBody>
      </p:sp>
      <p:sp>
        <p:nvSpPr>
          <p:cNvPr id="5" name="Rounded Rectangular Callout 4"/>
          <p:cNvSpPr/>
          <p:nvPr/>
        </p:nvSpPr>
        <p:spPr>
          <a:xfrm>
            <a:off x="3241040" y="289573"/>
            <a:ext cx="4967417" cy="1705347"/>
          </a:xfrm>
          <a:prstGeom prst="wedgeRoundRectCallout">
            <a:avLst>
              <a:gd name="adj1" fmla="val -74316"/>
              <a:gd name="adj2" fmla="val 19749"/>
              <a:gd name="adj3" fmla="val 16667"/>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smtClean="0">
                <a:solidFill>
                  <a:srgbClr val="000000"/>
                </a:solidFill>
                <a:latin typeface="Times New Roman" pitchFamily="18" charset="0"/>
                <a:ea typeface="Calibri"/>
                <a:cs typeface="Times New Roman" pitchFamily="18" charset="0"/>
              </a:rPr>
              <a:t>Khiêm</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tốn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nhún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nhường</a:t>
            </a:r>
            <a:r>
              <a:rPr lang="en-US" sz="2800" dirty="0" smtClean="0">
                <a:solidFill>
                  <a:srgbClr val="000000"/>
                </a:solidFill>
                <a:latin typeface="Times New Roman" pitchFamily="18" charset="0"/>
                <a:ea typeface="Calibri"/>
                <a:cs typeface="Times New Roman" pitchFamily="18" charset="0"/>
              </a:rPr>
              <a:t>; ở </a:t>
            </a:r>
            <a:r>
              <a:rPr lang="en-US" sz="2800" dirty="0" err="1" smtClean="0">
                <a:solidFill>
                  <a:srgbClr val="000000"/>
                </a:solidFill>
                <a:latin typeface="Times New Roman" pitchFamily="18" charset="0"/>
                <a:ea typeface="Calibri"/>
                <a:cs typeface="Times New Roman" pitchFamily="18" charset="0"/>
              </a:rPr>
              <a:t>đây</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nói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về</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màu</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xanh</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bình</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dị</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tươi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mà</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không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rực</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rỡ</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của</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tre</a:t>
            </a:r>
            <a:r>
              <a:rPr lang="en-US" sz="2800" dirty="0" smtClean="0">
                <a:solidFill>
                  <a:srgbClr val="000000"/>
                </a:solidFill>
                <a:latin typeface="Times New Roman" pitchFamily="18" charset="0"/>
                <a:ea typeface="Calibri"/>
                <a:cs typeface="Times New Roman" pitchFamily="18" charset="0"/>
              </a:rPr>
              <a:t>.</a:t>
            </a:r>
            <a:endParaRPr lang="en-US" dirty="0">
              <a:solidFill>
                <a:srgbClr val="FFFFFF"/>
              </a:solidFill>
            </a:endParaRPr>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8928" y="959131"/>
            <a:ext cx="5313872" cy="470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1521" y="900250"/>
            <a:ext cx="5313872" cy="470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ounded Rectangular Callout 24"/>
          <p:cNvSpPr/>
          <p:nvPr/>
        </p:nvSpPr>
        <p:spPr>
          <a:xfrm>
            <a:off x="3348447" y="368927"/>
            <a:ext cx="4967417" cy="1705347"/>
          </a:xfrm>
          <a:prstGeom prst="wedgeRoundRectCallout">
            <a:avLst>
              <a:gd name="adj1" fmla="val -61465"/>
              <a:gd name="adj2" fmla="val 84497"/>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smtClean="0">
                <a:solidFill>
                  <a:srgbClr val="000000"/>
                </a:solidFill>
                <a:latin typeface="Times New Roman" pitchFamily="18" charset="0"/>
                <a:ea typeface="Calibri"/>
                <a:cs typeface="Times New Roman" pitchFamily="18" charset="0"/>
              </a:rPr>
              <a:t>Cây</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thuộc</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họ</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nhà</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tre</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thân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dẻo</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gióng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dài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thường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dùng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chẻ</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lạt</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để</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đan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lát</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buộc</a:t>
            </a:r>
            <a:r>
              <a:rPr lang="en-US" sz="2800" dirty="0" smtClean="0">
                <a:solidFill>
                  <a:srgbClr val="000000"/>
                </a:solidFill>
                <a:latin typeface="Times New Roman" pitchFamily="18" charset="0"/>
                <a:ea typeface="Calibri"/>
                <a:cs typeface="Times New Roman" pitchFamily="18" charset="0"/>
              </a:rPr>
              <a:t>,…</a:t>
            </a:r>
            <a:endParaRPr lang="en-US" dirty="0">
              <a:solidFill>
                <a:srgbClr val="FFFFFF"/>
              </a:solidFill>
            </a:endParaRPr>
          </a:p>
        </p:txBody>
      </p:sp>
      <p:sp>
        <p:nvSpPr>
          <p:cNvPr id="30" name="Rounded Rectangular Callout 29"/>
          <p:cNvSpPr/>
          <p:nvPr/>
        </p:nvSpPr>
        <p:spPr>
          <a:xfrm>
            <a:off x="4309633" y="2403923"/>
            <a:ext cx="4967417" cy="3447399"/>
          </a:xfrm>
          <a:prstGeom prst="wedgeRoundRectCallout">
            <a:avLst>
              <a:gd name="adj1" fmla="val -72575"/>
              <a:gd name="adj2" fmla="val -8568"/>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smtClean="0">
                <a:solidFill>
                  <a:srgbClr val="000000"/>
                </a:solidFill>
                <a:latin typeface="Times New Roman" pitchFamily="18" charset="0"/>
                <a:ea typeface="Calibri"/>
                <a:cs typeface="Times New Roman" pitchFamily="18" charset="0"/>
              </a:rPr>
              <a:t>Trò</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chơi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dân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gian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của</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trẻ</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thường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là</a:t>
            </a:r>
            <a:r>
              <a:rPr lang="en-US" sz="2800" dirty="0" smtClean="0">
                <a:solidFill>
                  <a:srgbClr val="000000"/>
                </a:solidFill>
                <a:latin typeface="Times New Roman" pitchFamily="18" charset="0"/>
                <a:ea typeface="Calibri"/>
                <a:cs typeface="Times New Roman" pitchFamily="18" charset="0"/>
              </a:rPr>
              <a:t> con </a:t>
            </a:r>
            <a:r>
              <a:rPr lang="en-US" sz="2800" dirty="0" err="1" smtClean="0">
                <a:solidFill>
                  <a:srgbClr val="000000"/>
                </a:solidFill>
                <a:latin typeface="Times New Roman" pitchFamily="18" charset="0"/>
                <a:ea typeface="Calibri"/>
                <a:cs typeface="Times New Roman" pitchFamily="18" charset="0"/>
              </a:rPr>
              <a:t>gái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dùng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một</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số</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que</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trả</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ra</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đất</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rồi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tung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một</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hòn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sỏi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hoặc</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một</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quả</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nhỏ</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lên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lượm</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lấy</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que</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tre</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và</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hứng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lấy</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vật</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vừa</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tung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lên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Trò</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chơi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này</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rèn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luyện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sự</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nhanh</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nhẹn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và</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khéo</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léo</a:t>
            </a:r>
            <a:r>
              <a:rPr lang="en-US" sz="2800" dirty="0" smtClean="0">
                <a:solidFill>
                  <a:srgbClr val="000000"/>
                </a:solidFill>
                <a:latin typeface="Times New Roman" pitchFamily="18" charset="0"/>
                <a:ea typeface="Calibri"/>
                <a:cs typeface="Times New Roman" pitchFamily="18" charset="0"/>
              </a:rPr>
              <a:t>.</a:t>
            </a:r>
            <a:endParaRPr lang="en-US" dirty="0">
              <a:solidFill>
                <a:srgbClr val="FFFFFF"/>
              </a:solidFill>
            </a:endParaRPr>
          </a:p>
        </p:txBody>
      </p:sp>
      <p:pic>
        <p:nvPicPr>
          <p:cNvPr id="34"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320" y="864908"/>
            <a:ext cx="5313872" cy="489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ounded Rectangular Callout 34"/>
          <p:cNvSpPr/>
          <p:nvPr/>
        </p:nvSpPr>
        <p:spPr>
          <a:xfrm>
            <a:off x="4904724" y="2220807"/>
            <a:ext cx="4967417" cy="3447399"/>
          </a:xfrm>
          <a:prstGeom prst="wedgeRoundRectCallout">
            <a:avLst>
              <a:gd name="adj1" fmla="val -67365"/>
              <a:gd name="adj2" fmla="val 34972"/>
              <a:gd name="adj3" fmla="val 16667"/>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smtClean="0">
                <a:solidFill>
                  <a:srgbClr val="000000"/>
                </a:solidFill>
                <a:latin typeface="Times New Roman" pitchFamily="18" charset="0"/>
                <a:ea typeface="Calibri"/>
                <a:cs typeface="Times New Roman" pitchFamily="18" charset="0"/>
              </a:rPr>
              <a:t>Loại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tre</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thân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nhỏ</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cứng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đặc</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không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có</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gai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thường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dùng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làm</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gậy</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Buổi</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đầu</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cuộc</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kháng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chiến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chống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thực</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dân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Pháp</a:t>
            </a:r>
            <a:r>
              <a:rPr lang="en-US" sz="2800" dirty="0" smtClean="0">
                <a:solidFill>
                  <a:srgbClr val="000000"/>
                </a:solidFill>
                <a:latin typeface="Times New Roman" pitchFamily="18" charset="0"/>
                <a:ea typeface="Calibri"/>
                <a:cs typeface="Times New Roman" pitchFamily="18" charset="0"/>
              </a:rPr>
              <a:t> ở Nam </a:t>
            </a:r>
            <a:r>
              <a:rPr lang="en-US" sz="2800" dirty="0" err="1" smtClean="0">
                <a:solidFill>
                  <a:srgbClr val="000000"/>
                </a:solidFill>
                <a:latin typeface="Times New Roman" pitchFamily="18" charset="0"/>
                <a:ea typeface="Calibri"/>
                <a:cs typeface="Times New Roman" pitchFamily="18" charset="0"/>
              </a:rPr>
              <a:t>Bộ</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vì</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thiếu</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vũ</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khí</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nhân</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dân</a:t>
            </a:r>
            <a:r>
              <a:rPr lang="en-US" sz="2800" dirty="0" smtClean="0">
                <a:solidFill>
                  <a:srgbClr val="000000"/>
                </a:solidFill>
                <a:latin typeface="Times New Roman" pitchFamily="18" charset="0"/>
                <a:ea typeface="Calibri"/>
                <a:cs typeface="Times New Roman" pitchFamily="18" charset="0"/>
              </a:rPr>
              <a:t> ta </a:t>
            </a:r>
            <a:r>
              <a:rPr lang="en-US" sz="2800" dirty="0" err="1" smtClean="0">
                <a:solidFill>
                  <a:srgbClr val="000000"/>
                </a:solidFill>
                <a:latin typeface="Times New Roman" pitchFamily="18" charset="0"/>
                <a:ea typeface="Calibri"/>
                <a:cs typeface="Times New Roman" pitchFamily="18" charset="0"/>
              </a:rPr>
              <a:t>đã</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dùng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gậy</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tầm</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vông</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đánh</a:t>
            </a:r>
            <a:r>
              <a:rPr lang="en-US" sz="2800" dirty="0" smtClean="0">
                <a:solidFill>
                  <a:srgbClr val="000000"/>
                </a:solidFill>
                <a:latin typeface="Times New Roman" pitchFamily="18" charset="0"/>
                <a:ea typeface="Calibri"/>
                <a:cs typeface="Times New Roman" pitchFamily="18" charset="0"/>
              </a:rPr>
              <a:t> </a:t>
            </a:r>
            <a:r>
              <a:rPr lang="en-US" sz="2800" dirty="0" err="1" smtClean="0">
                <a:solidFill>
                  <a:srgbClr val="000000"/>
                </a:solidFill>
                <a:latin typeface="Times New Roman" pitchFamily="18" charset="0"/>
                <a:ea typeface="Calibri"/>
                <a:cs typeface="Times New Roman" pitchFamily="18" charset="0"/>
              </a:rPr>
              <a:t>giặc</a:t>
            </a:r>
            <a:r>
              <a:rPr lang="en-US" sz="2800" dirty="0" smtClean="0">
                <a:solidFill>
                  <a:srgbClr val="000000"/>
                </a:solidFill>
                <a:latin typeface="Times New Roman" pitchFamily="18" charset="0"/>
                <a:ea typeface="Calibri"/>
                <a:cs typeface="Times New Roman" pitchFamily="18" charset="0"/>
              </a:rPr>
              <a:t>.</a:t>
            </a:r>
            <a:endParaRPr lang="en-US" dirty="0">
              <a:solidFill>
                <a:srgbClr val="FFFFFF"/>
              </a:solidFill>
            </a:endParaRPr>
          </a:p>
        </p:txBody>
      </p:sp>
      <p:pic>
        <p:nvPicPr>
          <p:cNvPr id="36" name="Picture 4" descr="Cây tầm vông - Giá bán, cách trồng và chăm sóc cây tầm vông - Cây cảnh Đà  Nẵng - Hoa Sen Việ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3532" y="952499"/>
            <a:ext cx="5619268" cy="4721624"/>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ular Callout 36"/>
          <p:cNvSpPr/>
          <p:nvPr/>
        </p:nvSpPr>
        <p:spPr>
          <a:xfrm>
            <a:off x="4904723" y="3374257"/>
            <a:ext cx="4967417" cy="2235068"/>
          </a:xfrm>
          <a:prstGeom prst="wedgeRoundRectCallout">
            <a:avLst>
              <a:gd name="adj1" fmla="val -65512"/>
              <a:gd name="adj2" fmla="val 76061"/>
              <a:gd name="adj3" fmla="val 16667"/>
            </a:avLst>
          </a:prstGeom>
          <a:solidFill>
            <a:srgbClr val="FF006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smtClean="0">
                <a:solidFill>
                  <a:srgbClr val="000000"/>
                </a:solidFill>
                <a:latin typeface="Times New Roman" pitchFamily="18" charset="0"/>
                <a:cs typeface="Times New Roman" pitchFamily="18" charset="0"/>
              </a:rPr>
              <a:t>Danh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Chủ</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Tịch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Hồ</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Chí</a:t>
            </a:r>
            <a:r>
              <a:rPr lang="en-US" sz="2800" dirty="0" smtClean="0">
                <a:solidFill>
                  <a:srgbClr val="000000"/>
                </a:solidFill>
                <a:latin typeface="Times New Roman" pitchFamily="18" charset="0"/>
                <a:cs typeface="Times New Roman" pitchFamily="18" charset="0"/>
              </a:rPr>
              <a:t> Minh </a:t>
            </a:r>
            <a:r>
              <a:rPr lang="en-US" sz="2800" dirty="0" err="1" smtClean="0">
                <a:solidFill>
                  <a:srgbClr val="000000"/>
                </a:solidFill>
                <a:latin typeface="Times New Roman" pitchFamily="18" charset="0"/>
                <a:cs typeface="Times New Roman" pitchFamily="18" charset="0"/>
              </a:rPr>
              <a:t>tặng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cho</a:t>
            </a:r>
            <a:r>
              <a:rPr lang="en-US" sz="2800" dirty="0" smtClean="0">
                <a:solidFill>
                  <a:srgbClr val="000000"/>
                </a:solidFill>
                <a:latin typeface="Times New Roman" pitchFamily="18" charset="0"/>
                <a:cs typeface="Times New Roman" pitchFamily="18" charset="0"/>
              </a:rPr>
              <a:t> Nam </a:t>
            </a:r>
            <a:r>
              <a:rPr lang="en-US" sz="2800" dirty="0" err="1" smtClean="0">
                <a:solidFill>
                  <a:srgbClr val="000000"/>
                </a:solidFill>
                <a:latin typeface="Times New Roman" pitchFamily="18" charset="0"/>
                <a:cs typeface="Times New Roman" pitchFamily="18" charset="0"/>
              </a:rPr>
              <a:t>Bộ</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trong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cuộc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chiến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đấu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bảo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vệ</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độc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do.</a:t>
            </a:r>
            <a:endParaRPr lang="en-US" dirty="0">
              <a:solidFill>
                <a:srgbClr val="FFFFFF"/>
              </a:solidFill>
            </a:endParaRPr>
          </a:p>
        </p:txBody>
      </p:sp>
      <p:pic>
        <p:nvPicPr>
          <p:cNvPr id="38"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4048" y="874264"/>
            <a:ext cx="5612656" cy="499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597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218"/>
                                        </p:tgtEl>
                                        <p:attrNameLst>
                                          <p:attrName>style.visibility</p:attrName>
                                        </p:attrNameLst>
                                      </p:cBhvr>
                                      <p:to>
                                        <p:strVal val="visible"/>
                                      </p:to>
                                    </p:set>
                                    <p:animEffect transition="in" filter="wheel(1)">
                                      <p:cBhvr>
                                        <p:cTn id="32" dur="2000"/>
                                        <p:tgtEl>
                                          <p:spTgt spid="92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9218"/>
                                        </p:tgtEl>
                                      </p:cBhvr>
                                    </p:animEffect>
                                    <p:set>
                                      <p:cBhvr>
                                        <p:cTn id="37" dur="1" fill="hold">
                                          <p:stCondLst>
                                            <p:cond delay="499"/>
                                          </p:stCondLst>
                                        </p:cTn>
                                        <p:tgtEl>
                                          <p:spTgt spid="921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9222"/>
                                        </p:tgtEl>
                                        <p:attrNameLst>
                                          <p:attrName>style.visibility</p:attrName>
                                        </p:attrNameLst>
                                      </p:cBhvr>
                                      <p:to>
                                        <p:strVal val="visible"/>
                                      </p:to>
                                    </p:set>
                                    <p:animEffect transition="in" filter="wheel(1)">
                                      <p:cBhvr>
                                        <p:cTn id="57" dur="2000"/>
                                        <p:tgtEl>
                                          <p:spTgt spid="92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9222"/>
                                        </p:tgtEl>
                                      </p:cBhvr>
                                    </p:animEffect>
                                    <p:set>
                                      <p:cBhvr>
                                        <p:cTn id="62" dur="1" fill="hold">
                                          <p:stCondLst>
                                            <p:cond delay="499"/>
                                          </p:stCondLst>
                                        </p:cTn>
                                        <p:tgtEl>
                                          <p:spTgt spid="92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arn(inVertical)">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barn(inVertical)">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arn(inVertic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35"/>
                                        </p:tgtEl>
                                      </p:cBhvr>
                                    </p:animEffect>
                                    <p:set>
                                      <p:cBhvr>
                                        <p:cTn id="102" dur="1" fill="hold">
                                          <p:stCondLst>
                                            <p:cond delay="499"/>
                                          </p:stCondLst>
                                        </p:cTn>
                                        <p:tgtEl>
                                          <p:spTgt spid="3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barn(inVertical)">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36"/>
                                        </p:tgtEl>
                                      </p:cBhvr>
                                    </p:animEffect>
                                    <p:set>
                                      <p:cBhvr>
                                        <p:cTn id="112" dur="1" fill="hold">
                                          <p:stCondLst>
                                            <p:cond delay="499"/>
                                          </p:stCondLst>
                                        </p:cTn>
                                        <p:tgtEl>
                                          <p:spTgt spid="3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barn(inVertical)">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wheel(1)">
                                      <p:cBhvr>
                                        <p:cTn id="122" dur="20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500"/>
                                        <p:tgtEl>
                                          <p:spTgt spid="37"/>
                                        </p:tgtEl>
                                      </p:cBhvr>
                                    </p:animEffect>
                                    <p:set>
                                      <p:cBhvr>
                                        <p:cTn id="127" dur="1" fill="hold">
                                          <p:stCondLst>
                                            <p:cond delay="499"/>
                                          </p:stCondLst>
                                        </p:cTn>
                                        <p:tgtEl>
                                          <p:spTgt spid="37"/>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barn(inVertical)">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38"/>
                                        </p:tgtEl>
                                      </p:cBhvr>
                                    </p:animEffect>
                                    <p:set>
                                      <p:cBhvr>
                                        <p:cTn id="137"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4" grpId="0" animBg="1"/>
      <p:bldP spid="15" grpId="0" animBg="1"/>
      <p:bldP spid="5" grpId="0" animBg="1"/>
      <p:bldP spid="5" grpId="1" animBg="1"/>
      <p:bldP spid="25" grpId="0" animBg="1"/>
      <p:bldP spid="25" grpId="1" animBg="1"/>
      <p:bldP spid="30" grpId="0" animBg="1"/>
      <p:bldP spid="30" grpId="1" animBg="1"/>
      <p:bldP spid="35" grpId="0" animBg="1"/>
      <p:bldP spid="35" grpId="1" animBg="1"/>
      <p:bldP spid="37" grpId="0" animBg="1"/>
      <p:bldP spid="3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6FC6D98-079A-4C10-97BF-8786EECB3D51}"/>
              </a:ext>
            </a:extLst>
          </p:cNvPr>
          <p:cNvGrpSpPr/>
          <p:nvPr/>
        </p:nvGrpSpPr>
        <p:grpSpPr>
          <a:xfrm>
            <a:off x="542611" y="1175658"/>
            <a:ext cx="11106778" cy="5330224"/>
            <a:chOff x="542611" y="1175658"/>
            <a:chExt cx="11106778" cy="5330224"/>
          </a:xfrm>
        </p:grpSpPr>
        <p:sp>
          <p:nvSpPr>
            <p:cNvPr id="3" name="Rectangle: Rounded Corners 2">
              <a:extLst>
                <a:ext uri="{FF2B5EF4-FFF2-40B4-BE49-F238E27FC236}">
                  <a16:creationId xmlns="" xmlns:a16="http://schemas.microsoft.com/office/drawing/2014/main" id="{129967AF-E361-4F34-B509-6ED282AC429A}"/>
                </a:ext>
              </a:extLst>
            </p:cNvPr>
            <p:cNvSpPr/>
            <p:nvPr/>
          </p:nvSpPr>
          <p:spPr>
            <a:xfrm>
              <a:off x="542611" y="1175658"/>
              <a:ext cx="11106778" cy="5330224"/>
            </a:xfrm>
            <a:prstGeom prst="roundRect">
              <a:avLst/>
            </a:prstGeom>
            <a:solidFill>
              <a:srgbClr val="70AD47">
                <a:lumMod val="20000"/>
                <a:lumOff val="80000"/>
                <a:alpha val="4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834F2008-5C88-4792-8602-1CE98A1252C5}"/>
                </a:ext>
              </a:extLst>
            </p:cNvPr>
            <p:cNvSpPr/>
            <p:nvPr/>
          </p:nvSpPr>
          <p:spPr>
            <a:xfrm>
              <a:off x="880266" y="3247804"/>
              <a:ext cx="2222717" cy="515350"/>
            </a:xfrm>
            <a:prstGeom prst="rect">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1800" b="0" i="0" u="none" strike="noStrike" kern="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Thép</a:t>
              </a:r>
              <a:r>
                <a:rPr kumimoji="0" lang="en-SG" sz="1800" b="0" i="0" u="none" strike="noStrike" kern="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SG" sz="1800" b="0" i="0" u="none" strike="noStrike" kern="0" cap="none" spc="0" normalizeH="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mới</a:t>
              </a:r>
              <a:endParaRPr kumimoji="0" lang="en-SG" sz="1800" b="0"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 xmlns:a16="http://schemas.microsoft.com/office/drawing/2014/main" id="{19041D7E-C39A-4AAE-B5E6-D3550EC3AFDC}"/>
                </a:ext>
              </a:extLst>
            </p:cNvPr>
            <p:cNvSpPr txBox="1"/>
            <p:nvPr/>
          </p:nvSpPr>
          <p:spPr>
            <a:xfrm flipH="1">
              <a:off x="3302000" y="1211490"/>
              <a:ext cx="7790181" cy="2677656"/>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Tx/>
                <a:buChar char="-"/>
                <a:tabLst/>
                <a:defRPr/>
              </a:pPr>
              <a:r>
                <a:rPr kumimoji="0" lang="en-SG" sz="2800" b="0"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Tên</a:t>
              </a:r>
              <a:r>
                <a:rPr kumimoji="0" lang="en-SG"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457200" marR="0" lvl="0" indent="-457200" defTabSz="914400" eaLnBrk="1" fontAlgn="auto" latinLnBrk="0" hangingPunct="1">
                <a:lnSpc>
                  <a:spcPct val="150000"/>
                </a:lnSpc>
                <a:spcBef>
                  <a:spcPts val="0"/>
                </a:spcBef>
                <a:spcAft>
                  <a:spcPts val="0"/>
                </a:spcAft>
                <a:buClrTx/>
                <a:buSzTx/>
                <a:buFontTx/>
                <a:buChar char="-"/>
                <a:tabLst/>
                <a:defRPr/>
              </a:pPr>
              <a:r>
                <a:rPr kumimoji="0" lang="en-SG" sz="2800" b="0"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Năm</a:t>
              </a:r>
              <a:r>
                <a:rPr kumimoji="0" lang="en-SG" sz="2800" b="0" i="0" u="none" strike="noStrike" kern="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sinh</a:t>
              </a:r>
              <a:r>
                <a:rPr kumimoji="0" lang="en-SG" sz="2800" b="0" i="0" u="none" strike="noStrike" kern="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năm</a:t>
              </a:r>
              <a:r>
                <a:rPr kumimoji="0" lang="en-SG" sz="2800" b="0" i="0" u="none" strike="noStrike" kern="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mất</a:t>
              </a:r>
              <a:r>
                <a:rPr kumimoji="0" lang="en-SG"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457200" marR="0" lvl="0" indent="-457200" defTabSz="914400" eaLnBrk="1" fontAlgn="auto" latinLnBrk="0" hangingPunct="1">
                <a:lnSpc>
                  <a:spcPct val="150000"/>
                </a:lnSpc>
                <a:spcBef>
                  <a:spcPts val="0"/>
                </a:spcBef>
                <a:spcAft>
                  <a:spcPts val="0"/>
                </a:spcAft>
                <a:buClrTx/>
                <a:buSzTx/>
                <a:buFontTx/>
                <a:buChar char="-"/>
                <a:tabLst/>
                <a:defRPr/>
              </a:pPr>
              <a:r>
                <a:rPr kumimoji="0" lang="en-SG" sz="2800" b="0"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Quê</a:t>
              </a:r>
              <a:r>
                <a:rPr kumimoji="0" lang="en-SG" sz="2800" b="0" i="0" u="none" strike="noStrike" kern="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quán</a:t>
              </a:r>
              <a:r>
                <a:rPr kumimoji="0" lang="en-SG"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457200" marR="0" lvl="0" indent="-457200" defTabSz="914400" eaLnBrk="1" fontAlgn="auto" latinLnBrk="0" hangingPunct="1">
                <a:lnSpc>
                  <a:spcPct val="150000"/>
                </a:lnSpc>
                <a:spcBef>
                  <a:spcPts val="0"/>
                </a:spcBef>
                <a:spcAft>
                  <a:spcPts val="0"/>
                </a:spcAft>
                <a:buClrTx/>
                <a:buSzTx/>
                <a:buFontTx/>
                <a:buChar char="-"/>
                <a:tabLst/>
                <a:defRPr/>
              </a:pPr>
              <a:r>
                <a:rPr kumimoji="0" lang="en-SG" sz="28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Phong</a:t>
              </a:r>
              <a:r>
                <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cách</a:t>
              </a:r>
              <a:r>
                <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tác</a:t>
              </a:r>
              <a:r>
                <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 xmlns:a16="http://schemas.microsoft.com/office/drawing/2014/main" id="{A8D86C36-3B3D-4727-889C-EB01AD015828}"/>
                </a:ext>
              </a:extLst>
            </p:cNvPr>
            <p:cNvSpPr txBox="1"/>
            <p:nvPr/>
          </p:nvSpPr>
          <p:spPr>
            <a:xfrm flipH="1">
              <a:off x="1064777" y="4505164"/>
              <a:ext cx="7790181" cy="1772793"/>
            </a:xfrm>
            <a:prstGeom prst="rect">
              <a:avLst/>
            </a:prstGeom>
            <a:noFill/>
          </p:spPr>
          <p:txBody>
            <a:bodyPr wrap="square" rtlCol="0">
              <a:spAutoFit/>
            </a:bodyPr>
            <a:lstStyle/>
            <a:p>
              <a:pPr marL="457200" marR="0" lvl="0" indent="-457200" defTabSz="914400" eaLnBrk="1" fontAlgn="auto" latinLnBrk="0" hangingPunct="1">
                <a:lnSpc>
                  <a:spcPct val="130000"/>
                </a:lnSpc>
                <a:spcBef>
                  <a:spcPts val="0"/>
                </a:spcBef>
                <a:spcAft>
                  <a:spcPts val="0"/>
                </a:spcAft>
                <a:buClrTx/>
                <a:buSzTx/>
                <a:buFontTx/>
                <a:buChar char="-"/>
                <a:tabLst/>
                <a:defRPr/>
              </a:pPr>
              <a:r>
                <a:rPr lang="en-SG" sz="2800" kern="0" noProof="0" dirty="0" err="1" smtClean="0">
                  <a:solidFill>
                    <a:sysClr val="windowText" lastClr="000000"/>
                  </a:solidFill>
                  <a:latin typeface="Times New Roman" panose="02020603050405020304" pitchFamily="18" charset="0"/>
                  <a:cs typeface="Times New Roman" panose="02020603050405020304" pitchFamily="18" charset="0"/>
                </a:rPr>
                <a:t>Xuất</a:t>
              </a:r>
              <a:r>
                <a:rPr lang="en-SG" sz="2800" kern="0" noProof="0" dirty="0" smtClean="0">
                  <a:solidFill>
                    <a:sysClr val="windowText" lastClr="000000"/>
                  </a:solidFill>
                  <a:latin typeface="Times New Roman" panose="02020603050405020304" pitchFamily="18" charset="0"/>
                  <a:cs typeface="Times New Roman" panose="02020603050405020304" pitchFamily="18" charset="0"/>
                </a:rPr>
                <a:t> </a:t>
              </a:r>
              <a:r>
                <a:rPr lang="en-SG" sz="2800" kern="0" noProof="0" dirty="0" err="1" smtClean="0">
                  <a:solidFill>
                    <a:sysClr val="windowText" lastClr="000000"/>
                  </a:solidFill>
                  <a:latin typeface="Times New Roman" panose="02020603050405020304" pitchFamily="18" charset="0"/>
                  <a:cs typeface="Times New Roman" panose="02020603050405020304" pitchFamily="18" charset="0"/>
                </a:rPr>
                <a:t>xứ</a:t>
              </a:r>
              <a:r>
                <a:rPr kumimoji="0" lang="en-SG"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eaLnBrk="1" fontAlgn="auto" latinLnBrk="0" hangingPunct="1">
                <a:lnSpc>
                  <a:spcPct val="130000"/>
                </a:lnSpc>
                <a:spcBef>
                  <a:spcPts val="0"/>
                </a:spcBef>
                <a:spcAft>
                  <a:spcPts val="0"/>
                </a:spcAft>
                <a:buClrTx/>
                <a:buSzTx/>
                <a:buFontTx/>
                <a:buChar char="-"/>
                <a:tabLst/>
                <a:defRPr/>
              </a:pPr>
              <a:r>
                <a:rPr kumimoji="0" lang="en-SG" sz="28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loại</a:t>
              </a:r>
              <a:r>
                <a:rPr kumimoji="0" lang="en-SG"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457200" marR="0" lvl="0" indent="-457200" defTabSz="914400" eaLnBrk="1" fontAlgn="auto" latinLnBrk="0" hangingPunct="1">
                <a:lnSpc>
                  <a:spcPct val="130000"/>
                </a:lnSpc>
                <a:spcBef>
                  <a:spcPts val="0"/>
                </a:spcBef>
                <a:spcAft>
                  <a:spcPts val="0"/>
                </a:spcAft>
                <a:buClrTx/>
                <a:buSzTx/>
                <a:buFontTx/>
                <a:buChar char="-"/>
                <a:tabLst/>
                <a:defRPr/>
              </a:pPr>
              <a:r>
                <a:rPr kumimoji="0" lang="en-SG" sz="2800" b="0" i="0" u="none" strike="noStrike" kern="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Phương</a:t>
              </a:r>
              <a:r>
                <a:rPr kumimoji="0" lang="en-SG" sz="2800" b="0" i="0" u="none" strike="noStrike" kern="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thức</a:t>
              </a:r>
              <a:r>
                <a:rPr kumimoji="0" lang="en-SG" sz="2800" b="0" i="0" u="none" strike="noStrike" kern="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biểu</a:t>
              </a:r>
              <a:r>
                <a:rPr kumimoji="0" lang="en-SG" sz="2800" b="0" i="0" u="none" strike="noStrike" kern="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SG" sz="2800" b="0" i="0" u="none" strike="noStrike" kern="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đạt</a:t>
              </a:r>
              <a:r>
                <a:rPr kumimoji="0" lang="en-SG" sz="2800" b="0"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endParaRPr kumimoji="0" lang="en-SG" sz="2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pic>
        <p:nvPicPr>
          <p:cNvPr id="11266" name="Picture 2" descr="Gắn biển đường phố mang tên nhà báo, nhà văn Thép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760" y="1461646"/>
            <a:ext cx="2237223" cy="178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854958" y="4660737"/>
            <a:ext cx="2598482" cy="146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4601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 xmlns:a16="http://schemas.microsoft.com/office/drawing/2014/main" id="{E79BC891-F8E1-4402-8AD2-A643C4E7D8DB}"/>
              </a:ext>
            </a:extLst>
          </p:cNvPr>
          <p:cNvSpPr/>
          <p:nvPr/>
        </p:nvSpPr>
        <p:spPr>
          <a:xfrm>
            <a:off x="8205382" y="84906"/>
            <a:ext cx="4274554" cy="590446"/>
          </a:xfrm>
          <a:prstGeom prst="parallelogram">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TÁC GIẢ</a:t>
            </a:r>
          </a:p>
        </p:txBody>
      </p:sp>
      <p:sp>
        <p:nvSpPr>
          <p:cNvPr id="3" name="Parallelogram 2">
            <a:extLst>
              <a:ext uri="{FF2B5EF4-FFF2-40B4-BE49-F238E27FC236}">
                <a16:creationId xmlns="" xmlns:a16="http://schemas.microsoft.com/office/drawing/2014/main" id="{46BCE12F-3087-4045-B0A7-73947968924B}"/>
              </a:ext>
            </a:extLst>
          </p:cNvPr>
          <p:cNvSpPr/>
          <p:nvPr/>
        </p:nvSpPr>
        <p:spPr>
          <a:xfrm>
            <a:off x="5958064" y="84906"/>
            <a:ext cx="790639" cy="590446"/>
          </a:xfrm>
          <a:prstGeom prst="parallelogram">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 name="Parallelogram 3">
            <a:extLst>
              <a:ext uri="{FF2B5EF4-FFF2-40B4-BE49-F238E27FC236}">
                <a16:creationId xmlns="" xmlns:a16="http://schemas.microsoft.com/office/drawing/2014/main" id="{856BDC99-4043-4707-AE26-52A579E587B9}"/>
              </a:ext>
            </a:extLst>
          </p:cNvPr>
          <p:cNvSpPr/>
          <p:nvPr/>
        </p:nvSpPr>
        <p:spPr>
          <a:xfrm>
            <a:off x="6713360" y="84906"/>
            <a:ext cx="790639" cy="590446"/>
          </a:xfrm>
          <a:prstGeom prst="parallelogram">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 name="Parallelogram 4">
            <a:extLst>
              <a:ext uri="{FF2B5EF4-FFF2-40B4-BE49-F238E27FC236}">
                <a16:creationId xmlns="" xmlns:a16="http://schemas.microsoft.com/office/drawing/2014/main" id="{644857AE-6EAD-4958-96F1-7212FF9A9825}"/>
              </a:ext>
            </a:extLst>
          </p:cNvPr>
          <p:cNvSpPr/>
          <p:nvPr/>
        </p:nvSpPr>
        <p:spPr>
          <a:xfrm>
            <a:off x="7468753" y="84906"/>
            <a:ext cx="790639" cy="590446"/>
          </a:xfrm>
          <a:prstGeom prst="parallelogram">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6" name="Picture 2" descr="Gắn biển đường phố mang tên nhà báo, nhà văn Thép 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75" y="1163849"/>
            <a:ext cx="3622773" cy="44623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Parallelogram 6">
            <a:extLst>
              <a:ext uri="{FF2B5EF4-FFF2-40B4-BE49-F238E27FC236}">
                <a16:creationId xmlns="" xmlns:a16="http://schemas.microsoft.com/office/drawing/2014/main" id="{31EBDAA2-92AD-4030-950C-5A0F9F6B98B2}"/>
              </a:ext>
            </a:extLst>
          </p:cNvPr>
          <p:cNvSpPr/>
          <p:nvPr/>
        </p:nvSpPr>
        <p:spPr>
          <a:xfrm>
            <a:off x="4833308" y="3983641"/>
            <a:ext cx="340210" cy="25103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Parallelogram 7">
            <a:extLst>
              <a:ext uri="{FF2B5EF4-FFF2-40B4-BE49-F238E27FC236}">
                <a16:creationId xmlns="" xmlns:a16="http://schemas.microsoft.com/office/drawing/2014/main" id="{2D67E562-1A1B-4659-AD26-0097D2D01297}"/>
              </a:ext>
            </a:extLst>
          </p:cNvPr>
          <p:cNvSpPr/>
          <p:nvPr/>
        </p:nvSpPr>
        <p:spPr>
          <a:xfrm>
            <a:off x="4663203" y="2897130"/>
            <a:ext cx="340210" cy="251036"/>
          </a:xfrm>
          <a:prstGeom prst="parallelogram">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Parallelogram 8">
            <a:extLst>
              <a:ext uri="{FF2B5EF4-FFF2-40B4-BE49-F238E27FC236}">
                <a16:creationId xmlns="" xmlns:a16="http://schemas.microsoft.com/office/drawing/2014/main" id="{5F533C84-8BE3-4215-B511-7F50304F5D89}"/>
              </a:ext>
            </a:extLst>
          </p:cNvPr>
          <p:cNvSpPr/>
          <p:nvPr/>
        </p:nvSpPr>
        <p:spPr>
          <a:xfrm>
            <a:off x="4433655" y="1163849"/>
            <a:ext cx="399749" cy="29796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Parallelogram 9">
            <a:extLst>
              <a:ext uri="{FF2B5EF4-FFF2-40B4-BE49-F238E27FC236}">
                <a16:creationId xmlns="" xmlns:a16="http://schemas.microsoft.com/office/drawing/2014/main" id="{5F533C84-8BE3-4215-B511-7F50304F5D89}"/>
              </a:ext>
            </a:extLst>
          </p:cNvPr>
          <p:cNvSpPr/>
          <p:nvPr/>
        </p:nvSpPr>
        <p:spPr>
          <a:xfrm>
            <a:off x="4594610" y="1977982"/>
            <a:ext cx="340210" cy="251036"/>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a:extLst>
              <a:ext uri="{FF2B5EF4-FFF2-40B4-BE49-F238E27FC236}">
                <a16:creationId xmlns="" xmlns:a16="http://schemas.microsoft.com/office/drawing/2014/main" id="{2785C993-6437-4163-B862-9826E31BC3B3}"/>
              </a:ext>
            </a:extLst>
          </p:cNvPr>
          <p:cNvSpPr/>
          <p:nvPr/>
        </p:nvSpPr>
        <p:spPr>
          <a:xfrm>
            <a:off x="136185" y="6113183"/>
            <a:ext cx="8633590" cy="590446"/>
          </a:xfrm>
          <a:prstGeom prst="parallelogram">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THÉP</a:t>
            </a:r>
            <a:r>
              <a:rPr kumimoji="0" lang="en-US" sz="28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MỚI </a:t>
            </a:r>
            <a:r>
              <a:rPr kumimoji="0" lang="en-US" sz="28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(1925 – 1991)</a:t>
            </a:r>
          </a:p>
        </p:txBody>
      </p:sp>
      <p:sp>
        <p:nvSpPr>
          <p:cNvPr id="12" name="Parallelogram 11">
            <a:extLst>
              <a:ext uri="{FF2B5EF4-FFF2-40B4-BE49-F238E27FC236}">
                <a16:creationId xmlns="" xmlns:a16="http://schemas.microsoft.com/office/drawing/2014/main" id="{C71CB4C6-E746-4804-92BB-7C04218B3F7E}"/>
              </a:ext>
            </a:extLst>
          </p:cNvPr>
          <p:cNvSpPr/>
          <p:nvPr/>
        </p:nvSpPr>
        <p:spPr>
          <a:xfrm>
            <a:off x="8769872" y="6113183"/>
            <a:ext cx="972147" cy="590446"/>
          </a:xfrm>
          <a:prstGeom prst="parallelogram">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 name="Parallelogram 12">
            <a:extLst>
              <a:ext uri="{FF2B5EF4-FFF2-40B4-BE49-F238E27FC236}">
                <a16:creationId xmlns="" xmlns:a16="http://schemas.microsoft.com/office/drawing/2014/main" id="{D806449E-FAFE-4A77-9446-354449D2A339}"/>
              </a:ext>
            </a:extLst>
          </p:cNvPr>
          <p:cNvSpPr/>
          <p:nvPr/>
        </p:nvSpPr>
        <p:spPr>
          <a:xfrm>
            <a:off x="9742019" y="6113182"/>
            <a:ext cx="972147" cy="590446"/>
          </a:xfrm>
          <a:prstGeom prst="parallelogram">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 name="Parallelogram 13">
            <a:extLst>
              <a:ext uri="{FF2B5EF4-FFF2-40B4-BE49-F238E27FC236}">
                <a16:creationId xmlns="" xmlns:a16="http://schemas.microsoft.com/office/drawing/2014/main" id="{6788CDDC-36C5-4D84-9B01-32A0CC3C0DA7}"/>
              </a:ext>
            </a:extLst>
          </p:cNvPr>
          <p:cNvSpPr/>
          <p:nvPr/>
        </p:nvSpPr>
        <p:spPr>
          <a:xfrm>
            <a:off x="10714071" y="6113182"/>
            <a:ext cx="972147" cy="590446"/>
          </a:xfrm>
          <a:prstGeom prst="parallelogram">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 name="Rectangle 14"/>
          <p:cNvSpPr/>
          <p:nvPr/>
        </p:nvSpPr>
        <p:spPr>
          <a:xfrm>
            <a:off x="5094018" y="877647"/>
            <a:ext cx="3620478" cy="830997"/>
          </a:xfrm>
          <a:prstGeom prst="rect">
            <a:avLst/>
          </a:prstGeom>
        </p:spPr>
        <p:txBody>
          <a:bodyPr wrap="none">
            <a:spAutoFit/>
          </a:bodyPr>
          <a:lstStyle/>
          <a:p>
            <a:pPr lvl="0" algn="just">
              <a:lnSpc>
                <a:spcPct val="150000"/>
              </a:lnSpc>
              <a:spcAft>
                <a:spcPts val="800"/>
              </a:spcAft>
              <a:tabLst>
                <a:tab pos="90170" algn="l"/>
                <a:tab pos="180340" algn="l"/>
              </a:tabLst>
            </a:pPr>
            <a:r>
              <a:rPr lang="en-US" sz="3200" dirty="0" err="1">
                <a:solidFill>
                  <a:srgbClr val="000000"/>
                </a:solidFill>
                <a:latin typeface="Times New Roman" pitchFamily="18" charset="0"/>
                <a:ea typeface="Calibri"/>
                <a:cs typeface="Times New Roman" pitchFamily="18" charset="0"/>
              </a:rPr>
              <a:t>Họ</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tên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Hà</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Văn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Lộc</a:t>
            </a:r>
            <a:r>
              <a:rPr lang="en-US" sz="3200" dirty="0">
                <a:solidFill>
                  <a:srgbClr val="000000"/>
                </a:solidFill>
                <a:latin typeface="Times New Roman" pitchFamily="18" charset="0"/>
                <a:ea typeface="Calibri"/>
                <a:cs typeface="Times New Roman" pitchFamily="18" charset="0"/>
              </a:rPr>
              <a:t>;</a:t>
            </a:r>
          </a:p>
        </p:txBody>
      </p:sp>
      <p:sp>
        <p:nvSpPr>
          <p:cNvPr id="16" name="Rectangle 15"/>
          <p:cNvSpPr/>
          <p:nvPr/>
        </p:nvSpPr>
        <p:spPr>
          <a:xfrm>
            <a:off x="5254742" y="1708644"/>
            <a:ext cx="3708066" cy="830997"/>
          </a:xfrm>
          <a:prstGeom prst="rect">
            <a:avLst/>
          </a:prstGeom>
        </p:spPr>
        <p:txBody>
          <a:bodyPr wrap="none">
            <a:spAutoFit/>
          </a:bodyPr>
          <a:lstStyle/>
          <a:p>
            <a:pPr lvl="0" algn="just">
              <a:lnSpc>
                <a:spcPct val="150000"/>
              </a:lnSpc>
              <a:spcAft>
                <a:spcPts val="800"/>
              </a:spcAft>
              <a:tabLst>
                <a:tab pos="90170" algn="l"/>
                <a:tab pos="180340" algn="l"/>
              </a:tabLst>
            </a:pPr>
            <a:r>
              <a:rPr lang="en-US" sz="3200" dirty="0" err="1">
                <a:solidFill>
                  <a:srgbClr val="000000"/>
                </a:solidFill>
                <a:latin typeface="Times New Roman" pitchFamily="18" charset="0"/>
                <a:ea typeface="Calibri"/>
                <a:cs typeface="Times New Roman" pitchFamily="18" charset="0"/>
              </a:rPr>
              <a:t>Quê</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quán</a:t>
            </a:r>
            <a:r>
              <a:rPr lang="en-US" sz="3200" dirty="0">
                <a:solidFill>
                  <a:srgbClr val="000000"/>
                </a:solidFill>
                <a:latin typeface="Times New Roman" pitchFamily="18" charset="0"/>
                <a:ea typeface="Calibri"/>
                <a:cs typeface="Times New Roman" pitchFamily="18" charset="0"/>
              </a:rPr>
              <a:t>: Nam </a:t>
            </a:r>
            <a:r>
              <a:rPr lang="en-US" sz="3200" dirty="0" err="1">
                <a:solidFill>
                  <a:srgbClr val="000000"/>
                </a:solidFill>
                <a:latin typeface="Times New Roman" pitchFamily="18" charset="0"/>
                <a:ea typeface="Calibri"/>
                <a:cs typeface="Times New Roman" pitchFamily="18" charset="0"/>
              </a:rPr>
              <a:t>Định</a:t>
            </a:r>
            <a:endParaRPr lang="en-US" sz="3200" dirty="0">
              <a:solidFill>
                <a:srgbClr val="000000"/>
              </a:solidFill>
              <a:latin typeface="Times New Roman" pitchFamily="18" charset="0"/>
              <a:ea typeface="Calibri"/>
              <a:cs typeface="Times New Roman" pitchFamily="18" charset="0"/>
            </a:endParaRPr>
          </a:p>
        </p:txBody>
      </p:sp>
      <p:sp>
        <p:nvSpPr>
          <p:cNvPr id="17" name="Rectangle 16"/>
          <p:cNvSpPr/>
          <p:nvPr/>
        </p:nvSpPr>
        <p:spPr>
          <a:xfrm>
            <a:off x="5162568" y="2645409"/>
            <a:ext cx="5155579" cy="830997"/>
          </a:xfrm>
          <a:prstGeom prst="rect">
            <a:avLst/>
          </a:prstGeom>
        </p:spPr>
        <p:txBody>
          <a:bodyPr wrap="none">
            <a:spAutoFit/>
          </a:bodyPr>
          <a:lstStyle/>
          <a:p>
            <a:pPr lvl="0" algn="just">
              <a:lnSpc>
                <a:spcPct val="150000"/>
              </a:lnSpc>
              <a:spcAft>
                <a:spcPts val="800"/>
              </a:spcAft>
              <a:tabLst>
                <a:tab pos="90170" algn="l"/>
                <a:tab pos="180340" algn="l"/>
              </a:tabLst>
            </a:pPr>
            <a:r>
              <a:rPr lang="en-US" sz="3200" dirty="0" err="1" smtClean="0">
                <a:solidFill>
                  <a:srgbClr val="000000"/>
                </a:solidFill>
                <a:latin typeface="Times New Roman" pitchFamily="18" charset="0"/>
                <a:ea typeface="Calibri"/>
                <a:cs typeface="Times New Roman" pitchFamily="18" charset="0"/>
              </a:rPr>
              <a:t>Là</a:t>
            </a:r>
            <a:r>
              <a:rPr lang="en-US" sz="3200" dirty="0" smtClean="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nhà</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văn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nhà</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báo</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nổi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tiếng</a:t>
            </a:r>
            <a:r>
              <a:rPr lang="en-US" sz="3200" dirty="0">
                <a:solidFill>
                  <a:srgbClr val="000000"/>
                </a:solidFill>
                <a:latin typeface="Times New Roman" pitchFamily="18" charset="0"/>
                <a:ea typeface="Calibri"/>
                <a:cs typeface="Times New Roman" pitchFamily="18" charset="0"/>
              </a:rPr>
              <a:t> </a:t>
            </a:r>
          </a:p>
        </p:txBody>
      </p:sp>
      <p:sp>
        <p:nvSpPr>
          <p:cNvPr id="18" name="Rectangle 17"/>
          <p:cNvSpPr/>
          <p:nvPr/>
        </p:nvSpPr>
        <p:spPr>
          <a:xfrm>
            <a:off x="5476757" y="3757295"/>
            <a:ext cx="6092825" cy="2308324"/>
          </a:xfrm>
          <a:prstGeom prst="rect">
            <a:avLst/>
          </a:prstGeom>
        </p:spPr>
        <p:txBody>
          <a:bodyPr>
            <a:spAutoFit/>
          </a:bodyPr>
          <a:lstStyle/>
          <a:p>
            <a:pPr lvl="0" algn="just">
              <a:lnSpc>
                <a:spcPct val="150000"/>
              </a:lnSpc>
              <a:spcAft>
                <a:spcPts val="800"/>
              </a:spcAft>
              <a:tabLst>
                <a:tab pos="90170" algn="l"/>
                <a:tab pos="180340" algn="l"/>
              </a:tabLst>
            </a:pPr>
            <a:r>
              <a:rPr lang="en-US" sz="3200" dirty="0" err="1">
                <a:solidFill>
                  <a:srgbClr val="000000"/>
                </a:solidFill>
                <a:latin typeface="Times New Roman" pitchFamily="18" charset="0"/>
                <a:ea typeface="Calibri"/>
                <a:cs typeface="Times New Roman" pitchFamily="18" charset="0"/>
              </a:rPr>
              <a:t>C</a:t>
            </a:r>
            <a:r>
              <a:rPr lang="en-US" sz="3200" dirty="0" err="1" smtClean="0">
                <a:solidFill>
                  <a:srgbClr val="000000"/>
                </a:solidFill>
                <a:latin typeface="Times New Roman" pitchFamily="18" charset="0"/>
                <a:ea typeface="Calibri"/>
                <a:cs typeface="Times New Roman" pitchFamily="18" charset="0"/>
              </a:rPr>
              <a:t>huyên</a:t>
            </a:r>
            <a:r>
              <a:rPr lang="en-US" sz="3200" dirty="0" smtClean="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viết</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về</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đề</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tài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Chiến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tranh</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Đông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Dương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và</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Chiến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tranh</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Việt</a:t>
            </a:r>
            <a:r>
              <a:rPr lang="en-US" sz="3200" dirty="0">
                <a:solidFill>
                  <a:srgbClr val="000000"/>
                </a:solidFill>
                <a:latin typeface="Times New Roman" pitchFamily="18" charset="0"/>
                <a:ea typeface="Calibri"/>
                <a:cs typeface="Times New Roman" pitchFamily="18" charset="0"/>
              </a:rPr>
              <a:t> Nam.</a:t>
            </a:r>
          </a:p>
        </p:txBody>
      </p:sp>
      <p:sp>
        <p:nvSpPr>
          <p:cNvPr id="19" name="Parallelogram 18">
            <a:extLst>
              <a:ext uri="{FF2B5EF4-FFF2-40B4-BE49-F238E27FC236}">
                <a16:creationId xmlns="" xmlns:a16="http://schemas.microsoft.com/office/drawing/2014/main" id="{2D67E562-1A1B-4659-AD26-0097D2D01297}"/>
              </a:ext>
            </a:extLst>
          </p:cNvPr>
          <p:cNvSpPr/>
          <p:nvPr/>
        </p:nvSpPr>
        <p:spPr>
          <a:xfrm>
            <a:off x="4954170" y="3858123"/>
            <a:ext cx="340210" cy="251036"/>
          </a:xfrm>
          <a:prstGeom prst="parallelogram">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Parallelogram 19">
            <a:extLst>
              <a:ext uri="{FF2B5EF4-FFF2-40B4-BE49-F238E27FC236}">
                <a16:creationId xmlns="" xmlns:a16="http://schemas.microsoft.com/office/drawing/2014/main" id="{2D67E562-1A1B-4659-AD26-0097D2D01297}"/>
              </a:ext>
            </a:extLst>
          </p:cNvPr>
          <p:cNvSpPr/>
          <p:nvPr/>
        </p:nvSpPr>
        <p:spPr>
          <a:xfrm>
            <a:off x="4835823" y="2850398"/>
            <a:ext cx="340210" cy="251036"/>
          </a:xfrm>
          <a:prstGeom prst="parallelogram">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Parallelogram 20">
            <a:extLst>
              <a:ext uri="{FF2B5EF4-FFF2-40B4-BE49-F238E27FC236}">
                <a16:creationId xmlns="" xmlns:a16="http://schemas.microsoft.com/office/drawing/2014/main" id="{5F533C84-8BE3-4215-B511-7F50304F5D89}"/>
              </a:ext>
            </a:extLst>
          </p:cNvPr>
          <p:cNvSpPr/>
          <p:nvPr/>
        </p:nvSpPr>
        <p:spPr>
          <a:xfrm>
            <a:off x="4579964" y="1112113"/>
            <a:ext cx="340210" cy="251036"/>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Parallelogram 21">
            <a:extLst>
              <a:ext uri="{FF2B5EF4-FFF2-40B4-BE49-F238E27FC236}">
                <a16:creationId xmlns="" xmlns:a16="http://schemas.microsoft.com/office/drawing/2014/main" id="{2D67E562-1A1B-4659-AD26-0097D2D01297}"/>
              </a:ext>
            </a:extLst>
          </p:cNvPr>
          <p:cNvSpPr/>
          <p:nvPr/>
        </p:nvSpPr>
        <p:spPr>
          <a:xfrm>
            <a:off x="4833307" y="1868372"/>
            <a:ext cx="340210" cy="251036"/>
          </a:xfrm>
          <a:prstGeom prst="parallelogram">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41820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heel(1)">
                                      <p:cBhvr>
                                        <p:cTn id="46" dur="2000"/>
                                        <p:tgtEl>
                                          <p:spTgt spid="22"/>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1)">
                                      <p:cBhvr>
                                        <p:cTn id="49" dur="2000"/>
                                        <p:tgtEl>
                                          <p:spTgt spid="10"/>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heel(1)">
                                      <p:cBhvr>
                                        <p:cTn id="57" dur="2000"/>
                                        <p:tgtEl>
                                          <p:spTgt spid="8"/>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heel(1)">
                                      <p:cBhvr>
                                        <p:cTn id="60" dur="2000"/>
                                        <p:tgtEl>
                                          <p:spTgt spid="20"/>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heel(1)">
                                      <p:cBhvr>
                                        <p:cTn id="63" dur="2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heel(1)">
                                      <p:cBhvr>
                                        <p:cTn id="68" dur="2000"/>
                                        <p:tgtEl>
                                          <p:spTgt spid="7"/>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heel(1)">
                                      <p:cBhvr>
                                        <p:cTn id="71" dur="2000"/>
                                        <p:tgtEl>
                                          <p:spTgt spid="19"/>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heel(1)">
                                      <p:cBhvr>
                                        <p:cTn id="7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4">
            <a:extLst>
              <a:ext uri="{FF2B5EF4-FFF2-40B4-BE49-F238E27FC236}">
                <a16:creationId xmlns="" xmlns:a16="http://schemas.microsoft.com/office/drawing/2014/main" id="{73A29D3C-CECF-4703-8A8C-EFD270BC924C}"/>
              </a:ext>
            </a:extLst>
          </p:cNvPr>
          <p:cNvSpPr txBox="1"/>
          <p:nvPr/>
        </p:nvSpPr>
        <p:spPr>
          <a:xfrm>
            <a:off x="2283031" y="4691651"/>
            <a:ext cx="295273" cy="307777"/>
          </a:xfrm>
          <a:prstGeom prst="rect">
            <a:avLst/>
          </a:prstGeom>
          <a:noFill/>
        </p:spPr>
        <p:txBody>
          <a:bodyPr wrap="none" rtlCol="0">
            <a:spAutoFit/>
          </a:bodyPr>
          <a:lstStyle/>
          <a:p>
            <a:pPr algn="ctr"/>
            <a:r>
              <a:rPr lang="en-US" altLang="zh-CN" sz="1400" b="1" dirty="0">
                <a:solidFill>
                  <a:srgbClr val="FFFFFF"/>
                </a:solidFill>
                <a:latin typeface="微软雅黑" panose="020B0503020204020204" charset="-122"/>
                <a:ea typeface="微软雅黑" panose="020B0503020204020204" charset="-122"/>
              </a:rPr>
              <a:t>1</a:t>
            </a:r>
            <a:endParaRPr lang="zh-CN" altLang="en-US" sz="1400" b="1" dirty="0">
              <a:solidFill>
                <a:srgbClr val="FFFFFF"/>
              </a:solidFill>
              <a:latin typeface="微软雅黑" panose="020B0503020204020204" charset="-122"/>
              <a:ea typeface="微软雅黑" panose="020B0503020204020204" charset="-122"/>
            </a:endParaRPr>
          </a:p>
        </p:txBody>
      </p:sp>
      <p:sp>
        <p:nvSpPr>
          <p:cNvPr id="17" name="TextBox 24">
            <a:extLst>
              <a:ext uri="{FF2B5EF4-FFF2-40B4-BE49-F238E27FC236}">
                <a16:creationId xmlns="" xmlns:a16="http://schemas.microsoft.com/office/drawing/2014/main" id="{A219734D-1982-4E83-9681-ACB00DEC0255}"/>
              </a:ext>
            </a:extLst>
          </p:cNvPr>
          <p:cNvSpPr txBox="1"/>
          <p:nvPr/>
        </p:nvSpPr>
        <p:spPr>
          <a:xfrm>
            <a:off x="6967992" y="4741226"/>
            <a:ext cx="295273" cy="307777"/>
          </a:xfrm>
          <a:prstGeom prst="rect">
            <a:avLst/>
          </a:prstGeom>
          <a:noFill/>
        </p:spPr>
        <p:txBody>
          <a:bodyPr wrap="none" rtlCol="0">
            <a:spAutoFit/>
          </a:bodyPr>
          <a:lstStyle/>
          <a:p>
            <a:pPr algn="ctr"/>
            <a:r>
              <a:rPr lang="en-US" altLang="zh-CN" sz="1400" b="1" dirty="0">
                <a:solidFill>
                  <a:srgbClr val="FFFFFF"/>
                </a:solidFill>
                <a:latin typeface="微软雅黑" panose="020B0503020204020204" charset="-122"/>
                <a:ea typeface="微软雅黑" panose="020B0503020204020204" charset="-122"/>
              </a:rPr>
              <a:t>2</a:t>
            </a:r>
            <a:endParaRPr lang="zh-CN" altLang="en-US" sz="1400" b="1" dirty="0">
              <a:solidFill>
                <a:srgbClr val="FFFFFF"/>
              </a:solidFill>
              <a:latin typeface="微软雅黑" panose="020B0503020204020204" charset="-122"/>
              <a:ea typeface="微软雅黑" panose="020B0503020204020204" charset="-122"/>
            </a:endParaRPr>
          </a:p>
        </p:txBody>
      </p:sp>
      <p:sp>
        <p:nvSpPr>
          <p:cNvPr id="62" name="Hexagon 61"/>
          <p:cNvSpPr/>
          <p:nvPr/>
        </p:nvSpPr>
        <p:spPr>
          <a:xfrm>
            <a:off x="3778370" y="465923"/>
            <a:ext cx="8412043" cy="1380227"/>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dirty="0" smtClean="0">
                <a:solidFill>
                  <a:schemeClr val="tx1"/>
                </a:solidFill>
                <a:latin typeface="Times New Roman"/>
                <a:ea typeface="Calibri"/>
                <a:cs typeface="Times New Roman"/>
              </a:rPr>
              <a:t>VB </a:t>
            </a:r>
            <a:r>
              <a:rPr lang="en-US" sz="2800" i="1" dirty="0" err="1">
                <a:solidFill>
                  <a:schemeClr val="tx1"/>
                </a:solidFill>
                <a:latin typeface="Times New Roman"/>
                <a:ea typeface="Calibri"/>
                <a:cs typeface="Times New Roman"/>
              </a:rPr>
              <a:t>Cây</a:t>
            </a:r>
            <a:r>
              <a:rPr lang="en-US" sz="2800" i="1" dirty="0">
                <a:solidFill>
                  <a:schemeClr val="tx1"/>
                </a:solidFill>
                <a:latin typeface="Times New Roman"/>
                <a:ea typeface="Calibri"/>
                <a:cs typeface="Times New Roman"/>
              </a:rPr>
              <a:t> </a:t>
            </a:r>
            <a:r>
              <a:rPr lang="en-US" sz="2800" i="1" dirty="0" err="1">
                <a:solidFill>
                  <a:schemeClr val="tx1"/>
                </a:solidFill>
                <a:latin typeface="Times New Roman"/>
                <a:ea typeface="Calibri"/>
                <a:cs typeface="Times New Roman"/>
              </a:rPr>
              <a:t>tre</a:t>
            </a:r>
            <a:r>
              <a:rPr lang="en-US" sz="2800" i="1" dirty="0">
                <a:solidFill>
                  <a:schemeClr val="tx1"/>
                </a:solidFill>
                <a:latin typeface="Times New Roman"/>
                <a:ea typeface="Calibri"/>
                <a:cs typeface="Times New Roman"/>
              </a:rPr>
              <a:t> </a:t>
            </a:r>
            <a:r>
              <a:rPr lang="en-US" sz="2800" i="1" dirty="0" err="1">
                <a:solidFill>
                  <a:schemeClr val="tx1"/>
                </a:solidFill>
                <a:latin typeface="Times New Roman"/>
                <a:ea typeface="Calibri"/>
                <a:cs typeface="Times New Roman"/>
              </a:rPr>
              <a:t>Việt</a:t>
            </a:r>
            <a:r>
              <a:rPr lang="en-US" sz="2800" i="1" dirty="0">
                <a:solidFill>
                  <a:schemeClr val="tx1"/>
                </a:solidFill>
                <a:latin typeface="Times New Roman"/>
                <a:ea typeface="Calibri"/>
                <a:cs typeface="Times New Roman"/>
              </a:rPr>
              <a:t> Nam</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là</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lời</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bình</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cho</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bộ</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phim</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cùng</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tên</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của</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các</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nhà</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làm</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phim</a:t>
            </a:r>
            <a:r>
              <a:rPr lang="en-US" sz="2800" dirty="0">
                <a:solidFill>
                  <a:schemeClr val="tx1"/>
                </a:solidFill>
                <a:latin typeface="Times New Roman"/>
                <a:ea typeface="Calibri"/>
                <a:cs typeface="Times New Roman"/>
              </a:rPr>
              <a:t> Ba </a:t>
            </a:r>
            <a:r>
              <a:rPr lang="en-US" sz="2800" dirty="0" err="1">
                <a:solidFill>
                  <a:schemeClr val="tx1"/>
                </a:solidFill>
                <a:latin typeface="Times New Roman"/>
                <a:ea typeface="Calibri"/>
                <a:cs typeface="Times New Roman"/>
              </a:rPr>
              <a:t>Lan</a:t>
            </a:r>
            <a:r>
              <a:rPr lang="en-US" sz="2800" dirty="0">
                <a:solidFill>
                  <a:schemeClr val="tx1"/>
                </a:solidFill>
                <a:latin typeface="Times New Roman"/>
                <a:ea typeface="Calibri"/>
                <a:cs typeface="Times New Roman"/>
              </a:rPr>
              <a:t>.</a:t>
            </a:r>
            <a:endParaRPr lang="en-US" sz="2800" dirty="0">
              <a:solidFill>
                <a:schemeClr val="tx1"/>
              </a:solidFill>
              <a:ea typeface="Calibri"/>
              <a:cs typeface="Times New Roman"/>
            </a:endParaRPr>
          </a:p>
        </p:txBody>
      </p:sp>
      <p:sp>
        <p:nvSpPr>
          <p:cNvPr id="64" name="Hexagon 63"/>
          <p:cNvSpPr/>
          <p:nvPr/>
        </p:nvSpPr>
        <p:spPr>
          <a:xfrm>
            <a:off x="3778467" y="2790443"/>
            <a:ext cx="8250045" cy="1320041"/>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en-US" sz="2800" dirty="0" err="1">
                <a:solidFill>
                  <a:schemeClr val="tx1"/>
                </a:solidFill>
                <a:latin typeface="Times New Roman"/>
                <a:ea typeface="Calibri"/>
                <a:cs typeface="Times New Roman"/>
              </a:rPr>
              <a:t>Thể</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loại</a:t>
            </a:r>
            <a:r>
              <a:rPr lang="en-US" sz="2800" dirty="0">
                <a:solidFill>
                  <a:schemeClr val="tx1"/>
                </a:solidFill>
                <a:latin typeface="Times New Roman"/>
                <a:ea typeface="Calibri"/>
                <a:cs typeface="Times New Roman"/>
              </a:rPr>
              <a:t>: </a:t>
            </a:r>
            <a:r>
              <a:rPr lang="en-US" sz="2800" dirty="0" err="1" smtClean="0">
                <a:solidFill>
                  <a:schemeClr val="tx1"/>
                </a:solidFill>
                <a:latin typeface="Times New Roman"/>
                <a:ea typeface="Calibri"/>
                <a:cs typeface="Times New Roman"/>
              </a:rPr>
              <a:t>Ký</a:t>
            </a:r>
            <a:endParaRPr lang="en-US" sz="2800" dirty="0">
              <a:solidFill>
                <a:schemeClr val="tx1"/>
              </a:solidFill>
              <a:ea typeface="Calibri"/>
              <a:cs typeface="Times New Roman"/>
            </a:endParaRPr>
          </a:p>
        </p:txBody>
      </p:sp>
      <p:sp>
        <p:nvSpPr>
          <p:cNvPr id="65" name="Hexagon 64"/>
          <p:cNvSpPr/>
          <p:nvPr/>
        </p:nvSpPr>
        <p:spPr>
          <a:xfrm>
            <a:off x="3374929" y="5048906"/>
            <a:ext cx="8815581" cy="1138686"/>
          </a:xfrm>
          <a:prstGeom prst="hexagon">
            <a:avLst/>
          </a:prstGeom>
          <a:solidFill>
            <a:srgbClr val="E6839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en-US" sz="2800" dirty="0" err="1">
                <a:solidFill>
                  <a:schemeClr val="tx1"/>
                </a:solidFill>
                <a:latin typeface="Times New Roman"/>
                <a:ea typeface="Calibri"/>
                <a:cs typeface="Times New Roman"/>
              </a:rPr>
              <a:t>Phương</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thức</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biểu</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đạt</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miêu</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tả</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kết</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hợp</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biểu</a:t>
            </a:r>
            <a:r>
              <a:rPr lang="en-US" sz="2800" dirty="0">
                <a:solidFill>
                  <a:schemeClr val="tx1"/>
                </a:solidFill>
                <a:latin typeface="Times New Roman"/>
                <a:ea typeface="Calibri"/>
                <a:cs typeface="Times New Roman"/>
              </a:rPr>
              <a:t> </a:t>
            </a:r>
            <a:r>
              <a:rPr lang="en-US" sz="2800" dirty="0" err="1">
                <a:solidFill>
                  <a:schemeClr val="tx1"/>
                </a:solidFill>
                <a:latin typeface="Times New Roman"/>
                <a:ea typeface="Calibri"/>
                <a:cs typeface="Times New Roman"/>
              </a:rPr>
              <a:t>cảm</a:t>
            </a:r>
            <a:r>
              <a:rPr lang="en-US" sz="2800" dirty="0">
                <a:solidFill>
                  <a:schemeClr val="tx1"/>
                </a:solidFill>
                <a:latin typeface="Times New Roman"/>
                <a:ea typeface="Calibri"/>
                <a:cs typeface="Times New Roman"/>
              </a:rPr>
              <a:t>;</a:t>
            </a:r>
            <a:endParaRPr lang="en-US" sz="2800" dirty="0">
              <a:solidFill>
                <a:schemeClr val="tx1"/>
              </a:solidFill>
              <a:ea typeface="Calibri"/>
              <a:cs typeface="Times New Roman"/>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4966" cy="68595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7751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barn(inVertical)">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arn(inVertical)">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barn(inVertical)">
                                      <p:cBhvr>
                                        <p:cTn id="2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90210" y="534935"/>
            <a:ext cx="7056408" cy="558991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en-US" sz="2800" dirty="0" smtClean="0">
                <a:solidFill>
                  <a:srgbClr val="212529"/>
                </a:solidFill>
                <a:latin typeface="+mj-lt"/>
              </a:rPr>
              <a:t>	</a:t>
            </a:r>
            <a:r>
              <a:rPr lang="en-US" sz="3000" dirty="0" smtClean="0">
                <a:solidFill>
                  <a:schemeClr val="tx1"/>
                </a:solidFill>
                <a:latin typeface="+mj-lt"/>
              </a:rPr>
              <a:t>	</a:t>
            </a:r>
            <a:r>
              <a:rPr lang="vi-VN" sz="3600" dirty="0" smtClean="0">
                <a:solidFill>
                  <a:schemeClr val="tx1"/>
                </a:solidFill>
                <a:latin typeface="+mj-lt"/>
              </a:rPr>
              <a:t>Tre</a:t>
            </a:r>
            <a:r>
              <a:rPr lang="vi-VN" sz="3600" dirty="0">
                <a:solidFill>
                  <a:schemeClr val="tx1"/>
                </a:solidFill>
                <a:latin typeface="+mj-lt"/>
              </a:rPr>
              <a:t>, nứa, trúc, mai, </a:t>
            </a:r>
            <a:r>
              <a:rPr lang="vi-VN" sz="3600" dirty="0" smtClean="0">
                <a:solidFill>
                  <a:schemeClr val="tx1"/>
                </a:solidFill>
                <a:latin typeface="+mj-lt"/>
              </a:rPr>
              <a:t>vầu</a:t>
            </a:r>
            <a:r>
              <a:rPr lang="vi-VN" sz="3600" dirty="0">
                <a:solidFill>
                  <a:schemeClr val="tx1"/>
                </a:solidFill>
                <a:latin typeface="+mj-lt"/>
              </a:rPr>
              <a:t> mấy chục loại khác nhau, nhưng cùng một mầm non măng mọc thẳng</a:t>
            </a:r>
            <a:r>
              <a:rPr lang="vi-VN" sz="3600" b="1" dirty="0">
                <a:solidFill>
                  <a:schemeClr val="tx1"/>
                </a:solidFill>
                <a:latin typeface="+mj-lt"/>
              </a:rPr>
              <a:t>. </a:t>
            </a:r>
            <a:r>
              <a:rPr lang="vi-VN" sz="3600" dirty="0">
                <a:solidFill>
                  <a:schemeClr val="tx1"/>
                </a:solidFill>
                <a:latin typeface="+mj-lt"/>
              </a:rPr>
              <a:t>Vào đâu tre cũng sống, ở đâu tre cũng xanh tốt. Dáng tre vươn mộc mạc, màu tre tươi nhũn </a:t>
            </a:r>
            <a:r>
              <a:rPr lang="vi-VN" sz="3600" dirty="0" smtClean="0">
                <a:solidFill>
                  <a:schemeClr val="tx1"/>
                </a:solidFill>
                <a:latin typeface="+mj-lt"/>
              </a:rPr>
              <a:t>nhặn. </a:t>
            </a:r>
            <a:r>
              <a:rPr lang="vi-VN" sz="3600" dirty="0">
                <a:solidFill>
                  <a:schemeClr val="tx1"/>
                </a:solidFill>
                <a:latin typeface="+mj-lt"/>
              </a:rPr>
              <a:t>Rồi tre lớn lên, cứng cáp, dẻo dai, vững chắc. Tre trông thanh cao, giản dị, chí khí như người.</a:t>
            </a:r>
            <a:endParaRPr lang="en-US" sz="3600" dirty="0">
              <a:solidFill>
                <a:schemeClr val="tx1"/>
              </a:solidFill>
              <a:latin typeface="+mj-lt"/>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618" y="534934"/>
            <a:ext cx="4165915" cy="296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685" y="3329796"/>
            <a:ext cx="3613825" cy="314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220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wheel(1)">
                                      <p:cBhvr>
                                        <p:cTn id="10"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380" y="293311"/>
            <a:ext cx="7527985" cy="742511"/>
          </a:xfrm>
          <a:prstGeom prst="rect">
            <a:avLst/>
          </a:prstGeom>
        </p:spPr>
        <p:txBody>
          <a:bodyPr wrap="square">
            <a:spAutoFit/>
          </a:bodyPr>
          <a:lstStyle/>
          <a:p>
            <a:pPr algn="just">
              <a:lnSpc>
                <a:spcPct val="150000"/>
              </a:lnSpc>
              <a:spcAft>
                <a:spcPts val="900"/>
              </a:spcAft>
            </a:pPr>
            <a:r>
              <a:rPr lang="en-US" sz="3200" b="1" dirty="0" smtClean="0">
                <a:solidFill>
                  <a:srgbClr val="000000"/>
                </a:solidFill>
                <a:latin typeface="Times New Roman"/>
                <a:ea typeface="Times New Roman"/>
              </a:rPr>
              <a:t>-</a:t>
            </a:r>
            <a:r>
              <a:rPr lang="en-US" sz="3200" b="1" dirty="0" err="1" smtClean="0">
                <a:solidFill>
                  <a:srgbClr val="000000"/>
                </a:solidFill>
                <a:latin typeface="Times New Roman"/>
                <a:ea typeface="Times New Roman"/>
              </a:rPr>
              <a:t>Phiếu</a:t>
            </a:r>
            <a:r>
              <a:rPr lang="en-US" sz="3200" b="1" dirty="0" smtClean="0">
                <a:solidFill>
                  <a:srgbClr val="000000"/>
                </a:solidFill>
                <a:latin typeface="Times New Roman"/>
                <a:ea typeface="Times New Roman"/>
              </a:rPr>
              <a:t> </a:t>
            </a:r>
            <a:r>
              <a:rPr lang="en-US" sz="3200" b="1" dirty="0" err="1" smtClean="0">
                <a:solidFill>
                  <a:srgbClr val="000000"/>
                </a:solidFill>
                <a:latin typeface="Times New Roman"/>
                <a:ea typeface="Times New Roman"/>
              </a:rPr>
              <a:t>học</a:t>
            </a:r>
            <a:r>
              <a:rPr lang="en-US" sz="3200" b="1" dirty="0" smtClean="0">
                <a:solidFill>
                  <a:srgbClr val="000000"/>
                </a:solidFill>
                <a:latin typeface="Times New Roman"/>
                <a:ea typeface="Times New Roman"/>
              </a:rPr>
              <a:t> </a:t>
            </a:r>
            <a:r>
              <a:rPr lang="en-US" sz="3200" b="1" dirty="0" err="1" smtClean="0">
                <a:solidFill>
                  <a:srgbClr val="000000"/>
                </a:solidFill>
                <a:latin typeface="Times New Roman"/>
                <a:ea typeface="Times New Roman"/>
              </a:rPr>
              <a:t>tập</a:t>
            </a:r>
            <a:r>
              <a:rPr lang="en-US" sz="3200" b="1" dirty="0" smtClean="0">
                <a:solidFill>
                  <a:srgbClr val="000000"/>
                </a:solidFill>
                <a:latin typeface="Times New Roman"/>
                <a:ea typeface="Times New Roman"/>
              </a:rPr>
              <a:t>:</a:t>
            </a:r>
            <a:endParaRPr lang="en-US" sz="3200" dirty="0">
              <a:latin typeface="Times New Roman"/>
              <a:ea typeface="Times New Roman"/>
            </a:endParaRPr>
          </a:p>
        </p:txBody>
      </p:sp>
      <p:sp>
        <p:nvSpPr>
          <p:cNvPr id="3" name="Rectangle 2"/>
          <p:cNvSpPr/>
          <p:nvPr/>
        </p:nvSpPr>
        <p:spPr>
          <a:xfrm>
            <a:off x="201380" y="1041847"/>
            <a:ext cx="6092825" cy="4247317"/>
          </a:xfrm>
          <a:prstGeom prst="rect">
            <a:avLst/>
          </a:prstGeom>
        </p:spPr>
        <p:txBody>
          <a:bodyPr>
            <a:spAutoFit/>
          </a:bodyPr>
          <a:lstStyle/>
          <a:p>
            <a:pPr lvl="0" algn="just">
              <a:lnSpc>
                <a:spcPct val="150000"/>
              </a:lnSpc>
              <a:spcAft>
                <a:spcPts val="900"/>
              </a:spcAft>
            </a:pPr>
            <a:r>
              <a:rPr lang="en-US" sz="3200" dirty="0" smtClean="0">
                <a:solidFill>
                  <a:srgbClr val="000000"/>
                </a:solidFill>
                <a:latin typeface="Times New Roman"/>
                <a:ea typeface="Times New Roman"/>
              </a:rPr>
              <a:t>+</a:t>
            </a:r>
            <a:r>
              <a:rPr lang="en-US" sz="3200" dirty="0" err="1" smtClean="0">
                <a:solidFill>
                  <a:srgbClr val="000000"/>
                </a:solidFill>
                <a:latin typeface="Times New Roman"/>
                <a:ea typeface="Times New Roman"/>
              </a:rPr>
              <a:t>Hình</a:t>
            </a: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dáng</a:t>
            </a: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của</a:t>
            </a: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tre</a:t>
            </a:r>
            <a:r>
              <a:rPr lang="en-US" sz="3200" dirty="0" smtClean="0">
                <a:solidFill>
                  <a:srgbClr val="000000"/>
                </a:solidFill>
                <a:latin typeface="Times New Roman"/>
                <a:ea typeface="Times New Roman"/>
              </a:rPr>
              <a:t>:</a:t>
            </a:r>
          </a:p>
          <a:p>
            <a:pPr lvl="0" algn="just">
              <a:lnSpc>
                <a:spcPct val="150000"/>
              </a:lnSpc>
              <a:spcAft>
                <a:spcPts val="900"/>
              </a:spcAft>
            </a:pP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Phẩm</a:t>
            </a: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chất</a:t>
            </a: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của</a:t>
            </a: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tre</a:t>
            </a:r>
            <a:r>
              <a:rPr lang="en-US" sz="3200" dirty="0" smtClean="0">
                <a:solidFill>
                  <a:srgbClr val="000000"/>
                </a:solidFill>
                <a:latin typeface="Times New Roman"/>
                <a:ea typeface="Times New Roman"/>
              </a:rPr>
              <a:t>:</a:t>
            </a:r>
          </a:p>
          <a:p>
            <a:pPr lvl="0" algn="just">
              <a:lnSpc>
                <a:spcPct val="150000"/>
              </a:lnSpc>
              <a:spcAft>
                <a:spcPts val="900"/>
              </a:spcAft>
            </a:pPr>
            <a:r>
              <a:rPr lang="en-US" sz="3200" dirty="0" smtClean="0">
                <a:solidFill>
                  <a:srgbClr val="000000"/>
                </a:solidFill>
                <a:latin typeface="Times New Roman"/>
                <a:ea typeface="Times New Roman"/>
              </a:rPr>
              <a:t>+</a:t>
            </a:r>
            <a:r>
              <a:rPr lang="en-US" sz="3200" dirty="0" err="1" smtClean="0">
                <a:solidFill>
                  <a:srgbClr val="000000"/>
                </a:solidFill>
                <a:latin typeface="Times New Roman"/>
                <a:ea typeface="Times New Roman"/>
              </a:rPr>
              <a:t>BPNT</a:t>
            </a:r>
            <a:r>
              <a:rPr lang="en-US" sz="3200" dirty="0" smtClean="0">
                <a:solidFill>
                  <a:srgbClr val="000000"/>
                </a:solidFill>
                <a:latin typeface="Times New Roman"/>
                <a:ea typeface="Times New Roman"/>
              </a:rPr>
              <a:t>:</a:t>
            </a:r>
          </a:p>
          <a:p>
            <a:pPr lvl="0" algn="just">
              <a:lnSpc>
                <a:spcPct val="150000"/>
              </a:lnSpc>
              <a:spcAft>
                <a:spcPts val="900"/>
              </a:spcAft>
            </a:pP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Tác</a:t>
            </a:r>
            <a:r>
              <a:rPr lang="en-US" sz="3200" dirty="0" smtClean="0">
                <a:solidFill>
                  <a:srgbClr val="000000"/>
                </a:solidFill>
                <a:latin typeface="Times New Roman"/>
                <a:ea typeface="Times New Roman"/>
              </a:rPr>
              <a:t> </a:t>
            </a:r>
            <a:r>
              <a:rPr lang="en-US" sz="3200" dirty="0" err="1" smtClean="0">
                <a:solidFill>
                  <a:srgbClr val="000000"/>
                </a:solidFill>
                <a:latin typeface="Times New Roman"/>
                <a:ea typeface="Times New Roman"/>
              </a:rPr>
              <a:t>dụng</a:t>
            </a:r>
            <a:r>
              <a:rPr lang="en-US" sz="3200" dirty="0" smtClean="0">
                <a:solidFill>
                  <a:srgbClr val="000000"/>
                </a:solidFill>
                <a:latin typeface="Times New Roman"/>
                <a:ea typeface="Times New Roman"/>
              </a:rPr>
              <a:t> :</a:t>
            </a:r>
            <a:endParaRPr lang="en-US" sz="3200" dirty="0" smtClean="0">
              <a:solidFill>
                <a:srgbClr val="000000"/>
              </a:solidFill>
              <a:latin typeface="Times New Roman"/>
              <a:ea typeface="Times New Roman"/>
            </a:endParaRPr>
          </a:p>
          <a:p>
            <a:pPr lvl="0" algn="just">
              <a:lnSpc>
                <a:spcPct val="150000"/>
              </a:lnSpc>
              <a:spcAft>
                <a:spcPts val="900"/>
              </a:spcAft>
            </a:pPr>
            <a:endParaRPr lang="en-US" sz="3200" dirty="0">
              <a:solidFill>
                <a:srgbClr val="000000"/>
              </a:solidFill>
              <a:latin typeface="Times New Roman"/>
              <a:ea typeface="Times New Roman"/>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282" y="3319037"/>
            <a:ext cx="4778046" cy="33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223" y="369444"/>
            <a:ext cx="4737190" cy="337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34" y="4973355"/>
            <a:ext cx="2310615" cy="2048281"/>
          </a:xfrm>
          <a:prstGeom prst="rect">
            <a:avLst/>
          </a:prstGeom>
        </p:spPr>
      </p:pic>
      <p:pic>
        <p:nvPicPr>
          <p:cNvPr id="10"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215" y="4811404"/>
            <a:ext cx="2310615" cy="2048281"/>
          </a:xfrm>
          <a:prstGeom prst="rect">
            <a:avLst/>
          </a:prstGeom>
        </p:spPr>
      </p:pic>
      <p:pic>
        <p:nvPicPr>
          <p:cNvPr id="11"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68" y="4973354"/>
            <a:ext cx="2310615" cy="2048281"/>
          </a:xfrm>
          <a:prstGeom prst="rect">
            <a:avLst/>
          </a:prstGeom>
        </p:spPr>
      </p:pic>
    </p:spTree>
    <p:extLst>
      <p:ext uri="{BB962C8B-B14F-4D97-AF65-F5344CB8AC3E}">
        <p14:creationId xmlns:p14="http://schemas.microsoft.com/office/powerpoint/2010/main" val="3943166273"/>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wheel(1)">
                                      <p:cBhvr>
                                        <p:cTn id="17" dur="2000"/>
                                        <p:tgtEl>
                                          <p:spTgt spid="133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wheel(1)">
                                      <p:cBhvr>
                                        <p:cTn id="22"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380" y="293311"/>
            <a:ext cx="7527985" cy="831189"/>
          </a:xfrm>
          <a:prstGeom prst="rect">
            <a:avLst/>
          </a:prstGeom>
        </p:spPr>
        <p:txBody>
          <a:bodyPr wrap="square">
            <a:spAutoFit/>
          </a:bodyPr>
          <a:lstStyle/>
          <a:p>
            <a:pPr algn="just">
              <a:lnSpc>
                <a:spcPct val="150000"/>
              </a:lnSpc>
              <a:spcAft>
                <a:spcPts val="900"/>
              </a:spcAft>
            </a:pPr>
            <a:r>
              <a:rPr lang="en-US" sz="3200" b="1" dirty="0">
                <a:solidFill>
                  <a:srgbClr val="000000"/>
                </a:solidFill>
                <a:latin typeface="Times New Roman"/>
                <a:ea typeface="Times New Roman"/>
              </a:rPr>
              <a:t>- </a:t>
            </a:r>
            <a:r>
              <a:rPr lang="en-US" sz="3200" b="1" dirty="0" err="1">
                <a:solidFill>
                  <a:srgbClr val="000000"/>
                </a:solidFill>
                <a:latin typeface="Times New Roman"/>
                <a:ea typeface="Times New Roman"/>
              </a:rPr>
              <a:t>Hình</a:t>
            </a:r>
            <a:r>
              <a:rPr lang="en-US" sz="3200" b="1" dirty="0">
                <a:solidFill>
                  <a:srgbClr val="000000"/>
                </a:solidFill>
                <a:latin typeface="Times New Roman"/>
                <a:ea typeface="Times New Roman"/>
              </a:rPr>
              <a:t> </a:t>
            </a:r>
            <a:r>
              <a:rPr lang="en-US" sz="3200" b="1" dirty="0" err="1" smtClean="0">
                <a:solidFill>
                  <a:srgbClr val="000000"/>
                </a:solidFill>
                <a:latin typeface="Times New Roman"/>
                <a:ea typeface="Times New Roman"/>
              </a:rPr>
              <a:t>dáng</a:t>
            </a:r>
            <a:endParaRPr lang="en-US" sz="3200" dirty="0">
              <a:latin typeface="Times New Roman"/>
              <a:ea typeface="Times New Roman"/>
            </a:endParaRPr>
          </a:p>
        </p:txBody>
      </p:sp>
      <p:sp>
        <p:nvSpPr>
          <p:cNvPr id="3" name="Rectangle 2"/>
          <p:cNvSpPr/>
          <p:nvPr/>
        </p:nvSpPr>
        <p:spPr>
          <a:xfrm>
            <a:off x="201380" y="1041847"/>
            <a:ext cx="6092825" cy="831189"/>
          </a:xfrm>
          <a:prstGeom prst="rect">
            <a:avLst/>
          </a:prstGeom>
        </p:spPr>
        <p:txBody>
          <a:bodyPr>
            <a:spAutoFit/>
          </a:bodyPr>
          <a:lstStyle/>
          <a:p>
            <a:pPr lvl="0" algn="just">
              <a:lnSpc>
                <a:spcPct val="150000"/>
              </a:lnSpc>
              <a:spcAft>
                <a:spcPts val="900"/>
              </a:spcAft>
            </a:pP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Mầm</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măng</a:t>
            </a:r>
            <a:r>
              <a:rPr lang="en-US" sz="3200" dirty="0">
                <a:solidFill>
                  <a:srgbClr val="000000"/>
                </a:solidFill>
                <a:latin typeface="Times New Roman"/>
                <a:ea typeface="Times New Roman"/>
              </a:rPr>
              <a:t> non </a:t>
            </a:r>
            <a:r>
              <a:rPr lang="en-US" sz="3200" dirty="0" err="1">
                <a:solidFill>
                  <a:srgbClr val="000000"/>
                </a:solidFill>
                <a:latin typeface="Times New Roman"/>
                <a:ea typeface="Times New Roman"/>
              </a:rPr>
              <a:t>mọc</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thẳng</a:t>
            </a:r>
            <a:r>
              <a:rPr lang="en-US" sz="3200" dirty="0" smtClean="0">
                <a:solidFill>
                  <a:srgbClr val="000000"/>
                </a:solidFill>
                <a:latin typeface="Times New Roman"/>
                <a:ea typeface="Times New Roman"/>
              </a:rPr>
              <a:t>;</a:t>
            </a:r>
            <a:endParaRPr lang="en-US" sz="3200" dirty="0">
              <a:solidFill>
                <a:srgbClr val="000000"/>
              </a:solidFill>
              <a:latin typeface="Times New Roman"/>
              <a:ea typeface="Times New Roman"/>
            </a:endParaRPr>
          </a:p>
        </p:txBody>
      </p:sp>
      <p:sp>
        <p:nvSpPr>
          <p:cNvPr id="4" name="Rectangle 3"/>
          <p:cNvSpPr/>
          <p:nvPr/>
        </p:nvSpPr>
        <p:spPr>
          <a:xfrm>
            <a:off x="201379" y="1837862"/>
            <a:ext cx="6092825" cy="1570023"/>
          </a:xfrm>
          <a:prstGeom prst="rect">
            <a:avLst/>
          </a:prstGeom>
        </p:spPr>
        <p:txBody>
          <a:bodyPr>
            <a:spAutoFit/>
          </a:bodyPr>
          <a:lstStyle/>
          <a:p>
            <a:pPr lvl="0" algn="just">
              <a:lnSpc>
                <a:spcPct val="150000"/>
              </a:lnSpc>
              <a:spcAft>
                <a:spcPts val="900"/>
              </a:spcAft>
            </a:pP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Màu</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xanh</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của</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tre</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tươi</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mà</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nhã</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nhặn</a:t>
            </a:r>
            <a:r>
              <a:rPr lang="en-US" sz="3200" dirty="0" smtClean="0">
                <a:solidFill>
                  <a:srgbClr val="000000"/>
                </a:solidFill>
                <a:latin typeface="Times New Roman"/>
                <a:ea typeface="Times New Roman"/>
              </a:rPr>
              <a:t>;</a:t>
            </a:r>
            <a:endParaRPr lang="en-US" sz="3200" dirty="0">
              <a:solidFill>
                <a:srgbClr val="000000"/>
              </a:solidFill>
              <a:latin typeface="Times New Roman"/>
              <a:ea typeface="Times New Roman"/>
            </a:endParaRPr>
          </a:p>
        </p:txBody>
      </p:sp>
      <p:sp>
        <p:nvSpPr>
          <p:cNvPr id="5" name="Rectangle 4"/>
          <p:cNvSpPr/>
          <p:nvPr/>
        </p:nvSpPr>
        <p:spPr>
          <a:xfrm>
            <a:off x="274457" y="3429097"/>
            <a:ext cx="6092825" cy="1569660"/>
          </a:xfrm>
          <a:prstGeom prst="rect">
            <a:avLst/>
          </a:prstGeom>
        </p:spPr>
        <p:txBody>
          <a:bodyPr>
            <a:spAutoFit/>
          </a:bodyPr>
          <a:lstStyle/>
          <a:p>
            <a:pPr lvl="0" algn="just">
              <a:lnSpc>
                <a:spcPct val="150000"/>
              </a:lnSpc>
              <a:spcAft>
                <a:spcPts val="900"/>
              </a:spcAft>
            </a:pP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Dáng</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tre</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vươn</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mộc</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mạc</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và</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thanh</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cao</a:t>
            </a:r>
            <a:r>
              <a:rPr lang="en-US" sz="3200" dirty="0">
                <a:solidFill>
                  <a:srgbClr val="000000"/>
                </a:solidFill>
                <a:latin typeface="Times New Roman"/>
                <a:ea typeface="Times New Roman"/>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282" y="3319037"/>
            <a:ext cx="4778046" cy="33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223" y="369444"/>
            <a:ext cx="4737190" cy="337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34" y="4973355"/>
            <a:ext cx="2310615" cy="2048281"/>
          </a:xfrm>
          <a:prstGeom prst="rect">
            <a:avLst/>
          </a:prstGeom>
        </p:spPr>
      </p:pic>
      <p:pic>
        <p:nvPicPr>
          <p:cNvPr id="10"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215" y="4811404"/>
            <a:ext cx="2310615" cy="2048281"/>
          </a:xfrm>
          <a:prstGeom prst="rect">
            <a:avLst/>
          </a:prstGeom>
        </p:spPr>
      </p:pic>
      <p:pic>
        <p:nvPicPr>
          <p:cNvPr id="11"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68" y="4973354"/>
            <a:ext cx="2310615" cy="2048281"/>
          </a:xfrm>
          <a:prstGeom prst="rect">
            <a:avLst/>
          </a:prstGeom>
        </p:spPr>
      </p:pic>
    </p:spTree>
    <p:extLst>
      <p:ext uri="{BB962C8B-B14F-4D97-AF65-F5344CB8AC3E}">
        <p14:creationId xmlns:p14="http://schemas.microsoft.com/office/powerpoint/2010/main" val="17195991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wheel(1)">
                                      <p:cBhvr>
                                        <p:cTn id="17" dur="2000"/>
                                        <p:tgtEl>
                                          <p:spTgt spid="133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314"/>
                                        </p:tgtEl>
                                        <p:attrNameLst>
                                          <p:attrName>style.visibility</p:attrName>
                                        </p:attrNameLst>
                                      </p:cBhvr>
                                      <p:to>
                                        <p:strVal val="visible"/>
                                      </p:to>
                                    </p:set>
                                    <p:animEffect transition="in" filter="wheel(1)">
                                      <p:cBhvr>
                                        <p:cTn id="27" dur="2000"/>
                                        <p:tgtEl>
                                          <p:spTgt spid="133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893" cy="7211497"/>
          </a:xfrm>
          <a:prstGeom prst="rect">
            <a:avLst/>
          </a:prstGeom>
        </p:spPr>
      </p:pic>
      <p:pic>
        <p:nvPicPr>
          <p:cNvPr id="7" name="图片 6">
            <a:extLst>
              <a:ext uri="{FF2B5EF4-FFF2-40B4-BE49-F238E27FC236}">
                <a16:creationId xmlns=""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1" y="2933174"/>
            <a:ext cx="3189457" cy="3956115"/>
          </a:xfrm>
          <a:prstGeom prst="rect">
            <a:avLst/>
          </a:prstGeom>
        </p:spPr>
      </p:pic>
      <p:pic>
        <p:nvPicPr>
          <p:cNvPr id="10" name="图片 9">
            <a:extLst>
              <a:ext uri="{FF2B5EF4-FFF2-40B4-BE49-F238E27FC236}">
                <a16:creationId xmlns=""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 xmlns:a16="http://schemas.microsoft.com/office/drawing/2014/main" id="{02E95AFA-280A-4921-8D22-0280A7D250A9}"/>
              </a:ext>
            </a:extLst>
          </p:cNvPr>
          <p:cNvSpPr txBox="1">
            <a:spLocks noChangeArrowheads="1"/>
          </p:cNvSpPr>
          <p:nvPr/>
        </p:nvSpPr>
        <p:spPr bwMode="auto">
          <a:xfrm>
            <a:off x="2436066" y="2195015"/>
            <a:ext cx="7318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dirty="0" smtClean="0">
                <a:solidFill>
                  <a:schemeClr val="accent5">
                    <a:lumMod val="75000"/>
                  </a:schemeClr>
                </a:solidFill>
                <a:latin typeface="Times New Roman" pitchFamily="18" charset="0"/>
                <a:ea typeface="华康海报体W12(P)" panose="040B0C00000000000000" pitchFamily="82" charset="-122"/>
                <a:cs typeface="Times New Roman" pitchFamily="18" charset="0"/>
              </a:rPr>
              <a:t>CÂY TRE VIỆT NAM</a:t>
            </a:r>
            <a:endParaRPr lang="en-US"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endParaRPr>
          </a:p>
        </p:txBody>
      </p:sp>
      <p:sp>
        <p:nvSpPr>
          <p:cNvPr id="27" name="文本框 7">
            <a:extLst>
              <a:ext uri="{FF2B5EF4-FFF2-40B4-BE49-F238E27FC236}">
                <a16:creationId xmlns="" xmlns:a16="http://schemas.microsoft.com/office/drawing/2014/main" id="{0B09BBB3-1D38-4895-BC2E-7D4C64B13F7E}"/>
              </a:ext>
            </a:extLst>
          </p:cNvPr>
          <p:cNvSpPr txBox="1">
            <a:spLocks noChangeArrowheads="1"/>
          </p:cNvSpPr>
          <p:nvPr/>
        </p:nvSpPr>
        <p:spPr bwMode="auto">
          <a:xfrm>
            <a:off x="2930157" y="1218900"/>
            <a:ext cx="2068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err="1" smtClean="0">
                <a:solidFill>
                  <a:schemeClr val="accent5">
                    <a:lumMod val="75000"/>
                  </a:schemeClr>
                </a:solidFill>
                <a:latin typeface="Times New Roman" pitchFamily="18" charset="0"/>
                <a:ea typeface="华文琥珀" panose="02010800040101010101" pitchFamily="2" charset="-122"/>
                <a:cs typeface="Times New Roman" pitchFamily="18" charset="0"/>
              </a:rPr>
              <a:t>TIẾT</a:t>
            </a:r>
            <a:r>
              <a:rPr lang="en-US" altLang="zh-CN" sz="4000" dirty="0" smtClean="0">
                <a:solidFill>
                  <a:schemeClr val="accent5">
                    <a:lumMod val="75000"/>
                  </a:schemeClr>
                </a:solidFill>
                <a:latin typeface="Times New Roman" pitchFamily="18" charset="0"/>
                <a:ea typeface="华文琥珀" panose="02010800040101010101" pitchFamily="2" charset="-122"/>
                <a:cs typeface="Times New Roman" pitchFamily="18" charset="0"/>
              </a:rPr>
              <a:t> 48:</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pic>
        <p:nvPicPr>
          <p:cNvPr id="12" name="图片 11">
            <a:extLst>
              <a:ext uri="{FF2B5EF4-FFF2-40B4-BE49-F238E27FC236}">
                <a16:creationId xmlns=""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768"/>
            <a:ext cx="1695088" cy="2162406"/>
          </a:xfrm>
          <a:prstGeom prst="rect">
            <a:avLst/>
          </a:prstGeom>
        </p:spPr>
      </p:pic>
      <p:sp>
        <p:nvSpPr>
          <p:cNvPr id="13" name="文本框 7">
            <a:extLst>
              <a:ext uri="{FF2B5EF4-FFF2-40B4-BE49-F238E27FC236}">
                <a16:creationId xmlns="" xmlns:a16="http://schemas.microsoft.com/office/drawing/2014/main" id="{0B09BBB3-1D38-4895-BC2E-7D4C64B13F7E}"/>
              </a:ext>
            </a:extLst>
          </p:cNvPr>
          <p:cNvSpPr txBox="1">
            <a:spLocks noChangeArrowheads="1"/>
          </p:cNvSpPr>
          <p:nvPr/>
        </p:nvSpPr>
        <p:spPr bwMode="auto">
          <a:xfrm>
            <a:off x="6667802" y="3429000"/>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err="1" smtClean="0">
                <a:solidFill>
                  <a:schemeClr val="accent5">
                    <a:lumMod val="75000"/>
                  </a:schemeClr>
                </a:solidFill>
                <a:latin typeface="Times New Roman" pitchFamily="18" charset="0"/>
                <a:ea typeface="华文琥珀" panose="02010800040101010101" pitchFamily="2" charset="-122"/>
                <a:cs typeface="Times New Roman" pitchFamily="18" charset="0"/>
              </a:rPr>
              <a:t>Thép</a:t>
            </a:r>
            <a:r>
              <a:rPr lang="en-US" altLang="zh-CN" sz="4000" dirty="0" smtClean="0">
                <a:solidFill>
                  <a:schemeClr val="accent5">
                    <a:lumMod val="75000"/>
                  </a:schemeClr>
                </a:solidFill>
                <a:latin typeface="Times New Roman" pitchFamily="18" charset="0"/>
                <a:ea typeface="华文琥珀" panose="02010800040101010101" pitchFamily="2" charset="-122"/>
                <a:cs typeface="Times New Roman" pitchFamily="18" charset="0"/>
              </a:rPr>
              <a:t> </a:t>
            </a:r>
            <a:r>
              <a:rPr lang="en-US" altLang="zh-CN" sz="4000" dirty="0" err="1" smtClean="0">
                <a:solidFill>
                  <a:schemeClr val="accent5">
                    <a:lumMod val="75000"/>
                  </a:schemeClr>
                </a:solidFill>
                <a:latin typeface="Times New Roman" pitchFamily="18" charset="0"/>
                <a:ea typeface="华文琥珀" panose="02010800040101010101" pitchFamily="2" charset="-122"/>
                <a:cs typeface="Times New Roman" pitchFamily="18" charset="0"/>
              </a:rPr>
              <a:t>Mới</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838AB8A-46FD-4DE5-B6B9-4F7C787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54" y="4002657"/>
            <a:ext cx="2310615" cy="2856930"/>
          </a:xfrm>
          <a:prstGeom prst="rect">
            <a:avLst/>
          </a:prstGeom>
        </p:spPr>
      </p:pic>
      <p:pic>
        <p:nvPicPr>
          <p:cNvPr id="3" name="图片 6">
            <a:extLst>
              <a:ext uri="{FF2B5EF4-FFF2-40B4-BE49-F238E27FC236}">
                <a16:creationId xmlns="" xmlns:a16="http://schemas.microsoft.com/office/drawing/2014/main" id="{B838AB8A-46FD-4DE5-B6B9-4F7C78796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56" y="4811404"/>
            <a:ext cx="2310615" cy="2048281"/>
          </a:xfrm>
          <a:prstGeom prst="rect">
            <a:avLst/>
          </a:prstGeom>
        </p:spPr>
      </p:pic>
      <p:sp>
        <p:nvSpPr>
          <p:cNvPr id="4" name="Rectangle 3"/>
          <p:cNvSpPr/>
          <p:nvPr/>
        </p:nvSpPr>
        <p:spPr>
          <a:xfrm>
            <a:off x="214468" y="176145"/>
            <a:ext cx="6092825" cy="738835"/>
          </a:xfrm>
          <a:prstGeom prst="rect">
            <a:avLst/>
          </a:prstGeom>
        </p:spPr>
        <p:txBody>
          <a:bodyPr>
            <a:spAutoFit/>
          </a:bodyPr>
          <a:lstStyle/>
          <a:p>
            <a:pPr algn="just">
              <a:lnSpc>
                <a:spcPct val="150000"/>
              </a:lnSpc>
              <a:spcAft>
                <a:spcPts val="800"/>
              </a:spcAft>
            </a:pPr>
            <a:r>
              <a:rPr lang="en-US" sz="2800" b="1" dirty="0">
                <a:solidFill>
                  <a:srgbClr val="000000"/>
                </a:solidFill>
                <a:latin typeface="Times New Roman" pitchFamily="18" charset="0"/>
                <a:ea typeface="Calibri"/>
                <a:cs typeface="Times New Roman" pitchFamily="18" charset="0"/>
              </a:rPr>
              <a:t>- </a:t>
            </a:r>
            <a:r>
              <a:rPr lang="en-US" sz="2800" b="1" dirty="0" err="1">
                <a:solidFill>
                  <a:srgbClr val="000000"/>
                </a:solidFill>
                <a:latin typeface="Times New Roman" pitchFamily="18" charset="0"/>
                <a:ea typeface="Calibri"/>
                <a:cs typeface="Times New Roman" pitchFamily="18" charset="0"/>
              </a:rPr>
              <a:t>Phẩm</a:t>
            </a:r>
            <a:r>
              <a:rPr lang="en-US" sz="2800" b="1" dirty="0">
                <a:solidFill>
                  <a:srgbClr val="000000"/>
                </a:solidFill>
                <a:latin typeface="Times New Roman" pitchFamily="18" charset="0"/>
                <a:ea typeface="Calibri"/>
                <a:cs typeface="Times New Roman" pitchFamily="18" charset="0"/>
              </a:rPr>
              <a:t> </a:t>
            </a:r>
            <a:r>
              <a:rPr lang="en-US" sz="2800" b="1" dirty="0" err="1" smtClean="0">
                <a:solidFill>
                  <a:srgbClr val="000000"/>
                </a:solidFill>
                <a:latin typeface="Times New Roman" pitchFamily="18" charset="0"/>
                <a:ea typeface="Calibri"/>
                <a:cs typeface="Times New Roman" pitchFamily="18" charset="0"/>
              </a:rPr>
              <a:t>chất</a:t>
            </a:r>
            <a:endParaRPr lang="en-US" sz="2800" dirty="0">
              <a:latin typeface="Times New Roman" pitchFamily="18" charset="0"/>
              <a:ea typeface="Calibri"/>
              <a:cs typeface="Times New Roman" pitchFamily="18" charset="0"/>
            </a:endParaRPr>
          </a:p>
        </p:txBody>
      </p:sp>
      <p:sp>
        <p:nvSpPr>
          <p:cNvPr id="5" name="Rectangle 4"/>
          <p:cNvSpPr/>
          <p:nvPr/>
        </p:nvSpPr>
        <p:spPr>
          <a:xfrm>
            <a:off x="356559" y="867177"/>
            <a:ext cx="6092825" cy="738835"/>
          </a:xfrm>
          <a:prstGeom prst="rect">
            <a:avLst/>
          </a:prstGeom>
        </p:spPr>
        <p:txBody>
          <a:bodyPr>
            <a:spAutoFit/>
          </a:bodyPr>
          <a:lstStyle/>
          <a:p>
            <a:pPr lvl="0" algn="just">
              <a:lnSpc>
                <a:spcPct val="150000"/>
              </a:lnSpc>
              <a:spcAft>
                <a:spcPts val="900"/>
              </a:spcAft>
            </a:pP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Tre</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có</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thể</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mọc</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xanh</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tốt</a:t>
            </a:r>
            <a:r>
              <a:rPr lang="en-US" sz="2800" dirty="0">
                <a:solidFill>
                  <a:srgbClr val="000000"/>
                </a:solidFill>
                <a:latin typeface="Times New Roman" pitchFamily="18" charset="0"/>
                <a:ea typeface="Times New Roman"/>
                <a:cs typeface="Times New Roman" pitchFamily="18" charset="0"/>
              </a:rPr>
              <a:t> ở </a:t>
            </a:r>
            <a:r>
              <a:rPr lang="en-US" sz="2800" dirty="0" err="1">
                <a:solidFill>
                  <a:srgbClr val="000000"/>
                </a:solidFill>
                <a:latin typeface="Times New Roman" pitchFamily="18" charset="0"/>
                <a:ea typeface="Times New Roman"/>
                <a:cs typeface="Times New Roman" pitchFamily="18" charset="0"/>
              </a:rPr>
              <a:t>mọi</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nơi</a:t>
            </a:r>
            <a:r>
              <a:rPr lang="en-US" sz="2800" dirty="0" smtClean="0">
                <a:solidFill>
                  <a:srgbClr val="000000"/>
                </a:solidFill>
                <a:latin typeface="Times New Roman" pitchFamily="18" charset="0"/>
                <a:ea typeface="Times New Roman"/>
                <a:cs typeface="Times New Roman" pitchFamily="18" charset="0"/>
              </a:rPr>
              <a:t>;</a:t>
            </a:r>
            <a:endParaRPr lang="en-US" sz="2800" dirty="0">
              <a:solidFill>
                <a:srgbClr val="000000"/>
              </a:solidFill>
              <a:latin typeface="Times New Roman" pitchFamily="18" charset="0"/>
              <a:ea typeface="Times New Roman"/>
              <a:cs typeface="Times New Roman" pitchFamily="18" charset="0"/>
            </a:endParaRPr>
          </a:p>
        </p:txBody>
      </p:sp>
      <p:sp>
        <p:nvSpPr>
          <p:cNvPr id="6" name="Rectangle 5"/>
          <p:cNvSpPr/>
          <p:nvPr/>
        </p:nvSpPr>
        <p:spPr>
          <a:xfrm>
            <a:off x="356559" y="1704743"/>
            <a:ext cx="6092825" cy="1385316"/>
          </a:xfrm>
          <a:prstGeom prst="rect">
            <a:avLst/>
          </a:prstGeom>
        </p:spPr>
        <p:txBody>
          <a:bodyPr>
            <a:spAutoFit/>
          </a:bodyPr>
          <a:lstStyle/>
          <a:p>
            <a:pPr lvl="0" algn="just">
              <a:lnSpc>
                <a:spcPct val="150000"/>
              </a:lnSpc>
              <a:spcAft>
                <a:spcPts val="900"/>
              </a:spcAft>
            </a:pP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Tre</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cứng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cáp</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mà</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lại</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dẻo</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dai</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vững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chắc</a:t>
            </a:r>
            <a:r>
              <a:rPr lang="en-US" sz="2800" dirty="0" smtClean="0">
                <a:solidFill>
                  <a:srgbClr val="000000"/>
                </a:solidFill>
                <a:latin typeface="Times New Roman" pitchFamily="18" charset="0"/>
                <a:ea typeface="Times New Roman"/>
                <a:cs typeface="Times New Roman" pitchFamily="18" charset="0"/>
              </a:rPr>
              <a:t>;</a:t>
            </a:r>
            <a:endParaRPr lang="en-US" sz="2800" dirty="0">
              <a:solidFill>
                <a:srgbClr val="000000"/>
              </a:solidFill>
              <a:latin typeface="Times New Roman" pitchFamily="18" charset="0"/>
              <a:ea typeface="Times New Roman"/>
              <a:cs typeface="Times New Roman" pitchFamily="18" charset="0"/>
            </a:endParaRPr>
          </a:p>
        </p:txBody>
      </p:sp>
      <p:sp>
        <p:nvSpPr>
          <p:cNvPr id="7" name="Rectangle 6"/>
          <p:cNvSpPr/>
          <p:nvPr/>
        </p:nvSpPr>
        <p:spPr>
          <a:xfrm>
            <a:off x="356559" y="3057356"/>
            <a:ext cx="6092825" cy="1384995"/>
          </a:xfrm>
          <a:prstGeom prst="rect">
            <a:avLst/>
          </a:prstGeom>
        </p:spPr>
        <p:txBody>
          <a:bodyPr>
            <a:spAutoFit/>
          </a:bodyPr>
          <a:lstStyle/>
          <a:p>
            <a:pPr lvl="0" algn="just">
              <a:lnSpc>
                <a:spcPct val="150000"/>
              </a:lnSpc>
              <a:spcAft>
                <a:spcPts val="900"/>
              </a:spcAft>
            </a:pP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Tre</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là</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thẳng</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thắn</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bất</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khuất</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Trúc</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dẫu</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cháy</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đốt</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ngay</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vẫn</a:t>
            </a:r>
            <a:r>
              <a:rPr lang="en-US" sz="2800" dirty="0">
                <a:solidFill>
                  <a:srgbClr val="000000"/>
                </a:solidFill>
                <a:latin typeface="Times New Roman" pitchFamily="18" charset="0"/>
                <a:ea typeface="Times New Roman"/>
                <a:cs typeface="Times New Roman" pitchFamily="18" charset="0"/>
              </a:rPr>
              <a:t> </a:t>
            </a:r>
            <a:r>
              <a:rPr lang="en-US" sz="2800" dirty="0" err="1">
                <a:solidFill>
                  <a:srgbClr val="000000"/>
                </a:solidFill>
                <a:latin typeface="Times New Roman" pitchFamily="18" charset="0"/>
                <a:ea typeface="Times New Roman"/>
                <a:cs typeface="Times New Roman" pitchFamily="18" charset="0"/>
              </a:rPr>
              <a:t>thẳng</a:t>
            </a:r>
            <a:r>
              <a:rPr lang="en-US" sz="2800" dirty="0">
                <a:solidFill>
                  <a:srgbClr val="000000"/>
                </a:solidFill>
                <a:latin typeface="Times New Roman" pitchFamily="18" charset="0"/>
                <a:ea typeface="Times New Roman"/>
                <a:cs typeface="Times New Roman" pitchFamily="18" charset="0"/>
              </a:rPr>
              <a: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207" y="506651"/>
            <a:ext cx="4865298" cy="473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649" y="1625473"/>
            <a:ext cx="4640861"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1767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4339"/>
                                        </p:tgtEl>
                                        <p:attrNameLst>
                                          <p:attrName>style.visibility</p:attrName>
                                        </p:attrNameLst>
                                      </p:cBhvr>
                                      <p:to>
                                        <p:strVal val="visible"/>
                                      </p:to>
                                    </p:set>
                                    <p:animEffect transition="in" filter="wheel(1)">
                                      <p:cBhvr>
                                        <p:cTn id="27" dur="2000"/>
                                        <p:tgtEl>
                                          <p:spTgt spid="143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294" y="234470"/>
            <a:ext cx="7924800" cy="923544"/>
          </a:xfrm>
          <a:prstGeom prst="rect">
            <a:avLst/>
          </a:prstGeom>
        </p:spPr>
        <p:txBody>
          <a:bodyPr wrap="square">
            <a:spAutoFit/>
          </a:bodyPr>
          <a:lstStyle/>
          <a:p>
            <a:pPr algn="just">
              <a:lnSpc>
                <a:spcPct val="150000"/>
              </a:lnSpc>
              <a:spcAft>
                <a:spcPts val="800"/>
              </a:spcAft>
            </a:pPr>
            <a:r>
              <a:rPr lang="en-US" sz="3600" b="1" dirty="0">
                <a:solidFill>
                  <a:srgbClr val="000000"/>
                </a:solidFill>
                <a:latin typeface="Times New Roman" pitchFamily="18" charset="0"/>
                <a:ea typeface="Calibri"/>
                <a:cs typeface="Times New Roman" pitchFamily="18" charset="0"/>
              </a:rPr>
              <a:t>- </a:t>
            </a:r>
            <a:r>
              <a:rPr lang="en-US" sz="3600" b="1" dirty="0" err="1">
                <a:solidFill>
                  <a:srgbClr val="000000"/>
                </a:solidFill>
                <a:latin typeface="Times New Roman" pitchFamily="18" charset="0"/>
                <a:ea typeface="Calibri"/>
                <a:cs typeface="Times New Roman" pitchFamily="18" charset="0"/>
              </a:rPr>
              <a:t>Nghệ</a:t>
            </a:r>
            <a:r>
              <a:rPr lang="en-US" sz="3600" b="1" dirty="0">
                <a:solidFill>
                  <a:srgbClr val="000000"/>
                </a:solidFill>
                <a:latin typeface="Times New Roman" pitchFamily="18" charset="0"/>
                <a:ea typeface="Calibri"/>
                <a:cs typeface="Times New Roman" pitchFamily="18" charset="0"/>
              </a:rPr>
              <a:t> </a:t>
            </a:r>
            <a:r>
              <a:rPr lang="en-US" sz="3600" b="1" dirty="0" err="1">
                <a:solidFill>
                  <a:srgbClr val="000000"/>
                </a:solidFill>
                <a:latin typeface="Times New Roman" pitchFamily="18" charset="0"/>
                <a:ea typeface="Calibri"/>
                <a:cs typeface="Times New Roman" pitchFamily="18" charset="0"/>
              </a:rPr>
              <a:t>thuật</a:t>
            </a:r>
            <a:r>
              <a:rPr lang="en-US" sz="3600" b="1" dirty="0">
                <a:solidFill>
                  <a:srgbClr val="000000"/>
                </a:solidFill>
                <a:latin typeface="Times New Roman" pitchFamily="18" charset="0"/>
                <a:ea typeface="Calibri"/>
                <a:cs typeface="Times New Roman" pitchFamily="18" charset="0"/>
              </a:rPr>
              <a:t>: </a:t>
            </a:r>
            <a:r>
              <a:rPr lang="en-US" sz="3600" dirty="0" err="1">
                <a:solidFill>
                  <a:srgbClr val="000000"/>
                </a:solidFill>
                <a:latin typeface="Times New Roman" pitchFamily="18" charset="0"/>
                <a:ea typeface="Calibri"/>
                <a:cs typeface="Times New Roman" pitchFamily="18" charset="0"/>
              </a:rPr>
              <a:t>nhân</a:t>
            </a:r>
            <a:r>
              <a:rPr lang="en-US" sz="3600" dirty="0">
                <a:solidFill>
                  <a:srgbClr val="000000"/>
                </a:solidFill>
                <a:latin typeface="Times New Roman" pitchFamily="18" charset="0"/>
                <a:ea typeface="Calibri"/>
                <a:cs typeface="Times New Roman" pitchFamily="18" charset="0"/>
              </a:rPr>
              <a:t> </a:t>
            </a:r>
            <a:r>
              <a:rPr lang="en-US" sz="3600" dirty="0" err="1" smtClean="0">
                <a:solidFill>
                  <a:srgbClr val="000000"/>
                </a:solidFill>
                <a:latin typeface="Times New Roman" pitchFamily="18" charset="0"/>
                <a:ea typeface="Calibri"/>
                <a:cs typeface="Times New Roman" pitchFamily="18" charset="0"/>
              </a:rPr>
              <a:t>hóa</a:t>
            </a:r>
            <a:r>
              <a:rPr lang="en-US" sz="3600" dirty="0">
                <a:solidFill>
                  <a:srgbClr val="000000"/>
                </a:solidFill>
                <a:latin typeface="Times New Roman" pitchFamily="18" charset="0"/>
                <a:ea typeface="Times New Roman"/>
                <a:cs typeface="Times New Roman" pitchFamily="18" charset="0"/>
              </a:rPr>
              <a:t> </a:t>
            </a:r>
            <a:endParaRPr lang="en-US" sz="3600" dirty="0">
              <a:effectLst/>
              <a:latin typeface="Times New Roman" pitchFamily="18" charset="0"/>
              <a:ea typeface="Times New Roman"/>
              <a:cs typeface="Times New Roman" pitchFamily="18" charset="0"/>
            </a:endParaRPr>
          </a:p>
        </p:txBody>
      </p:sp>
      <p:sp>
        <p:nvSpPr>
          <p:cNvPr id="4" name="Rectangle 3"/>
          <p:cNvSpPr/>
          <p:nvPr/>
        </p:nvSpPr>
        <p:spPr>
          <a:xfrm>
            <a:off x="270391" y="1393133"/>
            <a:ext cx="6092825" cy="3416320"/>
          </a:xfrm>
          <a:prstGeom prst="rect">
            <a:avLst/>
          </a:prstGeom>
        </p:spPr>
        <p:txBody>
          <a:bodyPr>
            <a:spAutoFit/>
          </a:bodyPr>
          <a:lstStyle/>
          <a:p>
            <a:pPr lvl="0" algn="just">
              <a:lnSpc>
                <a:spcPct val="150000"/>
              </a:lnSpc>
              <a:spcAft>
                <a:spcPts val="900"/>
              </a:spcAft>
            </a:pP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Tre</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là</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biểu</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tượng</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cao</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quý</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về</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phẩm</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chất</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tốt</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đẹp</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của</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người</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Việt</a:t>
            </a:r>
            <a:r>
              <a:rPr lang="en-US" sz="3600" dirty="0">
                <a:solidFill>
                  <a:srgbClr val="000000"/>
                </a:solidFill>
                <a:latin typeface="Times New Roman" pitchFamily="18" charset="0"/>
                <a:ea typeface="Times New Roman"/>
                <a:cs typeface="Times New Roman" pitchFamily="18" charset="0"/>
              </a:rPr>
              <a:t> Nam, </a:t>
            </a:r>
            <a:r>
              <a:rPr lang="en-US" sz="3600" dirty="0" err="1">
                <a:solidFill>
                  <a:srgbClr val="000000"/>
                </a:solidFill>
                <a:latin typeface="Times New Roman" pitchFamily="18" charset="0"/>
                <a:ea typeface="Times New Roman"/>
                <a:cs typeface="Times New Roman" pitchFamily="18" charset="0"/>
              </a:rPr>
              <a:t>đây</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là</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hình</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ảnh</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biêu</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trưng</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cao</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quý</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của</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dân</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tộc</a:t>
            </a:r>
            <a:r>
              <a:rPr lang="en-US" sz="3600" dirty="0">
                <a:solidFill>
                  <a:srgbClr val="000000"/>
                </a:solidFill>
                <a:latin typeface="Times New Roman" pitchFamily="18" charset="0"/>
                <a:ea typeface="Times New Roman"/>
                <a:cs typeface="Times New Roman" pitchFamily="18" charset="0"/>
              </a:rPr>
              <a:t> </a:t>
            </a:r>
            <a:r>
              <a:rPr lang="en-US" sz="3600" dirty="0" err="1">
                <a:solidFill>
                  <a:srgbClr val="000000"/>
                </a:solidFill>
                <a:latin typeface="Times New Roman" pitchFamily="18" charset="0"/>
                <a:ea typeface="Times New Roman"/>
                <a:cs typeface="Times New Roman" pitchFamily="18" charset="0"/>
              </a:rPr>
              <a:t>Việt</a:t>
            </a:r>
            <a:r>
              <a:rPr lang="en-US" sz="3600" dirty="0">
                <a:solidFill>
                  <a:srgbClr val="000000"/>
                </a:solidFill>
                <a:latin typeface="Times New Roman" pitchFamily="18" charset="0"/>
                <a:ea typeface="Times New Roman"/>
                <a:cs typeface="Times New Roman" pitchFamily="18" charset="0"/>
              </a:rPr>
              <a:t>.</a:t>
            </a:r>
          </a:p>
        </p:txBody>
      </p:sp>
      <p:pic>
        <p:nvPicPr>
          <p:cNvPr id="15362" name="Picture 2" descr="Giá trị kinh tế của cây tre - BambuBu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604" y="407909"/>
            <a:ext cx="5432906" cy="56996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8" name="图片 6">
            <a:extLst>
              <a:ext uri="{FF2B5EF4-FFF2-40B4-BE49-F238E27FC236}">
                <a16:creationId xmlns=""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54" y="4520338"/>
            <a:ext cx="2310615" cy="2339345"/>
          </a:xfrm>
          <a:prstGeom prst="rect">
            <a:avLst/>
          </a:prstGeom>
        </p:spPr>
      </p:pic>
      <p:pic>
        <p:nvPicPr>
          <p:cNvPr id="9" name="图片 6">
            <a:extLst>
              <a:ext uri="{FF2B5EF4-FFF2-40B4-BE49-F238E27FC236}">
                <a16:creationId xmlns=""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56" y="4675613"/>
            <a:ext cx="2310615" cy="2339345"/>
          </a:xfrm>
          <a:prstGeom prst="rect">
            <a:avLst/>
          </a:prstGeom>
        </p:spPr>
      </p:pic>
    </p:spTree>
    <p:extLst>
      <p:ext uri="{BB962C8B-B14F-4D97-AF65-F5344CB8AC3E}">
        <p14:creationId xmlns:p14="http://schemas.microsoft.com/office/powerpoint/2010/main" val="21040240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barn(inVertical)">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409" y="1095267"/>
            <a:ext cx="8779718" cy="4162927"/>
          </a:xfrm>
          <a:prstGeom prst="rect">
            <a:avLst/>
          </a:prstGeom>
        </p:spPr>
      </p:pic>
      <p:pic>
        <p:nvPicPr>
          <p:cNvPr id="3" name="图片 6">
            <a:extLst>
              <a:ext uri="{FF2B5EF4-FFF2-40B4-BE49-F238E27FC236}">
                <a16:creationId xmlns=""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37" y="3065521"/>
            <a:ext cx="3189457" cy="3956115"/>
          </a:xfrm>
          <a:prstGeom prst="rect">
            <a:avLst/>
          </a:prstGeom>
        </p:spPr>
      </p:pic>
      <p:pic>
        <p:nvPicPr>
          <p:cNvPr id="4" name="图片 11">
            <a:extLst>
              <a:ext uri="{FF2B5EF4-FFF2-40B4-BE49-F238E27FC236}">
                <a16:creationId xmlns=""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671" y="4425213"/>
            <a:ext cx="4694739" cy="2800566"/>
          </a:xfrm>
          <a:prstGeom prst="rect">
            <a:avLst/>
          </a:prstGeom>
        </p:spPr>
      </p:pic>
      <p:sp>
        <p:nvSpPr>
          <p:cNvPr id="6" name="TextBox 5"/>
          <p:cNvSpPr txBox="1"/>
          <p:nvPr/>
        </p:nvSpPr>
        <p:spPr>
          <a:xfrm>
            <a:off x="4126316" y="2207062"/>
            <a:ext cx="4425122" cy="1015663"/>
          </a:xfrm>
          <a:prstGeom prst="rect">
            <a:avLst/>
          </a:prstGeom>
          <a:noFill/>
        </p:spPr>
        <p:txBody>
          <a:bodyPr wrap="none" rtlCol="0">
            <a:spAutoFit/>
          </a:bodyPr>
          <a:lstStyle/>
          <a:p>
            <a:pPr algn="ctr"/>
            <a:r>
              <a:rPr lang="en-US" sz="6000" dirty="0">
                <a:solidFill>
                  <a:srgbClr val="00AF92">
                    <a:lumMod val="75000"/>
                  </a:srgbClr>
                </a:solidFill>
                <a:latin typeface="Times New Roman" pitchFamily="18" charset="0"/>
                <a:cs typeface="Times New Roman" pitchFamily="18" charset="0"/>
              </a:rPr>
              <a:t>LUYỆN TẬP</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894" y="365579"/>
            <a:ext cx="1695088" cy="2162406"/>
          </a:xfrm>
          <a:prstGeom prst="rect">
            <a:avLst/>
          </a:prstGeom>
        </p:spPr>
      </p:pic>
    </p:spTree>
    <p:extLst>
      <p:ext uri="{BB962C8B-B14F-4D97-AF65-F5344CB8AC3E}">
        <p14:creationId xmlns:p14="http://schemas.microsoft.com/office/powerpoint/2010/main" val="42155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433"/>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1924" y="-268404"/>
            <a:ext cx="13445515" cy="4191971"/>
          </a:xfrm>
          <a:prstGeom prst="rect">
            <a:avLst/>
          </a:prstGeom>
        </p:spPr>
      </p:pic>
      <p:sp>
        <p:nvSpPr>
          <p:cNvPr id="99" name="TextBox 98"/>
          <p:cNvSpPr txBox="1"/>
          <p:nvPr/>
        </p:nvSpPr>
        <p:spPr>
          <a:xfrm>
            <a:off x="2710697" y="673419"/>
            <a:ext cx="7044094" cy="1200329"/>
          </a:xfrm>
          <a:prstGeom prst="rect">
            <a:avLst/>
          </a:prstGeom>
          <a:noFill/>
        </p:spPr>
        <p:txBody>
          <a:bodyPr wrap="square" rtlCol="0">
            <a:spAutoFit/>
          </a:bodyPr>
          <a:lstStyle/>
          <a:p>
            <a:r>
              <a:rPr lang="vi-VN" sz="3600" dirty="0">
                <a:solidFill>
                  <a:srgbClr val="0000FF"/>
                </a:solidFill>
                <a:latin typeface="+mj-lt"/>
              </a:rPr>
              <a:t>Câu 1: Văn bản “Cây tre Việt Nam” thuộc thể loại nào?</a:t>
            </a:r>
            <a:endParaRPr lang="vi-VN" sz="3600" dirty="0" smtClean="0">
              <a:solidFill>
                <a:srgbClr val="0000FF"/>
              </a:solidFill>
              <a:latin typeface="+mj-l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9240" y="5975141"/>
            <a:ext cx="1419179" cy="857449"/>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78342" y="3902394"/>
            <a:ext cx="4990451"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A. </a:t>
            </a:r>
            <a:r>
              <a:rPr lang="en-US" sz="3600" dirty="0" err="1" smtClean="0">
                <a:solidFill>
                  <a:srgbClr val="008000"/>
                </a:solidFill>
                <a:latin typeface="Times New Roman" pitchFamily="18" charset="0"/>
                <a:cs typeface="Times New Roman" pitchFamily="18" charset="0"/>
              </a:rPr>
              <a:t>Tiểu</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thuyết</a:t>
            </a:r>
            <a:r>
              <a:rPr lang="en-US" sz="3600" dirty="0" smtClean="0">
                <a:solidFill>
                  <a:srgbClr val="008000"/>
                </a:solidFill>
                <a:latin typeface="Times New Roman" pitchFamily="18" charset="0"/>
                <a:cs typeface="Times New Roman" pitchFamily="18" charset="0"/>
              </a:rPr>
              <a:t>.</a:t>
            </a:r>
            <a:endParaRPr lang="en-US" sz="3600" dirty="0">
              <a:solidFill>
                <a:srgbClr val="008000"/>
              </a:solidFill>
              <a:latin typeface="Times New Roman" pitchFamily="18" charset="0"/>
              <a:cs typeface="Times New Roman" pitchFamily="18" charset="0"/>
            </a:endParaRPr>
          </a:p>
        </p:txBody>
      </p:sp>
      <p:sp>
        <p:nvSpPr>
          <p:cNvPr id="21" name="Rounded Rectangle 20"/>
          <p:cNvSpPr/>
          <p:nvPr/>
        </p:nvSpPr>
        <p:spPr>
          <a:xfrm>
            <a:off x="6339496" y="3915992"/>
            <a:ext cx="4962216"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B. </a:t>
            </a:r>
            <a:r>
              <a:rPr lang="en-US" sz="3600" dirty="0" err="1" smtClean="0">
                <a:solidFill>
                  <a:srgbClr val="008000"/>
                </a:solidFill>
                <a:latin typeface="Times New Roman" pitchFamily="18" charset="0"/>
                <a:cs typeface="Times New Roman" pitchFamily="18" charset="0"/>
              </a:rPr>
              <a:t>Ký</a:t>
            </a:r>
            <a:r>
              <a:rPr lang="en-US" sz="3600" dirty="0" smtClean="0">
                <a:solidFill>
                  <a:srgbClr val="008000"/>
                </a:solidFill>
                <a:latin typeface="Times New Roman" pitchFamily="18" charset="0"/>
                <a:cs typeface="Times New Roman" pitchFamily="18" charset="0"/>
              </a:rPr>
              <a:t>.</a:t>
            </a:r>
            <a:endParaRPr lang="en-US" sz="3600" dirty="0">
              <a:solidFill>
                <a:srgbClr val="008000"/>
              </a:solidFill>
              <a:latin typeface="Times New Roman" pitchFamily="18" charset="0"/>
              <a:cs typeface="Times New Roman" pitchFamily="18" charset="0"/>
            </a:endParaRPr>
          </a:p>
        </p:txBody>
      </p:sp>
      <p:sp>
        <p:nvSpPr>
          <p:cNvPr id="22" name="Rounded Rectangle 21"/>
          <p:cNvSpPr/>
          <p:nvPr/>
        </p:nvSpPr>
        <p:spPr>
          <a:xfrm>
            <a:off x="977956" y="5127511"/>
            <a:ext cx="4990450"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C. </a:t>
            </a:r>
            <a:r>
              <a:rPr lang="en-US" sz="3600" dirty="0" err="1" smtClean="0">
                <a:solidFill>
                  <a:srgbClr val="008000"/>
                </a:solidFill>
                <a:latin typeface="Times New Roman" pitchFamily="18" charset="0"/>
                <a:cs typeface="Times New Roman" pitchFamily="18" charset="0"/>
              </a:rPr>
              <a:t>Truyện</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ngắn</a:t>
            </a:r>
            <a:endParaRPr lang="en-US" sz="3600" dirty="0">
              <a:solidFill>
                <a:srgbClr val="008000"/>
              </a:solidFill>
              <a:latin typeface="Times New Roman" pitchFamily="18" charset="0"/>
              <a:cs typeface="Times New Roman" pitchFamily="18" charset="0"/>
            </a:endParaRPr>
          </a:p>
        </p:txBody>
      </p:sp>
      <p:sp>
        <p:nvSpPr>
          <p:cNvPr id="23" name="Rounded Rectangle 22"/>
          <p:cNvSpPr/>
          <p:nvPr/>
        </p:nvSpPr>
        <p:spPr>
          <a:xfrm>
            <a:off x="6358543" y="5119233"/>
            <a:ext cx="4962216"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D. </a:t>
            </a:r>
            <a:r>
              <a:rPr lang="en-US" sz="3600" dirty="0" err="1" smtClean="0">
                <a:solidFill>
                  <a:srgbClr val="008000"/>
                </a:solidFill>
                <a:latin typeface="Times New Roman" pitchFamily="18" charset="0"/>
                <a:cs typeface="Times New Roman" pitchFamily="18" charset="0"/>
              </a:rPr>
              <a:t>Thơ</a:t>
            </a:r>
            <a:r>
              <a:rPr lang="en-US" sz="3600" dirty="0" smtClean="0">
                <a:solidFill>
                  <a:srgbClr val="008000"/>
                </a:solidFill>
                <a:latin typeface="Times New Roman" pitchFamily="18" charset="0"/>
                <a:cs typeface="Times New Roman" pitchFamily="18" charset="0"/>
              </a:rPr>
              <a:t>.</a:t>
            </a:r>
            <a:endParaRPr lang="en-US" sz="36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761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428"/>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1929" y="-268409"/>
            <a:ext cx="13445515" cy="4191971"/>
          </a:xfrm>
          <a:prstGeom prst="rect">
            <a:avLst/>
          </a:prstGeom>
        </p:spPr>
      </p:pic>
      <p:sp>
        <p:nvSpPr>
          <p:cNvPr id="99" name="TextBox 98"/>
          <p:cNvSpPr txBox="1"/>
          <p:nvPr/>
        </p:nvSpPr>
        <p:spPr>
          <a:xfrm>
            <a:off x="3148465" y="567742"/>
            <a:ext cx="7481928" cy="1200329"/>
          </a:xfrm>
          <a:prstGeom prst="rect">
            <a:avLst/>
          </a:prstGeom>
          <a:noFill/>
        </p:spPr>
        <p:txBody>
          <a:bodyPr wrap="square" rtlCol="0">
            <a:spAutoFit/>
          </a:bodyPr>
          <a:lstStyle/>
          <a:p>
            <a:r>
              <a:rPr lang="vi-VN" sz="3600" dirty="0">
                <a:solidFill>
                  <a:srgbClr val="0000FF"/>
                </a:solidFill>
              </a:rPr>
              <a:t>Câu 2: Thép Mới là bút danh của nhà văn nào?</a:t>
            </a:r>
            <a:endParaRPr lang="vi-VN" sz="3600" dirty="0" smtClean="0">
              <a:solidFill>
                <a:srgbClr val="0000FF"/>
              </a:solidFill>
            </a:endParaRPr>
          </a:p>
        </p:txBody>
      </p:sp>
      <p:sp>
        <p:nvSpPr>
          <p:cNvPr id="102" name="Rounded Rectangle 101"/>
          <p:cNvSpPr/>
          <p:nvPr/>
        </p:nvSpPr>
        <p:spPr>
          <a:xfrm>
            <a:off x="6279577" y="5045434"/>
            <a:ext cx="4987089"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D. </a:t>
            </a:r>
            <a:r>
              <a:rPr lang="en-US" sz="3600" dirty="0" err="1" smtClean="0">
                <a:solidFill>
                  <a:srgbClr val="008000"/>
                </a:solidFill>
                <a:latin typeface="Times New Roman" pitchFamily="18" charset="0"/>
                <a:cs typeface="Times New Roman" pitchFamily="18" charset="0"/>
              </a:rPr>
              <a:t>Nguyễn</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Tuân</a:t>
            </a:r>
            <a:endParaRPr lang="en-US" sz="3600" dirty="0">
              <a:solidFill>
                <a:srgbClr val="008000"/>
              </a:solidFill>
              <a:latin typeface="Times New Roman" pitchFamily="18" charset="0"/>
              <a:cs typeface="Times New Roman" pitchFamily="18" charset="0"/>
            </a:endParaRPr>
          </a:p>
        </p:txBody>
      </p:sp>
      <p:sp>
        <p:nvSpPr>
          <p:cNvPr id="103" name="Rounded Rectangle 102"/>
          <p:cNvSpPr/>
          <p:nvPr/>
        </p:nvSpPr>
        <p:spPr>
          <a:xfrm>
            <a:off x="997322" y="3831939"/>
            <a:ext cx="4990452"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itchFamily="18" charset="0"/>
                <a:cs typeface="Times New Roman" pitchFamily="18" charset="0"/>
              </a:rPr>
              <a:t>A</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Hà</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văn</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Lộc</a:t>
            </a:r>
            <a:endParaRPr lang="en-US" sz="3600" dirty="0">
              <a:solidFill>
                <a:srgbClr val="008000"/>
              </a:solidFill>
              <a:latin typeface="Times New Roman" pitchFamily="18" charset="0"/>
              <a:cs typeface="Times New Roman" pitchFamily="18" charset="0"/>
            </a:endParaRPr>
          </a:p>
        </p:txBody>
      </p:sp>
      <p:sp>
        <p:nvSpPr>
          <p:cNvPr id="104" name="Rounded Rectangle 103"/>
          <p:cNvSpPr/>
          <p:nvPr/>
        </p:nvSpPr>
        <p:spPr>
          <a:xfrm>
            <a:off x="997324" y="5022033"/>
            <a:ext cx="4990450"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C. </a:t>
            </a:r>
            <a:r>
              <a:rPr lang="en-US" sz="3600" dirty="0" err="1" smtClean="0">
                <a:solidFill>
                  <a:srgbClr val="008000"/>
                </a:solidFill>
                <a:latin typeface="Times New Roman" pitchFamily="18" charset="0"/>
                <a:cs typeface="Times New Roman" pitchFamily="18" charset="0"/>
              </a:rPr>
              <a:t>Võ</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Quảng</a:t>
            </a:r>
            <a:endParaRPr lang="en-US" sz="3600" dirty="0">
              <a:solidFill>
                <a:srgbClr val="008000"/>
              </a:solidFill>
              <a:latin typeface="Times New Roman" pitchFamily="18" charset="0"/>
              <a:cs typeface="Times New Roman" pitchFamily="18" charset="0"/>
            </a:endParaRPr>
          </a:p>
        </p:txBody>
      </p:sp>
      <p:sp>
        <p:nvSpPr>
          <p:cNvPr id="105" name="Rounded Rectangle 104"/>
          <p:cNvSpPr/>
          <p:nvPr/>
        </p:nvSpPr>
        <p:spPr>
          <a:xfrm>
            <a:off x="6273870" y="3829956"/>
            <a:ext cx="4974131"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B. </a:t>
            </a:r>
            <a:r>
              <a:rPr lang="en-US" sz="3600" dirty="0" err="1" smtClean="0">
                <a:solidFill>
                  <a:srgbClr val="008000"/>
                </a:solidFill>
                <a:latin typeface="Times New Roman" pitchFamily="18" charset="0"/>
                <a:cs typeface="Times New Roman" pitchFamily="18" charset="0"/>
              </a:rPr>
              <a:t>Nguyễn</a:t>
            </a:r>
            <a:r>
              <a:rPr lang="en-US" sz="3600" dirty="0" smtClean="0">
                <a:solidFill>
                  <a:srgbClr val="008000"/>
                </a:solidFill>
                <a:latin typeface="Times New Roman" pitchFamily="18" charset="0"/>
                <a:cs typeface="Times New Roman" pitchFamily="18" charset="0"/>
              </a:rPr>
              <a:t> </a:t>
            </a:r>
            <a:r>
              <a:rPr lang="en-US" sz="3600" dirty="0" err="1" smtClean="0">
                <a:solidFill>
                  <a:srgbClr val="008000"/>
                </a:solidFill>
                <a:latin typeface="Times New Roman" pitchFamily="18" charset="0"/>
                <a:cs typeface="Times New Roman" pitchFamily="18" charset="0"/>
              </a:rPr>
              <a:t>Duy</a:t>
            </a:r>
            <a:endParaRPr lang="en-US" sz="3600" dirty="0">
              <a:solidFill>
                <a:srgbClr val="008000"/>
              </a:solidFill>
              <a:latin typeface="Times New Roman" pitchFamily="18" charset="0"/>
              <a:cs typeface="Times New Roman" pitchFamily="18" charset="0"/>
            </a:endParaRPr>
          </a:p>
        </p:txBody>
      </p:sp>
      <p:pic>
        <p:nvPicPr>
          <p:cNvPr id="20"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9240" y="5975141"/>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0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422"/>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1935" y="-268415"/>
            <a:ext cx="13445515" cy="4191971"/>
          </a:xfrm>
          <a:prstGeom prst="rect">
            <a:avLst/>
          </a:prstGeom>
        </p:spPr>
      </p:pic>
      <p:sp>
        <p:nvSpPr>
          <p:cNvPr id="99" name="TextBox 98"/>
          <p:cNvSpPr txBox="1"/>
          <p:nvPr/>
        </p:nvSpPr>
        <p:spPr>
          <a:xfrm>
            <a:off x="2093808" y="950310"/>
            <a:ext cx="7972043" cy="1754326"/>
          </a:xfrm>
          <a:prstGeom prst="rect">
            <a:avLst/>
          </a:prstGeom>
          <a:noFill/>
        </p:spPr>
        <p:txBody>
          <a:bodyPr wrap="square" rtlCol="0">
            <a:spAutoFit/>
          </a:bodyPr>
          <a:lstStyle/>
          <a:p>
            <a:r>
              <a:rPr lang="vi-VN" sz="3600" dirty="0">
                <a:solidFill>
                  <a:srgbClr val="0000FF"/>
                </a:solidFill>
                <a:latin typeface="+mj-lt"/>
              </a:rPr>
              <a:t>Câu 3: Từ "nhũn nhặn'' trong câu “Dáng tre vươn mộc mạc, màu tre tươi nhũn nhặn” được hiểu là:</a:t>
            </a:r>
            <a:endParaRPr lang="en-US" sz="3600" dirty="0">
              <a:solidFill>
                <a:srgbClr val="0000FF"/>
              </a:solidFill>
              <a:latin typeface="+mj-lt"/>
            </a:endParaRPr>
          </a:p>
        </p:txBody>
      </p:sp>
      <p:sp>
        <p:nvSpPr>
          <p:cNvPr id="16" name="Rounded Rectangle 15"/>
          <p:cNvSpPr/>
          <p:nvPr/>
        </p:nvSpPr>
        <p:spPr>
          <a:xfrm>
            <a:off x="1023483" y="3855085"/>
            <a:ext cx="4838071"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A. </a:t>
            </a:r>
            <a:r>
              <a:rPr lang="vi-VN" sz="3600" dirty="0" smtClean="0">
                <a:solidFill>
                  <a:srgbClr val="008000"/>
                </a:solidFill>
                <a:latin typeface="Times New Roman" pitchFamily="18" charset="0"/>
                <a:cs typeface="Times New Roman" pitchFamily="18" charset="0"/>
              </a:rPr>
              <a:t>Thái </a:t>
            </a:r>
            <a:r>
              <a:rPr lang="vi-VN" sz="3600" dirty="0">
                <a:solidFill>
                  <a:srgbClr val="008000"/>
                </a:solidFill>
                <a:latin typeface="Times New Roman" pitchFamily="18" charset="0"/>
                <a:cs typeface="Times New Roman" pitchFamily="18" charset="0"/>
              </a:rPr>
              <a:t>độ khiêm tốn.</a:t>
            </a:r>
            <a:endParaRPr lang="en-US" sz="3600" dirty="0">
              <a:solidFill>
                <a:srgbClr val="008000"/>
              </a:solidFill>
              <a:latin typeface="Times New Roman" pitchFamily="18" charset="0"/>
              <a:cs typeface="Times New Roman" pitchFamily="18" charset="0"/>
            </a:endParaRPr>
          </a:p>
        </p:txBody>
      </p:sp>
      <p:sp>
        <p:nvSpPr>
          <p:cNvPr id="17" name="Rounded Rectangle 16"/>
          <p:cNvSpPr/>
          <p:nvPr/>
        </p:nvSpPr>
        <p:spPr>
          <a:xfrm>
            <a:off x="6284737" y="5041979"/>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itchFamily="18" charset="0"/>
                <a:cs typeface="Times New Roman" pitchFamily="18" charset="0"/>
              </a:rPr>
              <a:t>D. </a:t>
            </a:r>
            <a:r>
              <a:rPr lang="vi-VN" sz="3600" dirty="0">
                <a:solidFill>
                  <a:srgbClr val="008000"/>
                </a:solidFill>
                <a:latin typeface="Times New Roman" pitchFamily="18" charset="0"/>
                <a:cs typeface="Times New Roman" pitchFamily="18" charset="0"/>
              </a:rPr>
              <a:t>Thái độ khiêm tốn, nhún nhường.</a:t>
            </a:r>
            <a:endParaRPr lang="en-US" sz="3600" dirty="0">
              <a:solidFill>
                <a:srgbClr val="008000"/>
              </a:solidFill>
              <a:latin typeface="Times New Roman" pitchFamily="18" charset="0"/>
              <a:cs typeface="Times New Roman" pitchFamily="18" charset="0"/>
            </a:endParaRPr>
          </a:p>
        </p:txBody>
      </p:sp>
      <p:sp>
        <p:nvSpPr>
          <p:cNvPr id="18" name="Rounded Rectangle 17"/>
          <p:cNvSpPr/>
          <p:nvPr/>
        </p:nvSpPr>
        <p:spPr>
          <a:xfrm>
            <a:off x="1023108" y="5041979"/>
            <a:ext cx="4838070"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C. </a:t>
            </a:r>
            <a:r>
              <a:rPr lang="vi-VN" sz="3600" dirty="0" smtClean="0">
                <a:solidFill>
                  <a:srgbClr val="008000"/>
                </a:solidFill>
                <a:latin typeface="Times New Roman" pitchFamily="18" charset="0"/>
                <a:cs typeface="Times New Roman" pitchFamily="18" charset="0"/>
              </a:rPr>
              <a:t>Thái </a:t>
            </a:r>
            <a:r>
              <a:rPr lang="vi-VN" sz="3600" dirty="0">
                <a:solidFill>
                  <a:srgbClr val="008000"/>
                </a:solidFill>
                <a:latin typeface="Times New Roman" pitchFamily="18" charset="0"/>
                <a:cs typeface="Times New Roman" pitchFamily="18" charset="0"/>
              </a:rPr>
              <a:t>độ nhún nhường.</a:t>
            </a:r>
            <a:endParaRPr lang="en-US" sz="3600" dirty="0">
              <a:solidFill>
                <a:srgbClr val="008000"/>
              </a:solidFill>
              <a:latin typeface="Times New Roman" pitchFamily="18" charset="0"/>
              <a:cs typeface="Times New Roman" pitchFamily="18" charset="0"/>
            </a:endParaRPr>
          </a:p>
        </p:txBody>
      </p:sp>
      <p:sp>
        <p:nvSpPr>
          <p:cNvPr id="19" name="Rounded Rectangle 18"/>
          <p:cNvSpPr/>
          <p:nvPr/>
        </p:nvSpPr>
        <p:spPr>
          <a:xfrm>
            <a:off x="6284737" y="3855085"/>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8000"/>
                </a:solidFill>
                <a:latin typeface="Times New Roman" pitchFamily="18" charset="0"/>
                <a:cs typeface="Times New Roman" pitchFamily="18" charset="0"/>
              </a:rPr>
              <a:t>A. Thu </a:t>
            </a:r>
            <a:r>
              <a:rPr lang="en-US" sz="3600" dirty="0" err="1">
                <a:solidFill>
                  <a:srgbClr val="008000"/>
                </a:solidFill>
                <a:latin typeface="Times New Roman" pitchFamily="18" charset="0"/>
                <a:cs typeface="Times New Roman" pitchFamily="18" charset="0"/>
              </a:rPr>
              <a:t>mình</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lại</a:t>
            </a:r>
            <a:r>
              <a:rPr lang="en-US" sz="3600" dirty="0">
                <a:solidFill>
                  <a:srgbClr val="008000"/>
                </a:solidFill>
                <a:latin typeface="Times New Roman" pitchFamily="18" charset="0"/>
                <a:cs typeface="Times New Roman" pitchFamily="18" charset="0"/>
              </a:rPr>
              <a:t>, co cụm </a:t>
            </a:r>
            <a:r>
              <a:rPr lang="en-US" sz="3600" dirty="0" err="1">
                <a:solidFill>
                  <a:srgbClr val="008000"/>
                </a:solidFill>
                <a:latin typeface="Times New Roman" pitchFamily="18" charset="0"/>
                <a:cs typeface="Times New Roman" pitchFamily="18" charset="0"/>
              </a:rPr>
              <a:t>lại</a:t>
            </a:r>
            <a:r>
              <a:rPr lang="en-US" sz="3600" dirty="0">
                <a:solidFill>
                  <a:srgbClr val="008000"/>
                </a:solidFill>
                <a:latin typeface="Times New Roman" pitchFamily="18" charset="0"/>
                <a:cs typeface="Times New Roman" pitchFamily="18" charset="0"/>
              </a:rPr>
              <a:t>.</a:t>
            </a:r>
          </a:p>
        </p:txBody>
      </p:sp>
      <p:pic>
        <p:nvPicPr>
          <p:cNvPr id="20"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9240" y="5975141"/>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64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407"/>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1950" y="-268430"/>
            <a:ext cx="13445515" cy="4191971"/>
          </a:xfrm>
          <a:prstGeom prst="rect">
            <a:avLst/>
          </a:prstGeom>
        </p:spPr>
      </p:pic>
      <p:sp>
        <p:nvSpPr>
          <p:cNvPr id="99" name="TextBox 98"/>
          <p:cNvSpPr txBox="1"/>
          <p:nvPr/>
        </p:nvSpPr>
        <p:spPr>
          <a:xfrm>
            <a:off x="2710577" y="698072"/>
            <a:ext cx="7556800" cy="1200329"/>
          </a:xfrm>
          <a:prstGeom prst="rect">
            <a:avLst/>
          </a:prstGeom>
          <a:noFill/>
        </p:spPr>
        <p:txBody>
          <a:bodyPr wrap="square" rtlCol="0">
            <a:spAutoFit/>
          </a:bodyPr>
          <a:lstStyle/>
          <a:p>
            <a:r>
              <a:rPr lang="vi-VN" sz="3600" dirty="0">
                <a:solidFill>
                  <a:srgbClr val="0000FF"/>
                </a:solidFill>
                <a:latin typeface="Times New Roman" pitchFamily="18" charset="0"/>
                <a:cs typeface="Times New Roman" pitchFamily="18" charset="0"/>
              </a:rPr>
              <a:t>Câu </a:t>
            </a:r>
            <a:r>
              <a:rPr lang="en-US" sz="3600" dirty="0" smtClean="0">
                <a:solidFill>
                  <a:srgbClr val="0000FF"/>
                </a:solidFill>
                <a:latin typeface="Times New Roman" pitchFamily="18" charset="0"/>
                <a:cs typeface="Times New Roman" pitchFamily="18" charset="0"/>
              </a:rPr>
              <a:t>4</a:t>
            </a:r>
            <a:r>
              <a:rPr lang="vi-VN" sz="3600" dirty="0" smtClean="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Câu nào dưới đây nói về văn bản Cây tre Việt Nam?</a:t>
            </a:r>
            <a:endParaRPr lang="en-US" sz="3600" dirty="0">
              <a:solidFill>
                <a:srgbClr val="0000FF"/>
              </a:solidFill>
              <a:latin typeface="Times New Roman" pitchFamily="18" charset="0"/>
              <a:cs typeface="Times New Roman" pitchFamily="18" charset="0"/>
            </a:endParaRPr>
          </a:p>
        </p:txBody>
      </p:sp>
      <p:sp>
        <p:nvSpPr>
          <p:cNvPr id="20" name="Rounded Rectangle 19"/>
          <p:cNvSpPr/>
          <p:nvPr/>
        </p:nvSpPr>
        <p:spPr>
          <a:xfrm>
            <a:off x="978316" y="3902394"/>
            <a:ext cx="4990451"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accent6"/>
                </a:solidFill>
                <a:latin typeface="+mj-lt"/>
              </a:rPr>
              <a:t>A. Là truyện ngắn đạt giải nhất </a:t>
            </a:r>
            <a:r>
              <a:rPr lang="en-US" sz="3600" dirty="0" err="1" smtClean="0">
                <a:solidFill>
                  <a:schemeClr val="accent6"/>
                </a:solidFill>
                <a:latin typeface="+mj-lt"/>
              </a:rPr>
              <a:t>viết</a:t>
            </a:r>
            <a:r>
              <a:rPr lang="en-US" sz="3600" dirty="0" smtClean="0">
                <a:solidFill>
                  <a:schemeClr val="accent6"/>
                </a:solidFill>
                <a:latin typeface="+mj-lt"/>
              </a:rPr>
              <a:t> </a:t>
            </a:r>
            <a:r>
              <a:rPr lang="en-US" sz="3600" dirty="0" err="1" smtClean="0">
                <a:solidFill>
                  <a:schemeClr val="accent6"/>
                </a:solidFill>
                <a:latin typeface="+mj-lt"/>
              </a:rPr>
              <a:t>về</a:t>
            </a:r>
            <a:r>
              <a:rPr lang="en-US" sz="3600" dirty="0" smtClean="0">
                <a:solidFill>
                  <a:schemeClr val="accent6"/>
                </a:solidFill>
                <a:latin typeface="+mj-lt"/>
              </a:rPr>
              <a:t> </a:t>
            </a:r>
            <a:r>
              <a:rPr lang="en-US" sz="3600" dirty="0" err="1" smtClean="0">
                <a:solidFill>
                  <a:schemeClr val="accent6"/>
                </a:solidFill>
                <a:latin typeface="+mj-lt"/>
              </a:rPr>
              <a:t>làng</a:t>
            </a:r>
            <a:r>
              <a:rPr lang="en-US" sz="3600" dirty="0" smtClean="0">
                <a:solidFill>
                  <a:schemeClr val="accent6"/>
                </a:solidFill>
                <a:latin typeface="+mj-lt"/>
              </a:rPr>
              <a:t> </a:t>
            </a:r>
            <a:r>
              <a:rPr lang="en-US" sz="3600" dirty="0" err="1" smtClean="0">
                <a:solidFill>
                  <a:schemeClr val="accent6"/>
                </a:solidFill>
                <a:latin typeface="+mj-lt"/>
              </a:rPr>
              <a:t>quê</a:t>
            </a:r>
            <a:r>
              <a:rPr lang="en-US" sz="3600" dirty="0" smtClean="0">
                <a:solidFill>
                  <a:schemeClr val="accent6"/>
                </a:solidFill>
                <a:latin typeface="+mj-lt"/>
              </a:rPr>
              <a:t>.</a:t>
            </a:r>
            <a:endParaRPr lang="en-US" sz="3600" dirty="0">
              <a:solidFill>
                <a:schemeClr val="accent6"/>
              </a:solidFill>
              <a:latin typeface="+mj-lt"/>
            </a:endParaRPr>
          </a:p>
        </p:txBody>
      </p:sp>
      <p:sp>
        <p:nvSpPr>
          <p:cNvPr id="21" name="Rounded Rectangle 20"/>
          <p:cNvSpPr/>
          <p:nvPr/>
        </p:nvSpPr>
        <p:spPr>
          <a:xfrm>
            <a:off x="6339496" y="3915992"/>
            <a:ext cx="4962216"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8000"/>
                </a:solidFill>
                <a:latin typeface="+mj-lt"/>
              </a:rPr>
              <a:t>B. Là lời bình cho bộ phim cùng </a:t>
            </a:r>
            <a:r>
              <a:rPr lang="vi-VN" sz="3600" dirty="0" smtClean="0">
                <a:solidFill>
                  <a:srgbClr val="008000"/>
                </a:solidFill>
                <a:latin typeface="+mj-lt"/>
              </a:rPr>
              <a:t>tên</a:t>
            </a:r>
            <a:r>
              <a:rPr lang="vi-VN" sz="3600" dirty="0" smtClean="0">
                <a:solidFill>
                  <a:srgbClr val="008000"/>
                </a:solidFill>
              </a:rPr>
              <a:t>.</a:t>
            </a:r>
            <a:endParaRPr lang="en-US" sz="3600" dirty="0">
              <a:solidFill>
                <a:srgbClr val="008000"/>
              </a:solidFill>
            </a:endParaRPr>
          </a:p>
        </p:txBody>
      </p:sp>
      <p:sp>
        <p:nvSpPr>
          <p:cNvPr id="22" name="Rounded Rectangle 21"/>
          <p:cNvSpPr/>
          <p:nvPr/>
        </p:nvSpPr>
        <p:spPr>
          <a:xfrm>
            <a:off x="977956" y="5127485"/>
            <a:ext cx="4990450"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itchFamily="18" charset="0"/>
                <a:cs typeface="Times New Roman" pitchFamily="18" charset="0"/>
              </a:rPr>
              <a:t>C. </a:t>
            </a:r>
            <a:r>
              <a:rPr lang="en-US" sz="3600" dirty="0" err="1">
                <a:solidFill>
                  <a:srgbClr val="008000"/>
                </a:solidFill>
                <a:latin typeface="Times New Roman" pitchFamily="18" charset="0"/>
                <a:cs typeface="Times New Roman" pitchFamily="18" charset="0"/>
              </a:rPr>
              <a:t>Là</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kí</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sự</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của</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tác</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giả</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viết</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về</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cây</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tre</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Việt</a:t>
            </a:r>
            <a:r>
              <a:rPr lang="en-US" sz="3600" dirty="0">
                <a:solidFill>
                  <a:srgbClr val="008000"/>
                </a:solidFill>
                <a:latin typeface="Times New Roman" pitchFamily="18" charset="0"/>
                <a:cs typeface="Times New Roman" pitchFamily="18" charset="0"/>
              </a:rPr>
              <a:t> Nam.</a:t>
            </a:r>
          </a:p>
        </p:txBody>
      </p:sp>
      <p:sp>
        <p:nvSpPr>
          <p:cNvPr id="23" name="Rounded Rectangle 22"/>
          <p:cNvSpPr/>
          <p:nvPr/>
        </p:nvSpPr>
        <p:spPr>
          <a:xfrm>
            <a:off x="6358543" y="5119207"/>
            <a:ext cx="4962216"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8000"/>
                </a:solidFill>
              </a:rPr>
              <a:t>D. </a:t>
            </a:r>
            <a:r>
              <a:rPr lang="vi-VN" sz="3600" b="1" dirty="0">
                <a:solidFill>
                  <a:schemeClr val="accent6">
                    <a:lumMod val="75000"/>
                  </a:schemeClr>
                </a:solidFill>
                <a:latin typeface="+mj-lt"/>
              </a:rPr>
              <a:t>Là tác </a:t>
            </a:r>
            <a:r>
              <a:rPr lang="vi-VN" sz="3600" b="1" dirty="0" smtClean="0">
                <a:solidFill>
                  <a:schemeClr val="accent6">
                    <a:lumMod val="75000"/>
                  </a:schemeClr>
                </a:solidFill>
                <a:latin typeface="+mj-lt"/>
              </a:rPr>
              <a:t>phẩm</a:t>
            </a:r>
            <a:r>
              <a:rPr lang="en-US" sz="3600" b="1" dirty="0" smtClean="0">
                <a:solidFill>
                  <a:schemeClr val="accent6">
                    <a:lumMod val="75000"/>
                  </a:schemeClr>
                </a:solidFill>
                <a:latin typeface="+mj-lt"/>
              </a:rPr>
              <a:t> </a:t>
            </a:r>
            <a:r>
              <a:rPr lang="en-US" sz="3600" b="1" dirty="0" err="1" smtClean="0">
                <a:solidFill>
                  <a:schemeClr val="accent6">
                    <a:lumMod val="75000"/>
                  </a:schemeClr>
                </a:solidFill>
                <a:latin typeface="+mj-lt"/>
              </a:rPr>
              <a:t>đạt</a:t>
            </a:r>
            <a:r>
              <a:rPr lang="en-US" sz="3600" b="1" dirty="0" smtClean="0">
                <a:solidFill>
                  <a:schemeClr val="accent6">
                    <a:lumMod val="75000"/>
                  </a:schemeClr>
                </a:solidFill>
                <a:latin typeface="+mj-lt"/>
              </a:rPr>
              <a:t> </a:t>
            </a:r>
            <a:r>
              <a:rPr lang="en-US" sz="3600" b="1" dirty="0" err="1" smtClean="0">
                <a:solidFill>
                  <a:schemeClr val="accent6">
                    <a:lumMod val="75000"/>
                  </a:schemeClr>
                </a:solidFill>
                <a:latin typeface="+mj-lt"/>
              </a:rPr>
              <a:t>giải</a:t>
            </a:r>
            <a:r>
              <a:rPr lang="en-US" sz="3600" b="1" dirty="0" smtClean="0">
                <a:solidFill>
                  <a:schemeClr val="accent6">
                    <a:lumMod val="75000"/>
                  </a:schemeClr>
                </a:solidFill>
                <a:latin typeface="+mj-lt"/>
              </a:rPr>
              <a:t> </a:t>
            </a:r>
            <a:r>
              <a:rPr lang="en-US" sz="3600" b="1" dirty="0" err="1" smtClean="0">
                <a:solidFill>
                  <a:schemeClr val="accent6">
                    <a:lumMod val="75000"/>
                  </a:schemeClr>
                </a:solidFill>
                <a:latin typeface="+mj-lt"/>
              </a:rPr>
              <a:t>viết</a:t>
            </a:r>
            <a:r>
              <a:rPr lang="en-US" sz="3600" b="1" dirty="0" smtClean="0">
                <a:solidFill>
                  <a:schemeClr val="accent6">
                    <a:lumMod val="75000"/>
                  </a:schemeClr>
                </a:solidFill>
                <a:latin typeface="+mj-lt"/>
              </a:rPr>
              <a:t> </a:t>
            </a:r>
            <a:r>
              <a:rPr lang="en-US" sz="3600" b="1" dirty="0" err="1" smtClean="0">
                <a:solidFill>
                  <a:schemeClr val="accent6">
                    <a:lumMod val="75000"/>
                  </a:schemeClr>
                </a:solidFill>
                <a:latin typeface="+mj-lt"/>
              </a:rPr>
              <a:t>cho</a:t>
            </a:r>
            <a:r>
              <a:rPr lang="en-US" sz="3600" b="1" dirty="0" smtClean="0">
                <a:solidFill>
                  <a:schemeClr val="accent6">
                    <a:lumMod val="75000"/>
                  </a:schemeClr>
                </a:solidFill>
                <a:latin typeface="+mj-lt"/>
              </a:rPr>
              <a:t> </a:t>
            </a:r>
            <a:r>
              <a:rPr lang="en-US" sz="3600" b="1" dirty="0" err="1" smtClean="0">
                <a:solidFill>
                  <a:schemeClr val="accent6">
                    <a:lumMod val="75000"/>
                  </a:schemeClr>
                </a:solidFill>
                <a:latin typeface="+mj-lt"/>
              </a:rPr>
              <a:t>thiếu</a:t>
            </a:r>
            <a:r>
              <a:rPr lang="en-US" sz="3600" b="1" dirty="0" smtClean="0">
                <a:solidFill>
                  <a:schemeClr val="accent6">
                    <a:lumMod val="75000"/>
                  </a:schemeClr>
                </a:solidFill>
                <a:latin typeface="+mj-lt"/>
              </a:rPr>
              <a:t> </a:t>
            </a:r>
            <a:r>
              <a:rPr lang="en-US" sz="3600" b="1" dirty="0" err="1" smtClean="0">
                <a:solidFill>
                  <a:schemeClr val="accent6">
                    <a:lumMod val="75000"/>
                  </a:schemeClr>
                </a:solidFill>
                <a:latin typeface="+mj-lt"/>
              </a:rPr>
              <a:t>nhi</a:t>
            </a:r>
            <a:r>
              <a:rPr lang="en-US" sz="3600" b="1" dirty="0" smtClean="0">
                <a:solidFill>
                  <a:schemeClr val="accent6">
                    <a:lumMod val="75000"/>
                  </a:schemeClr>
                </a:solidFill>
                <a:latin typeface="+mj-lt"/>
              </a:rPr>
              <a:t>.</a:t>
            </a:r>
            <a:endParaRPr lang="en-US" sz="3600" b="1" dirty="0">
              <a:solidFill>
                <a:schemeClr val="accent6">
                  <a:lumMod val="75000"/>
                </a:schemeClr>
              </a:solidFill>
              <a:latin typeface="+mj-lt"/>
            </a:endParaRPr>
          </a:p>
        </p:txBody>
      </p:sp>
      <p:pic>
        <p:nvPicPr>
          <p:cNvPr id="24"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29655" y="6040609"/>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338"/>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2019" y="-268499"/>
            <a:ext cx="13445515" cy="4191971"/>
          </a:xfrm>
          <a:prstGeom prst="rect">
            <a:avLst/>
          </a:prstGeom>
        </p:spPr>
      </p:pic>
      <p:sp>
        <p:nvSpPr>
          <p:cNvPr id="99" name="TextBox 98"/>
          <p:cNvSpPr txBox="1"/>
          <p:nvPr/>
        </p:nvSpPr>
        <p:spPr>
          <a:xfrm>
            <a:off x="2574097" y="715164"/>
            <a:ext cx="7330264" cy="1323439"/>
          </a:xfrm>
          <a:prstGeom prst="rect">
            <a:avLst/>
          </a:prstGeom>
          <a:noFill/>
        </p:spPr>
        <p:txBody>
          <a:bodyPr wrap="square" rtlCol="0">
            <a:spAutoFit/>
          </a:bodyPr>
          <a:lstStyle/>
          <a:p>
            <a:r>
              <a:rPr lang="vi-VN" sz="4000" dirty="0">
                <a:solidFill>
                  <a:srgbClr val="0000FF"/>
                </a:solidFill>
                <a:latin typeface="Times New Roman" pitchFamily="18" charset="0"/>
                <a:cs typeface="Times New Roman" pitchFamily="18" charset="0"/>
              </a:rPr>
              <a:t>Câu </a:t>
            </a:r>
            <a:r>
              <a:rPr lang="en-US" sz="4000" dirty="0">
                <a:solidFill>
                  <a:srgbClr val="0000FF"/>
                </a:solidFill>
                <a:latin typeface="Times New Roman" pitchFamily="18" charset="0"/>
                <a:cs typeface="Times New Roman" pitchFamily="18" charset="0"/>
              </a:rPr>
              <a:t>5</a:t>
            </a:r>
            <a:r>
              <a:rPr lang="vi-VN" sz="4000" dirty="0" smtClean="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Trong bài viết, tác giả đã sử dụng rộng rãi biện pháp tu từ nào?</a:t>
            </a:r>
            <a:endParaRPr lang="en-US" sz="4000" dirty="0">
              <a:solidFill>
                <a:srgbClr val="0000FF"/>
              </a:solidFill>
              <a:latin typeface="Times New Roman" pitchFamily="18" charset="0"/>
              <a:cs typeface="Times New Roman" pitchFamily="18" charset="0"/>
            </a:endParaRPr>
          </a:p>
        </p:txBody>
      </p:sp>
      <p:sp>
        <p:nvSpPr>
          <p:cNvPr id="16" name="Rounded Rectangle 15"/>
          <p:cNvSpPr/>
          <p:nvPr/>
        </p:nvSpPr>
        <p:spPr>
          <a:xfrm>
            <a:off x="1023399" y="3855085"/>
            <a:ext cx="4838071"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rPr>
              <a:t>A. So </a:t>
            </a:r>
            <a:r>
              <a:rPr lang="en-US" sz="3600" dirty="0" err="1">
                <a:solidFill>
                  <a:srgbClr val="008000"/>
                </a:solidFill>
              </a:rPr>
              <a:t>sánh</a:t>
            </a:r>
            <a:r>
              <a:rPr lang="en-US" sz="3600" dirty="0">
                <a:solidFill>
                  <a:srgbClr val="008000"/>
                </a:solidFill>
              </a:rPr>
              <a:t>.</a:t>
            </a:r>
          </a:p>
        </p:txBody>
      </p:sp>
      <p:sp>
        <p:nvSpPr>
          <p:cNvPr id="17" name="Rounded Rectangle 16"/>
          <p:cNvSpPr/>
          <p:nvPr/>
        </p:nvSpPr>
        <p:spPr>
          <a:xfrm>
            <a:off x="6284653" y="5041979"/>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rPr>
              <a:t>D. </a:t>
            </a:r>
            <a:r>
              <a:rPr lang="en-US" sz="3600" dirty="0" err="1">
                <a:solidFill>
                  <a:srgbClr val="008000"/>
                </a:solidFill>
              </a:rPr>
              <a:t>Nhân</a:t>
            </a:r>
            <a:r>
              <a:rPr lang="en-US" sz="3600" dirty="0">
                <a:solidFill>
                  <a:srgbClr val="008000"/>
                </a:solidFill>
              </a:rPr>
              <a:t> </a:t>
            </a:r>
            <a:r>
              <a:rPr lang="en-US" sz="3600" dirty="0" err="1">
                <a:solidFill>
                  <a:srgbClr val="008000"/>
                </a:solidFill>
              </a:rPr>
              <a:t>hóa</a:t>
            </a:r>
            <a:r>
              <a:rPr lang="en-US" sz="3600" dirty="0">
                <a:solidFill>
                  <a:srgbClr val="008000"/>
                </a:solidFill>
              </a:rPr>
              <a:t>.</a:t>
            </a:r>
          </a:p>
        </p:txBody>
      </p:sp>
      <p:sp>
        <p:nvSpPr>
          <p:cNvPr id="18" name="Rounded Rectangle 17"/>
          <p:cNvSpPr/>
          <p:nvPr/>
        </p:nvSpPr>
        <p:spPr>
          <a:xfrm>
            <a:off x="1023108" y="5041979"/>
            <a:ext cx="4838070"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rPr>
              <a:t>C. </a:t>
            </a:r>
            <a:r>
              <a:rPr lang="en-US" sz="3600" dirty="0" err="1">
                <a:solidFill>
                  <a:srgbClr val="008000"/>
                </a:solidFill>
              </a:rPr>
              <a:t>Hoán</a:t>
            </a:r>
            <a:r>
              <a:rPr lang="en-US" sz="3600" dirty="0">
                <a:solidFill>
                  <a:srgbClr val="008000"/>
                </a:solidFill>
              </a:rPr>
              <a:t> </a:t>
            </a:r>
            <a:r>
              <a:rPr lang="en-US" sz="3600" dirty="0" err="1">
                <a:solidFill>
                  <a:srgbClr val="008000"/>
                </a:solidFill>
              </a:rPr>
              <a:t>dụ</a:t>
            </a:r>
            <a:r>
              <a:rPr lang="en-US" sz="3600" dirty="0">
                <a:solidFill>
                  <a:srgbClr val="008000"/>
                </a:solidFill>
              </a:rPr>
              <a:t>.</a:t>
            </a:r>
          </a:p>
        </p:txBody>
      </p:sp>
      <p:sp>
        <p:nvSpPr>
          <p:cNvPr id="19" name="Rounded Rectangle 18"/>
          <p:cNvSpPr/>
          <p:nvPr/>
        </p:nvSpPr>
        <p:spPr>
          <a:xfrm>
            <a:off x="6284653" y="3855085"/>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rPr>
              <a:t>B. </a:t>
            </a:r>
            <a:r>
              <a:rPr lang="en-US" sz="3600" dirty="0" err="1">
                <a:solidFill>
                  <a:srgbClr val="008000"/>
                </a:solidFill>
              </a:rPr>
              <a:t>Ẩn</a:t>
            </a:r>
            <a:r>
              <a:rPr lang="en-US" sz="3600" dirty="0">
                <a:solidFill>
                  <a:srgbClr val="008000"/>
                </a:solidFill>
              </a:rPr>
              <a:t> </a:t>
            </a:r>
            <a:r>
              <a:rPr lang="en-US" sz="3600" dirty="0" err="1">
                <a:solidFill>
                  <a:srgbClr val="008000"/>
                </a:solidFill>
              </a:rPr>
              <a:t>dụ</a:t>
            </a:r>
            <a:r>
              <a:rPr lang="en-US" sz="3600" dirty="0">
                <a:solidFill>
                  <a:srgbClr val="008000"/>
                </a:solidFill>
              </a:rPr>
              <a:t>.</a:t>
            </a:r>
          </a:p>
        </p:txBody>
      </p:sp>
      <p:pic>
        <p:nvPicPr>
          <p:cNvPr id="20"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29655" y="6040609"/>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0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290"/>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2067" y="-268547"/>
            <a:ext cx="13445515" cy="4191971"/>
          </a:xfrm>
          <a:prstGeom prst="rect">
            <a:avLst/>
          </a:prstGeom>
        </p:spPr>
      </p:pic>
      <p:sp>
        <p:nvSpPr>
          <p:cNvPr id="99" name="TextBox 98"/>
          <p:cNvSpPr txBox="1"/>
          <p:nvPr/>
        </p:nvSpPr>
        <p:spPr>
          <a:xfrm>
            <a:off x="2810117" y="749617"/>
            <a:ext cx="6581537" cy="1754326"/>
          </a:xfrm>
          <a:prstGeom prst="rect">
            <a:avLst/>
          </a:prstGeom>
          <a:noFill/>
        </p:spPr>
        <p:txBody>
          <a:bodyPr wrap="square" rtlCol="0">
            <a:spAutoFit/>
          </a:bodyPr>
          <a:lstStyle/>
          <a:p>
            <a:r>
              <a:rPr lang="vi-VN" sz="3600" dirty="0">
                <a:solidFill>
                  <a:srgbClr val="0000FF"/>
                </a:solidFill>
                <a:latin typeface="Times New Roman" pitchFamily="18" charset="0"/>
                <a:cs typeface="Times New Roman" pitchFamily="18" charset="0"/>
              </a:rPr>
              <a:t>Câu </a:t>
            </a:r>
            <a:r>
              <a:rPr lang="en-US" sz="3600" dirty="0">
                <a:solidFill>
                  <a:srgbClr val="0000FF"/>
                </a:solidFill>
                <a:latin typeface="Times New Roman" pitchFamily="18" charset="0"/>
                <a:cs typeface="Times New Roman" pitchFamily="18" charset="0"/>
              </a:rPr>
              <a:t>6</a:t>
            </a:r>
            <a:r>
              <a:rPr lang="vi-VN" sz="3600" dirty="0" smtClean="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Phẩm chất nào sau đây không được </a:t>
            </a:r>
            <a:r>
              <a:rPr lang="vi-VN" sz="3600" dirty="0" smtClean="0">
                <a:solidFill>
                  <a:srgbClr val="0000FF"/>
                </a:solidFill>
                <a:latin typeface="Times New Roman" pitchFamily="18" charset="0"/>
                <a:cs typeface="Times New Roman" pitchFamily="18" charset="0"/>
              </a:rPr>
              <a:t>d</a:t>
            </a:r>
            <a:r>
              <a:rPr lang="en-US" sz="3600" dirty="0" err="1" smtClean="0">
                <a:solidFill>
                  <a:srgbClr val="0000FF"/>
                </a:solidFill>
                <a:latin typeface="Times New Roman" pitchFamily="18" charset="0"/>
                <a:cs typeface="Times New Roman" pitchFamily="18" charset="0"/>
              </a:rPr>
              <a:t>ùng</a:t>
            </a:r>
            <a:r>
              <a:rPr lang="vi-VN" sz="3600" dirty="0" smtClean="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để miêu tả cho cây tre?</a:t>
            </a:r>
            <a:endParaRPr lang="en-US" sz="3600" dirty="0">
              <a:solidFill>
                <a:srgbClr val="0000FF"/>
              </a:solidFill>
              <a:latin typeface="Times New Roman" pitchFamily="18" charset="0"/>
              <a:cs typeface="Times New Roman" pitchFamily="18" charset="0"/>
            </a:endParaRPr>
          </a:p>
        </p:txBody>
      </p:sp>
      <p:sp>
        <p:nvSpPr>
          <p:cNvPr id="16" name="Rounded Rectangle 15"/>
          <p:cNvSpPr/>
          <p:nvPr/>
        </p:nvSpPr>
        <p:spPr>
          <a:xfrm>
            <a:off x="1023351" y="3855085"/>
            <a:ext cx="4838071"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rPr>
              <a:t>A. </a:t>
            </a:r>
            <a:r>
              <a:rPr lang="en-US" sz="3600" dirty="0" err="1">
                <a:solidFill>
                  <a:srgbClr val="008000"/>
                </a:solidFill>
              </a:rPr>
              <a:t>Ngay</a:t>
            </a:r>
            <a:r>
              <a:rPr lang="en-US" sz="3600" dirty="0">
                <a:solidFill>
                  <a:srgbClr val="008000"/>
                </a:solidFill>
              </a:rPr>
              <a:t> </a:t>
            </a:r>
            <a:r>
              <a:rPr lang="en-US" sz="3600" dirty="0" err="1">
                <a:solidFill>
                  <a:srgbClr val="008000"/>
                </a:solidFill>
              </a:rPr>
              <a:t>thẳng</a:t>
            </a:r>
            <a:endParaRPr lang="en-US" sz="3600" dirty="0">
              <a:solidFill>
                <a:srgbClr val="008000"/>
              </a:solidFill>
            </a:endParaRPr>
          </a:p>
        </p:txBody>
      </p:sp>
      <p:sp>
        <p:nvSpPr>
          <p:cNvPr id="17" name="Rounded Rectangle 16"/>
          <p:cNvSpPr/>
          <p:nvPr/>
        </p:nvSpPr>
        <p:spPr>
          <a:xfrm>
            <a:off x="6284605" y="5041950"/>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rPr>
              <a:t>D. </a:t>
            </a:r>
            <a:r>
              <a:rPr lang="en-US" sz="3600" dirty="0" err="1">
                <a:solidFill>
                  <a:srgbClr val="008000"/>
                </a:solidFill>
              </a:rPr>
              <a:t>Dịu</a:t>
            </a:r>
            <a:r>
              <a:rPr lang="en-US" sz="3600" dirty="0">
                <a:solidFill>
                  <a:srgbClr val="008000"/>
                </a:solidFill>
              </a:rPr>
              <a:t> </a:t>
            </a:r>
            <a:r>
              <a:rPr lang="en-US" sz="3600" dirty="0" err="1">
                <a:solidFill>
                  <a:srgbClr val="008000"/>
                </a:solidFill>
              </a:rPr>
              <a:t>dàng</a:t>
            </a:r>
            <a:endParaRPr lang="en-US" sz="3600" dirty="0">
              <a:solidFill>
                <a:srgbClr val="008000"/>
              </a:solidFill>
            </a:endParaRPr>
          </a:p>
        </p:txBody>
      </p:sp>
      <p:sp>
        <p:nvSpPr>
          <p:cNvPr id="18" name="Rounded Rectangle 17"/>
          <p:cNvSpPr/>
          <p:nvPr/>
        </p:nvSpPr>
        <p:spPr>
          <a:xfrm>
            <a:off x="1023108" y="5041950"/>
            <a:ext cx="4838070"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rPr>
              <a:t>C. </a:t>
            </a:r>
            <a:r>
              <a:rPr lang="en-US" sz="3600" dirty="0" err="1">
                <a:solidFill>
                  <a:srgbClr val="008000"/>
                </a:solidFill>
              </a:rPr>
              <a:t>Thủy</a:t>
            </a:r>
            <a:r>
              <a:rPr lang="en-US" sz="3600" dirty="0">
                <a:solidFill>
                  <a:srgbClr val="008000"/>
                </a:solidFill>
              </a:rPr>
              <a:t> </a:t>
            </a:r>
            <a:r>
              <a:rPr lang="en-US" sz="3600" dirty="0" err="1">
                <a:solidFill>
                  <a:srgbClr val="008000"/>
                </a:solidFill>
              </a:rPr>
              <a:t>chung</a:t>
            </a:r>
            <a:endParaRPr lang="en-US" sz="3600" dirty="0">
              <a:solidFill>
                <a:srgbClr val="008000"/>
              </a:solidFill>
            </a:endParaRPr>
          </a:p>
        </p:txBody>
      </p:sp>
      <p:sp>
        <p:nvSpPr>
          <p:cNvPr id="19" name="Rounded Rectangle 18"/>
          <p:cNvSpPr/>
          <p:nvPr/>
        </p:nvSpPr>
        <p:spPr>
          <a:xfrm>
            <a:off x="6284605" y="3855085"/>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8000"/>
                </a:solidFill>
              </a:rPr>
              <a:t>B. Can đảm</a:t>
            </a:r>
            <a:endParaRPr lang="en-US" sz="3600" dirty="0">
              <a:solidFill>
                <a:srgbClr val="008000"/>
              </a:solidFill>
            </a:endParaRPr>
          </a:p>
        </p:txBody>
      </p:sp>
      <p:pic>
        <p:nvPicPr>
          <p:cNvPr id="20"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29655" y="6040609"/>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3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272"/>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2085" y="-268565"/>
            <a:ext cx="13445515" cy="4191971"/>
          </a:xfrm>
          <a:prstGeom prst="rect">
            <a:avLst/>
          </a:prstGeom>
        </p:spPr>
      </p:pic>
      <p:sp>
        <p:nvSpPr>
          <p:cNvPr id="99" name="TextBox 98"/>
          <p:cNvSpPr txBox="1"/>
          <p:nvPr/>
        </p:nvSpPr>
        <p:spPr>
          <a:xfrm>
            <a:off x="2173954" y="673161"/>
            <a:ext cx="8093519" cy="1754326"/>
          </a:xfrm>
          <a:prstGeom prst="rect">
            <a:avLst/>
          </a:prstGeom>
          <a:noFill/>
        </p:spPr>
        <p:txBody>
          <a:bodyPr wrap="square" rtlCol="0">
            <a:spAutoFit/>
          </a:bodyPr>
          <a:lstStyle/>
          <a:p>
            <a:r>
              <a:rPr lang="vi-VN" sz="3600" dirty="0">
                <a:solidFill>
                  <a:srgbClr val="0000FF"/>
                </a:solidFill>
              </a:rPr>
              <a:t>Câu </a:t>
            </a:r>
            <a:r>
              <a:rPr lang="en-US" sz="3600" dirty="0">
                <a:solidFill>
                  <a:srgbClr val="0000FF"/>
                </a:solidFill>
              </a:rPr>
              <a:t>7</a:t>
            </a:r>
            <a:r>
              <a:rPr lang="vi-VN" sz="3600" dirty="0" smtClean="0">
                <a:solidFill>
                  <a:srgbClr val="0000FF"/>
                </a:solidFill>
              </a:rPr>
              <a:t>: </a:t>
            </a:r>
            <a:r>
              <a:rPr lang="vi-VN" sz="3600" dirty="0">
                <a:solidFill>
                  <a:srgbClr val="0000FF"/>
                </a:solidFill>
              </a:rPr>
              <a:t>Trong bài, tác giả đã miêu tả những phẩm chất nổi bật nào của cây tre?</a:t>
            </a:r>
            <a:endParaRPr lang="en-US" sz="3600" dirty="0">
              <a:solidFill>
                <a:srgbClr val="0000FF"/>
              </a:solidFill>
            </a:endParaRPr>
          </a:p>
        </p:txBody>
      </p:sp>
      <p:sp>
        <p:nvSpPr>
          <p:cNvPr id="16" name="Rounded Rectangle 15"/>
          <p:cNvSpPr/>
          <p:nvPr/>
        </p:nvSpPr>
        <p:spPr>
          <a:xfrm>
            <a:off x="1023333" y="3855085"/>
            <a:ext cx="4838071"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8000"/>
                </a:solidFill>
                <a:latin typeface="Times New Roman" pitchFamily="18" charset="0"/>
                <a:cs typeface="Times New Roman" pitchFamily="18" charset="0"/>
              </a:rPr>
              <a:t>A. Mang vẻ đẹp thanh thoát, dẻo dai</a:t>
            </a:r>
            <a:endParaRPr lang="en-US" sz="3600" dirty="0">
              <a:solidFill>
                <a:srgbClr val="008000"/>
              </a:solidFill>
              <a:latin typeface="Times New Roman" pitchFamily="18" charset="0"/>
              <a:cs typeface="Times New Roman" pitchFamily="18" charset="0"/>
            </a:endParaRPr>
          </a:p>
        </p:txBody>
      </p:sp>
      <p:sp>
        <p:nvSpPr>
          <p:cNvPr id="17" name="Rounded Rectangle 16"/>
          <p:cNvSpPr/>
          <p:nvPr/>
        </p:nvSpPr>
        <p:spPr>
          <a:xfrm>
            <a:off x="6284587" y="5041932"/>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dirty="0">
                <a:solidFill>
                  <a:srgbClr val="008000"/>
                </a:solidFill>
                <a:latin typeface="Times New Roman" pitchFamily="18" charset="0"/>
                <a:cs typeface="Times New Roman" pitchFamily="18" charset="0"/>
              </a:rPr>
              <a:t>D. Gồm 3 ý A, B, C</a:t>
            </a:r>
            <a:endParaRPr lang="en-US" sz="3600" dirty="0">
              <a:solidFill>
                <a:srgbClr val="008000"/>
              </a:solidFill>
              <a:latin typeface="Times New Roman" pitchFamily="18" charset="0"/>
              <a:cs typeface="Times New Roman" pitchFamily="18" charset="0"/>
            </a:endParaRPr>
          </a:p>
        </p:txBody>
      </p:sp>
      <p:sp>
        <p:nvSpPr>
          <p:cNvPr id="18" name="Rounded Rectangle 17"/>
          <p:cNvSpPr/>
          <p:nvPr/>
        </p:nvSpPr>
        <p:spPr>
          <a:xfrm>
            <a:off x="1023108" y="5041932"/>
            <a:ext cx="4838070"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8000"/>
                </a:solidFill>
                <a:latin typeface="Times New Roman" pitchFamily="18" charset="0"/>
                <a:cs typeface="Times New Roman" pitchFamily="18" charset="0"/>
              </a:rPr>
              <a:t>C. Vẻ đẹp gắn bó, thủy chung</a:t>
            </a:r>
            <a:endParaRPr lang="en-US" sz="3600" dirty="0">
              <a:solidFill>
                <a:srgbClr val="008000"/>
              </a:solidFill>
              <a:latin typeface="Times New Roman" pitchFamily="18" charset="0"/>
              <a:cs typeface="Times New Roman" pitchFamily="18" charset="0"/>
            </a:endParaRPr>
          </a:p>
        </p:txBody>
      </p:sp>
      <p:sp>
        <p:nvSpPr>
          <p:cNvPr id="19" name="Rounded Rectangle 18"/>
          <p:cNvSpPr/>
          <p:nvPr/>
        </p:nvSpPr>
        <p:spPr>
          <a:xfrm>
            <a:off x="6284587" y="3855085"/>
            <a:ext cx="4814885"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itchFamily="18" charset="0"/>
                <a:cs typeface="Times New Roman" pitchFamily="18" charset="0"/>
              </a:rPr>
              <a:t>B. </a:t>
            </a:r>
            <a:r>
              <a:rPr lang="en-US" sz="3600" dirty="0" err="1">
                <a:solidFill>
                  <a:srgbClr val="008000"/>
                </a:solidFill>
                <a:latin typeface="Times New Roman" pitchFamily="18" charset="0"/>
                <a:cs typeface="Times New Roman" pitchFamily="18" charset="0"/>
              </a:rPr>
              <a:t>Có</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dáng</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thẳng</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thắn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bất</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khuất</a:t>
            </a:r>
            <a:endParaRPr lang="en-US" sz="3600" dirty="0">
              <a:solidFill>
                <a:srgbClr val="008000"/>
              </a:solidFill>
              <a:latin typeface="Times New Roman" pitchFamily="18" charset="0"/>
              <a:cs typeface="Times New Roman" pitchFamily="18" charset="0"/>
            </a:endParaRPr>
          </a:p>
        </p:txBody>
      </p:sp>
      <p:pic>
        <p:nvPicPr>
          <p:cNvPr id="20"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29655" y="6040609"/>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hlinkClick r:id="rId3" action="ppaction://hlinksldjump"/>
          </p:cNvPr>
          <p:cNvSpPr/>
          <p:nvPr/>
        </p:nvSpPr>
        <p:spPr>
          <a:xfrm>
            <a:off x="1989438" y="753762"/>
            <a:ext cx="270613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1</a:t>
            </a:r>
            <a:endParaRPr lang="en-US" sz="4000" dirty="0">
              <a:latin typeface="Times New Roman" pitchFamily="18" charset="0"/>
              <a:cs typeface="Times New Roman" pitchFamily="18" charset="0"/>
            </a:endParaRPr>
          </a:p>
        </p:txBody>
      </p:sp>
      <p:sp>
        <p:nvSpPr>
          <p:cNvPr id="3" name="Rounded Rectangle 2">
            <a:hlinkClick r:id="rId4" action="ppaction://hlinksldjump"/>
          </p:cNvPr>
          <p:cNvSpPr/>
          <p:nvPr/>
        </p:nvSpPr>
        <p:spPr>
          <a:xfrm>
            <a:off x="1989438" y="2224216"/>
            <a:ext cx="270613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2</a:t>
            </a:r>
            <a:endParaRPr lang="en-US" sz="4000" dirty="0">
              <a:latin typeface="Times New Roman" pitchFamily="18" charset="0"/>
              <a:cs typeface="Times New Roman" pitchFamily="18" charset="0"/>
            </a:endParaRPr>
          </a:p>
        </p:txBody>
      </p:sp>
      <p:sp>
        <p:nvSpPr>
          <p:cNvPr id="4" name="Rounded Rectangle 3">
            <a:hlinkClick r:id="rId5" action="ppaction://hlinksldjump"/>
          </p:cNvPr>
          <p:cNvSpPr/>
          <p:nvPr/>
        </p:nvSpPr>
        <p:spPr>
          <a:xfrm>
            <a:off x="1989438" y="3781167"/>
            <a:ext cx="270613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3</a:t>
            </a:r>
            <a:endParaRPr lang="en-US" sz="4000" dirty="0">
              <a:latin typeface="Times New Roman" pitchFamily="18" charset="0"/>
              <a:cs typeface="Times New Roman" pitchFamily="18" charset="0"/>
            </a:endParaRPr>
          </a:p>
        </p:txBody>
      </p:sp>
      <p:sp>
        <p:nvSpPr>
          <p:cNvPr id="5" name="Rounded Rectangle 4">
            <a:hlinkClick r:id="rId6" action="ppaction://hlinksldjump"/>
          </p:cNvPr>
          <p:cNvSpPr/>
          <p:nvPr/>
        </p:nvSpPr>
        <p:spPr>
          <a:xfrm>
            <a:off x="1989438" y="5251621"/>
            <a:ext cx="270613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4</a:t>
            </a:r>
            <a:endParaRPr lang="en-US" sz="4000" dirty="0">
              <a:latin typeface="Times New Roman" pitchFamily="18" charset="0"/>
              <a:cs typeface="Times New Roman" pitchFamily="18" charset="0"/>
            </a:endParaRPr>
          </a:p>
        </p:txBody>
      </p:sp>
      <p:sp>
        <p:nvSpPr>
          <p:cNvPr id="6" name="Rounded Rectangle 5">
            <a:hlinkClick r:id="rId7" action="ppaction://hlinksldjump"/>
          </p:cNvPr>
          <p:cNvSpPr/>
          <p:nvPr/>
        </p:nvSpPr>
        <p:spPr>
          <a:xfrm>
            <a:off x="7265773" y="753762"/>
            <a:ext cx="270613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5</a:t>
            </a:r>
            <a:endParaRPr lang="en-US" sz="4000" dirty="0">
              <a:latin typeface="Times New Roman" pitchFamily="18" charset="0"/>
              <a:cs typeface="Times New Roman" pitchFamily="18" charset="0"/>
            </a:endParaRPr>
          </a:p>
        </p:txBody>
      </p:sp>
      <p:sp>
        <p:nvSpPr>
          <p:cNvPr id="7" name="Rounded Rectangle 6">
            <a:hlinkClick r:id="rId8" action="ppaction://hlinksldjump"/>
          </p:cNvPr>
          <p:cNvSpPr/>
          <p:nvPr/>
        </p:nvSpPr>
        <p:spPr>
          <a:xfrm>
            <a:off x="7389340" y="2224216"/>
            <a:ext cx="2706130" cy="9144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6</a:t>
            </a:r>
            <a:endParaRPr lang="en-US" sz="4000" dirty="0">
              <a:latin typeface="Times New Roman" pitchFamily="18" charset="0"/>
              <a:cs typeface="Times New Roman" pitchFamily="18" charset="0"/>
            </a:endParaRPr>
          </a:p>
        </p:txBody>
      </p:sp>
      <p:sp>
        <p:nvSpPr>
          <p:cNvPr id="8" name="Rounded Rectangle 7">
            <a:hlinkClick r:id="rId9" action="ppaction://hlinksldjump"/>
          </p:cNvPr>
          <p:cNvSpPr/>
          <p:nvPr/>
        </p:nvSpPr>
        <p:spPr>
          <a:xfrm>
            <a:off x="7488194" y="3781167"/>
            <a:ext cx="270613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7</a:t>
            </a:r>
            <a:endParaRPr lang="en-US" sz="4000" dirty="0">
              <a:latin typeface="Times New Roman" pitchFamily="18" charset="0"/>
              <a:cs typeface="Times New Roman" pitchFamily="18" charset="0"/>
            </a:endParaRPr>
          </a:p>
        </p:txBody>
      </p:sp>
      <p:sp>
        <p:nvSpPr>
          <p:cNvPr id="9" name="Rounded Rectangle 8">
            <a:hlinkClick r:id="rId10" action="ppaction://hlinksldjump"/>
          </p:cNvPr>
          <p:cNvSpPr/>
          <p:nvPr/>
        </p:nvSpPr>
        <p:spPr>
          <a:xfrm>
            <a:off x="7574692" y="5251621"/>
            <a:ext cx="2706130" cy="9144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8</a:t>
            </a:r>
            <a:endParaRPr lang="en-US" sz="4000" dirty="0">
              <a:latin typeface="Times New Roman" pitchFamily="18" charset="0"/>
              <a:cs typeface="Times New Roman" pitchFamily="18" charset="0"/>
            </a:endParaRPr>
          </a:p>
        </p:txBody>
      </p:sp>
      <p:pic>
        <p:nvPicPr>
          <p:cNvPr id="8194" name="Picture 2" descr="Cartoon question mark stock vector. Illustration of riddle - 9079990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26599" y="2094314"/>
            <a:ext cx="2315726" cy="36887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94963" y="120"/>
            <a:ext cx="169545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5470" y="753762"/>
            <a:ext cx="169545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341" y="258281"/>
            <a:ext cx="169545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708" y="1142334"/>
            <a:ext cx="169545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30154" y="4103809"/>
            <a:ext cx="2225068" cy="275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986823" y="120"/>
            <a:ext cx="4547463" cy="769441"/>
          </a:xfrm>
          <a:prstGeom prst="rect">
            <a:avLst/>
          </a:prstGeom>
          <a:noFill/>
        </p:spPr>
        <p:txBody>
          <a:bodyPr wrap="none" rtlCol="0">
            <a:spAutoFit/>
          </a:bodyPr>
          <a:lstStyle/>
          <a:p>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ĐỐ VUI ĐỂ HỌC</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8201" name="Picture 9">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012" y="5803235"/>
            <a:ext cx="1945546" cy="10563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5451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194"/>
                                        </p:tgtEl>
                                        <p:attrNameLst>
                                          <p:attrName>style.visibility</p:attrName>
                                        </p:attrNameLst>
                                      </p:cBhvr>
                                      <p:to>
                                        <p:strVal val="visible"/>
                                      </p:to>
                                    </p:set>
                                    <p:anim calcmode="lin" valueType="num">
                                      <p:cBhvr>
                                        <p:cTn id="40" dur="500" fill="hold"/>
                                        <p:tgtEl>
                                          <p:spTgt spid="8194"/>
                                        </p:tgtEl>
                                        <p:attrNameLst>
                                          <p:attrName>ppt_w</p:attrName>
                                        </p:attrNameLst>
                                      </p:cBhvr>
                                      <p:tavLst>
                                        <p:tav tm="0">
                                          <p:val>
                                            <p:fltVal val="0"/>
                                          </p:val>
                                        </p:tav>
                                        <p:tav tm="100000">
                                          <p:val>
                                            <p:strVal val="#ppt_w"/>
                                          </p:val>
                                        </p:tav>
                                      </p:tavLst>
                                    </p:anim>
                                    <p:anim calcmode="lin" valueType="num">
                                      <p:cBhvr>
                                        <p:cTn id="41" dur="500" fill="hold"/>
                                        <p:tgtEl>
                                          <p:spTgt spid="8194"/>
                                        </p:tgtEl>
                                        <p:attrNameLst>
                                          <p:attrName>ppt_h</p:attrName>
                                        </p:attrNameLst>
                                      </p:cBhvr>
                                      <p:tavLst>
                                        <p:tav tm="0">
                                          <p:val>
                                            <p:fltVal val="0"/>
                                          </p:val>
                                        </p:tav>
                                        <p:tav tm="100000">
                                          <p:val>
                                            <p:strVal val="#ppt_h"/>
                                          </p:val>
                                        </p:tav>
                                      </p:tavLst>
                                    </p:anim>
                                    <p:animEffect transition="in" filter="fade">
                                      <p:cBhvr>
                                        <p:cTn id="42" dur="500"/>
                                        <p:tgtEl>
                                          <p:spTgt spid="819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81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253"/>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2104" y="-268584"/>
            <a:ext cx="13445515" cy="4191971"/>
          </a:xfrm>
          <a:prstGeom prst="rect">
            <a:avLst/>
          </a:prstGeom>
        </p:spPr>
      </p:pic>
      <p:sp>
        <p:nvSpPr>
          <p:cNvPr id="99" name="TextBox 98"/>
          <p:cNvSpPr txBox="1"/>
          <p:nvPr/>
        </p:nvSpPr>
        <p:spPr>
          <a:xfrm>
            <a:off x="1615064" y="1091049"/>
            <a:ext cx="9375432" cy="1200329"/>
          </a:xfrm>
          <a:prstGeom prst="rect">
            <a:avLst/>
          </a:prstGeom>
          <a:noFill/>
        </p:spPr>
        <p:txBody>
          <a:bodyPr wrap="square" rtlCol="0">
            <a:spAutoFit/>
          </a:bodyPr>
          <a:lstStyle/>
          <a:p>
            <a:r>
              <a:rPr lang="vi-VN" sz="3600" dirty="0">
                <a:solidFill>
                  <a:srgbClr val="0000FF"/>
                </a:solidFill>
                <a:latin typeface="Times New Roman" pitchFamily="18" charset="0"/>
                <a:cs typeface="Times New Roman" pitchFamily="18" charset="0"/>
              </a:rPr>
              <a:t>Câu </a:t>
            </a:r>
            <a:r>
              <a:rPr lang="en-US" sz="3600" dirty="0">
                <a:solidFill>
                  <a:srgbClr val="0000FF"/>
                </a:solidFill>
                <a:latin typeface="Times New Roman" pitchFamily="18" charset="0"/>
                <a:cs typeface="Times New Roman" pitchFamily="18" charset="0"/>
              </a:rPr>
              <a:t>8</a:t>
            </a:r>
            <a:r>
              <a:rPr lang="vi-VN" sz="3600" dirty="0" smtClean="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Từ nào không thể thay thế cho từ nhũn nhặn trong câu “… màu tre tươi nhũn nhặn”?</a:t>
            </a:r>
            <a:endParaRPr lang="en-US" sz="3600" dirty="0">
              <a:solidFill>
                <a:srgbClr val="0000FF"/>
              </a:solidFill>
              <a:latin typeface="Times New Roman" pitchFamily="18" charset="0"/>
              <a:cs typeface="Times New Roman" pitchFamily="18" charset="0"/>
            </a:endParaRPr>
          </a:p>
        </p:txBody>
      </p:sp>
      <p:sp>
        <p:nvSpPr>
          <p:cNvPr id="16" name="Rounded Rectangle 15"/>
          <p:cNvSpPr/>
          <p:nvPr/>
        </p:nvSpPr>
        <p:spPr>
          <a:xfrm>
            <a:off x="6302780" y="5107832"/>
            <a:ext cx="4923038"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8000"/>
                </a:solidFill>
                <a:latin typeface="Times New Roman" pitchFamily="18" charset="0"/>
                <a:cs typeface="Times New Roman" pitchFamily="18" charset="0"/>
              </a:rPr>
              <a:t>D. Khiêm nhường</a:t>
            </a:r>
            <a:endParaRPr lang="en-US" sz="3600" dirty="0">
              <a:solidFill>
                <a:srgbClr val="008000"/>
              </a:solidFill>
              <a:latin typeface="Times New Roman" pitchFamily="18" charset="0"/>
              <a:cs typeface="Times New Roman" pitchFamily="18" charset="0"/>
            </a:endParaRPr>
          </a:p>
        </p:txBody>
      </p:sp>
      <p:sp>
        <p:nvSpPr>
          <p:cNvPr id="17" name="Rounded Rectangle 16"/>
          <p:cNvSpPr/>
          <p:nvPr/>
        </p:nvSpPr>
        <p:spPr>
          <a:xfrm>
            <a:off x="1098993" y="5132874"/>
            <a:ext cx="4939234"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8000"/>
                </a:solidFill>
                <a:latin typeface="+mj-lt"/>
              </a:rPr>
              <a:t>C. Bình thường</a:t>
            </a:r>
            <a:endParaRPr lang="en-US" sz="3600" dirty="0">
              <a:solidFill>
                <a:srgbClr val="008000"/>
              </a:solidFill>
              <a:latin typeface="+mj-lt"/>
            </a:endParaRPr>
          </a:p>
        </p:txBody>
      </p:sp>
      <p:sp>
        <p:nvSpPr>
          <p:cNvPr id="18" name="Rounded Rectangle 17"/>
          <p:cNvSpPr/>
          <p:nvPr/>
        </p:nvSpPr>
        <p:spPr>
          <a:xfrm>
            <a:off x="1098993" y="3924104"/>
            <a:ext cx="4939234"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itchFamily="18" charset="0"/>
                <a:cs typeface="Times New Roman" pitchFamily="18" charset="0"/>
              </a:rPr>
              <a:t>A. </a:t>
            </a:r>
            <a:r>
              <a:rPr lang="en-US" sz="3600" dirty="0" err="1">
                <a:solidFill>
                  <a:srgbClr val="008000"/>
                </a:solidFill>
                <a:latin typeface="Times New Roman" pitchFamily="18" charset="0"/>
                <a:cs typeface="Times New Roman" pitchFamily="18" charset="0"/>
              </a:rPr>
              <a:t>Giản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dị</a:t>
            </a:r>
            <a:endParaRPr lang="en-US" sz="3600" dirty="0">
              <a:solidFill>
                <a:srgbClr val="008000"/>
              </a:solidFill>
              <a:latin typeface="Times New Roman" pitchFamily="18" charset="0"/>
              <a:cs typeface="Times New Roman" pitchFamily="18" charset="0"/>
            </a:endParaRPr>
          </a:p>
        </p:txBody>
      </p:sp>
      <p:sp>
        <p:nvSpPr>
          <p:cNvPr id="19" name="Rounded Rectangle 18"/>
          <p:cNvSpPr/>
          <p:nvPr/>
        </p:nvSpPr>
        <p:spPr>
          <a:xfrm>
            <a:off x="6302780" y="3924104"/>
            <a:ext cx="4923038"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000"/>
                </a:solidFill>
                <a:latin typeface="Times New Roman" pitchFamily="18" charset="0"/>
                <a:cs typeface="Times New Roman" pitchFamily="18" charset="0"/>
              </a:rPr>
              <a:t>B. </a:t>
            </a:r>
            <a:r>
              <a:rPr lang="en-US" sz="3600" dirty="0" err="1">
                <a:solidFill>
                  <a:srgbClr val="008000"/>
                </a:solidFill>
                <a:latin typeface="Times New Roman" pitchFamily="18" charset="0"/>
                <a:cs typeface="Times New Roman" pitchFamily="18" charset="0"/>
              </a:rPr>
              <a:t>Bình</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dị</a:t>
            </a:r>
            <a:endParaRPr lang="en-US" sz="3600" dirty="0">
              <a:solidFill>
                <a:srgbClr val="008000"/>
              </a:solidFill>
              <a:latin typeface="Times New Roman" pitchFamily="18" charset="0"/>
              <a:cs typeface="Times New Roman" pitchFamily="18" charset="0"/>
            </a:endParaRPr>
          </a:p>
        </p:txBody>
      </p:sp>
      <p:pic>
        <p:nvPicPr>
          <p:cNvPr id="20"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29655" y="6040609"/>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47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8701" y="6212"/>
            <a:ext cx="12279309" cy="6891651"/>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32145" y="-268625"/>
            <a:ext cx="13445515" cy="4191971"/>
          </a:xfrm>
          <a:prstGeom prst="rect">
            <a:avLst/>
          </a:prstGeom>
        </p:spPr>
      </p:pic>
      <p:sp>
        <p:nvSpPr>
          <p:cNvPr id="99" name="TextBox 98"/>
          <p:cNvSpPr txBox="1"/>
          <p:nvPr/>
        </p:nvSpPr>
        <p:spPr>
          <a:xfrm>
            <a:off x="2970630" y="950197"/>
            <a:ext cx="6784138" cy="1200329"/>
          </a:xfrm>
          <a:prstGeom prst="rect">
            <a:avLst/>
          </a:prstGeom>
          <a:noFill/>
        </p:spPr>
        <p:txBody>
          <a:bodyPr wrap="square" rtlCol="0">
            <a:spAutoFit/>
          </a:bodyPr>
          <a:lstStyle/>
          <a:p>
            <a:r>
              <a:rPr lang="vi-VN" sz="3600" dirty="0">
                <a:solidFill>
                  <a:srgbClr val="0000FF"/>
                </a:solidFill>
                <a:latin typeface="Times New Roman" pitchFamily="18" charset="0"/>
                <a:cs typeface="Times New Roman" pitchFamily="18" charset="0"/>
              </a:rPr>
              <a:t>Câu </a:t>
            </a:r>
            <a:r>
              <a:rPr lang="en-US" sz="3600" dirty="0">
                <a:solidFill>
                  <a:srgbClr val="0000FF"/>
                </a:solidFill>
                <a:latin typeface="Times New Roman" pitchFamily="18" charset="0"/>
                <a:cs typeface="Times New Roman" pitchFamily="18" charset="0"/>
              </a:rPr>
              <a:t>9</a:t>
            </a:r>
            <a:r>
              <a:rPr lang="vi-VN" sz="3600" dirty="0" smtClean="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Trong mỗi gia đình nông dân Việt Nam, tre là:</a:t>
            </a:r>
            <a:endParaRPr lang="en-US" sz="3600" dirty="0">
              <a:solidFill>
                <a:srgbClr val="0000FF"/>
              </a:solidFill>
              <a:latin typeface="Times New Roman" pitchFamily="18" charset="0"/>
              <a:cs typeface="Times New Roman" pitchFamily="18" charset="0"/>
            </a:endParaRPr>
          </a:p>
        </p:txBody>
      </p:sp>
      <p:sp>
        <p:nvSpPr>
          <p:cNvPr id="16" name="Rounded Rectangle 15"/>
          <p:cNvSpPr/>
          <p:nvPr/>
        </p:nvSpPr>
        <p:spPr>
          <a:xfrm>
            <a:off x="6302780" y="5107832"/>
            <a:ext cx="4923038"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dirty="0">
                <a:solidFill>
                  <a:srgbClr val="008000"/>
                </a:solidFill>
                <a:latin typeface="Times New Roman" pitchFamily="18" charset="0"/>
                <a:cs typeface="Times New Roman" pitchFamily="18" charset="0"/>
              </a:rPr>
              <a:t>D. Cả ba ý đều sai</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1098993" y="5132874"/>
            <a:ext cx="4939234"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8000"/>
                </a:solidFill>
                <a:latin typeface="Times New Roman" pitchFamily="18" charset="0"/>
                <a:cs typeface="Times New Roman" pitchFamily="18" charset="0"/>
              </a:rPr>
              <a:t>C. tre là người nhà, tre khăng khít với đời sống hàng ngày</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1098993" y="3924104"/>
            <a:ext cx="4939234"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8000"/>
                </a:solidFill>
                <a:latin typeface="Times New Roman" pitchFamily="18" charset="0"/>
                <a:cs typeface="Times New Roman" pitchFamily="18" charset="0"/>
              </a:rPr>
              <a:t>A. </a:t>
            </a:r>
            <a:r>
              <a:rPr lang="en-US" sz="2800" dirty="0" err="1">
                <a:solidFill>
                  <a:srgbClr val="008000"/>
                </a:solidFill>
                <a:latin typeface="Times New Roman" pitchFamily="18" charset="0"/>
                <a:cs typeface="Times New Roman" pitchFamily="18" charset="0"/>
              </a:rPr>
              <a:t>Là</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chỗ</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dựa</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tinh</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thần</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vững</a:t>
            </a:r>
            <a:r>
              <a:rPr lang="en-US" sz="2800" dirty="0">
                <a:solidFill>
                  <a:srgbClr val="008000"/>
                </a:solidFill>
                <a:latin typeface="Times New Roman" pitchFamily="18" charset="0"/>
                <a:cs typeface="Times New Roman" pitchFamily="18" charset="0"/>
              </a:rPr>
              <a:t> </a:t>
            </a:r>
            <a:r>
              <a:rPr lang="en-US" sz="2800" dirty="0" err="1">
                <a:solidFill>
                  <a:srgbClr val="008000"/>
                </a:solidFill>
                <a:latin typeface="Times New Roman" pitchFamily="18" charset="0"/>
                <a:cs typeface="Times New Roman" pitchFamily="18" charset="0"/>
              </a:rPr>
              <a:t>chãi</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302780" y="3924104"/>
            <a:ext cx="4923038" cy="95272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008000"/>
                </a:solidFill>
                <a:latin typeface="Times New Roman" pitchFamily="18" charset="0"/>
                <a:cs typeface="Times New Roman" pitchFamily="18" charset="0"/>
              </a:rPr>
              <a:t>B. Là chỗ che nắng che mưa</a:t>
            </a:r>
            <a:endParaRPr lang="en-US" sz="2800" dirty="0">
              <a:solidFill>
                <a:srgbClr val="008000"/>
              </a:solidFill>
              <a:latin typeface="Times New Roman" pitchFamily="18" charset="0"/>
              <a:cs typeface="Times New Roman" pitchFamily="18" charset="0"/>
            </a:endParaRPr>
          </a:p>
        </p:txBody>
      </p:sp>
      <p:pic>
        <p:nvPicPr>
          <p:cNvPr id="20"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29655" y="6040609"/>
            <a:ext cx="1419179" cy="85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44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409" y="1095267"/>
            <a:ext cx="8779718" cy="4162927"/>
          </a:xfrm>
          <a:prstGeom prst="rect">
            <a:avLst/>
          </a:prstGeom>
        </p:spPr>
      </p:pic>
      <p:pic>
        <p:nvPicPr>
          <p:cNvPr id="3" name="图片 6">
            <a:extLst>
              <a:ext uri="{FF2B5EF4-FFF2-40B4-BE49-F238E27FC236}">
                <a16:creationId xmlns=""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37" y="3065521"/>
            <a:ext cx="3189457" cy="3956115"/>
          </a:xfrm>
          <a:prstGeom prst="rect">
            <a:avLst/>
          </a:prstGeom>
        </p:spPr>
      </p:pic>
      <p:pic>
        <p:nvPicPr>
          <p:cNvPr id="4" name="图片 11">
            <a:extLst>
              <a:ext uri="{FF2B5EF4-FFF2-40B4-BE49-F238E27FC236}">
                <a16:creationId xmlns=""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671" y="4425213"/>
            <a:ext cx="4694739" cy="2800566"/>
          </a:xfrm>
          <a:prstGeom prst="rect">
            <a:avLst/>
          </a:prstGeom>
        </p:spPr>
      </p:pic>
      <p:sp>
        <p:nvSpPr>
          <p:cNvPr id="6" name="TextBox 5"/>
          <p:cNvSpPr txBox="1"/>
          <p:nvPr/>
        </p:nvSpPr>
        <p:spPr>
          <a:xfrm>
            <a:off x="4203913" y="2207062"/>
            <a:ext cx="4270721" cy="1015663"/>
          </a:xfrm>
          <a:prstGeom prst="rect">
            <a:avLst/>
          </a:prstGeom>
          <a:noFill/>
        </p:spPr>
        <p:txBody>
          <a:bodyPr wrap="none" rtlCol="0">
            <a:spAutoFit/>
          </a:bodyPr>
          <a:lstStyle/>
          <a:p>
            <a:pPr algn="ctr"/>
            <a:r>
              <a:rPr lang="en-US" sz="6000" dirty="0">
                <a:solidFill>
                  <a:srgbClr val="00AF92">
                    <a:lumMod val="75000"/>
                  </a:srgbClr>
                </a:solidFill>
                <a:latin typeface="Times New Roman" pitchFamily="18" charset="0"/>
                <a:cs typeface="Times New Roman" pitchFamily="18" charset="0"/>
              </a:rPr>
              <a:t>VẬN DỤNG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894" y="365579"/>
            <a:ext cx="1695088" cy="2162406"/>
          </a:xfrm>
          <a:prstGeom prst="rect">
            <a:avLst/>
          </a:prstGeom>
        </p:spPr>
      </p:pic>
    </p:spTree>
    <p:extLst>
      <p:ext uri="{BB962C8B-B14F-4D97-AF65-F5344CB8AC3E}">
        <p14:creationId xmlns:p14="http://schemas.microsoft.com/office/powerpoint/2010/main" val="5245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xit" presetSubtype="0" fill="hold" nodeType="with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1+#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1+#ppt_w/2"/>
                                          </p:val>
                                        </p:tav>
                                        <p:tav tm="100000">
                                          <p:val>
                                            <p:strVal val="#ppt_x"/>
                                          </p:val>
                                        </p:tav>
                                      </p:tavLst>
                                    </p:anim>
                                    <p:anim calcmode="lin" valueType="num">
                                      <p:cBhvr additive="base">
                                        <p:cTn id="20"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4" descr="图片包含 文字, 地图&#10;&#10;已生成极高可信度的说明">
            <a:extLst>
              <a:ext uri="{FF2B5EF4-FFF2-40B4-BE49-F238E27FC236}">
                <a16:creationId xmlns="" xmlns:a16="http://schemas.microsoft.com/office/drawing/2014/main" id="{EEF13DD2-FC81-4A24-B8AD-4438C31E5EF3}"/>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t="78704"/>
          <a:stretch/>
        </p:blipFill>
        <p:spPr>
          <a:xfrm>
            <a:off x="1142852" y="1195454"/>
            <a:ext cx="10061918" cy="5131988"/>
          </a:xfrm>
          <a:prstGeom prst="rect">
            <a:avLst/>
          </a:prstGeom>
        </p:spPr>
      </p:pic>
      <p:sp>
        <p:nvSpPr>
          <p:cNvPr id="7" name="PA_矩形 6">
            <a:extLst>
              <a:ext uri="{FF2B5EF4-FFF2-40B4-BE49-F238E27FC236}">
                <a16:creationId xmlns="" xmlns:a16="http://schemas.microsoft.com/office/drawing/2014/main" id="{0FD859D8-B286-4C2E-A8C0-BE33F61ED928}"/>
              </a:ext>
            </a:extLst>
          </p:cNvPr>
          <p:cNvSpPr/>
          <p:nvPr>
            <p:custDataLst>
              <p:tags r:id="rId2"/>
            </p:custDataLst>
          </p:nvPr>
        </p:nvSpPr>
        <p:spPr>
          <a:xfrm>
            <a:off x="2133322" y="2241660"/>
            <a:ext cx="8152339" cy="3139321"/>
          </a:xfrm>
          <a:prstGeom prst="rect">
            <a:avLst/>
          </a:prstGeom>
        </p:spPr>
        <p:txBody>
          <a:bodyPr wrap="square">
            <a:spAutoFit/>
          </a:bodyPr>
          <a:lstStyle/>
          <a:p>
            <a:pPr lvl="0">
              <a:lnSpc>
                <a:spcPct val="150000"/>
              </a:lnSpc>
              <a:spcAft>
                <a:spcPts val="800"/>
              </a:spcAft>
            </a:pPr>
            <a:r>
              <a:rPr lang="en-US" sz="4400" i="1" dirty="0" err="1" smtClean="0">
                <a:solidFill>
                  <a:srgbClr val="000000"/>
                </a:solidFill>
                <a:latin typeface="Times New Roman"/>
                <a:ea typeface="Calibri"/>
                <a:cs typeface="Times New Roman"/>
              </a:rPr>
              <a:t>Em</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hãy</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tìm</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một</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số</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câu</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ca</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dao,tục</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ngữ,bài</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thơ</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viết</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về</a:t>
            </a:r>
            <a:r>
              <a:rPr lang="en-US" sz="4400" i="1" dirty="0" smtClean="0">
                <a:solidFill>
                  <a:srgbClr val="000000"/>
                </a:solidFill>
                <a:latin typeface="Times New Roman"/>
                <a:ea typeface="Calibri"/>
                <a:cs typeface="Times New Roman"/>
              </a:rPr>
              <a:t> </a:t>
            </a:r>
            <a:r>
              <a:rPr lang="en-US" sz="4400" i="1" dirty="0" err="1">
                <a:solidFill>
                  <a:srgbClr val="000000"/>
                </a:solidFill>
                <a:latin typeface="Times New Roman"/>
                <a:ea typeface="Calibri"/>
                <a:cs typeface="Times New Roman"/>
              </a:rPr>
              <a:t>cây</a:t>
            </a:r>
            <a:r>
              <a:rPr lang="en-US" sz="4400" i="1" dirty="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tre</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mà</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em</a:t>
            </a:r>
            <a:r>
              <a:rPr lang="en-US" sz="4400" i="1" dirty="0" smtClean="0">
                <a:solidFill>
                  <a:srgbClr val="000000"/>
                </a:solidFill>
                <a:latin typeface="Times New Roman"/>
                <a:ea typeface="Calibri"/>
                <a:cs typeface="Times New Roman"/>
              </a:rPr>
              <a:t> </a:t>
            </a:r>
            <a:r>
              <a:rPr lang="en-US" sz="4400" i="1" dirty="0" err="1" smtClean="0">
                <a:solidFill>
                  <a:srgbClr val="000000"/>
                </a:solidFill>
                <a:latin typeface="Times New Roman"/>
                <a:ea typeface="Calibri"/>
                <a:cs typeface="Times New Roman"/>
              </a:rPr>
              <a:t>biết</a:t>
            </a:r>
            <a:r>
              <a:rPr lang="en-US" sz="4400" i="1" dirty="0" smtClean="0">
                <a:solidFill>
                  <a:srgbClr val="000000"/>
                </a:solidFill>
                <a:latin typeface="Times New Roman"/>
                <a:ea typeface="Calibri"/>
                <a:cs typeface="Times New Roman"/>
              </a:rPr>
              <a:t>?</a:t>
            </a:r>
            <a:endParaRPr lang="en-US" sz="4400" dirty="0">
              <a:solidFill>
                <a:srgbClr val="000000"/>
              </a:solidFill>
              <a:ea typeface="Calibri"/>
              <a:cs typeface="Times New Roman"/>
            </a:endParaRPr>
          </a:p>
        </p:txBody>
      </p:sp>
      <p:pic>
        <p:nvPicPr>
          <p:cNvPr id="8" name="PA_图片 7" descr="图片包含 事情&#10;&#10;已生成高可信度的说明">
            <a:extLst>
              <a:ext uri="{FF2B5EF4-FFF2-40B4-BE49-F238E27FC236}">
                <a16:creationId xmlns="" xmlns:a16="http://schemas.microsoft.com/office/drawing/2014/main" id="{361109A8-F3F2-494F-B50B-50861BE0939F}"/>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930964" y="112200"/>
            <a:ext cx="9273858" cy="2166508"/>
          </a:xfrm>
          <a:prstGeom prst="rect">
            <a:avLst/>
          </a:prstGeom>
        </p:spPr>
      </p:pic>
      <p:pic>
        <p:nvPicPr>
          <p:cNvPr id="9" name="PA_图片 8" descr="图片包含 矢量图形&#10;&#10;已生成高可信度的说明">
            <a:extLst>
              <a:ext uri="{FF2B5EF4-FFF2-40B4-BE49-F238E27FC236}">
                <a16:creationId xmlns="" xmlns:a16="http://schemas.microsoft.com/office/drawing/2014/main" id="{9F98062A-817E-461A-8A31-8912B6F30DDC}"/>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59013" y="3977555"/>
            <a:ext cx="2559229" cy="3697056"/>
          </a:xfrm>
          <a:prstGeom prst="rect">
            <a:avLst/>
          </a:prstGeom>
        </p:spPr>
      </p:pic>
    </p:spTree>
    <p:extLst>
      <p:ext uri="{BB962C8B-B14F-4D97-AF65-F5344CB8AC3E}">
        <p14:creationId xmlns:p14="http://schemas.microsoft.com/office/powerpoint/2010/main" val="271583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42" presetClass="entr" presetSubtype="0" fill="hold" nodeType="withEffect">
                                  <p:stCondLst>
                                    <p:cond delay="22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4.375E-6 4.44444E-6 L 0.06705 0.00694 " pathEditMode="relative" rAng="0" ptsTypes="AA">
                                      <p:cBhvr>
                                        <p:cTn id="26" dur="2000" fill="hold"/>
                                        <p:tgtEl>
                                          <p:spTgt spid="9"/>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id="{76ECD425-3523-4C39-BABB-60B70DADBD77}"/>
              </a:ext>
            </a:extLst>
          </p:cNvPr>
          <p:cNvPicPr>
            <a:picLocks noChangeAspect="1"/>
          </p:cNvPicPr>
          <p:nvPr/>
        </p:nvPicPr>
        <p:blipFill>
          <a:blip r:embed="rId3">
            <a:extLst>
              <a:ext uri="{28A0092B-C50C-407E-A947-70E740481C1C}">
                <a14:useLocalDpi xmlns:a14="http://schemas.microsoft.com/office/drawing/2010/main" val="0"/>
              </a:ext>
            </a:extLst>
          </a:blip>
          <a:srcRect l="12500" t="14027" r="14166" b="15279"/>
          <a:stretch>
            <a:fillRect/>
          </a:stretch>
        </p:blipFill>
        <p:spPr bwMode="auto">
          <a:xfrm>
            <a:off x="75" y="1813827"/>
            <a:ext cx="3696149" cy="356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 xmlns:a16="http://schemas.microsoft.com/office/drawing/2014/main" id="{C446329D-FF91-4843-B5B6-8BCFC66E28B7}"/>
              </a:ext>
            </a:extLst>
          </p:cNvPr>
          <p:cNvSpPr txBox="1">
            <a:spLocks noChangeArrowheads="1"/>
          </p:cNvSpPr>
          <p:nvPr/>
        </p:nvSpPr>
        <p:spPr bwMode="auto">
          <a:xfrm>
            <a:off x="708008" y="2725188"/>
            <a:ext cx="256824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400" b="1" dirty="0" smtClean="0">
                <a:latin typeface="Times New Roman" pitchFamily="18" charset="0"/>
                <a:cs typeface="Times New Roman" pitchFamily="18" charset="0"/>
              </a:rPr>
              <a:t>HƯỚNG DẪN TỰ HỌC</a:t>
            </a:r>
            <a:endParaRPr lang="en-SG" altLang="en-US" sz="4400" b="1" dirty="0">
              <a:latin typeface="Times New Roman" pitchFamily="18" charset="0"/>
              <a:cs typeface="Times New Roman" pitchFamily="18" charset="0"/>
            </a:endParaRPr>
          </a:p>
        </p:txBody>
      </p:sp>
      <p:pic>
        <p:nvPicPr>
          <p:cNvPr id="38" name="Picture 37">
            <a:extLst>
              <a:ext uri="{FF2B5EF4-FFF2-40B4-BE49-F238E27FC236}">
                <a16:creationId xmlns="" xmlns:a16="http://schemas.microsoft.com/office/drawing/2014/main" id="{13E5FA5A-8BF4-44FE-A962-D45FAAAAD4CB}"/>
              </a:ext>
            </a:extLst>
          </p:cNvPr>
          <p:cNvPicPr>
            <a:picLocks noChangeAspect="1"/>
          </p:cNvPicPr>
          <p:nvPr/>
        </p:nvPicPr>
        <p:blipFill>
          <a:blip r:embed="rId4" cstate="print">
            <a:extLst>
              <a:ext uri="{28A0092B-C50C-407E-A947-70E740481C1C}">
                <a14:useLocalDpi xmlns:a14="http://schemas.microsoft.com/office/drawing/2010/main" val="0"/>
              </a:ext>
            </a:extLst>
          </a:blip>
          <a:srcRect l="17520" t="4066" r="9305" b="75038"/>
          <a:stretch>
            <a:fillRect/>
          </a:stretch>
        </p:blipFill>
        <p:spPr bwMode="auto">
          <a:xfrm>
            <a:off x="4038074" y="457306"/>
            <a:ext cx="8457099" cy="16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 xmlns:a16="http://schemas.microsoft.com/office/drawing/2014/main" id="{4D636517-FDAC-4C48-92EC-93DC29FE19BA}"/>
              </a:ext>
            </a:extLst>
          </p:cNvPr>
          <p:cNvSpPr txBox="1">
            <a:spLocks noChangeArrowheads="1"/>
          </p:cNvSpPr>
          <p:nvPr/>
        </p:nvSpPr>
        <p:spPr bwMode="auto">
          <a:xfrm>
            <a:off x="5942826" y="997588"/>
            <a:ext cx="5409496" cy="64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600" b="1" dirty="0" err="1" smtClean="0">
                <a:solidFill>
                  <a:srgbClr val="000000"/>
                </a:solidFill>
                <a:latin typeface="Times New Roman" pitchFamily="18" charset="0"/>
                <a:cs typeface="Times New Roman" pitchFamily="18" charset="0"/>
              </a:rPr>
              <a:t>Học</a:t>
            </a:r>
            <a:r>
              <a:rPr lang="en-US" altLang="en-US" sz="3600" b="1" dirty="0" smtClean="0">
                <a:solidFill>
                  <a:srgbClr val="000000"/>
                </a:solidFill>
                <a:latin typeface="Times New Roman" pitchFamily="18" charset="0"/>
                <a:cs typeface="Times New Roman" pitchFamily="18" charset="0"/>
              </a:rPr>
              <a:t> </a:t>
            </a:r>
            <a:r>
              <a:rPr lang="en-US" altLang="en-US" sz="3600" b="1" dirty="0" err="1" smtClean="0">
                <a:solidFill>
                  <a:srgbClr val="000000"/>
                </a:solidFill>
                <a:latin typeface="Times New Roman" pitchFamily="18" charset="0"/>
                <a:cs typeface="Times New Roman" pitchFamily="18" charset="0"/>
              </a:rPr>
              <a:t>bài</a:t>
            </a:r>
            <a:r>
              <a:rPr lang="en-US" altLang="en-US" sz="3600" b="1" dirty="0" smtClean="0">
                <a:solidFill>
                  <a:srgbClr val="000000"/>
                </a:solidFill>
                <a:latin typeface="Times New Roman" pitchFamily="18" charset="0"/>
                <a:cs typeface="Times New Roman" pitchFamily="18" charset="0"/>
              </a:rPr>
              <a:t> </a:t>
            </a:r>
            <a:r>
              <a:rPr lang="en-US" altLang="en-US" sz="3600" b="1" dirty="0" err="1" smtClean="0">
                <a:solidFill>
                  <a:srgbClr val="000000"/>
                </a:solidFill>
                <a:latin typeface="Times New Roman" pitchFamily="18" charset="0"/>
                <a:cs typeface="Times New Roman" pitchFamily="18" charset="0"/>
              </a:rPr>
              <a:t>cũ</a:t>
            </a:r>
            <a:r>
              <a:rPr lang="en-US" altLang="en-US" sz="3600" b="1" dirty="0" smtClean="0">
                <a:solidFill>
                  <a:srgbClr val="000000"/>
                </a:solidFill>
                <a:latin typeface="Times New Roman" pitchFamily="18" charset="0"/>
                <a:cs typeface="Times New Roman" pitchFamily="18" charset="0"/>
              </a:rPr>
              <a:t>.</a:t>
            </a:r>
            <a:endParaRPr lang="en-SG" altLang="en-US" sz="3600" b="1" dirty="0">
              <a:solidFill>
                <a:srgbClr val="000000"/>
              </a:solidFill>
              <a:latin typeface="Times New Roman" pitchFamily="18" charset="0"/>
              <a:cs typeface="Times New Roman" pitchFamily="18" charset="0"/>
            </a:endParaRPr>
          </a:p>
        </p:txBody>
      </p:sp>
      <p:pic>
        <p:nvPicPr>
          <p:cNvPr id="42" name="Picture 41">
            <a:extLst>
              <a:ext uri="{FF2B5EF4-FFF2-40B4-BE49-F238E27FC236}">
                <a16:creationId xmlns="" xmlns:a16="http://schemas.microsoft.com/office/drawing/2014/main" id="{0B6BC788-E2B4-42FF-874D-9E3D93F88F78}"/>
              </a:ext>
            </a:extLst>
          </p:cNvPr>
          <p:cNvPicPr>
            <a:picLocks noChangeAspect="1"/>
          </p:cNvPicPr>
          <p:nvPr/>
        </p:nvPicPr>
        <p:blipFill>
          <a:blip r:embed="rId4" cstate="print">
            <a:extLst>
              <a:ext uri="{28A0092B-C50C-407E-A947-70E740481C1C}">
                <a14:useLocalDpi xmlns:a14="http://schemas.microsoft.com/office/drawing/2010/main" val="0"/>
              </a:ext>
            </a:extLst>
          </a:blip>
          <a:srcRect l="17520" t="44569" r="9305" b="35500"/>
          <a:stretch>
            <a:fillRect/>
          </a:stretch>
        </p:blipFill>
        <p:spPr bwMode="auto">
          <a:xfrm>
            <a:off x="4038074" y="2591476"/>
            <a:ext cx="8457099" cy="159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 xmlns:a16="http://schemas.microsoft.com/office/drawing/2014/main" id="{7BD9A74C-1375-4E35-8867-29C76BD46AB0}"/>
              </a:ext>
            </a:extLst>
          </p:cNvPr>
          <p:cNvSpPr txBox="1">
            <a:spLocks noChangeArrowheads="1"/>
          </p:cNvSpPr>
          <p:nvPr/>
        </p:nvSpPr>
        <p:spPr bwMode="auto">
          <a:xfrm>
            <a:off x="5714256" y="3080731"/>
            <a:ext cx="48864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3600" b="1" dirty="0" err="1" smtClean="0">
                <a:solidFill>
                  <a:srgbClr val="000000"/>
                </a:solidFill>
                <a:latin typeface="Times New Roman" panose="02020603050405020304" pitchFamily="18" charset="0"/>
                <a:cs typeface="Times New Roman" panose="02020603050405020304" pitchFamily="18" charset="0"/>
              </a:rPr>
              <a:t>Sưu</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tầm</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các</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thể</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loại</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khác</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viết</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về</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tre</a:t>
            </a:r>
            <a:r>
              <a:rPr lang="en-US" altLang="en-US" sz="3600" b="1" dirty="0" smtClean="0">
                <a:solidFill>
                  <a:srgbClr val="000000"/>
                </a:solidFill>
                <a:latin typeface="Times New Roman" panose="02020603050405020304" pitchFamily="18" charset="0"/>
                <a:cs typeface="Times New Roman" panose="02020603050405020304" pitchFamily="18" charset="0"/>
              </a:rPr>
              <a:t>.</a:t>
            </a:r>
            <a:endParaRPr lang="en-SG" altLang="en-US" sz="3600" b="1" dirty="0">
              <a:solidFill>
                <a:srgbClr val="00000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 xmlns:a16="http://schemas.microsoft.com/office/drawing/2014/main" id="{2626C6A0-3654-4175-9BFE-E4A68090EACB}"/>
              </a:ext>
            </a:extLst>
          </p:cNvPr>
          <p:cNvPicPr>
            <a:picLocks noChangeAspect="1"/>
          </p:cNvPicPr>
          <p:nvPr/>
        </p:nvPicPr>
        <p:blipFill>
          <a:blip r:embed="rId4" cstate="print">
            <a:extLst>
              <a:ext uri="{28A0092B-C50C-407E-A947-70E740481C1C}">
                <a14:useLocalDpi xmlns:a14="http://schemas.microsoft.com/office/drawing/2010/main" val="0"/>
              </a:ext>
            </a:extLst>
          </a:blip>
          <a:srcRect l="17520" t="64819" r="9305" b="15776"/>
          <a:stretch>
            <a:fillRect/>
          </a:stretch>
        </p:blipFill>
        <p:spPr bwMode="auto">
          <a:xfrm>
            <a:off x="4038074" y="4813501"/>
            <a:ext cx="8457099" cy="155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 xmlns:a16="http://schemas.microsoft.com/office/drawing/2014/main" id="{919DEF19-9649-4785-BF3C-CE9B41577F95}"/>
              </a:ext>
            </a:extLst>
          </p:cNvPr>
          <p:cNvSpPr txBox="1">
            <a:spLocks noChangeArrowheads="1"/>
          </p:cNvSpPr>
          <p:nvPr/>
        </p:nvSpPr>
        <p:spPr bwMode="auto">
          <a:xfrm>
            <a:off x="5714256" y="5234067"/>
            <a:ext cx="51809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en-US" altLang="en-US" sz="3600" b="1" dirty="0" err="1" smtClean="0">
                <a:solidFill>
                  <a:srgbClr val="000000"/>
                </a:solidFill>
                <a:latin typeface="Times New Roman" panose="02020603050405020304" pitchFamily="18" charset="0"/>
                <a:cs typeface="Times New Roman" panose="02020603050405020304" pitchFamily="18" charset="0"/>
              </a:rPr>
              <a:t>Soạn</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bài</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Tìm</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hiểu</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tiết</a:t>
            </a:r>
            <a:r>
              <a:rPr lang="en-US" altLang="en-US" sz="3600" b="1" dirty="0" smtClean="0">
                <a:solidFill>
                  <a:srgbClr val="000000"/>
                </a:solidFill>
                <a:latin typeface="Times New Roman" panose="02020603050405020304" pitchFamily="18" charset="0"/>
                <a:cs typeface="Times New Roman" panose="02020603050405020304" pitchFamily="18" charset="0"/>
              </a:rPr>
              <a:t> 2 </a:t>
            </a:r>
            <a:r>
              <a:rPr lang="en-US" altLang="en-US" sz="3600" b="1" dirty="0" err="1" smtClean="0">
                <a:solidFill>
                  <a:srgbClr val="000000"/>
                </a:solidFill>
                <a:latin typeface="Times New Roman" panose="02020603050405020304" pitchFamily="18" charset="0"/>
                <a:cs typeface="Times New Roman" panose="02020603050405020304" pitchFamily="18" charset="0"/>
              </a:rPr>
              <a:t>bài</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Cây</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tre</a:t>
            </a:r>
            <a:r>
              <a:rPr lang="en-US" altLang="en-US" sz="3600" b="1" dirty="0" smtClean="0">
                <a:solidFill>
                  <a:srgbClr val="000000"/>
                </a:solidFill>
                <a:latin typeface="Times New Roman" panose="02020603050405020304" pitchFamily="18"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cs typeface="Times New Roman" panose="02020603050405020304" pitchFamily="18" charset="0"/>
              </a:rPr>
              <a:t>Việt</a:t>
            </a:r>
            <a:r>
              <a:rPr lang="en-US" altLang="en-US" sz="3600" b="1" dirty="0" smtClean="0">
                <a:solidFill>
                  <a:srgbClr val="000000"/>
                </a:solidFill>
                <a:latin typeface="Times New Roman" panose="02020603050405020304" pitchFamily="18" charset="0"/>
                <a:cs typeface="Times New Roman" panose="02020603050405020304" pitchFamily="18" charset="0"/>
              </a:rPr>
              <a:t> Nam</a:t>
            </a:r>
            <a:endParaRPr lang="en-SG" altLang="en-US" sz="36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442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par>
                                <p:cTn id="16" presetID="16" presetClass="entr" presetSubtype="2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32962A5F-9D3B-4E06-98DF-A6BE07D9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 y="1634"/>
            <a:ext cx="12190413" cy="6857107"/>
          </a:xfrm>
          <a:prstGeom prst="rect">
            <a:avLst/>
          </a:prstGeom>
        </p:spPr>
      </p:pic>
      <p:pic>
        <p:nvPicPr>
          <p:cNvPr id="18" name="图片 17">
            <a:extLst>
              <a:ext uri="{FF2B5EF4-FFF2-40B4-BE49-F238E27FC236}">
                <a16:creationId xmlns="" xmlns:a16="http://schemas.microsoft.com/office/drawing/2014/main" id="{9C451C29-9C6A-4839-88EB-EB295B965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1" y="4217493"/>
            <a:ext cx="3189457" cy="2671796"/>
          </a:xfrm>
          <a:prstGeom prst="rect">
            <a:avLst/>
          </a:prstGeom>
        </p:spPr>
      </p:pic>
      <p:pic>
        <p:nvPicPr>
          <p:cNvPr id="19" name="图片 18">
            <a:extLst>
              <a:ext uri="{FF2B5EF4-FFF2-40B4-BE49-F238E27FC236}">
                <a16:creationId xmlns="" xmlns:a16="http://schemas.microsoft.com/office/drawing/2014/main" id="{7F9BE7B2-611A-477D-931F-582F4AEB4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sp>
        <p:nvSpPr>
          <p:cNvPr id="20" name="文本框 7">
            <a:extLst>
              <a:ext uri="{FF2B5EF4-FFF2-40B4-BE49-F238E27FC236}">
                <a16:creationId xmlns="" xmlns:a16="http://schemas.microsoft.com/office/drawing/2014/main" id="{4D672E71-6413-481B-AF0F-5837A24870F4}"/>
              </a:ext>
            </a:extLst>
          </p:cNvPr>
          <p:cNvSpPr txBox="1">
            <a:spLocks noChangeArrowheads="1"/>
          </p:cNvSpPr>
          <p:nvPr/>
        </p:nvSpPr>
        <p:spPr bwMode="auto">
          <a:xfrm>
            <a:off x="2404826" y="2111174"/>
            <a:ext cx="812510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8000" dirty="0" err="1" smtClean="0">
                <a:solidFill>
                  <a:srgbClr val="FF0000"/>
                </a:solidFill>
                <a:latin typeface="Times New Roman" pitchFamily="18" charset="0"/>
                <a:ea typeface="华康海报体W12(P)" panose="040B0C00000000000000" pitchFamily="82" charset="-122"/>
                <a:cs typeface="Times New Roman" pitchFamily="18" charset="0"/>
              </a:rPr>
              <a:t>Trân</a:t>
            </a:r>
            <a:r>
              <a:rPr lang="en-US" altLang="zh-CN" sz="8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8000" dirty="0" err="1" smtClean="0">
                <a:solidFill>
                  <a:srgbClr val="FF0000"/>
                </a:solidFill>
                <a:latin typeface="Times New Roman" pitchFamily="18" charset="0"/>
                <a:ea typeface="华康海报体W12(P)" panose="040B0C00000000000000" pitchFamily="82" charset="-122"/>
                <a:cs typeface="Times New Roman" pitchFamily="18" charset="0"/>
              </a:rPr>
              <a:t>trọng</a:t>
            </a:r>
            <a:r>
              <a:rPr lang="en-US" altLang="zh-CN" sz="8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8000" dirty="0" err="1" smtClean="0">
                <a:solidFill>
                  <a:srgbClr val="FF0000"/>
                </a:solidFill>
                <a:latin typeface="Times New Roman" pitchFamily="18" charset="0"/>
                <a:ea typeface="华康海报体W12(P)" panose="040B0C00000000000000" pitchFamily="82" charset="-122"/>
                <a:cs typeface="Times New Roman" pitchFamily="18" charset="0"/>
              </a:rPr>
              <a:t>cảm</a:t>
            </a:r>
            <a:r>
              <a:rPr lang="en-US" altLang="zh-CN" sz="8000" dirty="0" smtClean="0">
                <a:solidFill>
                  <a:srgbClr val="FF0000"/>
                </a:solidFill>
                <a:latin typeface="Times New Roman" pitchFamily="18" charset="0"/>
                <a:ea typeface="华康海报体W12(P)" panose="040B0C00000000000000" pitchFamily="82" charset="-122"/>
                <a:cs typeface="Times New Roman" pitchFamily="18" charset="0"/>
              </a:rPr>
              <a:t> </a:t>
            </a:r>
            <a:r>
              <a:rPr lang="en-US" altLang="zh-CN" sz="8000" dirty="0" err="1" smtClean="0">
                <a:solidFill>
                  <a:srgbClr val="FF0000"/>
                </a:solidFill>
                <a:latin typeface="Times New Roman" pitchFamily="18" charset="0"/>
                <a:ea typeface="华康海报体W12(P)" panose="040B0C00000000000000" pitchFamily="82" charset="-122"/>
                <a:cs typeface="Times New Roman" pitchFamily="18" charset="0"/>
              </a:rPr>
              <a:t>ơn</a:t>
            </a:r>
            <a:r>
              <a:rPr lang="en-US" altLang="zh-CN" sz="8000" dirty="0" smtClean="0">
                <a:solidFill>
                  <a:srgbClr val="FF0000"/>
                </a:solidFill>
                <a:latin typeface="Times New Roman" pitchFamily="18" charset="0"/>
                <a:ea typeface="华康海报体W12(P)" panose="040B0C00000000000000" pitchFamily="82" charset="-122"/>
                <a:cs typeface="Times New Roman" pitchFamily="18" charset="0"/>
              </a:rPr>
              <a:t>!</a:t>
            </a:r>
            <a:endParaRPr lang="en-US" altLang="zh-CN" sz="8000" dirty="0">
              <a:solidFill>
                <a:srgbClr val="FF0000"/>
              </a:solidFill>
              <a:latin typeface="Times New Roman" pitchFamily="18" charset="0"/>
              <a:ea typeface="华康海报体W12(P)" panose="040B0C00000000000000" pitchFamily="82" charset="-122"/>
              <a:cs typeface="Times New Roman" pitchFamily="18" charset="0"/>
            </a:endParaRPr>
          </a:p>
        </p:txBody>
      </p:sp>
      <p:pic>
        <p:nvPicPr>
          <p:cNvPr id="26" name="图片 25">
            <a:extLst>
              <a:ext uri="{FF2B5EF4-FFF2-40B4-BE49-F238E27FC236}">
                <a16:creationId xmlns="" xmlns:a16="http://schemas.microsoft.com/office/drawing/2014/main" id="{6DFFEC04-AA47-4161-922E-BED0D3152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7" name="图片 26">
            <a:extLst>
              <a:ext uri="{FF2B5EF4-FFF2-40B4-BE49-F238E27FC236}">
                <a16:creationId xmlns="" xmlns:a16="http://schemas.microsoft.com/office/drawing/2014/main" id="{C129CC75-0F96-40BE-94F4-63C9ADDE5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8338"/>
            <a:ext cx="1695088" cy="2162406"/>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435">
                                          <p:stCondLst>
                                            <p:cond delay="0"/>
                                          </p:stCondLst>
                                        </p:cTn>
                                        <p:tgtEl>
                                          <p:spTgt spid="19"/>
                                        </p:tgtEl>
                                      </p:cBhvr>
                                    </p:animEffect>
                                    <p:anim calcmode="lin" valueType="num">
                                      <p:cBhvr>
                                        <p:cTn id="16"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1" dur="20">
                                          <p:stCondLst>
                                            <p:cond delay="487"/>
                                          </p:stCondLst>
                                        </p:cTn>
                                        <p:tgtEl>
                                          <p:spTgt spid="19"/>
                                        </p:tgtEl>
                                      </p:cBhvr>
                                      <p:to x="100000" y="60000"/>
                                    </p:animScale>
                                    <p:animScale>
                                      <p:cBhvr>
                                        <p:cTn id="22" dur="124" decel="50000">
                                          <p:stCondLst>
                                            <p:cond delay="507"/>
                                          </p:stCondLst>
                                        </p:cTn>
                                        <p:tgtEl>
                                          <p:spTgt spid="19"/>
                                        </p:tgtEl>
                                      </p:cBhvr>
                                      <p:to x="100000" y="100000"/>
                                    </p:animScale>
                                    <p:animScale>
                                      <p:cBhvr>
                                        <p:cTn id="23" dur="20">
                                          <p:stCondLst>
                                            <p:cond delay="984"/>
                                          </p:stCondLst>
                                        </p:cTn>
                                        <p:tgtEl>
                                          <p:spTgt spid="19"/>
                                        </p:tgtEl>
                                      </p:cBhvr>
                                      <p:to x="100000" y="80000"/>
                                    </p:animScale>
                                    <p:animScale>
                                      <p:cBhvr>
                                        <p:cTn id="24" dur="124" decel="50000">
                                          <p:stCondLst>
                                            <p:cond delay="1004"/>
                                          </p:stCondLst>
                                        </p:cTn>
                                        <p:tgtEl>
                                          <p:spTgt spid="19"/>
                                        </p:tgtEl>
                                      </p:cBhvr>
                                      <p:to x="100000" y="100000"/>
                                    </p:animScale>
                                    <p:animScale>
                                      <p:cBhvr>
                                        <p:cTn id="25" dur="20">
                                          <p:stCondLst>
                                            <p:cond delay="1231"/>
                                          </p:stCondLst>
                                        </p:cTn>
                                        <p:tgtEl>
                                          <p:spTgt spid="19"/>
                                        </p:tgtEl>
                                      </p:cBhvr>
                                      <p:to x="100000" y="90000"/>
                                    </p:animScale>
                                    <p:animScale>
                                      <p:cBhvr>
                                        <p:cTn id="26" dur="124" decel="50000">
                                          <p:stCondLst>
                                            <p:cond delay="1251"/>
                                          </p:stCondLst>
                                        </p:cTn>
                                        <p:tgtEl>
                                          <p:spTgt spid="19"/>
                                        </p:tgtEl>
                                      </p:cBhvr>
                                      <p:to x="100000" y="100000"/>
                                    </p:animScale>
                                    <p:animScale>
                                      <p:cBhvr>
                                        <p:cTn id="27" dur="20">
                                          <p:stCondLst>
                                            <p:cond delay="1356"/>
                                          </p:stCondLst>
                                        </p:cTn>
                                        <p:tgtEl>
                                          <p:spTgt spid="19"/>
                                        </p:tgtEl>
                                      </p:cBhvr>
                                      <p:to x="100000" y="95000"/>
                                    </p:animScale>
                                    <p:animScale>
                                      <p:cBhvr>
                                        <p:cTn id="28" dur="124" decel="50000">
                                          <p:stCondLst>
                                            <p:cond delay="1376"/>
                                          </p:stCondLst>
                                        </p:cTn>
                                        <p:tgtEl>
                                          <p:spTgt spid="19"/>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1+#ppt_w/2"/>
                                          </p:val>
                                        </p:tav>
                                        <p:tav tm="100000">
                                          <p:val>
                                            <p:strVal val="#ppt_x"/>
                                          </p:val>
                                        </p:tav>
                                      </p:tavLst>
                                    </p:anim>
                                    <p:anim calcmode="lin" valueType="num">
                                      <p:cBhvr additive="base">
                                        <p:cTn id="32" dur="1500" fill="hold"/>
                                        <p:tgtEl>
                                          <p:spTgt spid="26"/>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750" fill="hold"/>
                                        <p:tgtEl>
                                          <p:spTgt spid="20"/>
                                        </p:tgtEl>
                                        <p:attrNameLst>
                                          <p:attrName>ppt_x</p:attrName>
                                        </p:attrNameLst>
                                      </p:cBhvr>
                                      <p:tavLst>
                                        <p:tav tm="0">
                                          <p:val>
                                            <p:strVal val="#ppt_x"/>
                                          </p:val>
                                        </p:tav>
                                        <p:tav tm="100000">
                                          <p:val>
                                            <p:strVal val="#ppt_x"/>
                                          </p:val>
                                        </p:tav>
                                      </p:tavLst>
                                    </p:anim>
                                    <p:anim calcmode="lin" valueType="num">
                                      <p:cBhvr additive="base">
                                        <p:cTn id="42"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hlinkClick r:id="rId4"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90" y="4969157"/>
            <a:ext cx="2395948" cy="2007077"/>
          </a:xfrm>
          <a:prstGeom prst="rect">
            <a:avLst/>
          </a:prstGeom>
        </p:spPr>
      </p:pic>
      <p:pic>
        <p:nvPicPr>
          <p:cNvPr id="33" name="图片 32">
            <a:extLst>
              <a:ext uri="{FF2B5EF4-FFF2-40B4-BE49-F238E27FC236}">
                <a16:creationId xmlns="" xmlns:a16="http://schemas.microsoft.com/office/drawing/2014/main" id="{995420F3-3875-4102-B84F-0F8472A280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9" y="-349557"/>
            <a:ext cx="1998426" cy="2158300"/>
          </a:xfrm>
          <a:prstGeom prst="rect">
            <a:avLst/>
          </a:prstGeom>
        </p:spPr>
      </p:pic>
      <p:pic>
        <p:nvPicPr>
          <p:cNvPr id="34" name="图片 33">
            <a:extLst>
              <a:ext uri="{FF2B5EF4-FFF2-40B4-BE49-F238E27FC236}">
                <a16:creationId xmlns="" xmlns:a16="http://schemas.microsoft.com/office/drawing/2014/main" id="{7A7C8087-E531-42DC-80ED-7A202A15BB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9875" y="4952319"/>
            <a:ext cx="5383640" cy="2041540"/>
          </a:xfrm>
          <a:prstGeom prst="rect">
            <a:avLst/>
          </a:prstGeom>
        </p:spPr>
      </p:pic>
      <p:pic>
        <p:nvPicPr>
          <p:cNvPr id="35" name="图片 34">
            <a:extLst>
              <a:ext uri="{FF2B5EF4-FFF2-40B4-BE49-F238E27FC236}">
                <a16:creationId xmlns="" xmlns:a16="http://schemas.microsoft.com/office/drawing/2014/main" id="{7843F63E-741B-4537-953F-6EE45F249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9583" y="-1828"/>
            <a:ext cx="1480830" cy="1889079"/>
          </a:xfrm>
          <a:prstGeom prst="rect">
            <a:avLst/>
          </a:prstGeom>
        </p:spPr>
      </p:pic>
      <p:pic>
        <p:nvPicPr>
          <p:cNvPr id="11" name="图片 10">
            <a:extLst>
              <a:ext uri="{FF2B5EF4-FFF2-40B4-BE49-F238E27FC236}">
                <a16:creationId xmlns="" xmlns:a16="http://schemas.microsoft.com/office/drawing/2014/main" id="{B1DFFBFA-9EBE-448E-B3B0-7327A61188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2098" y="5757196"/>
            <a:ext cx="1146122" cy="960102"/>
          </a:xfrm>
          <a:prstGeom prst="rect">
            <a:avLst/>
          </a:prstGeom>
        </p:spPr>
      </p:pic>
      <p:sp>
        <p:nvSpPr>
          <p:cNvPr id="2" name="Cloud Callout 1"/>
          <p:cNvSpPr/>
          <p:nvPr/>
        </p:nvSpPr>
        <p:spPr>
          <a:xfrm>
            <a:off x="1454727" y="325065"/>
            <a:ext cx="8958649" cy="4952199"/>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2800" b="1" dirty="0" err="1">
                <a:solidFill>
                  <a:srgbClr val="FF0000"/>
                </a:solidFill>
                <a:latin typeface="Times New Roman" pitchFamily="18" charset="0"/>
                <a:ea typeface="Calibri"/>
                <a:cs typeface="Times New Roman" pitchFamily="18" charset="0"/>
              </a:rPr>
              <a:t>Câu</a:t>
            </a:r>
            <a:r>
              <a:rPr lang="en-US" sz="2800" b="1" dirty="0">
                <a:solidFill>
                  <a:srgbClr val="FF0000"/>
                </a:solidFill>
                <a:latin typeface="Times New Roman" pitchFamily="18" charset="0"/>
                <a:ea typeface="Calibri"/>
                <a:cs typeface="Times New Roman" pitchFamily="18" charset="0"/>
              </a:rPr>
              <a:t> 1: </a:t>
            </a:r>
            <a:r>
              <a:rPr lang="en-US" sz="2800" b="1" dirty="0" err="1">
                <a:solidFill>
                  <a:srgbClr val="FF0000"/>
                </a:solidFill>
                <a:latin typeface="Times New Roman" pitchFamily="18" charset="0"/>
                <a:ea typeface="Calibri"/>
                <a:cs typeface="Times New Roman" pitchFamily="18" charset="0"/>
              </a:rPr>
              <a:t>Bao</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năm</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kinh</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sử</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dùi</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mài</a:t>
            </a:r>
            <a:endParaRPr lang="en-US" sz="2800" b="1" dirty="0">
              <a:solidFill>
                <a:srgbClr val="FF0000"/>
              </a:solidFill>
              <a:latin typeface="Times New Roman" pitchFamily="18" charset="0"/>
              <a:ea typeface="Calibri"/>
              <a:cs typeface="Times New Roman" pitchFamily="18" charset="0"/>
            </a:endParaRPr>
          </a:p>
          <a:p>
            <a:pPr algn="just">
              <a:lnSpc>
                <a:spcPct val="150000"/>
              </a:lnSpc>
              <a:spcAft>
                <a:spcPts val="800"/>
              </a:spcAft>
            </a:pPr>
            <a:r>
              <a:rPr lang="en-US" sz="2800" b="1" dirty="0" err="1">
                <a:solidFill>
                  <a:srgbClr val="FF0000"/>
                </a:solidFill>
                <a:latin typeface="Times New Roman" pitchFamily="18" charset="0"/>
                <a:ea typeface="Calibri"/>
                <a:cs typeface="Times New Roman" pitchFamily="18" charset="0"/>
              </a:rPr>
              <a:t>Anh</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mong</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đỗ</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Trạng</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xe</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về</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rước</a:t>
            </a:r>
            <a:r>
              <a:rPr lang="en-US" sz="2800" b="1" dirty="0">
                <a:solidFill>
                  <a:srgbClr val="FF0000"/>
                </a:solidFill>
                <a:latin typeface="Times New Roman" pitchFamily="18" charset="0"/>
                <a:ea typeface="Calibri"/>
                <a:cs typeface="Times New Roman" pitchFamily="18" charset="0"/>
              </a:rPr>
              <a:t> </a:t>
            </a:r>
            <a:r>
              <a:rPr lang="en-US" sz="2800" b="1" dirty="0" err="1">
                <a:solidFill>
                  <a:srgbClr val="FF0000"/>
                </a:solidFill>
                <a:latin typeface="Times New Roman" pitchFamily="18" charset="0"/>
                <a:ea typeface="Calibri"/>
                <a:cs typeface="Times New Roman" pitchFamily="18" charset="0"/>
              </a:rPr>
              <a:t>em</a:t>
            </a:r>
            <a:r>
              <a:rPr lang="en-US" sz="2800" b="1" dirty="0">
                <a:solidFill>
                  <a:srgbClr val="FF0000"/>
                </a:solidFill>
                <a:latin typeface="Times New Roman" pitchFamily="18" charset="0"/>
                <a:ea typeface="Calibri"/>
                <a:cs typeface="Times New Roman" pitchFamily="18" charset="0"/>
              </a:rPr>
              <a:t>?</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149" y="465537"/>
            <a:ext cx="5229010" cy="355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0500" y="1759868"/>
            <a:ext cx="5617813" cy="447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5795159" y="3237589"/>
            <a:ext cx="5506795" cy="2999777"/>
          </a:xfrm>
          <a:prstGeom prst="wedgeRoundRectCallout">
            <a:avLst>
              <a:gd name="adj1" fmla="val -77445"/>
              <a:gd name="adj2" fmla="val 44604"/>
              <a:gd name="adj3" fmla="val 16667"/>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222222"/>
                </a:solidFill>
                <a:latin typeface="Times New Roman" pitchFamily="18" charset="0"/>
                <a:cs typeface="Times New Roman" pitchFamily="18" charset="0"/>
              </a:rPr>
              <a:t>Đối với người Việt thì hoa loài </a:t>
            </a:r>
            <a:r>
              <a:rPr lang="vi-VN" sz="2800" b="1" dirty="0">
                <a:solidFill>
                  <a:srgbClr val="D36EE5"/>
                </a:solidFill>
                <a:latin typeface="Times New Roman" pitchFamily="18" charset="0"/>
                <a:cs typeface="Times New Roman" pitchFamily="18" charset="0"/>
                <a:hlinkClick r:id="rId12"/>
              </a:rPr>
              <a:t>cây cảnh là đỏ</a:t>
            </a:r>
            <a:r>
              <a:rPr lang="vi-VN" sz="2800" dirty="0">
                <a:solidFill>
                  <a:srgbClr val="222222"/>
                </a:solidFill>
                <a:latin typeface="Times New Roman" pitchFamily="18" charset="0"/>
                <a:cs typeface="Times New Roman" pitchFamily="18" charset="0"/>
              </a:rPr>
              <a:t> này được xem là sự may mắn, một sự khởi đầu mới, thuận lợi trong công danh, học hành. Vì thế Trạng Nguyên được gán cho tên của loại hoa màu </a:t>
            </a:r>
            <a:r>
              <a:rPr lang="vi-VN" sz="2800" dirty="0" smtClean="0">
                <a:solidFill>
                  <a:srgbClr val="222222"/>
                </a:solidFill>
                <a:latin typeface="Times New Roman" pitchFamily="18" charset="0"/>
                <a:cs typeface="Times New Roman" pitchFamily="18" charset="0"/>
              </a:rPr>
              <a:t>đỏ</a:t>
            </a:r>
            <a:r>
              <a:rPr lang="en-US" sz="2800" dirty="0" smtClean="0">
                <a:solidFill>
                  <a:srgbClr val="222222"/>
                </a:solidFill>
                <a:latin typeface="Times New Roman" pitchFamily="18" charset="0"/>
                <a:cs typeface="Times New Roman" pitchFamily="18" charset="0"/>
              </a:rPr>
              <a:t> </a:t>
            </a:r>
            <a:r>
              <a:rPr lang="en-US" sz="2800" dirty="0" err="1" smtClean="0">
                <a:solidFill>
                  <a:srgbClr val="222222"/>
                </a:solidFill>
                <a:latin typeface="Times New Roman" pitchFamily="18" charset="0"/>
                <a:cs typeface="Times New Roman" pitchFamily="18" charset="0"/>
              </a:rPr>
              <a:t>này</a:t>
            </a:r>
            <a:r>
              <a:rPr lang="en-US" sz="2800" dirty="0" smtClean="0">
                <a:solidFill>
                  <a:srgbClr val="222222"/>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
        <p:nvSpPr>
          <p:cNvPr id="13" name="Rounded Rectangular Callout 12"/>
          <p:cNvSpPr/>
          <p:nvPr/>
        </p:nvSpPr>
        <p:spPr>
          <a:xfrm>
            <a:off x="6091366" y="443690"/>
            <a:ext cx="4512582" cy="1936534"/>
          </a:xfrm>
          <a:prstGeom prst="wedgeRoundRectCallout">
            <a:avLst>
              <a:gd name="adj1" fmla="val -86649"/>
              <a:gd name="adj2" fmla="val 476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a:solidFill>
                  <a:srgbClr val="222222"/>
                </a:solidFill>
                <a:latin typeface="Times New Roman" pitchFamily="18" charset="0"/>
                <a:cs typeface="Times New Roman" pitchFamily="18" charset="0"/>
              </a:rPr>
              <a:t>Là một loại hoa nở vào dịp đầu năm có thời tiết mát mẻ.</a:t>
            </a: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880331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435">
                                          <p:stCondLst>
                                            <p:cond delay="0"/>
                                          </p:stCondLst>
                                        </p:cTn>
                                        <p:tgtEl>
                                          <p:spTgt spid="33"/>
                                        </p:tgtEl>
                                      </p:cBhvr>
                                    </p:animEffect>
                                    <p:anim calcmode="lin" valueType="num">
                                      <p:cBhvr>
                                        <p:cTn id="8" dur="1367"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3"/>
                                        </p:tgtEl>
                                        <p:attrNameLst>
                                          <p:attrName>ppt_y</p:attrName>
                                        </p:attrNameLst>
                                      </p:cBhvr>
                                      <p:tavLst>
                                        <p:tav tm="0" fmla="#ppt_y-sin(pi*$)/81">
                                          <p:val>
                                            <p:fltVal val="0"/>
                                          </p:val>
                                        </p:tav>
                                        <p:tav tm="100000">
                                          <p:val>
                                            <p:fltVal val="1"/>
                                          </p:val>
                                        </p:tav>
                                      </p:tavLst>
                                    </p:anim>
                                    <p:animScale>
                                      <p:cBhvr>
                                        <p:cTn id="13" dur="20">
                                          <p:stCondLst>
                                            <p:cond delay="487"/>
                                          </p:stCondLst>
                                        </p:cTn>
                                        <p:tgtEl>
                                          <p:spTgt spid="33"/>
                                        </p:tgtEl>
                                      </p:cBhvr>
                                      <p:to x="100000" y="60000"/>
                                    </p:animScale>
                                    <p:animScale>
                                      <p:cBhvr>
                                        <p:cTn id="14" dur="124" decel="50000">
                                          <p:stCondLst>
                                            <p:cond delay="507"/>
                                          </p:stCondLst>
                                        </p:cTn>
                                        <p:tgtEl>
                                          <p:spTgt spid="33"/>
                                        </p:tgtEl>
                                      </p:cBhvr>
                                      <p:to x="100000" y="100000"/>
                                    </p:animScale>
                                    <p:animScale>
                                      <p:cBhvr>
                                        <p:cTn id="15" dur="20">
                                          <p:stCondLst>
                                            <p:cond delay="984"/>
                                          </p:stCondLst>
                                        </p:cTn>
                                        <p:tgtEl>
                                          <p:spTgt spid="33"/>
                                        </p:tgtEl>
                                      </p:cBhvr>
                                      <p:to x="100000" y="80000"/>
                                    </p:animScale>
                                    <p:animScale>
                                      <p:cBhvr>
                                        <p:cTn id="16" dur="124" decel="50000">
                                          <p:stCondLst>
                                            <p:cond delay="1004"/>
                                          </p:stCondLst>
                                        </p:cTn>
                                        <p:tgtEl>
                                          <p:spTgt spid="33"/>
                                        </p:tgtEl>
                                      </p:cBhvr>
                                      <p:to x="100000" y="100000"/>
                                    </p:animScale>
                                    <p:animScale>
                                      <p:cBhvr>
                                        <p:cTn id="17" dur="20">
                                          <p:stCondLst>
                                            <p:cond delay="1231"/>
                                          </p:stCondLst>
                                        </p:cTn>
                                        <p:tgtEl>
                                          <p:spTgt spid="33"/>
                                        </p:tgtEl>
                                      </p:cBhvr>
                                      <p:to x="100000" y="90000"/>
                                    </p:animScale>
                                    <p:animScale>
                                      <p:cBhvr>
                                        <p:cTn id="18" dur="124" decel="50000">
                                          <p:stCondLst>
                                            <p:cond delay="1251"/>
                                          </p:stCondLst>
                                        </p:cTn>
                                        <p:tgtEl>
                                          <p:spTgt spid="33"/>
                                        </p:tgtEl>
                                      </p:cBhvr>
                                      <p:to x="100000" y="100000"/>
                                    </p:animScale>
                                    <p:animScale>
                                      <p:cBhvr>
                                        <p:cTn id="19" dur="20">
                                          <p:stCondLst>
                                            <p:cond delay="1356"/>
                                          </p:stCondLst>
                                        </p:cTn>
                                        <p:tgtEl>
                                          <p:spTgt spid="33"/>
                                        </p:tgtEl>
                                      </p:cBhvr>
                                      <p:to x="100000" y="95000"/>
                                    </p:animScale>
                                    <p:animScale>
                                      <p:cBhvr>
                                        <p:cTn id="20" dur="124" decel="50000">
                                          <p:stCondLst>
                                            <p:cond delay="1376"/>
                                          </p:stCondLst>
                                        </p:cTn>
                                        <p:tgtEl>
                                          <p:spTgt spid="33"/>
                                        </p:tgtEl>
                                      </p:cBhvr>
                                      <p:to x="100000" y="100000"/>
                                    </p:animScale>
                                  </p:childTnLst>
                                </p:cTn>
                              </p:par>
                              <p:par>
                                <p:cTn id="21" presetID="2" presetClass="entr" presetSubtype="2"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500" fill="hold"/>
                                        <p:tgtEl>
                                          <p:spTgt spid="34"/>
                                        </p:tgtEl>
                                        <p:attrNameLst>
                                          <p:attrName>ppt_x</p:attrName>
                                        </p:attrNameLst>
                                      </p:cBhvr>
                                      <p:tavLst>
                                        <p:tav tm="0">
                                          <p:val>
                                            <p:strVal val="1+#ppt_w/2"/>
                                          </p:val>
                                        </p:tav>
                                        <p:tav tm="100000">
                                          <p:val>
                                            <p:strVal val="#ppt_x"/>
                                          </p:val>
                                        </p:tav>
                                      </p:tavLst>
                                    </p:anim>
                                    <p:anim calcmode="lin" valueType="num">
                                      <p:cBhvr additive="base">
                                        <p:cTn id="24"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wheel(1)">
                                      <p:cBhvr>
                                        <p:cTn id="39" dur="2000"/>
                                        <p:tgtEl>
                                          <p:spTgt spid="3074"/>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par>
                                <p:cTn id="40" presetID="21" presetClass="entr" presetSubtype="1" fill="hold" nodeType="with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wheel(1)">
                                      <p:cBhvr>
                                        <p:cTn id="42" dur="2000"/>
                                        <p:tgtEl>
                                          <p:spTgt spid="3075"/>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heel(1)">
                                      <p:cBhvr>
                                        <p:cTn id="57" dur="2000"/>
                                        <p:tgtEl>
                                          <p:spTgt spid="5"/>
                                        </p:tgtEl>
                                      </p:cBhvr>
                                    </p:animEffect>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 xmlns:a16="http://schemas.microsoft.com/office/drawing/2014/main" id="{995420F3-3875-4102-B84F-0F8472A280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9" y="-349557"/>
            <a:ext cx="1998426" cy="2158300"/>
          </a:xfrm>
          <a:prstGeom prst="rect">
            <a:avLst/>
          </a:prstGeom>
        </p:spPr>
      </p:pic>
      <p:pic>
        <p:nvPicPr>
          <p:cNvPr id="34" name="图片 33">
            <a:extLst>
              <a:ext uri="{FF2B5EF4-FFF2-40B4-BE49-F238E27FC236}">
                <a16:creationId xmlns="" xmlns:a16="http://schemas.microsoft.com/office/drawing/2014/main" id="{7A7C8087-E531-42DC-80ED-7A202A15BB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9875" y="4952319"/>
            <a:ext cx="5383640" cy="2041540"/>
          </a:xfrm>
          <a:prstGeom prst="rect">
            <a:avLst/>
          </a:prstGeom>
        </p:spPr>
      </p:pic>
      <p:pic>
        <p:nvPicPr>
          <p:cNvPr id="35" name="图片 34">
            <a:extLst>
              <a:ext uri="{FF2B5EF4-FFF2-40B4-BE49-F238E27FC236}">
                <a16:creationId xmlns="" xmlns:a16="http://schemas.microsoft.com/office/drawing/2014/main" id="{7843F63E-741B-4537-953F-6EE45F249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09583" y="-1828"/>
            <a:ext cx="1480830" cy="1889079"/>
          </a:xfrm>
          <a:prstGeom prst="rect">
            <a:avLst/>
          </a:prstGeom>
        </p:spPr>
      </p:pic>
      <p:pic>
        <p:nvPicPr>
          <p:cNvPr id="11" name="图片 10">
            <a:extLst>
              <a:ext uri="{FF2B5EF4-FFF2-40B4-BE49-F238E27FC236}">
                <a16:creationId xmlns="" xmlns:a16="http://schemas.microsoft.com/office/drawing/2014/main" id="{B1DFFBFA-9EBE-448E-B3B0-7327A61188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2098" y="5757196"/>
            <a:ext cx="1146122" cy="960102"/>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205" y="942591"/>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573784" y="26422"/>
            <a:ext cx="9457101" cy="4139513"/>
          </a:xfrm>
          <a:prstGeom prst="cloudCallout">
            <a:avLst>
              <a:gd name="adj1" fmla="val -58789"/>
              <a:gd name="adj2" fmla="val 63311"/>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2800" dirty="0" err="1">
                <a:solidFill>
                  <a:srgbClr val="000000"/>
                </a:solidFill>
                <a:latin typeface="Times New Roman"/>
                <a:ea typeface="Calibri"/>
                <a:cs typeface="Times New Roman"/>
              </a:rPr>
              <a:t>Câu</a:t>
            </a:r>
            <a:r>
              <a:rPr lang="en-US" sz="2800" dirty="0">
                <a:solidFill>
                  <a:srgbClr val="000000"/>
                </a:solidFill>
                <a:latin typeface="Times New Roman"/>
                <a:ea typeface="Calibri"/>
                <a:cs typeface="Times New Roman"/>
              </a:rPr>
              <a:t> 2: </a:t>
            </a:r>
            <a:r>
              <a:rPr lang="en-US" sz="2800" dirty="0" err="1">
                <a:solidFill>
                  <a:srgbClr val="000000"/>
                </a:solidFill>
                <a:latin typeface="Times New Roman"/>
                <a:ea typeface="Calibri"/>
                <a:cs typeface="Times New Roman"/>
              </a:rPr>
              <a:t>Cây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gì</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bông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nở</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trắng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phơ</a:t>
            </a:r>
            <a:endParaRPr lang="en-US" sz="2800" dirty="0">
              <a:ea typeface="Calibri"/>
              <a:cs typeface="Times New Roman"/>
            </a:endParaRPr>
          </a:p>
          <a:p>
            <a:pPr algn="just">
              <a:lnSpc>
                <a:spcPct val="150000"/>
              </a:lnSpc>
              <a:spcAft>
                <a:spcPts val="800"/>
              </a:spcAft>
            </a:pPr>
            <a:r>
              <a:rPr lang="en-US" sz="2800" dirty="0" err="1">
                <a:solidFill>
                  <a:srgbClr val="000000"/>
                </a:solidFill>
                <a:latin typeface="Times New Roman"/>
                <a:ea typeface="Calibri"/>
                <a:cs typeface="Times New Roman"/>
              </a:rPr>
              <a:t>Vua</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Đinh</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thuở</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nhỏ</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làm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cờ</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chơi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binh</a:t>
            </a:r>
            <a:r>
              <a:rPr lang="en-US" sz="2800" dirty="0">
                <a:solidFill>
                  <a:srgbClr val="000000"/>
                </a:solidFill>
                <a:latin typeface="Times New Roman"/>
                <a:ea typeface="Calibri"/>
                <a:cs typeface="Times New Roman"/>
              </a:rPr>
              <a:t>?</a:t>
            </a:r>
            <a:endParaRPr lang="en-US" sz="2800" dirty="0">
              <a:ea typeface="Calibri"/>
              <a:cs typeface="Times New Roman"/>
            </a:endParaRP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0012" y="2279822"/>
            <a:ext cx="6027566" cy="43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2965623" y="729593"/>
            <a:ext cx="7475836" cy="4015402"/>
          </a:xfrm>
          <a:prstGeom prst="wedgeRoundRectCallout">
            <a:avLst>
              <a:gd name="adj1" fmla="val 50221"/>
              <a:gd name="adj2" fmla="val 71971"/>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333333"/>
                </a:solidFill>
                <a:latin typeface="Times New Roman"/>
              </a:rPr>
              <a:t>Thuở còn niên thiếu, Đinh Bộ Lĩnh đi chăn trâu cắt cỏ cho chú là Đinh Thúc Dự ở cánh đồng này. Trong những buổi chăn trâu, cắt cỏ, Đinh Bộ Lĩnh tập trận cờ lau ở động Hoa Lư (thung Lau), thung Lá, thung Lụi. Cũng bởi địa bàn hiểm trở và là nơi có nhiều huyền thoại bí ẩn mà Thung Lau được Đinh Bộ Lĩnh chọn làm căn cứ khởi nghiệp. Đây cũng là nơi được vua Đinh lựa chọn là nơi giấu một đội quân đặc biệt tinh nhuệ và khi cần thiết đưa ra giao chiến.</a:t>
            </a:r>
            <a:endParaRPr lang="en-US" sz="2400" b="1" dirty="0"/>
          </a:p>
        </p:txBody>
      </p:sp>
      <p:pic>
        <p:nvPicPr>
          <p:cNvPr id="13" name="图片 31">
            <a:hlinkClick r:id="rId12"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4290" y="4952199"/>
            <a:ext cx="2395948" cy="2007077"/>
          </a:xfrm>
          <a:prstGeom prst="rect">
            <a:avLst/>
          </a:prstGeom>
        </p:spPr>
      </p:pic>
    </p:spTree>
    <p:extLst>
      <p:ext uri="{BB962C8B-B14F-4D97-AF65-F5344CB8AC3E}">
        <p14:creationId xmlns:p14="http://schemas.microsoft.com/office/powerpoint/2010/main" val="33841619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435">
                                          <p:stCondLst>
                                            <p:cond delay="0"/>
                                          </p:stCondLst>
                                        </p:cTn>
                                        <p:tgtEl>
                                          <p:spTgt spid="33"/>
                                        </p:tgtEl>
                                      </p:cBhvr>
                                    </p:animEffect>
                                    <p:anim calcmode="lin" valueType="num">
                                      <p:cBhvr>
                                        <p:cTn id="8" dur="1367"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3"/>
                                        </p:tgtEl>
                                        <p:attrNameLst>
                                          <p:attrName>ppt_y</p:attrName>
                                        </p:attrNameLst>
                                      </p:cBhvr>
                                      <p:tavLst>
                                        <p:tav tm="0" fmla="#ppt_y-sin(pi*$)/81">
                                          <p:val>
                                            <p:fltVal val="0"/>
                                          </p:val>
                                        </p:tav>
                                        <p:tav tm="100000">
                                          <p:val>
                                            <p:fltVal val="1"/>
                                          </p:val>
                                        </p:tav>
                                      </p:tavLst>
                                    </p:anim>
                                    <p:animScale>
                                      <p:cBhvr>
                                        <p:cTn id="13" dur="20">
                                          <p:stCondLst>
                                            <p:cond delay="487"/>
                                          </p:stCondLst>
                                        </p:cTn>
                                        <p:tgtEl>
                                          <p:spTgt spid="33"/>
                                        </p:tgtEl>
                                      </p:cBhvr>
                                      <p:to x="100000" y="60000"/>
                                    </p:animScale>
                                    <p:animScale>
                                      <p:cBhvr>
                                        <p:cTn id="14" dur="124" decel="50000">
                                          <p:stCondLst>
                                            <p:cond delay="507"/>
                                          </p:stCondLst>
                                        </p:cTn>
                                        <p:tgtEl>
                                          <p:spTgt spid="33"/>
                                        </p:tgtEl>
                                      </p:cBhvr>
                                      <p:to x="100000" y="100000"/>
                                    </p:animScale>
                                    <p:animScale>
                                      <p:cBhvr>
                                        <p:cTn id="15" dur="20">
                                          <p:stCondLst>
                                            <p:cond delay="984"/>
                                          </p:stCondLst>
                                        </p:cTn>
                                        <p:tgtEl>
                                          <p:spTgt spid="33"/>
                                        </p:tgtEl>
                                      </p:cBhvr>
                                      <p:to x="100000" y="80000"/>
                                    </p:animScale>
                                    <p:animScale>
                                      <p:cBhvr>
                                        <p:cTn id="16" dur="124" decel="50000">
                                          <p:stCondLst>
                                            <p:cond delay="1004"/>
                                          </p:stCondLst>
                                        </p:cTn>
                                        <p:tgtEl>
                                          <p:spTgt spid="33"/>
                                        </p:tgtEl>
                                      </p:cBhvr>
                                      <p:to x="100000" y="100000"/>
                                    </p:animScale>
                                    <p:animScale>
                                      <p:cBhvr>
                                        <p:cTn id="17" dur="20">
                                          <p:stCondLst>
                                            <p:cond delay="1231"/>
                                          </p:stCondLst>
                                        </p:cTn>
                                        <p:tgtEl>
                                          <p:spTgt spid="33"/>
                                        </p:tgtEl>
                                      </p:cBhvr>
                                      <p:to x="100000" y="90000"/>
                                    </p:animScale>
                                    <p:animScale>
                                      <p:cBhvr>
                                        <p:cTn id="18" dur="124" decel="50000">
                                          <p:stCondLst>
                                            <p:cond delay="1251"/>
                                          </p:stCondLst>
                                        </p:cTn>
                                        <p:tgtEl>
                                          <p:spTgt spid="33"/>
                                        </p:tgtEl>
                                      </p:cBhvr>
                                      <p:to x="100000" y="100000"/>
                                    </p:animScale>
                                    <p:animScale>
                                      <p:cBhvr>
                                        <p:cTn id="19" dur="20">
                                          <p:stCondLst>
                                            <p:cond delay="1356"/>
                                          </p:stCondLst>
                                        </p:cTn>
                                        <p:tgtEl>
                                          <p:spTgt spid="33"/>
                                        </p:tgtEl>
                                      </p:cBhvr>
                                      <p:to x="100000" y="95000"/>
                                    </p:animScale>
                                    <p:animScale>
                                      <p:cBhvr>
                                        <p:cTn id="20" dur="124" decel="50000">
                                          <p:stCondLst>
                                            <p:cond delay="1376"/>
                                          </p:stCondLst>
                                        </p:cTn>
                                        <p:tgtEl>
                                          <p:spTgt spid="33"/>
                                        </p:tgtEl>
                                      </p:cBhvr>
                                      <p:to x="100000" y="100000"/>
                                    </p:animScale>
                                  </p:childTnLst>
                                </p:cTn>
                              </p:par>
                              <p:par>
                                <p:cTn id="21" presetID="2" presetClass="entr" presetSubtype="2"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500" fill="hold"/>
                                        <p:tgtEl>
                                          <p:spTgt spid="34"/>
                                        </p:tgtEl>
                                        <p:attrNameLst>
                                          <p:attrName>ppt_x</p:attrName>
                                        </p:attrNameLst>
                                      </p:cBhvr>
                                      <p:tavLst>
                                        <p:tav tm="0">
                                          <p:val>
                                            <p:strVal val="1+#ppt_w/2"/>
                                          </p:val>
                                        </p:tav>
                                        <p:tav tm="100000">
                                          <p:val>
                                            <p:strVal val="#ppt_x"/>
                                          </p:val>
                                        </p:tav>
                                      </p:tavLst>
                                    </p:anim>
                                    <p:anim calcmode="lin" valueType="num">
                                      <p:cBhvr additive="base">
                                        <p:cTn id="24" dur="1500" fill="hold"/>
                                        <p:tgtEl>
                                          <p:spTgt spid="34"/>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Effect transition="in" filter="wheel(1)">
                                      <p:cBhvr>
                                        <p:cTn id="44" dur="2000"/>
                                        <p:tgtEl>
                                          <p:spTgt spid="1027"/>
                                        </p:tgtEl>
                                      </p:cBhvr>
                                    </p:animEffect>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par>
                                <p:cTn id="45" presetID="21" presetClass="entr" presetSubtype="1"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wheel(1)">
                                      <p:cBhvr>
                                        <p:cTn id="47" dur="2000"/>
                                        <p:tgtEl>
                                          <p:spTgt spid="1026"/>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0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4"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90" y="4952199"/>
            <a:ext cx="2395948" cy="2007077"/>
          </a:xfrm>
          <a:prstGeom prst="rect">
            <a:avLst/>
          </a:prstGeom>
        </p:spPr>
      </p:pic>
      <p:pic>
        <p:nvPicPr>
          <p:cNvPr id="3" name="图片 33">
            <a:extLst>
              <a:ext uri="{FF2B5EF4-FFF2-40B4-BE49-F238E27FC236}">
                <a16:creationId xmlns="" xmlns:a16="http://schemas.microsoft.com/office/drawing/2014/main" id="{7A7C8087-E531-42DC-80ED-7A202A15BB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9875" y="4952319"/>
            <a:ext cx="5383640" cy="2041540"/>
          </a:xfrm>
          <a:prstGeom prst="rect">
            <a:avLst/>
          </a:prstGeom>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745" y="215471"/>
            <a:ext cx="5086213" cy="361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0126" y="1861743"/>
            <a:ext cx="5699972" cy="3797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6055" y="-384893"/>
            <a:ext cx="8917675" cy="601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4280245" y="716692"/>
            <a:ext cx="6087193" cy="2644346"/>
          </a:xfrm>
          <a:prstGeom prst="wedgeRoundRectCallout">
            <a:avLst>
              <a:gd name="adj1" fmla="val 34685"/>
              <a:gd name="adj2" fmla="val 10268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latin typeface="+mj-lt"/>
              </a:rPr>
              <a:t>Có thể thấy, giá đỗ là loại thực phẩm có hàm lượng dinh dưỡng cao. Ăn giá đỗ thường xuyên sẽ giúp bổ sung cho cơ thể của chúng ta các dưỡng chất thiết </a:t>
            </a:r>
            <a:r>
              <a:rPr lang="vi-VN" sz="2400" dirty="0" smtClean="0">
                <a:latin typeface="+mj-lt"/>
              </a:rPr>
              <a:t>yếu </a:t>
            </a:r>
            <a:r>
              <a:rPr lang="vi-VN" sz="2400" dirty="0">
                <a:latin typeface="+mj-lt"/>
              </a:rPr>
              <a:t>từ đó hỗ trợ phòng ngừa bệnh tật, bảo vệ sức khỏe.</a:t>
            </a:r>
            <a:endParaRPr lang="en-US" sz="2400" dirty="0">
              <a:latin typeface="+mj-lt"/>
            </a:endParaRPr>
          </a:p>
        </p:txBody>
      </p:sp>
    </p:spTree>
    <p:extLst>
      <p:ext uri="{BB962C8B-B14F-4D97-AF65-F5344CB8AC3E}">
        <p14:creationId xmlns:p14="http://schemas.microsoft.com/office/powerpoint/2010/main" val="1843595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1+#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Effect transition="in" filter="wheel(1)">
                                      <p:cBhvr>
                                        <p:cTn id="13" dur="2000"/>
                                        <p:tgtEl>
                                          <p:spTgt spid="2053"/>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53"/>
                                        </p:tgtEl>
                                      </p:cBhvr>
                                    </p:animEffect>
                                    <p:set>
                                      <p:cBhvr>
                                        <p:cTn id="18" dur="1" fill="hold">
                                          <p:stCondLst>
                                            <p:cond delay="499"/>
                                          </p:stCondLst>
                                        </p:cTn>
                                        <p:tgtEl>
                                          <p:spTgt spid="205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wheel(1)">
                                      <p:cBhvr>
                                        <p:cTn id="23" dur="2000"/>
                                        <p:tgtEl>
                                          <p:spTgt spid="205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4" presetID="21" presetClass="entr" presetSubtype="1"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wheel(1)">
                                      <p:cBhvr>
                                        <p:cTn id="26" dur="20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4"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42" y="4852511"/>
            <a:ext cx="2395948" cy="2007077"/>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4440" y="4996034"/>
            <a:ext cx="5383213"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86" y="819193"/>
            <a:ext cx="5467392" cy="459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000" y="2298476"/>
            <a:ext cx="6715125" cy="400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26" y="1391244"/>
            <a:ext cx="8377881" cy="3132436"/>
          </a:xfrm>
          <a:prstGeom prst="cloudCallout">
            <a:avLst>
              <a:gd name="adj1" fmla="val -68402"/>
              <a:gd name="adj2" fmla="val 80748"/>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Câu</a:t>
            </a:r>
            <a:r>
              <a:rPr lang="en-US" sz="2800" dirty="0">
                <a:solidFill>
                  <a:srgbClr val="000000"/>
                </a:solidFill>
                <a:latin typeface="Times New Roman" pitchFamily="18" charset="0"/>
                <a:ea typeface="Calibri"/>
                <a:cs typeface="Times New Roman" pitchFamily="18" charset="0"/>
              </a:rPr>
              <a:t> 4: </a:t>
            </a:r>
            <a:r>
              <a:rPr lang="en-US" sz="2800" dirty="0" err="1">
                <a:solidFill>
                  <a:srgbClr val="000000"/>
                </a:solidFill>
                <a:latin typeface="Times New Roman" pitchFamily="18" charset="0"/>
                <a:ea typeface="Calibri"/>
                <a:cs typeface="Times New Roman" pitchFamily="18" charset="0"/>
              </a:rPr>
              <a:t>Cây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gì</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thẳng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tắp</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trước</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nhà</a:t>
            </a:r>
            <a:endParaRPr lang="en-US" sz="2800" dirty="0">
              <a:latin typeface="Times New Roman" pitchFamily="18" charset="0"/>
              <a:ea typeface="Calibri"/>
              <a:cs typeface="Times New Roman" pitchFamily="18" charset="0"/>
            </a:endParaRPr>
          </a:p>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Trái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ngon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dành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tặng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riêng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ơi</a:t>
            </a:r>
            <a:r>
              <a:rPr lang="en-US" sz="2800" dirty="0">
                <a:solidFill>
                  <a:srgbClr val="000000"/>
                </a:solidFill>
                <a:latin typeface="Times New Roman" pitchFamily="18" charset="0"/>
                <a:ea typeface="Calibri"/>
                <a:cs typeface="Times New Roman" pitchFamily="18" charset="0"/>
              </a:rPr>
              <a:t>?</a:t>
            </a:r>
            <a:endParaRPr lang="en-US" sz="2800" dirty="0">
              <a:latin typeface="Times New Roman" pitchFamily="18" charset="0"/>
              <a:ea typeface="Calibri"/>
              <a:cs typeface="Times New Roman" pitchFamily="18" charset="0"/>
            </a:endParaRPr>
          </a:p>
        </p:txBody>
      </p:sp>
      <p:sp>
        <p:nvSpPr>
          <p:cNvPr id="9" name="Rounded Rectangular Callout 8"/>
          <p:cNvSpPr/>
          <p:nvPr/>
        </p:nvSpPr>
        <p:spPr>
          <a:xfrm>
            <a:off x="3975306" y="1941119"/>
            <a:ext cx="6598508" cy="2582561"/>
          </a:xfrm>
          <a:prstGeom prst="wedgeRoundRectCallout">
            <a:avLst>
              <a:gd name="adj1" fmla="val -69522"/>
              <a:gd name="adj2" fmla="val 4902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Times New Roman" pitchFamily="18" charset="0"/>
                <a:cs typeface="Times New Roman" pitchFamily="18" charset="0"/>
              </a:rPr>
              <a:t>Trong văn hóa Việt Nam, cây cau đã trở thành một nét đặc trưng không thể thiếu, đặc biệt với các tỉnh miền bắc. Tục lệ ăn trầu cau có từ rất lâu đời và là một phần quan trọng trong nền văn hóa Việt.</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746748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wheel(1)">
                                      <p:cBhvr>
                                        <p:cTn id="17" dur="2000"/>
                                        <p:tgtEl>
                                          <p:spTgt spid="3075"/>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18" presetID="21" presetClass="entr" presetSubtype="1"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wheel(1)">
                                      <p:cBhvr>
                                        <p:cTn id="20" dur="2000"/>
                                        <p:tgtEl>
                                          <p:spTgt spid="3076"/>
                                        </p:tgtEl>
                                      </p:cBhvr>
                                    </p:animEffect>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4"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42" y="4852511"/>
            <a:ext cx="2395948" cy="2007077"/>
          </a:xfrm>
          <a:prstGeom prst="rect">
            <a:avLst/>
          </a:prstGeom>
        </p:spPr>
      </p:pic>
      <p:pic>
        <p:nvPicPr>
          <p:cNvPr id="4098" name="Picture 2" descr="Hoa phượng khoe sắc sớ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230" y="211824"/>
            <a:ext cx="5208268" cy="312471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805" y="1774303"/>
            <a:ext cx="5719706" cy="429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619634" y="1116185"/>
            <a:ext cx="7797112" cy="2804984"/>
          </a:xfrm>
          <a:prstGeom prst="cloudCallout">
            <a:avLst>
              <a:gd name="adj1" fmla="val -37560"/>
              <a:gd name="adj2" fmla="val 108056"/>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Câu</a:t>
            </a:r>
            <a:r>
              <a:rPr lang="en-US" sz="2800" dirty="0">
                <a:solidFill>
                  <a:srgbClr val="000000"/>
                </a:solidFill>
                <a:latin typeface="Times New Roman" pitchFamily="18" charset="0"/>
                <a:ea typeface="Calibri"/>
                <a:cs typeface="Times New Roman" pitchFamily="18" charset="0"/>
              </a:rPr>
              <a:t> </a:t>
            </a:r>
            <a:r>
              <a:rPr lang="en-US" sz="2800" dirty="0" smtClean="0">
                <a:solidFill>
                  <a:srgbClr val="000000"/>
                </a:solidFill>
                <a:latin typeface="Times New Roman" pitchFamily="18" charset="0"/>
                <a:ea typeface="Calibri"/>
                <a:cs typeface="Times New Roman" pitchFamily="18" charset="0"/>
              </a:rPr>
              <a:t>5: </a:t>
            </a:r>
            <a:r>
              <a:rPr lang="en-US" sz="2800" dirty="0" err="1">
                <a:solidFill>
                  <a:srgbClr val="000000"/>
                </a:solidFill>
                <a:latin typeface="Times New Roman" pitchFamily="18" charset="0"/>
                <a:ea typeface="Calibri"/>
                <a:cs typeface="Times New Roman" pitchFamily="18" charset="0"/>
              </a:rPr>
              <a:t>Hè</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về</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áo</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đỏ</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như</a:t>
            </a:r>
            <a:r>
              <a:rPr lang="en-US" sz="2800" dirty="0">
                <a:solidFill>
                  <a:srgbClr val="000000"/>
                </a:solidFill>
                <a:latin typeface="Times New Roman" pitchFamily="18" charset="0"/>
                <a:ea typeface="Calibri"/>
                <a:cs typeface="Times New Roman" pitchFamily="18" charset="0"/>
              </a:rPr>
              <a:t> son</a:t>
            </a:r>
            <a:endParaRPr lang="en-US" sz="2800" dirty="0">
              <a:latin typeface="Times New Roman" pitchFamily="18" charset="0"/>
              <a:ea typeface="Calibri"/>
              <a:cs typeface="Times New Roman" pitchFamily="18" charset="0"/>
            </a:endParaRPr>
          </a:p>
          <a:p>
            <a:pPr algn="just">
              <a:lnSpc>
                <a:spcPct val="150000"/>
              </a:lnSpc>
              <a:spcAft>
                <a:spcPts val="800"/>
              </a:spcAft>
            </a:pPr>
            <a:r>
              <a:rPr lang="en-US" sz="2800" dirty="0" err="1">
                <a:solidFill>
                  <a:srgbClr val="000000"/>
                </a:solidFill>
                <a:latin typeface="Times New Roman" pitchFamily="18" charset="0"/>
                <a:ea typeface="Calibri"/>
                <a:cs typeface="Times New Roman" pitchFamily="18" charset="0"/>
              </a:rPr>
              <a:t>Hè</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thay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lá</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xanh</a:t>
            </a:r>
            <a:r>
              <a:rPr lang="en-US" sz="2800" dirty="0">
                <a:solidFill>
                  <a:srgbClr val="000000"/>
                </a:solidFill>
                <a:latin typeface="Times New Roman" pitchFamily="18" charset="0"/>
                <a:ea typeface="Calibri"/>
                <a:cs typeface="Times New Roman" pitchFamily="18" charset="0"/>
              </a:rPr>
              <a:t> non </a:t>
            </a:r>
            <a:r>
              <a:rPr lang="en-US" sz="2800" dirty="0" err="1">
                <a:solidFill>
                  <a:srgbClr val="000000"/>
                </a:solidFill>
                <a:latin typeface="Times New Roman" pitchFamily="18" charset="0"/>
                <a:ea typeface="Calibri"/>
                <a:cs typeface="Times New Roman" pitchFamily="18" charset="0"/>
              </a:rPr>
              <a:t>mượt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mà</a:t>
            </a:r>
            <a:endParaRPr lang="en-US" sz="2800" dirty="0">
              <a:latin typeface="Times New Roman" pitchFamily="18" charset="0"/>
              <a:ea typeface="Calibri"/>
              <a:cs typeface="Times New Roman" pitchFamily="18" charset="0"/>
            </a:endParaRPr>
          </a:p>
        </p:txBody>
      </p:sp>
      <p:sp>
        <p:nvSpPr>
          <p:cNvPr id="9" name="Rounded Rectangular Callout 8"/>
          <p:cNvSpPr/>
          <p:nvPr/>
        </p:nvSpPr>
        <p:spPr>
          <a:xfrm>
            <a:off x="2619634" y="774564"/>
            <a:ext cx="5739886" cy="3488465"/>
          </a:xfrm>
          <a:prstGeom prst="wedgeRoundRectCallout">
            <a:avLst>
              <a:gd name="adj1" fmla="val 55979"/>
              <a:gd name="adj2" fmla="val 6608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latin typeface="Times New Roman" pitchFamily="18" charset="0"/>
                <a:cs typeface="Times New Roman" pitchFamily="18" charset="0"/>
              </a:rPr>
              <a:t>Hoa phượng là báo hiệu cho một mùa hè nữa lại đến. Hoa phượng lưu giữ những hình ảnh đẹp đẽ của tuổi học trò, của những ngày hè tươi đẹp. Hình ảnh những hàng phượng trong nắng hè rực rỡ, những hàng phượng xanh rì nơi góc sân trường. Là những hình ảnh luôn luôn sống mãi tồn tại đẹp đẽ mãi trong lòng những người học </a:t>
            </a:r>
            <a:r>
              <a:rPr lang="vi-VN" sz="2400" dirty="0" smtClean="0">
                <a:solidFill>
                  <a:schemeClr val="bg1"/>
                </a:solidFill>
                <a:latin typeface="Times New Roman" pitchFamily="18" charset="0"/>
                <a:cs typeface="Times New Roman" pitchFamily="18" charset="0"/>
              </a:rPr>
              <a:t>trò</a:t>
            </a:r>
            <a:r>
              <a:rPr lang="en-US" sz="2400" dirty="0" smtClean="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6009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heel(1)">
                                      <p:cBhvr>
                                        <p:cTn id="17" dur="2000"/>
                                        <p:tgtEl>
                                          <p:spTgt spid="4098"/>
                                        </p:tgtEl>
                                      </p:cBhvr>
                                    </p:animEffect>
                                  </p:childTnLst>
                                </p:cTn>
                              </p:par>
                              <p:par>
                                <p:cTn id="18" presetID="21" presetClass="entr" presetSubtype="1" fill="hold" nodeType="withEffect">
                                  <p:stCondLst>
                                    <p:cond delay="0"/>
                                  </p:stCondLst>
                                  <p:childTnLst>
                                    <p:set>
                                      <p:cBhvr>
                                        <p:cTn id="19" dur="1" fill="hold">
                                          <p:stCondLst>
                                            <p:cond delay="0"/>
                                          </p:stCondLst>
                                        </p:cTn>
                                        <p:tgtEl>
                                          <p:spTgt spid="4099"/>
                                        </p:tgtEl>
                                        <p:attrNameLst>
                                          <p:attrName>style.visibility</p:attrName>
                                        </p:attrNameLst>
                                      </p:cBhvr>
                                      <p:to>
                                        <p:strVal val="visible"/>
                                      </p:to>
                                    </p:set>
                                    <p:animEffect transition="in" filter="wheel(1)">
                                      <p:cBhvr>
                                        <p:cTn id="20" dur="2000"/>
                                        <p:tgtEl>
                                          <p:spTgt spid="409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hlinkClick r:id="rId5" action="ppaction://hlinksldjump"/>
            <a:extLst>
              <a:ext uri="{FF2B5EF4-FFF2-40B4-BE49-F238E27FC236}">
                <a16:creationId xmlns="" xmlns:a16="http://schemas.microsoft.com/office/drawing/2014/main" id="{DD22DE00-1D5D-4547-8840-EEEAB04F73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42" y="4852511"/>
            <a:ext cx="2395948" cy="2007077"/>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448" y="3429120"/>
            <a:ext cx="5232744" cy="321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352" y="651303"/>
            <a:ext cx="476250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1804550" y="775504"/>
            <a:ext cx="7302844" cy="2842055"/>
          </a:xfrm>
          <a:prstGeom prst="cloudCallout">
            <a:avLst>
              <a:gd name="adj1" fmla="val -42935"/>
              <a:gd name="adj2" fmla="val 73768"/>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800"/>
              </a:spcAft>
            </a:pPr>
            <a:r>
              <a:rPr lang="en-US" sz="2400" dirty="0" err="1">
                <a:solidFill>
                  <a:srgbClr val="000000"/>
                </a:solidFill>
                <a:latin typeface="Times New Roman" pitchFamily="18" charset="0"/>
                <a:ea typeface="Calibri"/>
                <a:cs typeface="Times New Roman" pitchFamily="18" charset="0"/>
              </a:rPr>
              <a:t>Câu</a:t>
            </a:r>
            <a:r>
              <a:rPr lang="en-US" sz="2400" dirty="0">
                <a:solidFill>
                  <a:srgbClr val="000000"/>
                </a:solidFill>
                <a:latin typeface="Times New Roman" pitchFamily="18" charset="0"/>
                <a:ea typeface="Calibri"/>
                <a:cs typeface="Times New Roman" pitchFamily="18" charset="0"/>
              </a:rPr>
              <a:t> </a:t>
            </a:r>
            <a:r>
              <a:rPr lang="en-US" sz="2400" dirty="0" smtClean="0">
                <a:solidFill>
                  <a:srgbClr val="000000"/>
                </a:solidFill>
                <a:latin typeface="Times New Roman" pitchFamily="18" charset="0"/>
                <a:ea typeface="Calibri"/>
                <a:cs typeface="Times New Roman" pitchFamily="18" charset="0"/>
              </a:rPr>
              <a:t>6: </a:t>
            </a:r>
            <a:r>
              <a:rPr lang="en-US" sz="2400" dirty="0" err="1">
                <a:solidFill>
                  <a:srgbClr val="000000"/>
                </a:solidFill>
                <a:latin typeface="Times New Roman" pitchFamily="18" charset="0"/>
                <a:ea typeface="Calibri"/>
                <a:cs typeface="Times New Roman" pitchFamily="18" charset="0"/>
              </a:rPr>
              <a:t>Cây</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gì</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Cuội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vẫn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ngồi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chơi</a:t>
            </a:r>
            <a:endParaRPr lang="en-US" sz="2400" dirty="0">
              <a:latin typeface="Times New Roman" pitchFamily="18" charset="0"/>
              <a:ea typeface="Calibri"/>
              <a:cs typeface="Times New Roman" pitchFamily="18" charset="0"/>
            </a:endParaRPr>
          </a:p>
          <a:p>
            <a:pPr algn="just">
              <a:lnSpc>
                <a:spcPct val="150000"/>
              </a:lnSpc>
              <a:spcAft>
                <a:spcPts val="800"/>
              </a:spcAft>
            </a:pPr>
            <a:r>
              <a:rPr lang="en-US" sz="2400" dirty="0" err="1">
                <a:solidFill>
                  <a:srgbClr val="000000"/>
                </a:solidFill>
                <a:latin typeface="Times New Roman" pitchFamily="18" charset="0"/>
                <a:ea typeface="Calibri"/>
                <a:cs typeface="Times New Roman" pitchFamily="18" charset="0"/>
              </a:rPr>
              <a:t>Nghêu</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ngao</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khúc</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hát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ời</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gọi</a:t>
            </a:r>
            <a:r>
              <a:rPr lang="en-US" sz="2400" dirty="0">
                <a:solidFill>
                  <a:srgbClr val="000000"/>
                </a:solidFill>
                <a:latin typeface="Times New Roman" pitchFamily="18" charset="0"/>
                <a:ea typeface="Calibri"/>
                <a:cs typeface="Times New Roman" pitchFamily="18" charset="0"/>
              </a:rPr>
              <a:t> cha</a:t>
            </a:r>
            <a:r>
              <a:rPr lang="en-US" sz="2400" dirty="0" smtClean="0">
                <a:solidFill>
                  <a:srgbClr val="000000"/>
                </a:solidFill>
                <a:latin typeface="Times New Roman" pitchFamily="18" charset="0"/>
                <a:ea typeface="Calibri"/>
                <a:cs typeface="Times New Roman" pitchFamily="18" charset="0"/>
              </a:rPr>
              <a:t>?</a:t>
            </a:r>
            <a:endParaRPr lang="en-US" sz="2400" dirty="0">
              <a:latin typeface="Times New Roman" pitchFamily="18" charset="0"/>
              <a:ea typeface="Calibri"/>
              <a:cs typeface="Times New Roman" pitchFamily="18" charset="0"/>
            </a:endParaRPr>
          </a:p>
        </p:txBody>
      </p:sp>
      <p:sp>
        <p:nvSpPr>
          <p:cNvPr id="8" name="Rounded Rectangular Callout 7"/>
          <p:cNvSpPr/>
          <p:nvPr/>
        </p:nvSpPr>
        <p:spPr>
          <a:xfrm>
            <a:off x="3074602" y="1325263"/>
            <a:ext cx="7685902" cy="3707026"/>
          </a:xfrm>
          <a:prstGeom prst="wedgeRoundRectCallout">
            <a:avLst>
              <a:gd name="adj1" fmla="val 44895"/>
              <a:gd name="adj2" fmla="val 7102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bg1"/>
                </a:solidFill>
                <a:latin typeface="Times New Roman" pitchFamily="18" charset="0"/>
                <a:cs typeface="Times New Roman" pitchFamily="18" charset="0"/>
              </a:rPr>
              <a:t>Từ bao đời nay, mỗi người Việt đều coi mái đình, cây đa như một biểu tượng của làng quê truyền thống. Ý nghĩa biểu tượng đầu tiên của cây đa là sự trường tồn, sức sống dẻo dai. Không phải ngẫu nhiên mà những bậc cao niên, những người đã có nhiều thành tựu ở một lĩnh vực nào đó thường được đồng nghiệp và xã hội coi là "cây đa, cây đề", biểu tượng cho sức làm việc quên mình, dẻo dai, cho sự tích lũy kiến thức phong phú.</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2527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wheel(1)">
                                      <p:cBhvr>
                                        <p:cTn id="17" dur="2000"/>
                                        <p:tgtEl>
                                          <p:spTgt spid="5123"/>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18" presetID="21" presetClass="entr" presetSubtype="1"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wheel(1)">
                                      <p:cBhvr>
                                        <p:cTn id="20" dur="2000"/>
                                        <p:tgtEl>
                                          <p:spTgt spid="5122"/>
                                        </p:tgtEl>
                                      </p:cBhvr>
                                    </p:animEffect>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NGƯỜI LÁI ĐÒ SÔNG ĐÀ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NGƯỜI LÁI ĐÒ SÔNG ĐÀ (1)</Template>
  <TotalTime>1062</TotalTime>
  <Words>1611</Words>
  <Application>Microsoft Office PowerPoint</Application>
  <PresentationFormat>Custom</PresentationFormat>
  <Paragraphs>166</Paragraphs>
  <Slides>35</Slides>
  <Notes>11</Notes>
  <HiddenSlides>0</HiddenSlides>
  <MMClips>0</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35</vt:i4>
      </vt:variant>
    </vt:vector>
  </HeadingPairs>
  <TitlesOfParts>
    <vt:vector size="72" baseType="lpstr">
      <vt:lpstr>微软雅黑</vt:lpstr>
      <vt:lpstr>宋体</vt:lpstr>
      <vt:lpstr>Arial</vt:lpstr>
      <vt:lpstr>Calibri</vt:lpstr>
      <vt:lpstr>Calibri Light</vt:lpstr>
      <vt:lpstr>Impact</vt:lpstr>
      <vt:lpstr>ITC Avant Garde Std Bk</vt:lpstr>
      <vt:lpstr>LiHei Pro</vt:lpstr>
      <vt:lpstr>Open Sans Extrabold</vt:lpstr>
      <vt:lpstr>Signika</vt:lpstr>
      <vt:lpstr>华文琥珀</vt:lpstr>
      <vt:lpstr>Times New Roman</vt:lpstr>
      <vt:lpstr>华康海报体W12(P)</vt:lpstr>
      <vt:lpstr>等线</vt:lpstr>
      <vt:lpstr>等线 Light</vt:lpstr>
      <vt:lpstr>迷你简汉真广标</vt:lpstr>
      <vt:lpstr>NGƯỜI LÁI ĐÒ SÔNG ĐÀ (1)</vt:lpstr>
      <vt:lpstr>1_Office Theme</vt:lpstr>
      <vt:lpstr>2_Office Theme</vt:lpstr>
      <vt:lpstr>3_Office Theme</vt:lpstr>
      <vt:lpstr>4_Office Theme</vt:lpstr>
      <vt:lpstr>5_Office Theme</vt:lpstr>
      <vt:lpstr>6_Office Theme</vt:lpstr>
      <vt:lpstr>7_Office Theme</vt:lpstr>
      <vt:lpstr>8_Office Theme</vt:lpstr>
      <vt:lpstr>Office Theme</vt:lpstr>
      <vt:lpstr>11_Office Theme</vt:lpstr>
      <vt:lpstr>12_Office Theme</vt:lpstr>
      <vt:lpstr>13_Office Theme</vt:lpstr>
      <vt:lpstr>15_Office Theme</vt:lpstr>
      <vt:lpstr>21_Office Theme</vt:lpstr>
      <vt:lpstr>24_Office Theme</vt:lpstr>
      <vt:lpstr>25_Office Theme</vt:lpstr>
      <vt:lpstr>26_Office Theme</vt:lpstr>
      <vt:lpstr>28_Office Theme</vt:lpstr>
      <vt:lpstr>31_Office Theme</vt:lpstr>
      <vt:lpstr>32_Office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Microsoft account</cp:lastModifiedBy>
  <cp:revision>149</cp:revision>
  <dcterms:created xsi:type="dcterms:W3CDTF">2021-09-06T06:39:21Z</dcterms:created>
  <dcterms:modified xsi:type="dcterms:W3CDTF">2025-11-19T02:49:24Z</dcterms:modified>
</cp:coreProperties>
</file>