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3" r:id="rId1"/>
  </p:sldMasterIdLst>
  <p:notesMasterIdLst>
    <p:notesMasterId r:id="rId32"/>
  </p:notesMasterIdLst>
  <p:sldIdLst>
    <p:sldId id="256" r:id="rId2"/>
    <p:sldId id="257" r:id="rId3"/>
    <p:sldId id="261" r:id="rId4"/>
    <p:sldId id="258" r:id="rId5"/>
    <p:sldId id="262" r:id="rId6"/>
    <p:sldId id="266" r:id="rId7"/>
    <p:sldId id="263" r:id="rId8"/>
    <p:sldId id="267" r:id="rId9"/>
    <p:sldId id="259" r:id="rId10"/>
    <p:sldId id="260" r:id="rId11"/>
    <p:sldId id="270" r:id="rId12"/>
    <p:sldId id="269" r:id="rId13"/>
    <p:sldId id="264" r:id="rId14"/>
    <p:sldId id="268" r:id="rId15"/>
    <p:sldId id="265" r:id="rId16"/>
    <p:sldId id="273" r:id="rId17"/>
    <p:sldId id="312" r:id="rId18"/>
    <p:sldId id="313" r:id="rId19"/>
    <p:sldId id="277" r:id="rId20"/>
    <p:sldId id="276" r:id="rId21"/>
    <p:sldId id="281" r:id="rId22"/>
    <p:sldId id="278" r:id="rId23"/>
    <p:sldId id="275" r:id="rId24"/>
    <p:sldId id="279" r:id="rId25"/>
    <p:sldId id="282" r:id="rId26"/>
    <p:sldId id="283" r:id="rId27"/>
    <p:sldId id="288" r:id="rId28"/>
    <p:sldId id="272" r:id="rId29"/>
    <p:sldId id="280" r:id="rId30"/>
    <p:sldId id="289" r:id="rId31"/>
  </p:sldIdLst>
  <p:sldSz cx="9144000" cy="5143500" type="screen16x9"/>
  <p:notesSz cx="6858000" cy="9144000"/>
  <p:embeddedFontLst>
    <p:embeddedFont>
      <p:font typeface="Cambria Math" pitchFamily="18" charset="0"/>
      <p:regular r:id="rId33"/>
    </p:embeddedFont>
    <p:embeddedFont>
      <p:font typeface="Archivo Black" charset="0"/>
      <p:regular r:id="rId34"/>
    </p:embeddedFont>
    <p:embeddedFont>
      <p:font typeface="Calibri" pitchFamily="34" charset="0"/>
      <p:regular r:id="rId35"/>
      <p:bold r:id="rId36"/>
      <p:italic r:id="rId37"/>
      <p:boldItalic r:id="rId38"/>
    </p:embeddedFont>
    <p:embeddedFont>
      <p:font typeface="Exo 2 Black" charset="0"/>
      <p:bold r:id="rId39"/>
      <p:boldItalic r:id="rId40"/>
    </p:embeddedFont>
    <p:embeddedFont>
      <p:font typeface="Montserrat Medium" charset="0"/>
      <p:regular r:id="rId41"/>
      <p:bold r:id="rId42"/>
      <p:italic r:id="rId43"/>
      <p:boldItalic r:id="rId44"/>
    </p:embeddedFont>
    <p:embeddedFont>
      <p:font typeface="Bebas Neue"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B19F601-A74A-4F34-A3DB-D7E3D452AED3}">
  <a:tblStyle styleId="{5B19F601-A74A-4F34-A3DB-D7E3D452A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84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5480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9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95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2468a04dee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2468a04dee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26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7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04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2468a04dee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2468a04dee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0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4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6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6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12468a04de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12468a04de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51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1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84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468a04dee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12468a04dee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80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2468a04dee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2468a04dee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8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12468a04dee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12468a04dee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1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1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5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31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66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341"/>
        <p:cNvGrpSpPr/>
        <p:nvPr/>
      </p:nvGrpSpPr>
      <p:grpSpPr>
        <a:xfrm>
          <a:off x="0" y="0"/>
          <a:ext cx="0" cy="0"/>
          <a:chOff x="0" y="0"/>
          <a:chExt cx="0" cy="0"/>
        </a:xfrm>
      </p:grpSpPr>
      <p:sp>
        <p:nvSpPr>
          <p:cNvPr id="342" name="Google Shape;342;p1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txBox="1">
            <a:spLocks noGrp="1"/>
          </p:cNvSpPr>
          <p:nvPr>
            <p:ph type="subTitle" idx="1"/>
          </p:nvPr>
        </p:nvSpPr>
        <p:spPr>
          <a:xfrm>
            <a:off x="1565377" y="241005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5" name="Google Shape;345;p19"/>
          <p:cNvSpPr txBox="1">
            <a:spLocks noGrp="1"/>
          </p:cNvSpPr>
          <p:nvPr>
            <p:ph type="title"/>
          </p:nvPr>
        </p:nvSpPr>
        <p:spPr>
          <a:xfrm>
            <a:off x="1565377" y="1686750"/>
            <a:ext cx="2887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46" name="Google Shape;346;p19"/>
          <p:cNvGrpSpPr/>
          <p:nvPr/>
        </p:nvGrpSpPr>
        <p:grpSpPr>
          <a:xfrm>
            <a:off x="8715845" y="1811855"/>
            <a:ext cx="214918" cy="250565"/>
            <a:chOff x="6571050" y="2495000"/>
            <a:chExt cx="307025" cy="357950"/>
          </a:xfrm>
        </p:grpSpPr>
        <p:sp>
          <p:nvSpPr>
            <p:cNvPr id="347" name="Google Shape;347;p1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9"/>
          <p:cNvGrpSpPr/>
          <p:nvPr/>
        </p:nvGrpSpPr>
        <p:grpSpPr>
          <a:xfrm>
            <a:off x="8715860" y="2291035"/>
            <a:ext cx="346832" cy="1809080"/>
            <a:chOff x="4713875" y="2486650"/>
            <a:chExt cx="495475" cy="2584400"/>
          </a:xfrm>
        </p:grpSpPr>
        <p:sp>
          <p:nvSpPr>
            <p:cNvPr id="351" name="Google Shape;351;p1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a:off x="7495925" y="4328730"/>
            <a:ext cx="1552163" cy="755352"/>
            <a:chOff x="359700" y="4031500"/>
            <a:chExt cx="2217375" cy="1079075"/>
          </a:xfrm>
        </p:grpSpPr>
        <p:sp>
          <p:nvSpPr>
            <p:cNvPr id="367" name="Google Shape;367;p19"/>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555"/>
        <p:cNvGrpSpPr/>
        <p:nvPr/>
      </p:nvGrpSpPr>
      <p:grpSpPr>
        <a:xfrm>
          <a:off x="0" y="0"/>
          <a:ext cx="0" cy="0"/>
          <a:chOff x="0" y="0"/>
          <a:chExt cx="0" cy="0"/>
        </a:xfrm>
      </p:grpSpPr>
      <p:sp>
        <p:nvSpPr>
          <p:cNvPr id="556" name="Google Shape;556;p2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txBox="1">
            <a:spLocks noGrp="1"/>
          </p:cNvSpPr>
          <p:nvPr>
            <p:ph type="title"/>
          </p:nvPr>
        </p:nvSpPr>
        <p:spPr>
          <a:xfrm>
            <a:off x="19848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25"/>
          <p:cNvSpPr txBox="1">
            <a:spLocks noGrp="1"/>
          </p:cNvSpPr>
          <p:nvPr>
            <p:ph type="subTitle" idx="1"/>
          </p:nvPr>
        </p:nvSpPr>
        <p:spPr>
          <a:xfrm>
            <a:off x="19848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0" name="Google Shape;560;p25"/>
          <p:cNvSpPr txBox="1">
            <a:spLocks noGrp="1"/>
          </p:cNvSpPr>
          <p:nvPr>
            <p:ph type="title" idx="2"/>
          </p:nvPr>
        </p:nvSpPr>
        <p:spPr>
          <a:xfrm>
            <a:off x="54984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1" name="Google Shape;561;p25"/>
          <p:cNvSpPr txBox="1">
            <a:spLocks noGrp="1"/>
          </p:cNvSpPr>
          <p:nvPr>
            <p:ph type="subTitle" idx="3"/>
          </p:nvPr>
        </p:nvSpPr>
        <p:spPr>
          <a:xfrm>
            <a:off x="54984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2" name="Google Shape;562;p25"/>
          <p:cNvSpPr txBox="1">
            <a:spLocks noGrp="1"/>
          </p:cNvSpPr>
          <p:nvPr>
            <p:ph type="title" idx="4"/>
          </p:nvPr>
        </p:nvSpPr>
        <p:spPr>
          <a:xfrm>
            <a:off x="19848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3" name="Google Shape;563;p25"/>
          <p:cNvSpPr txBox="1">
            <a:spLocks noGrp="1"/>
          </p:cNvSpPr>
          <p:nvPr>
            <p:ph type="subTitle" idx="5"/>
          </p:nvPr>
        </p:nvSpPr>
        <p:spPr>
          <a:xfrm>
            <a:off x="19848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4" name="Google Shape;564;p25"/>
          <p:cNvSpPr txBox="1">
            <a:spLocks noGrp="1"/>
          </p:cNvSpPr>
          <p:nvPr>
            <p:ph type="title" idx="6"/>
          </p:nvPr>
        </p:nvSpPr>
        <p:spPr>
          <a:xfrm>
            <a:off x="54984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5" name="Google Shape;565;p25"/>
          <p:cNvSpPr txBox="1">
            <a:spLocks noGrp="1"/>
          </p:cNvSpPr>
          <p:nvPr>
            <p:ph type="subTitle" idx="7"/>
          </p:nvPr>
        </p:nvSpPr>
        <p:spPr>
          <a:xfrm>
            <a:off x="54984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6" name="Google Shape;566;p25"/>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7" name="Google Shape;567;p25"/>
          <p:cNvGrpSpPr/>
          <p:nvPr/>
        </p:nvGrpSpPr>
        <p:grpSpPr>
          <a:xfrm>
            <a:off x="8720928" y="3462332"/>
            <a:ext cx="327163" cy="637788"/>
            <a:chOff x="2114275" y="3036050"/>
            <a:chExt cx="467375" cy="911125"/>
          </a:xfrm>
        </p:grpSpPr>
        <p:sp>
          <p:nvSpPr>
            <p:cNvPr id="568" name="Google Shape;568;p2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5"/>
          <p:cNvGrpSpPr/>
          <p:nvPr/>
        </p:nvGrpSpPr>
        <p:grpSpPr>
          <a:xfrm>
            <a:off x="7495925" y="4328730"/>
            <a:ext cx="1552163" cy="755352"/>
            <a:chOff x="359700" y="4031500"/>
            <a:chExt cx="2217375" cy="1079075"/>
          </a:xfrm>
        </p:grpSpPr>
        <p:sp>
          <p:nvSpPr>
            <p:cNvPr id="572" name="Google Shape;572;p2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5"/>
          <p:cNvGrpSpPr/>
          <p:nvPr/>
        </p:nvGrpSpPr>
        <p:grpSpPr>
          <a:xfrm>
            <a:off x="5668472" y="4917728"/>
            <a:ext cx="1675047" cy="149572"/>
            <a:chOff x="4790625" y="1824675"/>
            <a:chExt cx="2392925" cy="213675"/>
          </a:xfrm>
        </p:grpSpPr>
        <p:sp>
          <p:nvSpPr>
            <p:cNvPr id="575" name="Google Shape;575;p2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5"/>
          <p:cNvGrpSpPr/>
          <p:nvPr/>
        </p:nvGrpSpPr>
        <p:grpSpPr>
          <a:xfrm>
            <a:off x="8833170" y="2983155"/>
            <a:ext cx="214918" cy="250565"/>
            <a:chOff x="6571050" y="2495000"/>
            <a:chExt cx="307025" cy="357950"/>
          </a:xfrm>
        </p:grpSpPr>
        <p:sp>
          <p:nvSpPr>
            <p:cNvPr id="581" name="Google Shape;581;p2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5_1_1">
    <p:spTree>
      <p:nvGrpSpPr>
        <p:cNvPr id="1" name="Shape 671"/>
        <p:cNvGrpSpPr/>
        <p:nvPr/>
      </p:nvGrpSpPr>
      <p:grpSpPr>
        <a:xfrm>
          <a:off x="0" y="0"/>
          <a:ext cx="0" cy="0"/>
          <a:chOff x="0" y="0"/>
          <a:chExt cx="0" cy="0"/>
        </a:xfrm>
      </p:grpSpPr>
      <p:sp>
        <p:nvSpPr>
          <p:cNvPr id="672" name="Google Shape;672;p2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28"/>
          <p:cNvSpPr txBox="1">
            <a:spLocks noGrp="1"/>
          </p:cNvSpPr>
          <p:nvPr>
            <p:ph type="title" idx="2"/>
          </p:nvPr>
        </p:nvSpPr>
        <p:spPr>
          <a:xfrm>
            <a:off x="1400400" y="141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6" name="Google Shape;676;p28"/>
          <p:cNvSpPr txBox="1">
            <a:spLocks noGrp="1"/>
          </p:cNvSpPr>
          <p:nvPr>
            <p:ph type="subTitle" idx="1"/>
          </p:nvPr>
        </p:nvSpPr>
        <p:spPr>
          <a:xfrm>
            <a:off x="1400400" y="175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7" name="Google Shape;677;p28"/>
          <p:cNvSpPr txBox="1">
            <a:spLocks noGrp="1"/>
          </p:cNvSpPr>
          <p:nvPr>
            <p:ph type="title" idx="3"/>
          </p:nvPr>
        </p:nvSpPr>
        <p:spPr>
          <a:xfrm>
            <a:off x="5498400" y="141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8" name="Google Shape;678;p28"/>
          <p:cNvSpPr txBox="1">
            <a:spLocks noGrp="1"/>
          </p:cNvSpPr>
          <p:nvPr>
            <p:ph type="subTitle" idx="4"/>
          </p:nvPr>
        </p:nvSpPr>
        <p:spPr>
          <a:xfrm>
            <a:off x="5498400" y="175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9" name="Google Shape;679;p28"/>
          <p:cNvSpPr txBox="1">
            <a:spLocks noGrp="1"/>
          </p:cNvSpPr>
          <p:nvPr>
            <p:ph type="title" idx="5"/>
          </p:nvPr>
        </p:nvSpPr>
        <p:spPr>
          <a:xfrm>
            <a:off x="1400400" y="258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0" name="Google Shape;680;p28"/>
          <p:cNvSpPr txBox="1">
            <a:spLocks noGrp="1"/>
          </p:cNvSpPr>
          <p:nvPr>
            <p:ph type="subTitle" idx="6"/>
          </p:nvPr>
        </p:nvSpPr>
        <p:spPr>
          <a:xfrm>
            <a:off x="1400400" y="292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1" name="Google Shape;681;p28"/>
          <p:cNvSpPr txBox="1">
            <a:spLocks noGrp="1"/>
          </p:cNvSpPr>
          <p:nvPr>
            <p:ph type="title" idx="7"/>
          </p:nvPr>
        </p:nvSpPr>
        <p:spPr>
          <a:xfrm>
            <a:off x="1400400" y="37584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2" name="Google Shape;682;p28"/>
          <p:cNvSpPr txBox="1">
            <a:spLocks noGrp="1"/>
          </p:cNvSpPr>
          <p:nvPr>
            <p:ph type="subTitle" idx="8"/>
          </p:nvPr>
        </p:nvSpPr>
        <p:spPr>
          <a:xfrm>
            <a:off x="1400400" y="40968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3" name="Google Shape;683;p28"/>
          <p:cNvSpPr txBox="1">
            <a:spLocks noGrp="1"/>
          </p:cNvSpPr>
          <p:nvPr>
            <p:ph type="title" idx="9"/>
          </p:nvPr>
        </p:nvSpPr>
        <p:spPr>
          <a:xfrm>
            <a:off x="5498400" y="2588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4" name="Google Shape;684;p28"/>
          <p:cNvSpPr txBox="1">
            <a:spLocks noGrp="1"/>
          </p:cNvSpPr>
          <p:nvPr>
            <p:ph type="subTitle" idx="13"/>
          </p:nvPr>
        </p:nvSpPr>
        <p:spPr>
          <a:xfrm>
            <a:off x="5498400" y="2926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5" name="Google Shape;685;p28"/>
          <p:cNvSpPr txBox="1">
            <a:spLocks noGrp="1"/>
          </p:cNvSpPr>
          <p:nvPr>
            <p:ph type="title" idx="14"/>
          </p:nvPr>
        </p:nvSpPr>
        <p:spPr>
          <a:xfrm>
            <a:off x="54984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6" name="Google Shape;686;p28"/>
          <p:cNvSpPr txBox="1">
            <a:spLocks noGrp="1"/>
          </p:cNvSpPr>
          <p:nvPr>
            <p:ph type="subTitle" idx="15"/>
          </p:nvPr>
        </p:nvSpPr>
        <p:spPr>
          <a:xfrm>
            <a:off x="54984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687" name="Google Shape;687;p28"/>
          <p:cNvGrpSpPr/>
          <p:nvPr/>
        </p:nvGrpSpPr>
        <p:grpSpPr>
          <a:xfrm>
            <a:off x="76197" y="2274260"/>
            <a:ext cx="346832" cy="1809080"/>
            <a:chOff x="4713875" y="2486650"/>
            <a:chExt cx="495475" cy="2584400"/>
          </a:xfrm>
        </p:grpSpPr>
        <p:sp>
          <p:nvSpPr>
            <p:cNvPr id="688" name="Google Shape;688;p2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8"/>
          <p:cNvGrpSpPr/>
          <p:nvPr/>
        </p:nvGrpSpPr>
        <p:grpSpPr>
          <a:xfrm>
            <a:off x="76202" y="1815315"/>
            <a:ext cx="214917" cy="230335"/>
            <a:chOff x="424275" y="4593075"/>
            <a:chExt cx="307025" cy="329050"/>
          </a:xfrm>
        </p:grpSpPr>
        <p:sp>
          <p:nvSpPr>
            <p:cNvPr id="704" name="Google Shape;704;p2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8"/>
          <p:cNvGrpSpPr/>
          <p:nvPr/>
        </p:nvGrpSpPr>
        <p:grpSpPr>
          <a:xfrm flipH="1">
            <a:off x="76200" y="4311955"/>
            <a:ext cx="1533560" cy="755352"/>
            <a:chOff x="383775" y="4031500"/>
            <a:chExt cx="2190800" cy="1079075"/>
          </a:xfrm>
        </p:grpSpPr>
        <p:sp>
          <p:nvSpPr>
            <p:cNvPr id="708" name="Google Shape;708;p2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2">
  <p:cSld name="CUSTOM_6_1_1">
    <p:spTree>
      <p:nvGrpSpPr>
        <p:cNvPr id="1" name="Shape 773"/>
        <p:cNvGrpSpPr/>
        <p:nvPr/>
      </p:nvGrpSpPr>
      <p:grpSpPr>
        <a:xfrm>
          <a:off x="0" y="0"/>
          <a:ext cx="0" cy="0"/>
          <a:chOff x="0" y="0"/>
          <a:chExt cx="0" cy="0"/>
        </a:xfrm>
      </p:grpSpPr>
      <p:sp>
        <p:nvSpPr>
          <p:cNvPr id="774" name="Google Shape;774;p3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txBox="1">
            <a:spLocks noGrp="1"/>
          </p:cNvSpPr>
          <p:nvPr>
            <p:ph type="title"/>
          </p:nvPr>
        </p:nvSpPr>
        <p:spPr>
          <a:xfrm>
            <a:off x="7200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7" name="Google Shape;777;p31"/>
          <p:cNvSpPr txBox="1">
            <a:spLocks noGrp="1"/>
          </p:cNvSpPr>
          <p:nvPr>
            <p:ph type="subTitle" idx="1"/>
          </p:nvPr>
        </p:nvSpPr>
        <p:spPr>
          <a:xfrm>
            <a:off x="7200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78" name="Google Shape;778;p31"/>
          <p:cNvSpPr txBox="1">
            <a:spLocks noGrp="1"/>
          </p:cNvSpPr>
          <p:nvPr>
            <p:ph type="title" idx="2"/>
          </p:nvPr>
        </p:nvSpPr>
        <p:spPr>
          <a:xfrm>
            <a:off x="34488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9" name="Google Shape;779;p31"/>
          <p:cNvSpPr txBox="1">
            <a:spLocks noGrp="1"/>
          </p:cNvSpPr>
          <p:nvPr>
            <p:ph type="subTitle" idx="3"/>
          </p:nvPr>
        </p:nvSpPr>
        <p:spPr>
          <a:xfrm>
            <a:off x="34488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0" name="Google Shape;780;p31"/>
          <p:cNvSpPr txBox="1">
            <a:spLocks noGrp="1"/>
          </p:cNvSpPr>
          <p:nvPr>
            <p:ph type="title" idx="4"/>
          </p:nvPr>
        </p:nvSpPr>
        <p:spPr>
          <a:xfrm>
            <a:off x="6177595"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1" name="Google Shape;781;p31"/>
          <p:cNvSpPr txBox="1">
            <a:spLocks noGrp="1"/>
          </p:cNvSpPr>
          <p:nvPr>
            <p:ph type="subTitle" idx="5"/>
          </p:nvPr>
        </p:nvSpPr>
        <p:spPr>
          <a:xfrm>
            <a:off x="6177595"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2" name="Google Shape;782;p31"/>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3" name="Google Shape;783;p31"/>
          <p:cNvSpPr txBox="1">
            <a:spLocks noGrp="1"/>
          </p:cNvSpPr>
          <p:nvPr>
            <p:ph type="title" idx="7" hasCustomPrompt="1"/>
          </p:nvPr>
        </p:nvSpPr>
        <p:spPr>
          <a:xfrm>
            <a:off x="7200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4" name="Google Shape;784;p31"/>
          <p:cNvSpPr txBox="1">
            <a:spLocks noGrp="1"/>
          </p:cNvSpPr>
          <p:nvPr>
            <p:ph type="title" idx="8" hasCustomPrompt="1"/>
          </p:nvPr>
        </p:nvSpPr>
        <p:spPr>
          <a:xfrm>
            <a:off x="34488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5" name="Google Shape;785;p31"/>
          <p:cNvSpPr txBox="1">
            <a:spLocks noGrp="1"/>
          </p:cNvSpPr>
          <p:nvPr>
            <p:ph type="title" idx="9" hasCustomPrompt="1"/>
          </p:nvPr>
        </p:nvSpPr>
        <p:spPr>
          <a:xfrm>
            <a:off x="6177605" y="34227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86" name="Google Shape;786;p31"/>
          <p:cNvGrpSpPr/>
          <p:nvPr/>
        </p:nvGrpSpPr>
        <p:grpSpPr>
          <a:xfrm>
            <a:off x="76197" y="845785"/>
            <a:ext cx="346832" cy="1809080"/>
            <a:chOff x="4713875" y="2486650"/>
            <a:chExt cx="495475" cy="2584400"/>
          </a:xfrm>
        </p:grpSpPr>
        <p:sp>
          <p:nvSpPr>
            <p:cNvPr id="787" name="Google Shape;787;p3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1"/>
          <p:cNvGrpSpPr/>
          <p:nvPr/>
        </p:nvGrpSpPr>
        <p:grpSpPr>
          <a:xfrm>
            <a:off x="76202" y="2883482"/>
            <a:ext cx="214917" cy="230335"/>
            <a:chOff x="424275" y="4593075"/>
            <a:chExt cx="307025" cy="329050"/>
          </a:xfrm>
        </p:grpSpPr>
        <p:sp>
          <p:nvSpPr>
            <p:cNvPr id="803" name="Google Shape;803;p3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1"/>
          <p:cNvGrpSpPr/>
          <p:nvPr/>
        </p:nvGrpSpPr>
        <p:grpSpPr>
          <a:xfrm>
            <a:off x="76192" y="76210"/>
            <a:ext cx="1100050" cy="540977"/>
            <a:chOff x="823225" y="4003400"/>
            <a:chExt cx="1571500" cy="772825"/>
          </a:xfrm>
        </p:grpSpPr>
        <p:sp>
          <p:nvSpPr>
            <p:cNvPr id="807" name="Google Shape;807;p3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1"/>
          <p:cNvGrpSpPr/>
          <p:nvPr/>
        </p:nvGrpSpPr>
        <p:grpSpPr>
          <a:xfrm>
            <a:off x="8720928" y="3462332"/>
            <a:ext cx="327163" cy="637788"/>
            <a:chOff x="2114275" y="3036050"/>
            <a:chExt cx="467375" cy="911125"/>
          </a:xfrm>
        </p:grpSpPr>
        <p:sp>
          <p:nvSpPr>
            <p:cNvPr id="810" name="Google Shape;810;p3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1"/>
          <p:cNvGrpSpPr/>
          <p:nvPr/>
        </p:nvGrpSpPr>
        <p:grpSpPr>
          <a:xfrm>
            <a:off x="7495925" y="4328730"/>
            <a:ext cx="1552163" cy="755352"/>
            <a:chOff x="359700" y="4031500"/>
            <a:chExt cx="2217375" cy="1079075"/>
          </a:xfrm>
        </p:grpSpPr>
        <p:sp>
          <p:nvSpPr>
            <p:cNvPr id="814" name="Google Shape;814;p3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1"/>
          <p:cNvGrpSpPr/>
          <p:nvPr/>
        </p:nvGrpSpPr>
        <p:grpSpPr>
          <a:xfrm>
            <a:off x="5668472" y="4917728"/>
            <a:ext cx="1675047" cy="149572"/>
            <a:chOff x="4790625" y="1824675"/>
            <a:chExt cx="2392925" cy="213675"/>
          </a:xfrm>
        </p:grpSpPr>
        <p:sp>
          <p:nvSpPr>
            <p:cNvPr id="817" name="Google Shape;817;p3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1"/>
          <p:cNvGrpSpPr/>
          <p:nvPr/>
        </p:nvGrpSpPr>
        <p:grpSpPr>
          <a:xfrm>
            <a:off x="8833170" y="2983155"/>
            <a:ext cx="214918" cy="250565"/>
            <a:chOff x="6571050" y="2495000"/>
            <a:chExt cx="307025" cy="357950"/>
          </a:xfrm>
        </p:grpSpPr>
        <p:sp>
          <p:nvSpPr>
            <p:cNvPr id="823" name="Google Shape;823;p3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0.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802457" y="1096738"/>
            <a:ext cx="7621584" cy="2586000"/>
          </a:xfrm>
          <a:prstGeom prst="rect">
            <a:avLst/>
          </a:prstGeom>
        </p:spPr>
        <p:txBody>
          <a:bodyPr spcFirstLastPara="1" wrap="square" lIns="90000" tIns="91425" rIns="90000" bIns="91425" anchor="ctr" anchorCtr="0">
            <a:noAutofit/>
          </a:bodyPr>
          <a:lstStyle/>
          <a:p>
            <a:pPr marL="0" lvl="0" indent="0" algn="ctr" rtl="0">
              <a:lnSpc>
                <a:spcPct val="150000"/>
              </a:lnSpc>
              <a:spcBef>
                <a:spcPts val="0"/>
              </a:spcBef>
              <a:spcAft>
                <a:spcPts val="0"/>
              </a:spcAft>
              <a:buNone/>
            </a:pPr>
            <a:r>
              <a:rPr lang="en-US" sz="4000" b="1" dirty="0" smtClean="0">
                <a:solidFill>
                  <a:srgbClr val="002060"/>
                </a:solidFill>
                <a:latin typeface="+mn-lt"/>
              </a:rPr>
              <a:t>CHÀO MỪNG CÁC EM </a:t>
            </a:r>
            <a:br>
              <a:rPr lang="en-US" sz="4000" b="1" dirty="0" smtClean="0">
                <a:solidFill>
                  <a:srgbClr val="002060"/>
                </a:solidFill>
                <a:latin typeface="+mn-lt"/>
              </a:rPr>
            </a:br>
            <a:r>
              <a:rPr lang="en-US" sz="4000" b="1" dirty="0" smtClean="0">
                <a:solidFill>
                  <a:srgbClr val="002060"/>
                </a:solidFill>
                <a:latin typeface="+mn-lt"/>
              </a:rPr>
              <a:t>ĐẾN VỚI TIẾT HỌC HÔM NAY!</a:t>
            </a:r>
            <a:endParaRPr sz="4000" b="1" dirty="0">
              <a:solidFill>
                <a:srgbClr val="002060"/>
              </a:solidFill>
              <a:latin typeface="+mn-lt"/>
            </a:endParaRP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274199" y="660550"/>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510409" y="3488021"/>
            <a:ext cx="913644" cy="1115479"/>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373372" y="1004539"/>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pSp>
        <p:nvGrpSpPr>
          <p:cNvPr id="1241" name="Google Shape;1241;p42"/>
          <p:cNvGrpSpPr/>
          <p:nvPr/>
        </p:nvGrpSpPr>
        <p:grpSpPr>
          <a:xfrm>
            <a:off x="8004465" y="3611395"/>
            <a:ext cx="1063335" cy="1454810"/>
            <a:chOff x="3064150" y="3027700"/>
            <a:chExt cx="1519050" cy="2078300"/>
          </a:xfrm>
        </p:grpSpPr>
        <p:sp>
          <p:nvSpPr>
            <p:cNvPr id="1242" name="Google Shape;1242;p42"/>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2"/>
          <p:cNvGrpSpPr/>
          <p:nvPr/>
        </p:nvGrpSpPr>
        <p:grpSpPr>
          <a:xfrm>
            <a:off x="7523187" y="3905653"/>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2"/>
          <p:cNvGrpSpPr/>
          <p:nvPr/>
        </p:nvGrpSpPr>
        <p:grpSpPr>
          <a:xfrm>
            <a:off x="-249" y="79318"/>
            <a:ext cx="1039801" cy="1159501"/>
            <a:chOff x="5321800" y="3042900"/>
            <a:chExt cx="1828325" cy="2038800"/>
          </a:xfrm>
        </p:grpSpPr>
        <p:sp>
          <p:nvSpPr>
            <p:cNvPr id="1284" name="Google Shape;1284;p42"/>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708340" y="1490745"/>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2"/>
          <p:cNvGrpSpPr/>
          <p:nvPr/>
        </p:nvGrpSpPr>
        <p:grpSpPr>
          <a:xfrm>
            <a:off x="6090725" y="4495968"/>
            <a:ext cx="1675047" cy="149573"/>
            <a:chOff x="4790625" y="1824675"/>
            <a:chExt cx="2392925" cy="213675"/>
          </a:xfrm>
        </p:grpSpPr>
        <p:sp>
          <p:nvSpPr>
            <p:cNvPr id="1292" name="Google Shape;1292;p42"/>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174882" y="2273981"/>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80077" y="1731965"/>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852895" y="3132230"/>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8077160" y="1573710"/>
            <a:ext cx="346832" cy="1809080"/>
            <a:chOff x="4713875" y="2486650"/>
            <a:chExt cx="495475" cy="2584400"/>
          </a:xfrm>
        </p:grpSpPr>
        <p:sp>
          <p:nvSpPr>
            <p:cNvPr id="1320" name="Google Shape;1320;p4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1089614" y="1144161"/>
            <a:ext cx="1654205" cy="400110"/>
          </a:xfrm>
          <a:prstGeom prst="rect">
            <a:avLst/>
          </a:prstGeom>
          <a:solidFill>
            <a:schemeClr val="bg2"/>
          </a:solidFill>
        </p:spPr>
        <p:txBody>
          <a:bodyPr wrap="square" rtlCol="0">
            <a:spAutoFit/>
          </a:bodyPr>
          <a:lstStyle/>
          <a:p>
            <a:pPr algn="ctr"/>
            <a:r>
              <a:rPr lang="en-US" sz="2000" b="1" dirty="0" err="1" smtClean="0"/>
              <a:t>Vận</a:t>
            </a:r>
            <a:r>
              <a:rPr lang="en-US" sz="2000" b="1" dirty="0" smtClean="0"/>
              <a:t> </a:t>
            </a:r>
            <a:r>
              <a:rPr lang="en-US" sz="2000" b="1" dirty="0" err="1" smtClean="0"/>
              <a:t>dụng</a:t>
            </a:r>
            <a:r>
              <a:rPr lang="en-US" sz="2000" b="1" dirty="0" smtClean="0"/>
              <a:t> 1:</a:t>
            </a:r>
            <a:endParaRPr lang="en-US" sz="2000" b="1" dirty="0"/>
          </a:p>
        </p:txBody>
      </p:sp>
      <mc:AlternateContent xmlns:mc="http://schemas.openxmlformats.org/markup-compatibility/2006" xmlns:a14="http://schemas.microsoft.com/office/drawing/2010/main">
        <mc:Choice Requires="a14">
          <p:sp>
            <p:nvSpPr>
              <p:cNvPr id="6" name="TextBox 5"/>
              <p:cNvSpPr txBox="1"/>
              <p:nvPr/>
            </p:nvSpPr>
            <p:spPr>
              <a:xfrm>
                <a:off x="988751" y="1544271"/>
                <a:ext cx="7049306" cy="2400657"/>
              </a:xfrm>
              <a:prstGeom prst="rect">
                <a:avLst/>
              </a:prstGeom>
              <a:noFill/>
            </p:spPr>
            <p:txBody>
              <a:bodyPr wrap="square" rtlCol="0">
                <a:spAutoFit/>
              </a:bodyPr>
              <a:lstStyle/>
              <a:p>
                <a:pPr algn="just">
                  <a:lnSpc>
                    <a:spcPct val="150000"/>
                  </a:lnSpc>
                </a:pP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tính</a:t>
                </a:r>
                <a:r>
                  <a:rPr lang="en-US" sz="2000" dirty="0" smtClean="0">
                    <a:latin typeface="+mn-lt"/>
                  </a:rPr>
                  <a:t> </a:t>
                </a:r>
                <a:r>
                  <a:rPr lang="en-US" sz="2000" dirty="0" err="1" smtClean="0">
                    <a:latin typeface="+mn-lt"/>
                  </a:rPr>
                  <a:t>đường</a:t>
                </a:r>
                <a:r>
                  <a:rPr lang="en-US" sz="2000" dirty="0" smtClean="0">
                    <a:latin typeface="+mn-lt"/>
                  </a:rPr>
                  <a:t> </a:t>
                </a:r>
                <a:r>
                  <a:rPr lang="en-US" sz="2000" dirty="0" err="1" smtClean="0">
                    <a:latin typeface="+mn-lt"/>
                  </a:rPr>
                  <a:t>kính</a:t>
                </a:r>
                <a:r>
                  <a:rPr lang="en-US" sz="2000" dirty="0" smtClean="0">
                    <a:latin typeface="+mn-lt"/>
                  </a:rPr>
                  <a:t>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a:t>
                </a:r>
                <a:r>
                  <a:rPr lang="en-US" sz="2000" dirty="0" err="1" smtClean="0">
                    <a:latin typeface="+mn-lt"/>
                  </a:rPr>
                  <a:t>theo</a:t>
                </a:r>
                <a:r>
                  <a:rPr lang="en-US" sz="2000" dirty="0" smtClean="0">
                    <a:latin typeface="+mn-lt"/>
                  </a:rPr>
                  <a:t> </a:t>
                </a:r>
                <a:r>
                  <a:rPr lang="en-US" sz="2000" dirty="0" err="1" smtClean="0">
                    <a:latin typeface="+mn-lt"/>
                  </a:rPr>
                  <a:t>quy</a:t>
                </a:r>
                <a:r>
                  <a:rPr lang="en-US" sz="2000" dirty="0" smtClean="0">
                    <a:latin typeface="+mn-lt"/>
                  </a:rPr>
                  <a:t> </a:t>
                </a:r>
                <a:r>
                  <a:rPr lang="en-US" sz="2000" dirty="0" err="1" smtClean="0">
                    <a:latin typeface="+mn-lt"/>
                  </a:rPr>
                  <a:t>tắc</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tức</a:t>
                </a:r>
                <a:r>
                  <a:rPr lang="en-US" sz="2000" dirty="0" smtClean="0">
                    <a:latin typeface="+mn-lt"/>
                  </a:rPr>
                  <a:t> </a:t>
                </a:r>
                <a:r>
                  <a:rPr lang="en-US" sz="2000" dirty="0" err="1" smtClean="0">
                    <a:latin typeface="+mn-lt"/>
                  </a:rPr>
                  <a:t>là</a:t>
                </a:r>
                <a:r>
                  <a:rPr lang="en-US" sz="2000" dirty="0" smtClean="0">
                    <a:latin typeface="+mn-lt"/>
                  </a:rPr>
                  <a:t> </a:t>
                </a:r>
                <a:r>
                  <a:rPr lang="en-US" sz="2000" dirty="0" err="1" smtClean="0">
                    <a:latin typeface="+mn-lt"/>
                  </a:rPr>
                  <a:t>lấy</a:t>
                </a:r>
                <a:r>
                  <a:rPr lang="en-US" sz="2000" dirty="0" smtClean="0">
                    <a:latin typeface="+mn-lt"/>
                  </a:rPr>
                  <a:t> </a:t>
                </a:r>
                <a:r>
                  <a:rPr lang="en-US" sz="2000" dirty="0" err="1" smtClean="0">
                    <a:latin typeface="+mn-lt"/>
                  </a:rPr>
                  <a:t>chu</a:t>
                </a:r>
                <a:r>
                  <a:rPr lang="en-US" sz="2000" dirty="0" smtClean="0">
                    <a:latin typeface="+mn-lt"/>
                  </a:rPr>
                  <a:t> vi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chia </a:t>
                </a:r>
                <a:r>
                  <a:rPr lang="en-US" sz="2000" dirty="0" err="1" smtClean="0">
                    <a:latin typeface="+mn-lt"/>
                  </a:rPr>
                  <a:t>làm</a:t>
                </a:r>
                <a:r>
                  <a:rPr lang="en-US" sz="2000" dirty="0" smtClean="0">
                    <a:latin typeface="+mn-lt"/>
                  </a:rPr>
                  <a:t> 8 </a:t>
                </a:r>
                <a:r>
                  <a:rPr lang="en-US" sz="2000" dirty="0" err="1" smtClean="0">
                    <a:latin typeface="+mn-lt"/>
                  </a:rPr>
                  <a:t>phần</a:t>
                </a:r>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nhau</a:t>
                </a:r>
                <a:r>
                  <a:rPr lang="en-US" sz="2000" dirty="0">
                    <a:latin typeface="+mn-lt"/>
                  </a:rPr>
                  <a:t> </a:t>
                </a:r>
                <a:r>
                  <a:rPr lang="en-US" sz="2000" dirty="0" smtClean="0">
                    <a:latin typeface="+mn-lt"/>
                  </a:rPr>
                  <a:t>(</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bớt</a:t>
                </a:r>
                <a:r>
                  <a:rPr lang="en-US" sz="2000" dirty="0" smtClean="0">
                    <a:latin typeface="+mn-lt"/>
                  </a:rPr>
                  <a:t> </a:t>
                </a:r>
                <a:r>
                  <a:rPr lang="en-US" sz="2000" dirty="0" err="1" smtClean="0">
                    <a:latin typeface="+mn-lt"/>
                  </a:rPr>
                  <a:t>đi</a:t>
                </a:r>
                <a:r>
                  <a:rPr lang="en-US" sz="2000" dirty="0" smtClean="0">
                    <a:latin typeface="+mn-lt"/>
                  </a:rPr>
                  <a:t> </a:t>
                </a:r>
                <a:r>
                  <a:rPr lang="en-US" sz="2000" dirty="0" err="1" smtClean="0">
                    <a:latin typeface="+mn-lt"/>
                  </a:rPr>
                  <a:t>ba</a:t>
                </a:r>
                <a:r>
                  <a:rPr lang="en-US" sz="2000" dirty="0" smtClean="0">
                    <a:latin typeface="+mn-lt"/>
                  </a:rPr>
                  <a:t> </a:t>
                </a:r>
                <a:r>
                  <a:rPr lang="en-US" sz="2000" dirty="0" err="1" smtClean="0">
                    <a:latin typeface="+mn-lt"/>
                  </a:rPr>
                  <a:t>phần</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còn</a:t>
                </a:r>
                <a:r>
                  <a:rPr lang="en-US" sz="2000" dirty="0" smtClean="0">
                    <a:latin typeface="+mn-lt"/>
                  </a:rPr>
                  <a:t> </a:t>
                </a:r>
                <a:r>
                  <a:rPr lang="en-US" sz="2000" dirty="0" err="1" smtClean="0">
                    <a:latin typeface="+mn-lt"/>
                  </a:rPr>
                  <a:t>lại</a:t>
                </a:r>
                <a:r>
                  <a:rPr lang="en-US" sz="2000" dirty="0" smtClean="0">
                    <a:latin typeface="+mn-lt"/>
                  </a:rPr>
                  <a:t> 5 </a:t>
                </a:r>
                <a:r>
                  <a:rPr lang="en-US" sz="2000" dirty="0" err="1" smtClean="0">
                    <a:latin typeface="+mn-lt"/>
                  </a:rPr>
                  <a:t>phần</a:t>
                </a:r>
                <a:r>
                  <a:rPr lang="en-US" sz="2000" dirty="0" smtClean="0">
                    <a:latin typeface="+mn-lt"/>
                  </a:rPr>
                  <a:t>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rồi</a:t>
                </a:r>
                <a:r>
                  <a:rPr lang="en-US" sz="2000" dirty="0" smtClean="0">
                    <a:latin typeface="+mn-lt"/>
                  </a:rPr>
                  <a:t> chia </a:t>
                </a:r>
                <a:r>
                  <a:rPr lang="en-US" sz="2000" dirty="0" err="1" smtClean="0">
                    <a:latin typeface="+mn-lt"/>
                  </a:rPr>
                  <a:t>đôi</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Hãy</a:t>
                </a:r>
                <a:r>
                  <a:rPr lang="en-US" sz="2000" dirty="0" smtClean="0">
                    <a:latin typeface="+mn-lt"/>
                  </a:rPr>
                  <a:t> </a:t>
                </a:r>
                <a:r>
                  <a:rPr lang="en-US" sz="2000" dirty="0" err="1" smtClean="0">
                    <a:latin typeface="+mn-lt"/>
                  </a:rPr>
                  <a:t>cho</a:t>
                </a:r>
                <a:r>
                  <a:rPr lang="en-US" sz="2000" dirty="0" smtClean="0">
                    <a:latin typeface="+mn-lt"/>
                  </a:rPr>
                  <a:t> </a:t>
                </a:r>
                <a:r>
                  <a:rPr lang="en-US" sz="2000" dirty="0" err="1" smtClean="0">
                    <a:latin typeface="+mn-lt"/>
                  </a:rPr>
                  <a:t>biết</a:t>
                </a:r>
                <a:r>
                  <a:rPr lang="en-US" sz="2000" dirty="0" smtClean="0">
                    <a:latin typeface="+mn-lt"/>
                  </a:rPr>
                  <a:t> </a:t>
                </a: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ước</a:t>
                </a:r>
                <a:r>
                  <a:rPr lang="en-US" sz="2000" dirty="0" smtClean="0">
                    <a:latin typeface="+mn-lt"/>
                  </a:rPr>
                  <a:t> </a:t>
                </a:r>
                <a:r>
                  <a:rPr lang="en-US" sz="2000" dirty="0" err="1" smtClean="0">
                    <a:latin typeface="+mn-lt"/>
                  </a:rPr>
                  <a:t>lượng</a:t>
                </a:r>
                <a:r>
                  <a:rPr lang="en-US" sz="2000" dirty="0" smtClean="0">
                    <a:latin typeface="+mn-lt"/>
                  </a:rPr>
                  <a:t> </a:t>
                </a:r>
                <a:r>
                  <a:rPr lang="en-US" sz="2000" dirty="0" err="1" smtClean="0">
                    <a:latin typeface="+mn-lt"/>
                  </a:rPr>
                  <a:t>số</a:t>
                </a:r>
                <a:r>
                  <a:rPr lang="en-US" sz="2000" dirty="0" smtClean="0">
                    <a:latin typeface="+mn-lt"/>
                  </a:rPr>
                  <a:t> </a:t>
                </a:r>
                <a14:m>
                  <m:oMath xmlns:m="http://schemas.openxmlformats.org/officeDocument/2006/math">
                    <m:r>
                      <m:rPr>
                        <m:sty m:val="p"/>
                      </m:rPr>
                      <a:rPr lang="en-US" sz="2000" i="0" smtClean="0">
                        <a:latin typeface="Cambria Math"/>
                        <a:ea typeface="Cambria Math" panose="02040503050406030204" pitchFamily="18" charset="0"/>
                      </a:rPr>
                      <m:t>π</m:t>
                    </m:r>
                  </m:oMath>
                </a14:m>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bao</a:t>
                </a:r>
                <a:r>
                  <a:rPr lang="en-US" sz="2000" dirty="0" smtClean="0">
                    <a:latin typeface="+mn-lt"/>
                  </a:rPr>
                  <a:t> </a:t>
                </a:r>
                <a:r>
                  <a:rPr lang="en-US" sz="2000" dirty="0" err="1" smtClean="0">
                    <a:latin typeface="+mn-lt"/>
                  </a:rPr>
                  <a:t>nhiêu</a:t>
                </a:r>
                <a:r>
                  <a:rPr lang="en-US" sz="2000" dirty="0" smtClean="0">
                    <a:latin typeface="+mn-lt"/>
                  </a:rPr>
                  <a:t>.</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8751" y="1544271"/>
                <a:ext cx="7049306" cy="2400657"/>
              </a:xfrm>
              <a:prstGeom prst="rect">
                <a:avLst/>
              </a:prstGeom>
              <a:blipFill rotWithShape="0">
                <a:blip r:embed="rId3"/>
                <a:stretch>
                  <a:fillRect l="-864" r="-864" b="-1269"/>
                </a:stretch>
              </a:blipFill>
            </p:spPr>
            <p:txBody>
              <a:bodyPr/>
              <a:lstStyle/>
              <a:p>
                <a:r>
                  <a:rPr lang="en-US">
                    <a:noFill/>
                  </a:rPr>
                  <a:t> </a:t>
                </a:r>
              </a:p>
            </p:txBody>
          </p:sp>
        </mc:Fallback>
      </mc:AlternateContent>
      <p:sp>
        <p:nvSpPr>
          <p:cNvPr id="7" name="TextBox 6"/>
          <p:cNvSpPr txBox="1"/>
          <p:nvPr/>
        </p:nvSpPr>
        <p:spPr>
          <a:xfrm>
            <a:off x="1973700" y="586116"/>
            <a:ext cx="5676099" cy="400110"/>
          </a:xfrm>
          <a:prstGeom prst="rect">
            <a:avLst/>
          </a:prstGeom>
          <a:noFill/>
        </p:spPr>
        <p:txBody>
          <a:bodyPr wrap="square" rtlCol="0">
            <a:spAutoFit/>
          </a:bodyPr>
          <a:lstStyle/>
          <a:p>
            <a:r>
              <a:rPr lang="en-US" sz="2000" i="1" dirty="0" err="1" smtClean="0">
                <a:solidFill>
                  <a:srgbClr val="002060"/>
                </a:solidFill>
              </a:rPr>
              <a:t>Hoạt</a:t>
            </a:r>
            <a:r>
              <a:rPr lang="en-US" sz="2000" i="1" dirty="0" smtClean="0">
                <a:solidFill>
                  <a:srgbClr val="002060"/>
                </a:solidFill>
              </a:rPr>
              <a:t> </a:t>
            </a:r>
            <a:r>
              <a:rPr lang="en-US" sz="2000" i="1" dirty="0" err="1" smtClean="0">
                <a:solidFill>
                  <a:srgbClr val="002060"/>
                </a:solidFill>
              </a:rPr>
              <a:t>động</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đôi</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dirty="0" smtClean="0">
                <a:solidFill>
                  <a:srgbClr val="002060"/>
                </a:solidFill>
              </a:rPr>
              <a:t> </a:t>
            </a:r>
            <a:r>
              <a:rPr lang="en-US" sz="2000" b="1" i="1" dirty="0" err="1" smtClean="0">
                <a:solidFill>
                  <a:srgbClr val="002060"/>
                </a:solidFill>
              </a:rPr>
              <a:t>Vận</a:t>
            </a:r>
            <a:r>
              <a:rPr lang="en-US" sz="2000" b="1" i="1" dirty="0" smtClean="0">
                <a:solidFill>
                  <a:srgbClr val="002060"/>
                </a:solidFill>
              </a:rPr>
              <a:t> </a:t>
            </a:r>
            <a:r>
              <a:rPr lang="en-US" sz="2000" b="1" i="1" dirty="0" err="1" smtClean="0">
                <a:solidFill>
                  <a:srgbClr val="002060"/>
                </a:solidFill>
              </a:rPr>
              <a:t>dụng</a:t>
            </a:r>
            <a:r>
              <a:rPr lang="en-US" sz="2000" b="1" i="1" dirty="0" smtClean="0">
                <a:solidFill>
                  <a:srgbClr val="002060"/>
                </a:solidFill>
              </a:rPr>
              <a:t> 1.</a:t>
            </a:r>
            <a:endParaRPr lang="en-US" sz="2000" b="1" i="1" dirty="0">
              <a:solidFill>
                <a:srgbClr val="00206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76" y="445028"/>
            <a:ext cx="585841" cy="5858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3"/>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8" y="443637"/>
            <a:ext cx="1410855" cy="916274"/>
          </a:xfrm>
          <a:prstGeom prst="rect">
            <a:avLst/>
          </a:prstGeom>
        </p:spPr>
      </p:pic>
      <p:sp>
        <p:nvSpPr>
          <p:cNvPr id="56" name="TextBox 55"/>
          <p:cNvSpPr txBox="1"/>
          <p:nvPr/>
        </p:nvSpPr>
        <p:spPr>
          <a:xfrm>
            <a:off x="783695" y="624002"/>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2363056" y="461464"/>
                <a:ext cx="6010382" cy="4091505"/>
              </a:xfrm>
              <a:prstGeom prst="rect">
                <a:avLst/>
              </a:prstGeom>
            </p:spPr>
            <p:txBody>
              <a:bodyPr wrap="square">
                <a:spAutoFit/>
              </a:bodyPr>
              <a:lstStyle/>
              <a:p>
                <a:pPr algn="just">
                  <a:lnSpc>
                    <a:spcPct val="150000"/>
                  </a:lnSpc>
                  <a:spcAft>
                    <a:spcPts val="800"/>
                  </a:spcAft>
                </a:pPr>
                <a:r>
                  <a:rPr lang="nl-NL" sz="2000" dirty="0" smtClean="0">
                    <a:latin typeface="+mn-lt"/>
                    <a:ea typeface="Calibri" panose="020F0502020204030204" pitchFamily="34" charset="0"/>
                    <a:cs typeface="Times New Roman" panose="02020603050405020304" pitchFamily="18" charset="0"/>
                  </a:rPr>
                  <a:t>Người thợ mộc đo vòng quanh thân cây (chu vi C của cây gỗ); chia làm 8 phần bằng nhau và lấy 5 phần thì được 5.</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m:rPr>
                            <m:sty m:val="p"/>
                          </m:rPr>
                          <a:rPr lang="nl-NL" sz="2400" i="0">
                            <a:latin typeface="Cambria Math"/>
                            <a:ea typeface="Calibri" panose="020F0502020204030204" pitchFamily="34" charset="0"/>
                            <a:cs typeface="Times New Roman" panose="02020603050405020304" pitchFamily="18" charset="0"/>
                          </a:rPr>
                          <m:t>C</m:t>
                        </m:r>
                      </m:num>
                      <m:den>
                        <m:r>
                          <a:rPr lang="nl-NL" sz="2400" i="0">
                            <a:latin typeface="Cambria Math"/>
                            <a:ea typeface="Calibri" panose="020F0502020204030204" pitchFamily="34" charset="0"/>
                            <a:cs typeface="Times New Roman" panose="02020603050405020304" pitchFamily="18" charset="0"/>
                          </a:rPr>
                          <m:t>8</m:t>
                        </m:r>
                      </m:den>
                    </m:f>
                  </m:oMath>
                </a14:m>
                <a:r>
                  <a:rPr lang="nl-NL" sz="2000" dirty="0">
                    <a:latin typeface="+mn-lt"/>
                    <a:ea typeface="Calibri" panose="020F0502020204030204" pitchFamily="34" charset="0"/>
                    <a:cs typeface="Times New Roman" panose="02020603050405020304" pitchFamily="18" charset="0"/>
                  </a:rPr>
                  <a:t>; tiếp tục chia kết quả này cho 2 thì được đường kính cây là </a:t>
                </a:r>
                <a:r>
                  <a:rPr lang="nl-NL" sz="2000" dirty="0" smtClean="0">
                    <a:latin typeface="+mn-lt"/>
                    <a:ea typeface="Calibri" panose="020F0502020204030204" pitchFamily="34" charset="0"/>
                    <a:cs typeface="Times New Roman" panose="02020603050405020304" pitchFamily="18" charset="0"/>
                  </a:rPr>
                  <a:t>d = </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a:rPr lang="nl-NL" sz="2400" b="0" i="0">
                            <a:latin typeface="Cambria Math"/>
                            <a:ea typeface="Calibri" panose="020F0502020204030204" pitchFamily="34" charset="0"/>
                            <a:cs typeface="Times New Roman" panose="02020603050405020304" pitchFamily="18" charset="0"/>
                          </a:rPr>
                          <m:t>5</m:t>
                        </m:r>
                        <m:r>
                          <m:rPr>
                            <m:sty m:val="p"/>
                          </m:rPr>
                          <a:rPr lang="nl-NL" sz="2400" b="0" i="0">
                            <a:latin typeface="Cambria Math"/>
                            <a:ea typeface="Calibri" panose="020F0502020204030204" pitchFamily="34" charset="0"/>
                            <a:cs typeface="Times New Roman" panose="02020603050405020304" pitchFamily="18" charset="0"/>
                          </a:rPr>
                          <m:t>C</m:t>
                        </m:r>
                      </m:num>
                      <m:den>
                        <m:r>
                          <a:rPr lang="nl-NL" sz="2400" b="0" i="0">
                            <a:latin typeface="Cambria Math"/>
                            <a:ea typeface="Calibri" panose="020F0502020204030204" pitchFamily="34" charset="0"/>
                            <a:cs typeface="Times New Roman" panose="02020603050405020304" pitchFamily="18" charset="0"/>
                          </a:rPr>
                          <m:t>16</m:t>
                        </m:r>
                      </m:den>
                    </m:f>
                  </m:oMath>
                </a14:m>
                <a:r>
                  <a:rPr lang="nl-NL"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Tỉ số giữa chu vi C và đường kính d là </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m:rPr>
                            <m:sty m:val="p"/>
                          </m:rPr>
                          <a:rPr lang="nl-NL" sz="2400" i="0">
                            <a:latin typeface="Cambria Math"/>
                            <a:ea typeface="Calibri" panose="020F0502020204030204" pitchFamily="34" charset="0"/>
                            <a:cs typeface="Times New Roman" panose="02020603050405020304" pitchFamily="18" charset="0"/>
                          </a:rPr>
                          <m:t>C</m:t>
                        </m:r>
                      </m:num>
                      <m:den>
                        <m:r>
                          <m:rPr>
                            <m:sty m:val="p"/>
                          </m:rPr>
                          <a:rPr lang="nl-NL" sz="2400" i="0">
                            <a:latin typeface="Cambria Math"/>
                            <a:ea typeface="Calibri" panose="020F0502020204030204" pitchFamily="34" charset="0"/>
                            <a:cs typeface="Times New Roman" panose="02020603050405020304" pitchFamily="18" charset="0"/>
                          </a:rPr>
                          <m:t>d</m:t>
                        </m:r>
                      </m:den>
                    </m:f>
                  </m:oMath>
                </a14:m>
                <a:r>
                  <a:rPr lang="nl-NL" sz="2000" dirty="0" smtClean="0">
                    <a:latin typeface="+mn-lt"/>
                    <a:ea typeface="Calibri" panose="020F0502020204030204" pitchFamily="34" charset="0"/>
                    <a:cs typeface="Times New Roman" panose="02020603050405020304" pitchFamily="18" charset="0"/>
                  </a:rPr>
                  <a:t> = </a:t>
                </a:r>
                <a14:m>
                  <m:oMath xmlns:m="http://schemas.openxmlformats.org/officeDocument/2006/math">
                    <m:f>
                      <m:fPr>
                        <m:ctrlPr>
                          <a:rPr lang="nl-NL" sz="2400" i="1" smtClean="0">
                            <a:latin typeface="Cambria Math"/>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16</m:t>
                        </m:r>
                      </m:num>
                      <m:den>
                        <m:r>
                          <a:rPr lang="en-US" sz="2400" b="0" i="1" smtClean="0">
                            <a:latin typeface="Cambria Math" panose="02040503050406030204" pitchFamily="18" charset="0"/>
                            <a:cs typeface="Times New Roman" panose="02020603050405020304" pitchFamily="18" charset="0"/>
                          </a:rPr>
                          <m:t>5</m:t>
                        </m:r>
                      </m:den>
                    </m:f>
                  </m:oMath>
                </a14:m>
                <a:r>
                  <a:rPr lang="nl-NL" sz="2000" dirty="0" smtClean="0">
                    <a:latin typeface="+mn-lt"/>
                    <a:ea typeface="Calibri" panose="020F0502020204030204" pitchFamily="34" charset="0"/>
                    <a:cs typeface="Times New Roman" panose="02020603050405020304" pitchFamily="18" charset="0"/>
                  </a:rPr>
                  <a:t> = 3,2. </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Vậy người xưa ước lượng </a:t>
                </a:r>
                <a14:m>
                  <m:oMath xmlns:m="http://schemas.openxmlformats.org/officeDocument/2006/math">
                    <m:r>
                      <m:rPr>
                        <m:sty m:val="p"/>
                      </m:rPr>
                      <a:rPr lang="nl-NL" sz="2000" i="0">
                        <a:latin typeface="Cambria Math"/>
                        <a:ea typeface="Calibri" panose="020F0502020204030204" pitchFamily="34" charset="0"/>
                        <a:cs typeface="Times New Roman" panose="02020603050405020304" pitchFamily="18" charset="0"/>
                      </a:rPr>
                      <m:t>π</m:t>
                    </m:r>
                    <m:r>
                      <a:rPr lang="nl-NL" sz="2000" i="1">
                        <a:latin typeface="Cambria Math"/>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smtClean="0">
                    <a:effectLst/>
                    <a:latin typeface="+mn-lt"/>
                    <a:ea typeface="Calibri" panose="020F0502020204030204" pitchFamily="34" charset="0"/>
                    <a:cs typeface="Times New Roman" panose="02020603050405020304" pitchFamily="18" charset="0"/>
                  </a:rPr>
                  <a:t>3,2.</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63056" y="461464"/>
                <a:ext cx="6010382" cy="4091505"/>
              </a:xfrm>
              <a:prstGeom prst="rect">
                <a:avLst/>
              </a:prstGeom>
              <a:blipFill rotWithShape="0">
                <a:blip r:embed="rId4"/>
                <a:stretch>
                  <a:fillRect l="-1116" r="-1014" b="-44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78" y="1359911"/>
            <a:ext cx="3373423" cy="33734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solidFill>
                  <a:srgbClr val="002060"/>
                </a:solidFill>
                <a:latin typeface="+mn-lt"/>
              </a:rPr>
              <a:t>2. </a:t>
            </a:r>
            <a:r>
              <a:rPr lang="en-US" sz="2400" b="1" dirty="0" err="1" smtClean="0">
                <a:solidFill>
                  <a:srgbClr val="002060"/>
                </a:solidFill>
                <a:latin typeface="+mn-lt"/>
              </a:rPr>
              <a:t>Căn</a:t>
            </a:r>
            <a:r>
              <a:rPr lang="en-US" sz="2400" b="1" dirty="0" smtClean="0">
                <a:solidFill>
                  <a:srgbClr val="002060"/>
                </a:solidFill>
                <a:latin typeface="+mn-lt"/>
              </a:rPr>
              <a:t> </a:t>
            </a:r>
            <a:r>
              <a:rPr lang="en-US" sz="2400" b="1" dirty="0" err="1" smtClean="0">
                <a:solidFill>
                  <a:srgbClr val="002060"/>
                </a:solidFill>
                <a:latin typeface="+mn-lt"/>
              </a:rPr>
              <a:t>bậc</a:t>
            </a:r>
            <a:r>
              <a:rPr lang="en-US" sz="2400" b="1" dirty="0" smtClean="0">
                <a:solidFill>
                  <a:srgbClr val="002060"/>
                </a:solidFill>
                <a:latin typeface="+mn-lt"/>
              </a:rPr>
              <a:t> </a:t>
            </a:r>
            <a:r>
              <a:rPr lang="en-US" sz="2400" b="1" dirty="0" err="1" smtClean="0">
                <a:solidFill>
                  <a:srgbClr val="002060"/>
                </a:solidFill>
                <a:latin typeface="+mn-lt"/>
              </a:rPr>
              <a:t>hai</a:t>
            </a:r>
            <a:r>
              <a:rPr lang="en-US" sz="2400" b="1" dirty="0" smtClean="0">
                <a:solidFill>
                  <a:srgbClr val="002060"/>
                </a:solidFill>
                <a:latin typeface="+mn-lt"/>
              </a:rPr>
              <a:t> </a:t>
            </a:r>
            <a:r>
              <a:rPr lang="en-US" sz="2400" b="1" dirty="0" err="1" smtClean="0">
                <a:solidFill>
                  <a:srgbClr val="002060"/>
                </a:solidFill>
                <a:latin typeface="+mn-lt"/>
              </a:rPr>
              <a:t>số</a:t>
            </a:r>
            <a:r>
              <a:rPr lang="en-US" sz="2400" b="1" dirty="0" smtClean="0">
                <a:solidFill>
                  <a:srgbClr val="002060"/>
                </a:solidFill>
                <a:latin typeface="+mn-lt"/>
              </a:rPr>
              <a:t> </a:t>
            </a:r>
            <a:r>
              <a:rPr lang="en-US" sz="2400" b="1" dirty="0" err="1" smtClean="0">
                <a:solidFill>
                  <a:srgbClr val="002060"/>
                </a:solidFill>
                <a:latin typeface="+mn-lt"/>
              </a:rPr>
              <a:t>học</a:t>
            </a:r>
            <a:endParaRPr lang="en-US" sz="2400" b="1" dirty="0">
              <a:solidFill>
                <a:srgbClr val="002060"/>
              </a:solidFill>
              <a:latin typeface="+mn-lt"/>
            </a:endParaRPr>
          </a:p>
        </p:txBody>
      </p:sp>
      <p:sp>
        <p:nvSpPr>
          <p:cNvPr id="3" name="TextBox 2"/>
          <p:cNvSpPr txBox="1"/>
          <p:nvPr/>
        </p:nvSpPr>
        <p:spPr>
          <a:xfrm>
            <a:off x="917171" y="1229906"/>
            <a:ext cx="1551398" cy="400110"/>
          </a:xfrm>
          <a:prstGeom prst="rect">
            <a:avLst/>
          </a:prstGeom>
          <a:solidFill>
            <a:srgbClr val="A7D971"/>
          </a:solidFill>
        </p:spPr>
        <p:txBody>
          <a:bodyPr wrap="square" rtlCol="0">
            <a:spAutoFit/>
          </a:bodyPr>
          <a:lstStyle/>
          <a:p>
            <a:pPr algn="ctr"/>
            <a:r>
              <a:rPr lang="en-US" sz="2000" b="1" dirty="0" err="1" smtClean="0">
                <a:solidFill>
                  <a:schemeClr val="tx1"/>
                </a:solidFill>
              </a:rPr>
              <a:t>Khái</a:t>
            </a:r>
            <a:r>
              <a:rPr lang="en-US" sz="2000" b="1" dirty="0" smtClean="0">
                <a:solidFill>
                  <a:schemeClr val="tx1"/>
                </a:solidFill>
              </a:rPr>
              <a:t> </a:t>
            </a:r>
            <a:r>
              <a:rPr lang="en-US" sz="2000" b="1" dirty="0" err="1" smtClean="0">
                <a:solidFill>
                  <a:schemeClr val="tx1"/>
                </a:solidFill>
              </a:rPr>
              <a:t>niệm</a:t>
            </a:r>
            <a:r>
              <a:rPr lang="en-US" sz="2000" b="1" dirty="0" smtClean="0">
                <a:solidFill>
                  <a:schemeClr val="tx1"/>
                </a:solidFill>
              </a:rPr>
              <a:t>:</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2665739" y="1062724"/>
                <a:ext cx="5337425" cy="1026178"/>
              </a:xfrm>
              <a:prstGeom prst="rect">
                <a:avLst/>
              </a:prstGeom>
            </p:spPr>
            <p:txBody>
              <a:bodyPr wrap="square">
                <a:spAutoFit/>
              </a:bodyPr>
              <a:lstStyle/>
              <a:p>
                <a:pPr algn="just">
                  <a:lnSpc>
                    <a:spcPct val="150000"/>
                  </a:lnSpc>
                  <a:spcAft>
                    <a:spcPts val="800"/>
                  </a:spcAft>
                </a:pPr>
                <a:r>
                  <a:rPr lang="nl-NL" sz="2000" dirty="0" smtClean="0">
                    <a:solidFill>
                      <a:srgbClr val="0070C0"/>
                    </a:solidFill>
                    <a:latin typeface="+mn-lt"/>
                    <a:ea typeface="Calibri" panose="020F0502020204030204" pitchFamily="34" charset="0"/>
                    <a:cs typeface="Times New Roman" panose="02020603050405020304" pitchFamily="18" charset="0"/>
                  </a:rPr>
                  <a:t>Căn bậc hai số học của một số a không âm, kí hiệu là </a:t>
                </a:r>
                <a14:m>
                  <m:oMath xmlns:m="http://schemas.openxmlformats.org/officeDocument/2006/math">
                    <m:rad>
                      <m:radPr>
                        <m:degHide m:val="on"/>
                        <m:ctrlPr>
                          <a:rPr lang="en-US" sz="2000" i="1">
                            <a:solidFill>
                              <a:srgbClr val="0070C0"/>
                            </a:solidFill>
                            <a:latin typeface="Cambria Math"/>
                            <a:ea typeface="Calibri" panose="020F0502020204030204" pitchFamily="34" charset="0"/>
                            <a:cs typeface="Times New Roman" panose="02020603050405020304" pitchFamily="18" charset="0"/>
                          </a:rPr>
                        </m:ctrlPr>
                      </m:radPr>
                      <m:deg/>
                      <m:e>
                        <m:r>
                          <m:rPr>
                            <m:sty m:val="p"/>
                          </m:rPr>
                          <a:rPr lang="nl-NL" sz="2000" i="0">
                            <a:solidFill>
                              <a:srgbClr val="0070C0"/>
                            </a:solidFill>
                            <a:latin typeface="Cambria Math"/>
                            <a:ea typeface="Calibri" panose="020F0502020204030204" pitchFamily="34" charset="0"/>
                            <a:cs typeface="Times New Roman" panose="02020603050405020304" pitchFamily="18" charset="0"/>
                          </a:rPr>
                          <m:t>a</m:t>
                        </m:r>
                      </m:e>
                    </m:rad>
                  </m:oMath>
                </a14:m>
                <a:r>
                  <a:rPr lang="nl-NL" sz="2000" dirty="0">
                    <a:solidFill>
                      <a:srgbClr val="0070C0"/>
                    </a:solidFill>
                    <a:latin typeface="+mn-lt"/>
                    <a:ea typeface="Calibri" panose="020F0502020204030204" pitchFamily="34" charset="0"/>
                    <a:cs typeface="Times New Roman" panose="02020603050405020304" pitchFamily="18" charset="0"/>
                  </a:rPr>
                  <a:t>, là số x không âm sao </a:t>
                </a:r>
                <a14:m>
                  <m:oMath xmlns:m="http://schemas.openxmlformats.org/officeDocument/2006/math">
                    <m:sSup>
                      <m:sSupPr>
                        <m:ctrlPr>
                          <a:rPr lang="en-US" sz="2000" i="1">
                            <a:solidFill>
                              <a:srgbClr val="0070C0"/>
                            </a:solidFill>
                            <a:latin typeface="Cambria Math"/>
                            <a:ea typeface="Calibri" panose="020F0502020204030204" pitchFamily="34" charset="0"/>
                            <a:cs typeface="Times New Roman" panose="02020603050405020304" pitchFamily="18" charset="0"/>
                          </a:rPr>
                        </m:ctrlPr>
                      </m:sSupPr>
                      <m:e>
                        <m:r>
                          <m:rPr>
                            <m:sty m:val="p"/>
                          </m:rPr>
                          <a:rPr lang="nl-NL" sz="2000" i="0">
                            <a:solidFill>
                              <a:srgbClr val="0070C0"/>
                            </a:solidFill>
                            <a:latin typeface="Cambria Math"/>
                            <a:ea typeface="Calibri" panose="020F0502020204030204" pitchFamily="34" charset="0"/>
                            <a:cs typeface="Times New Roman" panose="02020603050405020304" pitchFamily="18" charset="0"/>
                          </a:rPr>
                          <m:t>x</m:t>
                        </m:r>
                      </m:e>
                      <m:sup>
                        <m:r>
                          <a:rPr lang="nl-NL" sz="2000" i="0">
                            <a:solidFill>
                              <a:srgbClr val="0070C0"/>
                            </a:solidFill>
                            <a:latin typeface="Cambria Math"/>
                            <a:ea typeface="Calibri" panose="020F0502020204030204" pitchFamily="34" charset="0"/>
                            <a:cs typeface="Times New Roman" panose="02020603050405020304" pitchFamily="18" charset="0"/>
                          </a:rPr>
                          <m:t>2</m:t>
                        </m:r>
                      </m:sup>
                    </m:sSup>
                    <m:r>
                      <a:rPr lang="nl-NL" sz="2000" i="0">
                        <a:solidFill>
                          <a:srgbClr val="0070C0"/>
                        </a:solidFill>
                        <a:latin typeface="Cambria Math"/>
                        <a:ea typeface="Calibri" panose="020F0502020204030204" pitchFamily="34" charset="0"/>
                        <a:cs typeface="Times New Roman" panose="02020603050405020304" pitchFamily="18" charset="0"/>
                      </a:rPr>
                      <m:t>=</m:t>
                    </m:r>
                    <m:r>
                      <m:rPr>
                        <m:sty m:val="p"/>
                      </m:rPr>
                      <a:rPr lang="nl-NL" sz="2000" i="0">
                        <a:solidFill>
                          <a:srgbClr val="0070C0"/>
                        </a:solidFill>
                        <a:latin typeface="Cambria Math"/>
                        <a:ea typeface="Calibri" panose="020F0502020204030204" pitchFamily="34" charset="0"/>
                        <a:cs typeface="Times New Roman" panose="02020603050405020304" pitchFamily="18" charset="0"/>
                      </a:rPr>
                      <m:t>a</m:t>
                    </m:r>
                  </m:oMath>
                </a14:m>
                <a:r>
                  <a:rPr lang="en-US" sz="2000" dirty="0" smtClean="0">
                    <a:solidFill>
                      <a:srgbClr val="0070C0"/>
                    </a:solidFill>
                    <a:effectLst/>
                    <a:latin typeface="+mn-lt"/>
                    <a:ea typeface="Calibri" panose="020F0502020204030204" pitchFamily="34" charset="0"/>
                    <a:cs typeface="Times New Roman" panose="02020603050405020304" pitchFamily="18" charset="0"/>
                  </a:rPr>
                  <a:t>.</a:t>
                </a:r>
                <a:endParaRPr lang="en-US" sz="20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665739" y="1062724"/>
                <a:ext cx="5337425" cy="1026178"/>
              </a:xfrm>
              <a:prstGeom prst="rect">
                <a:avLst/>
              </a:prstGeom>
              <a:blipFill rotWithShape="0">
                <a:blip r:embed="rId3"/>
                <a:stretch>
                  <a:fillRect l="-1142" r="-1142" b="-4142"/>
                </a:stretch>
              </a:blipFill>
            </p:spPr>
            <p:txBody>
              <a:bodyPr/>
              <a:lstStyle/>
              <a:p>
                <a:r>
                  <a:rPr lang="en-US">
                    <a:noFill/>
                  </a:rPr>
                  <a:t> </a:t>
                </a:r>
              </a:p>
            </p:txBody>
          </p:sp>
        </mc:Fallback>
      </mc:AlternateContent>
      <p:sp>
        <p:nvSpPr>
          <p:cNvPr id="6" name="Pentagon 5"/>
          <p:cNvSpPr/>
          <p:nvPr/>
        </p:nvSpPr>
        <p:spPr>
          <a:xfrm>
            <a:off x="917171" y="2269364"/>
            <a:ext cx="1332869" cy="4289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Ví</a:t>
            </a:r>
            <a:r>
              <a:rPr lang="en-US" sz="2000" b="1" dirty="0" smtClean="0">
                <a:solidFill>
                  <a:schemeClr val="tx1"/>
                </a:solidFill>
              </a:rPr>
              <a:t> </a:t>
            </a:r>
            <a:r>
              <a:rPr lang="en-US" sz="2000" b="1" dirty="0" err="1" smtClean="0">
                <a:solidFill>
                  <a:schemeClr val="tx1"/>
                </a:solidFill>
              </a:rPr>
              <a:t>dụ</a:t>
            </a:r>
            <a:r>
              <a:rPr lang="en-US" sz="2000" b="1" dirty="0" smtClean="0">
                <a:solidFill>
                  <a:schemeClr val="tx1"/>
                </a:solidFill>
              </a:rPr>
              <a:t> 2:</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2468569" y="2156298"/>
                <a:ext cx="5534595" cy="57387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100</m:t>
                        </m:r>
                      </m:e>
                    </m:rad>
                  </m:oMath>
                </a14:m>
                <a:r>
                  <a:rPr lang="en-US" sz="2000" dirty="0" smtClean="0"/>
                  <a:t>;      b)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c)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68569" y="2156298"/>
                <a:ext cx="5534595" cy="573875"/>
              </a:xfrm>
              <a:prstGeom prst="rect">
                <a:avLst/>
              </a:prstGeom>
              <a:blipFill rotWithShape="0">
                <a:blip r:embed="rId4"/>
                <a:stretch>
                  <a:fillRect l="-1211" b="-18085"/>
                </a:stretch>
              </a:blipFill>
            </p:spPr>
            <p:txBody>
              <a:bodyPr/>
              <a:lstStyle/>
              <a:p>
                <a:r>
                  <a:rPr lang="en-US">
                    <a:noFill/>
                  </a:rPr>
                  <a:t> </a:t>
                </a:r>
              </a:p>
            </p:txBody>
          </p:sp>
        </mc:Fallback>
      </mc:AlternateContent>
      <p:sp>
        <p:nvSpPr>
          <p:cNvPr id="8" name="TextBox 7"/>
          <p:cNvSpPr txBox="1"/>
          <p:nvPr/>
        </p:nvSpPr>
        <p:spPr>
          <a:xfrm>
            <a:off x="4078839" y="2896860"/>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988887" y="3296970"/>
                <a:ext cx="7166225" cy="1156599"/>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10</a:t>
                </a:r>
                <a:r>
                  <a:rPr lang="en-US" sz="2000" baseline="30000" dirty="0" smtClean="0"/>
                  <a:t>2</a:t>
                </a:r>
                <a:r>
                  <a:rPr lang="en-US" sz="2000" dirty="0" smtClean="0"/>
                  <a:t> = 100 </a:t>
                </a:r>
                <a:r>
                  <a:rPr lang="en-US" sz="2000" dirty="0" err="1" smtClean="0"/>
                  <a:t>và</a:t>
                </a:r>
                <a:r>
                  <a:rPr lang="en-US" sz="2000" dirty="0" smtClean="0"/>
                  <a:t> 10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100</m:t>
                        </m:r>
                      </m:e>
                    </m:rad>
                  </m:oMath>
                </a14:m>
                <a:r>
                  <a:rPr lang="en-US" sz="2000" dirty="0" smtClean="0"/>
                  <a:t> = 10;</a:t>
                </a:r>
              </a:p>
              <a:p>
                <a:pPr algn="just">
                  <a:lnSpc>
                    <a:spcPct val="150000"/>
                  </a:lnSpc>
                </a:pPr>
                <a:r>
                  <a:rPr lang="en-US" sz="2000" dirty="0" smtClean="0"/>
                  <a:t>b) </a:t>
                </a:r>
                <a:r>
                  <a:rPr lang="en-US" sz="2000" dirty="0" err="1" smtClean="0"/>
                  <a:t>Vì</a:t>
                </a:r>
                <a:r>
                  <a:rPr lang="en-US" sz="2000" dirty="0" smtClean="0"/>
                  <a:t> 191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191;      c) </a:t>
                </a:r>
                <a:r>
                  <a:rPr lang="en-US" sz="2000" dirty="0" err="1" smtClean="0"/>
                  <a:t>Tương</a:t>
                </a:r>
                <a:r>
                  <a:rPr lang="en-US" sz="2000" dirty="0" smtClean="0"/>
                  <a:t> </a:t>
                </a:r>
                <a:r>
                  <a:rPr lang="en-US" sz="2000" dirty="0" err="1" smtClean="0"/>
                  <a:t>tự</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r>
                  <a:rPr lang="en-US" sz="2000" dirty="0" smtClean="0"/>
                  <a:t> = 21,5</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988887" y="3296970"/>
                <a:ext cx="7166225" cy="1156599"/>
              </a:xfrm>
              <a:prstGeom prst="rect">
                <a:avLst/>
              </a:prstGeom>
              <a:blipFill rotWithShape="0">
                <a:blip r:embed="rId5"/>
                <a:stretch>
                  <a:fillRect l="-850" r="-170" b="-1579"/>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511" name="Google Shape;1511;p46"/>
          <p:cNvGrpSpPr/>
          <p:nvPr/>
        </p:nvGrpSpPr>
        <p:grpSpPr>
          <a:xfrm>
            <a:off x="76202" y="1759607"/>
            <a:ext cx="214917" cy="230335"/>
            <a:chOff x="424275" y="4593075"/>
            <a:chExt cx="307025" cy="329050"/>
          </a:xfrm>
        </p:grpSpPr>
        <p:sp>
          <p:nvSpPr>
            <p:cNvPr id="1512" name="Google Shape;1512;p4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6"/>
          <p:cNvGrpSpPr/>
          <p:nvPr/>
        </p:nvGrpSpPr>
        <p:grpSpPr>
          <a:xfrm>
            <a:off x="76190" y="76195"/>
            <a:ext cx="1063335" cy="1454810"/>
            <a:chOff x="3064150" y="3027700"/>
            <a:chExt cx="1519050" cy="2078300"/>
          </a:xfrm>
        </p:grpSpPr>
        <p:sp>
          <p:nvSpPr>
            <p:cNvPr id="1516" name="Google Shape;1516;p46"/>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6"/>
          <p:cNvGrpSpPr/>
          <p:nvPr/>
        </p:nvGrpSpPr>
        <p:grpSpPr>
          <a:xfrm flipH="1">
            <a:off x="1368123" y="76202"/>
            <a:ext cx="1675047" cy="149573"/>
            <a:chOff x="4790625" y="1824675"/>
            <a:chExt cx="2392925" cy="213675"/>
          </a:xfrm>
        </p:grpSpPr>
        <p:sp>
          <p:nvSpPr>
            <p:cNvPr id="1554" name="Google Shape;1554;p4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ound Same Side Corner Rectangle 8"/>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1</a:t>
            </a:r>
            <a:endParaRPr lang="en-US" sz="2200" b="1" dirty="0">
              <a:solidFill>
                <a:schemeClr val="accent6"/>
              </a:solidFill>
            </a:endParaRPr>
          </a:p>
        </p:txBody>
      </p:sp>
      <mc:AlternateContent xmlns:mc="http://schemas.openxmlformats.org/markup-compatibility/2006" xmlns:a14="http://schemas.microsoft.com/office/drawing/2010/main">
        <mc:Choice Requires="a14">
          <p:sp>
            <p:nvSpPr>
              <p:cNvPr id="11" name="TextBox 10"/>
              <p:cNvSpPr txBox="1"/>
              <p:nvPr/>
            </p:nvSpPr>
            <p:spPr>
              <a:xfrm>
                <a:off x="1421300" y="1196423"/>
                <a:ext cx="6457798" cy="61433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16</m:t>
                        </m:r>
                      </m:e>
                    </m:rad>
                  </m:oMath>
                </a14:m>
                <a:r>
                  <a:rPr lang="en-US" sz="2000" dirty="0" smtClean="0"/>
                  <a:t>;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81</m:t>
                        </m:r>
                      </m:e>
                    </m:rad>
                  </m:oMath>
                </a14:m>
                <a:r>
                  <a:rPr lang="en-US" sz="2000" dirty="0" smtClean="0"/>
                  <a:t>;                 c)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a:t>
                </a:r>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21300" y="1196423"/>
                <a:ext cx="6457798" cy="614335"/>
              </a:xfrm>
              <a:prstGeom prst="rect">
                <a:avLst/>
              </a:prstGeom>
              <a:blipFill rotWithShape="0">
                <a:blip r:embed="rId3"/>
                <a:stretch>
                  <a:fillRect l="-943" b="-5941"/>
                </a:stretch>
              </a:blipFill>
            </p:spPr>
            <p:txBody>
              <a:bodyPr/>
              <a:lstStyle/>
              <a:p>
                <a:r>
                  <a:rPr lang="en-US">
                    <a:noFill/>
                  </a:rPr>
                  <a:t> </a:t>
                </a:r>
              </a:p>
            </p:txBody>
          </p:sp>
        </mc:Fallback>
      </mc:AlternateContent>
      <p:sp>
        <p:nvSpPr>
          <p:cNvPr id="135" name="TextBox 134"/>
          <p:cNvSpPr txBox="1"/>
          <p:nvPr/>
        </p:nvSpPr>
        <p:spPr>
          <a:xfrm>
            <a:off x="4157040" y="1941164"/>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434413" y="2521160"/>
                <a:ext cx="4431573" cy="1624612"/>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4</a:t>
                </a:r>
                <a:r>
                  <a:rPr lang="en-US" sz="2000" baseline="30000" dirty="0" smtClean="0"/>
                  <a:t>2</a:t>
                </a:r>
                <a:r>
                  <a:rPr lang="en-US" sz="2000" dirty="0" smtClean="0"/>
                  <a:t> = 16 </a:t>
                </a:r>
                <a:r>
                  <a:rPr lang="en-US" sz="2000" dirty="0" err="1" smtClean="0"/>
                  <a:t>và</a:t>
                </a:r>
                <a:r>
                  <a:rPr lang="en-US" sz="2000" dirty="0" smtClean="0"/>
                  <a:t> 4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16</m:t>
                        </m:r>
                      </m:e>
                    </m:rad>
                  </m:oMath>
                </a14:m>
                <a:r>
                  <a:rPr lang="en-US" sz="2000" dirty="0" smtClean="0"/>
                  <a:t> = 4.</a:t>
                </a:r>
              </a:p>
              <a:p>
                <a:pPr algn="just">
                  <a:lnSpc>
                    <a:spcPct val="150000"/>
                  </a:lnSpc>
                </a:pPr>
                <a:r>
                  <a:rPr lang="en-US" sz="2000" dirty="0" smtClean="0"/>
                  <a:t>b) </a:t>
                </a:r>
                <a:r>
                  <a:rPr lang="en-US" sz="2000" dirty="0" err="1" smtClean="0"/>
                  <a:t>Vì</a:t>
                </a:r>
                <a:r>
                  <a:rPr lang="en-US" sz="2000" dirty="0" smtClean="0"/>
                  <a:t> 9</a:t>
                </a:r>
                <a:r>
                  <a:rPr lang="en-US" sz="2000" baseline="30000" dirty="0" smtClean="0"/>
                  <a:t>2</a:t>
                </a:r>
                <a:r>
                  <a:rPr lang="en-US" sz="2000" dirty="0" smtClean="0"/>
                  <a:t> = 81 </a:t>
                </a:r>
                <a:r>
                  <a:rPr lang="en-US" sz="2000" dirty="0" err="1" smtClean="0"/>
                  <a:t>và</a:t>
                </a:r>
                <a:r>
                  <a:rPr lang="en-US" sz="2000" dirty="0" smtClean="0"/>
                  <a:t> 9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81</m:t>
                        </m:r>
                      </m:e>
                    </m:rad>
                  </m:oMath>
                </a14:m>
                <a:r>
                  <a:rPr lang="en-US" sz="2000" dirty="0" smtClean="0"/>
                  <a:t> = 9.</a:t>
                </a:r>
              </a:p>
              <a:p>
                <a:pPr algn="just">
                  <a:lnSpc>
                    <a:spcPct val="150000"/>
                  </a:lnSpc>
                </a:pPr>
                <a:r>
                  <a:rPr lang="en-US" sz="2000" dirty="0" smtClean="0"/>
                  <a:t>c) </a:t>
                </a:r>
                <a:r>
                  <a:rPr lang="en-US" sz="2000" dirty="0" err="1" smtClean="0"/>
                  <a:t>Vì</a:t>
                </a:r>
                <a:r>
                  <a:rPr lang="en-US" sz="2000" dirty="0" smtClean="0"/>
                  <a:t> 2 021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 2 021.</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34413" y="2521160"/>
                <a:ext cx="4431573" cy="1624612"/>
              </a:xfrm>
              <a:prstGeom prst="rect">
                <a:avLst/>
              </a:prstGeom>
              <a:blipFill rotWithShape="0">
                <a:blip r:embed="rId4"/>
                <a:stretch>
                  <a:fillRect l="-1376" b="-188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2">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 calcmode="lin" valueType="num">
                                      <p:cBhvr additive="base">
                                        <p:cTn id="39"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9" y="234669"/>
            <a:ext cx="1229690" cy="1229690"/>
          </a:xfrm>
          <a:prstGeom prst="rect">
            <a:avLst/>
          </a:prstGeom>
        </p:spPr>
      </p:pic>
      <p:sp>
        <p:nvSpPr>
          <p:cNvPr id="17" name="Round Same Side Corner Rectangle 16"/>
          <p:cNvSpPr/>
          <p:nvPr/>
        </p:nvSpPr>
        <p:spPr>
          <a:xfrm rot="5400000">
            <a:off x="4120902" y="-1388323"/>
            <a:ext cx="570213" cy="4790968"/>
          </a:xfrm>
          <a:prstGeom prst="round2SameRect">
            <a:avLst>
              <a:gd name="adj1" fmla="val 32104"/>
              <a:gd name="adj2"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92719" y="807105"/>
            <a:ext cx="4828854" cy="400110"/>
          </a:xfrm>
          <a:prstGeom prst="rect">
            <a:avLst/>
          </a:prstGeom>
          <a:noFill/>
        </p:spPr>
        <p:txBody>
          <a:bodyPr wrap="square" rtlCol="0">
            <a:spAutoFit/>
          </a:bodyPr>
          <a:lstStyle/>
          <a:p>
            <a:r>
              <a:rPr lang="en-US" sz="2000" i="1" dirty="0" err="1" smtClean="0"/>
              <a:t>Hoàn</a:t>
            </a:r>
            <a:r>
              <a:rPr lang="en-US" sz="2000" i="1" dirty="0" smtClean="0"/>
              <a:t> </a:t>
            </a:r>
            <a:r>
              <a:rPr lang="en-US" sz="2000" i="1" dirty="0" err="1" smtClean="0"/>
              <a:t>thành</a:t>
            </a:r>
            <a:r>
              <a:rPr lang="en-US" sz="2000" i="1" dirty="0" smtClean="0"/>
              <a:t> </a:t>
            </a:r>
            <a:r>
              <a:rPr lang="en-US" sz="2000" b="1" i="1" dirty="0" err="1" smtClean="0"/>
              <a:t>Vận</a:t>
            </a:r>
            <a:r>
              <a:rPr lang="en-US" sz="2000" b="1" i="1" dirty="0" smtClean="0"/>
              <a:t> </a:t>
            </a:r>
            <a:r>
              <a:rPr lang="en-US" sz="2000" b="1" i="1" dirty="0" err="1" smtClean="0"/>
              <a:t>dụng</a:t>
            </a:r>
            <a:r>
              <a:rPr lang="en-US" sz="2000" b="1" i="1" dirty="0" smtClean="0"/>
              <a:t> 2 </a:t>
            </a:r>
            <a:r>
              <a:rPr lang="en-US" sz="2000" i="1" dirty="0" err="1" smtClean="0"/>
              <a:t>theo</a:t>
            </a:r>
            <a:r>
              <a:rPr lang="en-US" sz="2000" i="1" dirty="0" smtClean="0"/>
              <a:t> </a:t>
            </a:r>
            <a:r>
              <a:rPr lang="en-US" sz="2000" i="1" dirty="0" err="1" smtClean="0"/>
              <a:t>nhóm</a:t>
            </a:r>
            <a:r>
              <a:rPr lang="en-US" sz="2000" i="1" dirty="0" smtClean="0"/>
              <a:t> </a:t>
            </a:r>
            <a:r>
              <a:rPr lang="en-US" sz="2000" i="1" dirty="0" err="1" smtClean="0"/>
              <a:t>đôi</a:t>
            </a:r>
            <a:endParaRPr lang="en-US" sz="2000" i="1" dirty="0"/>
          </a:p>
        </p:txBody>
      </p:sp>
      <p:sp>
        <p:nvSpPr>
          <p:cNvPr id="127" name="Pentagon 126"/>
          <p:cNvSpPr/>
          <p:nvPr/>
        </p:nvSpPr>
        <p:spPr>
          <a:xfrm>
            <a:off x="1112921" y="1607654"/>
            <a:ext cx="1795206" cy="428942"/>
          </a:xfrm>
          <a:prstGeom prst="homePlate">
            <a:avLst/>
          </a:prstGeom>
          <a:solidFill>
            <a:srgbClr val="A7D971"/>
          </a:solidFill>
          <a:ln>
            <a:solidFill>
              <a:srgbClr val="A7D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Vận</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2:</a:t>
            </a:r>
            <a:endParaRPr lang="en-US" sz="2000" b="1" dirty="0">
              <a:solidFill>
                <a:schemeClr val="tx1"/>
              </a:solidFill>
            </a:endParaRPr>
          </a:p>
        </p:txBody>
      </p:sp>
      <p:sp>
        <p:nvSpPr>
          <p:cNvPr id="19" name="TextBox 18"/>
          <p:cNvSpPr txBox="1"/>
          <p:nvPr/>
        </p:nvSpPr>
        <p:spPr>
          <a:xfrm>
            <a:off x="3260622" y="1363865"/>
            <a:ext cx="4773770" cy="1477328"/>
          </a:xfrm>
          <a:prstGeom prst="rect">
            <a:avLst/>
          </a:prstGeom>
          <a:noFill/>
        </p:spPr>
        <p:txBody>
          <a:bodyPr wrap="square" rtlCol="0">
            <a:spAutoFit/>
          </a:bodyPr>
          <a:lstStyle/>
          <a:p>
            <a:pPr algn="just">
              <a:lnSpc>
                <a:spcPct val="150000"/>
              </a:lnSpc>
            </a:pP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bộ</a:t>
            </a:r>
            <a:r>
              <a:rPr lang="en-US" sz="2000" dirty="0" smtClean="0"/>
              <a:t> </a:t>
            </a:r>
            <a:r>
              <a:rPr lang="en-US" sz="2000" dirty="0" err="1" smtClean="0"/>
              <a:t>môn</a:t>
            </a:r>
            <a:r>
              <a:rPr lang="en-US" sz="2000" dirty="0" smtClean="0"/>
              <a:t> </a:t>
            </a:r>
            <a:r>
              <a:rPr lang="en-US" sz="2000" dirty="0" err="1" smtClean="0"/>
              <a:t>cử</a:t>
            </a:r>
            <a:r>
              <a:rPr lang="en-US" sz="2000" dirty="0" smtClean="0"/>
              <a:t> </a:t>
            </a:r>
            <a:r>
              <a:rPr lang="en-US" sz="2000" dirty="0" err="1" smtClean="0"/>
              <a:t>tạ</a:t>
            </a:r>
            <a:r>
              <a:rPr lang="en-US" sz="2000" dirty="0" smtClean="0"/>
              <a:t> </a:t>
            </a:r>
            <a:r>
              <a:rPr lang="en-US" sz="2000" dirty="0" err="1" smtClean="0"/>
              <a:t>có</a:t>
            </a:r>
            <a:r>
              <a:rPr lang="en-US" sz="2000" dirty="0" smtClean="0"/>
              <a:t> </a:t>
            </a:r>
            <a:r>
              <a:rPr lang="en-US" sz="2000" dirty="0" err="1" smtClean="0"/>
              <a:t>dạng</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diện</a:t>
            </a:r>
            <a:r>
              <a:rPr lang="en-US" sz="2000" dirty="0" smtClean="0"/>
              <a:t> </a:t>
            </a:r>
            <a:r>
              <a:rPr lang="en-US" sz="2000" dirty="0" err="1" smtClean="0"/>
              <a:t>tích</a:t>
            </a:r>
            <a:r>
              <a:rPr lang="en-US" sz="2000" dirty="0" smtClean="0"/>
              <a:t> 144 m</a:t>
            </a:r>
            <a:r>
              <a:rPr lang="en-US" sz="2000" baseline="30000" dirty="0" smtClean="0"/>
              <a:t>2</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chu</a:t>
            </a:r>
            <a:r>
              <a:rPr lang="en-US" sz="2000" dirty="0" smtClean="0"/>
              <a:t> vi </a:t>
            </a:r>
            <a:r>
              <a:rPr lang="en-US" sz="2000" dirty="0" err="1" smtClean="0"/>
              <a:t>của</a:t>
            </a:r>
            <a:r>
              <a:rPr lang="en-US" sz="2000" dirty="0" smtClean="0"/>
              <a:t> </a:t>
            </a: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đó</a:t>
            </a:r>
            <a:r>
              <a:rPr lang="en-US" sz="2000" dirty="0" smtClean="0"/>
              <a:t>.</a:t>
            </a:r>
            <a:endParaRPr lang="en-US" sz="2000" dirty="0"/>
          </a:p>
        </p:txBody>
      </p:sp>
      <p:sp>
        <p:nvSpPr>
          <p:cNvPr id="20" name="Rectangle 19"/>
          <p:cNvSpPr/>
          <p:nvPr/>
        </p:nvSpPr>
        <p:spPr>
          <a:xfrm>
            <a:off x="2345820" y="2912790"/>
            <a:ext cx="6208802" cy="1477328"/>
          </a:xfrm>
          <a:prstGeom prst="rect">
            <a:avLst/>
          </a:prstGeom>
        </p:spPr>
        <p:txBody>
          <a:bodyPr wrap="square">
            <a:spAutoFit/>
          </a:bodyPr>
          <a:lstStyle/>
          <a:p>
            <a:pPr algn="just">
              <a:lnSpc>
                <a:spcPct val="150000"/>
              </a:lnSpc>
            </a:pPr>
            <a:r>
              <a:rPr lang="en-US" sz="2000" dirty="0" err="1">
                <a:solidFill>
                  <a:srgbClr val="002060"/>
                </a:solidFill>
              </a:rPr>
              <a:t>Gọi</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dài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 (m) ( x &gt; 0).</a:t>
            </a:r>
          </a:p>
          <a:p>
            <a:pPr algn="just">
              <a:lnSpc>
                <a:spcPct val="150000"/>
              </a:lnSpc>
            </a:pPr>
            <a:r>
              <a:rPr lang="en-US" sz="2000" dirty="0" err="1">
                <a:solidFill>
                  <a:srgbClr val="002060"/>
                </a:solidFill>
              </a:rPr>
              <a:t>Diện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smtClean="0">
                <a:solidFill>
                  <a:srgbClr val="002060"/>
                </a:solidFill>
              </a:rPr>
              <a:t>x</a:t>
            </a:r>
            <a:r>
              <a:rPr lang="en-US" sz="2000" baseline="30000" dirty="0" smtClean="0">
                <a:solidFill>
                  <a:srgbClr val="002060"/>
                </a:solidFill>
              </a:rPr>
              <a:t>2</a:t>
            </a:r>
            <a:r>
              <a:rPr lang="en-US" sz="2000" dirty="0" smtClean="0">
                <a:solidFill>
                  <a:srgbClr val="002060"/>
                </a:solidFill>
              </a:rPr>
              <a:t> = 144 ⇒ x = 12 </a:t>
            </a:r>
            <a:r>
              <a:rPr lang="en-US" sz="2000" dirty="0">
                <a:solidFill>
                  <a:srgbClr val="002060"/>
                </a:solidFill>
              </a:rPr>
              <a:t>(m)</a:t>
            </a:r>
          </a:p>
          <a:p>
            <a:pPr algn="just">
              <a:lnSpc>
                <a:spcPct val="150000"/>
              </a:lnSpc>
            </a:pPr>
            <a:r>
              <a:rPr lang="en-US" sz="2000" dirty="0">
                <a:solidFill>
                  <a:srgbClr val="002060"/>
                </a:solidFill>
              </a:rPr>
              <a:t>Chu vi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smtClean="0">
                <a:solidFill>
                  <a:srgbClr val="002060"/>
                </a:solidFill>
              </a:rPr>
              <a:t>là</a:t>
            </a:r>
            <a:r>
              <a:rPr lang="en-US" sz="2000" dirty="0" smtClean="0">
                <a:solidFill>
                  <a:srgbClr val="002060"/>
                </a:solidFill>
              </a:rPr>
              <a:t>: 4</a:t>
            </a:r>
            <a:r>
              <a:rPr lang="en-US" sz="2000" dirty="0">
                <a:solidFill>
                  <a:srgbClr val="002060"/>
                </a:solidFill>
              </a:rPr>
              <a:t>. 12 = 48 (m).</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3225148"/>
            <a:ext cx="2517130" cy="2020156"/>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21" y="2437009"/>
            <a:ext cx="1232899" cy="788139"/>
          </a:xfrm>
          <a:prstGeom prst="rect">
            <a:avLst/>
          </a:prstGeom>
        </p:spPr>
      </p:pic>
      <p:sp>
        <p:nvSpPr>
          <p:cNvPr id="133" name="TextBox 132"/>
          <p:cNvSpPr txBox="1"/>
          <p:nvPr/>
        </p:nvSpPr>
        <p:spPr>
          <a:xfrm>
            <a:off x="1236211" y="2554945"/>
            <a:ext cx="986320" cy="400110"/>
          </a:xfrm>
          <a:prstGeom prst="rect">
            <a:avLst/>
          </a:prstGeom>
          <a:noFill/>
        </p:spPr>
        <p:txBody>
          <a:bodyPr wrap="square" rtlCol="0">
            <a:spAutoFit/>
          </a:bodyPr>
          <a:lstStyle/>
          <a:p>
            <a:pPr algn="ctr"/>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p:tgtEl>
                                          <p:spTgt spid="127"/>
                                        </p:tgtEl>
                                        <p:attrNameLst>
                                          <p:attrName>ppt_y</p:attrName>
                                        </p:attrNameLst>
                                      </p:cBhvr>
                                      <p:tavLst>
                                        <p:tav tm="0">
                                          <p:val>
                                            <p:strVal val="#ppt_y+#ppt_h*1.125000"/>
                                          </p:val>
                                        </p:tav>
                                        <p:tav tm="100000">
                                          <p:val>
                                            <p:strVal val="#ppt_y"/>
                                          </p:val>
                                        </p:tav>
                                      </p:tavLst>
                                    </p:anim>
                                    <p:animEffect transition="in" filter="wipe(up)">
                                      <p:cBhvr>
                                        <p:cTn id="19" dur="5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500"/>
                                        <p:tgtEl>
                                          <p:spTgt spid="133"/>
                                        </p:tgtEl>
                                      </p:cBhvr>
                                    </p:animEffect>
                                    <p:anim calcmode="lin" valueType="num">
                                      <p:cBhvr>
                                        <p:cTn id="30" dur="500" fill="hold"/>
                                        <p:tgtEl>
                                          <p:spTgt spid="133"/>
                                        </p:tgtEl>
                                        <p:attrNameLst>
                                          <p:attrName>ppt_x</p:attrName>
                                        </p:attrNameLst>
                                      </p:cBhvr>
                                      <p:tavLst>
                                        <p:tav tm="0">
                                          <p:val>
                                            <p:strVal val="#ppt_x"/>
                                          </p:val>
                                        </p:tav>
                                        <p:tav tm="100000">
                                          <p:val>
                                            <p:strVal val="#ppt_x"/>
                                          </p:val>
                                        </p:tav>
                                      </p:tavLst>
                                    </p:anim>
                                    <p:anim calcmode="lin" valueType="num">
                                      <p:cBhvr>
                                        <p:cTn id="31" dur="5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anim calcmode="lin" valueType="num">
                                      <p:cBhvr>
                                        <p:cTn id="35" dur="500" fill="hold"/>
                                        <p:tgtEl>
                                          <p:spTgt spid="132"/>
                                        </p:tgtEl>
                                        <p:attrNameLst>
                                          <p:attrName>ppt_x</p:attrName>
                                        </p:attrNameLst>
                                      </p:cBhvr>
                                      <p:tavLst>
                                        <p:tav tm="0">
                                          <p:val>
                                            <p:strVal val="#ppt_x"/>
                                          </p:val>
                                        </p:tav>
                                        <p:tav tm="100000">
                                          <p:val>
                                            <p:strVal val="#ppt_x"/>
                                          </p:val>
                                        </p:tav>
                                      </p:tavLst>
                                    </p:anim>
                                    <p:anim calcmode="lin" valueType="num">
                                      <p:cBhvr>
                                        <p:cTn id="3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wipe(left)">
                                      <p:cBhvr>
                                        <p:cTn id="44" dur="500"/>
                                        <p:tgtEl>
                                          <p:spTgt spid="20">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wipe(left)">
                                      <p:cBhvr>
                                        <p:cTn id="47" dur="500"/>
                                        <p:tgtEl>
                                          <p:spTgt spid="20">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27" grpId="0" animBg="1"/>
      <p:bldP spid="19" grpId="0"/>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3" name="Title 2"/>
          <p:cNvSpPr>
            <a:spLocks noGrp="1"/>
          </p:cNvSpPr>
          <p:nvPr>
            <p:ph type="title" idx="8"/>
          </p:nvPr>
        </p:nvSpPr>
        <p:spPr/>
        <p:txBody>
          <a:bodyPr/>
          <a:lstStyle/>
          <a:p>
            <a:r>
              <a:rPr lang="en-US" sz="2400" b="1" dirty="0" smtClean="0">
                <a:solidFill>
                  <a:schemeClr val="tx2">
                    <a:lumMod val="25000"/>
                  </a:schemeClr>
                </a:solidFill>
                <a:latin typeface="+mn-lt"/>
              </a:rPr>
              <a:t>3. </a:t>
            </a:r>
            <a:r>
              <a:rPr lang="nl-NL" sz="2400" b="1" dirty="0">
                <a:solidFill>
                  <a:schemeClr val="tx2">
                    <a:lumMod val="25000"/>
                  </a:schemeClr>
                </a:solidFill>
                <a:latin typeface="+mn-lt"/>
              </a:rPr>
              <a:t>Tính căn bậc hai số học bằng máy tính cầm tay</a:t>
            </a:r>
            <a:endParaRPr lang="en-US" sz="2400" b="1" dirty="0">
              <a:solidFill>
                <a:schemeClr val="tx2">
                  <a:lumMod val="25000"/>
                </a:schemeClr>
              </a:solidFill>
              <a:latin typeface="+mn-lt"/>
            </a:endParaRPr>
          </a:p>
        </p:txBody>
      </p:sp>
      <p:sp>
        <p:nvSpPr>
          <p:cNvPr id="11" name="7-Point Star 10"/>
          <p:cNvSpPr/>
          <p:nvPr/>
        </p:nvSpPr>
        <p:spPr>
          <a:xfrm>
            <a:off x="793127" y="1216800"/>
            <a:ext cx="1397285" cy="1047965"/>
          </a:xfrm>
          <a:prstGeom prst="star7">
            <a:avLst>
              <a:gd name="adj" fmla="val 33116"/>
              <a:gd name="hf" fmla="val 102572"/>
              <a:gd name="vf" fmla="val 105210"/>
            </a:avLst>
          </a:prstGeom>
          <a:solidFill>
            <a:schemeClr val="tx2">
              <a:lumMod val="90000"/>
            </a:schemeClr>
          </a:solidFill>
          <a:ln>
            <a:solidFill>
              <a:schemeClr val="tx2">
                <a:lumMod val="9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8609" y="1540727"/>
            <a:ext cx="986320" cy="400110"/>
          </a:xfrm>
          <a:prstGeom prst="rect">
            <a:avLst/>
          </a:prstGeom>
          <a:noFill/>
        </p:spPr>
        <p:txBody>
          <a:bodyPr wrap="square" rtlCol="0">
            <a:spAutoFit/>
          </a:bodyPr>
          <a:lstStyle/>
          <a:p>
            <a:pPr algn="ctr"/>
            <a:r>
              <a:rPr lang="en-US" sz="2000" b="1" dirty="0" err="1" smtClean="0">
                <a:solidFill>
                  <a:srgbClr val="002060"/>
                </a:solidFill>
              </a:rPr>
              <a:t>Lưu</a:t>
            </a:r>
            <a:r>
              <a:rPr lang="en-US" sz="2000" b="1" dirty="0" smtClean="0">
                <a:solidFill>
                  <a:srgbClr val="002060"/>
                </a:solidFill>
              </a:rPr>
              <a:t> ý</a:t>
            </a:r>
            <a:endParaRPr lang="en-US" sz="2000" b="1" dirty="0">
              <a:solidFill>
                <a:srgbClr val="00206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35" y="1940837"/>
            <a:ext cx="1616929" cy="2698251"/>
          </a:xfrm>
          <a:prstGeom prst="rect">
            <a:avLst/>
          </a:prstGeom>
        </p:spPr>
      </p:pic>
      <p:sp>
        <p:nvSpPr>
          <p:cNvPr id="15" name="Rectangle 14"/>
          <p:cNvSpPr/>
          <p:nvPr/>
        </p:nvSpPr>
        <p:spPr>
          <a:xfrm>
            <a:off x="3689777" y="1404572"/>
            <a:ext cx="4679879" cy="1938992"/>
          </a:xfrm>
          <a:prstGeom prst="rect">
            <a:avLst/>
          </a:prstGeom>
        </p:spPr>
        <p:txBody>
          <a:bodyPr wrap="square">
            <a:spAutoFit/>
          </a:bodyPr>
          <a:lstStyle/>
          <a:p>
            <a:pPr algn="just">
              <a:lnSpc>
                <a:spcPct val="150000"/>
              </a:lnSpc>
            </a:pPr>
            <a:r>
              <a:rPr lang="vi-VN" sz="2000" dirty="0"/>
              <a:t>Màn hình máy tính chỉ hiển thị hữu hạn chữ số nên các kết quả là số thập phân vô hạn tuần hoàn hay không tuần hoàn đều được làm tròn.</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699" y="2712378"/>
            <a:ext cx="2717699" cy="2020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9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
        <p:nvSpPr>
          <p:cNvPr id="29" name="TextBox 28"/>
          <p:cNvSpPr txBox="1"/>
          <p:nvPr/>
        </p:nvSpPr>
        <p:spPr>
          <a:xfrm>
            <a:off x="1159820" y="3074913"/>
            <a:ext cx="6658814" cy="1015663"/>
          </a:xfrm>
          <a:prstGeom prst="rect">
            <a:avLst/>
          </a:prstGeom>
          <a:noFill/>
        </p:spPr>
        <p:txBody>
          <a:bodyPr wrap="square" rtlCol="0">
            <a:spAutoFit/>
          </a:bodyPr>
          <a:lstStyle/>
          <a:p>
            <a:pPr algn="just">
              <a:lnSpc>
                <a:spcPct val="150000"/>
              </a:lnSpc>
            </a:pPr>
            <a:r>
              <a:rPr lang="en-US" sz="2000" dirty="0" err="1" smtClean="0">
                <a:solidFill>
                  <a:srgbClr val="002060"/>
                </a:solidFill>
              </a:rPr>
              <a:t>Ấn</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phím</a:t>
            </a:r>
            <a:r>
              <a:rPr lang="en-US" sz="2000" dirty="0" smtClean="0">
                <a:solidFill>
                  <a:srgbClr val="002060"/>
                </a:solidFill>
              </a:rPr>
              <a:t>                                       ta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a:t>
            </a:r>
          </a:p>
          <a:p>
            <a:pPr algn="ctr">
              <a:lnSpc>
                <a:spcPct val="150000"/>
              </a:lnSpc>
            </a:pPr>
            <a:r>
              <a:rPr lang="en-US" sz="2000" dirty="0" smtClean="0">
                <a:solidFill>
                  <a:srgbClr val="002060"/>
                </a:solidFill>
              </a:rPr>
              <a:t>9,539392014.</a:t>
            </a:r>
            <a:endParaRPr lang="en-US" sz="2000" dirty="0">
              <a:solidFill>
                <a:srgbClr val="002060"/>
              </a:solidFill>
            </a:endParaRPr>
          </a:p>
        </p:txBody>
      </p:sp>
      <mc:AlternateContent xmlns:mc="http://schemas.openxmlformats.org/markup-compatibility/2006" xmlns:a14="http://schemas.microsoft.com/office/drawing/2010/main">
        <mc:Choice Requires="a14">
          <p:sp>
            <p:nvSpPr>
              <p:cNvPr id="30" name="Rounded Rectangle 29"/>
              <p:cNvSpPr/>
              <p:nvPr/>
            </p:nvSpPr>
            <p:spPr>
              <a:xfrm>
                <a:off x="2866490" y="3164288"/>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a:rPr>
                          </m:ctrlPr>
                        </m:radPr>
                        <m:deg/>
                        <m:e>
                          <m:r>
                            <a:rPr lang="en-US" i="1" smtClean="0">
                              <a:solidFill>
                                <a:schemeClr val="tx1"/>
                              </a:solidFill>
                              <a:latin typeface="Cambria Math" panose="02040503050406030204" pitchFamily="18" charset="0"/>
                              <a:ea typeface="Cambria Math" panose="02040503050406030204" pitchFamily="18" charset="0"/>
                            </a:rPr>
                            <m:t>∎</m:t>
                          </m:r>
                        </m:e>
                      </m:rad>
                    </m:oMath>
                  </m:oMathPara>
                </a14:m>
                <a:endParaRPr lang="en-US"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2866490" y="3164288"/>
                <a:ext cx="472611" cy="362687"/>
              </a:xfrm>
              <a:prstGeom prst="roundRect">
                <a:avLst/>
              </a:prstGeom>
              <a:blipFill rotWithShape="0">
                <a:blip r:embed="rId4"/>
                <a:stretch>
                  <a:fillRect/>
                </a:stretch>
              </a:blipFill>
              <a:ln>
                <a:solidFill>
                  <a:srgbClr val="002060"/>
                </a:solidFill>
              </a:ln>
            </p:spPr>
            <p:txBody>
              <a:bodyPr/>
              <a:lstStyle/>
              <a:p>
                <a:r>
                  <a:rPr lang="en-US">
                    <a:noFill/>
                  </a:rPr>
                  <a:t> </a:t>
                </a:r>
              </a:p>
            </p:txBody>
          </p:sp>
        </mc:Fallback>
      </mc:AlternateContent>
      <p:sp>
        <p:nvSpPr>
          <p:cNvPr id="161" name="Rounded Rectangle 160"/>
          <p:cNvSpPr/>
          <p:nvPr/>
        </p:nvSpPr>
        <p:spPr>
          <a:xfrm>
            <a:off x="3501775" y="3164287"/>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9</a:t>
            </a:r>
            <a:endParaRPr lang="en-US" sz="2000" dirty="0">
              <a:solidFill>
                <a:schemeClr val="tx1"/>
              </a:solidFill>
            </a:endParaRPr>
          </a:p>
        </p:txBody>
      </p:sp>
      <p:sp>
        <p:nvSpPr>
          <p:cNvPr id="162" name="Rounded Rectangle 161"/>
          <p:cNvSpPr/>
          <p:nvPr/>
        </p:nvSpPr>
        <p:spPr>
          <a:xfrm>
            <a:off x="4137060" y="3165030"/>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163" name="Rounded Rectangle 162"/>
          <p:cNvSpPr/>
          <p:nvPr/>
        </p:nvSpPr>
        <p:spPr>
          <a:xfrm>
            <a:off x="4788613" y="3168124"/>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04178" y="3526974"/>
            <a:ext cx="963716" cy="120804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ppt_x</p:attrName>
                                        </p:attrNameLst>
                                      </p:cBhvr>
                                      <p:tavLst>
                                        <p:tav tm="0">
                                          <p:val>
                                            <p:strVal val="#ppt_x-#ppt_w*1.125000"/>
                                          </p:val>
                                        </p:tav>
                                        <p:tav tm="100000">
                                          <p:val>
                                            <p:strVal val="#ppt_x"/>
                                          </p:val>
                                        </p:tav>
                                      </p:tavLst>
                                    </p:anim>
                                    <p:animEffect transition="in" filter="wipe(right)">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500" fill="hold"/>
                                        <p:tgtEl>
                                          <p:spTgt spid="158"/>
                                        </p:tgtEl>
                                        <p:attrNameLst>
                                          <p:attrName>ppt_w</p:attrName>
                                        </p:attrNameLst>
                                      </p:cBhvr>
                                      <p:tavLst>
                                        <p:tav tm="0">
                                          <p:val>
                                            <p:fltVal val="0"/>
                                          </p:val>
                                        </p:tav>
                                        <p:tav tm="100000">
                                          <p:val>
                                            <p:strVal val="#ppt_w"/>
                                          </p:val>
                                        </p:tav>
                                      </p:tavLst>
                                    </p:anim>
                                    <p:anim calcmode="lin" valueType="num">
                                      <p:cBhvr>
                                        <p:cTn id="19" dur="500" fill="hold"/>
                                        <p:tgtEl>
                                          <p:spTgt spid="158"/>
                                        </p:tgtEl>
                                        <p:attrNameLst>
                                          <p:attrName>ppt_h</p:attrName>
                                        </p:attrNameLst>
                                      </p:cBhvr>
                                      <p:tavLst>
                                        <p:tav tm="0">
                                          <p:val>
                                            <p:fltVal val="0"/>
                                          </p:val>
                                        </p:tav>
                                        <p:tav tm="100000">
                                          <p:val>
                                            <p:strVal val="#ppt_h"/>
                                          </p:val>
                                        </p:tav>
                                      </p:tavLst>
                                    </p:anim>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anim calcmode="lin" valueType="num">
                                      <p:cBhvr>
                                        <p:cTn id="36" dur="500" fill="hold"/>
                                        <p:tgtEl>
                                          <p:spTgt spid="161"/>
                                        </p:tgtEl>
                                        <p:attrNameLst>
                                          <p:attrName>ppt_x</p:attrName>
                                        </p:attrNameLst>
                                      </p:cBhvr>
                                      <p:tavLst>
                                        <p:tav tm="0">
                                          <p:val>
                                            <p:strVal val="#ppt_x"/>
                                          </p:val>
                                        </p:tav>
                                        <p:tav tm="100000">
                                          <p:val>
                                            <p:strVal val="#ppt_x"/>
                                          </p:val>
                                        </p:tav>
                                      </p:tavLst>
                                    </p:anim>
                                    <p:anim calcmode="lin" valueType="num">
                                      <p:cBhvr>
                                        <p:cTn id="37" dur="500" fill="hold"/>
                                        <p:tgtEl>
                                          <p:spTgt spid="16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ppt_x</p:attrName>
                                        </p:attrNameLst>
                                      </p:cBhvr>
                                      <p:tavLst>
                                        <p:tav tm="0">
                                          <p:val>
                                            <p:strVal val="#ppt_x"/>
                                          </p:val>
                                        </p:tav>
                                        <p:tav tm="100000">
                                          <p:val>
                                            <p:strVal val="#ppt_x"/>
                                          </p:val>
                                        </p:tav>
                                      </p:tavLst>
                                    </p:anim>
                                    <p:anim calcmode="lin" valueType="num">
                                      <p:cBhvr>
                                        <p:cTn id="42" dur="5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anim calcmode="lin" valueType="num">
                                      <p:cBhvr>
                                        <p:cTn id="46" dur="500" fill="hold"/>
                                        <p:tgtEl>
                                          <p:spTgt spid="163"/>
                                        </p:tgtEl>
                                        <p:attrNameLst>
                                          <p:attrName>ppt_x</p:attrName>
                                        </p:attrNameLst>
                                      </p:cBhvr>
                                      <p:tavLst>
                                        <p:tav tm="0">
                                          <p:val>
                                            <p:strVal val="#ppt_x"/>
                                          </p:val>
                                        </p:tav>
                                        <p:tav tm="100000">
                                          <p:val>
                                            <p:strVal val="#ppt_x"/>
                                          </p:val>
                                        </p:tav>
                                      </p:tavLst>
                                    </p:anim>
                                    <p:anim calcmode="lin" valueType="num">
                                      <p:cBhvr>
                                        <p:cTn id="47" dur="5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8" grpId="0"/>
      <p:bldP spid="158" grpId="0"/>
      <p:bldP spid="29" grpId="0"/>
      <p:bldP spid="30" grpId="0" animBg="1"/>
      <p:bldP spid="161" grpId="0" animBg="1"/>
      <p:bldP spid="162" grpId="0" animBg="1"/>
      <p:bldP spid="1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159820" y="2937332"/>
                <a:ext cx="7482710" cy="1837362"/>
              </a:xfrm>
              <a:prstGeom prst="rect">
                <a:avLst/>
              </a:prstGeom>
              <a:noFill/>
            </p:spPr>
            <p:txBody>
              <a:bodyPr wrap="square" rtlCol="0">
                <a:spAutoFit/>
              </a:bodyPr>
              <a:lstStyle/>
              <a:p>
                <a:pPr>
                  <a:lnSpc>
                    <a:spcPct val="14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ta </a:t>
                </a:r>
                <a:r>
                  <a:rPr lang="en-US" sz="2000" dirty="0" err="1" smtClean="0"/>
                  <a:t>được</a:t>
                </a:r>
                <a:r>
                  <a:rPr lang="en-US" sz="2000" dirty="0" smtClean="0"/>
                  <a:t>: </a:t>
                </a:r>
              </a:p>
              <a:p>
                <a:pPr algn="ctr">
                  <a:lnSpc>
                    <a:spcPct val="140000"/>
                  </a:lnSpc>
                </a:pP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9,5394</a:t>
                </a:r>
              </a:p>
              <a:p>
                <a:pPr algn="just">
                  <a:lnSpc>
                    <a:spcPct val="140000"/>
                  </a:lnSpc>
                </a:pPr>
                <a:r>
                  <a:rPr lang="en-US" sz="2000" dirty="0" smtClean="0"/>
                  <a:t>b) </a:t>
                </a:r>
                <a:r>
                  <a:rPr lang="en-US" sz="2000" dirty="0" err="1" smtClean="0"/>
                  <a:t>Để</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algn="ctr">
                  <a:lnSpc>
                    <a:spcPct val="140000"/>
                  </a:lnSpc>
                </a:pP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a:t>
                </a:r>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159820" y="2937332"/>
                <a:ext cx="7482710" cy="1837362"/>
              </a:xfrm>
              <a:prstGeom prst="rect">
                <a:avLst/>
              </a:prstGeom>
              <a:blipFill rotWithShape="0">
                <a:blip r:embed="rId4"/>
                <a:stretch>
                  <a:fillRect l="-814" b="-5316"/>
                </a:stretch>
              </a:blipFill>
            </p:spPr>
            <p:txBody>
              <a:bodyPr/>
              <a:lstStyle/>
              <a:p>
                <a:r>
                  <a:rPr lang="en-US">
                    <a:noFill/>
                  </a:rPr>
                  <a:t> </a:t>
                </a:r>
              </a:p>
            </p:txBody>
          </p:sp>
        </mc:Fallback>
      </mc:AlternateContent>
    </p:spTree>
    <p:extLst>
      <p:ext uri="{BB962C8B-B14F-4D97-AF65-F5344CB8AC3E}">
        <p14:creationId xmlns:p14="http://schemas.microsoft.com/office/powerpoint/2010/main" val="36081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2258;p57"/>
          <p:cNvGrpSpPr/>
          <p:nvPr/>
        </p:nvGrpSpPr>
        <p:grpSpPr>
          <a:xfrm>
            <a:off x="8720973" y="3258210"/>
            <a:ext cx="346832" cy="1809080"/>
            <a:chOff x="4713875" y="2486650"/>
            <a:chExt cx="495475" cy="2584400"/>
          </a:xfrm>
        </p:grpSpPr>
        <p:sp>
          <p:nvSpPr>
            <p:cNvPr id="18"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274;p57"/>
          <p:cNvGrpSpPr/>
          <p:nvPr/>
        </p:nvGrpSpPr>
        <p:grpSpPr>
          <a:xfrm>
            <a:off x="76200" y="76205"/>
            <a:ext cx="1552162" cy="755352"/>
            <a:chOff x="359700" y="4031500"/>
            <a:chExt cx="2217375" cy="1079075"/>
          </a:xfrm>
        </p:grpSpPr>
        <p:sp>
          <p:nvSpPr>
            <p:cNvPr id="34"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277;p57"/>
          <p:cNvGrpSpPr/>
          <p:nvPr/>
        </p:nvGrpSpPr>
        <p:grpSpPr>
          <a:xfrm>
            <a:off x="1856952" y="540003"/>
            <a:ext cx="1675047" cy="149573"/>
            <a:chOff x="4790625" y="1824675"/>
            <a:chExt cx="2392925" cy="213675"/>
          </a:xfrm>
        </p:grpSpPr>
        <p:sp>
          <p:nvSpPr>
            <p:cNvPr id="37"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283;p57"/>
          <p:cNvGrpSpPr/>
          <p:nvPr/>
        </p:nvGrpSpPr>
        <p:grpSpPr>
          <a:xfrm>
            <a:off x="8739590" y="2182606"/>
            <a:ext cx="246838" cy="387257"/>
            <a:chOff x="404525" y="4002625"/>
            <a:chExt cx="352625" cy="553225"/>
          </a:xfrm>
        </p:grpSpPr>
        <p:sp>
          <p:nvSpPr>
            <p:cNvPr id="43"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293;p57"/>
          <p:cNvGrpSpPr/>
          <p:nvPr/>
        </p:nvGrpSpPr>
        <p:grpSpPr>
          <a:xfrm>
            <a:off x="8720970" y="2779030"/>
            <a:ext cx="214918" cy="250565"/>
            <a:chOff x="6571050" y="2495000"/>
            <a:chExt cx="307025" cy="357950"/>
          </a:xfrm>
        </p:grpSpPr>
        <p:sp>
          <p:nvSpPr>
            <p:cNvPr id="49"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305;p57"/>
          <p:cNvGrpSpPr/>
          <p:nvPr/>
        </p:nvGrpSpPr>
        <p:grpSpPr>
          <a:xfrm>
            <a:off x="715037" y="1108528"/>
            <a:ext cx="346832" cy="1809080"/>
            <a:chOff x="4713875" y="2486650"/>
            <a:chExt cx="495475" cy="2584400"/>
          </a:xfrm>
        </p:grpSpPr>
        <p:sp>
          <p:nvSpPr>
            <p:cNvPr id="53"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89" y="340411"/>
            <a:ext cx="1886834" cy="1634303"/>
          </a:xfrm>
          <a:prstGeom prst="rect">
            <a:avLst/>
          </a:prstGeom>
        </p:spPr>
      </p:pic>
      <p:sp>
        <p:nvSpPr>
          <p:cNvPr id="69" name="TextBox 68"/>
          <p:cNvSpPr txBox="1"/>
          <p:nvPr/>
        </p:nvSpPr>
        <p:spPr>
          <a:xfrm rot="681566">
            <a:off x="6478964" y="887268"/>
            <a:ext cx="1619484" cy="461665"/>
          </a:xfrm>
          <a:prstGeom prst="rect">
            <a:avLst/>
          </a:prstGeom>
          <a:noFill/>
        </p:spPr>
        <p:txBody>
          <a:bodyPr wrap="square" rtlCol="0">
            <a:spAutoFit/>
          </a:bodyPr>
          <a:lstStyle/>
          <a:p>
            <a:pPr algn="ctr"/>
            <a:r>
              <a:rPr lang="en-US" sz="2400" b="1" dirty="0" err="1" smtClean="0">
                <a:solidFill>
                  <a:srgbClr val="C00000"/>
                </a:solidFill>
              </a:rPr>
              <a:t>Ghi</a:t>
            </a:r>
            <a:r>
              <a:rPr lang="en-US" sz="2400" b="1" dirty="0" smtClean="0">
                <a:solidFill>
                  <a:srgbClr val="C00000"/>
                </a:solidFill>
              </a:rPr>
              <a:t> </a:t>
            </a:r>
            <a:r>
              <a:rPr lang="en-US" sz="2400" b="1" dirty="0" err="1" smtClean="0">
                <a:solidFill>
                  <a:srgbClr val="C00000"/>
                </a:solidFill>
              </a:rPr>
              <a:t>nhớ</a:t>
            </a:r>
            <a:endParaRPr lang="en-US" sz="2400" b="1" dirty="0">
              <a:solidFill>
                <a:srgbClr val="C00000"/>
              </a:solidFill>
            </a:endParaRPr>
          </a:p>
        </p:txBody>
      </p:sp>
      <p:sp>
        <p:nvSpPr>
          <p:cNvPr id="70" name="TextBox 69"/>
          <p:cNvSpPr txBox="1"/>
          <p:nvPr/>
        </p:nvSpPr>
        <p:spPr>
          <a:xfrm>
            <a:off x="2137300" y="1605707"/>
            <a:ext cx="4694455" cy="1754326"/>
          </a:xfrm>
          <a:prstGeom prst="rect">
            <a:avLst/>
          </a:prstGeom>
          <a:noFill/>
        </p:spPr>
        <p:txBody>
          <a:bodyPr wrap="square" rtlCol="0">
            <a:spAutoFit/>
          </a:bodyPr>
          <a:lstStyle/>
          <a:p>
            <a:pPr algn="just">
              <a:lnSpc>
                <a:spcPct val="150000"/>
              </a:lnSpc>
            </a:pPr>
            <a:r>
              <a:rPr lang="en-US" sz="2400" dirty="0" err="1" smtClean="0"/>
              <a:t>Căn</a:t>
            </a:r>
            <a:r>
              <a:rPr lang="en-US" sz="2400" dirty="0" smtClean="0"/>
              <a:t> </a:t>
            </a:r>
            <a:r>
              <a:rPr lang="en-US" sz="2400" dirty="0" err="1" smtClean="0"/>
              <a:t>bậc</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học</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không</a:t>
            </a:r>
            <a:r>
              <a:rPr lang="en-US" sz="2400" dirty="0" smtClean="0"/>
              <a:t> </a:t>
            </a:r>
            <a:r>
              <a:rPr lang="en-US" sz="2400" dirty="0" err="1" smtClean="0"/>
              <a:t>chính</a:t>
            </a:r>
            <a:r>
              <a:rPr lang="en-US" sz="2400" dirty="0" smtClean="0"/>
              <a:t> </a:t>
            </a:r>
            <a:r>
              <a:rPr lang="en-US" sz="2400" dirty="0" err="1" smtClean="0"/>
              <a:t>phương</a:t>
            </a:r>
            <a:r>
              <a:rPr lang="en-US" sz="2400" dirty="0" smtClean="0"/>
              <a:t> </a:t>
            </a:r>
            <a:r>
              <a:rPr lang="en-US" sz="2400" dirty="0" err="1" smtClean="0"/>
              <a:t>luôn</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vô</a:t>
            </a:r>
            <a:r>
              <a:rPr lang="en-US" sz="2400" dirty="0" smtClean="0"/>
              <a:t> </a:t>
            </a:r>
            <a:r>
              <a:rPr lang="en-US" sz="2400" dirty="0" err="1" smtClean="0"/>
              <a:t>tỉ</a:t>
            </a:r>
            <a:r>
              <a:rPr lang="en-US" sz="2400" dirty="0" smtClean="0"/>
              <a:t>.</a:t>
            </a:r>
            <a:endParaRPr lang="en-US" sz="2400" dirty="0"/>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87856" y="2975065"/>
            <a:ext cx="2171058" cy="1634934"/>
          </a:xfrm>
          <a:prstGeom prst="rect">
            <a:avLst/>
          </a:prstGeom>
        </p:spPr>
      </p:pic>
    </p:spTree>
    <p:extLst>
      <p:ext uri="{BB962C8B-B14F-4D97-AF65-F5344CB8AC3E}">
        <p14:creationId xmlns:p14="http://schemas.microsoft.com/office/powerpoint/2010/main" val="29028461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106" name="Round Same Side Corner Rectangle 105"/>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2</a:t>
            </a:r>
            <a:endParaRPr lang="en-US" sz="2200" b="1" dirty="0">
              <a:solidFill>
                <a:schemeClr val="accent6"/>
              </a:solidFill>
            </a:endParaRPr>
          </a:p>
        </p:txBody>
      </p:sp>
      <mc:AlternateContent xmlns:mc="http://schemas.openxmlformats.org/markup-compatibility/2006" xmlns:a14="http://schemas.microsoft.com/office/drawing/2010/main">
        <mc:Choice Requires="a14">
          <p:sp>
            <p:nvSpPr>
              <p:cNvPr id="12" name="TextBox 11"/>
              <p:cNvSpPr txBox="1"/>
              <p:nvPr/>
            </p:nvSpPr>
            <p:spPr>
              <a:xfrm>
                <a:off x="1287736" y="1048528"/>
                <a:ext cx="6900767" cy="1574790"/>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tính</a:t>
                </a:r>
                <a:r>
                  <a:rPr lang="en-US" sz="2000" dirty="0" smtClean="0"/>
                  <a:t> </a:t>
                </a:r>
                <a:r>
                  <a:rPr lang="en-US" sz="2000" dirty="0" err="1" smtClean="0"/>
                  <a:t>các</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sau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a:t> </a:t>
                </a:r>
                <a:r>
                  <a:rPr lang="en-US" sz="2000" dirty="0" smtClean="0"/>
                  <a:t>0,005, </a:t>
                </a:r>
                <a:r>
                  <a:rPr lang="en-US" sz="2000" dirty="0" err="1" smtClean="0"/>
                  <a:t>nếu</a:t>
                </a:r>
                <a:r>
                  <a:rPr lang="en-US" sz="2000" dirty="0" smtClean="0"/>
                  <a:t> </a:t>
                </a:r>
                <a:r>
                  <a:rPr lang="en-US" sz="2000" dirty="0" err="1" smtClean="0"/>
                  <a:t>cần</a:t>
                </a:r>
                <a:r>
                  <a:rPr lang="en-US" sz="2000" dirty="0" smtClean="0"/>
                  <a:t>).</a:t>
                </a:r>
              </a:p>
              <a:p>
                <a:pPr algn="just">
                  <a:lnSpc>
                    <a:spcPct val="150000"/>
                  </a:lnSpc>
                </a:pPr>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15</m:t>
                        </m:r>
                      </m:e>
                    </m:rad>
                  </m:oMath>
                </a14:m>
                <a:r>
                  <a:rPr lang="en-US" sz="2000" dirty="0" smtClean="0"/>
                  <a:t>;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2,56</m:t>
                        </m:r>
                      </m:e>
                    </m:rad>
                  </m:oMath>
                </a14:m>
                <a:r>
                  <a:rPr lang="en-US" sz="2000" dirty="0" smtClean="0"/>
                  <a:t>;          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17 256</m:t>
                        </m:r>
                      </m:e>
                    </m:rad>
                  </m:oMath>
                </a14:m>
                <a:r>
                  <a:rPr lang="en-US" sz="2000" dirty="0" smtClean="0"/>
                  <a:t>;         d)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793 881</m:t>
                        </m:r>
                      </m:e>
                    </m:rad>
                  </m:oMath>
                </a14:m>
                <a:r>
                  <a:rPr lang="en-US" sz="2000" dirty="0" smtClean="0"/>
                  <a:t>.</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87736" y="1048528"/>
                <a:ext cx="6900767" cy="1574790"/>
              </a:xfrm>
              <a:prstGeom prst="rect">
                <a:avLst/>
              </a:prstGeom>
              <a:blipFill rotWithShape="0">
                <a:blip r:embed="rId3"/>
                <a:stretch>
                  <a:fillRect l="-883" r="-972" b="-1163"/>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1" y="2438383"/>
            <a:ext cx="2462224" cy="2462224"/>
          </a:xfrm>
          <a:prstGeom prst="rect">
            <a:avLst/>
          </a:prstGeom>
        </p:spPr>
      </p:pic>
      <p:sp>
        <p:nvSpPr>
          <p:cNvPr id="110" name="TextBox 109"/>
          <p:cNvSpPr txBox="1"/>
          <p:nvPr/>
        </p:nvSpPr>
        <p:spPr>
          <a:xfrm>
            <a:off x="4601662" y="2773273"/>
            <a:ext cx="792270" cy="400110"/>
          </a:xfrm>
          <a:prstGeom prst="rect">
            <a:avLst/>
          </a:prstGeom>
          <a:noFill/>
        </p:spPr>
        <p:txBody>
          <a:bodyPr wrap="square" rtlCol="0">
            <a:spAutoFit/>
          </a:bodyPr>
          <a:lstStyle/>
          <a:p>
            <a:pPr algn="ctr"/>
            <a:r>
              <a:rPr lang="en-US" sz="2000" b="1" dirty="0" err="1" smtClean="0">
                <a:solidFill>
                  <a:srgbClr val="0070C0"/>
                </a:solidFill>
              </a:rPr>
              <a:t>Giải</a:t>
            </a:r>
            <a:r>
              <a:rPr lang="en-US" sz="2000" b="1" dirty="0" smtClean="0">
                <a:solidFill>
                  <a:srgbClr val="0070C0"/>
                </a:solidFill>
              </a:rPr>
              <a:t>:</a:t>
            </a:r>
            <a:endParaRPr lang="en-US" sz="2000" b="1" dirty="0">
              <a:solidFill>
                <a:srgbClr val="0070C0"/>
              </a:solidFill>
            </a:endParaRPr>
          </a:p>
        </p:txBody>
      </p:sp>
      <mc:AlternateContent xmlns:mc="http://schemas.openxmlformats.org/markup-compatibility/2006" xmlns:a14="http://schemas.microsoft.com/office/drawing/2010/main">
        <mc:Choice Requires="a14">
          <p:sp>
            <p:nvSpPr>
              <p:cNvPr id="14" name="TextBox 13"/>
              <p:cNvSpPr txBox="1"/>
              <p:nvPr/>
            </p:nvSpPr>
            <p:spPr>
              <a:xfrm>
                <a:off x="2804844" y="3286535"/>
                <a:ext cx="5178175" cy="1092030"/>
              </a:xfrm>
              <a:prstGeom prst="rect">
                <a:avLst/>
              </a:prstGeom>
              <a:noFill/>
            </p:spPr>
            <p:txBody>
              <a:bodyPr wrap="square" rtlCol="0">
                <a:spAutoFit/>
              </a:bodyPr>
              <a:lstStyle/>
              <a:p>
                <a:pPr algn="just">
                  <a:lnSpc>
                    <a:spcPct val="150000"/>
                  </a:lnSpc>
                </a:pPr>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15</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3,87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2,56</m:t>
                        </m:r>
                      </m:e>
                    </m:rad>
                  </m:oMath>
                </a14:m>
                <a:r>
                  <a:rPr lang="en-US" sz="2000" dirty="0" smtClean="0"/>
                  <a:t> = 1,6</a:t>
                </a:r>
              </a:p>
              <a:p>
                <a:pPr algn="just">
                  <a:lnSpc>
                    <a:spcPct val="150000"/>
                  </a:lnSpc>
                </a:pPr>
                <a:r>
                  <a:rPr lang="en-US" sz="2000" dirty="0" smtClean="0"/>
                  <a:t>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17 256</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131,36      d)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793 881</m:t>
                        </m:r>
                      </m:e>
                    </m:rad>
                    <m:r>
                      <a:rPr lang="en-US" sz="2000" b="0" i="1" smtClean="0">
                        <a:latin typeface="Cambria Math" panose="02040503050406030204" pitchFamily="18" charset="0"/>
                      </a:rPr>
                      <m:t> </m:t>
                    </m:r>
                  </m:oMath>
                </a14:m>
                <a:r>
                  <a:rPr lang="en-US" sz="2000" dirty="0" smtClean="0"/>
                  <a:t>= 891</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804844" y="3286535"/>
                <a:ext cx="5178175" cy="1092030"/>
              </a:xfrm>
              <a:prstGeom prst="rect">
                <a:avLst/>
              </a:prstGeom>
              <a:blipFill rotWithShape="0">
                <a:blip r:embed="rId5"/>
                <a:stretch>
                  <a:fillRect l="-1176" b="-9497"/>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outVertical)">
                                      <p:cBhvr>
                                        <p:cTn id="7" dur="500"/>
                                        <p:tgtEl>
                                          <p:spTgt spid="10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out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 grpId="0"/>
      <p:bldP spid="1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tx2">
                    <a:lumMod val="25000"/>
                  </a:schemeClr>
                </a:solidFill>
                <a:latin typeface="+mn-lt"/>
              </a:rPr>
              <a:t>KHỞI ĐỘNG</a:t>
            </a:r>
            <a:endParaRPr sz="3200" b="1" dirty="0">
              <a:solidFill>
                <a:schemeClr val="tx2">
                  <a:lumMod val="25000"/>
                </a:schemeClr>
              </a:solidFill>
              <a:latin typeface="+mn-lt"/>
            </a:endParaRPr>
          </a:p>
        </p:txBody>
      </p:sp>
      <p:sp>
        <p:nvSpPr>
          <p:cNvPr id="2" name="Rectangle 1"/>
          <p:cNvSpPr/>
          <p:nvPr/>
        </p:nvSpPr>
        <p:spPr>
          <a:xfrm>
            <a:off x="1713215" y="1172085"/>
            <a:ext cx="5717569" cy="1015663"/>
          </a:xfrm>
          <a:prstGeom prst="rect">
            <a:avLst/>
          </a:prstGeom>
        </p:spPr>
        <p:txBody>
          <a:bodyPr wrap="square">
            <a:spAutoFit/>
          </a:bodyPr>
          <a:lstStyle/>
          <a:p>
            <a:pPr algn="just">
              <a:lnSpc>
                <a:spcPct val="150000"/>
              </a:lnSpc>
            </a:pPr>
            <a:r>
              <a:rPr lang="en-US" sz="2000" dirty="0" err="1" smtClean="0"/>
              <a:t>Một</a:t>
            </a:r>
            <a:r>
              <a:rPr lang="en-US" sz="2000" dirty="0" smtClean="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a:t>
            </a:r>
            <a:r>
              <a:rPr lang="en-US" sz="2000" dirty="0" smtClean="0"/>
              <a:t>dm</a:t>
            </a:r>
            <a:r>
              <a:rPr lang="en-US" sz="2000" baseline="30000" dirty="0" smtClean="0"/>
              <a:t>2</a:t>
            </a:r>
            <a:r>
              <a:rPr lang="en-US" sz="2000" dirty="0" smtClean="0"/>
              <a:t>, </a:t>
            </a:r>
            <a:r>
              <a:rPr lang="en-US" sz="2000" dirty="0" err="1"/>
              <a:t>khi</a:t>
            </a:r>
            <a:r>
              <a:rPr lang="en-US" sz="2000" dirty="0"/>
              <a:t> </a:t>
            </a:r>
            <a:r>
              <a:rPr lang="en-US" sz="2000" dirty="0" err="1"/>
              <a:t>đó</a:t>
            </a:r>
            <a:r>
              <a:rPr lang="en-US" sz="2000" dirty="0"/>
              <a:t> </a:t>
            </a:r>
            <a:r>
              <a:rPr lang="en-US" sz="2000" dirty="0" err="1" smtClean="0"/>
              <a:t>số</a:t>
            </a:r>
            <a:r>
              <a:rPr lang="en-US" sz="2000" dirty="0" smtClean="0"/>
              <a:t> </a:t>
            </a:r>
            <a:r>
              <a:rPr lang="en-US" sz="2000" dirty="0" err="1"/>
              <a:t>nào</a:t>
            </a:r>
            <a:r>
              <a:rPr lang="en-US" sz="2000" dirty="0"/>
              <a:t> </a:t>
            </a:r>
            <a:r>
              <a:rPr lang="en-US" sz="2000" dirty="0" err="1"/>
              <a:t>biểu</a:t>
            </a:r>
            <a:r>
              <a:rPr lang="en-US" sz="2000" dirty="0"/>
              <a:t> </a:t>
            </a:r>
            <a:r>
              <a:rPr lang="en-US" sz="2000" dirty="0" err="1"/>
              <a:t>thị</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71" y="1216800"/>
            <a:ext cx="452896" cy="683919"/>
          </a:xfrm>
          <a:prstGeom prst="rect">
            <a:avLst/>
          </a:prstGeom>
        </p:spPr>
      </p:pic>
      <p:sp>
        <p:nvSpPr>
          <p:cNvPr id="4" name="Rectangle 3"/>
          <p:cNvSpPr/>
          <p:nvPr/>
        </p:nvSpPr>
        <p:spPr>
          <a:xfrm>
            <a:off x="1359910" y="2454230"/>
            <a:ext cx="1691515" cy="169151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 = 2 dm</a:t>
            </a:r>
            <a:r>
              <a:rPr lang="en-US" sz="2000" baseline="30000" dirty="0" smtClean="0">
                <a:solidFill>
                  <a:schemeClr val="tx1"/>
                </a:solidFill>
              </a:rPr>
              <a:t>2</a:t>
            </a:r>
            <a:endParaRPr lang="en-US" sz="20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76" y="2200895"/>
            <a:ext cx="1232899" cy="788139"/>
          </a:xfrm>
          <a:prstGeom prst="rect">
            <a:avLst/>
          </a:prstGeom>
        </p:spPr>
      </p:pic>
      <p:sp>
        <p:nvSpPr>
          <p:cNvPr id="6" name="TextBox 5"/>
          <p:cNvSpPr txBox="1"/>
          <p:nvPr/>
        </p:nvSpPr>
        <p:spPr>
          <a:xfrm>
            <a:off x="4976676" y="2331225"/>
            <a:ext cx="1232899" cy="400110"/>
          </a:xfrm>
          <a:prstGeom prst="rect">
            <a:avLst/>
          </a:prstGeom>
          <a:noFill/>
        </p:spPr>
        <p:txBody>
          <a:bodyPr wrap="square" rtlCol="0">
            <a:spAutoFit/>
          </a:bodyPr>
          <a:lstStyle/>
          <a:p>
            <a:pPr algn="ctr"/>
            <a:r>
              <a:rPr lang="en-US" sz="2000" b="1" dirty="0" err="1" smtClean="0">
                <a:solidFill>
                  <a:srgbClr val="002060"/>
                </a:solidFill>
              </a:rPr>
              <a:t>Gợi</a:t>
            </a:r>
            <a:r>
              <a:rPr lang="en-US" sz="2000" b="1" dirty="0" smtClean="0">
                <a:solidFill>
                  <a:srgbClr val="002060"/>
                </a:solidFill>
              </a:rPr>
              <a:t> ý</a:t>
            </a:r>
            <a:endParaRPr lang="en-US" sz="2000" b="1" dirty="0">
              <a:solidFill>
                <a:srgbClr val="002060"/>
              </a:solidFill>
            </a:endParaRPr>
          </a:p>
        </p:txBody>
      </p:sp>
      <p:sp>
        <p:nvSpPr>
          <p:cNvPr id="7" name="Rectangle 6"/>
          <p:cNvSpPr/>
          <p:nvPr/>
        </p:nvSpPr>
        <p:spPr>
          <a:xfrm>
            <a:off x="3126518" y="3002181"/>
            <a:ext cx="5297482"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i="1" dirty="0" err="1"/>
              <a:t>Công</a:t>
            </a:r>
            <a:r>
              <a:rPr lang="en-US" sz="2000" i="1" dirty="0"/>
              <a:t> </a:t>
            </a:r>
            <a:r>
              <a:rPr lang="en-US" sz="2000" i="1" dirty="0" err="1"/>
              <a:t>thức</a:t>
            </a:r>
            <a:r>
              <a:rPr lang="en-US" sz="2000" i="1" dirty="0"/>
              <a:t> </a:t>
            </a:r>
            <a:r>
              <a:rPr lang="en-US" sz="2000" i="1" dirty="0" err="1"/>
              <a:t>tính</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là</a:t>
            </a:r>
            <a:r>
              <a:rPr lang="en-US" sz="2000" i="1" dirty="0"/>
              <a:t> </a:t>
            </a:r>
            <a:r>
              <a:rPr lang="en-US" sz="2000" i="1" dirty="0" err="1"/>
              <a:t>gì</a:t>
            </a:r>
            <a:r>
              <a:rPr lang="en-US" sz="2000" i="1" dirty="0"/>
              <a:t>? </a:t>
            </a:r>
          </a:p>
          <a:p>
            <a:pPr marL="342900" indent="-342900" algn="just">
              <a:lnSpc>
                <a:spcPct val="150000"/>
              </a:lnSpc>
              <a:buFont typeface="Wingdings" panose="05000000000000000000" pitchFamily="2" charset="2"/>
              <a:buChar char="Ø"/>
            </a:pPr>
            <a:r>
              <a:rPr lang="en-US" sz="2000" i="1" dirty="0" err="1" smtClean="0"/>
              <a:t>Từ</a:t>
            </a:r>
            <a:r>
              <a:rPr lang="en-US" sz="2000" i="1" dirty="0" smtClean="0"/>
              <a:t> </a:t>
            </a:r>
            <a:r>
              <a:rPr lang="en-US" sz="2000" i="1" dirty="0" err="1"/>
              <a:t>đó</a:t>
            </a:r>
            <a:r>
              <a:rPr lang="en-US" sz="2000" i="1" dirty="0"/>
              <a:t> </a:t>
            </a:r>
            <a:r>
              <a:rPr lang="en-US" sz="2000" i="1" dirty="0" err="1"/>
              <a:t>cạnh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bằng</a:t>
            </a:r>
            <a:r>
              <a:rPr lang="en-US" sz="2000" i="1" dirty="0"/>
              <a:t> </a:t>
            </a:r>
            <a:r>
              <a:rPr lang="en-US" sz="2000" i="1" dirty="0" err="1"/>
              <a:t>bao</a:t>
            </a:r>
            <a:r>
              <a:rPr lang="en-US" sz="2000" i="1" dirty="0"/>
              <a:t> </a:t>
            </a:r>
            <a:r>
              <a:rPr lang="en-US" sz="2000" i="1" dirty="0" err="1"/>
              <a:t>nhiêu</a:t>
            </a:r>
            <a:r>
              <a:rPr lang="en-US" sz="2000" i="1" dirty="0"/>
              <a:t> </a:t>
            </a:r>
            <a:r>
              <a:rPr lang="en-US" sz="2000" i="1" dirty="0" err="1"/>
              <a:t>để</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bằng</a:t>
            </a:r>
            <a:r>
              <a:rPr lang="en-US" sz="2000" i="1" dirty="0"/>
              <a:t> 2 </a:t>
            </a:r>
            <a:r>
              <a:rPr lang="en-US" sz="2000" i="1" dirty="0" smtClean="0"/>
              <a:t>dm</a:t>
            </a:r>
            <a:r>
              <a:rPr lang="en-US" sz="2000" i="1" baseline="30000" dirty="0" smtClean="0"/>
              <a:t>2</a:t>
            </a:r>
            <a:r>
              <a:rPr lang="en-US" sz="2000" i="1" dirty="0" smtClean="0"/>
              <a:t>? </a:t>
            </a:r>
            <a:endParaRPr lang="en-US" sz="2000"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2" name="Round Same Side Corner Rectangle 11"/>
          <p:cNvSpPr/>
          <p:nvPr/>
        </p:nvSpPr>
        <p:spPr>
          <a:xfrm flipH="1" flipV="1">
            <a:off x="907594"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9719" y="467686"/>
            <a:ext cx="1906146" cy="430887"/>
          </a:xfrm>
          <a:prstGeom prst="rect">
            <a:avLst/>
          </a:prstGeom>
          <a:noFill/>
        </p:spPr>
        <p:txBody>
          <a:bodyPr wrap="square" rtlCol="0">
            <a:spAutoFit/>
          </a:bodyPr>
          <a:lstStyle/>
          <a:p>
            <a:r>
              <a:rPr lang="en-US" sz="2200" b="1" dirty="0" err="1" smtClean="0">
                <a:solidFill>
                  <a:schemeClr val="accent6"/>
                </a:solidFill>
              </a:rPr>
              <a:t>Vận</a:t>
            </a:r>
            <a:r>
              <a:rPr lang="en-US" sz="2200" b="1" dirty="0" smtClean="0">
                <a:solidFill>
                  <a:schemeClr val="accent6"/>
                </a:solidFill>
              </a:rPr>
              <a:t> </a:t>
            </a:r>
            <a:r>
              <a:rPr lang="en-US" sz="2200" b="1" dirty="0" err="1" smtClean="0">
                <a:solidFill>
                  <a:schemeClr val="accent6"/>
                </a:solidFill>
              </a:rPr>
              <a:t>dụng</a:t>
            </a:r>
            <a:r>
              <a:rPr lang="en-US" sz="2200" b="1" dirty="0" smtClean="0">
                <a:solidFill>
                  <a:schemeClr val="accent6"/>
                </a:solidFill>
              </a:rPr>
              <a:t> 3</a:t>
            </a:r>
            <a:endParaRPr lang="en-US" sz="2200" b="1" dirty="0">
              <a:solidFill>
                <a:schemeClr val="accent6"/>
              </a:solidFill>
            </a:endParaRPr>
          </a:p>
        </p:txBody>
      </p:sp>
      <p:sp>
        <p:nvSpPr>
          <p:cNvPr id="3" name="TextBox 2"/>
          <p:cNvSpPr txBox="1"/>
          <p:nvPr/>
        </p:nvSpPr>
        <p:spPr>
          <a:xfrm>
            <a:off x="920824" y="990570"/>
            <a:ext cx="4990028" cy="2400657"/>
          </a:xfrm>
          <a:prstGeom prst="rect">
            <a:avLst/>
          </a:prstGeom>
          <a:noFill/>
        </p:spPr>
        <p:txBody>
          <a:bodyPr wrap="square" rtlCol="0">
            <a:spAutoFit/>
          </a:bodyPr>
          <a:lstStyle/>
          <a:p>
            <a:pPr algn="just">
              <a:lnSpc>
                <a:spcPct val="150000"/>
              </a:lnSpc>
            </a:pPr>
            <a:r>
              <a:rPr lang="en-US" sz="2000" dirty="0" smtClean="0"/>
              <a:t>Kim </a:t>
            </a:r>
            <a:r>
              <a:rPr lang="en-US" sz="2000" dirty="0" err="1" smtClean="0"/>
              <a:t>tự</a:t>
            </a:r>
            <a:r>
              <a:rPr lang="en-US" sz="2000" dirty="0" smtClean="0"/>
              <a:t> </a:t>
            </a:r>
            <a:r>
              <a:rPr lang="en-US" sz="2000" dirty="0" err="1" smtClean="0"/>
              <a:t>tháp</a:t>
            </a:r>
            <a:r>
              <a:rPr lang="en-US" sz="2000" dirty="0" smtClean="0"/>
              <a:t> </a:t>
            </a:r>
            <a:r>
              <a:rPr lang="en-US" sz="2000" dirty="0" err="1" smtClean="0"/>
              <a:t>Kheops</a:t>
            </a:r>
            <a:r>
              <a:rPr lang="en-US" sz="2000" dirty="0" smtClean="0"/>
              <a:t> </a:t>
            </a:r>
            <a:r>
              <a:rPr lang="en-US" sz="2000" dirty="0" err="1" smtClean="0"/>
              <a:t>là</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kiến</a:t>
            </a:r>
            <a:r>
              <a:rPr lang="en-US" sz="2000" dirty="0" smtClean="0"/>
              <a:t> </a:t>
            </a:r>
            <a:r>
              <a:rPr lang="en-US" sz="2000" dirty="0" err="1" smtClean="0"/>
              <a:t>trúc</a:t>
            </a:r>
            <a:r>
              <a:rPr lang="en-US" sz="2000" dirty="0" smtClean="0"/>
              <a:t> </a:t>
            </a:r>
            <a:r>
              <a:rPr lang="en-US" sz="2000" dirty="0" err="1" smtClean="0"/>
              <a:t>nổi</a:t>
            </a:r>
            <a:r>
              <a:rPr lang="en-US" sz="2000" dirty="0" smtClean="0"/>
              <a:t> </a:t>
            </a:r>
            <a:r>
              <a:rPr lang="en-US" sz="2000" dirty="0" err="1" smtClean="0"/>
              <a:t>tiếng</a:t>
            </a:r>
            <a:r>
              <a:rPr lang="en-US" sz="2000" dirty="0" smtClean="0"/>
              <a:t> </a:t>
            </a:r>
            <a:r>
              <a:rPr lang="en-US" sz="2000" dirty="0" err="1" smtClean="0"/>
              <a:t>thế</a:t>
            </a:r>
            <a:r>
              <a:rPr lang="en-US" sz="2000" dirty="0" smtClean="0"/>
              <a:t> </a:t>
            </a:r>
            <a:r>
              <a:rPr lang="en-US" sz="2000" dirty="0" err="1" smtClean="0"/>
              <a:t>giới</a:t>
            </a:r>
            <a:r>
              <a:rPr lang="en-US" sz="2000" dirty="0" smtClean="0"/>
              <a:t>. </a:t>
            </a:r>
            <a:r>
              <a:rPr lang="en-US" sz="2000" dirty="0" err="1" smtClean="0"/>
              <a:t>Để</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được</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này</a:t>
            </a:r>
            <a:r>
              <a:rPr lang="en-US" sz="2000" dirty="0" smtClean="0"/>
              <a:t>, </a:t>
            </a:r>
            <a:r>
              <a:rPr lang="en-US" sz="2000" dirty="0" err="1" smtClean="0"/>
              <a:t>người</a:t>
            </a:r>
            <a:r>
              <a:rPr lang="en-US" sz="2000" dirty="0" smtClean="0"/>
              <a:t> ta </a:t>
            </a:r>
            <a:r>
              <a:rPr lang="en-US" sz="2000" dirty="0" err="1" smtClean="0"/>
              <a:t>phải</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tới</a:t>
            </a:r>
            <a:r>
              <a:rPr lang="en-US" sz="2000" dirty="0" smtClean="0"/>
              <a:t> </a:t>
            </a:r>
            <a:r>
              <a:rPr lang="en-US" sz="2000" dirty="0" err="1" smtClean="0"/>
              <a:t>hơn</a:t>
            </a:r>
            <a:r>
              <a:rPr lang="en-US" sz="2000" dirty="0" smtClean="0"/>
              <a:t> 2,5 </a:t>
            </a:r>
            <a:r>
              <a:rPr lang="en-US" sz="2000" dirty="0" err="1" smtClean="0"/>
              <a:t>triệu</a:t>
            </a:r>
            <a:r>
              <a:rPr lang="en-US" sz="2000" dirty="0" smtClean="0"/>
              <a:t> </a:t>
            </a:r>
            <a:r>
              <a:rPr lang="en-US" sz="2000" dirty="0" err="1" smtClean="0"/>
              <a:t>mét</a:t>
            </a:r>
            <a:r>
              <a:rPr lang="en-US" sz="2000" dirty="0" smtClean="0"/>
              <a:t> </a:t>
            </a:r>
            <a:r>
              <a:rPr lang="en-US" sz="2000" dirty="0" err="1" smtClean="0"/>
              <a:t>khối</a:t>
            </a:r>
            <a:r>
              <a:rPr lang="en-US" sz="2000" dirty="0" smtClean="0"/>
              <a:t> </a:t>
            </a:r>
            <a:r>
              <a:rPr lang="en-US" sz="2000" dirty="0" err="1" smtClean="0"/>
              <a:t>đá</a:t>
            </a:r>
            <a:r>
              <a:rPr lang="en-US" sz="2000" dirty="0" smtClean="0"/>
              <a:t>, </a:t>
            </a:r>
            <a:r>
              <a:rPr lang="en-US" sz="2000" dirty="0" err="1" smtClean="0"/>
              <a:t>với</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đáy</a:t>
            </a:r>
            <a:r>
              <a:rPr lang="en-US" sz="2000" dirty="0" smtClean="0"/>
              <a:t> </a:t>
            </a:r>
            <a:r>
              <a:rPr lang="en-US" sz="2000" dirty="0" err="1" smtClean="0"/>
              <a:t>lên</a:t>
            </a:r>
            <a:r>
              <a:rPr lang="en-US" sz="2000" dirty="0" smtClean="0"/>
              <a:t> </a:t>
            </a:r>
            <a:r>
              <a:rPr lang="en-US" sz="2000" dirty="0" err="1" smtClean="0"/>
              <a:t>tới</a:t>
            </a:r>
            <a:r>
              <a:rPr lang="en-US" sz="2000" dirty="0" smtClean="0"/>
              <a:t> 52 198,16 m</a:t>
            </a:r>
            <a:r>
              <a:rPr lang="en-US" sz="2000" baseline="30000" dirty="0" smtClean="0"/>
              <a:t>2</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52" y="752139"/>
            <a:ext cx="2759895" cy="2759895"/>
          </a:xfrm>
          <a:prstGeom prst="rect">
            <a:avLst/>
          </a:prstGeom>
        </p:spPr>
      </p:pic>
      <p:sp>
        <p:nvSpPr>
          <p:cNvPr id="5" name="Rectangle 4"/>
          <p:cNvSpPr/>
          <p:nvPr/>
        </p:nvSpPr>
        <p:spPr>
          <a:xfrm>
            <a:off x="907594" y="3273602"/>
            <a:ext cx="7322006" cy="1477328"/>
          </a:xfrm>
          <a:prstGeom prst="rect">
            <a:avLst/>
          </a:prstGeom>
        </p:spPr>
        <p:txBody>
          <a:bodyPr wrap="square">
            <a:spAutoFit/>
          </a:bodyPr>
          <a:lstStyle/>
          <a:p>
            <a:pPr algn="just">
              <a:lnSpc>
                <a:spcPct val="150000"/>
              </a:lnSpc>
            </a:pPr>
            <a:r>
              <a:rPr lang="en-US" sz="2000" dirty="0" err="1"/>
              <a:t>Biết</a:t>
            </a:r>
            <a:r>
              <a:rPr lang="en-US" sz="2000" dirty="0"/>
              <a:t> </a:t>
            </a:r>
            <a:r>
              <a:rPr lang="en-US" sz="2000" dirty="0" err="1"/>
              <a:t>rằng</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này</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nhất</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55" name="Google Shape;2755;p63"/>
          <p:cNvGrpSpPr/>
          <p:nvPr/>
        </p:nvGrpSpPr>
        <p:grpSpPr>
          <a:xfrm>
            <a:off x="7964565" y="3587470"/>
            <a:ext cx="1103235" cy="1479835"/>
            <a:chOff x="393738" y="1475915"/>
            <a:chExt cx="1103235" cy="1479835"/>
          </a:xfrm>
        </p:grpSpPr>
        <p:sp>
          <p:nvSpPr>
            <p:cNvPr id="2756" name="Google Shape;2756;p6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3"/>
          <p:cNvGrpSpPr/>
          <p:nvPr/>
        </p:nvGrpSpPr>
        <p:grpSpPr>
          <a:xfrm>
            <a:off x="7493393" y="361139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3"/>
          <p:cNvGrpSpPr/>
          <p:nvPr/>
        </p:nvGrpSpPr>
        <p:grpSpPr>
          <a:xfrm flipH="1">
            <a:off x="80082" y="76210"/>
            <a:ext cx="1279828" cy="1427160"/>
            <a:chOff x="5321800" y="3042900"/>
            <a:chExt cx="1828325" cy="2038800"/>
          </a:xfrm>
        </p:grpSpPr>
        <p:sp>
          <p:nvSpPr>
            <p:cNvPr id="2770" name="Google Shape;2770;p6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980196" y="192889"/>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63"/>
          <p:cNvGrpSpPr/>
          <p:nvPr/>
        </p:nvGrpSpPr>
        <p:grpSpPr>
          <a:xfrm>
            <a:off x="6060922" y="4453927"/>
            <a:ext cx="1675047" cy="149573"/>
            <a:chOff x="4790625" y="1824675"/>
            <a:chExt cx="2392925" cy="213675"/>
          </a:xfrm>
        </p:grpSpPr>
        <p:sp>
          <p:nvSpPr>
            <p:cNvPr id="2778" name="Google Shape;2778;p6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719998" y="1731965"/>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80077"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077160" y="154978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60" y="531562"/>
            <a:ext cx="1496365" cy="971808"/>
          </a:xfrm>
          <a:prstGeom prst="rect">
            <a:avLst/>
          </a:prstGeom>
        </p:spPr>
      </p:pic>
      <p:sp>
        <p:nvSpPr>
          <p:cNvPr id="63" name="TextBox 62"/>
          <p:cNvSpPr txBox="1"/>
          <p:nvPr/>
        </p:nvSpPr>
        <p:spPr>
          <a:xfrm>
            <a:off x="2550850" y="730368"/>
            <a:ext cx="1193062"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4" name="Rectangle 3"/>
              <p:cNvSpPr/>
              <p:nvPr/>
            </p:nvSpPr>
            <p:spPr>
              <a:xfrm>
                <a:off x="3265022" y="1742080"/>
                <a:ext cx="4572000" cy="1088439"/>
              </a:xfrm>
              <a:prstGeom prst="rect">
                <a:avLst/>
              </a:prstGeom>
            </p:spPr>
            <p:txBody>
              <a:bodyPr>
                <a:spAutoFit/>
              </a:bodyPr>
              <a:lstStyle/>
              <a:p>
                <a:pPr>
                  <a:spcBef>
                    <a:spcPts val="600"/>
                  </a:spcBef>
                  <a:spcAft>
                    <a:spcPts val="800"/>
                  </a:spcAft>
                </a:pPr>
                <a:r>
                  <a:rPr lang="nl-NL" sz="2400" dirty="0">
                    <a:latin typeface="+mn-lt"/>
                    <a:ea typeface="Calibri" panose="020F0502020204030204" pitchFamily="34" charset="0"/>
                    <a:cs typeface="Times New Roman" panose="02020603050405020304" pitchFamily="18" charset="0"/>
                  </a:rPr>
                  <a:t>Độ dài cạnh của kim tự tháp là:</a:t>
                </a:r>
                <a:endParaRPr lang="en-US" sz="24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14:m>
                  <m:oMath xmlns:m="http://schemas.openxmlformats.org/officeDocument/2006/math">
                    <m:rad>
                      <m:radPr>
                        <m:degHide m:val="on"/>
                        <m:ctrlPr>
                          <a:rPr lang="en-US" sz="2400" i="1">
                            <a:latin typeface="Cambria Math"/>
                            <a:ea typeface="Calibri" panose="020F0502020204030204" pitchFamily="34" charset="0"/>
                            <a:cs typeface="Times New Roman" panose="02020603050405020304" pitchFamily="18" charset="0"/>
                          </a:rPr>
                        </m:ctrlPr>
                      </m:radPr>
                      <m:deg/>
                      <m:e>
                        <m:r>
                          <a:rPr lang="nl-NL" sz="2400" i="1">
                            <a:latin typeface="Cambria Math"/>
                            <a:ea typeface="Calibri" panose="020F0502020204030204" pitchFamily="34" charset="0"/>
                            <a:cs typeface="Times New Roman" panose="02020603050405020304" pitchFamily="18" charset="0"/>
                          </a:rPr>
                          <m:t>52198,16</m:t>
                        </m:r>
                      </m:e>
                    </m:rad>
                    <m:r>
                      <a:rPr lang="nl-NL" sz="2400" i="1">
                        <a:latin typeface="Cambria Math"/>
                        <a:ea typeface="Calibri" panose="020F0502020204030204" pitchFamily="34" charset="0"/>
                        <a:cs typeface="Times New Roman" panose="02020603050405020304" pitchFamily="18" charset="0"/>
                      </a:rPr>
                      <m:t>≈228,5</m:t>
                    </m:r>
                  </m:oMath>
                </a14:m>
                <a:r>
                  <a:rPr lang="nl-NL" sz="2400" dirty="0">
                    <a:latin typeface="+mn-lt"/>
                    <a:ea typeface="Calibri" panose="020F0502020204030204" pitchFamily="34" charset="0"/>
                    <a:cs typeface="Times New Roman" panose="02020603050405020304" pitchFamily="18" charset="0"/>
                  </a:rPr>
                  <a:t> (m).</a:t>
                </a:r>
                <a:endParaRPr lang="en-US" sz="24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65022" y="1742080"/>
                <a:ext cx="4572000" cy="1088439"/>
              </a:xfrm>
              <a:prstGeom prst="rect">
                <a:avLst/>
              </a:prstGeom>
              <a:blipFill rotWithShape="0">
                <a:blip r:embed="rId4"/>
                <a:stretch>
                  <a:fillRect l="-2133" t="-3933" b="-112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8" y="1849513"/>
            <a:ext cx="3384288" cy="33842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2448" name="Google Shape;2448;p60"/>
          <p:cNvSpPr txBox="1">
            <a:spLocks noGrp="1"/>
          </p:cNvSpPr>
          <p:nvPr>
            <p:ph type="title" idx="15"/>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LUYỆN TẬP</a:t>
            </a:r>
            <a:endParaRPr sz="3200" b="1" dirty="0">
              <a:solidFill>
                <a:srgbClr val="0070C0"/>
              </a:solidFill>
              <a:latin typeface="+mn-lt"/>
            </a:endParaRPr>
          </a:p>
        </p:txBody>
      </p:sp>
      <p:grpSp>
        <p:nvGrpSpPr>
          <p:cNvPr id="2449" name="Google Shape;2449;p60"/>
          <p:cNvGrpSpPr/>
          <p:nvPr/>
        </p:nvGrpSpPr>
        <p:grpSpPr>
          <a:xfrm>
            <a:off x="8825218" y="1784635"/>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60"/>
          <p:cNvGrpSpPr/>
          <p:nvPr/>
        </p:nvGrpSpPr>
        <p:grpSpPr>
          <a:xfrm>
            <a:off x="6060897" y="76195"/>
            <a:ext cx="1675047" cy="149573"/>
            <a:chOff x="4790625" y="1824675"/>
            <a:chExt cx="2392925" cy="213675"/>
          </a:xfrm>
        </p:grpSpPr>
        <p:sp>
          <p:nvSpPr>
            <p:cNvPr id="2454" name="Google Shape;2454;p6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52883" y="2488272"/>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60"/>
          <p:cNvGrpSpPr/>
          <p:nvPr/>
        </p:nvGrpSpPr>
        <p:grpSpPr>
          <a:xfrm>
            <a:off x="7964555" y="76190"/>
            <a:ext cx="1103235" cy="1479835"/>
            <a:chOff x="393738" y="1475915"/>
            <a:chExt cx="1103235" cy="1479835"/>
          </a:xfrm>
        </p:grpSpPr>
        <p:sp>
          <p:nvSpPr>
            <p:cNvPr id="2464"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129061" y="1393438"/>
            <a:ext cx="2537717" cy="400110"/>
          </a:xfrm>
          <a:prstGeom prst="rect">
            <a:avLst/>
          </a:prstGeom>
          <a:noFill/>
        </p:spPr>
        <p:txBody>
          <a:bodyPr wrap="square" rtlCol="0">
            <a:spAutoFit/>
          </a:bodyPr>
          <a:lstStyle/>
          <a:p>
            <a:r>
              <a:rPr lang="en-US" sz="2000" b="1" dirty="0" err="1" smtClean="0"/>
              <a:t>Bài</a:t>
            </a:r>
            <a:r>
              <a:rPr lang="en-US" sz="2000" b="1" dirty="0" smtClean="0"/>
              <a:t> 2.6 (SGK - tr32)</a:t>
            </a:r>
            <a:endParaRPr lang="en-US" sz="2000" b="1" dirty="0"/>
          </a:p>
        </p:txBody>
      </p:sp>
      <mc:AlternateContent xmlns:mc="http://schemas.openxmlformats.org/markup-compatibility/2006" xmlns:a14="http://schemas.microsoft.com/office/drawing/2010/main">
        <mc:Choice Requires="a14">
          <p:sp>
            <p:nvSpPr>
              <p:cNvPr id="15" name="TextBox 14"/>
              <p:cNvSpPr txBox="1"/>
              <p:nvPr/>
            </p:nvSpPr>
            <p:spPr>
              <a:xfrm>
                <a:off x="1288100" y="1867207"/>
                <a:ext cx="6447844" cy="530530"/>
              </a:xfrm>
              <a:prstGeom prst="rect">
                <a:avLst/>
              </a:prstGeom>
              <a:noFill/>
            </p:spPr>
            <p:txBody>
              <a:bodyPr wrap="square" rtlCol="0">
                <a:spAutoFit/>
              </a:bodyPr>
              <a:lstStyle/>
              <a:p>
                <a:pPr algn="ctr">
                  <a:lnSpc>
                    <a:spcPct val="150000"/>
                  </a:lnSpc>
                </a:pPr>
                <a:r>
                  <a:rPr lang="en-US" sz="2000" dirty="0" smtClean="0"/>
                  <a:t>Cho </a:t>
                </a:r>
                <a:r>
                  <a:rPr lang="en-US" sz="2000" dirty="0" err="1" smtClean="0"/>
                  <a:t>biết</a:t>
                </a:r>
                <a:r>
                  <a:rPr lang="en-US" sz="2000" dirty="0" smtClean="0"/>
                  <a:t> 153</a:t>
                </a:r>
                <a:r>
                  <a:rPr lang="en-US" sz="2000" baseline="30000" dirty="0" smtClean="0"/>
                  <a:t>2</a:t>
                </a:r>
                <a:r>
                  <a:rPr lang="en-US" sz="2000" dirty="0" smtClean="0"/>
                  <a:t> = 23 409. </a:t>
                </a:r>
                <a:r>
                  <a:rPr lang="en-US" sz="2000" dirty="0" err="1" smtClean="0"/>
                  <a:t>Hãy</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23 409</m:t>
                        </m:r>
                      </m:e>
                    </m:rad>
                  </m:oMath>
                </a14:m>
                <a:r>
                  <a:rPr lang="en-US" sz="2000" dirty="0" smtClean="0"/>
                  <a:t>.</a:t>
                </a:r>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288100" y="1867207"/>
                <a:ext cx="6447844" cy="530530"/>
              </a:xfrm>
              <a:prstGeom prst="rect">
                <a:avLst/>
              </a:prstGeom>
              <a:blipFill rotWithShape="0">
                <a:blip r:embed="rId3"/>
                <a:stretch>
                  <a:fillRect b="-20690"/>
                </a:stretch>
              </a:blipFill>
            </p:spPr>
            <p:txBody>
              <a:bodyPr/>
              <a:lstStyle/>
              <a:p>
                <a:r>
                  <a:rPr lang="en-US">
                    <a:noFill/>
                  </a:rPr>
                  <a:t> </a:t>
                </a:r>
              </a:p>
            </p:txBody>
          </p:sp>
        </mc:Fallback>
      </mc:AlternateContent>
      <p:sp>
        <p:nvSpPr>
          <p:cNvPr id="137" name="TextBox 136"/>
          <p:cNvSpPr txBox="1"/>
          <p:nvPr/>
        </p:nvSpPr>
        <p:spPr>
          <a:xfrm>
            <a:off x="4175865" y="2592546"/>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6" name="TextBox 15"/>
              <p:cNvSpPr txBox="1"/>
              <p:nvPr/>
            </p:nvSpPr>
            <p:spPr>
              <a:xfrm>
                <a:off x="1147991" y="3187465"/>
                <a:ext cx="6728062" cy="530530"/>
              </a:xfrm>
              <a:prstGeom prst="rect">
                <a:avLst/>
              </a:prstGeom>
              <a:noFill/>
            </p:spPr>
            <p:txBody>
              <a:bodyPr wrap="square" rtlCol="0">
                <a:spAutoFit/>
              </a:bodyPr>
              <a:lstStyle/>
              <a:p>
                <a:pPr algn="ctr">
                  <a:lnSpc>
                    <a:spcPct val="150000"/>
                  </a:lnSpc>
                </a:pPr>
                <a:r>
                  <a:rPr lang="en-US" sz="2000" dirty="0" smtClean="0"/>
                  <a:t>Vì 153</a:t>
                </a:r>
                <a:r>
                  <a:rPr lang="en-US" sz="2000" baseline="30000" dirty="0" smtClean="0"/>
                  <a:t>2</a:t>
                </a:r>
                <a:r>
                  <a:rPr lang="en-US" sz="2000" dirty="0" smtClean="0"/>
                  <a:t> = 23 409 </a:t>
                </a:r>
                <a:r>
                  <a:rPr lang="en-US" sz="2000" dirty="0" err="1" smtClean="0"/>
                  <a:t>và</a:t>
                </a:r>
                <a:r>
                  <a:rPr lang="en-US" sz="2000" dirty="0" smtClean="0"/>
                  <a:t> 153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23 409</m:t>
                        </m:r>
                      </m:e>
                    </m:rad>
                  </m:oMath>
                </a14:m>
                <a:r>
                  <a:rPr lang="en-US" sz="2000" dirty="0" smtClean="0"/>
                  <a:t> = 153.</a:t>
                </a:r>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147991" y="3187465"/>
                <a:ext cx="6728062" cy="530530"/>
              </a:xfrm>
              <a:prstGeom prst="rect">
                <a:avLst/>
              </a:prstGeom>
              <a:blipFill rotWithShape="0">
                <a:blip r:embed="rId4"/>
                <a:stretch>
                  <a:fillRect b="-20690"/>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20973" y="3258210"/>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a:off x="76200" y="76205"/>
            <a:ext cx="1552162" cy="755352"/>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7"/>
          <p:cNvGrpSpPr/>
          <p:nvPr/>
        </p:nvGrpSpPr>
        <p:grpSpPr>
          <a:xfrm>
            <a:off x="1856952" y="540003"/>
            <a:ext cx="1675047" cy="149573"/>
            <a:chOff x="4790625" y="1824675"/>
            <a:chExt cx="2392925" cy="213675"/>
          </a:xfrm>
        </p:grpSpPr>
        <p:sp>
          <p:nvSpPr>
            <p:cNvPr id="2278"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57"/>
          <p:cNvGrpSpPr/>
          <p:nvPr/>
        </p:nvGrpSpPr>
        <p:grpSpPr>
          <a:xfrm>
            <a:off x="8739590" y="2182606"/>
            <a:ext cx="246838" cy="387257"/>
            <a:chOff x="404525" y="4002625"/>
            <a:chExt cx="352625" cy="553225"/>
          </a:xfrm>
        </p:grpSpPr>
        <p:sp>
          <p:nvSpPr>
            <p:cNvPr id="2284"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20970" y="2779030"/>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57"/>
          <p:cNvGrpSpPr/>
          <p:nvPr/>
        </p:nvGrpSpPr>
        <p:grpSpPr>
          <a:xfrm>
            <a:off x="715037" y="1108528"/>
            <a:ext cx="346832" cy="1809080"/>
            <a:chOff x="4713875" y="2486650"/>
            <a:chExt cx="495475" cy="2584400"/>
          </a:xfrm>
        </p:grpSpPr>
        <p:sp>
          <p:nvSpPr>
            <p:cNvPr id="2306"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flipH="1">
            <a:off x="5732979" y="685163"/>
            <a:ext cx="2815119" cy="54185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Bài</a:t>
            </a:r>
            <a:r>
              <a:rPr lang="en-US" sz="2000" b="1" dirty="0" smtClean="0">
                <a:solidFill>
                  <a:schemeClr val="accent6"/>
                </a:solidFill>
              </a:rPr>
              <a:t> 2.7 (SGK - tr32)</a:t>
            </a:r>
            <a:endParaRPr lang="en-US" sz="2000" b="1" dirty="0">
              <a:solidFill>
                <a:schemeClr val="accent6"/>
              </a:solidFill>
            </a:endParaRPr>
          </a:p>
        </p:txBody>
      </p:sp>
      <p:sp>
        <p:nvSpPr>
          <p:cNvPr id="4" name="TextBox 3"/>
          <p:cNvSpPr txBox="1"/>
          <p:nvPr/>
        </p:nvSpPr>
        <p:spPr>
          <a:xfrm>
            <a:off x="1504407" y="1359643"/>
            <a:ext cx="6465728" cy="1938992"/>
          </a:xfrm>
          <a:prstGeom prst="rect">
            <a:avLst/>
          </a:prstGeom>
          <a:noFill/>
        </p:spPr>
        <p:txBody>
          <a:bodyPr wrap="square" rtlCol="0">
            <a:spAutoFit/>
          </a:bodyPr>
          <a:lstStyle/>
          <a:p>
            <a:pPr algn="just">
              <a:lnSpc>
                <a:spcPct val="150000"/>
              </a:lnSpc>
            </a:pPr>
            <a:r>
              <a:rPr lang="en-US" sz="2000" dirty="0" err="1" smtClean="0"/>
              <a:t>Từ</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là</a:t>
            </a:r>
            <a:r>
              <a:rPr lang="en-US" sz="2000" dirty="0" smtClean="0"/>
              <a:t> </a:t>
            </a:r>
            <a:r>
              <a:rPr lang="en-US" sz="2000" dirty="0" err="1" smtClean="0"/>
              <a:t>bình</a:t>
            </a:r>
            <a:r>
              <a:rPr lang="en-US" sz="2000" dirty="0" smtClean="0"/>
              <a:t> </a:t>
            </a:r>
            <a:r>
              <a:rPr lang="en-US" sz="2000" dirty="0" err="1" smtClean="0"/>
              <a:t>phương</a:t>
            </a:r>
            <a:r>
              <a:rPr lang="en-US" sz="2000" dirty="0" smtClean="0"/>
              <a:t> </a:t>
            </a:r>
            <a:r>
              <a:rPr lang="en-US" sz="2000" dirty="0" err="1" smtClean="0"/>
              <a:t>của</a:t>
            </a:r>
            <a:r>
              <a:rPr lang="en-US" sz="2000" dirty="0" smtClean="0"/>
              <a:t> 12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đầu</a:t>
            </a:r>
            <a:r>
              <a:rPr lang="en-US" sz="2000" dirty="0" smtClean="0"/>
              <a:t> </a:t>
            </a:r>
            <a:r>
              <a:rPr lang="en-US" sz="2000" dirty="0" err="1" smtClean="0"/>
              <a:t>tiên</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a:t>
            </a:r>
          </a:p>
          <a:p>
            <a:pPr marL="457200" indent="-457200" algn="just">
              <a:lnSpc>
                <a:spcPct val="150000"/>
              </a:lnSpc>
              <a:buAutoNum type="alphaLcParenR"/>
            </a:pPr>
            <a:r>
              <a:rPr lang="en-US" sz="2000" dirty="0" smtClean="0"/>
              <a:t>9;                              b) 16;</a:t>
            </a:r>
          </a:p>
          <a:p>
            <a:pPr algn="just">
              <a:lnSpc>
                <a:spcPct val="150000"/>
              </a:lnSpc>
            </a:pPr>
            <a:r>
              <a:rPr lang="en-US" sz="2000" dirty="0" smtClean="0"/>
              <a:t>c) 81;                              d) 121.</a:t>
            </a:r>
            <a:endParaRPr lang="en-US" sz="2000" dirty="0"/>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 y="3265072"/>
            <a:ext cx="1282352" cy="865318"/>
          </a:xfrm>
          <a:prstGeom prst="rect">
            <a:avLst/>
          </a:prstGeom>
        </p:spPr>
      </p:pic>
      <p:sp>
        <p:nvSpPr>
          <p:cNvPr id="70" name="TextBox 69"/>
          <p:cNvSpPr txBox="1"/>
          <p:nvPr/>
        </p:nvSpPr>
        <p:spPr>
          <a:xfrm>
            <a:off x="753569" y="3422038"/>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2537716" y="3407931"/>
                <a:ext cx="5342562" cy="1035668"/>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9</m:t>
                        </m:r>
                      </m:e>
                    </m:rad>
                  </m:oMath>
                </a14:m>
                <a:r>
                  <a:rPr lang="en-US" sz="2000" dirty="0" smtClean="0">
                    <a:solidFill>
                      <a:srgbClr val="002060"/>
                    </a:solidFill>
                  </a:rPr>
                  <a:t> = 3;                        b)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16</m:t>
                        </m:r>
                      </m:e>
                    </m:rad>
                  </m:oMath>
                </a14:m>
                <a:r>
                  <a:rPr lang="en-US" sz="2000" dirty="0" smtClean="0">
                    <a:solidFill>
                      <a:srgbClr val="002060"/>
                    </a:solidFill>
                  </a:rPr>
                  <a:t> = 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81</m:t>
                        </m:r>
                      </m:e>
                    </m:rad>
                  </m:oMath>
                </a14:m>
                <a:r>
                  <a:rPr lang="en-US" sz="2000" dirty="0" smtClean="0">
                    <a:solidFill>
                      <a:srgbClr val="002060"/>
                    </a:solidFill>
                  </a:rPr>
                  <a:t> = 9;                      d)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121</m:t>
                        </m:r>
                      </m:e>
                    </m:rad>
                  </m:oMath>
                </a14:m>
                <a:r>
                  <a:rPr lang="en-US" sz="2000" dirty="0" smtClean="0">
                    <a:solidFill>
                      <a:srgbClr val="002060"/>
                    </a:solidFill>
                  </a:rPr>
                  <a:t> = 11.</a:t>
                </a:r>
                <a:endParaRPr lang="en-US" sz="2000"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7716" y="3407931"/>
                <a:ext cx="5342562" cy="1035668"/>
              </a:xfrm>
              <a:prstGeom prst="rect">
                <a:avLst/>
              </a:prstGeom>
              <a:blipFill rotWithShape="0">
                <a:blip r:embed="rId4"/>
                <a:stretch>
                  <a:fillRect l="-1140" b="-10000"/>
                </a:stretch>
              </a:blipFill>
            </p:spPr>
            <p:txBody>
              <a:bodyPr/>
              <a:lstStyle/>
              <a:p>
                <a:r>
                  <a:rPr lang="en-US">
                    <a:noFill/>
                  </a:rPr>
                  <a:t> </a:t>
                </a:r>
              </a:p>
            </p:txBody>
          </p:sp>
        </mc:Fallback>
      </mc:AlternateContent>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grpSp>
        <p:nvGrpSpPr>
          <p:cNvPr id="2570" name="Google Shape;2570;p61"/>
          <p:cNvGrpSpPr/>
          <p:nvPr/>
        </p:nvGrpSpPr>
        <p:grpSpPr>
          <a:xfrm>
            <a:off x="76202" y="1759607"/>
            <a:ext cx="214917" cy="230335"/>
            <a:chOff x="424275" y="4593075"/>
            <a:chExt cx="307025" cy="329050"/>
          </a:xfrm>
        </p:grpSpPr>
        <p:sp>
          <p:nvSpPr>
            <p:cNvPr id="2571" name="Google Shape;2571;p6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1"/>
          <p:cNvGrpSpPr/>
          <p:nvPr/>
        </p:nvGrpSpPr>
        <p:grpSpPr>
          <a:xfrm>
            <a:off x="76190" y="76195"/>
            <a:ext cx="1063335" cy="1454810"/>
            <a:chOff x="3064150" y="3027700"/>
            <a:chExt cx="1519050" cy="2078300"/>
          </a:xfrm>
        </p:grpSpPr>
        <p:sp>
          <p:nvSpPr>
            <p:cNvPr id="2575" name="Google Shape;2575;p61"/>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1"/>
          <p:cNvGrpSpPr/>
          <p:nvPr/>
        </p:nvGrpSpPr>
        <p:grpSpPr>
          <a:xfrm flipH="1">
            <a:off x="1368123" y="76202"/>
            <a:ext cx="1675047" cy="149573"/>
            <a:chOff x="4790625" y="1824675"/>
            <a:chExt cx="2392925" cy="213675"/>
          </a:xfrm>
        </p:grpSpPr>
        <p:sp>
          <p:nvSpPr>
            <p:cNvPr id="2613" name="Google Shape;2613;p6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1378220" y="693228"/>
            <a:ext cx="2799355" cy="400110"/>
          </a:xfrm>
          <a:prstGeom prst="rect">
            <a:avLst/>
          </a:prstGeom>
          <a:noFill/>
        </p:spPr>
        <p:txBody>
          <a:bodyPr wrap="square" rtlCol="0">
            <a:spAutoFit/>
          </a:bodyPr>
          <a:lstStyle/>
          <a:p>
            <a:r>
              <a:rPr lang="en-US" sz="2000" b="1" dirty="0" err="1" smtClean="0"/>
              <a:t>Bài</a:t>
            </a:r>
            <a:r>
              <a:rPr lang="en-US" sz="2000" b="1" dirty="0" smtClean="0"/>
              <a:t> 2.8 (SGK - tr32)</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1368123" y="1093338"/>
                <a:ext cx="6848216" cy="1982466"/>
              </a:xfrm>
              <a:prstGeom prst="rect">
                <a:avLst/>
              </a:prstGeom>
              <a:noFill/>
            </p:spPr>
            <p:txBody>
              <a:bodyPr wrap="square" rtlCol="0">
                <a:spAutoFit/>
              </a:bodyPr>
              <a:lstStyle/>
              <a:p>
                <a:pPr algn="just">
                  <a:lnSpc>
                    <a:spcPct val="150000"/>
                  </a:lnSpc>
                </a:pPr>
                <a:r>
                  <a:rPr lang="en-US" sz="2000" dirty="0" smtClean="0"/>
                  <a:t>Khi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ta </a:t>
                </a:r>
                <a:r>
                  <a:rPr lang="en-US" sz="2000" dirty="0" err="1" smtClean="0"/>
                  <a:t>thường</a:t>
                </a:r>
                <a:r>
                  <a:rPr lang="en-US" sz="2000" dirty="0" smtClean="0"/>
                  <a:t> </a:t>
                </a:r>
                <a:r>
                  <a:rPr lang="en-US" sz="2000" dirty="0" err="1" smtClean="0"/>
                  <a:t>phân</a:t>
                </a:r>
                <a:r>
                  <a:rPr lang="en-US" sz="2000" dirty="0" smtClean="0"/>
                  <a:t> </a:t>
                </a:r>
                <a:r>
                  <a:rPr lang="en-US" sz="2000" dirty="0" err="1" smtClean="0"/>
                  <a:t>tích</a:t>
                </a:r>
                <a:r>
                  <a:rPr lang="en-US" sz="2000" dirty="0" smtClean="0"/>
                  <a:t> </a:t>
                </a:r>
                <a:r>
                  <a:rPr lang="en-US" sz="2000" dirty="0" err="1" smtClean="0"/>
                  <a:t>số</a:t>
                </a:r>
                <a:r>
                  <a:rPr lang="en-US" sz="2000" dirty="0" smtClean="0"/>
                  <a:t> </a:t>
                </a:r>
                <a:r>
                  <a:rPr lang="en-US" sz="2000" dirty="0" err="1" smtClean="0"/>
                  <a:t>đó</a:t>
                </a:r>
                <a:r>
                  <a:rPr lang="en-US" sz="2000" dirty="0" smtClean="0"/>
                  <a:t> </a:t>
                </a:r>
                <a:r>
                  <a:rPr lang="en-US" sz="2000" dirty="0" err="1" smtClean="0"/>
                  <a:t>ra</a:t>
                </a:r>
                <a:r>
                  <a:rPr lang="en-US" sz="2000" dirty="0" smtClean="0"/>
                  <a:t> </a:t>
                </a:r>
                <a:r>
                  <a:rPr lang="en-US" sz="2000" dirty="0" err="1" smtClean="0"/>
                  <a:t>thừa</a:t>
                </a:r>
                <a:r>
                  <a:rPr lang="en-US" sz="2000" dirty="0" smtClean="0"/>
                  <a:t> </a:t>
                </a:r>
                <a:r>
                  <a:rPr lang="en-US" sz="2000" dirty="0" err="1" smtClean="0"/>
                  <a:t>số</a:t>
                </a:r>
                <a:r>
                  <a:rPr lang="en-US" sz="2000" dirty="0" smtClean="0"/>
                  <a:t> </a:t>
                </a:r>
                <a:r>
                  <a:rPr lang="en-US" sz="2000" dirty="0" err="1" smtClean="0"/>
                  <a:t>nguyên</a:t>
                </a:r>
                <a:r>
                  <a:rPr lang="en-US" sz="2000" dirty="0" smtClean="0"/>
                  <a:t> </a:t>
                </a:r>
                <a:r>
                  <a:rPr lang="en-US" sz="2000" dirty="0" err="1" smtClean="0"/>
                  <a:t>tố</a:t>
                </a:r>
                <a:r>
                  <a:rPr lang="en-US" sz="2000" dirty="0" smtClean="0"/>
                  <a:t>. </a:t>
                </a:r>
                <a:r>
                  <a:rPr lang="en-US" sz="2000" dirty="0" err="1" smtClean="0"/>
                  <a:t>Chẳng</a:t>
                </a:r>
                <a:r>
                  <a:rPr lang="en-US" sz="2000" dirty="0" smtClean="0"/>
                  <a:t> </a:t>
                </a:r>
                <a:r>
                  <a:rPr lang="en-US" sz="2000" dirty="0" err="1" smtClean="0"/>
                  <a:t>hạn</a:t>
                </a:r>
                <a:r>
                  <a:rPr lang="en-US" sz="2000" dirty="0" smtClean="0"/>
                  <a:t>:</a:t>
                </a:r>
              </a:p>
              <a:p>
                <a:pPr algn="just">
                  <a:lnSpc>
                    <a:spcPct val="150000"/>
                  </a:lnSpc>
                </a:pPr>
                <a:r>
                  <a:rPr lang="en-US" sz="2000" dirty="0" smtClean="0">
                    <a:solidFill>
                      <a:schemeClr val="bg1">
                        <a:lumMod val="50000"/>
                      </a:schemeClr>
                    </a:solidFill>
                  </a:rPr>
                  <a:t>Vì 324 = 2</a:t>
                </a:r>
                <a:r>
                  <a:rPr lang="en-US" sz="2000" baseline="30000" dirty="0" smtClean="0">
                    <a:solidFill>
                      <a:schemeClr val="bg1">
                        <a:lumMod val="50000"/>
                      </a:schemeClr>
                    </a:solidFill>
                  </a:rPr>
                  <a:t>2</a:t>
                </a:r>
                <a:r>
                  <a:rPr lang="en-US" sz="2000" dirty="0" smtClean="0">
                    <a:solidFill>
                      <a:schemeClr val="bg1">
                        <a:lumMod val="50000"/>
                      </a:schemeClr>
                    </a:solidFill>
                  </a:rPr>
                  <a:t>. 3</a:t>
                </a:r>
                <a:r>
                  <a:rPr lang="en-US" sz="2000" baseline="30000" dirty="0" smtClean="0">
                    <a:solidFill>
                      <a:schemeClr val="bg1">
                        <a:lumMod val="50000"/>
                      </a:schemeClr>
                    </a:solidFill>
                  </a:rPr>
                  <a:t>4</a:t>
                </a:r>
                <a:r>
                  <a:rPr lang="en-US" sz="2000" dirty="0" smtClean="0">
                    <a:solidFill>
                      <a:schemeClr val="bg1">
                        <a:lumMod val="50000"/>
                      </a:schemeClr>
                    </a:solidFill>
                  </a:rPr>
                  <a:t> = (2. 3</a:t>
                </a:r>
                <a:r>
                  <a:rPr lang="en-US" sz="2000" baseline="30000" dirty="0" smtClean="0">
                    <a:solidFill>
                      <a:schemeClr val="bg1">
                        <a:lumMod val="50000"/>
                      </a:schemeClr>
                    </a:solidFill>
                  </a:rPr>
                  <a:t>2</a:t>
                </a:r>
                <a:r>
                  <a:rPr lang="en-US" sz="2000" dirty="0" smtClean="0">
                    <a:solidFill>
                      <a:schemeClr val="bg1">
                        <a:lumMod val="50000"/>
                      </a:schemeClr>
                    </a:solidFill>
                  </a:rPr>
                  <a:t>)</a:t>
                </a:r>
                <a:r>
                  <a:rPr lang="en-US" sz="2000" baseline="30000" dirty="0" smtClean="0">
                    <a:solidFill>
                      <a:schemeClr val="bg1">
                        <a:lumMod val="50000"/>
                      </a:schemeClr>
                    </a:solidFill>
                  </a:rPr>
                  <a:t>2</a:t>
                </a:r>
                <a:r>
                  <a:rPr lang="en-US" sz="2000" dirty="0" smtClean="0">
                    <a:solidFill>
                      <a:schemeClr val="bg1">
                        <a:lumMod val="50000"/>
                      </a:schemeClr>
                    </a:solidFill>
                  </a:rPr>
                  <a:t> = 18</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err="1" smtClean="0">
                    <a:solidFill>
                      <a:schemeClr val="bg1">
                        <a:lumMod val="50000"/>
                      </a:schemeClr>
                    </a:solidFill>
                  </a:rPr>
                  <a:t>nên</a:t>
                </a:r>
                <a:r>
                  <a:rPr lang="en-US" sz="2000" dirty="0" smtClean="0">
                    <a:solidFill>
                      <a:schemeClr val="bg1">
                        <a:lumMod val="50000"/>
                      </a:schemeClr>
                    </a:solidFill>
                  </a:rPr>
                  <a:t> </a:t>
                </a:r>
                <a14:m>
                  <m:oMath xmlns:m="http://schemas.openxmlformats.org/officeDocument/2006/math">
                    <m:rad>
                      <m:radPr>
                        <m:degHide m:val="on"/>
                        <m:ctrlPr>
                          <a:rPr lang="en-US" sz="2000" i="1" smtClean="0">
                            <a:solidFill>
                              <a:schemeClr val="bg1">
                                <a:lumMod val="50000"/>
                              </a:schemeClr>
                            </a:solidFill>
                            <a:latin typeface="Cambria Math"/>
                          </a:rPr>
                        </m:ctrlPr>
                      </m:radPr>
                      <m:deg/>
                      <m:e>
                        <m:r>
                          <a:rPr lang="en-US" sz="2000" b="0" i="1" smtClean="0">
                            <a:solidFill>
                              <a:schemeClr val="bg1">
                                <a:lumMod val="50000"/>
                              </a:schemeClr>
                            </a:solidFill>
                            <a:latin typeface="Cambria Math" panose="02040503050406030204" pitchFamily="18" charset="0"/>
                          </a:rPr>
                          <m:t>324</m:t>
                        </m:r>
                      </m:e>
                    </m:rad>
                  </m:oMath>
                </a14:m>
                <a:r>
                  <a:rPr lang="en-US" sz="2000" dirty="0" smtClean="0">
                    <a:solidFill>
                      <a:schemeClr val="bg1">
                        <a:lumMod val="50000"/>
                      </a:schemeClr>
                    </a:solidFill>
                  </a:rPr>
                  <a:t> = 18.</a:t>
                </a:r>
              </a:p>
              <a:p>
                <a:pPr algn="just">
                  <a:lnSpc>
                    <a:spcPct val="150000"/>
                  </a:lnSpc>
                </a:pPr>
                <a:r>
                  <a:rPr lang="en-US" sz="2000" dirty="0" err="1" smtClean="0"/>
                  <a:t>Tính</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129 600.</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68123" y="1093338"/>
                <a:ext cx="6848216" cy="1982466"/>
              </a:xfrm>
              <a:prstGeom prst="rect">
                <a:avLst/>
              </a:prstGeom>
              <a:blipFill rotWithShape="0">
                <a:blip r:embed="rId3"/>
                <a:stretch>
                  <a:fillRect l="-890" r="-890" b="-1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66685" y="3143272"/>
                <a:ext cx="5749654" cy="1452705"/>
              </a:xfrm>
              <a:prstGeom prst="rect">
                <a:avLst/>
              </a:prstGeom>
              <a:noFill/>
            </p:spPr>
            <p:txBody>
              <a:bodyPr wrap="square" rtlCol="0">
                <a:spAutoFit/>
              </a:bodyPr>
              <a:lstStyle/>
              <a:p>
                <a:pPr algn="just">
                  <a:lnSpc>
                    <a:spcPct val="150000"/>
                  </a:lnSpc>
                </a:pPr>
                <a:r>
                  <a:rPr lang="en-US" sz="2000" dirty="0" smtClean="0">
                    <a:solidFill>
                      <a:srgbClr val="002060"/>
                    </a:solidFill>
                  </a:rPr>
                  <a:t>Vì 129 600 = 1 296. 100 = 2</a:t>
                </a:r>
                <a:r>
                  <a:rPr lang="en-US" sz="2000" baseline="30000" dirty="0" smtClean="0">
                    <a:solidFill>
                      <a:srgbClr val="002060"/>
                    </a:solidFill>
                  </a:rPr>
                  <a:t>4</a:t>
                </a:r>
                <a:r>
                  <a:rPr lang="en-US" sz="2000" dirty="0" smtClean="0">
                    <a:solidFill>
                      <a:srgbClr val="002060"/>
                    </a:solidFill>
                  </a:rPr>
                  <a:t>. 3</a:t>
                </a:r>
                <a:r>
                  <a:rPr lang="en-US" sz="2000" baseline="30000" dirty="0" smtClean="0">
                    <a:solidFill>
                      <a:srgbClr val="002060"/>
                    </a:solidFill>
                  </a:rPr>
                  <a:t>4</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 4</a:t>
                </a:r>
                <a:r>
                  <a:rPr lang="en-US" sz="2000" baseline="30000" dirty="0" smtClean="0">
                    <a:solidFill>
                      <a:srgbClr val="002060"/>
                    </a:solidFill>
                  </a:rPr>
                  <a:t>2</a:t>
                </a:r>
                <a:r>
                  <a:rPr lang="en-US" sz="2000" dirty="0" smtClean="0">
                    <a:solidFill>
                      <a:srgbClr val="002060"/>
                    </a:solidFill>
                  </a:rPr>
                  <a:t>. 9</a:t>
                </a:r>
                <a:r>
                  <a:rPr lang="en-US" sz="2000" baseline="30000" dirty="0" smtClean="0">
                    <a:solidFill>
                      <a:srgbClr val="002060"/>
                    </a:solidFill>
                  </a:rPr>
                  <a:t>2</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a:t>
                </a:r>
              </a:p>
              <a:p>
                <a:pPr algn="just">
                  <a:lnSpc>
                    <a:spcPct val="150000"/>
                  </a:lnSpc>
                </a:pPr>
                <a:r>
                  <a:rPr lang="en-US" sz="2000" dirty="0">
                    <a:solidFill>
                      <a:srgbClr val="002060"/>
                    </a:solidFill>
                  </a:rPr>
                  <a:t> </a:t>
                </a:r>
                <a:r>
                  <a:rPr lang="en-US" sz="2000" dirty="0" smtClean="0">
                    <a:solidFill>
                      <a:srgbClr val="002060"/>
                    </a:solidFill>
                  </a:rPr>
                  <a:t>                  = (4. 9. 10)</a:t>
                </a:r>
                <a:r>
                  <a:rPr lang="en-US" sz="2000" baseline="30000" dirty="0" smtClean="0">
                    <a:solidFill>
                      <a:srgbClr val="002060"/>
                    </a:solidFill>
                  </a:rPr>
                  <a:t>2</a:t>
                </a:r>
                <a:r>
                  <a:rPr lang="en-US" sz="2000" dirty="0" smtClean="0">
                    <a:solidFill>
                      <a:srgbClr val="002060"/>
                    </a:solidFill>
                  </a:rPr>
                  <a:t> = 360</a:t>
                </a:r>
                <a:r>
                  <a:rPr lang="en-US" sz="2000" baseline="30000" dirty="0" smtClean="0">
                    <a:solidFill>
                      <a:srgbClr val="002060"/>
                    </a:solidFill>
                  </a:rPr>
                  <a:t>2</a:t>
                </a:r>
                <a:endParaRPr lang="en-US" sz="2000" dirty="0" smtClean="0">
                  <a:solidFill>
                    <a:srgbClr val="002060"/>
                  </a:solidFill>
                </a:endParaRPr>
              </a:p>
              <a:p>
                <a:pPr algn="just">
                  <a:lnSpc>
                    <a:spcPct val="150000"/>
                  </a:lnSpc>
                </a:pPr>
                <a:r>
                  <a:rPr lang="en-US" sz="2000" dirty="0" smtClean="0">
                    <a:solidFill>
                      <a:srgbClr val="002060"/>
                    </a:solidFill>
                  </a:rPr>
                  <a:t>Do </a:t>
                </a:r>
                <a:r>
                  <a:rPr lang="en-US" sz="2000" dirty="0" err="1" smtClean="0">
                    <a:solidFill>
                      <a:srgbClr val="002060"/>
                    </a:solidFill>
                  </a:rPr>
                  <a:t>đó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129 600</m:t>
                        </m:r>
                      </m:e>
                    </m:rad>
                  </m:oMath>
                </a14:m>
                <a:r>
                  <a:rPr lang="en-US" sz="2000" dirty="0" smtClean="0">
                    <a:solidFill>
                      <a:srgbClr val="002060"/>
                    </a:solidFill>
                  </a:rPr>
                  <a:t>  = 360.</a:t>
                </a:r>
                <a:endParaRPr lang="en-US" sz="2000" dirty="0">
                  <a:solidFill>
                    <a:srgbClr val="00206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466685" y="3143272"/>
                <a:ext cx="5749654" cy="1452705"/>
              </a:xfrm>
              <a:prstGeom prst="rect">
                <a:avLst/>
              </a:prstGeom>
              <a:blipFill rotWithShape="0">
                <a:blip r:embed="rId4"/>
                <a:stretch>
                  <a:fillRect l="-1166" b="-7143"/>
                </a:stretch>
              </a:blipFill>
            </p:spPr>
            <p:txBody>
              <a:bodyPr/>
              <a:lstStyle/>
              <a:p>
                <a:r>
                  <a:rPr lang="en-US">
                    <a:noFill/>
                  </a:rPr>
                  <a:t> </a:t>
                </a:r>
              </a:p>
            </p:txBody>
          </p:sp>
        </mc:Fallback>
      </mc:AlternateContent>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48" y="3118893"/>
            <a:ext cx="1282352" cy="865318"/>
          </a:xfrm>
          <a:prstGeom prst="rect">
            <a:avLst/>
          </a:prstGeom>
        </p:spPr>
      </p:pic>
      <p:sp>
        <p:nvSpPr>
          <p:cNvPr id="128" name="TextBox 127"/>
          <p:cNvSpPr txBox="1"/>
          <p:nvPr/>
        </p:nvSpPr>
        <p:spPr>
          <a:xfrm>
            <a:off x="1106780" y="3275859"/>
            <a:ext cx="1193062" cy="400110"/>
          </a:xfrm>
          <a:prstGeom prst="rect">
            <a:avLst/>
          </a:prstGeom>
          <a:noFill/>
        </p:spPr>
        <p:txBody>
          <a:bodyPr wrap="square" rtlCol="0">
            <a:spAutoFit/>
          </a:bodyPr>
          <a:lstStyle/>
          <a:p>
            <a:pPr algn="ctr"/>
            <a:r>
              <a:rPr lang="en-US" sz="2000" b="1" dirty="0" err="1" smtClean="0"/>
              <a:t>Giải</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1" name="Google Shape;2841;p64"/>
          <p:cNvGrpSpPr/>
          <p:nvPr/>
        </p:nvGrpSpPr>
        <p:grpSpPr>
          <a:xfrm>
            <a:off x="720003" y="2493615"/>
            <a:ext cx="327163" cy="637788"/>
            <a:chOff x="2114275" y="3036050"/>
            <a:chExt cx="467375" cy="911125"/>
          </a:xfrm>
        </p:grpSpPr>
        <p:sp>
          <p:nvSpPr>
            <p:cNvPr id="2842" name="Google Shape;2842;p6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64"/>
          <p:cNvGrpSpPr/>
          <p:nvPr/>
        </p:nvGrpSpPr>
        <p:grpSpPr>
          <a:xfrm>
            <a:off x="720002" y="4404927"/>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76202" y="2816032"/>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4"/>
          <p:cNvGrpSpPr/>
          <p:nvPr/>
        </p:nvGrpSpPr>
        <p:grpSpPr>
          <a:xfrm>
            <a:off x="720002" y="3711535"/>
            <a:ext cx="1100050" cy="540978"/>
            <a:chOff x="823225" y="4003400"/>
            <a:chExt cx="1571500" cy="772825"/>
          </a:xfrm>
        </p:grpSpPr>
        <p:sp>
          <p:nvSpPr>
            <p:cNvPr id="2856" name="Google Shape;2856;p6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64"/>
          <p:cNvGrpSpPr/>
          <p:nvPr/>
        </p:nvGrpSpPr>
        <p:grpSpPr>
          <a:xfrm>
            <a:off x="8004465" y="76195"/>
            <a:ext cx="1063335" cy="1454810"/>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64"/>
          <p:cNvGrpSpPr/>
          <p:nvPr/>
        </p:nvGrpSpPr>
        <p:grpSpPr>
          <a:xfrm>
            <a:off x="7533293" y="1055972"/>
            <a:ext cx="242585" cy="475038"/>
            <a:chOff x="6833975" y="3957025"/>
            <a:chExt cx="346550" cy="678625"/>
          </a:xfrm>
        </p:grpSpPr>
        <p:sp>
          <p:nvSpPr>
            <p:cNvPr id="2897" name="Google Shape;2897;p6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64"/>
          <p:cNvGrpSpPr/>
          <p:nvPr/>
        </p:nvGrpSpPr>
        <p:grpSpPr>
          <a:xfrm>
            <a:off x="6100822" y="540003"/>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852895" y="1731985"/>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077160" y="1731985"/>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TextBox 114"/>
          <p:cNvSpPr txBox="1"/>
          <p:nvPr/>
        </p:nvSpPr>
        <p:spPr>
          <a:xfrm>
            <a:off x="1253948" y="624669"/>
            <a:ext cx="2799355" cy="400110"/>
          </a:xfrm>
          <a:prstGeom prst="rect">
            <a:avLst/>
          </a:prstGeom>
          <a:noFill/>
        </p:spPr>
        <p:txBody>
          <a:bodyPr wrap="square" rtlCol="0">
            <a:spAutoFit/>
          </a:bodyPr>
          <a:lstStyle/>
          <a:p>
            <a:r>
              <a:rPr lang="en-US" sz="2000" b="1" dirty="0" err="1" smtClean="0">
                <a:solidFill>
                  <a:srgbClr val="0070C0"/>
                </a:solidFill>
              </a:rPr>
              <a:t>Bài</a:t>
            </a:r>
            <a:r>
              <a:rPr lang="en-US" sz="2000" b="1" dirty="0" smtClean="0">
                <a:solidFill>
                  <a:srgbClr val="0070C0"/>
                </a:solidFill>
              </a:rPr>
              <a:t> 2.10 (SGK - tr32)</a:t>
            </a:r>
            <a:endParaRPr lang="en-US" sz="2000" b="1" dirty="0">
              <a:solidFill>
                <a:srgbClr val="0070C0"/>
              </a:solidFill>
            </a:endParaRPr>
          </a:p>
        </p:txBody>
      </p:sp>
      <p:sp>
        <p:nvSpPr>
          <p:cNvPr id="6" name="TextBox 5"/>
          <p:cNvSpPr txBox="1"/>
          <p:nvPr/>
        </p:nvSpPr>
        <p:spPr>
          <a:xfrm>
            <a:off x="1253948" y="1026340"/>
            <a:ext cx="5953862" cy="1938992"/>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các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p>
          <a:p>
            <a:pPr algn="just">
              <a:lnSpc>
                <a:spcPct val="150000"/>
              </a:lnSpc>
            </a:pPr>
            <a:r>
              <a:rPr lang="en-US" sz="2000" dirty="0" smtClean="0"/>
              <a:t>a) 3;                        b) 41;                    c) 2 021.</a:t>
            </a:r>
            <a:endParaRPr lang="en-US" sz="2000" dirty="0"/>
          </a:p>
        </p:txBody>
      </p:sp>
      <p:sp>
        <p:nvSpPr>
          <p:cNvPr id="7" name="TextBox 6"/>
          <p:cNvSpPr txBox="1"/>
          <p:nvPr/>
        </p:nvSpPr>
        <p:spPr>
          <a:xfrm>
            <a:off x="3842972" y="2849553"/>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653625" y="3486145"/>
                <a:ext cx="4351594" cy="1036053"/>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3</m:t>
                        </m:r>
                      </m:e>
                    </m:rad>
                  </m:oMath>
                </a14:m>
                <a:r>
                  <a:rPr lang="en-US" sz="2000" dirty="0" smtClean="0">
                    <a:solidFill>
                      <a:srgbClr val="002060"/>
                    </a:solidFill>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1,73;             b)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6,4;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2 021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44,96.</a:t>
                </a:r>
                <a:endParaRPr lang="en-US" sz="2000"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653625" y="3486145"/>
                <a:ext cx="4351594" cy="1036053"/>
              </a:xfrm>
              <a:prstGeom prst="rect">
                <a:avLst/>
              </a:prstGeom>
              <a:blipFill rotWithShape="0">
                <a:blip r:embed="rId3"/>
                <a:stretch>
                  <a:fillRect l="-1401" b="-100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89" name="Google Shape;2989;p65"/>
          <p:cNvGrpSpPr/>
          <p:nvPr/>
        </p:nvGrpSpPr>
        <p:grpSpPr>
          <a:xfrm>
            <a:off x="76200" y="76205"/>
            <a:ext cx="1552162" cy="755352"/>
            <a:chOff x="359700" y="4031500"/>
            <a:chExt cx="2217375" cy="1079075"/>
          </a:xfrm>
        </p:grpSpPr>
        <p:sp>
          <p:nvSpPr>
            <p:cNvPr id="2990" name="Google Shape;2990;p6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1856952" y="76205"/>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76202" y="1060140"/>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65"/>
          <p:cNvGrpSpPr/>
          <p:nvPr/>
        </p:nvGrpSpPr>
        <p:grpSpPr>
          <a:xfrm>
            <a:off x="719997" y="1136360"/>
            <a:ext cx="346832" cy="1809080"/>
            <a:chOff x="4713875" y="2486650"/>
            <a:chExt cx="495475" cy="2584400"/>
          </a:xfrm>
        </p:grpSpPr>
        <p:sp>
          <p:nvSpPr>
            <p:cNvPr id="3003" name="Google Shape;3003;p6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8"/>
          </p:nvPr>
        </p:nvSpPr>
        <p:spPr/>
        <p:txBody>
          <a:bodyPr/>
          <a:lstStyle/>
          <a:p>
            <a:r>
              <a:rPr lang="en-US" sz="3200" b="1" dirty="0" smtClean="0">
                <a:solidFill>
                  <a:srgbClr val="002060"/>
                </a:solidFill>
                <a:latin typeface="+mn-lt"/>
              </a:rPr>
              <a:t>VẬN DỤNG</a:t>
            </a:r>
            <a:endParaRPr lang="en-US" sz="3200" b="1" dirty="0">
              <a:solidFill>
                <a:srgbClr val="002060"/>
              </a:solidFill>
              <a:latin typeface="+mn-lt"/>
            </a:endParaRPr>
          </a:p>
        </p:txBody>
      </p:sp>
      <p:sp>
        <p:nvSpPr>
          <p:cNvPr id="102" name="TextBox 101"/>
          <p:cNvSpPr txBox="1"/>
          <p:nvPr/>
        </p:nvSpPr>
        <p:spPr>
          <a:xfrm>
            <a:off x="1514327" y="1148875"/>
            <a:ext cx="6697867" cy="2169825"/>
          </a:xfrm>
          <a:prstGeom prst="rect">
            <a:avLst/>
          </a:prstGeom>
          <a:noFill/>
        </p:spPr>
        <p:txBody>
          <a:bodyPr wrap="square" rtlCol="0">
            <a:spAutoFit/>
          </a:bodyPr>
          <a:lstStyle/>
          <a:p>
            <a:pPr algn="just">
              <a:lnSpc>
                <a:spcPct val="150000"/>
              </a:lnSpc>
            </a:pPr>
            <a:r>
              <a:rPr lang="en-US" sz="1800" b="1" dirty="0" err="1" smtClean="0">
                <a:solidFill>
                  <a:schemeClr val="tx1"/>
                </a:solidFill>
              </a:rPr>
              <a:t>Bài</a:t>
            </a:r>
            <a:r>
              <a:rPr lang="en-US" sz="1800" b="1" dirty="0" smtClean="0">
                <a:solidFill>
                  <a:schemeClr val="tx1"/>
                </a:solidFill>
              </a:rPr>
              <a:t> 2.11 (SGK - tr32) </a:t>
            </a:r>
            <a:r>
              <a:rPr lang="en-US" sz="1800" dirty="0" err="1" smtClean="0">
                <a:solidFill>
                  <a:schemeClr val="tx1"/>
                </a:solidFill>
              </a:rPr>
              <a:t>Biết</a:t>
            </a:r>
            <a:r>
              <a:rPr lang="en-US" sz="1800" dirty="0" smtClean="0">
                <a:solidFill>
                  <a:schemeClr val="tx1"/>
                </a:solidFill>
              </a:rPr>
              <a:t> </a:t>
            </a:r>
            <a:r>
              <a:rPr lang="en-US" sz="1800" dirty="0" err="1" smtClean="0">
                <a:solidFill>
                  <a:schemeClr val="tx1"/>
                </a:solidFill>
              </a:rPr>
              <a:t>rằng</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tổng</a:t>
            </a:r>
            <a:r>
              <a:rPr lang="en-US" sz="1800" dirty="0" smtClean="0">
                <a:solidFill>
                  <a:schemeClr val="tx1"/>
                </a:solidFill>
              </a:rPr>
              <a:t> </a:t>
            </a:r>
            <a:r>
              <a:rPr lang="en-US" sz="1800" dirty="0" err="1" smtClean="0">
                <a:solidFill>
                  <a:schemeClr val="tx1"/>
                </a:solidFill>
              </a:rPr>
              <a:t>các</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hai</a:t>
            </a:r>
            <a:r>
              <a:rPr lang="en-US" sz="1800" dirty="0" smtClean="0">
                <a:solidFill>
                  <a:schemeClr val="tx1"/>
                </a:solidFill>
              </a:rPr>
              <a:t> </a:t>
            </a:r>
            <a:r>
              <a:rPr lang="en-US" sz="1800" dirty="0" err="1" smtClean="0">
                <a:solidFill>
                  <a:schemeClr val="tx1"/>
                </a:solidFill>
              </a:rPr>
              <a:t>cạnh</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nó</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có</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8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và</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rộng</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5 dm.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bao</a:t>
            </a:r>
            <a:r>
              <a:rPr lang="en-US" sz="1800" dirty="0" smtClean="0">
                <a:solidFill>
                  <a:schemeClr val="tx1"/>
                </a:solidFill>
              </a:rPr>
              <a:t> </a:t>
            </a:r>
            <a:r>
              <a:rPr lang="en-US" sz="1800" dirty="0" err="1" smtClean="0">
                <a:solidFill>
                  <a:schemeClr val="tx1"/>
                </a:solidFill>
              </a:rPr>
              <a:t>nhiêu</a:t>
            </a:r>
            <a:r>
              <a:rPr lang="en-US" sz="1800" dirty="0" smtClean="0">
                <a:solidFill>
                  <a:schemeClr val="tx1"/>
                </a:solidFill>
              </a:rPr>
              <a:t>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làm</a:t>
            </a:r>
            <a:r>
              <a:rPr lang="en-US" sz="1800" dirty="0" smtClean="0">
                <a:solidFill>
                  <a:schemeClr val="tx1"/>
                </a:solidFill>
              </a:rPr>
              <a:t> </a:t>
            </a:r>
            <a:r>
              <a:rPr lang="en-US" sz="1800" dirty="0" err="1" smtClean="0">
                <a:solidFill>
                  <a:schemeClr val="tx1"/>
                </a:solidFill>
              </a:rPr>
              <a:t>tròn</a:t>
            </a:r>
            <a:r>
              <a:rPr lang="en-US" sz="1800" dirty="0" smtClean="0">
                <a:solidFill>
                  <a:schemeClr val="tx1"/>
                </a:solidFill>
              </a:rPr>
              <a:t> </a:t>
            </a:r>
            <a:r>
              <a:rPr lang="en-US" sz="1800" dirty="0" err="1" smtClean="0">
                <a:solidFill>
                  <a:schemeClr val="tx1"/>
                </a:solidFill>
              </a:rPr>
              <a:t>kết</a:t>
            </a:r>
            <a:r>
              <a:rPr lang="en-US" sz="1800" dirty="0" smtClean="0">
                <a:solidFill>
                  <a:schemeClr val="tx1"/>
                </a:solidFill>
              </a:rPr>
              <a:t> </a:t>
            </a:r>
            <a:r>
              <a:rPr lang="en-US" sz="1800" dirty="0" err="1" smtClean="0">
                <a:solidFill>
                  <a:schemeClr val="tx1"/>
                </a:solidFill>
              </a:rPr>
              <a:t>quả</a:t>
            </a:r>
            <a:r>
              <a:rPr lang="en-US" sz="1800" dirty="0" smtClean="0">
                <a:solidFill>
                  <a:schemeClr val="tx1"/>
                </a:solidFill>
              </a:rPr>
              <a:t> </a:t>
            </a:r>
            <a:r>
              <a:rPr lang="en-US" sz="1800" dirty="0" err="1" smtClean="0">
                <a:solidFill>
                  <a:schemeClr val="tx1"/>
                </a:solidFill>
              </a:rPr>
              <a:t>đến</a:t>
            </a:r>
            <a:r>
              <a:rPr lang="en-US" sz="1800" dirty="0" smtClean="0">
                <a:solidFill>
                  <a:schemeClr val="tx1"/>
                </a:solidFill>
              </a:rPr>
              <a:t> </a:t>
            </a:r>
            <a:r>
              <a:rPr lang="en-US" sz="1800" dirty="0" err="1" smtClean="0">
                <a:solidFill>
                  <a:schemeClr val="tx1"/>
                </a:solidFill>
              </a:rPr>
              <a:t>hàng</a:t>
            </a:r>
            <a:r>
              <a:rPr lang="en-US" sz="1800" dirty="0" smtClean="0">
                <a:solidFill>
                  <a:schemeClr val="tx1"/>
                </a:solidFill>
              </a:rPr>
              <a:t> </a:t>
            </a:r>
            <a:r>
              <a:rPr lang="en-US" sz="1800" dirty="0" err="1" smtClean="0">
                <a:solidFill>
                  <a:schemeClr val="tx1"/>
                </a:solidFill>
              </a:rPr>
              <a:t>phần</a:t>
            </a:r>
            <a:r>
              <a:rPr lang="en-US" sz="1800" dirty="0" smtClean="0">
                <a:solidFill>
                  <a:schemeClr val="tx1"/>
                </a:solidFill>
              </a:rPr>
              <a:t> </a:t>
            </a:r>
            <a:r>
              <a:rPr lang="en-US" sz="1800" dirty="0" err="1" smtClean="0">
                <a:solidFill>
                  <a:schemeClr val="tx1"/>
                </a:solidFill>
              </a:rPr>
              <a:t>mười</a:t>
            </a:r>
            <a:r>
              <a:rPr lang="en-US" sz="1800" dirty="0" smtClean="0">
                <a:solidFill>
                  <a:schemeClr val="tx1"/>
                </a:solidFill>
              </a:rPr>
              <a:t>)?</a:t>
            </a:r>
            <a:endParaRPr lang="en-US" sz="1800" dirty="0">
              <a:solidFill>
                <a:schemeClr val="tx1"/>
              </a:solidFill>
            </a:endParaRPr>
          </a:p>
        </p:txBody>
      </p:sp>
      <p:sp>
        <p:nvSpPr>
          <p:cNvPr id="12" name="Rectangle 11"/>
          <p:cNvSpPr/>
          <p:nvPr/>
        </p:nvSpPr>
        <p:spPr>
          <a:xfrm>
            <a:off x="3404879" y="3427885"/>
            <a:ext cx="2533584" cy="1119968"/>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404879" y="3427885"/>
            <a:ext cx="2533584" cy="1116205"/>
          </a:xfrm>
          <a:prstGeom prst="line">
            <a:avLst/>
          </a:pr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38463" y="3816710"/>
            <a:ext cx="678096" cy="338554"/>
          </a:xfrm>
          <a:prstGeom prst="rect">
            <a:avLst/>
          </a:prstGeom>
          <a:noFill/>
        </p:spPr>
        <p:txBody>
          <a:bodyPr wrap="square" rtlCol="0">
            <a:spAutoFit/>
          </a:bodyPr>
          <a:lstStyle/>
          <a:p>
            <a:r>
              <a:rPr lang="en-US" sz="1600" dirty="0" smtClean="0">
                <a:solidFill>
                  <a:srgbClr val="0070C0"/>
                </a:solidFill>
              </a:rPr>
              <a:t>5 </a:t>
            </a:r>
            <a:r>
              <a:rPr lang="en-US" sz="1600" dirty="0" err="1" smtClean="0">
                <a:solidFill>
                  <a:srgbClr val="0070C0"/>
                </a:solidFill>
              </a:rPr>
              <a:t>dm</a:t>
            </a:r>
            <a:endParaRPr lang="en-US" sz="1600" dirty="0">
              <a:solidFill>
                <a:srgbClr val="0070C0"/>
              </a:solidFill>
            </a:endParaRPr>
          </a:p>
        </p:txBody>
      </p:sp>
      <p:sp>
        <p:nvSpPr>
          <p:cNvPr id="109" name="TextBox 108"/>
          <p:cNvSpPr txBox="1"/>
          <p:nvPr/>
        </p:nvSpPr>
        <p:spPr>
          <a:xfrm>
            <a:off x="4416175" y="4240121"/>
            <a:ext cx="678096" cy="338554"/>
          </a:xfrm>
          <a:prstGeom prst="rect">
            <a:avLst/>
          </a:prstGeom>
          <a:noFill/>
        </p:spPr>
        <p:txBody>
          <a:bodyPr wrap="square" rtlCol="0">
            <a:spAutoFit/>
          </a:bodyPr>
          <a:lstStyle/>
          <a:p>
            <a:r>
              <a:rPr lang="en-US" sz="1600" dirty="0">
                <a:solidFill>
                  <a:srgbClr val="0070C0"/>
                </a:solidFill>
              </a:rPr>
              <a:t>8</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
        <p:nvSpPr>
          <p:cNvPr id="110" name="TextBox 109"/>
          <p:cNvSpPr txBox="1"/>
          <p:nvPr/>
        </p:nvSpPr>
        <p:spPr>
          <a:xfrm rot="20212804">
            <a:off x="4319279" y="3652146"/>
            <a:ext cx="678096" cy="338554"/>
          </a:xfrm>
          <a:prstGeom prst="rect">
            <a:avLst/>
          </a:prstGeom>
          <a:noFill/>
        </p:spPr>
        <p:txBody>
          <a:bodyPr wrap="square" rtlCol="0">
            <a:spAutoFit/>
          </a:bodyPr>
          <a:lstStyle/>
          <a:p>
            <a:r>
              <a:rPr lang="en-US" sz="1600" dirty="0">
                <a:solidFill>
                  <a:srgbClr val="0070C0"/>
                </a:solidFill>
              </a:rPr>
              <a:t>?</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heckerboard(across)">
                                      <p:cBhvr>
                                        <p:cTn id="19" dur="500"/>
                                        <p:tgtEl>
                                          <p:spTgt spid="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checkerboard(across)">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 grpId="0" animBg="1"/>
      <p:bldP spid="17" grpId="0"/>
      <p:bldP spid="109" grpId="0"/>
      <p:bldP spid="1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060922" y="540003"/>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3" name="Google Shape;3283;p70"/>
          <p:cNvGrpSpPr/>
          <p:nvPr/>
        </p:nvGrpSpPr>
        <p:grpSpPr>
          <a:xfrm>
            <a:off x="7964565" y="76195"/>
            <a:ext cx="1103235" cy="1479835"/>
            <a:chOff x="393738" y="1475915"/>
            <a:chExt cx="1103235" cy="1479835"/>
          </a:xfrm>
        </p:grpSpPr>
        <p:sp>
          <p:nvSpPr>
            <p:cNvPr id="3284" name="Google Shape;3284;p7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77160" y="1757010"/>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7489140" y="1143753"/>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25" y="604981"/>
            <a:ext cx="1282352" cy="865318"/>
          </a:xfrm>
          <a:prstGeom prst="rect">
            <a:avLst/>
          </a:prstGeom>
        </p:spPr>
      </p:pic>
      <p:sp>
        <p:nvSpPr>
          <p:cNvPr id="58" name="TextBox 57"/>
          <p:cNvSpPr txBox="1"/>
          <p:nvPr/>
        </p:nvSpPr>
        <p:spPr>
          <a:xfrm>
            <a:off x="1394457" y="761947"/>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1806053" y="1639233"/>
                <a:ext cx="5280916" cy="2085058"/>
              </a:xfrm>
              <a:prstGeom prst="rect">
                <a:avLst/>
              </a:prstGeom>
            </p:spPr>
            <p:txBody>
              <a:bodyPr wrap="square">
                <a:spAutoFit/>
              </a:bodyPr>
              <a:lstStyle/>
              <a:p>
                <a:pPr algn="just">
                  <a:lnSpc>
                    <a:spcPct val="150000"/>
                  </a:lnSpc>
                  <a:spcAft>
                    <a:spcPts val="800"/>
                  </a:spcAft>
                </a:pPr>
                <a:r>
                  <a:rPr lang="fr-FR" sz="2000" dirty="0" err="1">
                    <a:latin typeface="+mn-lt"/>
                    <a:ea typeface="Calibri" panose="020F0502020204030204" pitchFamily="34" charset="0"/>
                    <a:cs typeface="Times New Roman" panose="02020603050405020304" pitchFamily="18" charset="0"/>
                  </a:rPr>
                  <a:t>Bình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phương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5</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89</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latin typeface="Cambria Math"/>
                        <a:ea typeface="Calibri" panose="020F0502020204030204" pitchFamily="34" charset="0"/>
                        <a:cs typeface="Times New Roman" panose="02020603050405020304" pitchFamily="18" charset="0"/>
                      </a:rPr>
                      <m:t>⇒</m:t>
                    </m:r>
                  </m:oMath>
                </a14:m>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a:t>
                </a:r>
                <a14:m>
                  <m:oMath xmlns:m="http://schemas.openxmlformats.org/officeDocument/2006/math">
                    <m:rad>
                      <m:radPr>
                        <m:degHide m:val="on"/>
                        <m:ctrlPr>
                          <a:rPr lang="en-US" sz="2000" i="1">
                            <a:latin typeface="Cambria Math"/>
                            <a:ea typeface="Calibri" panose="020F0502020204030204" pitchFamily="34" charset="0"/>
                            <a:cs typeface="Times New Roman" panose="02020603050405020304" pitchFamily="18" charset="0"/>
                          </a:rPr>
                        </m:ctrlPr>
                      </m:radPr>
                      <m:deg/>
                      <m:e>
                        <m:r>
                          <a:rPr lang="fr-FR" sz="2000" i="1">
                            <a:latin typeface="Cambria Math"/>
                            <a:ea typeface="Calibri" panose="020F0502020204030204" pitchFamily="34" charset="0"/>
                            <a:cs typeface="Times New Roman" panose="02020603050405020304" pitchFamily="18" charset="0"/>
                          </a:rPr>
                          <m:t>89</m:t>
                        </m:r>
                      </m:e>
                    </m:rad>
                    <m:r>
                      <a:rPr lang="fr-FR" sz="2000" i="1">
                        <a:latin typeface="Cambria Math"/>
                        <a:ea typeface="Calibri" panose="020F0502020204030204" pitchFamily="34" charset="0"/>
                        <a:cs typeface="Times New Roman" panose="02020603050405020304" pitchFamily="18" charset="0"/>
                      </a:rPr>
                      <m:t>≈9,4</m:t>
                    </m:r>
                  </m:oMath>
                </a14:m>
                <a:r>
                  <a:rPr lang="fr-FR" sz="2000" dirty="0">
                    <a:latin typeface="+mn-lt"/>
                    <a:ea typeface="Calibri" panose="020F0502020204030204" pitchFamily="34" charset="0"/>
                    <a:cs typeface="Times New Roman" panose="02020603050405020304" pitchFamily="18" charset="0"/>
                  </a:rPr>
                  <a:t> (dm).</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06053" y="1639233"/>
                <a:ext cx="5280916" cy="2085058"/>
              </a:xfrm>
              <a:prstGeom prst="rect">
                <a:avLst/>
              </a:prstGeom>
              <a:blipFill rotWithShape="0">
                <a:blip r:embed="rId4"/>
                <a:stretch>
                  <a:fillRect l="-1153" r="-1153" b="-1170"/>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3" name="TextBox 2"/>
          <p:cNvSpPr txBox="1"/>
          <p:nvPr/>
        </p:nvSpPr>
        <p:spPr>
          <a:xfrm>
            <a:off x="965772" y="629045"/>
            <a:ext cx="2630184" cy="553998"/>
          </a:xfrm>
          <a:prstGeom prst="rect">
            <a:avLst/>
          </a:prstGeom>
          <a:solidFill>
            <a:srgbClr val="A7D971"/>
          </a:solidFill>
        </p:spPr>
        <p:txBody>
          <a:bodyPr wrap="square" rtlCol="0" anchor="ctr">
            <a:spAutoFit/>
          </a:bodyPr>
          <a:lstStyle/>
          <a:p>
            <a:pPr algn="just">
              <a:lnSpc>
                <a:spcPct val="150000"/>
              </a:lnSpc>
            </a:pPr>
            <a:r>
              <a:rPr lang="en-US" sz="2000" b="1" dirty="0" err="1" smtClean="0"/>
              <a:t>Bài</a:t>
            </a:r>
            <a:r>
              <a:rPr lang="en-US" sz="2000" b="1" dirty="0" smtClean="0"/>
              <a:t> 2.12 (SGK - tr32)</a:t>
            </a:r>
            <a:endParaRPr lang="en-US" sz="2000" b="1" dirty="0"/>
          </a:p>
        </p:txBody>
      </p:sp>
      <p:sp>
        <p:nvSpPr>
          <p:cNvPr id="4" name="TextBox 3"/>
          <p:cNvSpPr txBox="1"/>
          <p:nvPr/>
        </p:nvSpPr>
        <p:spPr>
          <a:xfrm>
            <a:off x="893852" y="1183043"/>
            <a:ext cx="7366570" cy="1477328"/>
          </a:xfrm>
          <a:prstGeom prst="rect">
            <a:avLst/>
          </a:prstGeom>
          <a:noFill/>
        </p:spPr>
        <p:txBody>
          <a:bodyPr wrap="square" rtlCol="0">
            <a:spAutoFit/>
          </a:bodyPr>
          <a:lstStyle/>
          <a:p>
            <a:pPr algn="just">
              <a:lnSpc>
                <a:spcPct val="150000"/>
              </a:lnSpc>
            </a:pPr>
            <a:r>
              <a:rPr lang="en-US" sz="2000" dirty="0" err="1" smtClean="0"/>
              <a:t>Để</a:t>
            </a:r>
            <a:r>
              <a:rPr lang="en-US" sz="2000" dirty="0" smtClean="0"/>
              <a:t> </a:t>
            </a:r>
            <a:r>
              <a:rPr lang="en-US" sz="2000" dirty="0" err="1" smtClean="0"/>
              <a:t>lát</a:t>
            </a:r>
            <a:r>
              <a:rPr lang="en-US" sz="2000" dirty="0" smtClean="0"/>
              <a:t> </a:t>
            </a:r>
            <a:r>
              <a:rPr lang="en-US" sz="2000" dirty="0" err="1" smtClean="0"/>
              <a:t>một</a:t>
            </a:r>
            <a:r>
              <a:rPr lang="en-US" sz="2000" dirty="0" smtClean="0"/>
              <a:t> </a:t>
            </a:r>
            <a:r>
              <a:rPr lang="en-US" sz="2000" dirty="0" err="1" smtClean="0"/>
              <a:t>mảnh</a:t>
            </a:r>
            <a:r>
              <a:rPr lang="en-US" sz="2000" dirty="0" smtClean="0"/>
              <a:t> </a:t>
            </a:r>
            <a:r>
              <a:rPr lang="en-US" sz="2000" dirty="0" err="1" smtClean="0"/>
              <a:t>sân</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100 m</a:t>
            </a:r>
            <a:r>
              <a:rPr lang="en-US" sz="2000" baseline="30000" dirty="0" smtClean="0"/>
              <a:t>2</a:t>
            </a:r>
            <a:r>
              <a:rPr lang="en-US" sz="2000" dirty="0" smtClean="0"/>
              <a:t>, </a:t>
            </a:r>
            <a:r>
              <a:rPr lang="en-US" sz="2000" dirty="0" err="1" smtClean="0"/>
              <a:t>người</a:t>
            </a:r>
            <a:r>
              <a:rPr lang="en-US" sz="2000" dirty="0" smtClean="0"/>
              <a:t> ta </a:t>
            </a:r>
            <a:r>
              <a:rPr lang="en-US" sz="2000" dirty="0" err="1" smtClean="0"/>
              <a:t>cần</a:t>
            </a:r>
            <a:r>
              <a:rPr lang="en-US" sz="2000" dirty="0" smtClean="0"/>
              <a:t> </a:t>
            </a:r>
            <a:r>
              <a:rPr lang="en-US" sz="2000" dirty="0" err="1" smtClean="0"/>
              <a:t>dùng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viên</a:t>
            </a:r>
            <a:r>
              <a:rPr lang="en-US" sz="2000" dirty="0" smtClean="0"/>
              <a:t> </a:t>
            </a:r>
            <a:r>
              <a:rPr lang="en-US" sz="2000" dirty="0" err="1" smtClean="0"/>
              <a:t>gạch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dài</a:t>
            </a:r>
            <a:r>
              <a:rPr lang="en-US" sz="2000" dirty="0" smtClean="0"/>
              <a:t> 50 cm (</a:t>
            </a:r>
            <a:r>
              <a:rPr lang="en-US" sz="2000" dirty="0" err="1" smtClean="0"/>
              <a:t>coi</a:t>
            </a:r>
            <a:r>
              <a:rPr lang="en-US" sz="2000" dirty="0" smtClean="0"/>
              <a:t> </a:t>
            </a:r>
            <a:r>
              <a:rPr lang="en-US" sz="2000" dirty="0" err="1" smtClean="0"/>
              <a:t>các</a:t>
            </a:r>
            <a:r>
              <a:rPr lang="en-US" sz="2000" dirty="0" smtClean="0"/>
              <a:t> </a:t>
            </a:r>
            <a:r>
              <a:rPr lang="en-US" sz="2000" dirty="0" err="1" smtClean="0"/>
              <a:t>mạch</a:t>
            </a:r>
            <a:r>
              <a:rPr lang="en-US" sz="2000" dirty="0" smtClean="0"/>
              <a:t> </a:t>
            </a:r>
            <a:r>
              <a:rPr lang="en-US" sz="2000" dirty="0" err="1" smtClean="0"/>
              <a:t>ghép</a:t>
            </a:r>
            <a:r>
              <a:rPr lang="en-US" sz="2000" dirty="0" smtClean="0"/>
              <a:t> </a:t>
            </a:r>
            <a:r>
              <a:rPr lang="en-US" sz="2000" dirty="0" err="1" smtClean="0"/>
              <a:t>là</a:t>
            </a:r>
            <a:r>
              <a:rPr lang="en-US" sz="2000" dirty="0" smtClean="0"/>
              <a:t> </a:t>
            </a:r>
            <a:r>
              <a:rPr lang="en-US" sz="2000" dirty="0" err="1" smtClean="0"/>
              <a:t>không</a:t>
            </a:r>
            <a:r>
              <a:rPr lang="en-US" sz="2000" dirty="0" smtClean="0"/>
              <a:t> </a:t>
            </a:r>
            <a:r>
              <a:rPr lang="en-US" sz="2000" dirty="0" err="1" smtClean="0"/>
              <a:t>đáng</a:t>
            </a:r>
            <a:r>
              <a:rPr lang="en-US" sz="2000" dirty="0" smtClean="0"/>
              <a:t> </a:t>
            </a:r>
            <a:r>
              <a:rPr lang="en-US" sz="2000" dirty="0" err="1" smtClean="0"/>
              <a:t>kể</a:t>
            </a:r>
            <a:r>
              <a:rPr lang="en-US" sz="2000" dirty="0" smtClean="0"/>
              <a:t>)?</a:t>
            </a:r>
            <a:endParaRPr lang="en-US" sz="2000" dirty="0"/>
          </a:p>
        </p:txBody>
      </p:sp>
      <p:sp>
        <p:nvSpPr>
          <p:cNvPr id="17" name="TextBox 16"/>
          <p:cNvSpPr txBox="1"/>
          <p:nvPr/>
        </p:nvSpPr>
        <p:spPr>
          <a:xfrm>
            <a:off x="3857946" y="2583562"/>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p:sp>
        <p:nvSpPr>
          <p:cNvPr id="5" name="Rectangle 4"/>
          <p:cNvSpPr/>
          <p:nvPr/>
        </p:nvSpPr>
        <p:spPr>
          <a:xfrm>
            <a:off x="1202076" y="3044144"/>
            <a:ext cx="7387119" cy="1477328"/>
          </a:xfrm>
          <a:prstGeom prst="rect">
            <a:avLst/>
          </a:prstGeom>
        </p:spPr>
        <p:txBody>
          <a:bodyPr wrap="square">
            <a:spAutoFit/>
          </a:bodyPr>
          <a:lstStyle/>
          <a:p>
            <a:pPr algn="just">
              <a:lnSpc>
                <a:spcPct val="150000"/>
              </a:lnSpc>
            </a:pPr>
            <a:r>
              <a:rPr lang="en-US" sz="2000" dirty="0" err="1"/>
              <a:t>Đổi</a:t>
            </a:r>
            <a:r>
              <a:rPr lang="en-US" sz="2000" dirty="0"/>
              <a:t> 50 cm = 0,5 m</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của</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là</a:t>
            </a:r>
            <a:r>
              <a:rPr lang="en-US" sz="2000" dirty="0"/>
              <a:t>: 0,52 = 0,25 (</a:t>
            </a:r>
            <a:r>
              <a:rPr lang="en-US" sz="2000" dirty="0" smtClean="0"/>
              <a:t>m</a:t>
            </a:r>
            <a:r>
              <a:rPr lang="en-US" sz="2000" baseline="30000" dirty="0" smtClean="0"/>
              <a:t>2</a:t>
            </a:r>
            <a:r>
              <a:rPr lang="en-US" sz="2000" dirty="0" smtClean="0"/>
              <a:t>)</a:t>
            </a:r>
            <a:endParaRPr lang="en-US" sz="2000" dirty="0"/>
          </a:p>
          <a:p>
            <a:pPr algn="just">
              <a:lnSpc>
                <a:spcPct val="150000"/>
              </a:lnSpc>
            </a:pPr>
            <a:r>
              <a:rPr lang="en-US" sz="2000" dirty="0" err="1"/>
              <a:t>Số</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cần</a:t>
            </a:r>
            <a:r>
              <a:rPr lang="en-US" sz="2000" dirty="0"/>
              <a:t> </a:t>
            </a:r>
            <a:r>
              <a:rPr lang="en-US" sz="2000" dirty="0" err="1"/>
              <a:t>để</a:t>
            </a:r>
            <a:r>
              <a:rPr lang="en-US" sz="2000" dirty="0"/>
              <a:t> </a:t>
            </a:r>
            <a:r>
              <a:rPr lang="en-US" sz="2000" dirty="0" err="1"/>
              <a:t>ghép</a:t>
            </a:r>
            <a:r>
              <a:rPr lang="en-US" sz="2000" dirty="0"/>
              <a:t> </a:t>
            </a:r>
            <a:r>
              <a:rPr lang="en-US" sz="2000" dirty="0" err="1"/>
              <a:t>là</a:t>
            </a:r>
            <a:r>
              <a:rPr lang="en-US" sz="2000" dirty="0"/>
              <a:t>: 100: 0,25 = 400 </a:t>
            </a:r>
            <a:r>
              <a:rPr lang="en-US" sz="2000" dirty="0" smtClean="0"/>
              <a:t>(</a:t>
            </a:r>
            <a:r>
              <a:rPr lang="en-US" sz="2000" dirty="0" err="1" smtClean="0"/>
              <a:t>viên</a:t>
            </a:r>
            <a:r>
              <a:rPr lang="en-US" sz="2000" dirty="0" smtClean="0"/>
              <a:t>).</a:t>
            </a:r>
            <a:endParaRPr lang="en-US"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62"/>
          <p:cNvSpPr/>
          <p:nvPr/>
        </p:nvSpPr>
        <p:spPr>
          <a:xfrm>
            <a:off x="4877702" y="367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7" name="Google Shape;2677;p62"/>
          <p:cNvSpPr/>
          <p:nvPr/>
        </p:nvSpPr>
        <p:spPr>
          <a:xfrm>
            <a:off x="48777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8" name="Google Shape;2678;p62"/>
          <p:cNvSpPr/>
          <p:nvPr/>
        </p:nvSpPr>
        <p:spPr>
          <a:xfrm>
            <a:off x="4877702" y="133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9" name="Google Shape;2679;p62"/>
          <p:cNvSpPr/>
          <p:nvPr/>
        </p:nvSpPr>
        <p:spPr>
          <a:xfrm>
            <a:off x="37629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0" name="Google Shape;2680;p62"/>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HƯỚNG DẪN VỀ NHÀ</a:t>
            </a:r>
            <a:endParaRPr sz="3200" b="1" dirty="0">
              <a:solidFill>
                <a:srgbClr val="0070C0"/>
              </a:solidFill>
              <a:latin typeface="+mn-lt"/>
            </a:endParaRPr>
          </a:p>
        </p:txBody>
      </p:sp>
      <p:cxnSp>
        <p:nvCxnSpPr>
          <p:cNvPr id="2681" name="Google Shape;2681;p62"/>
          <p:cNvCxnSpPr/>
          <p:nvPr/>
        </p:nvCxnSpPr>
        <p:spPr>
          <a:xfrm>
            <a:off x="1770882" y="2823880"/>
            <a:ext cx="610200" cy="6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2" name="Google Shape;2682;p62"/>
          <p:cNvCxnSpPr/>
          <p:nvPr/>
        </p:nvCxnSpPr>
        <p:spPr>
          <a:xfrm rot="10800000" flipH="1">
            <a:off x="1770882" y="165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3" name="Google Shape;2683;p62"/>
          <p:cNvCxnSpPr/>
          <p:nvPr/>
        </p:nvCxnSpPr>
        <p:spPr>
          <a:xfrm>
            <a:off x="1770882" y="282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grpSp>
        <p:nvGrpSpPr>
          <p:cNvPr id="2692" name="Google Shape;2692;p62"/>
          <p:cNvGrpSpPr/>
          <p:nvPr/>
        </p:nvGrpSpPr>
        <p:grpSpPr>
          <a:xfrm>
            <a:off x="908944" y="2360512"/>
            <a:ext cx="716322" cy="884330"/>
            <a:chOff x="1378450" y="695400"/>
            <a:chExt cx="308000" cy="384025"/>
          </a:xfrm>
        </p:grpSpPr>
        <p:sp>
          <p:nvSpPr>
            <p:cNvPr id="2693" name="Google Shape;2693;p62"/>
            <p:cNvSpPr/>
            <p:nvPr/>
          </p:nvSpPr>
          <p:spPr>
            <a:xfrm>
              <a:off x="1468700" y="1020025"/>
              <a:ext cx="44375" cy="54650"/>
            </a:xfrm>
            <a:custGeom>
              <a:avLst/>
              <a:gdLst/>
              <a:ahLst/>
              <a:cxnLst/>
              <a:rect l="l" t="t" r="r" b="b"/>
              <a:pathLst>
                <a:path w="1775" h="2186" extrusionOk="0">
                  <a:moveTo>
                    <a:pt x="1" y="0"/>
                  </a:moveTo>
                  <a:lnTo>
                    <a:pt x="1" y="2185"/>
                  </a:lnTo>
                  <a:lnTo>
                    <a:pt x="888" y="1710"/>
                  </a:lnTo>
                  <a:lnTo>
                    <a:pt x="1774" y="2185"/>
                  </a:lnTo>
                  <a:lnTo>
                    <a:pt x="1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2"/>
            <p:cNvSpPr/>
            <p:nvPr/>
          </p:nvSpPr>
          <p:spPr>
            <a:xfrm>
              <a:off x="1490875" y="1020025"/>
              <a:ext cx="22200" cy="54650"/>
            </a:xfrm>
            <a:custGeom>
              <a:avLst/>
              <a:gdLst/>
              <a:ahLst/>
              <a:cxnLst/>
              <a:rect l="l" t="t" r="r" b="b"/>
              <a:pathLst>
                <a:path w="888" h="2186" extrusionOk="0">
                  <a:moveTo>
                    <a:pt x="1" y="0"/>
                  </a:moveTo>
                  <a:lnTo>
                    <a:pt x="1" y="1710"/>
                  </a:lnTo>
                  <a:lnTo>
                    <a:pt x="887" y="2185"/>
                  </a:lnTo>
                  <a:lnTo>
                    <a:pt x="8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2"/>
            <p:cNvSpPr/>
            <p:nvPr/>
          </p:nvSpPr>
          <p:spPr>
            <a:xfrm>
              <a:off x="1384000" y="701750"/>
              <a:ext cx="238325" cy="286625"/>
            </a:xfrm>
            <a:custGeom>
              <a:avLst/>
              <a:gdLst/>
              <a:ahLst/>
              <a:cxnLst/>
              <a:rect l="l" t="t" r="r" b="b"/>
              <a:pathLst>
                <a:path w="9533" h="11465" extrusionOk="0">
                  <a:moveTo>
                    <a:pt x="475" y="0"/>
                  </a:moveTo>
                  <a:cubicBezTo>
                    <a:pt x="190" y="0"/>
                    <a:pt x="0" y="190"/>
                    <a:pt x="0" y="475"/>
                  </a:cubicBezTo>
                  <a:lnTo>
                    <a:pt x="0" y="10989"/>
                  </a:lnTo>
                  <a:cubicBezTo>
                    <a:pt x="0" y="11274"/>
                    <a:pt x="190" y="11464"/>
                    <a:pt x="475" y="11464"/>
                  </a:cubicBezTo>
                  <a:lnTo>
                    <a:pt x="9058" y="11464"/>
                  </a:lnTo>
                  <a:cubicBezTo>
                    <a:pt x="9343" y="11464"/>
                    <a:pt x="9533" y="11274"/>
                    <a:pt x="9533" y="10989"/>
                  </a:cubicBezTo>
                  <a:lnTo>
                    <a:pt x="9533" y="475"/>
                  </a:lnTo>
                  <a:cubicBezTo>
                    <a:pt x="9533" y="222"/>
                    <a:pt x="9279" y="0"/>
                    <a:pt x="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2"/>
            <p:cNvSpPr/>
            <p:nvPr/>
          </p:nvSpPr>
          <p:spPr>
            <a:xfrm>
              <a:off x="1417250" y="748450"/>
              <a:ext cx="205075" cy="239925"/>
            </a:xfrm>
            <a:custGeom>
              <a:avLst/>
              <a:gdLst/>
              <a:ahLst/>
              <a:cxnLst/>
              <a:rect l="l" t="t" r="r" b="b"/>
              <a:pathLst>
                <a:path w="8203" h="9597" extrusionOk="0">
                  <a:moveTo>
                    <a:pt x="475" y="1"/>
                  </a:moveTo>
                  <a:cubicBezTo>
                    <a:pt x="190" y="1"/>
                    <a:pt x="0" y="191"/>
                    <a:pt x="0" y="476"/>
                  </a:cubicBezTo>
                  <a:lnTo>
                    <a:pt x="0" y="9596"/>
                  </a:lnTo>
                  <a:lnTo>
                    <a:pt x="7728" y="9596"/>
                  </a:lnTo>
                  <a:cubicBezTo>
                    <a:pt x="8013" y="9596"/>
                    <a:pt x="8203" y="9406"/>
                    <a:pt x="8203" y="9121"/>
                  </a:cubicBezTo>
                  <a:lnTo>
                    <a:pt x="82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a:off x="1589850" y="701750"/>
              <a:ext cx="32475" cy="286625"/>
            </a:xfrm>
            <a:custGeom>
              <a:avLst/>
              <a:gdLst/>
              <a:ahLst/>
              <a:cxnLst/>
              <a:rect l="l" t="t" r="r" b="b"/>
              <a:pathLst>
                <a:path w="1299" h="11465" extrusionOk="0">
                  <a:moveTo>
                    <a:pt x="0" y="0"/>
                  </a:moveTo>
                  <a:cubicBezTo>
                    <a:pt x="254" y="0"/>
                    <a:pt x="475" y="190"/>
                    <a:pt x="475" y="475"/>
                  </a:cubicBezTo>
                  <a:lnTo>
                    <a:pt x="475" y="10989"/>
                  </a:lnTo>
                  <a:cubicBezTo>
                    <a:pt x="475" y="11274"/>
                    <a:pt x="254" y="11464"/>
                    <a:pt x="0" y="11464"/>
                  </a:cubicBezTo>
                  <a:lnTo>
                    <a:pt x="824" y="11464"/>
                  </a:lnTo>
                  <a:cubicBezTo>
                    <a:pt x="1109" y="11464"/>
                    <a:pt x="1299" y="11274"/>
                    <a:pt x="1299" y="10989"/>
                  </a:cubicBezTo>
                  <a:lnTo>
                    <a:pt x="1299" y="475"/>
                  </a:lnTo>
                  <a:cubicBezTo>
                    <a:pt x="1299" y="222"/>
                    <a:pt x="1045" y="0"/>
                    <a:pt x="82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2"/>
            <p:cNvSpPr/>
            <p:nvPr/>
          </p:nvSpPr>
          <p:spPr>
            <a:xfrm>
              <a:off x="1437825" y="749250"/>
              <a:ext cx="239125" cy="286625"/>
            </a:xfrm>
            <a:custGeom>
              <a:avLst/>
              <a:gdLst/>
              <a:ahLst/>
              <a:cxnLst/>
              <a:rect l="l" t="t" r="r" b="b"/>
              <a:pathLst>
                <a:path w="9565" h="11465" extrusionOk="0">
                  <a:moveTo>
                    <a:pt x="476" y="0"/>
                  </a:moveTo>
                  <a:cubicBezTo>
                    <a:pt x="223" y="0"/>
                    <a:pt x="1" y="190"/>
                    <a:pt x="1" y="475"/>
                  </a:cubicBezTo>
                  <a:lnTo>
                    <a:pt x="1" y="10989"/>
                  </a:lnTo>
                  <a:cubicBezTo>
                    <a:pt x="1" y="11274"/>
                    <a:pt x="223" y="11464"/>
                    <a:pt x="476" y="11464"/>
                  </a:cubicBezTo>
                  <a:lnTo>
                    <a:pt x="9090" y="11464"/>
                  </a:lnTo>
                  <a:cubicBezTo>
                    <a:pt x="9312" y="11464"/>
                    <a:pt x="9565" y="11274"/>
                    <a:pt x="9565" y="10989"/>
                  </a:cubicBezTo>
                  <a:lnTo>
                    <a:pt x="9565" y="475"/>
                  </a:lnTo>
                  <a:cubicBezTo>
                    <a:pt x="9565" y="190"/>
                    <a:pt x="9343" y="0"/>
                    <a:pt x="9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2"/>
            <p:cNvSpPr/>
            <p:nvPr/>
          </p:nvSpPr>
          <p:spPr>
            <a:xfrm>
              <a:off x="1642900" y="748450"/>
              <a:ext cx="34050" cy="286625"/>
            </a:xfrm>
            <a:custGeom>
              <a:avLst/>
              <a:gdLst/>
              <a:ahLst/>
              <a:cxnLst/>
              <a:rect l="l" t="t" r="r" b="b"/>
              <a:pathLst>
                <a:path w="1362" h="11465" extrusionOk="0">
                  <a:moveTo>
                    <a:pt x="0" y="1"/>
                  </a:moveTo>
                  <a:cubicBezTo>
                    <a:pt x="285" y="1"/>
                    <a:pt x="475" y="191"/>
                    <a:pt x="475" y="476"/>
                  </a:cubicBezTo>
                  <a:lnTo>
                    <a:pt x="475" y="10990"/>
                  </a:lnTo>
                  <a:cubicBezTo>
                    <a:pt x="475" y="11275"/>
                    <a:pt x="285" y="11465"/>
                    <a:pt x="0" y="11465"/>
                  </a:cubicBezTo>
                  <a:lnTo>
                    <a:pt x="887" y="11465"/>
                  </a:lnTo>
                  <a:cubicBezTo>
                    <a:pt x="1140" y="11465"/>
                    <a:pt x="1362" y="11275"/>
                    <a:pt x="1362" y="10990"/>
                  </a:cubicBez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2"/>
            <p:cNvSpPr/>
            <p:nvPr/>
          </p:nvSpPr>
          <p:spPr>
            <a:xfrm>
              <a:off x="1622300" y="748450"/>
              <a:ext cx="54650" cy="53875"/>
            </a:xfrm>
            <a:custGeom>
              <a:avLst/>
              <a:gdLst/>
              <a:ahLst/>
              <a:cxnLst/>
              <a:rect l="l" t="t" r="r" b="b"/>
              <a:pathLst>
                <a:path w="2186" h="2155" extrusionOk="0">
                  <a:moveTo>
                    <a:pt x="1" y="1"/>
                  </a:moveTo>
                  <a:lnTo>
                    <a:pt x="1" y="856"/>
                  </a:lnTo>
                  <a:lnTo>
                    <a:pt x="1299" y="856"/>
                  </a:lnTo>
                  <a:lnTo>
                    <a:pt x="1299" y="2154"/>
                  </a:lnTo>
                  <a:lnTo>
                    <a:pt x="2186" y="2154"/>
                  </a:lnTo>
                  <a:lnTo>
                    <a:pt x="2186" y="476"/>
                  </a:lnTo>
                  <a:cubicBezTo>
                    <a:pt x="2186" y="191"/>
                    <a:pt x="1964" y="1"/>
                    <a:pt x="1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1622300" y="982000"/>
              <a:ext cx="54650" cy="53875"/>
            </a:xfrm>
            <a:custGeom>
              <a:avLst/>
              <a:gdLst/>
              <a:ahLst/>
              <a:cxnLst/>
              <a:rect l="l" t="t" r="r" b="b"/>
              <a:pathLst>
                <a:path w="2186" h="2155" extrusionOk="0">
                  <a:moveTo>
                    <a:pt x="1299" y="1"/>
                  </a:moveTo>
                  <a:lnTo>
                    <a:pt x="1299" y="1299"/>
                  </a:lnTo>
                  <a:lnTo>
                    <a:pt x="1" y="1299"/>
                  </a:lnTo>
                  <a:lnTo>
                    <a:pt x="1" y="2154"/>
                  </a:lnTo>
                  <a:lnTo>
                    <a:pt x="1711" y="2154"/>
                  </a:lnTo>
                  <a:cubicBezTo>
                    <a:pt x="1964" y="2154"/>
                    <a:pt x="2186" y="1964"/>
                    <a:pt x="2186" y="1679"/>
                  </a:cubicBezTo>
                  <a:lnTo>
                    <a:pt x="2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1642900" y="982000"/>
              <a:ext cx="34050" cy="53875"/>
            </a:xfrm>
            <a:custGeom>
              <a:avLst/>
              <a:gdLst/>
              <a:ahLst/>
              <a:cxnLst/>
              <a:rect l="l" t="t" r="r" b="b"/>
              <a:pathLst>
                <a:path w="1362" h="2155" extrusionOk="0">
                  <a:moveTo>
                    <a:pt x="475" y="1"/>
                  </a:moveTo>
                  <a:lnTo>
                    <a:pt x="475" y="1299"/>
                  </a:lnTo>
                  <a:lnTo>
                    <a:pt x="475" y="1679"/>
                  </a:lnTo>
                  <a:cubicBezTo>
                    <a:pt x="475" y="1964"/>
                    <a:pt x="285" y="2154"/>
                    <a:pt x="0" y="2154"/>
                  </a:cubicBezTo>
                  <a:lnTo>
                    <a:pt x="887" y="2154"/>
                  </a:lnTo>
                  <a:cubicBezTo>
                    <a:pt x="1140" y="2154"/>
                    <a:pt x="1362" y="1964"/>
                    <a:pt x="1362" y="1679"/>
                  </a:cubicBezTo>
                  <a:lnTo>
                    <a:pt x="136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2"/>
            <p:cNvSpPr/>
            <p:nvPr/>
          </p:nvSpPr>
          <p:spPr>
            <a:xfrm>
              <a:off x="1642900" y="748450"/>
              <a:ext cx="34050" cy="53875"/>
            </a:xfrm>
            <a:custGeom>
              <a:avLst/>
              <a:gdLst/>
              <a:ahLst/>
              <a:cxnLst/>
              <a:rect l="l" t="t" r="r" b="b"/>
              <a:pathLst>
                <a:path w="1362" h="2155" extrusionOk="0">
                  <a:moveTo>
                    <a:pt x="0" y="1"/>
                  </a:moveTo>
                  <a:cubicBezTo>
                    <a:pt x="285" y="1"/>
                    <a:pt x="475" y="191"/>
                    <a:pt x="475" y="476"/>
                  </a:cubicBezTo>
                  <a:lnTo>
                    <a:pt x="475" y="856"/>
                  </a:lnTo>
                  <a:lnTo>
                    <a:pt x="475" y="2154"/>
                  </a:lnTo>
                  <a:lnTo>
                    <a:pt x="1362" y="2154"/>
                  </a:ln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2"/>
            <p:cNvSpPr/>
            <p:nvPr/>
          </p:nvSpPr>
          <p:spPr>
            <a:xfrm>
              <a:off x="1524925" y="867200"/>
              <a:ext cx="41975" cy="49925"/>
            </a:xfrm>
            <a:custGeom>
              <a:avLst/>
              <a:gdLst/>
              <a:ahLst/>
              <a:cxnLst/>
              <a:rect l="l" t="t" r="r" b="b"/>
              <a:pathLst>
                <a:path w="1679" h="1997" extrusionOk="0">
                  <a:moveTo>
                    <a:pt x="887" y="793"/>
                  </a:moveTo>
                  <a:lnTo>
                    <a:pt x="1045" y="1173"/>
                  </a:lnTo>
                  <a:lnTo>
                    <a:pt x="729" y="1173"/>
                  </a:lnTo>
                  <a:lnTo>
                    <a:pt x="887" y="793"/>
                  </a:lnTo>
                  <a:close/>
                  <a:moveTo>
                    <a:pt x="887" y="1"/>
                  </a:moveTo>
                  <a:cubicBezTo>
                    <a:pt x="760" y="1"/>
                    <a:pt x="697" y="64"/>
                    <a:pt x="634" y="159"/>
                  </a:cubicBezTo>
                  <a:lnTo>
                    <a:pt x="64" y="1679"/>
                  </a:lnTo>
                  <a:cubicBezTo>
                    <a:pt x="0" y="1806"/>
                    <a:pt x="64" y="1933"/>
                    <a:pt x="159" y="1964"/>
                  </a:cubicBezTo>
                  <a:cubicBezTo>
                    <a:pt x="189" y="1972"/>
                    <a:pt x="219" y="1976"/>
                    <a:pt x="247" y="1976"/>
                  </a:cubicBezTo>
                  <a:cubicBezTo>
                    <a:pt x="340" y="1976"/>
                    <a:pt x="420" y="1934"/>
                    <a:pt x="444" y="1838"/>
                  </a:cubicBezTo>
                  <a:lnTo>
                    <a:pt x="539" y="1616"/>
                  </a:lnTo>
                  <a:lnTo>
                    <a:pt x="1172" y="1616"/>
                  </a:lnTo>
                  <a:lnTo>
                    <a:pt x="1236" y="1838"/>
                  </a:lnTo>
                  <a:cubicBezTo>
                    <a:pt x="1267" y="1933"/>
                    <a:pt x="1362" y="1996"/>
                    <a:pt x="1426" y="1996"/>
                  </a:cubicBezTo>
                  <a:lnTo>
                    <a:pt x="1521" y="1996"/>
                  </a:lnTo>
                  <a:cubicBezTo>
                    <a:pt x="1647" y="1964"/>
                    <a:pt x="1679" y="1838"/>
                    <a:pt x="1647" y="1743"/>
                  </a:cubicBezTo>
                  <a:lnTo>
                    <a:pt x="1109" y="159"/>
                  </a:lnTo>
                  <a:cubicBezTo>
                    <a:pt x="1077" y="64"/>
                    <a:pt x="1014"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463950" y="867200"/>
              <a:ext cx="54675" cy="51650"/>
            </a:xfrm>
            <a:custGeom>
              <a:avLst/>
              <a:gdLst/>
              <a:ahLst/>
              <a:cxnLst/>
              <a:rect l="l" t="t" r="r" b="b"/>
              <a:pathLst>
                <a:path w="2187" h="2066" extrusionOk="0">
                  <a:moveTo>
                    <a:pt x="1616" y="1"/>
                  </a:moveTo>
                  <a:cubicBezTo>
                    <a:pt x="1489" y="1"/>
                    <a:pt x="1394" y="64"/>
                    <a:pt x="1331" y="191"/>
                  </a:cubicBezTo>
                  <a:lnTo>
                    <a:pt x="1109" y="1109"/>
                  </a:lnTo>
                  <a:lnTo>
                    <a:pt x="824" y="191"/>
                  </a:lnTo>
                  <a:cubicBezTo>
                    <a:pt x="798" y="86"/>
                    <a:pt x="707" y="25"/>
                    <a:pt x="604" y="25"/>
                  </a:cubicBezTo>
                  <a:cubicBezTo>
                    <a:pt x="583" y="25"/>
                    <a:pt x="561" y="27"/>
                    <a:pt x="539" y="33"/>
                  </a:cubicBezTo>
                  <a:cubicBezTo>
                    <a:pt x="444" y="33"/>
                    <a:pt x="349" y="96"/>
                    <a:pt x="318" y="223"/>
                  </a:cubicBezTo>
                  <a:lnTo>
                    <a:pt x="33" y="1774"/>
                  </a:lnTo>
                  <a:cubicBezTo>
                    <a:pt x="1" y="1901"/>
                    <a:pt x="64" y="1996"/>
                    <a:pt x="223" y="2059"/>
                  </a:cubicBezTo>
                  <a:cubicBezTo>
                    <a:pt x="243" y="2063"/>
                    <a:pt x="262" y="2065"/>
                    <a:pt x="281" y="2065"/>
                  </a:cubicBezTo>
                  <a:cubicBezTo>
                    <a:pt x="404" y="2065"/>
                    <a:pt x="480" y="1976"/>
                    <a:pt x="508" y="1838"/>
                  </a:cubicBezTo>
                  <a:lnTo>
                    <a:pt x="634" y="1078"/>
                  </a:lnTo>
                  <a:lnTo>
                    <a:pt x="856" y="1838"/>
                  </a:lnTo>
                  <a:cubicBezTo>
                    <a:pt x="919" y="1964"/>
                    <a:pt x="983" y="1996"/>
                    <a:pt x="1109" y="1996"/>
                  </a:cubicBezTo>
                  <a:cubicBezTo>
                    <a:pt x="1236" y="1996"/>
                    <a:pt x="1299" y="1933"/>
                    <a:pt x="1331" y="1806"/>
                  </a:cubicBezTo>
                  <a:lnTo>
                    <a:pt x="1553" y="1046"/>
                  </a:lnTo>
                  <a:lnTo>
                    <a:pt x="1711" y="1806"/>
                  </a:lnTo>
                  <a:cubicBezTo>
                    <a:pt x="1743" y="1933"/>
                    <a:pt x="1869" y="1996"/>
                    <a:pt x="1964" y="1996"/>
                  </a:cubicBezTo>
                  <a:cubicBezTo>
                    <a:pt x="2091" y="1964"/>
                    <a:pt x="2186" y="1838"/>
                    <a:pt x="2186" y="1743"/>
                  </a:cubicBezTo>
                  <a:lnTo>
                    <a:pt x="1901" y="191"/>
                  </a:lnTo>
                  <a:cubicBezTo>
                    <a:pt x="1806" y="64"/>
                    <a:pt x="1743"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611225" y="865625"/>
              <a:ext cx="39600" cy="51500"/>
            </a:xfrm>
            <a:custGeom>
              <a:avLst/>
              <a:gdLst/>
              <a:ahLst/>
              <a:cxnLst/>
              <a:rect l="l" t="t" r="r" b="b"/>
              <a:pathLst>
                <a:path w="1584" h="2060" extrusionOk="0">
                  <a:moveTo>
                    <a:pt x="254" y="1"/>
                  </a:moveTo>
                  <a:cubicBezTo>
                    <a:pt x="127" y="1"/>
                    <a:pt x="0" y="127"/>
                    <a:pt x="0" y="254"/>
                  </a:cubicBezTo>
                  <a:lnTo>
                    <a:pt x="0" y="1837"/>
                  </a:lnTo>
                  <a:cubicBezTo>
                    <a:pt x="0" y="1964"/>
                    <a:pt x="127" y="2059"/>
                    <a:pt x="254" y="2059"/>
                  </a:cubicBezTo>
                  <a:cubicBezTo>
                    <a:pt x="349" y="2059"/>
                    <a:pt x="475" y="1932"/>
                    <a:pt x="475" y="1837"/>
                  </a:cubicBezTo>
                  <a:lnTo>
                    <a:pt x="475" y="1236"/>
                  </a:lnTo>
                  <a:lnTo>
                    <a:pt x="1109" y="1236"/>
                  </a:lnTo>
                  <a:lnTo>
                    <a:pt x="1109" y="1837"/>
                  </a:lnTo>
                  <a:cubicBezTo>
                    <a:pt x="1109" y="1964"/>
                    <a:pt x="1235" y="2059"/>
                    <a:pt x="1362" y="2059"/>
                  </a:cubicBezTo>
                  <a:cubicBezTo>
                    <a:pt x="1457" y="2059"/>
                    <a:pt x="1584" y="1932"/>
                    <a:pt x="1584" y="1837"/>
                  </a:cubicBezTo>
                  <a:lnTo>
                    <a:pt x="1584" y="254"/>
                  </a:lnTo>
                  <a:cubicBezTo>
                    <a:pt x="1584" y="127"/>
                    <a:pt x="1457" y="1"/>
                    <a:pt x="1362" y="1"/>
                  </a:cubicBezTo>
                  <a:cubicBezTo>
                    <a:pt x="1235" y="1"/>
                    <a:pt x="1109" y="127"/>
                    <a:pt x="1109" y="254"/>
                  </a:cubicBezTo>
                  <a:lnTo>
                    <a:pt x="1109" y="761"/>
                  </a:lnTo>
                  <a:lnTo>
                    <a:pt x="475" y="761"/>
                  </a:lnTo>
                  <a:lnTo>
                    <a:pt x="475" y="254"/>
                  </a:lnTo>
                  <a:cubicBezTo>
                    <a:pt x="475" y="127"/>
                    <a:pt x="34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67675" y="865625"/>
              <a:ext cx="34075" cy="51500"/>
            </a:xfrm>
            <a:custGeom>
              <a:avLst/>
              <a:gdLst/>
              <a:ahLst/>
              <a:cxnLst/>
              <a:rect l="l" t="t" r="r" b="b"/>
              <a:pathLst>
                <a:path w="1363" h="2060" extrusionOk="0">
                  <a:moveTo>
                    <a:pt x="254" y="1"/>
                  </a:moveTo>
                  <a:cubicBezTo>
                    <a:pt x="127" y="1"/>
                    <a:pt x="1" y="127"/>
                    <a:pt x="1" y="254"/>
                  </a:cubicBezTo>
                  <a:cubicBezTo>
                    <a:pt x="1" y="381"/>
                    <a:pt x="127" y="476"/>
                    <a:pt x="254" y="476"/>
                  </a:cubicBezTo>
                  <a:lnTo>
                    <a:pt x="444" y="476"/>
                  </a:lnTo>
                  <a:lnTo>
                    <a:pt x="444" y="1837"/>
                  </a:lnTo>
                  <a:cubicBezTo>
                    <a:pt x="476" y="1996"/>
                    <a:pt x="571" y="2059"/>
                    <a:pt x="666" y="2059"/>
                  </a:cubicBezTo>
                  <a:cubicBezTo>
                    <a:pt x="792" y="2059"/>
                    <a:pt x="919" y="1932"/>
                    <a:pt x="919" y="1837"/>
                  </a:cubicBezTo>
                  <a:lnTo>
                    <a:pt x="919" y="476"/>
                  </a:lnTo>
                  <a:lnTo>
                    <a:pt x="1109" y="476"/>
                  </a:lnTo>
                  <a:cubicBezTo>
                    <a:pt x="1236" y="476"/>
                    <a:pt x="1362" y="349"/>
                    <a:pt x="1362" y="254"/>
                  </a:cubicBezTo>
                  <a:cubicBezTo>
                    <a:pt x="1362" y="127"/>
                    <a:pt x="1236"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378450" y="695400"/>
              <a:ext cx="308000" cy="384025"/>
            </a:xfrm>
            <a:custGeom>
              <a:avLst/>
              <a:gdLst/>
              <a:ahLst/>
              <a:cxnLst/>
              <a:rect l="l" t="t" r="r" b="b"/>
              <a:pathLst>
                <a:path w="12320" h="15361" extrusionOk="0">
                  <a:moveTo>
                    <a:pt x="11402" y="2344"/>
                  </a:moveTo>
                  <a:cubicBezTo>
                    <a:pt x="11560" y="2344"/>
                    <a:pt x="11687" y="2471"/>
                    <a:pt x="11687" y="2629"/>
                  </a:cubicBezTo>
                  <a:lnTo>
                    <a:pt x="11687" y="4086"/>
                  </a:lnTo>
                  <a:lnTo>
                    <a:pt x="11306" y="4086"/>
                  </a:lnTo>
                  <a:lnTo>
                    <a:pt x="11306" y="2978"/>
                  </a:lnTo>
                  <a:cubicBezTo>
                    <a:pt x="11306" y="2851"/>
                    <a:pt x="11180" y="2756"/>
                    <a:pt x="11053" y="2756"/>
                  </a:cubicBezTo>
                  <a:lnTo>
                    <a:pt x="9945" y="2756"/>
                  </a:lnTo>
                  <a:lnTo>
                    <a:pt x="9945" y="2344"/>
                  </a:lnTo>
                  <a:close/>
                  <a:moveTo>
                    <a:pt x="11718" y="11655"/>
                  </a:moveTo>
                  <a:lnTo>
                    <a:pt x="11718" y="13112"/>
                  </a:lnTo>
                  <a:cubicBezTo>
                    <a:pt x="11718" y="13270"/>
                    <a:pt x="11623" y="13397"/>
                    <a:pt x="11465" y="13397"/>
                  </a:cubicBezTo>
                  <a:lnTo>
                    <a:pt x="9976" y="13397"/>
                  </a:lnTo>
                  <a:lnTo>
                    <a:pt x="9976" y="12985"/>
                  </a:lnTo>
                  <a:lnTo>
                    <a:pt x="11085" y="12985"/>
                  </a:lnTo>
                  <a:cubicBezTo>
                    <a:pt x="11211" y="12985"/>
                    <a:pt x="11338" y="12890"/>
                    <a:pt x="11338" y="12763"/>
                  </a:cubicBezTo>
                  <a:lnTo>
                    <a:pt x="11338" y="11655"/>
                  </a:lnTo>
                  <a:close/>
                  <a:moveTo>
                    <a:pt x="5163" y="13872"/>
                  </a:moveTo>
                  <a:lnTo>
                    <a:pt x="5163" y="14822"/>
                  </a:lnTo>
                  <a:lnTo>
                    <a:pt x="4593" y="14505"/>
                  </a:lnTo>
                  <a:cubicBezTo>
                    <a:pt x="4561" y="14505"/>
                    <a:pt x="4529" y="14473"/>
                    <a:pt x="4466" y="14473"/>
                  </a:cubicBezTo>
                  <a:cubicBezTo>
                    <a:pt x="4434" y="14473"/>
                    <a:pt x="4403" y="14473"/>
                    <a:pt x="4371" y="14505"/>
                  </a:cubicBezTo>
                  <a:lnTo>
                    <a:pt x="3801" y="14822"/>
                  </a:lnTo>
                  <a:lnTo>
                    <a:pt x="3801" y="13872"/>
                  </a:lnTo>
                  <a:close/>
                  <a:moveTo>
                    <a:pt x="729" y="1"/>
                  </a:moveTo>
                  <a:cubicBezTo>
                    <a:pt x="317" y="1"/>
                    <a:pt x="1" y="317"/>
                    <a:pt x="1" y="729"/>
                  </a:cubicBezTo>
                  <a:lnTo>
                    <a:pt x="1" y="11243"/>
                  </a:lnTo>
                  <a:cubicBezTo>
                    <a:pt x="1" y="11655"/>
                    <a:pt x="317" y="11972"/>
                    <a:pt x="729" y="11972"/>
                  </a:cubicBezTo>
                  <a:lnTo>
                    <a:pt x="2186" y="11972"/>
                  </a:lnTo>
                  <a:lnTo>
                    <a:pt x="2186" y="13112"/>
                  </a:lnTo>
                  <a:cubicBezTo>
                    <a:pt x="2186" y="13523"/>
                    <a:pt x="2502" y="13840"/>
                    <a:pt x="2883" y="13840"/>
                  </a:cubicBezTo>
                  <a:lnTo>
                    <a:pt x="3453" y="13840"/>
                  </a:lnTo>
                  <a:lnTo>
                    <a:pt x="3453" y="15138"/>
                  </a:lnTo>
                  <a:cubicBezTo>
                    <a:pt x="3453" y="15202"/>
                    <a:pt x="3484" y="15297"/>
                    <a:pt x="3579" y="15329"/>
                  </a:cubicBezTo>
                  <a:cubicBezTo>
                    <a:pt x="3611" y="15344"/>
                    <a:pt x="3650" y="15352"/>
                    <a:pt x="3690" y="15352"/>
                  </a:cubicBezTo>
                  <a:cubicBezTo>
                    <a:pt x="3730" y="15352"/>
                    <a:pt x="3769" y="15344"/>
                    <a:pt x="3801" y="15329"/>
                  </a:cubicBezTo>
                  <a:lnTo>
                    <a:pt x="4593" y="14885"/>
                  </a:lnTo>
                  <a:lnTo>
                    <a:pt x="5384" y="15329"/>
                  </a:lnTo>
                  <a:cubicBezTo>
                    <a:pt x="5416" y="15329"/>
                    <a:pt x="5479" y="15360"/>
                    <a:pt x="5511" y="15360"/>
                  </a:cubicBezTo>
                  <a:cubicBezTo>
                    <a:pt x="5543" y="15360"/>
                    <a:pt x="5606" y="15360"/>
                    <a:pt x="5638" y="15329"/>
                  </a:cubicBezTo>
                  <a:cubicBezTo>
                    <a:pt x="5701" y="15297"/>
                    <a:pt x="5764" y="15202"/>
                    <a:pt x="5764" y="15138"/>
                  </a:cubicBezTo>
                  <a:lnTo>
                    <a:pt x="5764" y="13840"/>
                  </a:lnTo>
                  <a:lnTo>
                    <a:pt x="11560" y="13840"/>
                  </a:lnTo>
                  <a:cubicBezTo>
                    <a:pt x="11972" y="13840"/>
                    <a:pt x="12288" y="13523"/>
                    <a:pt x="12288" y="13112"/>
                  </a:cubicBezTo>
                  <a:lnTo>
                    <a:pt x="12288" y="10515"/>
                  </a:lnTo>
                  <a:cubicBezTo>
                    <a:pt x="12288" y="10388"/>
                    <a:pt x="12162" y="10261"/>
                    <a:pt x="12035" y="10261"/>
                  </a:cubicBezTo>
                  <a:cubicBezTo>
                    <a:pt x="11940" y="10261"/>
                    <a:pt x="11813" y="10388"/>
                    <a:pt x="11813" y="10515"/>
                  </a:cubicBezTo>
                  <a:lnTo>
                    <a:pt x="11813" y="11180"/>
                  </a:lnTo>
                  <a:lnTo>
                    <a:pt x="11180" y="11180"/>
                  </a:lnTo>
                  <a:cubicBezTo>
                    <a:pt x="11053" y="11180"/>
                    <a:pt x="10926" y="11307"/>
                    <a:pt x="10926" y="11402"/>
                  </a:cubicBezTo>
                  <a:lnTo>
                    <a:pt x="10926" y="12510"/>
                  </a:lnTo>
                  <a:lnTo>
                    <a:pt x="9818" y="12510"/>
                  </a:lnTo>
                  <a:cubicBezTo>
                    <a:pt x="9723" y="12510"/>
                    <a:pt x="9596" y="12637"/>
                    <a:pt x="9596" y="12763"/>
                  </a:cubicBezTo>
                  <a:lnTo>
                    <a:pt x="9596" y="13397"/>
                  </a:lnTo>
                  <a:lnTo>
                    <a:pt x="2946" y="13397"/>
                  </a:lnTo>
                  <a:cubicBezTo>
                    <a:pt x="2788" y="13397"/>
                    <a:pt x="2661" y="13270"/>
                    <a:pt x="2661" y="13112"/>
                  </a:cubicBezTo>
                  <a:lnTo>
                    <a:pt x="2661" y="11782"/>
                  </a:lnTo>
                  <a:lnTo>
                    <a:pt x="2661" y="2629"/>
                  </a:lnTo>
                  <a:cubicBezTo>
                    <a:pt x="2661" y="2471"/>
                    <a:pt x="2788" y="2344"/>
                    <a:pt x="2946" y="2344"/>
                  </a:cubicBezTo>
                  <a:lnTo>
                    <a:pt x="9628" y="2344"/>
                  </a:lnTo>
                  <a:lnTo>
                    <a:pt x="9628" y="2978"/>
                  </a:lnTo>
                  <a:cubicBezTo>
                    <a:pt x="9628" y="3104"/>
                    <a:pt x="9755" y="3231"/>
                    <a:pt x="9881" y="3231"/>
                  </a:cubicBezTo>
                  <a:lnTo>
                    <a:pt x="10990" y="3231"/>
                  </a:lnTo>
                  <a:lnTo>
                    <a:pt x="10990" y="4339"/>
                  </a:lnTo>
                  <a:cubicBezTo>
                    <a:pt x="10990" y="4434"/>
                    <a:pt x="11085" y="4561"/>
                    <a:pt x="11211" y="4561"/>
                  </a:cubicBezTo>
                  <a:lnTo>
                    <a:pt x="11845" y="4561"/>
                  </a:lnTo>
                  <a:lnTo>
                    <a:pt x="11845" y="9470"/>
                  </a:lnTo>
                  <a:cubicBezTo>
                    <a:pt x="11845" y="9596"/>
                    <a:pt x="11972" y="9723"/>
                    <a:pt x="12098" y="9723"/>
                  </a:cubicBezTo>
                  <a:cubicBezTo>
                    <a:pt x="12193" y="9723"/>
                    <a:pt x="12320" y="9596"/>
                    <a:pt x="12320" y="9470"/>
                  </a:cubicBezTo>
                  <a:lnTo>
                    <a:pt x="12320" y="2629"/>
                  </a:lnTo>
                  <a:cubicBezTo>
                    <a:pt x="12162" y="2218"/>
                    <a:pt x="11845" y="1901"/>
                    <a:pt x="11465" y="1901"/>
                  </a:cubicBezTo>
                  <a:lnTo>
                    <a:pt x="2851" y="1901"/>
                  </a:lnTo>
                  <a:cubicBezTo>
                    <a:pt x="2471" y="1901"/>
                    <a:pt x="2154" y="2218"/>
                    <a:pt x="2154" y="2629"/>
                  </a:cubicBezTo>
                  <a:lnTo>
                    <a:pt x="2154" y="11528"/>
                  </a:lnTo>
                  <a:lnTo>
                    <a:pt x="697" y="11528"/>
                  </a:lnTo>
                  <a:cubicBezTo>
                    <a:pt x="539" y="11528"/>
                    <a:pt x="412" y="11402"/>
                    <a:pt x="412" y="11243"/>
                  </a:cubicBezTo>
                  <a:lnTo>
                    <a:pt x="412" y="729"/>
                  </a:lnTo>
                  <a:cubicBezTo>
                    <a:pt x="412" y="571"/>
                    <a:pt x="539" y="444"/>
                    <a:pt x="697" y="444"/>
                  </a:cubicBezTo>
                  <a:lnTo>
                    <a:pt x="9280" y="444"/>
                  </a:lnTo>
                  <a:cubicBezTo>
                    <a:pt x="9438" y="444"/>
                    <a:pt x="9565" y="571"/>
                    <a:pt x="9565" y="729"/>
                  </a:cubicBezTo>
                  <a:lnTo>
                    <a:pt x="9565" y="1078"/>
                  </a:lnTo>
                  <a:cubicBezTo>
                    <a:pt x="9565" y="1204"/>
                    <a:pt x="9660" y="1331"/>
                    <a:pt x="9786" y="1331"/>
                  </a:cubicBezTo>
                  <a:cubicBezTo>
                    <a:pt x="9913" y="1331"/>
                    <a:pt x="10008" y="1204"/>
                    <a:pt x="10008" y="1078"/>
                  </a:cubicBezTo>
                  <a:lnTo>
                    <a:pt x="10008" y="729"/>
                  </a:lnTo>
                  <a:cubicBezTo>
                    <a:pt x="10008" y="317"/>
                    <a:pt x="9691" y="1"/>
                    <a:pt x="9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62"/>
          <p:cNvGrpSpPr/>
          <p:nvPr/>
        </p:nvGrpSpPr>
        <p:grpSpPr>
          <a:xfrm>
            <a:off x="2417369" y="3808176"/>
            <a:ext cx="432015" cy="371425"/>
            <a:chOff x="3202600" y="722325"/>
            <a:chExt cx="384800" cy="332550"/>
          </a:xfrm>
        </p:grpSpPr>
        <p:sp>
          <p:nvSpPr>
            <p:cNvPr id="2710" name="Google Shape;2710;p62"/>
            <p:cNvSpPr/>
            <p:nvPr/>
          </p:nvSpPr>
          <p:spPr>
            <a:xfrm>
              <a:off x="3222375" y="786450"/>
              <a:ext cx="338900" cy="201925"/>
            </a:xfrm>
            <a:custGeom>
              <a:avLst/>
              <a:gdLst/>
              <a:ahLst/>
              <a:cxnLst/>
              <a:rect l="l" t="t" r="r" b="b"/>
              <a:pathLst>
                <a:path w="13556" h="8077" extrusionOk="0">
                  <a:moveTo>
                    <a:pt x="5543" y="1"/>
                  </a:moveTo>
                  <a:lnTo>
                    <a:pt x="1" y="8076"/>
                  </a:lnTo>
                  <a:lnTo>
                    <a:pt x="13555" y="8076"/>
                  </a:lnTo>
                  <a:lnTo>
                    <a:pt x="1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3502650" y="788050"/>
              <a:ext cx="58625" cy="200325"/>
            </a:xfrm>
            <a:custGeom>
              <a:avLst/>
              <a:gdLst/>
              <a:ahLst/>
              <a:cxnLst/>
              <a:rect l="l" t="t" r="r" b="b"/>
              <a:pathLst>
                <a:path w="2345" h="8013" extrusionOk="0">
                  <a:moveTo>
                    <a:pt x="1" y="0"/>
                  </a:moveTo>
                  <a:cubicBezTo>
                    <a:pt x="159" y="0"/>
                    <a:pt x="317" y="95"/>
                    <a:pt x="317" y="253"/>
                  </a:cubicBezTo>
                  <a:lnTo>
                    <a:pt x="1489" y="7664"/>
                  </a:lnTo>
                  <a:cubicBezTo>
                    <a:pt x="1553" y="7822"/>
                    <a:pt x="1394" y="8012"/>
                    <a:pt x="1173" y="8012"/>
                  </a:cubicBezTo>
                  <a:lnTo>
                    <a:pt x="2344" y="8012"/>
                  </a:lnTo>
                  <a:lnTo>
                    <a:pt x="101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3331650" y="959050"/>
              <a:ext cx="29300" cy="29325"/>
            </a:xfrm>
            <a:custGeom>
              <a:avLst/>
              <a:gdLst/>
              <a:ahLst/>
              <a:cxnLst/>
              <a:rect l="l" t="t" r="r" b="b"/>
              <a:pathLst>
                <a:path w="1172" h="1173" extrusionOk="0">
                  <a:moveTo>
                    <a:pt x="0" y="1"/>
                  </a:moveTo>
                  <a:lnTo>
                    <a:pt x="0" y="1172"/>
                  </a:lnTo>
                  <a:lnTo>
                    <a:pt x="1172" y="1172"/>
                  </a:lnTo>
                  <a:lnTo>
                    <a:pt x="1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3345900" y="959050"/>
              <a:ext cx="15050" cy="29325"/>
            </a:xfrm>
            <a:custGeom>
              <a:avLst/>
              <a:gdLst/>
              <a:ahLst/>
              <a:cxnLst/>
              <a:rect l="l" t="t" r="r" b="b"/>
              <a:pathLst>
                <a:path w="602" h="1173" extrusionOk="0">
                  <a:moveTo>
                    <a:pt x="0" y="1"/>
                  </a:moveTo>
                  <a:lnTo>
                    <a:pt x="0" y="1172"/>
                  </a:lnTo>
                  <a:lnTo>
                    <a:pt x="602" y="1172"/>
                  </a:lnTo>
                  <a:lnTo>
                    <a:pt x="60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3202600" y="1005750"/>
              <a:ext cx="41175" cy="48325"/>
            </a:xfrm>
            <a:custGeom>
              <a:avLst/>
              <a:gdLst/>
              <a:ahLst/>
              <a:cxnLst/>
              <a:rect l="l" t="t" r="r" b="b"/>
              <a:pathLst>
                <a:path w="1647" h="1933" extrusionOk="0">
                  <a:moveTo>
                    <a:pt x="792" y="793"/>
                  </a:moveTo>
                  <a:lnTo>
                    <a:pt x="919" y="1109"/>
                  </a:lnTo>
                  <a:lnTo>
                    <a:pt x="665" y="1109"/>
                  </a:lnTo>
                  <a:lnTo>
                    <a:pt x="792" y="793"/>
                  </a:lnTo>
                  <a:close/>
                  <a:moveTo>
                    <a:pt x="824" y="1"/>
                  </a:moveTo>
                  <a:cubicBezTo>
                    <a:pt x="697" y="1"/>
                    <a:pt x="634" y="64"/>
                    <a:pt x="602" y="159"/>
                  </a:cubicBezTo>
                  <a:lnTo>
                    <a:pt x="32" y="1616"/>
                  </a:lnTo>
                  <a:cubicBezTo>
                    <a:pt x="0" y="1743"/>
                    <a:pt x="32" y="1838"/>
                    <a:pt x="159" y="1869"/>
                  </a:cubicBezTo>
                  <a:cubicBezTo>
                    <a:pt x="194" y="1887"/>
                    <a:pt x="229" y="1895"/>
                    <a:pt x="263" y="1895"/>
                  </a:cubicBezTo>
                  <a:cubicBezTo>
                    <a:pt x="349" y="1895"/>
                    <a:pt x="421" y="1843"/>
                    <a:pt x="444" y="1774"/>
                  </a:cubicBezTo>
                  <a:lnTo>
                    <a:pt x="507" y="1521"/>
                  </a:lnTo>
                  <a:lnTo>
                    <a:pt x="1109" y="1521"/>
                  </a:lnTo>
                  <a:lnTo>
                    <a:pt x="1172" y="1774"/>
                  </a:lnTo>
                  <a:cubicBezTo>
                    <a:pt x="1235" y="1838"/>
                    <a:pt x="1299" y="1933"/>
                    <a:pt x="1394" y="1933"/>
                  </a:cubicBezTo>
                  <a:cubicBezTo>
                    <a:pt x="1489" y="1933"/>
                    <a:pt x="1647" y="1806"/>
                    <a:pt x="1584" y="1616"/>
                  </a:cubicBezTo>
                  <a:lnTo>
                    <a:pt x="1077" y="159"/>
                  </a:lnTo>
                  <a:cubicBezTo>
                    <a:pt x="1045" y="33"/>
                    <a:pt x="950"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3355400" y="722325"/>
              <a:ext cx="36450" cy="47525"/>
            </a:xfrm>
            <a:custGeom>
              <a:avLst/>
              <a:gdLst/>
              <a:ahLst/>
              <a:cxnLst/>
              <a:rect l="l" t="t" r="r" b="b"/>
              <a:pathLst>
                <a:path w="1458" h="1901" extrusionOk="0">
                  <a:moveTo>
                    <a:pt x="634" y="444"/>
                  </a:moveTo>
                  <a:cubicBezTo>
                    <a:pt x="950" y="444"/>
                    <a:pt x="982" y="824"/>
                    <a:pt x="982" y="919"/>
                  </a:cubicBezTo>
                  <a:cubicBezTo>
                    <a:pt x="982" y="1141"/>
                    <a:pt x="855" y="1394"/>
                    <a:pt x="634" y="1394"/>
                  </a:cubicBezTo>
                  <a:lnTo>
                    <a:pt x="412" y="1394"/>
                  </a:lnTo>
                  <a:lnTo>
                    <a:pt x="412" y="919"/>
                  </a:lnTo>
                  <a:lnTo>
                    <a:pt x="412" y="444"/>
                  </a:lnTo>
                  <a:close/>
                  <a:moveTo>
                    <a:pt x="254" y="1"/>
                  </a:moveTo>
                  <a:cubicBezTo>
                    <a:pt x="190" y="1"/>
                    <a:pt x="32" y="64"/>
                    <a:pt x="32" y="222"/>
                  </a:cubicBezTo>
                  <a:lnTo>
                    <a:pt x="32" y="1647"/>
                  </a:lnTo>
                  <a:cubicBezTo>
                    <a:pt x="0" y="1711"/>
                    <a:pt x="0" y="1742"/>
                    <a:pt x="64" y="1837"/>
                  </a:cubicBezTo>
                  <a:cubicBezTo>
                    <a:pt x="95" y="1869"/>
                    <a:pt x="159" y="1869"/>
                    <a:pt x="222" y="1901"/>
                  </a:cubicBezTo>
                  <a:lnTo>
                    <a:pt x="665" y="1901"/>
                  </a:lnTo>
                  <a:cubicBezTo>
                    <a:pt x="1140" y="1901"/>
                    <a:pt x="1457" y="1521"/>
                    <a:pt x="1457" y="951"/>
                  </a:cubicBezTo>
                  <a:cubicBezTo>
                    <a:pt x="1457" y="381"/>
                    <a:pt x="1140"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3553325" y="1006550"/>
              <a:ext cx="34075" cy="48325"/>
            </a:xfrm>
            <a:custGeom>
              <a:avLst/>
              <a:gdLst/>
              <a:ahLst/>
              <a:cxnLst/>
              <a:rect l="l" t="t" r="r" b="b"/>
              <a:pathLst>
                <a:path w="1363" h="1933" extrusionOk="0">
                  <a:moveTo>
                    <a:pt x="666" y="444"/>
                  </a:moveTo>
                  <a:cubicBezTo>
                    <a:pt x="729" y="444"/>
                    <a:pt x="792" y="476"/>
                    <a:pt x="792" y="539"/>
                  </a:cubicBezTo>
                  <a:cubicBezTo>
                    <a:pt x="792" y="634"/>
                    <a:pt x="729" y="666"/>
                    <a:pt x="666" y="666"/>
                  </a:cubicBezTo>
                  <a:lnTo>
                    <a:pt x="476" y="666"/>
                  </a:lnTo>
                  <a:lnTo>
                    <a:pt x="476" y="444"/>
                  </a:lnTo>
                  <a:close/>
                  <a:moveTo>
                    <a:pt x="729" y="1109"/>
                  </a:moveTo>
                  <a:cubicBezTo>
                    <a:pt x="824" y="1109"/>
                    <a:pt x="887" y="1172"/>
                    <a:pt x="887" y="1267"/>
                  </a:cubicBezTo>
                  <a:cubicBezTo>
                    <a:pt x="887" y="1331"/>
                    <a:pt x="824" y="1457"/>
                    <a:pt x="729" y="1457"/>
                  </a:cubicBezTo>
                  <a:lnTo>
                    <a:pt x="476" y="1457"/>
                  </a:lnTo>
                  <a:lnTo>
                    <a:pt x="476" y="1109"/>
                  </a:lnTo>
                  <a:close/>
                  <a:moveTo>
                    <a:pt x="222" y="1"/>
                  </a:moveTo>
                  <a:cubicBezTo>
                    <a:pt x="96" y="1"/>
                    <a:pt x="1" y="127"/>
                    <a:pt x="1" y="222"/>
                  </a:cubicBezTo>
                  <a:lnTo>
                    <a:pt x="1" y="919"/>
                  </a:lnTo>
                  <a:lnTo>
                    <a:pt x="1" y="1711"/>
                  </a:lnTo>
                  <a:cubicBezTo>
                    <a:pt x="1" y="1774"/>
                    <a:pt x="64" y="1932"/>
                    <a:pt x="222" y="1932"/>
                  </a:cubicBezTo>
                  <a:lnTo>
                    <a:pt x="729" y="1932"/>
                  </a:lnTo>
                  <a:cubicBezTo>
                    <a:pt x="1109" y="1932"/>
                    <a:pt x="1362" y="1647"/>
                    <a:pt x="1362" y="1299"/>
                  </a:cubicBezTo>
                  <a:cubicBezTo>
                    <a:pt x="1331" y="1109"/>
                    <a:pt x="1267" y="951"/>
                    <a:pt x="1141" y="824"/>
                  </a:cubicBezTo>
                  <a:cubicBezTo>
                    <a:pt x="1172" y="761"/>
                    <a:pt x="1204" y="666"/>
                    <a:pt x="1204" y="539"/>
                  </a:cubicBezTo>
                  <a:cubicBezTo>
                    <a:pt x="1204" y="222"/>
                    <a:pt x="9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3527200" y="727075"/>
              <a:ext cx="43575" cy="47525"/>
            </a:xfrm>
            <a:custGeom>
              <a:avLst/>
              <a:gdLst/>
              <a:ahLst/>
              <a:cxnLst/>
              <a:rect l="l" t="t" r="r" b="b"/>
              <a:pathLst>
                <a:path w="1743" h="1901" extrusionOk="0">
                  <a:moveTo>
                    <a:pt x="951" y="1"/>
                  </a:moveTo>
                  <a:cubicBezTo>
                    <a:pt x="444" y="1"/>
                    <a:pt x="0" y="444"/>
                    <a:pt x="0" y="951"/>
                  </a:cubicBezTo>
                  <a:cubicBezTo>
                    <a:pt x="0" y="1489"/>
                    <a:pt x="476" y="1901"/>
                    <a:pt x="982" y="1901"/>
                  </a:cubicBezTo>
                  <a:cubicBezTo>
                    <a:pt x="1204" y="1901"/>
                    <a:pt x="1394" y="1837"/>
                    <a:pt x="1552" y="1711"/>
                  </a:cubicBezTo>
                  <a:cubicBezTo>
                    <a:pt x="1679" y="1647"/>
                    <a:pt x="1742" y="1426"/>
                    <a:pt x="1584" y="1331"/>
                  </a:cubicBezTo>
                  <a:cubicBezTo>
                    <a:pt x="1540" y="1299"/>
                    <a:pt x="1499" y="1286"/>
                    <a:pt x="1461" y="1286"/>
                  </a:cubicBezTo>
                  <a:cubicBezTo>
                    <a:pt x="1307" y="1286"/>
                    <a:pt x="1185" y="1489"/>
                    <a:pt x="982" y="1489"/>
                  </a:cubicBezTo>
                  <a:cubicBezTo>
                    <a:pt x="729" y="1489"/>
                    <a:pt x="476" y="1236"/>
                    <a:pt x="476" y="951"/>
                  </a:cubicBezTo>
                  <a:cubicBezTo>
                    <a:pt x="476" y="697"/>
                    <a:pt x="729" y="444"/>
                    <a:pt x="982" y="444"/>
                  </a:cubicBezTo>
                  <a:cubicBezTo>
                    <a:pt x="990" y="442"/>
                    <a:pt x="998" y="442"/>
                    <a:pt x="1006" y="442"/>
                  </a:cubicBezTo>
                  <a:cubicBezTo>
                    <a:pt x="1119" y="442"/>
                    <a:pt x="1281" y="575"/>
                    <a:pt x="1420" y="575"/>
                  </a:cubicBezTo>
                  <a:cubicBezTo>
                    <a:pt x="1481" y="575"/>
                    <a:pt x="1538" y="549"/>
                    <a:pt x="1584" y="476"/>
                  </a:cubicBezTo>
                  <a:cubicBezTo>
                    <a:pt x="1679" y="349"/>
                    <a:pt x="1616" y="254"/>
                    <a:pt x="1521" y="159"/>
                  </a:cubicBezTo>
                  <a:cubicBezTo>
                    <a:pt x="1362" y="32"/>
                    <a:pt x="1141"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3355400" y="809425"/>
              <a:ext cx="11900" cy="12675"/>
            </a:xfrm>
            <a:custGeom>
              <a:avLst/>
              <a:gdLst/>
              <a:ahLst/>
              <a:cxnLst/>
              <a:rect l="l" t="t" r="r" b="b"/>
              <a:pathLst>
                <a:path w="476" h="507" extrusionOk="0">
                  <a:moveTo>
                    <a:pt x="222" y="0"/>
                  </a:moveTo>
                  <a:cubicBezTo>
                    <a:pt x="95" y="0"/>
                    <a:pt x="0" y="127"/>
                    <a:pt x="0" y="253"/>
                  </a:cubicBezTo>
                  <a:lnTo>
                    <a:pt x="0" y="285"/>
                  </a:lnTo>
                  <a:cubicBezTo>
                    <a:pt x="0" y="412"/>
                    <a:pt x="95" y="507"/>
                    <a:pt x="222" y="507"/>
                  </a:cubicBezTo>
                  <a:cubicBezTo>
                    <a:pt x="349" y="507"/>
                    <a:pt x="475" y="412"/>
                    <a:pt x="475" y="285"/>
                  </a:cubicBezTo>
                  <a:lnTo>
                    <a:pt x="475" y="253"/>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3355400" y="837125"/>
              <a:ext cx="11900" cy="12700"/>
            </a:xfrm>
            <a:custGeom>
              <a:avLst/>
              <a:gdLst/>
              <a:ahLst/>
              <a:cxnLst/>
              <a:rect l="l" t="t" r="r" b="b"/>
              <a:pathLst>
                <a:path w="476" h="508" extrusionOk="0">
                  <a:moveTo>
                    <a:pt x="222" y="0"/>
                  </a:moveTo>
                  <a:cubicBezTo>
                    <a:pt x="95" y="0"/>
                    <a:pt x="0" y="127"/>
                    <a:pt x="0" y="254"/>
                  </a:cubicBezTo>
                  <a:lnTo>
                    <a:pt x="0" y="286"/>
                  </a:lnTo>
                  <a:cubicBezTo>
                    <a:pt x="0" y="412"/>
                    <a:pt x="95" y="507"/>
                    <a:pt x="222" y="507"/>
                  </a:cubicBezTo>
                  <a:cubicBezTo>
                    <a:pt x="349" y="507"/>
                    <a:pt x="475" y="381"/>
                    <a:pt x="475" y="286"/>
                  </a:cubicBezTo>
                  <a:lnTo>
                    <a:pt x="475" y="254"/>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3355400" y="892550"/>
              <a:ext cx="11900" cy="12700"/>
            </a:xfrm>
            <a:custGeom>
              <a:avLst/>
              <a:gdLst/>
              <a:ahLst/>
              <a:cxnLst/>
              <a:rect l="l" t="t" r="r" b="b"/>
              <a:pathLst>
                <a:path w="476" h="508" extrusionOk="0">
                  <a:moveTo>
                    <a:pt x="222" y="0"/>
                  </a:moveTo>
                  <a:cubicBezTo>
                    <a:pt x="95" y="0"/>
                    <a:pt x="0" y="127"/>
                    <a:pt x="0" y="254"/>
                  </a:cubicBezTo>
                  <a:lnTo>
                    <a:pt x="0" y="285"/>
                  </a:lnTo>
                  <a:cubicBezTo>
                    <a:pt x="0" y="412"/>
                    <a:pt x="95" y="507"/>
                    <a:pt x="222" y="507"/>
                  </a:cubicBezTo>
                  <a:cubicBezTo>
                    <a:pt x="349" y="507"/>
                    <a:pt x="475" y="380"/>
                    <a:pt x="475" y="285"/>
                  </a:cubicBezTo>
                  <a:lnTo>
                    <a:pt x="475" y="254"/>
                  </a:lnTo>
                  <a:cubicBezTo>
                    <a:pt x="475" y="95"/>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3355400" y="864050"/>
              <a:ext cx="11900" cy="12675"/>
            </a:xfrm>
            <a:custGeom>
              <a:avLst/>
              <a:gdLst/>
              <a:ahLst/>
              <a:cxnLst/>
              <a:rect l="l" t="t" r="r" b="b"/>
              <a:pathLst>
                <a:path w="476" h="507" extrusionOk="0">
                  <a:moveTo>
                    <a:pt x="222" y="0"/>
                  </a:moveTo>
                  <a:cubicBezTo>
                    <a:pt x="95" y="0"/>
                    <a:pt x="0" y="127"/>
                    <a:pt x="0" y="222"/>
                  </a:cubicBezTo>
                  <a:lnTo>
                    <a:pt x="0" y="285"/>
                  </a:lnTo>
                  <a:cubicBezTo>
                    <a:pt x="0" y="380"/>
                    <a:pt x="95" y="507"/>
                    <a:pt x="222" y="507"/>
                  </a:cubicBezTo>
                  <a:cubicBezTo>
                    <a:pt x="349" y="507"/>
                    <a:pt x="475" y="380"/>
                    <a:pt x="475" y="285"/>
                  </a:cubicBezTo>
                  <a:lnTo>
                    <a:pt x="475" y="222"/>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3217625" y="780925"/>
              <a:ext cx="349175" cy="212675"/>
            </a:xfrm>
            <a:custGeom>
              <a:avLst/>
              <a:gdLst/>
              <a:ahLst/>
              <a:cxnLst/>
              <a:rect l="l" t="t" r="r" b="b"/>
              <a:pathLst>
                <a:path w="13967" h="8507" extrusionOk="0">
                  <a:moveTo>
                    <a:pt x="5543" y="7316"/>
                  </a:moveTo>
                  <a:lnTo>
                    <a:pt x="5543" y="8076"/>
                  </a:lnTo>
                  <a:lnTo>
                    <a:pt x="4783" y="8076"/>
                  </a:lnTo>
                  <a:lnTo>
                    <a:pt x="4783" y="7316"/>
                  </a:lnTo>
                  <a:close/>
                  <a:moveTo>
                    <a:pt x="5733" y="0"/>
                  </a:moveTo>
                  <a:cubicBezTo>
                    <a:pt x="5670" y="0"/>
                    <a:pt x="5575" y="32"/>
                    <a:pt x="5543" y="63"/>
                  </a:cubicBezTo>
                  <a:lnTo>
                    <a:pt x="33" y="8107"/>
                  </a:lnTo>
                  <a:cubicBezTo>
                    <a:pt x="1" y="8171"/>
                    <a:pt x="1" y="8266"/>
                    <a:pt x="33" y="8329"/>
                  </a:cubicBezTo>
                  <a:cubicBezTo>
                    <a:pt x="64" y="8424"/>
                    <a:pt x="159" y="8456"/>
                    <a:pt x="223" y="8456"/>
                  </a:cubicBezTo>
                  <a:lnTo>
                    <a:pt x="5765" y="8456"/>
                  </a:lnTo>
                  <a:cubicBezTo>
                    <a:pt x="5891" y="8456"/>
                    <a:pt x="6018" y="8329"/>
                    <a:pt x="6018" y="8234"/>
                  </a:cubicBezTo>
                  <a:lnTo>
                    <a:pt x="6018" y="7030"/>
                  </a:lnTo>
                  <a:lnTo>
                    <a:pt x="6018" y="5764"/>
                  </a:lnTo>
                  <a:cubicBezTo>
                    <a:pt x="6018" y="5669"/>
                    <a:pt x="5891" y="5542"/>
                    <a:pt x="5765" y="5542"/>
                  </a:cubicBezTo>
                  <a:cubicBezTo>
                    <a:pt x="5670" y="5542"/>
                    <a:pt x="5543" y="5669"/>
                    <a:pt x="5543" y="5764"/>
                  </a:cubicBezTo>
                  <a:lnTo>
                    <a:pt x="5543" y="6840"/>
                  </a:lnTo>
                  <a:lnTo>
                    <a:pt x="4561" y="6840"/>
                  </a:lnTo>
                  <a:cubicBezTo>
                    <a:pt x="4435" y="6840"/>
                    <a:pt x="4308" y="6967"/>
                    <a:pt x="4308" y="7094"/>
                  </a:cubicBezTo>
                  <a:lnTo>
                    <a:pt x="4308" y="8044"/>
                  </a:lnTo>
                  <a:lnTo>
                    <a:pt x="634" y="8044"/>
                  </a:lnTo>
                  <a:lnTo>
                    <a:pt x="5860" y="443"/>
                  </a:lnTo>
                  <a:lnTo>
                    <a:pt x="12257" y="443"/>
                  </a:lnTo>
                  <a:lnTo>
                    <a:pt x="13492" y="8044"/>
                  </a:lnTo>
                  <a:lnTo>
                    <a:pt x="6810" y="8044"/>
                  </a:lnTo>
                  <a:cubicBezTo>
                    <a:pt x="6683" y="8044"/>
                    <a:pt x="6556" y="8139"/>
                    <a:pt x="6556" y="8266"/>
                  </a:cubicBezTo>
                  <a:cubicBezTo>
                    <a:pt x="6556" y="8392"/>
                    <a:pt x="6683" y="8487"/>
                    <a:pt x="6810" y="8487"/>
                  </a:cubicBezTo>
                  <a:lnTo>
                    <a:pt x="13745" y="8487"/>
                  </a:lnTo>
                  <a:cubicBezTo>
                    <a:pt x="13768" y="8499"/>
                    <a:pt x="13787" y="8506"/>
                    <a:pt x="13805" y="8506"/>
                  </a:cubicBezTo>
                  <a:cubicBezTo>
                    <a:pt x="13836" y="8506"/>
                    <a:pt x="13863" y="8484"/>
                    <a:pt x="13904" y="8424"/>
                  </a:cubicBezTo>
                  <a:cubicBezTo>
                    <a:pt x="13935" y="8392"/>
                    <a:pt x="13967" y="8297"/>
                    <a:pt x="13935" y="8234"/>
                  </a:cubicBezTo>
                  <a:lnTo>
                    <a:pt x="12637" y="190"/>
                  </a:lnTo>
                  <a:cubicBezTo>
                    <a:pt x="12637" y="63"/>
                    <a:pt x="12510" y="0"/>
                    <a:pt x="1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62"/>
          <p:cNvGrpSpPr/>
          <p:nvPr/>
        </p:nvGrpSpPr>
        <p:grpSpPr>
          <a:xfrm>
            <a:off x="2417374" y="1441922"/>
            <a:ext cx="432015" cy="423917"/>
            <a:chOff x="3202600" y="1238925"/>
            <a:chExt cx="384800" cy="379650"/>
          </a:xfrm>
        </p:grpSpPr>
        <p:sp>
          <p:nvSpPr>
            <p:cNvPr id="2724" name="Google Shape;2724;p62"/>
            <p:cNvSpPr/>
            <p:nvPr/>
          </p:nvSpPr>
          <p:spPr>
            <a:xfrm>
              <a:off x="3467025" y="1330175"/>
              <a:ext cx="114825" cy="115025"/>
            </a:xfrm>
            <a:custGeom>
              <a:avLst/>
              <a:gdLst/>
              <a:ahLst/>
              <a:cxnLst/>
              <a:rect l="l" t="t" r="r" b="b"/>
              <a:pathLst>
                <a:path w="4593" h="4601" extrusionOk="0">
                  <a:moveTo>
                    <a:pt x="1584" y="0"/>
                  </a:moveTo>
                  <a:cubicBezTo>
                    <a:pt x="1457" y="0"/>
                    <a:pt x="1331" y="56"/>
                    <a:pt x="1236" y="167"/>
                  </a:cubicBezTo>
                  <a:lnTo>
                    <a:pt x="1" y="1370"/>
                  </a:lnTo>
                  <a:lnTo>
                    <a:pt x="3199" y="4600"/>
                  </a:lnTo>
                  <a:lnTo>
                    <a:pt x="4403" y="3333"/>
                  </a:lnTo>
                  <a:cubicBezTo>
                    <a:pt x="4593" y="3112"/>
                    <a:pt x="4593" y="2795"/>
                    <a:pt x="4403" y="2605"/>
                  </a:cubicBezTo>
                  <a:lnTo>
                    <a:pt x="1932" y="167"/>
                  </a:lnTo>
                  <a:cubicBezTo>
                    <a:pt x="1837" y="56"/>
                    <a:pt x="1711"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490000" y="1331550"/>
              <a:ext cx="92650" cy="112050"/>
            </a:xfrm>
            <a:custGeom>
              <a:avLst/>
              <a:gdLst/>
              <a:ahLst/>
              <a:cxnLst/>
              <a:rect l="l" t="t" r="r" b="b"/>
              <a:pathLst>
                <a:path w="3706" h="4482" extrusionOk="0">
                  <a:moveTo>
                    <a:pt x="697" y="1"/>
                  </a:moveTo>
                  <a:cubicBezTo>
                    <a:pt x="570" y="1"/>
                    <a:pt x="443" y="48"/>
                    <a:pt x="348" y="143"/>
                  </a:cubicBezTo>
                  <a:lnTo>
                    <a:pt x="0" y="492"/>
                  </a:lnTo>
                  <a:cubicBezTo>
                    <a:pt x="79" y="412"/>
                    <a:pt x="174" y="373"/>
                    <a:pt x="265" y="373"/>
                  </a:cubicBezTo>
                  <a:cubicBezTo>
                    <a:pt x="356" y="373"/>
                    <a:pt x="443" y="412"/>
                    <a:pt x="507" y="492"/>
                  </a:cubicBezTo>
                  <a:lnTo>
                    <a:pt x="2565" y="2550"/>
                  </a:lnTo>
                  <a:cubicBezTo>
                    <a:pt x="2755" y="2740"/>
                    <a:pt x="2755" y="3057"/>
                    <a:pt x="2565" y="3278"/>
                  </a:cubicBezTo>
                  <a:lnTo>
                    <a:pt x="1805" y="4007"/>
                  </a:lnTo>
                  <a:lnTo>
                    <a:pt x="2280" y="4482"/>
                  </a:lnTo>
                  <a:lnTo>
                    <a:pt x="3515" y="3278"/>
                  </a:lnTo>
                  <a:cubicBezTo>
                    <a:pt x="3705" y="3120"/>
                    <a:pt x="3705" y="2803"/>
                    <a:pt x="3515" y="2582"/>
                  </a:cubicBezTo>
                  <a:lnTo>
                    <a:pt x="1045" y="143"/>
                  </a:lnTo>
                  <a:cubicBezTo>
                    <a:pt x="950" y="48"/>
                    <a:pt x="823" y="1"/>
                    <a:pt x="6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425" y="1501375"/>
              <a:ext cx="98200" cy="98200"/>
            </a:xfrm>
            <a:custGeom>
              <a:avLst/>
              <a:gdLst/>
              <a:ahLst/>
              <a:cxnLst/>
              <a:rect l="l" t="t" r="r" b="b"/>
              <a:pathLst>
                <a:path w="3928" h="3928" extrusionOk="0">
                  <a:moveTo>
                    <a:pt x="729" y="1"/>
                  </a:moveTo>
                  <a:lnTo>
                    <a:pt x="1" y="697"/>
                  </a:lnTo>
                  <a:cubicBezTo>
                    <a:pt x="1" y="697"/>
                    <a:pt x="793" y="2344"/>
                    <a:pt x="1" y="3136"/>
                  </a:cubicBezTo>
                  <a:lnTo>
                    <a:pt x="793" y="3928"/>
                  </a:lnTo>
                  <a:cubicBezTo>
                    <a:pt x="1056" y="3664"/>
                    <a:pt x="1412" y="3576"/>
                    <a:pt x="1768" y="3576"/>
                  </a:cubicBezTo>
                  <a:cubicBezTo>
                    <a:pt x="2482" y="3576"/>
                    <a:pt x="3199" y="3928"/>
                    <a:pt x="3199" y="3928"/>
                  </a:cubicBezTo>
                  <a:lnTo>
                    <a:pt x="3928" y="3199"/>
                  </a:lnTo>
                  <a:lnTo>
                    <a:pt x="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1350" y="1568675"/>
              <a:ext cx="90275" cy="29325"/>
            </a:xfrm>
            <a:custGeom>
              <a:avLst/>
              <a:gdLst/>
              <a:ahLst/>
              <a:cxnLst/>
              <a:rect l="l" t="t" r="r" b="b"/>
              <a:pathLst>
                <a:path w="3611" h="1173" extrusionOk="0">
                  <a:moveTo>
                    <a:pt x="3104" y="1"/>
                  </a:moveTo>
                  <a:lnTo>
                    <a:pt x="2534" y="539"/>
                  </a:lnTo>
                  <a:cubicBezTo>
                    <a:pt x="2487" y="610"/>
                    <a:pt x="2403" y="646"/>
                    <a:pt x="2311" y="646"/>
                  </a:cubicBezTo>
                  <a:cubicBezTo>
                    <a:pt x="2281" y="646"/>
                    <a:pt x="2249" y="642"/>
                    <a:pt x="2217" y="634"/>
                  </a:cubicBezTo>
                  <a:cubicBezTo>
                    <a:pt x="1958" y="523"/>
                    <a:pt x="1459" y="346"/>
                    <a:pt x="964" y="346"/>
                  </a:cubicBezTo>
                  <a:cubicBezTo>
                    <a:pt x="613" y="346"/>
                    <a:pt x="263" y="435"/>
                    <a:pt x="1" y="697"/>
                  </a:cubicBezTo>
                  <a:lnTo>
                    <a:pt x="476" y="1172"/>
                  </a:lnTo>
                  <a:cubicBezTo>
                    <a:pt x="739" y="908"/>
                    <a:pt x="1095" y="820"/>
                    <a:pt x="1451" y="820"/>
                  </a:cubicBezTo>
                  <a:cubicBezTo>
                    <a:pt x="2165" y="820"/>
                    <a:pt x="2882" y="1172"/>
                    <a:pt x="2882" y="1172"/>
                  </a:cubicBezTo>
                  <a:lnTo>
                    <a:pt x="3611" y="476"/>
                  </a:lnTo>
                  <a:lnTo>
                    <a:pt x="310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297600" y="1580550"/>
              <a:ext cx="35650" cy="33975"/>
            </a:xfrm>
            <a:custGeom>
              <a:avLst/>
              <a:gdLst/>
              <a:ahLst/>
              <a:cxnLst/>
              <a:rect l="l" t="t" r="r" b="b"/>
              <a:pathLst>
                <a:path w="1426" h="1359" extrusionOk="0">
                  <a:moveTo>
                    <a:pt x="634" y="1"/>
                  </a:moveTo>
                  <a:lnTo>
                    <a:pt x="159" y="476"/>
                  </a:lnTo>
                  <a:cubicBezTo>
                    <a:pt x="0" y="634"/>
                    <a:pt x="0" y="856"/>
                    <a:pt x="159" y="1014"/>
                  </a:cubicBezTo>
                  <a:lnTo>
                    <a:pt x="349" y="1236"/>
                  </a:lnTo>
                  <a:cubicBezTo>
                    <a:pt x="432" y="1319"/>
                    <a:pt x="551" y="1359"/>
                    <a:pt x="668" y="1359"/>
                  </a:cubicBezTo>
                  <a:cubicBezTo>
                    <a:pt x="773" y="1359"/>
                    <a:pt x="876" y="1327"/>
                    <a:pt x="951" y="1267"/>
                  </a:cubicBezTo>
                  <a:lnTo>
                    <a:pt x="1426" y="792"/>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299975" y="1586100"/>
              <a:ext cx="33275" cy="26750"/>
            </a:xfrm>
            <a:custGeom>
              <a:avLst/>
              <a:gdLst/>
              <a:ahLst/>
              <a:cxnLst/>
              <a:rect l="l" t="t" r="r" b="b"/>
              <a:pathLst>
                <a:path w="1331" h="1070" extrusionOk="0">
                  <a:moveTo>
                    <a:pt x="856" y="0"/>
                  </a:moveTo>
                  <a:lnTo>
                    <a:pt x="380" y="475"/>
                  </a:lnTo>
                  <a:cubicBezTo>
                    <a:pt x="284" y="572"/>
                    <a:pt x="168" y="613"/>
                    <a:pt x="77" y="613"/>
                  </a:cubicBezTo>
                  <a:cubicBezTo>
                    <a:pt x="49" y="613"/>
                    <a:pt x="23" y="609"/>
                    <a:pt x="0" y="602"/>
                  </a:cubicBezTo>
                  <a:lnTo>
                    <a:pt x="0" y="602"/>
                  </a:lnTo>
                  <a:cubicBezTo>
                    <a:pt x="0" y="697"/>
                    <a:pt x="32" y="729"/>
                    <a:pt x="95" y="760"/>
                  </a:cubicBezTo>
                  <a:lnTo>
                    <a:pt x="317" y="950"/>
                  </a:lnTo>
                  <a:cubicBezTo>
                    <a:pt x="396" y="1030"/>
                    <a:pt x="491" y="1069"/>
                    <a:pt x="586" y="1069"/>
                  </a:cubicBezTo>
                  <a:cubicBezTo>
                    <a:pt x="681" y="1069"/>
                    <a:pt x="776" y="1030"/>
                    <a:pt x="856" y="950"/>
                  </a:cubicBezTo>
                  <a:lnTo>
                    <a:pt x="1331" y="475"/>
                  </a:lnTo>
                  <a:lnTo>
                    <a:pt x="85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325300" y="1352525"/>
              <a:ext cx="234375" cy="234375"/>
            </a:xfrm>
            <a:custGeom>
              <a:avLst/>
              <a:gdLst/>
              <a:ahLst/>
              <a:cxnLst/>
              <a:rect l="l" t="t" r="r" b="b"/>
              <a:pathLst>
                <a:path w="9375" h="9375" extrusionOk="0">
                  <a:moveTo>
                    <a:pt x="6176" y="1"/>
                  </a:moveTo>
                  <a:lnTo>
                    <a:pt x="1" y="6176"/>
                  </a:lnTo>
                  <a:lnTo>
                    <a:pt x="3199" y="9375"/>
                  </a:lnTo>
                  <a:lnTo>
                    <a:pt x="9375" y="3199"/>
                  </a:ln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393400" y="1420625"/>
              <a:ext cx="166275" cy="166275"/>
            </a:xfrm>
            <a:custGeom>
              <a:avLst/>
              <a:gdLst/>
              <a:ahLst/>
              <a:cxnLst/>
              <a:rect l="l" t="t" r="r" b="b"/>
              <a:pathLst>
                <a:path w="6651" h="6651" extrusionOk="0">
                  <a:moveTo>
                    <a:pt x="6176" y="0"/>
                  </a:moveTo>
                  <a:lnTo>
                    <a:pt x="0" y="6176"/>
                  </a:lnTo>
                  <a:lnTo>
                    <a:pt x="475" y="6651"/>
                  </a:lnTo>
                  <a:lnTo>
                    <a:pt x="6651" y="475"/>
                  </a:lnTo>
                  <a:lnTo>
                    <a:pt x="617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398950" y="1439725"/>
              <a:ext cx="77600" cy="68725"/>
            </a:xfrm>
            <a:custGeom>
              <a:avLst/>
              <a:gdLst/>
              <a:ahLst/>
              <a:cxnLst/>
              <a:rect l="l" t="t" r="r" b="b"/>
              <a:pathLst>
                <a:path w="3104" h="2749" extrusionOk="0">
                  <a:moveTo>
                    <a:pt x="2139" y="0"/>
                  </a:moveTo>
                  <a:cubicBezTo>
                    <a:pt x="1726" y="0"/>
                    <a:pt x="1229" y="224"/>
                    <a:pt x="823" y="630"/>
                  </a:cubicBezTo>
                  <a:cubicBezTo>
                    <a:pt x="190" y="1327"/>
                    <a:pt x="0" y="2150"/>
                    <a:pt x="380" y="2530"/>
                  </a:cubicBezTo>
                  <a:cubicBezTo>
                    <a:pt x="517" y="2678"/>
                    <a:pt x="718" y="2748"/>
                    <a:pt x="950" y="2748"/>
                  </a:cubicBezTo>
                  <a:cubicBezTo>
                    <a:pt x="1364" y="2748"/>
                    <a:pt x="1874" y="2524"/>
                    <a:pt x="2280" y="2118"/>
                  </a:cubicBezTo>
                  <a:cubicBezTo>
                    <a:pt x="2914" y="1485"/>
                    <a:pt x="3104" y="598"/>
                    <a:pt x="2724" y="218"/>
                  </a:cubicBezTo>
                  <a:cubicBezTo>
                    <a:pt x="2576" y="70"/>
                    <a:pt x="2371" y="0"/>
                    <a:pt x="2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416350" y="1440900"/>
              <a:ext cx="60200" cy="68175"/>
            </a:xfrm>
            <a:custGeom>
              <a:avLst/>
              <a:gdLst/>
              <a:ahLst/>
              <a:cxnLst/>
              <a:rect l="l" t="t" r="r" b="b"/>
              <a:pathLst>
                <a:path w="2408" h="2727" extrusionOk="0">
                  <a:moveTo>
                    <a:pt x="1474" y="1"/>
                  </a:moveTo>
                  <a:cubicBezTo>
                    <a:pt x="1370" y="1"/>
                    <a:pt x="1259" y="15"/>
                    <a:pt x="1141" y="45"/>
                  </a:cubicBezTo>
                  <a:cubicBezTo>
                    <a:pt x="1268" y="76"/>
                    <a:pt x="1394" y="108"/>
                    <a:pt x="1458" y="203"/>
                  </a:cubicBezTo>
                  <a:cubicBezTo>
                    <a:pt x="1869" y="583"/>
                    <a:pt x="1679" y="1470"/>
                    <a:pt x="1046" y="2103"/>
                  </a:cubicBezTo>
                  <a:cubicBezTo>
                    <a:pt x="729" y="2420"/>
                    <a:pt x="318" y="2610"/>
                    <a:pt x="1" y="2705"/>
                  </a:cubicBezTo>
                  <a:cubicBezTo>
                    <a:pt x="68" y="2719"/>
                    <a:pt x="140" y="2726"/>
                    <a:pt x="216" y="2726"/>
                  </a:cubicBezTo>
                  <a:cubicBezTo>
                    <a:pt x="634" y="2726"/>
                    <a:pt x="1155" y="2506"/>
                    <a:pt x="1584" y="2103"/>
                  </a:cubicBezTo>
                  <a:cubicBezTo>
                    <a:pt x="2249" y="1438"/>
                    <a:pt x="2408" y="583"/>
                    <a:pt x="2028" y="203"/>
                  </a:cubicBezTo>
                  <a:cubicBezTo>
                    <a:pt x="1896" y="72"/>
                    <a:pt x="1705" y="1"/>
                    <a:pt x="14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451975" y="1244675"/>
              <a:ext cx="46750" cy="43150"/>
            </a:xfrm>
            <a:custGeom>
              <a:avLst/>
              <a:gdLst/>
              <a:ahLst/>
              <a:cxnLst/>
              <a:rect l="l" t="t" r="r" b="b"/>
              <a:pathLst>
                <a:path w="1870" h="1726" extrusionOk="0">
                  <a:moveTo>
                    <a:pt x="1189" y="0"/>
                  </a:moveTo>
                  <a:cubicBezTo>
                    <a:pt x="1030" y="0"/>
                    <a:pt x="872" y="55"/>
                    <a:pt x="761" y="166"/>
                  </a:cubicBezTo>
                  <a:lnTo>
                    <a:pt x="254" y="673"/>
                  </a:lnTo>
                  <a:cubicBezTo>
                    <a:pt x="1" y="926"/>
                    <a:pt x="1" y="1306"/>
                    <a:pt x="254" y="1560"/>
                  </a:cubicBezTo>
                  <a:cubicBezTo>
                    <a:pt x="365" y="1671"/>
                    <a:pt x="523" y="1726"/>
                    <a:pt x="682" y="1726"/>
                  </a:cubicBezTo>
                  <a:cubicBezTo>
                    <a:pt x="840" y="1726"/>
                    <a:pt x="999" y="1671"/>
                    <a:pt x="1109" y="1560"/>
                  </a:cubicBezTo>
                  <a:lnTo>
                    <a:pt x="1616" y="1021"/>
                  </a:lnTo>
                  <a:cubicBezTo>
                    <a:pt x="1869" y="800"/>
                    <a:pt x="1869" y="420"/>
                    <a:pt x="1616" y="166"/>
                  </a:cubicBezTo>
                  <a:cubicBezTo>
                    <a:pt x="1505" y="55"/>
                    <a:pt x="1347"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3462275" y="1244350"/>
              <a:ext cx="34075" cy="43325"/>
            </a:xfrm>
            <a:custGeom>
              <a:avLst/>
              <a:gdLst/>
              <a:ahLst/>
              <a:cxnLst/>
              <a:rect l="l" t="t" r="r" b="b"/>
              <a:pathLst>
                <a:path w="1363" h="1733" extrusionOk="0">
                  <a:moveTo>
                    <a:pt x="772" y="1"/>
                  </a:moveTo>
                  <a:cubicBezTo>
                    <a:pt x="688" y="1"/>
                    <a:pt x="607" y="19"/>
                    <a:pt x="539" y="53"/>
                  </a:cubicBezTo>
                  <a:cubicBezTo>
                    <a:pt x="476" y="116"/>
                    <a:pt x="412" y="148"/>
                    <a:pt x="381" y="179"/>
                  </a:cubicBezTo>
                  <a:cubicBezTo>
                    <a:pt x="423" y="151"/>
                    <a:pt x="479" y="135"/>
                    <a:pt x="533" y="135"/>
                  </a:cubicBezTo>
                  <a:cubicBezTo>
                    <a:pt x="599" y="135"/>
                    <a:pt x="662" y="159"/>
                    <a:pt x="697" y="211"/>
                  </a:cubicBezTo>
                  <a:cubicBezTo>
                    <a:pt x="697" y="274"/>
                    <a:pt x="729" y="274"/>
                    <a:pt x="729" y="274"/>
                  </a:cubicBezTo>
                  <a:cubicBezTo>
                    <a:pt x="792" y="338"/>
                    <a:pt x="824" y="464"/>
                    <a:pt x="824" y="528"/>
                  </a:cubicBezTo>
                  <a:cubicBezTo>
                    <a:pt x="824" y="686"/>
                    <a:pt x="792" y="844"/>
                    <a:pt x="666" y="971"/>
                  </a:cubicBezTo>
                  <a:lnTo>
                    <a:pt x="159" y="1478"/>
                  </a:lnTo>
                  <a:cubicBezTo>
                    <a:pt x="96" y="1541"/>
                    <a:pt x="32" y="1573"/>
                    <a:pt x="1" y="1604"/>
                  </a:cubicBezTo>
                  <a:cubicBezTo>
                    <a:pt x="102" y="1692"/>
                    <a:pt x="231" y="1732"/>
                    <a:pt x="361" y="1732"/>
                  </a:cubicBezTo>
                  <a:cubicBezTo>
                    <a:pt x="515" y="1732"/>
                    <a:pt x="672" y="1676"/>
                    <a:pt x="792" y="1573"/>
                  </a:cubicBezTo>
                  <a:lnTo>
                    <a:pt x="1299" y="1066"/>
                  </a:lnTo>
                  <a:cubicBezTo>
                    <a:pt x="1331" y="939"/>
                    <a:pt x="1362" y="781"/>
                    <a:pt x="1362" y="623"/>
                  </a:cubicBezTo>
                  <a:cubicBezTo>
                    <a:pt x="1362" y="464"/>
                    <a:pt x="1331" y="306"/>
                    <a:pt x="1204" y="179"/>
                  </a:cubicBezTo>
                  <a:cubicBezTo>
                    <a:pt x="1082" y="57"/>
                    <a:pt x="921" y="1"/>
                    <a:pt x="77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3218425" y="1249800"/>
              <a:ext cx="273175" cy="269025"/>
            </a:xfrm>
            <a:custGeom>
              <a:avLst/>
              <a:gdLst/>
              <a:ahLst/>
              <a:cxnLst/>
              <a:rect l="l" t="t" r="r" b="b"/>
              <a:pathLst>
                <a:path w="10927" h="10761" extrusionOk="0">
                  <a:moveTo>
                    <a:pt x="8677" y="370"/>
                  </a:moveTo>
                  <a:lnTo>
                    <a:pt x="8677" y="370"/>
                  </a:lnTo>
                  <a:cubicBezTo>
                    <a:pt x="8666" y="380"/>
                    <a:pt x="8656" y="392"/>
                    <a:pt x="8646" y="405"/>
                  </a:cubicBezTo>
                  <a:lnTo>
                    <a:pt x="8677" y="370"/>
                  </a:lnTo>
                  <a:close/>
                  <a:moveTo>
                    <a:pt x="9216" y="1"/>
                  </a:moveTo>
                  <a:cubicBezTo>
                    <a:pt x="9097" y="1"/>
                    <a:pt x="8979" y="40"/>
                    <a:pt x="8900" y="120"/>
                  </a:cubicBezTo>
                  <a:lnTo>
                    <a:pt x="8677" y="370"/>
                  </a:lnTo>
                  <a:lnTo>
                    <a:pt x="8677" y="370"/>
                  </a:lnTo>
                  <a:cubicBezTo>
                    <a:pt x="8720" y="330"/>
                    <a:pt x="8770" y="310"/>
                    <a:pt x="8820" y="310"/>
                  </a:cubicBezTo>
                  <a:cubicBezTo>
                    <a:pt x="8884" y="310"/>
                    <a:pt x="8947" y="341"/>
                    <a:pt x="8995" y="405"/>
                  </a:cubicBezTo>
                  <a:lnTo>
                    <a:pt x="9913" y="1323"/>
                  </a:lnTo>
                  <a:cubicBezTo>
                    <a:pt x="10040" y="1481"/>
                    <a:pt x="10040" y="1798"/>
                    <a:pt x="9913" y="1956"/>
                  </a:cubicBezTo>
                  <a:lnTo>
                    <a:pt x="1616" y="10222"/>
                  </a:lnTo>
                  <a:cubicBezTo>
                    <a:pt x="1552" y="10285"/>
                    <a:pt x="1426" y="10380"/>
                    <a:pt x="1299" y="10380"/>
                  </a:cubicBezTo>
                  <a:lnTo>
                    <a:pt x="444" y="10539"/>
                  </a:lnTo>
                  <a:cubicBezTo>
                    <a:pt x="427" y="10541"/>
                    <a:pt x="411" y="10543"/>
                    <a:pt x="395" y="10543"/>
                  </a:cubicBezTo>
                  <a:cubicBezTo>
                    <a:pt x="228" y="10543"/>
                    <a:pt x="98" y="10396"/>
                    <a:pt x="127" y="10222"/>
                  </a:cubicBezTo>
                  <a:lnTo>
                    <a:pt x="127" y="10222"/>
                  </a:lnTo>
                  <a:lnTo>
                    <a:pt x="32" y="10602"/>
                  </a:lnTo>
                  <a:lnTo>
                    <a:pt x="1" y="10760"/>
                  </a:lnTo>
                  <a:lnTo>
                    <a:pt x="1" y="10760"/>
                  </a:lnTo>
                  <a:lnTo>
                    <a:pt x="2059" y="10380"/>
                  </a:lnTo>
                  <a:cubicBezTo>
                    <a:pt x="2186" y="10349"/>
                    <a:pt x="2312" y="10285"/>
                    <a:pt x="2376" y="10222"/>
                  </a:cubicBezTo>
                  <a:lnTo>
                    <a:pt x="10641" y="1956"/>
                  </a:lnTo>
                  <a:cubicBezTo>
                    <a:pt x="10926" y="1798"/>
                    <a:pt x="10926" y="1481"/>
                    <a:pt x="10736" y="1323"/>
                  </a:cubicBezTo>
                  <a:lnTo>
                    <a:pt x="9533" y="120"/>
                  </a:lnTo>
                  <a:cubicBezTo>
                    <a:pt x="9454" y="40"/>
                    <a:pt x="9335" y="1"/>
                    <a:pt x="921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2"/>
            <p:cNvSpPr/>
            <p:nvPr/>
          </p:nvSpPr>
          <p:spPr>
            <a:xfrm>
              <a:off x="3325300" y="1352525"/>
              <a:ext cx="61800" cy="61000"/>
            </a:xfrm>
            <a:custGeom>
              <a:avLst/>
              <a:gdLst/>
              <a:ahLst/>
              <a:cxnLst/>
              <a:rect l="l" t="t" r="r" b="b"/>
              <a:pathLst>
                <a:path w="2472" h="2440" extrusionOk="0">
                  <a:moveTo>
                    <a:pt x="634" y="1"/>
                  </a:moveTo>
                  <a:lnTo>
                    <a:pt x="1" y="634"/>
                  </a:lnTo>
                  <a:lnTo>
                    <a:pt x="1838" y="2439"/>
                  </a:lnTo>
                  <a:lnTo>
                    <a:pt x="2471" y="1806"/>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2"/>
            <p:cNvSpPr/>
            <p:nvPr/>
          </p:nvSpPr>
          <p:spPr>
            <a:xfrm>
              <a:off x="3361725" y="1388175"/>
              <a:ext cx="25375" cy="26150"/>
            </a:xfrm>
            <a:custGeom>
              <a:avLst/>
              <a:gdLst/>
              <a:ahLst/>
              <a:cxnLst/>
              <a:rect l="l" t="t" r="r" b="b"/>
              <a:pathLst>
                <a:path w="1015" h="1046" extrusionOk="0">
                  <a:moveTo>
                    <a:pt x="634" y="0"/>
                  </a:moveTo>
                  <a:lnTo>
                    <a:pt x="1" y="633"/>
                  </a:lnTo>
                  <a:lnTo>
                    <a:pt x="381" y="1045"/>
                  </a:lnTo>
                  <a:lnTo>
                    <a:pt x="1014" y="380"/>
                  </a:lnTo>
                  <a:lnTo>
                    <a:pt x="6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2"/>
            <p:cNvSpPr/>
            <p:nvPr/>
          </p:nvSpPr>
          <p:spPr>
            <a:xfrm>
              <a:off x="3395775" y="1433750"/>
              <a:ext cx="87900" cy="80325"/>
            </a:xfrm>
            <a:custGeom>
              <a:avLst/>
              <a:gdLst/>
              <a:ahLst/>
              <a:cxnLst/>
              <a:rect l="l" t="t" r="r" b="b"/>
              <a:pathLst>
                <a:path w="3516" h="3213" extrusionOk="0">
                  <a:moveTo>
                    <a:pt x="2281" y="457"/>
                  </a:moveTo>
                  <a:cubicBezTo>
                    <a:pt x="2439" y="457"/>
                    <a:pt x="2597" y="489"/>
                    <a:pt x="2692" y="616"/>
                  </a:cubicBezTo>
                  <a:cubicBezTo>
                    <a:pt x="3009" y="932"/>
                    <a:pt x="2819" y="1629"/>
                    <a:pt x="2249" y="2199"/>
                  </a:cubicBezTo>
                  <a:cubicBezTo>
                    <a:pt x="1888" y="2560"/>
                    <a:pt x="1441" y="2764"/>
                    <a:pt x="1091" y="2764"/>
                  </a:cubicBezTo>
                  <a:cubicBezTo>
                    <a:pt x="919" y="2764"/>
                    <a:pt x="770" y="2715"/>
                    <a:pt x="665" y="2611"/>
                  </a:cubicBezTo>
                  <a:cubicBezTo>
                    <a:pt x="475" y="2421"/>
                    <a:pt x="507" y="2136"/>
                    <a:pt x="539" y="1977"/>
                  </a:cubicBezTo>
                  <a:cubicBezTo>
                    <a:pt x="634" y="1661"/>
                    <a:pt x="824" y="1344"/>
                    <a:pt x="1109" y="1027"/>
                  </a:cubicBezTo>
                  <a:cubicBezTo>
                    <a:pt x="1457" y="679"/>
                    <a:pt x="1932" y="457"/>
                    <a:pt x="2281" y="457"/>
                  </a:cubicBezTo>
                  <a:close/>
                  <a:moveTo>
                    <a:pt x="2279" y="0"/>
                  </a:moveTo>
                  <a:cubicBezTo>
                    <a:pt x="1811" y="0"/>
                    <a:pt x="1265" y="257"/>
                    <a:pt x="792" y="711"/>
                  </a:cubicBezTo>
                  <a:cubicBezTo>
                    <a:pt x="444" y="1091"/>
                    <a:pt x="190" y="1471"/>
                    <a:pt x="127" y="1882"/>
                  </a:cubicBezTo>
                  <a:cubicBezTo>
                    <a:pt x="0" y="2294"/>
                    <a:pt x="127" y="2706"/>
                    <a:pt x="349" y="2927"/>
                  </a:cubicBezTo>
                  <a:cubicBezTo>
                    <a:pt x="539" y="3149"/>
                    <a:pt x="792" y="3212"/>
                    <a:pt x="1077" y="3212"/>
                  </a:cubicBezTo>
                  <a:cubicBezTo>
                    <a:pt x="1172" y="3212"/>
                    <a:pt x="1299" y="3212"/>
                    <a:pt x="1426" y="3181"/>
                  </a:cubicBezTo>
                  <a:cubicBezTo>
                    <a:pt x="1806" y="3086"/>
                    <a:pt x="2217" y="2864"/>
                    <a:pt x="2566" y="2516"/>
                  </a:cubicBezTo>
                  <a:cubicBezTo>
                    <a:pt x="3326" y="1787"/>
                    <a:pt x="3516" y="806"/>
                    <a:pt x="3009" y="299"/>
                  </a:cubicBezTo>
                  <a:cubicBezTo>
                    <a:pt x="2817" y="95"/>
                    <a:pt x="2563"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2"/>
            <p:cNvSpPr/>
            <p:nvPr/>
          </p:nvSpPr>
          <p:spPr>
            <a:xfrm>
              <a:off x="3293650" y="1324825"/>
              <a:ext cx="293750" cy="293750"/>
            </a:xfrm>
            <a:custGeom>
              <a:avLst/>
              <a:gdLst/>
              <a:ahLst/>
              <a:cxnLst/>
              <a:rect l="l" t="t" r="r" b="b"/>
              <a:pathLst>
                <a:path w="11750" h="11750" extrusionOk="0">
                  <a:moveTo>
                    <a:pt x="8551" y="539"/>
                  </a:moveTo>
                  <a:cubicBezTo>
                    <a:pt x="8646" y="539"/>
                    <a:pt x="8709" y="571"/>
                    <a:pt x="8741" y="602"/>
                  </a:cubicBezTo>
                  <a:lnTo>
                    <a:pt x="11211" y="3072"/>
                  </a:lnTo>
                  <a:cubicBezTo>
                    <a:pt x="11243" y="3104"/>
                    <a:pt x="11274" y="3167"/>
                    <a:pt x="11274" y="3262"/>
                  </a:cubicBezTo>
                  <a:cubicBezTo>
                    <a:pt x="11274" y="3294"/>
                    <a:pt x="11243" y="3389"/>
                    <a:pt x="11211" y="3452"/>
                  </a:cubicBezTo>
                  <a:lnTo>
                    <a:pt x="10641" y="4022"/>
                  </a:lnTo>
                  <a:lnTo>
                    <a:pt x="7791" y="1172"/>
                  </a:lnTo>
                  <a:lnTo>
                    <a:pt x="8361" y="602"/>
                  </a:lnTo>
                  <a:cubicBezTo>
                    <a:pt x="8392" y="571"/>
                    <a:pt x="8487" y="539"/>
                    <a:pt x="8551" y="539"/>
                  </a:cubicBezTo>
                  <a:close/>
                  <a:moveTo>
                    <a:pt x="7474" y="1426"/>
                  </a:moveTo>
                  <a:lnTo>
                    <a:pt x="10324" y="4276"/>
                  </a:lnTo>
                  <a:lnTo>
                    <a:pt x="10134" y="4498"/>
                  </a:lnTo>
                  <a:lnTo>
                    <a:pt x="7284" y="1647"/>
                  </a:lnTo>
                  <a:lnTo>
                    <a:pt x="7474" y="1426"/>
                  </a:lnTo>
                  <a:close/>
                  <a:moveTo>
                    <a:pt x="1299" y="7664"/>
                  </a:moveTo>
                  <a:lnTo>
                    <a:pt x="4149" y="10515"/>
                  </a:lnTo>
                  <a:lnTo>
                    <a:pt x="3959" y="10705"/>
                  </a:lnTo>
                  <a:cubicBezTo>
                    <a:pt x="3719" y="10605"/>
                    <a:pt x="3150" y="10391"/>
                    <a:pt x="2571" y="10391"/>
                  </a:cubicBezTo>
                  <a:cubicBezTo>
                    <a:pt x="2235" y="10391"/>
                    <a:pt x="1895" y="10463"/>
                    <a:pt x="1615" y="10673"/>
                  </a:cubicBezTo>
                  <a:lnTo>
                    <a:pt x="1140" y="10198"/>
                  </a:lnTo>
                  <a:cubicBezTo>
                    <a:pt x="1710" y="9406"/>
                    <a:pt x="1299" y="8234"/>
                    <a:pt x="1109" y="7854"/>
                  </a:cubicBezTo>
                  <a:lnTo>
                    <a:pt x="1299" y="7664"/>
                  </a:lnTo>
                  <a:close/>
                  <a:moveTo>
                    <a:pt x="824" y="10546"/>
                  </a:moveTo>
                  <a:lnTo>
                    <a:pt x="1299" y="11021"/>
                  </a:lnTo>
                  <a:lnTo>
                    <a:pt x="950" y="11306"/>
                  </a:lnTo>
                  <a:cubicBezTo>
                    <a:pt x="919" y="11338"/>
                    <a:pt x="887" y="11338"/>
                    <a:pt x="824" y="11338"/>
                  </a:cubicBezTo>
                  <a:cubicBezTo>
                    <a:pt x="792" y="11338"/>
                    <a:pt x="760" y="11338"/>
                    <a:pt x="729" y="11306"/>
                  </a:cubicBezTo>
                  <a:lnTo>
                    <a:pt x="507" y="11085"/>
                  </a:lnTo>
                  <a:cubicBezTo>
                    <a:pt x="475" y="11053"/>
                    <a:pt x="475" y="11021"/>
                    <a:pt x="475" y="10990"/>
                  </a:cubicBezTo>
                  <a:cubicBezTo>
                    <a:pt x="475" y="10926"/>
                    <a:pt x="475" y="10895"/>
                    <a:pt x="507" y="10863"/>
                  </a:cubicBezTo>
                  <a:lnTo>
                    <a:pt x="824" y="10546"/>
                  </a:lnTo>
                  <a:close/>
                  <a:moveTo>
                    <a:pt x="8551" y="1"/>
                  </a:moveTo>
                  <a:cubicBezTo>
                    <a:pt x="8361" y="1"/>
                    <a:pt x="8171" y="96"/>
                    <a:pt x="8044" y="222"/>
                  </a:cubicBezTo>
                  <a:lnTo>
                    <a:pt x="665" y="7569"/>
                  </a:lnTo>
                  <a:cubicBezTo>
                    <a:pt x="602" y="7664"/>
                    <a:pt x="602" y="7728"/>
                    <a:pt x="633" y="7854"/>
                  </a:cubicBezTo>
                  <a:cubicBezTo>
                    <a:pt x="633" y="7854"/>
                    <a:pt x="824" y="8234"/>
                    <a:pt x="919" y="8709"/>
                  </a:cubicBezTo>
                  <a:cubicBezTo>
                    <a:pt x="1014" y="9311"/>
                    <a:pt x="950" y="9755"/>
                    <a:pt x="665" y="10040"/>
                  </a:cubicBezTo>
                  <a:lnTo>
                    <a:pt x="190" y="10483"/>
                  </a:lnTo>
                  <a:cubicBezTo>
                    <a:pt x="63" y="10610"/>
                    <a:pt x="0" y="10768"/>
                    <a:pt x="0" y="10926"/>
                  </a:cubicBezTo>
                  <a:cubicBezTo>
                    <a:pt x="0" y="11085"/>
                    <a:pt x="63" y="11243"/>
                    <a:pt x="190" y="11370"/>
                  </a:cubicBezTo>
                  <a:lnTo>
                    <a:pt x="380" y="11560"/>
                  </a:lnTo>
                  <a:cubicBezTo>
                    <a:pt x="507" y="11686"/>
                    <a:pt x="665" y="11750"/>
                    <a:pt x="824" y="11750"/>
                  </a:cubicBezTo>
                  <a:cubicBezTo>
                    <a:pt x="982" y="11750"/>
                    <a:pt x="1140" y="11686"/>
                    <a:pt x="1267" y="11560"/>
                  </a:cubicBezTo>
                  <a:lnTo>
                    <a:pt x="1742" y="11085"/>
                  </a:lnTo>
                  <a:cubicBezTo>
                    <a:pt x="1942" y="10907"/>
                    <a:pt x="2220" y="10807"/>
                    <a:pt x="2565" y="10807"/>
                  </a:cubicBezTo>
                  <a:cubicBezTo>
                    <a:pt x="2711" y="10807"/>
                    <a:pt x="2870" y="10825"/>
                    <a:pt x="3040" y="10863"/>
                  </a:cubicBezTo>
                  <a:cubicBezTo>
                    <a:pt x="3515" y="10926"/>
                    <a:pt x="3927" y="11116"/>
                    <a:pt x="3927" y="11116"/>
                  </a:cubicBezTo>
                  <a:cubicBezTo>
                    <a:pt x="3956" y="11145"/>
                    <a:pt x="3990" y="11160"/>
                    <a:pt x="4029" y="11160"/>
                  </a:cubicBezTo>
                  <a:cubicBezTo>
                    <a:pt x="4076" y="11160"/>
                    <a:pt x="4128" y="11137"/>
                    <a:pt x="4180" y="11085"/>
                  </a:cubicBezTo>
                  <a:lnTo>
                    <a:pt x="5574" y="9691"/>
                  </a:lnTo>
                  <a:cubicBezTo>
                    <a:pt x="5669" y="9628"/>
                    <a:pt x="5669" y="9470"/>
                    <a:pt x="5574" y="9375"/>
                  </a:cubicBezTo>
                  <a:cubicBezTo>
                    <a:pt x="5542" y="9343"/>
                    <a:pt x="5487" y="9327"/>
                    <a:pt x="5427" y="9327"/>
                  </a:cubicBezTo>
                  <a:cubicBezTo>
                    <a:pt x="5368" y="9327"/>
                    <a:pt x="5305" y="9343"/>
                    <a:pt x="5257" y="9375"/>
                  </a:cubicBezTo>
                  <a:lnTo>
                    <a:pt x="4529" y="10135"/>
                  </a:lnTo>
                  <a:lnTo>
                    <a:pt x="1679" y="7284"/>
                  </a:lnTo>
                  <a:lnTo>
                    <a:pt x="1742" y="7221"/>
                  </a:lnTo>
                  <a:lnTo>
                    <a:pt x="6999" y="1964"/>
                  </a:lnTo>
                  <a:lnTo>
                    <a:pt x="9849" y="4783"/>
                  </a:lnTo>
                  <a:lnTo>
                    <a:pt x="6017" y="8646"/>
                  </a:lnTo>
                  <a:cubicBezTo>
                    <a:pt x="5954" y="8709"/>
                    <a:pt x="5954" y="8868"/>
                    <a:pt x="6017" y="8963"/>
                  </a:cubicBezTo>
                  <a:cubicBezTo>
                    <a:pt x="6065" y="8994"/>
                    <a:pt x="6128" y="9010"/>
                    <a:pt x="6187" y="9010"/>
                  </a:cubicBezTo>
                  <a:cubicBezTo>
                    <a:pt x="6247" y="9010"/>
                    <a:pt x="6302" y="8994"/>
                    <a:pt x="6334" y="8963"/>
                  </a:cubicBezTo>
                  <a:lnTo>
                    <a:pt x="11559" y="3737"/>
                  </a:lnTo>
                  <a:cubicBezTo>
                    <a:pt x="11718" y="3579"/>
                    <a:pt x="11749" y="3421"/>
                    <a:pt x="11749" y="3199"/>
                  </a:cubicBezTo>
                  <a:cubicBezTo>
                    <a:pt x="11718" y="3009"/>
                    <a:pt x="11654" y="2851"/>
                    <a:pt x="11528" y="2692"/>
                  </a:cubicBezTo>
                  <a:lnTo>
                    <a:pt x="9057" y="254"/>
                  </a:lnTo>
                  <a:cubicBezTo>
                    <a:pt x="8899" y="96"/>
                    <a:pt x="8741"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2"/>
            <p:cNvSpPr/>
            <p:nvPr/>
          </p:nvSpPr>
          <p:spPr>
            <a:xfrm>
              <a:off x="3202600" y="1238925"/>
              <a:ext cx="300075" cy="297825"/>
            </a:xfrm>
            <a:custGeom>
              <a:avLst/>
              <a:gdLst/>
              <a:ahLst/>
              <a:cxnLst/>
              <a:rect l="l" t="t" r="r" b="b"/>
              <a:pathLst>
                <a:path w="12003" h="11913" extrusionOk="0">
                  <a:moveTo>
                    <a:pt x="11164" y="436"/>
                  </a:moveTo>
                  <a:cubicBezTo>
                    <a:pt x="11259" y="436"/>
                    <a:pt x="11354" y="475"/>
                    <a:pt x="11433" y="555"/>
                  </a:cubicBezTo>
                  <a:cubicBezTo>
                    <a:pt x="11528" y="650"/>
                    <a:pt x="11559" y="713"/>
                    <a:pt x="11559" y="840"/>
                  </a:cubicBezTo>
                  <a:cubicBezTo>
                    <a:pt x="11559" y="966"/>
                    <a:pt x="11528" y="1030"/>
                    <a:pt x="11433" y="1093"/>
                  </a:cubicBezTo>
                  <a:lnTo>
                    <a:pt x="11243" y="1315"/>
                  </a:lnTo>
                  <a:lnTo>
                    <a:pt x="10704" y="745"/>
                  </a:lnTo>
                  <a:lnTo>
                    <a:pt x="10894" y="555"/>
                  </a:lnTo>
                  <a:cubicBezTo>
                    <a:pt x="10974" y="475"/>
                    <a:pt x="11069" y="436"/>
                    <a:pt x="11164" y="436"/>
                  </a:cubicBezTo>
                  <a:close/>
                  <a:moveTo>
                    <a:pt x="9861" y="697"/>
                  </a:moveTo>
                  <a:cubicBezTo>
                    <a:pt x="9921" y="697"/>
                    <a:pt x="9976" y="713"/>
                    <a:pt x="10008" y="745"/>
                  </a:cubicBezTo>
                  <a:lnTo>
                    <a:pt x="10229" y="966"/>
                  </a:lnTo>
                  <a:lnTo>
                    <a:pt x="11211" y="1948"/>
                  </a:lnTo>
                  <a:cubicBezTo>
                    <a:pt x="11274" y="1980"/>
                    <a:pt x="11274" y="2138"/>
                    <a:pt x="11211" y="2233"/>
                  </a:cubicBezTo>
                  <a:lnTo>
                    <a:pt x="7379" y="6065"/>
                  </a:lnTo>
                  <a:lnTo>
                    <a:pt x="5859" y="4545"/>
                  </a:lnTo>
                  <a:lnTo>
                    <a:pt x="9691" y="745"/>
                  </a:lnTo>
                  <a:cubicBezTo>
                    <a:pt x="9738" y="713"/>
                    <a:pt x="9802" y="697"/>
                    <a:pt x="9861" y="697"/>
                  </a:cubicBezTo>
                  <a:close/>
                  <a:moveTo>
                    <a:pt x="5574" y="4862"/>
                  </a:moveTo>
                  <a:lnTo>
                    <a:pt x="7094" y="6382"/>
                  </a:lnTo>
                  <a:lnTo>
                    <a:pt x="6777" y="6698"/>
                  </a:lnTo>
                  <a:lnTo>
                    <a:pt x="5257" y="5178"/>
                  </a:lnTo>
                  <a:lnTo>
                    <a:pt x="5574" y="4862"/>
                  </a:lnTo>
                  <a:close/>
                  <a:moveTo>
                    <a:pt x="11175" y="0"/>
                  </a:moveTo>
                  <a:cubicBezTo>
                    <a:pt x="10966" y="0"/>
                    <a:pt x="10752" y="80"/>
                    <a:pt x="10578" y="238"/>
                  </a:cubicBezTo>
                  <a:lnTo>
                    <a:pt x="10388" y="428"/>
                  </a:lnTo>
                  <a:cubicBezTo>
                    <a:pt x="10250" y="290"/>
                    <a:pt x="10047" y="209"/>
                    <a:pt x="9844" y="209"/>
                  </a:cubicBezTo>
                  <a:cubicBezTo>
                    <a:pt x="9674" y="209"/>
                    <a:pt x="9504" y="266"/>
                    <a:pt x="9374" y="396"/>
                  </a:cubicBezTo>
                  <a:lnTo>
                    <a:pt x="9216" y="555"/>
                  </a:lnTo>
                  <a:lnTo>
                    <a:pt x="8868" y="206"/>
                  </a:lnTo>
                  <a:cubicBezTo>
                    <a:pt x="8836" y="159"/>
                    <a:pt x="8780" y="135"/>
                    <a:pt x="8721" y="135"/>
                  </a:cubicBezTo>
                  <a:cubicBezTo>
                    <a:pt x="8662" y="135"/>
                    <a:pt x="8598" y="159"/>
                    <a:pt x="8551" y="206"/>
                  </a:cubicBezTo>
                  <a:lnTo>
                    <a:pt x="5669" y="3088"/>
                  </a:lnTo>
                  <a:cubicBezTo>
                    <a:pt x="5669" y="3088"/>
                    <a:pt x="5637" y="3120"/>
                    <a:pt x="5637" y="3183"/>
                  </a:cubicBezTo>
                  <a:lnTo>
                    <a:pt x="5416" y="3563"/>
                  </a:lnTo>
                  <a:cubicBezTo>
                    <a:pt x="5384" y="3690"/>
                    <a:pt x="5416" y="3817"/>
                    <a:pt x="5542" y="3880"/>
                  </a:cubicBezTo>
                  <a:cubicBezTo>
                    <a:pt x="5565" y="3887"/>
                    <a:pt x="5591" y="3891"/>
                    <a:pt x="5618" y="3891"/>
                  </a:cubicBezTo>
                  <a:cubicBezTo>
                    <a:pt x="5707" y="3891"/>
                    <a:pt x="5811" y="3850"/>
                    <a:pt x="5859" y="3753"/>
                  </a:cubicBezTo>
                  <a:lnTo>
                    <a:pt x="6017" y="3373"/>
                  </a:lnTo>
                  <a:lnTo>
                    <a:pt x="8709" y="681"/>
                  </a:lnTo>
                  <a:lnTo>
                    <a:pt x="8899" y="871"/>
                  </a:lnTo>
                  <a:lnTo>
                    <a:pt x="1140" y="8630"/>
                  </a:lnTo>
                  <a:cubicBezTo>
                    <a:pt x="1045" y="8757"/>
                    <a:pt x="950" y="8915"/>
                    <a:pt x="919" y="9074"/>
                  </a:cubicBezTo>
                  <a:lnTo>
                    <a:pt x="507" y="11100"/>
                  </a:lnTo>
                  <a:lnTo>
                    <a:pt x="64" y="11512"/>
                  </a:lnTo>
                  <a:cubicBezTo>
                    <a:pt x="0" y="11607"/>
                    <a:pt x="0" y="11765"/>
                    <a:pt x="64" y="11829"/>
                  </a:cubicBezTo>
                  <a:cubicBezTo>
                    <a:pt x="114" y="11880"/>
                    <a:pt x="174" y="11912"/>
                    <a:pt x="234" y="11912"/>
                  </a:cubicBezTo>
                  <a:cubicBezTo>
                    <a:pt x="285" y="11912"/>
                    <a:pt x="336" y="11888"/>
                    <a:pt x="380" y="11829"/>
                  </a:cubicBezTo>
                  <a:lnTo>
                    <a:pt x="824" y="11417"/>
                  </a:lnTo>
                  <a:lnTo>
                    <a:pt x="2850" y="11005"/>
                  </a:lnTo>
                  <a:cubicBezTo>
                    <a:pt x="3009" y="10974"/>
                    <a:pt x="3167" y="10879"/>
                    <a:pt x="3294" y="10784"/>
                  </a:cubicBezTo>
                  <a:lnTo>
                    <a:pt x="6176" y="7870"/>
                  </a:lnTo>
                  <a:cubicBezTo>
                    <a:pt x="6271" y="7807"/>
                    <a:pt x="6271" y="7648"/>
                    <a:pt x="6176" y="7553"/>
                  </a:cubicBezTo>
                  <a:cubicBezTo>
                    <a:pt x="6144" y="7522"/>
                    <a:pt x="6089" y="7506"/>
                    <a:pt x="6029" y="7506"/>
                  </a:cubicBezTo>
                  <a:cubicBezTo>
                    <a:pt x="5970" y="7506"/>
                    <a:pt x="5906" y="7522"/>
                    <a:pt x="5859" y="7553"/>
                  </a:cubicBezTo>
                  <a:lnTo>
                    <a:pt x="2977" y="10467"/>
                  </a:lnTo>
                  <a:cubicBezTo>
                    <a:pt x="2945" y="10499"/>
                    <a:pt x="2850" y="10530"/>
                    <a:pt x="2787" y="10562"/>
                  </a:cubicBezTo>
                  <a:lnTo>
                    <a:pt x="1045" y="10942"/>
                  </a:lnTo>
                  <a:lnTo>
                    <a:pt x="1394" y="9200"/>
                  </a:lnTo>
                  <a:cubicBezTo>
                    <a:pt x="1394" y="9105"/>
                    <a:pt x="1425" y="9042"/>
                    <a:pt x="1520" y="8979"/>
                  </a:cubicBezTo>
                  <a:lnTo>
                    <a:pt x="5004" y="5495"/>
                  </a:lnTo>
                  <a:lnTo>
                    <a:pt x="6651" y="7173"/>
                  </a:lnTo>
                  <a:cubicBezTo>
                    <a:pt x="6670" y="7193"/>
                    <a:pt x="6739" y="7237"/>
                    <a:pt x="6819" y="7237"/>
                  </a:cubicBezTo>
                  <a:cubicBezTo>
                    <a:pt x="6867" y="7237"/>
                    <a:pt x="6920" y="7221"/>
                    <a:pt x="6967" y="7173"/>
                  </a:cubicBezTo>
                  <a:lnTo>
                    <a:pt x="7601" y="6540"/>
                  </a:lnTo>
                  <a:lnTo>
                    <a:pt x="11591" y="2550"/>
                  </a:lnTo>
                  <a:cubicBezTo>
                    <a:pt x="11844" y="2296"/>
                    <a:pt x="11876" y="1853"/>
                    <a:pt x="11654" y="1631"/>
                  </a:cubicBezTo>
                  <a:lnTo>
                    <a:pt x="11844" y="1441"/>
                  </a:lnTo>
                  <a:cubicBezTo>
                    <a:pt x="11908" y="1283"/>
                    <a:pt x="12003" y="1030"/>
                    <a:pt x="12003" y="840"/>
                  </a:cubicBezTo>
                  <a:cubicBezTo>
                    <a:pt x="12003" y="586"/>
                    <a:pt x="11908" y="396"/>
                    <a:pt x="11749" y="238"/>
                  </a:cubicBezTo>
                  <a:cubicBezTo>
                    <a:pt x="11591" y="80"/>
                    <a:pt x="11385" y="0"/>
                    <a:pt x="1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2"/>
          <p:cNvGrpSpPr/>
          <p:nvPr/>
        </p:nvGrpSpPr>
        <p:grpSpPr>
          <a:xfrm>
            <a:off x="2417382" y="2609907"/>
            <a:ext cx="431998" cy="427947"/>
            <a:chOff x="5579408" y="2796960"/>
            <a:chExt cx="385575" cy="383225"/>
          </a:xfrm>
        </p:grpSpPr>
        <p:sp>
          <p:nvSpPr>
            <p:cNvPr id="2745" name="Google Shape;2745;p62"/>
            <p:cNvSpPr/>
            <p:nvPr/>
          </p:nvSpPr>
          <p:spPr>
            <a:xfrm>
              <a:off x="5579408" y="2802685"/>
              <a:ext cx="377675" cy="373525"/>
            </a:xfrm>
            <a:custGeom>
              <a:avLst/>
              <a:gdLst/>
              <a:ahLst/>
              <a:cxnLst/>
              <a:rect l="l" t="t" r="r" b="b"/>
              <a:pathLst>
                <a:path w="15107" h="14941" extrusionOk="0">
                  <a:moveTo>
                    <a:pt x="12858" y="1640"/>
                  </a:moveTo>
                  <a:cubicBezTo>
                    <a:pt x="13174" y="1640"/>
                    <a:pt x="13428" y="1861"/>
                    <a:pt x="13428" y="2178"/>
                  </a:cubicBezTo>
                  <a:cubicBezTo>
                    <a:pt x="13428" y="2495"/>
                    <a:pt x="13174" y="2748"/>
                    <a:pt x="12858" y="2748"/>
                  </a:cubicBezTo>
                  <a:cubicBezTo>
                    <a:pt x="12541" y="2748"/>
                    <a:pt x="12319" y="2495"/>
                    <a:pt x="12319" y="2178"/>
                  </a:cubicBezTo>
                  <a:cubicBezTo>
                    <a:pt x="12319" y="1861"/>
                    <a:pt x="12541" y="1640"/>
                    <a:pt x="12858" y="1640"/>
                  </a:cubicBezTo>
                  <a:close/>
                  <a:moveTo>
                    <a:pt x="12339" y="1"/>
                  </a:moveTo>
                  <a:cubicBezTo>
                    <a:pt x="12153" y="1"/>
                    <a:pt x="11971" y="72"/>
                    <a:pt x="11844" y="215"/>
                  </a:cubicBezTo>
                  <a:lnTo>
                    <a:pt x="285" y="11774"/>
                  </a:lnTo>
                  <a:cubicBezTo>
                    <a:pt x="0" y="12027"/>
                    <a:pt x="0" y="12534"/>
                    <a:pt x="285" y="12787"/>
                  </a:cubicBezTo>
                  <a:lnTo>
                    <a:pt x="2217" y="14751"/>
                  </a:lnTo>
                  <a:cubicBezTo>
                    <a:pt x="2359" y="14877"/>
                    <a:pt x="2549" y="14941"/>
                    <a:pt x="2735" y="14941"/>
                  </a:cubicBezTo>
                  <a:cubicBezTo>
                    <a:pt x="2922" y="14941"/>
                    <a:pt x="3104" y="14877"/>
                    <a:pt x="3230" y="14751"/>
                  </a:cubicBezTo>
                  <a:lnTo>
                    <a:pt x="11274" y="6707"/>
                  </a:lnTo>
                  <a:lnTo>
                    <a:pt x="14790" y="3160"/>
                  </a:lnTo>
                  <a:cubicBezTo>
                    <a:pt x="15106" y="2875"/>
                    <a:pt x="15106" y="2431"/>
                    <a:pt x="14790" y="2146"/>
                  </a:cubicBezTo>
                  <a:lnTo>
                    <a:pt x="12858" y="215"/>
                  </a:lnTo>
                  <a:cubicBezTo>
                    <a:pt x="12715" y="72"/>
                    <a:pt x="12525" y="1"/>
                    <a:pt x="12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2"/>
            <p:cNvSpPr/>
            <p:nvPr/>
          </p:nvSpPr>
          <p:spPr>
            <a:xfrm>
              <a:off x="5622158" y="2843660"/>
              <a:ext cx="334925" cy="332550"/>
            </a:xfrm>
            <a:custGeom>
              <a:avLst/>
              <a:gdLst/>
              <a:ahLst/>
              <a:cxnLst/>
              <a:rect l="l" t="t" r="r" b="b"/>
              <a:pathLst>
                <a:path w="13397" h="13302" extrusionOk="0">
                  <a:moveTo>
                    <a:pt x="12573" y="1"/>
                  </a:moveTo>
                  <a:lnTo>
                    <a:pt x="12621" y="49"/>
                  </a:lnTo>
                  <a:lnTo>
                    <a:pt x="12621" y="49"/>
                  </a:lnTo>
                  <a:cubicBezTo>
                    <a:pt x="12606" y="32"/>
                    <a:pt x="12590" y="16"/>
                    <a:pt x="12573" y="1"/>
                  </a:cubicBezTo>
                  <a:close/>
                  <a:moveTo>
                    <a:pt x="0" y="12573"/>
                  </a:moveTo>
                  <a:cubicBezTo>
                    <a:pt x="8" y="12582"/>
                    <a:pt x="16" y="12591"/>
                    <a:pt x="24" y="12599"/>
                  </a:cubicBezTo>
                  <a:lnTo>
                    <a:pt x="24" y="12599"/>
                  </a:lnTo>
                  <a:lnTo>
                    <a:pt x="0" y="12573"/>
                  </a:lnTo>
                  <a:close/>
                  <a:moveTo>
                    <a:pt x="12621" y="49"/>
                  </a:moveTo>
                  <a:cubicBezTo>
                    <a:pt x="12857" y="314"/>
                    <a:pt x="12841" y="776"/>
                    <a:pt x="12573" y="1014"/>
                  </a:cubicBezTo>
                  <a:lnTo>
                    <a:pt x="9058" y="4561"/>
                  </a:lnTo>
                  <a:lnTo>
                    <a:pt x="1014" y="12573"/>
                  </a:lnTo>
                  <a:cubicBezTo>
                    <a:pt x="871" y="12716"/>
                    <a:pt x="681" y="12787"/>
                    <a:pt x="495" y="12787"/>
                  </a:cubicBezTo>
                  <a:cubicBezTo>
                    <a:pt x="320" y="12787"/>
                    <a:pt x="149" y="12724"/>
                    <a:pt x="24" y="12599"/>
                  </a:cubicBezTo>
                  <a:lnTo>
                    <a:pt x="24" y="12599"/>
                  </a:lnTo>
                  <a:lnTo>
                    <a:pt x="507" y="13112"/>
                  </a:lnTo>
                  <a:cubicBezTo>
                    <a:pt x="649" y="13238"/>
                    <a:pt x="839" y="13302"/>
                    <a:pt x="1025" y="13302"/>
                  </a:cubicBezTo>
                  <a:cubicBezTo>
                    <a:pt x="1212" y="13302"/>
                    <a:pt x="1394" y="13238"/>
                    <a:pt x="1520" y="13112"/>
                  </a:cubicBezTo>
                  <a:lnTo>
                    <a:pt x="9564" y="5068"/>
                  </a:lnTo>
                  <a:lnTo>
                    <a:pt x="13080" y="1553"/>
                  </a:lnTo>
                  <a:cubicBezTo>
                    <a:pt x="13396" y="1236"/>
                    <a:pt x="13396" y="792"/>
                    <a:pt x="13080" y="507"/>
                  </a:cubicBezTo>
                  <a:lnTo>
                    <a:pt x="12621" y="49"/>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2"/>
            <p:cNvSpPr/>
            <p:nvPr/>
          </p:nvSpPr>
          <p:spPr>
            <a:xfrm>
              <a:off x="5861258" y="2802685"/>
              <a:ext cx="95825" cy="166900"/>
            </a:xfrm>
            <a:custGeom>
              <a:avLst/>
              <a:gdLst/>
              <a:ahLst/>
              <a:cxnLst/>
              <a:rect l="l" t="t" r="r" b="b"/>
              <a:pathLst>
                <a:path w="3833" h="6676" extrusionOk="0">
                  <a:moveTo>
                    <a:pt x="1584" y="1640"/>
                  </a:moveTo>
                  <a:cubicBezTo>
                    <a:pt x="1900" y="1640"/>
                    <a:pt x="2154" y="1861"/>
                    <a:pt x="2154" y="2178"/>
                  </a:cubicBezTo>
                  <a:cubicBezTo>
                    <a:pt x="2154" y="2495"/>
                    <a:pt x="1900" y="2748"/>
                    <a:pt x="1584" y="2748"/>
                  </a:cubicBezTo>
                  <a:cubicBezTo>
                    <a:pt x="1267" y="2748"/>
                    <a:pt x="1045" y="2495"/>
                    <a:pt x="1045" y="2178"/>
                  </a:cubicBezTo>
                  <a:cubicBezTo>
                    <a:pt x="1045" y="1861"/>
                    <a:pt x="1267" y="1640"/>
                    <a:pt x="1584" y="1640"/>
                  </a:cubicBezTo>
                  <a:close/>
                  <a:moveTo>
                    <a:pt x="1065" y="1"/>
                  </a:moveTo>
                  <a:cubicBezTo>
                    <a:pt x="879" y="1"/>
                    <a:pt x="697" y="72"/>
                    <a:pt x="570" y="215"/>
                  </a:cubicBezTo>
                  <a:lnTo>
                    <a:pt x="0" y="753"/>
                  </a:lnTo>
                  <a:lnTo>
                    <a:pt x="0" y="6675"/>
                  </a:lnTo>
                  <a:lnTo>
                    <a:pt x="3516" y="3128"/>
                  </a:lnTo>
                  <a:cubicBezTo>
                    <a:pt x="3832" y="2875"/>
                    <a:pt x="3832" y="2431"/>
                    <a:pt x="3516" y="2146"/>
                  </a:cubicBezTo>
                  <a:lnTo>
                    <a:pt x="1584" y="215"/>
                  </a:lnTo>
                  <a:cubicBezTo>
                    <a:pt x="1441" y="72"/>
                    <a:pt x="1251"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2"/>
            <p:cNvSpPr/>
            <p:nvPr/>
          </p:nvSpPr>
          <p:spPr>
            <a:xfrm>
              <a:off x="5861258" y="2802635"/>
              <a:ext cx="95825" cy="167725"/>
            </a:xfrm>
            <a:custGeom>
              <a:avLst/>
              <a:gdLst/>
              <a:ahLst/>
              <a:cxnLst/>
              <a:rect l="l" t="t" r="r" b="b"/>
              <a:pathLst>
                <a:path w="3833" h="6709" extrusionOk="0">
                  <a:moveTo>
                    <a:pt x="1065" y="1"/>
                  </a:moveTo>
                  <a:cubicBezTo>
                    <a:pt x="974" y="1"/>
                    <a:pt x="881" y="19"/>
                    <a:pt x="792" y="58"/>
                  </a:cubicBezTo>
                  <a:lnTo>
                    <a:pt x="2692" y="1958"/>
                  </a:lnTo>
                  <a:cubicBezTo>
                    <a:pt x="2977" y="2243"/>
                    <a:pt x="2977" y="2718"/>
                    <a:pt x="2692" y="2972"/>
                  </a:cubicBezTo>
                  <a:lnTo>
                    <a:pt x="0" y="5664"/>
                  </a:lnTo>
                  <a:lnTo>
                    <a:pt x="0" y="6709"/>
                  </a:lnTo>
                  <a:lnTo>
                    <a:pt x="3516" y="3194"/>
                  </a:lnTo>
                  <a:cubicBezTo>
                    <a:pt x="3832" y="2877"/>
                    <a:pt x="3832" y="2433"/>
                    <a:pt x="3516" y="2148"/>
                  </a:cubicBezTo>
                  <a:lnTo>
                    <a:pt x="1584" y="217"/>
                  </a:lnTo>
                  <a:cubicBezTo>
                    <a:pt x="1453" y="86"/>
                    <a:pt x="1263" y="1"/>
                    <a:pt x="10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2"/>
            <p:cNvSpPr/>
            <p:nvPr/>
          </p:nvSpPr>
          <p:spPr>
            <a:xfrm>
              <a:off x="5580183" y="2796960"/>
              <a:ext cx="384800" cy="383225"/>
            </a:xfrm>
            <a:custGeom>
              <a:avLst/>
              <a:gdLst/>
              <a:ahLst/>
              <a:cxnLst/>
              <a:rect l="l" t="t" r="r" b="b"/>
              <a:pathLst>
                <a:path w="15392" h="15329" extrusionOk="0">
                  <a:moveTo>
                    <a:pt x="12320" y="0"/>
                  </a:moveTo>
                  <a:cubicBezTo>
                    <a:pt x="12067" y="0"/>
                    <a:pt x="11845" y="95"/>
                    <a:pt x="11655" y="285"/>
                  </a:cubicBezTo>
                  <a:lnTo>
                    <a:pt x="2059" y="9913"/>
                  </a:lnTo>
                  <a:cubicBezTo>
                    <a:pt x="2028" y="9976"/>
                    <a:pt x="1933" y="10103"/>
                    <a:pt x="2059" y="10229"/>
                  </a:cubicBezTo>
                  <a:lnTo>
                    <a:pt x="2661" y="10799"/>
                  </a:lnTo>
                  <a:cubicBezTo>
                    <a:pt x="2695" y="10850"/>
                    <a:pt x="2747" y="10883"/>
                    <a:pt x="2807" y="10883"/>
                  </a:cubicBezTo>
                  <a:cubicBezTo>
                    <a:pt x="2860" y="10883"/>
                    <a:pt x="2919" y="10858"/>
                    <a:pt x="2978" y="10799"/>
                  </a:cubicBezTo>
                  <a:cubicBezTo>
                    <a:pt x="3041" y="10736"/>
                    <a:pt x="3041" y="10578"/>
                    <a:pt x="2978" y="10483"/>
                  </a:cubicBezTo>
                  <a:lnTo>
                    <a:pt x="2534" y="10071"/>
                  </a:lnTo>
                  <a:lnTo>
                    <a:pt x="3643" y="8963"/>
                  </a:lnTo>
                  <a:lnTo>
                    <a:pt x="4086" y="9374"/>
                  </a:lnTo>
                  <a:cubicBezTo>
                    <a:pt x="4120" y="9425"/>
                    <a:pt x="4172" y="9458"/>
                    <a:pt x="4232" y="9458"/>
                  </a:cubicBezTo>
                  <a:cubicBezTo>
                    <a:pt x="4285" y="9458"/>
                    <a:pt x="4344" y="9433"/>
                    <a:pt x="4403" y="9374"/>
                  </a:cubicBezTo>
                  <a:cubicBezTo>
                    <a:pt x="4466" y="9311"/>
                    <a:pt x="4466" y="9153"/>
                    <a:pt x="4403" y="9058"/>
                  </a:cubicBezTo>
                  <a:lnTo>
                    <a:pt x="3959" y="8646"/>
                  </a:lnTo>
                  <a:lnTo>
                    <a:pt x="5068" y="7506"/>
                  </a:lnTo>
                  <a:lnTo>
                    <a:pt x="5511" y="7949"/>
                  </a:lnTo>
                  <a:cubicBezTo>
                    <a:pt x="5545" y="8000"/>
                    <a:pt x="5597" y="8033"/>
                    <a:pt x="5658" y="8033"/>
                  </a:cubicBezTo>
                  <a:cubicBezTo>
                    <a:pt x="5710" y="8033"/>
                    <a:pt x="5769" y="8008"/>
                    <a:pt x="5828" y="7949"/>
                  </a:cubicBezTo>
                  <a:cubicBezTo>
                    <a:pt x="5891" y="7886"/>
                    <a:pt x="5891" y="7727"/>
                    <a:pt x="5828" y="7632"/>
                  </a:cubicBezTo>
                  <a:lnTo>
                    <a:pt x="5384" y="7189"/>
                  </a:lnTo>
                  <a:lnTo>
                    <a:pt x="6493" y="6081"/>
                  </a:lnTo>
                  <a:lnTo>
                    <a:pt x="6936" y="6524"/>
                  </a:lnTo>
                  <a:cubicBezTo>
                    <a:pt x="6970" y="6575"/>
                    <a:pt x="7022" y="6608"/>
                    <a:pt x="7083" y="6608"/>
                  </a:cubicBezTo>
                  <a:cubicBezTo>
                    <a:pt x="7135" y="6608"/>
                    <a:pt x="7194" y="6583"/>
                    <a:pt x="7253" y="6524"/>
                  </a:cubicBezTo>
                  <a:cubicBezTo>
                    <a:pt x="7316" y="6461"/>
                    <a:pt x="7316" y="6302"/>
                    <a:pt x="7253" y="6207"/>
                  </a:cubicBezTo>
                  <a:lnTo>
                    <a:pt x="6810" y="5764"/>
                  </a:lnTo>
                  <a:lnTo>
                    <a:pt x="7918" y="4656"/>
                  </a:lnTo>
                  <a:lnTo>
                    <a:pt x="8361" y="5099"/>
                  </a:lnTo>
                  <a:cubicBezTo>
                    <a:pt x="8395" y="5150"/>
                    <a:pt x="8447" y="5183"/>
                    <a:pt x="8508" y="5183"/>
                  </a:cubicBezTo>
                  <a:cubicBezTo>
                    <a:pt x="8560" y="5183"/>
                    <a:pt x="8619" y="5158"/>
                    <a:pt x="8678" y="5099"/>
                  </a:cubicBezTo>
                  <a:cubicBezTo>
                    <a:pt x="8741" y="5036"/>
                    <a:pt x="8741" y="4877"/>
                    <a:pt x="8678" y="4782"/>
                  </a:cubicBezTo>
                  <a:lnTo>
                    <a:pt x="8235" y="4339"/>
                  </a:lnTo>
                  <a:lnTo>
                    <a:pt x="9343" y="3231"/>
                  </a:lnTo>
                  <a:lnTo>
                    <a:pt x="9786" y="3674"/>
                  </a:lnTo>
                  <a:cubicBezTo>
                    <a:pt x="9820" y="3725"/>
                    <a:pt x="9872" y="3757"/>
                    <a:pt x="9933" y="3757"/>
                  </a:cubicBezTo>
                  <a:cubicBezTo>
                    <a:pt x="9985" y="3757"/>
                    <a:pt x="10044" y="3733"/>
                    <a:pt x="10103" y="3674"/>
                  </a:cubicBezTo>
                  <a:cubicBezTo>
                    <a:pt x="10167" y="3611"/>
                    <a:pt x="10167" y="3452"/>
                    <a:pt x="10103" y="3357"/>
                  </a:cubicBezTo>
                  <a:lnTo>
                    <a:pt x="9660" y="2914"/>
                  </a:lnTo>
                  <a:lnTo>
                    <a:pt x="11117" y="1457"/>
                  </a:lnTo>
                  <a:lnTo>
                    <a:pt x="11117" y="4181"/>
                  </a:lnTo>
                  <a:cubicBezTo>
                    <a:pt x="11117" y="4307"/>
                    <a:pt x="11243" y="4434"/>
                    <a:pt x="11370" y="4434"/>
                  </a:cubicBezTo>
                  <a:cubicBezTo>
                    <a:pt x="11497" y="4434"/>
                    <a:pt x="11592" y="4307"/>
                    <a:pt x="11592" y="4181"/>
                  </a:cubicBezTo>
                  <a:lnTo>
                    <a:pt x="11592" y="1014"/>
                  </a:lnTo>
                  <a:lnTo>
                    <a:pt x="12130" y="507"/>
                  </a:lnTo>
                  <a:cubicBezTo>
                    <a:pt x="12162" y="475"/>
                    <a:pt x="12193" y="444"/>
                    <a:pt x="12225" y="444"/>
                  </a:cubicBezTo>
                  <a:cubicBezTo>
                    <a:pt x="12320" y="380"/>
                    <a:pt x="12383" y="380"/>
                    <a:pt x="12478" y="380"/>
                  </a:cubicBezTo>
                  <a:cubicBezTo>
                    <a:pt x="12605" y="380"/>
                    <a:pt x="12700" y="444"/>
                    <a:pt x="12827" y="539"/>
                  </a:cubicBezTo>
                  <a:lnTo>
                    <a:pt x="14759" y="2502"/>
                  </a:lnTo>
                  <a:cubicBezTo>
                    <a:pt x="14854" y="2565"/>
                    <a:pt x="14917" y="2692"/>
                    <a:pt x="14917" y="2850"/>
                  </a:cubicBezTo>
                  <a:cubicBezTo>
                    <a:pt x="14917" y="3009"/>
                    <a:pt x="14885" y="3072"/>
                    <a:pt x="14759" y="3199"/>
                  </a:cubicBezTo>
                  <a:lnTo>
                    <a:pt x="11655" y="6334"/>
                  </a:lnTo>
                  <a:lnTo>
                    <a:pt x="11655" y="5289"/>
                  </a:lnTo>
                  <a:cubicBezTo>
                    <a:pt x="11655" y="5194"/>
                    <a:pt x="11528" y="5067"/>
                    <a:pt x="11402" y="5067"/>
                  </a:cubicBezTo>
                  <a:cubicBezTo>
                    <a:pt x="11275" y="5067"/>
                    <a:pt x="11180" y="5194"/>
                    <a:pt x="11180" y="5289"/>
                  </a:cubicBezTo>
                  <a:lnTo>
                    <a:pt x="11180" y="6809"/>
                  </a:lnTo>
                  <a:lnTo>
                    <a:pt x="9596" y="8393"/>
                  </a:lnTo>
                  <a:lnTo>
                    <a:pt x="9153" y="7949"/>
                  </a:lnTo>
                  <a:cubicBezTo>
                    <a:pt x="9106" y="7918"/>
                    <a:pt x="9042" y="7902"/>
                    <a:pt x="8983" y="7902"/>
                  </a:cubicBezTo>
                  <a:cubicBezTo>
                    <a:pt x="8923" y="7902"/>
                    <a:pt x="8868" y="7918"/>
                    <a:pt x="8836" y="7949"/>
                  </a:cubicBezTo>
                  <a:cubicBezTo>
                    <a:pt x="8741" y="8044"/>
                    <a:pt x="8741" y="8203"/>
                    <a:pt x="8836" y="8266"/>
                  </a:cubicBezTo>
                  <a:lnTo>
                    <a:pt x="9280" y="8709"/>
                  </a:lnTo>
                  <a:lnTo>
                    <a:pt x="6778" y="11211"/>
                  </a:lnTo>
                  <a:lnTo>
                    <a:pt x="6335" y="10768"/>
                  </a:lnTo>
                  <a:cubicBezTo>
                    <a:pt x="6303" y="10736"/>
                    <a:pt x="6247" y="10720"/>
                    <a:pt x="6188" y="10720"/>
                  </a:cubicBezTo>
                  <a:cubicBezTo>
                    <a:pt x="6129" y="10720"/>
                    <a:pt x="6065" y="10736"/>
                    <a:pt x="6018" y="10768"/>
                  </a:cubicBezTo>
                  <a:cubicBezTo>
                    <a:pt x="5955" y="10831"/>
                    <a:pt x="5955" y="11021"/>
                    <a:pt x="6018" y="11084"/>
                  </a:cubicBezTo>
                  <a:lnTo>
                    <a:pt x="6461" y="11528"/>
                  </a:lnTo>
                  <a:lnTo>
                    <a:pt x="3959" y="14030"/>
                  </a:lnTo>
                  <a:lnTo>
                    <a:pt x="3516" y="13586"/>
                  </a:lnTo>
                  <a:cubicBezTo>
                    <a:pt x="3484" y="13539"/>
                    <a:pt x="3429" y="13515"/>
                    <a:pt x="3370" y="13515"/>
                  </a:cubicBezTo>
                  <a:cubicBezTo>
                    <a:pt x="3310" y="13515"/>
                    <a:pt x="3247" y="13539"/>
                    <a:pt x="3199" y="13586"/>
                  </a:cubicBezTo>
                  <a:cubicBezTo>
                    <a:pt x="3136" y="13650"/>
                    <a:pt x="3136" y="13808"/>
                    <a:pt x="3199" y="13903"/>
                  </a:cubicBezTo>
                  <a:lnTo>
                    <a:pt x="3643" y="14346"/>
                  </a:lnTo>
                  <a:lnTo>
                    <a:pt x="3199" y="14758"/>
                  </a:lnTo>
                  <a:cubicBezTo>
                    <a:pt x="3136" y="14853"/>
                    <a:pt x="3009" y="14916"/>
                    <a:pt x="2851" y="14916"/>
                  </a:cubicBezTo>
                  <a:cubicBezTo>
                    <a:pt x="2724" y="14916"/>
                    <a:pt x="2629" y="14885"/>
                    <a:pt x="2503" y="14758"/>
                  </a:cubicBezTo>
                  <a:lnTo>
                    <a:pt x="571" y="12826"/>
                  </a:lnTo>
                  <a:cubicBezTo>
                    <a:pt x="476" y="12763"/>
                    <a:pt x="412" y="12636"/>
                    <a:pt x="412" y="12478"/>
                  </a:cubicBezTo>
                  <a:cubicBezTo>
                    <a:pt x="412" y="12319"/>
                    <a:pt x="444" y="12224"/>
                    <a:pt x="571" y="12129"/>
                  </a:cubicBezTo>
                  <a:lnTo>
                    <a:pt x="951" y="11718"/>
                  </a:lnTo>
                  <a:lnTo>
                    <a:pt x="1394" y="12161"/>
                  </a:lnTo>
                  <a:cubicBezTo>
                    <a:pt x="1431" y="12198"/>
                    <a:pt x="1488" y="12234"/>
                    <a:pt x="1555" y="12234"/>
                  </a:cubicBezTo>
                  <a:cubicBezTo>
                    <a:pt x="1604" y="12234"/>
                    <a:pt x="1657" y="12215"/>
                    <a:pt x="1711" y="12161"/>
                  </a:cubicBezTo>
                  <a:cubicBezTo>
                    <a:pt x="1774" y="12066"/>
                    <a:pt x="1774" y="11908"/>
                    <a:pt x="1711" y="11844"/>
                  </a:cubicBezTo>
                  <a:lnTo>
                    <a:pt x="1268" y="11401"/>
                  </a:lnTo>
                  <a:lnTo>
                    <a:pt x="1774" y="10894"/>
                  </a:lnTo>
                  <a:cubicBezTo>
                    <a:pt x="1869" y="10799"/>
                    <a:pt x="1869" y="10641"/>
                    <a:pt x="1774" y="10578"/>
                  </a:cubicBezTo>
                  <a:cubicBezTo>
                    <a:pt x="1743" y="10530"/>
                    <a:pt x="1687" y="10506"/>
                    <a:pt x="1628" y="10506"/>
                  </a:cubicBezTo>
                  <a:cubicBezTo>
                    <a:pt x="1568" y="10506"/>
                    <a:pt x="1505" y="10530"/>
                    <a:pt x="1458" y="10578"/>
                  </a:cubicBezTo>
                  <a:lnTo>
                    <a:pt x="286" y="11749"/>
                  </a:lnTo>
                  <a:cubicBezTo>
                    <a:pt x="96" y="11908"/>
                    <a:pt x="1" y="12161"/>
                    <a:pt x="1" y="12414"/>
                  </a:cubicBezTo>
                  <a:cubicBezTo>
                    <a:pt x="1" y="12700"/>
                    <a:pt x="96" y="12890"/>
                    <a:pt x="286" y="13111"/>
                  </a:cubicBezTo>
                  <a:lnTo>
                    <a:pt x="2218" y="15043"/>
                  </a:lnTo>
                  <a:cubicBezTo>
                    <a:pt x="2376" y="15201"/>
                    <a:pt x="2629" y="15328"/>
                    <a:pt x="2883" y="15328"/>
                  </a:cubicBezTo>
                  <a:cubicBezTo>
                    <a:pt x="3136" y="15328"/>
                    <a:pt x="3358" y="15233"/>
                    <a:pt x="3579" y="15043"/>
                  </a:cubicBezTo>
                  <a:lnTo>
                    <a:pt x="15139" y="3484"/>
                  </a:lnTo>
                  <a:cubicBezTo>
                    <a:pt x="15297" y="3326"/>
                    <a:pt x="15392" y="3072"/>
                    <a:pt x="15392" y="2819"/>
                  </a:cubicBezTo>
                  <a:cubicBezTo>
                    <a:pt x="15202" y="2629"/>
                    <a:pt x="15139" y="2375"/>
                    <a:pt x="14917" y="2217"/>
                  </a:cubicBezTo>
                  <a:lnTo>
                    <a:pt x="12985" y="285"/>
                  </a:lnTo>
                  <a:cubicBezTo>
                    <a:pt x="12827" y="95"/>
                    <a:pt x="12605" y="0"/>
                    <a:pt x="1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2"/>
            <p:cNvSpPr/>
            <p:nvPr/>
          </p:nvSpPr>
          <p:spPr>
            <a:xfrm>
              <a:off x="5881033" y="2837335"/>
              <a:ext cx="39625" cy="39600"/>
            </a:xfrm>
            <a:custGeom>
              <a:avLst/>
              <a:gdLst/>
              <a:ahLst/>
              <a:cxnLst/>
              <a:rect l="l" t="t" r="r" b="b"/>
              <a:pathLst>
                <a:path w="1585" h="1584" extrusionOk="0">
                  <a:moveTo>
                    <a:pt x="824" y="444"/>
                  </a:moveTo>
                  <a:cubicBezTo>
                    <a:pt x="1046" y="444"/>
                    <a:pt x="1204" y="602"/>
                    <a:pt x="1204" y="792"/>
                  </a:cubicBezTo>
                  <a:cubicBezTo>
                    <a:pt x="1204" y="1014"/>
                    <a:pt x="1046" y="1172"/>
                    <a:pt x="824" y="1172"/>
                  </a:cubicBezTo>
                  <a:cubicBezTo>
                    <a:pt x="603" y="1172"/>
                    <a:pt x="476" y="1014"/>
                    <a:pt x="476" y="792"/>
                  </a:cubicBezTo>
                  <a:cubicBezTo>
                    <a:pt x="476" y="602"/>
                    <a:pt x="634" y="444"/>
                    <a:pt x="824" y="444"/>
                  </a:cubicBezTo>
                  <a:close/>
                  <a:moveTo>
                    <a:pt x="793" y="0"/>
                  </a:moveTo>
                  <a:cubicBezTo>
                    <a:pt x="349" y="0"/>
                    <a:pt x="1" y="380"/>
                    <a:pt x="1" y="792"/>
                  </a:cubicBezTo>
                  <a:cubicBezTo>
                    <a:pt x="1" y="1235"/>
                    <a:pt x="349" y="1584"/>
                    <a:pt x="793" y="1584"/>
                  </a:cubicBezTo>
                  <a:cubicBezTo>
                    <a:pt x="1236" y="1584"/>
                    <a:pt x="1584" y="1235"/>
                    <a:pt x="1584" y="792"/>
                  </a:cubicBezTo>
                  <a:cubicBezTo>
                    <a:pt x="1584" y="380"/>
                    <a:pt x="123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033371" y="1318095"/>
            <a:ext cx="3624283" cy="553998"/>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3002549" y="2316048"/>
            <a:ext cx="4302377" cy="1015663"/>
          </a:xfrm>
          <a:prstGeom prst="rect">
            <a:avLst/>
          </a:prstGeom>
          <a:noFill/>
        </p:spPr>
        <p:txBody>
          <a:bodyPr wrap="square" rtlCol="0">
            <a:spAutoFit/>
          </a:bodyPr>
          <a:lstStyle/>
          <a:p>
            <a:pPr algn="just">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a:t>
            </a:r>
            <a:r>
              <a:rPr lang="en-US" sz="2000" dirty="0" err="1" smtClean="0"/>
              <a:t>trong</a:t>
            </a:r>
            <a:r>
              <a:rPr lang="en-US" sz="2000" dirty="0" smtClean="0"/>
              <a:t> SGK </a:t>
            </a:r>
            <a:r>
              <a:rPr lang="en-US" sz="2000" dirty="0" err="1" smtClean="0"/>
              <a:t>và</a:t>
            </a:r>
            <a:r>
              <a:rPr lang="en-US" sz="2000" dirty="0" smtClean="0"/>
              <a:t> </a:t>
            </a:r>
            <a:r>
              <a:rPr lang="en-US" sz="2000" dirty="0" err="1" smtClean="0"/>
              <a:t>làm</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79" name="TextBox 78"/>
          <p:cNvSpPr txBox="1"/>
          <p:nvPr/>
        </p:nvSpPr>
        <p:spPr>
          <a:xfrm>
            <a:off x="3027889" y="3448271"/>
            <a:ext cx="3763329"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mới</a:t>
            </a:r>
            <a:r>
              <a:rPr lang="en-US" sz="2000" dirty="0" smtClean="0"/>
              <a:t> - </a:t>
            </a:r>
          </a:p>
          <a:p>
            <a:pPr algn="just">
              <a:lnSpc>
                <a:spcPct val="150000"/>
              </a:lnSpc>
            </a:pPr>
            <a:r>
              <a:rPr lang="en-US" sz="2000" b="1" dirty="0" err="1" smtClean="0"/>
              <a:t>Bài</a:t>
            </a:r>
            <a:r>
              <a:rPr lang="en-US" sz="2000" b="1" dirty="0" smtClean="0"/>
              <a:t> 7: </a:t>
            </a:r>
            <a:r>
              <a:rPr lang="en-US" sz="2000" b="1" dirty="0" err="1" smtClean="0"/>
              <a:t>Tập</a:t>
            </a:r>
            <a:r>
              <a:rPr lang="en-US" sz="2000" b="1" dirty="0" smtClean="0"/>
              <a:t> </a:t>
            </a:r>
            <a:r>
              <a:rPr lang="en-US" sz="2000" b="1" dirty="0" err="1" smtClean="0"/>
              <a:t>hợp</a:t>
            </a:r>
            <a:r>
              <a:rPr lang="en-US" sz="2000" b="1" dirty="0" smtClean="0"/>
              <a:t> </a:t>
            </a:r>
            <a:r>
              <a:rPr lang="en-US" sz="2000" b="1" dirty="0" err="1" smtClean="0"/>
              <a:t>số</a:t>
            </a:r>
            <a:r>
              <a:rPr lang="en-US" sz="2000" b="1" dirty="0" smtClean="0"/>
              <a:t> </a:t>
            </a:r>
            <a:r>
              <a:rPr lang="en-US" sz="2000" b="1" dirty="0" err="1" smtClean="0"/>
              <a:t>thực</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7993" y="2871099"/>
            <a:ext cx="2168068" cy="1864539"/>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fade">
                                      <p:cBhvr>
                                        <p:cTn id="7" dur="500"/>
                                        <p:tgtEl>
                                          <p:spTgt spid="2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82"/>
                                        </p:tgtEl>
                                        <p:attrNameLst>
                                          <p:attrName>style.visibility</p:attrName>
                                        </p:attrNameLst>
                                      </p:cBhvr>
                                      <p:to>
                                        <p:strVal val="visible"/>
                                      </p:to>
                                    </p:set>
                                    <p:animEffect transition="in" filter="wipe(down)">
                                      <p:cBhvr>
                                        <p:cTn id="12" dur="500"/>
                                        <p:tgtEl>
                                          <p:spTgt spid="2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
                                        </p:tgtEl>
                                        <p:attrNameLst>
                                          <p:attrName>style.visibility</p:attrName>
                                        </p:attrNameLst>
                                      </p:cBhvr>
                                      <p:to>
                                        <p:strVal val="visible"/>
                                      </p:to>
                                    </p:set>
                                    <p:animEffect transition="in" filter="fade">
                                      <p:cBhvr>
                                        <p:cTn id="17" dur="500"/>
                                        <p:tgtEl>
                                          <p:spTgt spid="27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81"/>
                                        </p:tgtEl>
                                        <p:attrNameLst>
                                          <p:attrName>style.visibility</p:attrName>
                                        </p:attrNameLst>
                                      </p:cBhvr>
                                      <p:to>
                                        <p:strVal val="visible"/>
                                      </p:to>
                                    </p:set>
                                    <p:animEffect transition="in" filter="wipe(left)">
                                      <p:cBhvr>
                                        <p:cTn id="25" dur="500"/>
                                        <p:tgtEl>
                                          <p:spTgt spid="26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44"/>
                                        </p:tgtEl>
                                        <p:attrNameLst>
                                          <p:attrName>style.visibility</p:attrName>
                                        </p:attrNameLst>
                                      </p:cBhvr>
                                      <p:to>
                                        <p:strVal val="visible"/>
                                      </p:to>
                                    </p:set>
                                    <p:animEffect transition="in" filter="fade">
                                      <p:cBhvr>
                                        <p:cTn id="30" dur="500"/>
                                        <p:tgtEl>
                                          <p:spTgt spid="27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83"/>
                                        </p:tgtEl>
                                        <p:attrNameLst>
                                          <p:attrName>style.visibility</p:attrName>
                                        </p:attrNameLst>
                                      </p:cBhvr>
                                      <p:to>
                                        <p:strVal val="visible"/>
                                      </p:to>
                                    </p:set>
                                    <p:animEffect transition="in" filter="wipe(up)">
                                      <p:cBhvr>
                                        <p:cTn id="38" dur="500"/>
                                        <p:tgtEl>
                                          <p:spTgt spid="26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09"/>
                                        </p:tgtEl>
                                        <p:attrNameLst>
                                          <p:attrName>style.visibility</p:attrName>
                                        </p:attrNameLst>
                                      </p:cBhvr>
                                      <p:to>
                                        <p:strVal val="visible"/>
                                      </p:to>
                                    </p:set>
                                    <p:animEffect transition="in" filter="fade">
                                      <p:cBhvr>
                                        <p:cTn id="43" dur="500"/>
                                        <p:tgtEl>
                                          <p:spTgt spid="270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41" name="Google Shape;1341;p43"/>
          <p:cNvGrpSpPr/>
          <p:nvPr/>
        </p:nvGrpSpPr>
        <p:grpSpPr>
          <a:xfrm>
            <a:off x="8004465" y="76195"/>
            <a:ext cx="1063335" cy="1454810"/>
            <a:chOff x="3064150" y="3027700"/>
            <a:chExt cx="1519050" cy="2078300"/>
          </a:xfrm>
        </p:grpSpPr>
        <p:sp>
          <p:nvSpPr>
            <p:cNvPr id="1342" name="Google Shape;1342;p43"/>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3"/>
          <p:cNvGrpSpPr/>
          <p:nvPr/>
        </p:nvGrpSpPr>
        <p:grpSpPr>
          <a:xfrm>
            <a:off x="7533293" y="1055972"/>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3"/>
          <p:cNvGrpSpPr/>
          <p:nvPr/>
        </p:nvGrpSpPr>
        <p:grpSpPr>
          <a:xfrm>
            <a:off x="80082" y="3640135"/>
            <a:ext cx="1279828" cy="1427160"/>
            <a:chOff x="5321800" y="3042900"/>
            <a:chExt cx="1828325" cy="2038800"/>
          </a:xfrm>
        </p:grpSpPr>
        <p:sp>
          <p:nvSpPr>
            <p:cNvPr id="1384"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1651402" y="3660390"/>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3"/>
          <p:cNvGrpSpPr/>
          <p:nvPr/>
        </p:nvGrpSpPr>
        <p:grpSpPr>
          <a:xfrm>
            <a:off x="6100822" y="540003"/>
            <a:ext cx="1675047" cy="149573"/>
            <a:chOff x="4790625" y="1824675"/>
            <a:chExt cx="2392925" cy="213675"/>
          </a:xfrm>
        </p:grpSpPr>
        <p:sp>
          <p:nvSpPr>
            <p:cNvPr id="1392"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9998" y="1315852"/>
            <a:ext cx="246837" cy="387257"/>
            <a:chOff x="404525" y="4002625"/>
            <a:chExt cx="352625" cy="553225"/>
          </a:xfrm>
        </p:grpSpPr>
        <p:sp>
          <p:nvSpPr>
            <p:cNvPr id="1398" name="Google Shape;1398;p4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852895" y="173198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43"/>
          <p:cNvGrpSpPr/>
          <p:nvPr/>
        </p:nvGrpSpPr>
        <p:grpSpPr>
          <a:xfrm>
            <a:off x="8077160" y="1731985"/>
            <a:ext cx="346832" cy="1809080"/>
            <a:chOff x="4713875" y="2486650"/>
            <a:chExt cx="495475" cy="2584400"/>
          </a:xfrm>
        </p:grpSpPr>
        <p:sp>
          <p:nvSpPr>
            <p:cNvPr id="1420"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00335" y="1521136"/>
            <a:ext cx="7131300" cy="1651671"/>
          </a:xfrm>
          <a:prstGeom prst="rect">
            <a:avLst/>
          </a:prstGeom>
          <a:noFill/>
        </p:spPr>
        <p:txBody>
          <a:bodyPr wrap="square" rtlCol="0">
            <a:spAutoFit/>
          </a:bodyPr>
          <a:lstStyle/>
          <a:p>
            <a:pPr algn="ctr">
              <a:lnSpc>
                <a:spcPct val="150000"/>
              </a:lnSpc>
            </a:pPr>
            <a:r>
              <a:rPr lang="en-US" sz="3600" b="1" dirty="0" smtClean="0">
                <a:solidFill>
                  <a:srgbClr val="002060"/>
                </a:solidFill>
              </a:rPr>
              <a:t>BÀI 6: SỐ VÔ TỈ. CĂN BẬC HAI SỐ HỌC (2 </a:t>
            </a:r>
            <a:r>
              <a:rPr lang="en-US" sz="3600" b="1" dirty="0" err="1" smtClean="0">
                <a:solidFill>
                  <a:srgbClr val="002060"/>
                </a:solidFill>
              </a:rPr>
              <a:t>Tiết</a:t>
            </a:r>
            <a:r>
              <a:rPr lang="en-US" sz="3600" b="1" dirty="0" smtClean="0">
                <a:solidFill>
                  <a:srgbClr val="002060"/>
                </a:solidFill>
              </a:rPr>
              <a:t>)</a:t>
            </a:r>
            <a:endParaRPr lang="en-US" sz="3600" b="1" dirty="0">
              <a:solidFill>
                <a:srgbClr val="002060"/>
              </a:solidFill>
            </a:endParaRPr>
          </a:p>
        </p:txBody>
      </p:sp>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45" name="Google Shape;3345;p71"/>
          <p:cNvGrpSpPr/>
          <p:nvPr/>
        </p:nvGrpSpPr>
        <p:grpSpPr>
          <a:xfrm>
            <a:off x="76200" y="76205"/>
            <a:ext cx="1552162" cy="755352"/>
            <a:chOff x="359700" y="4031500"/>
            <a:chExt cx="2217375" cy="1079075"/>
          </a:xfrm>
        </p:grpSpPr>
        <p:sp>
          <p:nvSpPr>
            <p:cNvPr id="3346" name="Google Shape;3346;p7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71"/>
          <p:cNvGrpSpPr/>
          <p:nvPr/>
        </p:nvGrpSpPr>
        <p:grpSpPr>
          <a:xfrm>
            <a:off x="1856952" y="540003"/>
            <a:ext cx="1675047" cy="149573"/>
            <a:chOff x="4790625" y="1824675"/>
            <a:chExt cx="2392925" cy="213675"/>
          </a:xfrm>
        </p:grpSpPr>
        <p:sp>
          <p:nvSpPr>
            <p:cNvPr id="3349" name="Google Shape;3349;p7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7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71"/>
          <p:cNvGrpSpPr/>
          <p:nvPr/>
        </p:nvGrpSpPr>
        <p:grpSpPr>
          <a:xfrm>
            <a:off x="76202" y="1060140"/>
            <a:ext cx="214917" cy="230335"/>
            <a:chOff x="424275" y="4593075"/>
            <a:chExt cx="307025" cy="329050"/>
          </a:xfrm>
        </p:grpSpPr>
        <p:sp>
          <p:nvSpPr>
            <p:cNvPr id="3355" name="Google Shape;3355;p7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71"/>
          <p:cNvGrpSpPr/>
          <p:nvPr/>
        </p:nvGrpSpPr>
        <p:grpSpPr>
          <a:xfrm>
            <a:off x="136911" y="1598697"/>
            <a:ext cx="346832" cy="1809080"/>
            <a:chOff x="4713875" y="2486650"/>
            <a:chExt cx="495475" cy="2584400"/>
          </a:xfrm>
        </p:grpSpPr>
        <p:sp>
          <p:nvSpPr>
            <p:cNvPr id="3359" name="Google Shape;3359;p7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24710" y="1424726"/>
            <a:ext cx="8029346" cy="1754326"/>
          </a:xfrm>
          <a:prstGeom prst="rect">
            <a:avLst/>
          </a:prstGeom>
          <a:noFill/>
        </p:spPr>
        <p:txBody>
          <a:bodyPr wrap="square" rtlCol="0">
            <a:spAutoFit/>
          </a:bodyPr>
          <a:lstStyle/>
          <a:p>
            <a:pPr algn="ctr">
              <a:lnSpc>
                <a:spcPct val="150000"/>
              </a:lnSpc>
            </a:pPr>
            <a:r>
              <a:rPr lang="en-US" sz="3600" b="1" dirty="0" smtClean="0">
                <a:solidFill>
                  <a:srgbClr val="C00000"/>
                </a:solidFill>
              </a:rPr>
              <a:t>BÀI HỌC KẾT THÚC, </a:t>
            </a:r>
          </a:p>
          <a:p>
            <a:pPr algn="ctr">
              <a:lnSpc>
                <a:spcPct val="150000"/>
              </a:lnSpc>
            </a:pPr>
            <a:r>
              <a:rPr lang="en-US" sz="3600" b="1" dirty="0" smtClean="0">
                <a:solidFill>
                  <a:srgbClr val="C00000"/>
                </a:solidFill>
              </a:rPr>
              <a:t>CẢM ƠN CÁC EM ĐÃ LẮNG NGHE!</a:t>
            </a:r>
            <a:endParaRPr lang="en-US" sz="36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9" name="Google Shape;1089;p40"/>
          <p:cNvSpPr txBox="1">
            <a:spLocks noGrp="1"/>
          </p:cNvSpPr>
          <p:nvPr>
            <p:ph type="title" idx="2"/>
          </p:nvPr>
        </p:nvSpPr>
        <p:spPr>
          <a:xfrm>
            <a:off x="2141253" y="193675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dirty="0">
                <a:solidFill>
                  <a:srgbClr val="002060"/>
                </a:solidFill>
                <a:latin typeface="+mn-lt"/>
              </a:rPr>
              <a:t>01</a:t>
            </a:r>
            <a:endParaRPr dirty="0">
              <a:solidFill>
                <a:srgbClr val="002060"/>
              </a:solidFill>
              <a:latin typeface="+mn-lt"/>
            </a:endParaRPr>
          </a:p>
        </p:txBody>
      </p:sp>
      <p:sp>
        <p:nvSpPr>
          <p:cNvPr id="1092" name="Google Shape;1092;p40"/>
          <p:cNvSpPr txBox="1">
            <a:spLocks noGrp="1"/>
          </p:cNvSpPr>
          <p:nvPr>
            <p:ph type="title" idx="4"/>
          </p:nvPr>
        </p:nvSpPr>
        <p:spPr>
          <a:xfrm>
            <a:off x="2141253" y="310830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a:solidFill>
                  <a:srgbClr val="002060"/>
                </a:solidFill>
                <a:latin typeface="+mn-lt"/>
              </a:rPr>
              <a:t>02</a:t>
            </a:r>
            <a:endParaRPr>
              <a:solidFill>
                <a:srgbClr val="002060"/>
              </a:solidFill>
              <a:latin typeface="+mn-lt"/>
            </a:endParaRPr>
          </a:p>
        </p:txBody>
      </p:sp>
      <p:sp>
        <p:nvSpPr>
          <p:cNvPr id="1097" name="Google Shape;1097;p40"/>
          <p:cNvSpPr txBox="1">
            <a:spLocks noGrp="1"/>
          </p:cNvSpPr>
          <p:nvPr>
            <p:ph type="title" idx="9"/>
          </p:nvPr>
        </p:nvSpPr>
        <p:spPr>
          <a:xfrm>
            <a:off x="719998" y="67356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bg1">
                    <a:lumMod val="50000"/>
                  </a:schemeClr>
                </a:solidFill>
                <a:latin typeface="+mn-lt"/>
              </a:rPr>
              <a:t>NỘI DUNG BÀI HỌC</a:t>
            </a:r>
            <a:endParaRPr sz="3200" b="1" dirty="0">
              <a:solidFill>
                <a:schemeClr val="bg1">
                  <a:lumMod val="50000"/>
                </a:schemeClr>
              </a:solidFill>
              <a:latin typeface="+mn-lt"/>
            </a:endParaRPr>
          </a:p>
        </p:txBody>
      </p:sp>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0"/>
          <p:cNvGrpSpPr/>
          <p:nvPr/>
        </p:nvGrpSpPr>
        <p:grpSpPr>
          <a:xfrm>
            <a:off x="7493393" y="3611398"/>
            <a:ext cx="242585" cy="475038"/>
            <a:chOff x="6833975" y="3957025"/>
            <a:chExt cx="346550" cy="678625"/>
          </a:xfrm>
        </p:grpSpPr>
        <p:sp>
          <p:nvSpPr>
            <p:cNvPr id="1107" name="Google Shape;1107;p4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1651402" y="560265"/>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0"/>
          <p:cNvGrpSpPr/>
          <p:nvPr/>
        </p:nvGrpSpPr>
        <p:grpSpPr>
          <a:xfrm>
            <a:off x="719998" y="1731965"/>
            <a:ext cx="246837" cy="387257"/>
            <a:chOff x="404525" y="4002625"/>
            <a:chExt cx="352625" cy="553225"/>
          </a:xfrm>
        </p:grpSpPr>
        <p:sp>
          <p:nvSpPr>
            <p:cNvPr id="1125" name="Google Shape;1125;p4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178006" y="1888389"/>
            <a:ext cx="1541123" cy="461665"/>
          </a:xfrm>
          <a:prstGeom prst="rect">
            <a:avLst/>
          </a:prstGeom>
          <a:noFill/>
        </p:spPr>
        <p:txBody>
          <a:bodyPr wrap="square" rtlCol="0">
            <a:spAutoFit/>
          </a:bodyPr>
          <a:lstStyle/>
          <a:p>
            <a:r>
              <a:rPr lang="en-US" sz="2400" b="1" dirty="0" err="1" smtClean="0"/>
              <a:t>Số</a:t>
            </a:r>
            <a:r>
              <a:rPr lang="en-US" sz="2400" b="1" dirty="0" smtClean="0"/>
              <a:t> </a:t>
            </a:r>
            <a:r>
              <a:rPr lang="en-US" sz="2400" b="1" dirty="0" err="1" smtClean="0"/>
              <a:t>vô</a:t>
            </a:r>
            <a:r>
              <a:rPr lang="en-US" sz="2400" b="1" dirty="0" smtClean="0"/>
              <a:t> </a:t>
            </a:r>
            <a:r>
              <a:rPr lang="en-US" sz="2400" b="1" dirty="0" err="1" smtClean="0"/>
              <a:t>tỉ</a:t>
            </a:r>
            <a:endParaRPr lang="en-US" sz="2400" b="1" dirty="0"/>
          </a:p>
        </p:txBody>
      </p:sp>
      <p:sp>
        <p:nvSpPr>
          <p:cNvPr id="76" name="TextBox 75"/>
          <p:cNvSpPr txBox="1"/>
          <p:nvPr/>
        </p:nvSpPr>
        <p:spPr>
          <a:xfrm>
            <a:off x="3178006" y="3081891"/>
            <a:ext cx="3023353" cy="461665"/>
          </a:xfrm>
          <a:prstGeom prst="rect">
            <a:avLst/>
          </a:prstGeom>
          <a:noFill/>
        </p:spPr>
        <p:txBody>
          <a:bodyPr wrap="square" rtlCol="0">
            <a:spAutoFit/>
          </a:bodyPr>
          <a:lstStyle/>
          <a:p>
            <a:r>
              <a:rPr lang="en-US" sz="2400" b="1" dirty="0" err="1" smtClean="0"/>
              <a:t>Căn</a:t>
            </a:r>
            <a:r>
              <a:rPr lang="en-US" sz="2400" b="1" dirty="0" smtClean="0"/>
              <a:t> </a:t>
            </a:r>
            <a:r>
              <a:rPr lang="en-US" sz="2400" b="1" dirty="0" err="1" smtClean="0"/>
              <a:t>bậc</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học</a:t>
            </a:r>
            <a:endParaRPr 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ppt_h*1.125000"/>
                                          </p:val>
                                        </p:tav>
                                        <p:tav tm="100000">
                                          <p:val>
                                            <p:strVal val="#ppt_y"/>
                                          </p:val>
                                        </p:tav>
                                      </p:tavLst>
                                    </p:anim>
                                    <p:animEffect transition="in" filter="wipe(up)">
                                      <p:cBhvr>
                                        <p:cTn id="8" dur="500"/>
                                        <p:tgtEl>
                                          <p:spTgt spid="108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barn(inVertical)">
                                      <p:cBhvr>
                                        <p:cTn id="17" dur="500"/>
                                        <p:tgtEl>
                                          <p:spTgt spid="109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92" grpId="0" animBg="1"/>
      <p:bldP spid="9"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2" name="Title 1"/>
          <p:cNvSpPr>
            <a:spLocks noGrp="1"/>
          </p:cNvSpPr>
          <p:nvPr>
            <p:ph type="title"/>
          </p:nvPr>
        </p:nvSpPr>
        <p:spPr>
          <a:xfrm>
            <a:off x="720000" y="540000"/>
            <a:ext cx="1714975" cy="676800"/>
          </a:xfrm>
        </p:spPr>
        <p:txBody>
          <a:bodyPr/>
          <a:lstStyle/>
          <a:p>
            <a:pPr algn="l"/>
            <a:r>
              <a:rPr lang="en-US" sz="2400" b="1" dirty="0" smtClean="0">
                <a:solidFill>
                  <a:srgbClr val="0070C0"/>
                </a:solidFill>
                <a:latin typeface="+mn-lt"/>
              </a:rPr>
              <a:t>1. </a:t>
            </a:r>
            <a:r>
              <a:rPr lang="en-US" sz="2400" b="1" dirty="0" err="1" smtClean="0">
                <a:solidFill>
                  <a:srgbClr val="0070C0"/>
                </a:solidFill>
                <a:latin typeface="+mn-lt"/>
              </a:rPr>
              <a:t>Số</a:t>
            </a:r>
            <a:r>
              <a:rPr lang="en-US" sz="2400" b="1" dirty="0" smtClean="0">
                <a:solidFill>
                  <a:srgbClr val="0070C0"/>
                </a:solidFill>
                <a:latin typeface="+mn-lt"/>
              </a:rPr>
              <a:t> </a:t>
            </a:r>
            <a:r>
              <a:rPr lang="en-US" sz="2400" b="1" dirty="0" err="1" smtClean="0">
                <a:solidFill>
                  <a:srgbClr val="0070C0"/>
                </a:solidFill>
                <a:latin typeface="+mn-lt"/>
              </a:rPr>
              <a:t>vô</a:t>
            </a:r>
            <a:r>
              <a:rPr lang="en-US" sz="2400" b="1" dirty="0" smtClean="0">
                <a:solidFill>
                  <a:srgbClr val="0070C0"/>
                </a:solidFill>
                <a:latin typeface="+mn-lt"/>
              </a:rPr>
              <a:t> </a:t>
            </a:r>
            <a:r>
              <a:rPr lang="en-US" sz="2400" b="1" dirty="0" err="1" smtClean="0">
                <a:solidFill>
                  <a:srgbClr val="0070C0"/>
                </a:solidFill>
                <a:latin typeface="+mn-lt"/>
              </a:rPr>
              <a:t>tỉ</a:t>
            </a:r>
            <a:endParaRPr lang="en-US" sz="2400" b="1" dirty="0">
              <a:solidFill>
                <a:srgbClr val="0070C0"/>
              </a:solidFill>
              <a:latin typeface="+mn-lt"/>
            </a:endParaRPr>
          </a:p>
        </p:txBody>
      </p:sp>
      <p:sp>
        <p:nvSpPr>
          <p:cNvPr id="4" name="Rectangle 3"/>
          <p:cNvSpPr/>
          <p:nvPr/>
        </p:nvSpPr>
        <p:spPr>
          <a:xfrm>
            <a:off x="2119970" y="1317715"/>
            <a:ext cx="6110968" cy="400110"/>
          </a:xfrm>
          <a:prstGeom prst="rect">
            <a:avLst/>
          </a:prstGeom>
        </p:spPr>
        <p:txBody>
          <a:bodyPr wrap="none">
            <a:spAutoFit/>
          </a:bodyPr>
          <a:lstStyle/>
          <a:p>
            <a:r>
              <a:rPr lang="en-US" sz="2000" i="1" dirty="0" err="1" smtClean="0"/>
              <a:t>Thảo</a:t>
            </a:r>
            <a:r>
              <a:rPr lang="en-US" sz="2000" i="1" dirty="0" smtClean="0"/>
              <a:t> </a:t>
            </a:r>
            <a:r>
              <a:rPr lang="en-US" sz="2000" i="1" dirty="0" err="1"/>
              <a:t>luận</a:t>
            </a:r>
            <a:r>
              <a:rPr lang="en-US" sz="2000" i="1" dirty="0"/>
              <a:t> </a:t>
            </a:r>
            <a:r>
              <a:rPr lang="en-US" sz="2000" i="1" dirty="0" err="1"/>
              <a:t>nhóm</a:t>
            </a:r>
            <a:r>
              <a:rPr lang="en-US" sz="2000" i="1" dirty="0"/>
              <a:t> 4, </a:t>
            </a:r>
            <a:r>
              <a:rPr lang="en-US" sz="2000" i="1" dirty="0" err="1" smtClean="0"/>
              <a:t>hoàn</a:t>
            </a:r>
            <a:r>
              <a:rPr lang="en-US" sz="2000" i="1" dirty="0" smtClean="0"/>
              <a:t> </a:t>
            </a:r>
            <a:r>
              <a:rPr lang="en-US" sz="2000" i="1" dirty="0" err="1" smtClean="0"/>
              <a:t>thành</a:t>
            </a:r>
            <a:r>
              <a:rPr lang="en-US" sz="2000" i="1" dirty="0" smtClean="0"/>
              <a:t> </a:t>
            </a:r>
            <a:r>
              <a:rPr lang="en-US" sz="2000" i="1" dirty="0" err="1"/>
              <a:t>các</a:t>
            </a:r>
            <a:r>
              <a:rPr lang="en-US" sz="2000" i="1" dirty="0"/>
              <a:t> </a:t>
            </a:r>
            <a:r>
              <a:rPr lang="en-US" sz="2000" b="1" i="1" dirty="0" smtClean="0"/>
              <a:t>HĐ1</a:t>
            </a:r>
            <a:r>
              <a:rPr lang="en-US" sz="2000" i="1" dirty="0"/>
              <a:t>, </a:t>
            </a:r>
            <a:r>
              <a:rPr lang="en-US" sz="2000" b="1" i="1" dirty="0" smtClean="0"/>
              <a:t>HĐ2</a:t>
            </a:r>
            <a:r>
              <a:rPr lang="en-US" sz="2000" i="1" dirty="0"/>
              <a:t>, </a:t>
            </a:r>
            <a:r>
              <a:rPr lang="en-US" sz="2000" b="1" i="1" dirty="0"/>
              <a:t>HĐ3</a:t>
            </a:r>
            <a:r>
              <a:rPr lang="en-US" sz="2000" i="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4" y="775594"/>
            <a:ext cx="1236262" cy="918955"/>
          </a:xfrm>
          <a:prstGeom prst="rect">
            <a:avLst/>
          </a:prstGeom>
        </p:spPr>
      </p:pic>
      <p:sp>
        <p:nvSpPr>
          <p:cNvPr id="6" name="Round Same Side Corner Rectangle 5"/>
          <p:cNvSpPr/>
          <p:nvPr/>
        </p:nvSpPr>
        <p:spPr>
          <a:xfrm flipV="1">
            <a:off x="945224" y="2109357"/>
            <a:ext cx="764120" cy="418382"/>
          </a:xfrm>
          <a:prstGeom prst="round2SameRect">
            <a:avLst>
              <a:gd name="adj1" fmla="val 31884"/>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5223" y="2127629"/>
            <a:ext cx="764120" cy="400110"/>
          </a:xfrm>
          <a:prstGeom prst="rect">
            <a:avLst/>
          </a:prstGeom>
          <a:noFill/>
        </p:spPr>
        <p:txBody>
          <a:bodyPr wrap="square" rtlCol="0">
            <a:spAutoFit/>
          </a:bodyPr>
          <a:lstStyle/>
          <a:p>
            <a:pPr algn="ctr"/>
            <a:r>
              <a:rPr lang="en-US" sz="2000" b="1" dirty="0" smtClean="0">
                <a:solidFill>
                  <a:schemeClr val="accent4"/>
                </a:solidFill>
              </a:rPr>
              <a:t>HĐ1</a:t>
            </a:r>
            <a:endParaRPr lang="en-US" sz="2000" b="1" dirty="0">
              <a:solidFill>
                <a:schemeClr val="accent4"/>
              </a:solidFill>
            </a:endParaRPr>
          </a:p>
        </p:txBody>
      </p:sp>
      <p:sp>
        <p:nvSpPr>
          <p:cNvPr id="8" name="TextBox 7"/>
          <p:cNvSpPr txBox="1"/>
          <p:nvPr/>
        </p:nvSpPr>
        <p:spPr>
          <a:xfrm>
            <a:off x="1842907" y="1911871"/>
            <a:ext cx="3684590" cy="2400657"/>
          </a:xfrm>
          <a:prstGeom prst="rect">
            <a:avLst/>
          </a:prstGeom>
          <a:noFill/>
        </p:spPr>
        <p:txBody>
          <a:bodyPr wrap="square" rtlCol="0">
            <a:spAutoFit/>
          </a:bodyPr>
          <a:lstStyle/>
          <a:p>
            <a:pPr algn="just">
              <a:lnSpc>
                <a:spcPct val="150000"/>
              </a:lnSpc>
            </a:pPr>
            <a:r>
              <a:rPr lang="en-US" sz="2000" dirty="0" err="1" smtClean="0"/>
              <a:t>Cắt</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bằng</a:t>
            </a:r>
            <a:r>
              <a:rPr lang="en-US" sz="2000" dirty="0" smtClean="0"/>
              <a:t> 2 </a:t>
            </a:r>
            <a:r>
              <a:rPr lang="en-US" sz="2000" dirty="0" err="1" smtClean="0"/>
              <a:t>dm</a:t>
            </a:r>
            <a:r>
              <a:rPr lang="en-US" sz="2000" dirty="0" smtClean="0"/>
              <a:t>, </a:t>
            </a:r>
            <a:r>
              <a:rPr lang="en-US" sz="2000" dirty="0" err="1" smtClean="0"/>
              <a:t>rồi</a:t>
            </a:r>
            <a:r>
              <a:rPr lang="en-US" sz="2000" dirty="0" smtClean="0"/>
              <a:t> </a:t>
            </a:r>
            <a:r>
              <a:rPr lang="en-US" sz="2000" dirty="0" err="1" smtClean="0"/>
              <a:t>cắt</a:t>
            </a:r>
            <a:r>
              <a:rPr lang="en-US" sz="2000" dirty="0" smtClean="0"/>
              <a:t> </a:t>
            </a:r>
            <a:r>
              <a:rPr lang="en-US" sz="2000" dirty="0" err="1" smtClean="0"/>
              <a:t>nó</a:t>
            </a:r>
            <a:r>
              <a:rPr lang="en-US" sz="2000" dirty="0" smtClean="0"/>
              <a:t> </a:t>
            </a:r>
            <a:r>
              <a:rPr lang="en-US" sz="2000" dirty="0" err="1" smtClean="0"/>
              <a:t>thành</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vuông</a:t>
            </a:r>
            <a:r>
              <a:rPr lang="en-US" sz="2000" dirty="0" smtClean="0"/>
              <a:t> </a:t>
            </a:r>
            <a:r>
              <a:rPr lang="en-US" sz="2000" dirty="0" err="1" smtClean="0"/>
              <a:t>bằng</a:t>
            </a:r>
            <a:r>
              <a:rPr lang="en-US" sz="2000" dirty="0" smtClean="0"/>
              <a:t> </a:t>
            </a:r>
            <a:r>
              <a:rPr lang="en-US" sz="2000" dirty="0" err="1" smtClean="0"/>
              <a:t>nhau</a:t>
            </a:r>
            <a:r>
              <a:rPr lang="en-US" sz="2000" dirty="0" smtClean="0"/>
              <a:t> </a:t>
            </a:r>
            <a:r>
              <a:rPr lang="en-US" sz="2000" dirty="0" err="1" smtClean="0"/>
              <a:t>dọc</a:t>
            </a:r>
            <a:r>
              <a:rPr lang="en-US" sz="2000" dirty="0" smtClean="0"/>
              <a:t> </a:t>
            </a:r>
            <a:r>
              <a:rPr lang="en-US" sz="2000" dirty="0" err="1" smtClean="0"/>
              <a:t>theo</a:t>
            </a:r>
            <a:r>
              <a:rPr lang="en-US" sz="2000" dirty="0" smtClean="0"/>
              <a:t> </a:t>
            </a:r>
            <a:r>
              <a:rPr lang="en-US" sz="2000" dirty="0" err="1" smtClean="0"/>
              <a:t>hai</a:t>
            </a:r>
            <a:r>
              <a:rPr lang="en-US" sz="2000" dirty="0" smtClean="0"/>
              <a:t> </a:t>
            </a:r>
            <a:r>
              <a:rPr lang="en-US" sz="2000" dirty="0" err="1" smtClean="0"/>
              <a:t>đường</a:t>
            </a:r>
            <a:r>
              <a:rPr lang="en-US" sz="2000" dirty="0" smtClean="0"/>
              <a:t> </a:t>
            </a:r>
            <a:r>
              <a:rPr lang="en-US" sz="2000" dirty="0" err="1" smtClean="0"/>
              <a:t>chéo</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vuông</a:t>
            </a:r>
            <a:r>
              <a:rPr lang="en-US" sz="2000" dirty="0" smtClean="0"/>
              <a:t>.</a:t>
            </a:r>
            <a:endParaRPr lang="en-US" sz="20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89" y="2004695"/>
            <a:ext cx="2307833" cy="2307833"/>
          </a:xfrm>
          <a:prstGeom prst="rect">
            <a:avLst/>
          </a:prstGeom>
        </p:spPr>
      </p:pic>
      <p:sp>
        <p:nvSpPr>
          <p:cNvPr id="11" name="TextBox 10"/>
          <p:cNvSpPr txBox="1"/>
          <p:nvPr/>
        </p:nvSpPr>
        <p:spPr>
          <a:xfrm rot="5400000">
            <a:off x="7788880" y="2856781"/>
            <a:ext cx="1027416" cy="369332"/>
          </a:xfrm>
          <a:prstGeom prst="rect">
            <a:avLst/>
          </a:prstGeom>
          <a:noFill/>
        </p:spPr>
        <p:txBody>
          <a:bodyPr wrap="square" rtlCol="0">
            <a:spAutoFit/>
          </a:bodyPr>
          <a:lstStyle/>
          <a:p>
            <a:pPr algn="ctr"/>
            <a:r>
              <a:rPr lang="en-US" sz="1800" dirty="0" smtClean="0">
                <a:solidFill>
                  <a:srgbClr val="0070C0"/>
                </a:solidFill>
              </a:rPr>
              <a:t>2 </a:t>
            </a:r>
            <a:r>
              <a:rPr lang="en-US" sz="1800" dirty="0" err="1" smtClean="0">
                <a:solidFill>
                  <a:srgbClr val="0070C0"/>
                </a:solidFill>
              </a:rPr>
              <a:t>dm</a:t>
            </a:r>
            <a:endParaRPr lang="en-US" sz="1800" dirty="0">
              <a:solidFill>
                <a:srgbClr val="0070C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3"/>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Effect transition="in" filter="fade">
                                      <p:cBhvr>
                                        <p:cTn id="38" dur="500"/>
                                        <p:tgtEl>
                                          <p:spTgt spid="8"/>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9" name="Google Shape;1709;p48"/>
          <p:cNvGrpSpPr/>
          <p:nvPr/>
        </p:nvGrpSpPr>
        <p:grpSpPr>
          <a:xfrm>
            <a:off x="7457293" y="4243340"/>
            <a:ext cx="1552162" cy="755352"/>
            <a:chOff x="359700" y="4031500"/>
            <a:chExt cx="2217375" cy="1079075"/>
          </a:xfrm>
        </p:grpSpPr>
        <p:sp>
          <p:nvSpPr>
            <p:cNvPr id="1710"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8"/>
          <p:cNvGrpSpPr/>
          <p:nvPr/>
        </p:nvGrpSpPr>
        <p:grpSpPr>
          <a:xfrm>
            <a:off x="6819370" y="475957"/>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76202" y="106014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48"/>
          <p:cNvGrpSpPr/>
          <p:nvPr/>
        </p:nvGrpSpPr>
        <p:grpSpPr>
          <a:xfrm>
            <a:off x="719997" y="11363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 Same Side Corner Rectangle 36"/>
          <p:cNvSpPr/>
          <p:nvPr/>
        </p:nvSpPr>
        <p:spPr>
          <a:xfrm flipV="1">
            <a:off x="1249744" y="406224"/>
            <a:ext cx="764120" cy="418382"/>
          </a:xfrm>
          <a:prstGeom prst="round2SameRect">
            <a:avLst>
              <a:gd name="adj1" fmla="val 31884"/>
              <a:gd name="adj2"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49743" y="424496"/>
            <a:ext cx="764120" cy="400110"/>
          </a:xfrm>
          <a:prstGeom prst="rect">
            <a:avLst/>
          </a:prstGeom>
          <a:noFill/>
        </p:spPr>
        <p:txBody>
          <a:bodyPr wrap="square" rtlCol="0">
            <a:spAutoFit/>
          </a:bodyPr>
          <a:lstStyle/>
          <a:p>
            <a:pPr algn="ctr"/>
            <a:r>
              <a:rPr lang="en-US" sz="2000" b="1" dirty="0" smtClean="0">
                <a:solidFill>
                  <a:schemeClr val="accent4"/>
                </a:solidFill>
              </a:rPr>
              <a:t>HĐ2</a:t>
            </a:r>
            <a:endParaRPr lang="en-US" sz="2000" b="1" dirty="0">
              <a:solidFill>
                <a:schemeClr val="accent4"/>
              </a:solidFill>
            </a:endParaRPr>
          </a:p>
        </p:txBody>
      </p:sp>
      <p:sp>
        <p:nvSpPr>
          <p:cNvPr id="4" name="TextBox 3"/>
          <p:cNvSpPr txBox="1"/>
          <p:nvPr/>
        </p:nvSpPr>
        <p:spPr>
          <a:xfrm>
            <a:off x="1602562" y="977339"/>
            <a:ext cx="3832260" cy="1938992"/>
          </a:xfrm>
          <a:prstGeom prst="rect">
            <a:avLst/>
          </a:prstGeom>
          <a:noFill/>
        </p:spPr>
        <p:txBody>
          <a:bodyPr wrap="square" rtlCol="0">
            <a:spAutoFit/>
          </a:bodyPr>
          <a:lstStyle/>
          <a:p>
            <a:pPr algn="just">
              <a:lnSpc>
                <a:spcPct val="150000"/>
              </a:lnSpc>
            </a:pPr>
            <a:r>
              <a:rPr lang="en-US" sz="2000" dirty="0" err="1" smtClean="0"/>
              <a:t>Lấy</a:t>
            </a:r>
            <a:r>
              <a:rPr lang="en-US" sz="2000" dirty="0" smtClean="0"/>
              <a:t> </a:t>
            </a:r>
            <a:r>
              <a:rPr lang="en-US" sz="2000" dirty="0" err="1" smtClean="0"/>
              <a:t>hai</a:t>
            </a:r>
            <a:r>
              <a:rPr lang="en-US" sz="2000" dirty="0" smtClean="0"/>
              <a:t> </a:t>
            </a:r>
            <a:r>
              <a:rPr lang="en-US" sz="2000" dirty="0" err="1" smtClean="0"/>
              <a:t>trong</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nhận</a:t>
            </a:r>
            <a:r>
              <a:rPr lang="en-US" sz="2000" dirty="0" smtClean="0"/>
              <a:t> </a:t>
            </a:r>
            <a:r>
              <a:rPr lang="en-US" sz="2000" dirty="0" err="1" smtClean="0"/>
              <a:t>được</a:t>
            </a:r>
            <a:r>
              <a:rPr lang="en-US" sz="2000" dirty="0" smtClean="0"/>
              <a:t> ở </a:t>
            </a:r>
            <a:r>
              <a:rPr lang="en-US" sz="2000" dirty="0" err="1" smtClean="0"/>
              <a:t>trên</a:t>
            </a:r>
            <a:r>
              <a:rPr lang="en-US" sz="2000" dirty="0" smtClean="0"/>
              <a:t> </a:t>
            </a:r>
            <a:r>
              <a:rPr lang="en-US" sz="2000" dirty="0" err="1" smtClean="0"/>
              <a:t>ghép</a:t>
            </a:r>
            <a:r>
              <a:rPr lang="en-US" sz="2000" dirty="0" smtClean="0"/>
              <a:t> </a:t>
            </a:r>
            <a:r>
              <a:rPr lang="en-US" sz="2000" dirty="0" err="1" smtClean="0"/>
              <a:t>thành</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1" y="831557"/>
            <a:ext cx="2139978" cy="2118790"/>
          </a:xfrm>
          <a:prstGeom prst="rect">
            <a:avLst/>
          </a:prstGeom>
        </p:spPr>
      </p:pic>
      <p:sp>
        <p:nvSpPr>
          <p:cNvPr id="3" name="TextBox 2"/>
          <p:cNvSpPr txBox="1"/>
          <p:nvPr/>
        </p:nvSpPr>
        <p:spPr>
          <a:xfrm>
            <a:off x="6285114" y="1503913"/>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sp>
        <p:nvSpPr>
          <p:cNvPr id="36" name="Round Same Side Corner Rectangle 35"/>
          <p:cNvSpPr/>
          <p:nvPr/>
        </p:nvSpPr>
        <p:spPr>
          <a:xfrm flipV="1">
            <a:off x="1768799" y="3161454"/>
            <a:ext cx="764120" cy="418382"/>
          </a:xfrm>
          <a:prstGeom prst="round2SameRect">
            <a:avLst>
              <a:gd name="adj1" fmla="val 31884"/>
              <a:gd name="adj2" fmla="val 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768799" y="3169873"/>
            <a:ext cx="764120" cy="400110"/>
          </a:xfrm>
          <a:prstGeom prst="rect">
            <a:avLst/>
          </a:prstGeom>
          <a:noFill/>
        </p:spPr>
        <p:txBody>
          <a:bodyPr wrap="square" rtlCol="0">
            <a:spAutoFit/>
          </a:bodyPr>
          <a:lstStyle/>
          <a:p>
            <a:pPr algn="ctr"/>
            <a:r>
              <a:rPr lang="en-US" sz="2000" b="1" dirty="0" smtClean="0">
                <a:solidFill>
                  <a:schemeClr val="accent4"/>
                </a:solidFill>
              </a:rPr>
              <a:t>HĐ3</a:t>
            </a:r>
            <a:endParaRPr lang="en-US" sz="2000" b="1" dirty="0">
              <a:solidFill>
                <a:schemeClr val="accent4"/>
              </a:solidFill>
            </a:endParaRPr>
          </a:p>
        </p:txBody>
      </p:sp>
      <p:sp>
        <p:nvSpPr>
          <p:cNvPr id="5" name="TextBox 4"/>
          <p:cNvSpPr txBox="1"/>
          <p:nvPr/>
        </p:nvSpPr>
        <p:spPr>
          <a:xfrm>
            <a:off x="2636269" y="3004335"/>
            <a:ext cx="5597105" cy="1477328"/>
          </a:xfrm>
          <a:prstGeom prst="rect">
            <a:avLst/>
          </a:prstGeom>
          <a:noFill/>
        </p:spPr>
        <p:txBody>
          <a:bodyPr wrap="square" rtlCol="0">
            <a:spAutoFit/>
          </a:bodyPr>
          <a:lstStyle/>
          <a:p>
            <a:pPr algn="just">
              <a:lnSpc>
                <a:spcPct val="150000"/>
              </a:lnSpc>
            </a:pPr>
            <a:r>
              <a:rPr lang="en-US" sz="2000" dirty="0" err="1" smtClean="0"/>
              <a:t>Dùng</a:t>
            </a:r>
            <a:r>
              <a:rPr lang="en-US" sz="2000" dirty="0" smtClean="0"/>
              <a:t> </a:t>
            </a:r>
            <a:r>
              <a:rPr lang="en-US" sz="2000" dirty="0" err="1" smtClean="0"/>
              <a:t>thước</a:t>
            </a:r>
            <a:r>
              <a:rPr lang="en-US" sz="2000" dirty="0" smtClean="0"/>
              <a:t> </a:t>
            </a:r>
            <a:r>
              <a:rPr lang="en-US" sz="2000" dirty="0" err="1" smtClean="0"/>
              <a:t>có</a:t>
            </a:r>
            <a:r>
              <a:rPr lang="en-US" sz="2000" dirty="0" smtClean="0"/>
              <a:t> </a:t>
            </a:r>
            <a:r>
              <a:rPr lang="en-US" sz="2000" dirty="0" err="1" smtClean="0"/>
              <a:t>vạch</a:t>
            </a:r>
            <a:r>
              <a:rPr lang="en-US" sz="2000" dirty="0" smtClean="0"/>
              <a:t> chia </a:t>
            </a:r>
            <a:r>
              <a:rPr lang="en-US" sz="2000" dirty="0" err="1" smtClean="0"/>
              <a:t>để</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b="1" dirty="0" smtClean="0"/>
              <a:t>HĐ2</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này</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đề</a:t>
            </a:r>
            <a:r>
              <a:rPr lang="en-US" sz="2000" dirty="0" smtClean="0"/>
              <a:t> xi </a:t>
            </a:r>
            <a:r>
              <a:rPr lang="en-US" sz="2000" dirty="0" err="1" smtClean="0"/>
              <a:t>mét</a:t>
            </a:r>
            <a:r>
              <a:rPr lang="en-US" sz="2000" dirty="0" smtClean="0"/>
              <a:t>?</a:t>
            </a:r>
            <a:endParaRPr lang="en-US" sz="2000" dirty="0"/>
          </a:p>
        </p:txBody>
      </p:sp>
      <p:cxnSp>
        <p:nvCxnSpPr>
          <p:cNvPr id="7" name="Straight Arrow Connector 6"/>
          <p:cNvCxnSpPr/>
          <p:nvPr/>
        </p:nvCxnSpPr>
        <p:spPr>
          <a:xfrm flipH="1">
            <a:off x="1941816" y="3986373"/>
            <a:ext cx="59110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9997" y="3552640"/>
            <a:ext cx="1293867" cy="958660"/>
          </a:xfrm>
          <a:prstGeom prst="rect">
            <a:avLst/>
          </a:prstGeom>
          <a:noFill/>
        </p:spPr>
        <p:txBody>
          <a:bodyPr wrap="square" rtlCol="0">
            <a:spAutoFit/>
          </a:bodyPr>
          <a:lstStyle/>
          <a:p>
            <a:pPr algn="ctr">
              <a:lnSpc>
                <a:spcPct val="150000"/>
              </a:lnSpc>
            </a:pPr>
            <a:r>
              <a:rPr lang="en-US" sz="2000" dirty="0" err="1" smtClean="0">
                <a:solidFill>
                  <a:schemeClr val="tx2">
                    <a:lumMod val="50000"/>
                  </a:schemeClr>
                </a:solidFill>
              </a:rPr>
              <a:t>Xấp</a:t>
            </a:r>
            <a:r>
              <a:rPr lang="en-US" sz="2000" dirty="0" smtClean="0">
                <a:solidFill>
                  <a:schemeClr val="tx2">
                    <a:lumMod val="50000"/>
                  </a:schemeClr>
                </a:solidFill>
              </a:rPr>
              <a:t> </a:t>
            </a:r>
            <a:r>
              <a:rPr lang="en-US" sz="2000" dirty="0" err="1" smtClean="0">
                <a:solidFill>
                  <a:schemeClr val="tx2">
                    <a:lumMod val="50000"/>
                  </a:schemeClr>
                </a:solidFill>
              </a:rPr>
              <a:t>xỉ</a:t>
            </a:r>
            <a:r>
              <a:rPr lang="en-US" sz="2000" dirty="0" smtClean="0">
                <a:solidFill>
                  <a:schemeClr val="tx2">
                    <a:lumMod val="50000"/>
                  </a:schemeClr>
                </a:solidFill>
              </a:rPr>
              <a:t> 1,4 </a:t>
            </a:r>
            <a:r>
              <a:rPr lang="en-US" sz="2000" dirty="0" err="1" smtClean="0">
                <a:solidFill>
                  <a:schemeClr val="tx2">
                    <a:lumMod val="50000"/>
                  </a:schemeClr>
                </a:solidFill>
              </a:rPr>
              <a:t>dm</a:t>
            </a:r>
            <a:endParaRPr lang="en-US" sz="2000" dirty="0">
              <a:solidFill>
                <a:schemeClr val="tx2">
                  <a:lumMod val="50000"/>
                </a:schemeClr>
              </a:solidFill>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1947" flipV="1">
            <a:off x="9009284" y="3842464"/>
            <a:ext cx="1900187" cy="37901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down)">
                                      <p:cBhvr>
                                        <p:cTn id="8" dur="500"/>
                                        <p:tgtEl>
                                          <p:spTgt spid="3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outVertical)">
                                      <p:cBhvr>
                                        <p:cTn id="28" dur="500"/>
                                        <p:tgtEl>
                                          <p:spTgt spid="3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out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2.5E-6 -1.97531E-6 L -0.25434 -0.31636 " pathEditMode="relative" rAng="0" ptsTypes="AA">
                                      <p:cBhvr>
                                        <p:cTn id="40" dur="500" fill="hold"/>
                                        <p:tgtEl>
                                          <p:spTgt spid="42"/>
                                        </p:tgtEl>
                                        <p:attrNameLst>
                                          <p:attrName>ppt_x</p:attrName>
                                          <p:attrName>ppt_y</p:attrName>
                                        </p:attrNameLst>
                                      </p:cBhvr>
                                      <p:rCtr x="-12726" y="-15833"/>
                                    </p:animMotion>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ppt_x</p:attrName>
                                        </p:attrNameLst>
                                      </p:cBhvr>
                                      <p:tavLst>
                                        <p:tav tm="0">
                                          <p:val>
                                            <p:strVal val="#ppt_x+#ppt_w*1.125000"/>
                                          </p:val>
                                        </p:tav>
                                        <p:tav tm="100000">
                                          <p:val>
                                            <p:strVal val="#ppt_x"/>
                                          </p:val>
                                        </p:tav>
                                      </p:tavLst>
                                    </p:anim>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 grpId="0"/>
      <p:bldP spid="3" grpId="0"/>
      <p:bldP spid="36" grpId="0" animBg="1"/>
      <p:bldP spid="39"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825218" y="1784635"/>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060897" y="76195"/>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852883" y="2488272"/>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45"/>
          <p:cNvGrpSpPr/>
          <p:nvPr/>
        </p:nvGrpSpPr>
        <p:grpSpPr>
          <a:xfrm>
            <a:off x="7964555" y="76190"/>
            <a:ext cx="1103235" cy="1479835"/>
            <a:chOff x="393738" y="1475915"/>
            <a:chExt cx="1103235" cy="1479835"/>
          </a:xfrm>
        </p:grpSpPr>
        <p:sp>
          <p:nvSpPr>
            <p:cNvPr id="1482" name="Google Shape;1482;p4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0" y="534183"/>
            <a:ext cx="2139978" cy="2118790"/>
          </a:xfrm>
          <a:prstGeom prst="rect">
            <a:avLst/>
          </a:prstGeom>
        </p:spPr>
      </p:pic>
      <p:sp>
        <p:nvSpPr>
          <p:cNvPr id="53" name="TextBox 52"/>
          <p:cNvSpPr txBox="1"/>
          <p:nvPr/>
        </p:nvSpPr>
        <p:spPr>
          <a:xfrm>
            <a:off x="1219923" y="1206539"/>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cxnSp>
        <p:nvCxnSpPr>
          <p:cNvPr id="8" name="Straight Arrow Connector 7"/>
          <p:cNvCxnSpPr/>
          <p:nvPr/>
        </p:nvCxnSpPr>
        <p:spPr>
          <a:xfrm>
            <a:off x="2748488" y="1313798"/>
            <a:ext cx="5753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840" y="1010553"/>
            <a:ext cx="4512674" cy="1477328"/>
          </a:xfrm>
          <a:prstGeom prst="rect">
            <a:avLst/>
          </a:prstGeom>
          <a:noFill/>
        </p:spPr>
        <p:txBody>
          <a:bodyPr wrap="square" rtlCol="0">
            <a:spAutoFit/>
          </a:bodyPr>
          <a:lstStyle/>
          <a:p>
            <a:pPr algn="just">
              <a:lnSpc>
                <a:spcPct val="150000"/>
              </a:lnSpc>
            </a:pP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bằng</a:t>
            </a:r>
            <a:r>
              <a:rPr lang="en-US" sz="2000" dirty="0" smtClean="0"/>
              <a:t> 2 dm</a:t>
            </a:r>
            <a:r>
              <a:rPr lang="en-US" sz="2000" baseline="30000" dirty="0" smtClean="0"/>
              <a:t>2</a:t>
            </a:r>
            <a:r>
              <a:rPr lang="en-US" sz="2000" dirty="0" smtClean="0"/>
              <a:t>. </a:t>
            </a:r>
            <a:r>
              <a:rPr lang="en-US" sz="2000" dirty="0" err="1" smtClean="0"/>
              <a:t>Nếu</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đó</a:t>
            </a:r>
            <a:r>
              <a:rPr lang="en-US" sz="2000" dirty="0" smtClean="0"/>
              <a:t> </a:t>
            </a:r>
            <a:r>
              <a:rPr lang="en-US" sz="2000" dirty="0" err="1" smtClean="0"/>
              <a:t>là</a:t>
            </a:r>
            <a:r>
              <a:rPr lang="en-US" sz="2000" dirty="0" smtClean="0"/>
              <a:t> x (</a:t>
            </a:r>
            <a:r>
              <a:rPr lang="en-US" sz="2000" dirty="0" err="1" smtClean="0"/>
              <a:t>dm</a:t>
            </a:r>
            <a:r>
              <a:rPr lang="en-US" sz="2000" dirty="0" smtClean="0"/>
              <a:t>) (x &gt; 0) </a:t>
            </a:r>
            <a:r>
              <a:rPr lang="en-US" sz="2000" dirty="0" err="1" smtClean="0"/>
              <a:t>thì</a:t>
            </a:r>
            <a:r>
              <a:rPr lang="en-US" sz="2000" dirty="0" smtClean="0"/>
              <a:t> </a:t>
            </a:r>
            <a:r>
              <a:rPr lang="en-US" sz="2000" dirty="0" smtClean="0">
                <a:solidFill>
                  <a:srgbClr val="0070C0"/>
                </a:solidFill>
              </a:rPr>
              <a:t>x</a:t>
            </a:r>
            <a:r>
              <a:rPr lang="en-US" sz="2000" baseline="30000" dirty="0" smtClean="0">
                <a:solidFill>
                  <a:srgbClr val="0070C0"/>
                </a:solidFill>
              </a:rPr>
              <a:t>2</a:t>
            </a:r>
            <a:r>
              <a:rPr lang="en-US" sz="2000" dirty="0" smtClean="0">
                <a:solidFill>
                  <a:srgbClr val="0070C0"/>
                </a:solidFill>
              </a:rPr>
              <a:t> = 2</a:t>
            </a:r>
            <a:r>
              <a:rPr lang="en-US" sz="2000" dirty="0" smtClean="0"/>
              <a:t>.</a:t>
            </a:r>
            <a:endParaRPr lang="en-US" sz="2000" dirty="0"/>
          </a:p>
        </p:txBody>
      </p:sp>
      <p:sp>
        <p:nvSpPr>
          <p:cNvPr id="10" name="TextBox 9"/>
          <p:cNvSpPr txBox="1"/>
          <p:nvPr/>
        </p:nvSpPr>
        <p:spPr>
          <a:xfrm>
            <a:off x="986470" y="2848655"/>
            <a:ext cx="3524036" cy="400110"/>
          </a:xfrm>
          <a:prstGeom prst="rect">
            <a:avLst/>
          </a:prstGeom>
          <a:noFill/>
        </p:spPr>
        <p:txBody>
          <a:bodyPr wrap="square" rtlCol="0">
            <a:spAutoFit/>
          </a:bodyPr>
          <a:lstStyle/>
          <a:p>
            <a:r>
              <a:rPr lang="en-US" sz="2000" dirty="0" err="1" smtClean="0"/>
              <a:t>Người</a:t>
            </a:r>
            <a:r>
              <a:rPr lang="en-US" sz="2000" dirty="0" smtClean="0"/>
              <a:t> ta </a:t>
            </a:r>
            <a:r>
              <a:rPr lang="en-US" sz="2000" dirty="0" err="1" smtClean="0"/>
              <a:t>chứng</a:t>
            </a:r>
            <a:r>
              <a:rPr lang="en-US" sz="2000" dirty="0" smtClean="0"/>
              <a:t> minh </a:t>
            </a:r>
            <a:r>
              <a:rPr lang="en-US" sz="2000" dirty="0" err="1" smtClean="0"/>
              <a:t>được</a:t>
            </a:r>
            <a:r>
              <a:rPr lang="en-US" sz="2000" dirty="0" smtClean="0"/>
              <a:t>:</a:t>
            </a:r>
            <a:endParaRPr lang="en-US" sz="2000" dirty="0"/>
          </a:p>
        </p:txBody>
      </p:sp>
      <p:sp>
        <p:nvSpPr>
          <p:cNvPr id="11" name="TextBox 10"/>
          <p:cNvSpPr txBox="1"/>
          <p:nvPr/>
        </p:nvSpPr>
        <p:spPr>
          <a:xfrm>
            <a:off x="1950431" y="3409484"/>
            <a:ext cx="5658393" cy="400110"/>
          </a:xfrm>
          <a:prstGeom prst="rect">
            <a:avLst/>
          </a:prstGeom>
          <a:noFill/>
        </p:spPr>
        <p:txBody>
          <a:bodyPr wrap="square" rtlCol="0">
            <a:spAutoFit/>
          </a:bodyPr>
          <a:lstStyle/>
          <a:p>
            <a:pPr algn="ctr"/>
            <a:r>
              <a:rPr lang="en-US" sz="2000" i="1" dirty="0" smtClean="0"/>
              <a:t>x = 1,4142135623730950488016887... </a:t>
            </a:r>
            <a:endParaRPr lang="en-US" sz="2000" i="1" dirty="0"/>
          </a:p>
        </p:txBody>
      </p:sp>
      <p:sp>
        <p:nvSpPr>
          <p:cNvPr id="12" name="Down Arrow 11"/>
          <p:cNvSpPr/>
          <p:nvPr/>
        </p:nvSpPr>
        <p:spPr>
          <a:xfrm>
            <a:off x="4510506" y="3809594"/>
            <a:ext cx="143687" cy="300069"/>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5900" y="4170368"/>
            <a:ext cx="1232898" cy="400110"/>
          </a:xfrm>
          <a:prstGeom prst="rect">
            <a:avLst/>
          </a:prstGeom>
          <a:noFill/>
        </p:spPr>
        <p:txBody>
          <a:bodyPr wrap="square" rtlCol="0">
            <a:spAutoFit/>
          </a:bodyPr>
          <a:lstStyle/>
          <a:p>
            <a:pPr algn="ctr"/>
            <a:r>
              <a:rPr lang="en-US" sz="2000" dirty="0" err="1" smtClean="0">
                <a:solidFill>
                  <a:srgbClr val="0070C0"/>
                </a:solidFill>
              </a:rPr>
              <a:t>Số</a:t>
            </a:r>
            <a:r>
              <a:rPr lang="en-US" sz="2000" dirty="0" smtClean="0">
                <a:solidFill>
                  <a:srgbClr val="0070C0"/>
                </a:solidFill>
              </a:rPr>
              <a:t> </a:t>
            </a:r>
            <a:r>
              <a:rPr lang="en-US" sz="2000" dirty="0" err="1" smtClean="0">
                <a:solidFill>
                  <a:srgbClr val="0070C0"/>
                </a:solidFill>
              </a:rPr>
              <a:t>vô</a:t>
            </a:r>
            <a:r>
              <a:rPr lang="en-US" sz="2000" dirty="0" smtClean="0">
                <a:solidFill>
                  <a:srgbClr val="0070C0"/>
                </a:solidFill>
              </a:rPr>
              <a:t> </a:t>
            </a:r>
            <a:r>
              <a:rPr lang="en-US" sz="2000" dirty="0" err="1" smtClean="0">
                <a:solidFill>
                  <a:srgbClr val="0070C0"/>
                </a:solidFill>
              </a:rPr>
              <a:t>tỉ</a:t>
            </a:r>
            <a:endParaRPr lang="en-US" sz="2000" dirty="0">
              <a:solidFill>
                <a:srgbClr val="0070C0"/>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3)">
                                      <p:cBhvr>
                                        <p:cTn id="7" dur="500"/>
                                        <p:tgtEl>
                                          <p:spTgt spid="5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3)">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3"/>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p:bldP spid="10" grpId="0"/>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077173" y="1004710"/>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76202" y="4429515"/>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720003" y="2086678"/>
            <a:ext cx="171833" cy="810670"/>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49"/>
          <p:cNvGrpSpPr/>
          <p:nvPr/>
        </p:nvGrpSpPr>
        <p:grpSpPr>
          <a:xfrm>
            <a:off x="7883728" y="76210"/>
            <a:ext cx="1184085" cy="1158745"/>
            <a:chOff x="5301275" y="2528150"/>
            <a:chExt cx="1691550" cy="1655350"/>
          </a:xfrm>
        </p:grpSpPr>
        <p:sp>
          <p:nvSpPr>
            <p:cNvPr id="1772" name="Google Shape;1772;p49"/>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9"/>
          <p:cNvGrpSpPr/>
          <p:nvPr/>
        </p:nvGrpSpPr>
        <p:grpSpPr>
          <a:xfrm>
            <a:off x="5767215" y="539992"/>
            <a:ext cx="246837" cy="387257"/>
            <a:chOff x="404525" y="4002625"/>
            <a:chExt cx="352625" cy="553225"/>
          </a:xfrm>
        </p:grpSpPr>
        <p:sp>
          <p:nvSpPr>
            <p:cNvPr id="1775" name="Google Shape;1775;p49"/>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76202" y="3970583"/>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718295" y="1463555"/>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719988" y="3125940"/>
            <a:ext cx="1103235" cy="1479835"/>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242647" y="540003"/>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877073" y="4601310"/>
            <a:ext cx="1100050" cy="540978"/>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0" y="453910"/>
            <a:ext cx="1993772" cy="1294847"/>
          </a:xfrm>
          <a:prstGeom prst="rect">
            <a:avLst/>
          </a:prstGeom>
        </p:spPr>
      </p:pic>
      <p:sp>
        <p:nvSpPr>
          <p:cNvPr id="5" name="TextBox 4"/>
          <p:cNvSpPr txBox="1"/>
          <p:nvPr/>
        </p:nvSpPr>
        <p:spPr>
          <a:xfrm>
            <a:off x="1373218" y="778113"/>
            <a:ext cx="1685995" cy="461665"/>
          </a:xfrm>
          <a:prstGeom prst="rect">
            <a:avLst/>
          </a:prstGeom>
          <a:noFill/>
        </p:spPr>
        <p:txBody>
          <a:bodyPr wrap="square" rtlCol="0">
            <a:spAutoFit/>
          </a:bodyPr>
          <a:lstStyle/>
          <a:p>
            <a:pPr algn="ctr"/>
            <a:r>
              <a:rPr lang="en-US" sz="2400" b="1" dirty="0" err="1" smtClean="0"/>
              <a:t>Ghi</a:t>
            </a:r>
            <a:r>
              <a:rPr lang="en-US" sz="2400" b="1" dirty="0" smtClean="0"/>
              <a:t> </a:t>
            </a:r>
            <a:r>
              <a:rPr lang="en-US" sz="2400" b="1" dirty="0" err="1" smtClean="0"/>
              <a:t>nhớ</a:t>
            </a:r>
            <a:endParaRPr lang="en-US" sz="2400" b="1" dirty="0"/>
          </a:p>
        </p:txBody>
      </p:sp>
      <mc:AlternateContent xmlns:mc="http://schemas.openxmlformats.org/markup-compatibility/2006" xmlns:a14="http://schemas.microsoft.com/office/drawing/2010/main">
        <mc:Choice Requires="a14">
          <p:sp>
            <p:nvSpPr>
              <p:cNvPr id="6" name="Rectangle 5"/>
              <p:cNvSpPr/>
              <p:nvPr/>
            </p:nvSpPr>
            <p:spPr>
              <a:xfrm>
                <a:off x="2107926" y="1748757"/>
                <a:ext cx="5297659" cy="1754326"/>
              </a:xfrm>
              <a:prstGeom prst="rect">
                <a:avLst/>
              </a:prstGeom>
            </p:spPr>
            <p:txBody>
              <a:bodyPr wrap="square">
                <a:spAutoFit/>
              </a:bodyPr>
              <a:lstStyle/>
              <a:p>
                <a:pPr algn="just">
                  <a:lnSpc>
                    <a:spcPct val="150000"/>
                  </a:lnSpc>
                </a:pPr>
                <a:r>
                  <a:rPr lang="vi-VN" sz="2400" dirty="0"/>
                  <a:t>Số vô tỉ là số viết được dưới dạng số thập phân vô hạn không tuần hoàn.</a:t>
                </a:r>
              </a:p>
              <a:p>
                <a:pPr algn="just">
                  <a:lnSpc>
                    <a:spcPct val="150000"/>
                  </a:lnSpc>
                </a:pPr>
                <a:r>
                  <a:rPr lang="vi-VN" sz="2400" dirty="0"/>
                  <a:t>Tập hợp các số vô tỉ kí hiệu là </a:t>
                </a:r>
                <a14:m>
                  <m:oMath xmlns:m="http://schemas.openxmlformats.org/officeDocument/2006/math">
                    <m:r>
                      <a:rPr lang="vi-VN" sz="2400" i="1" smtClean="0">
                        <a:latin typeface="Cambria Math" panose="02040503050406030204" pitchFamily="18" charset="0"/>
                        <a:ea typeface="Cambria Math" panose="02040503050406030204" pitchFamily="18" charset="0"/>
                      </a:rPr>
                      <m:t>𝕀</m:t>
                    </m:r>
                  </m:oMath>
                </a14:m>
                <a:r>
                  <a:rPr lang="vi-VN" sz="2400" dirty="0" smtClean="0"/>
                  <a:t>.</a:t>
                </a:r>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2107926" y="1748757"/>
                <a:ext cx="5297659" cy="1754326"/>
              </a:xfrm>
              <a:prstGeom prst="rect">
                <a:avLst/>
              </a:prstGeom>
              <a:blipFill rotWithShape="0">
                <a:blip r:embed="rId4"/>
                <a:stretch>
                  <a:fillRect l="-1841" r="-1726" b="-3472"/>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80" name="Google Shape;1180;p41"/>
          <p:cNvGrpSpPr/>
          <p:nvPr/>
        </p:nvGrpSpPr>
        <p:grpSpPr>
          <a:xfrm>
            <a:off x="720003" y="2493615"/>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1"/>
          <p:cNvGrpSpPr/>
          <p:nvPr/>
        </p:nvGrpSpPr>
        <p:grpSpPr>
          <a:xfrm rot="16200000">
            <a:off x="7307219" y="912505"/>
            <a:ext cx="1552163" cy="755352"/>
            <a:chOff x="359700" y="4031500"/>
            <a:chExt cx="2217375" cy="1079075"/>
          </a:xfrm>
        </p:grpSpPr>
        <p:sp>
          <p:nvSpPr>
            <p:cNvPr id="1185" name="Google Shape;1185;p4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720002" y="4404927"/>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1"/>
          <p:cNvGrpSpPr/>
          <p:nvPr/>
        </p:nvGrpSpPr>
        <p:grpSpPr>
          <a:xfrm>
            <a:off x="8224778" y="2249393"/>
            <a:ext cx="246838" cy="387257"/>
            <a:chOff x="404525" y="4002625"/>
            <a:chExt cx="352625" cy="553225"/>
          </a:xfrm>
        </p:grpSpPr>
        <p:sp>
          <p:nvSpPr>
            <p:cNvPr id="1194" name="Google Shape;1194;p41"/>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76202" y="2816032"/>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15845" y="211390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720002" y="3711535"/>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715860" y="7621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19569" y="3043758"/>
            <a:ext cx="2171058" cy="1634934"/>
          </a:xfrm>
          <a:prstGeom prst="rect">
            <a:avLst/>
          </a:prstGeom>
        </p:spPr>
      </p:pic>
      <p:sp>
        <p:nvSpPr>
          <p:cNvPr id="7" name="TextBox 6"/>
          <p:cNvSpPr txBox="1"/>
          <p:nvPr/>
        </p:nvSpPr>
        <p:spPr>
          <a:xfrm>
            <a:off x="975979" y="793668"/>
            <a:ext cx="1272245" cy="400110"/>
          </a:xfrm>
          <a:prstGeom prst="rect">
            <a:avLst/>
          </a:prstGeom>
          <a:solidFill>
            <a:srgbClr val="A7D971"/>
          </a:solid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1:</a:t>
            </a:r>
            <a:endParaRPr lang="en-US" sz="2000" b="1" dirty="0"/>
          </a:p>
        </p:txBody>
      </p:sp>
      <mc:AlternateContent xmlns:mc="http://schemas.openxmlformats.org/markup-compatibility/2006" xmlns:a14="http://schemas.microsoft.com/office/drawing/2010/main">
        <mc:Choice Requires="a14">
          <p:sp>
            <p:nvSpPr>
              <p:cNvPr id="8" name="TextBox 7"/>
              <p:cNvSpPr txBox="1"/>
              <p:nvPr/>
            </p:nvSpPr>
            <p:spPr>
              <a:xfrm>
                <a:off x="1593257" y="1327598"/>
                <a:ext cx="6335671"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Người</a:t>
                </a:r>
                <a:r>
                  <a:rPr lang="en-US" sz="2000" dirty="0" smtClean="0"/>
                  <a:t> ta </a:t>
                </a:r>
                <a:r>
                  <a:rPr lang="en-US" sz="2000" dirty="0" err="1" smtClean="0"/>
                  <a:t>tính</a:t>
                </a:r>
                <a:r>
                  <a:rPr lang="en-US" sz="2000" dirty="0" smtClean="0"/>
                  <a:t> </a:t>
                </a:r>
                <a:r>
                  <a:rPr lang="en-US" sz="2000" dirty="0" err="1" smtClean="0"/>
                  <a:t>được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chu</a:t>
                </a:r>
                <a:r>
                  <a:rPr lang="en-US" sz="2000" dirty="0" smtClean="0"/>
                  <a:t> vi </a:t>
                </a:r>
                <a:r>
                  <a:rPr lang="en-US" sz="2000" dirty="0" err="1" smtClean="0"/>
                  <a:t>và</a:t>
                </a:r>
                <a:r>
                  <a:rPr lang="en-US" sz="2000" dirty="0" smtClean="0"/>
                  <a:t> </a:t>
                </a:r>
                <a:r>
                  <a:rPr lang="en-US" sz="2000" dirty="0" err="1" smtClean="0"/>
                  <a:t>đường</a:t>
                </a:r>
                <a:r>
                  <a:rPr lang="en-US" sz="2000" dirty="0" smtClean="0"/>
                  <a:t> </a:t>
                </a:r>
                <a:r>
                  <a:rPr lang="en-US" sz="2000" dirty="0" err="1" smtClean="0"/>
                  <a:t>kính</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đường</a:t>
                </a:r>
                <a:r>
                  <a:rPr lang="en-US" sz="2000" dirty="0" smtClean="0"/>
                  <a:t> </a:t>
                </a:r>
                <a:r>
                  <a:rPr lang="en-US" sz="2000" dirty="0" err="1" smtClean="0"/>
                  <a:t>tròn</a:t>
                </a:r>
                <a:r>
                  <a:rPr lang="en-US" sz="2000" dirty="0" smtClean="0"/>
                  <a:t> </a:t>
                </a:r>
                <a:r>
                  <a:rPr lang="en-US" sz="2000" dirty="0" err="1" smtClean="0"/>
                  <a:t>luôn</a:t>
                </a:r>
                <a:r>
                  <a:rPr lang="en-US" sz="2000" dirty="0" smtClean="0"/>
                  <a:t> </a:t>
                </a:r>
                <a:r>
                  <a:rPr lang="en-US" sz="2000" dirty="0" err="1" smtClean="0"/>
                  <a:t>bằng</a:t>
                </a:r>
                <a:r>
                  <a:rPr lang="en-US" sz="2000" dirty="0" smtClean="0"/>
                  <a:t> 3,14159265358... </a:t>
                </a:r>
                <a:r>
                  <a:rPr lang="en-US" sz="2000" dirty="0" err="1" smtClean="0"/>
                  <a:t>đây</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 (</a:t>
                </a:r>
                <a:r>
                  <a:rPr lang="en-US" sz="2000" dirty="0" err="1" smtClean="0"/>
                  <a:t>kí</a:t>
                </a:r>
                <a:r>
                  <a:rPr lang="en-US" sz="2000" dirty="0" smtClean="0"/>
                  <a:t> </a:t>
                </a:r>
                <a:r>
                  <a:rPr lang="en-US" sz="2000" dirty="0" err="1" smtClean="0"/>
                  <a:t>hiệu</a:t>
                </a:r>
                <a:r>
                  <a:rPr lang="en-US" sz="2000" dirty="0" smtClean="0"/>
                  <a:t> </a:t>
                </a:r>
                <a:r>
                  <a:rPr lang="en-US" sz="2000" dirty="0" err="1" smtClean="0"/>
                  <a:t>là</a:t>
                </a:r>
                <a:r>
                  <a:rPr lang="en-US" sz="2000" dirty="0" smtClean="0"/>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smtClean="0"/>
                  <a:t>, </a:t>
                </a:r>
                <a:r>
                  <a:rPr lang="en-US" sz="2000" dirty="0" err="1" smtClean="0"/>
                  <a:t>đọc</a:t>
                </a:r>
                <a:r>
                  <a:rPr lang="en-US" sz="2000" dirty="0" smtClean="0"/>
                  <a:t> </a:t>
                </a:r>
                <a:r>
                  <a:rPr lang="en-US" sz="2000" dirty="0" err="1" smtClean="0"/>
                  <a:t>là</a:t>
                </a:r>
                <a:r>
                  <a:rPr lang="en-US" sz="2000" dirty="0" smtClean="0"/>
                  <a:t> “pi”).</a:t>
                </a:r>
              </a:p>
            </p:txBody>
          </p:sp>
        </mc:Choice>
        <mc:Fallback xmlns="">
          <p:sp>
            <p:nvSpPr>
              <p:cNvPr id="8" name="TextBox 7"/>
              <p:cNvSpPr txBox="1">
                <a:spLocks noRot="1" noChangeAspect="1" noMove="1" noResize="1" noEditPoints="1" noAdjustHandles="1" noChangeArrowheads="1" noChangeShapeType="1" noTextEdit="1"/>
              </p:cNvSpPr>
              <p:nvPr/>
            </p:nvSpPr>
            <p:spPr>
              <a:xfrm>
                <a:off x="1593257" y="1327598"/>
                <a:ext cx="6335671" cy="1477328"/>
              </a:xfrm>
              <a:prstGeom prst="rect">
                <a:avLst/>
              </a:prstGeom>
              <a:blipFill rotWithShape="0">
                <a:blip r:embed="rId4"/>
                <a:stretch>
                  <a:fillRect l="-865" r="-962" b="-289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7219">
            <a:off x="3411020" y="306020"/>
            <a:ext cx="1150705" cy="1150705"/>
          </a:xfrm>
          <a:prstGeom prst="rect">
            <a:avLst/>
          </a:prstGeom>
        </p:spPr>
      </p:pic>
      <p:sp>
        <p:nvSpPr>
          <p:cNvPr id="10" name="TextBox 9"/>
          <p:cNvSpPr txBox="1"/>
          <p:nvPr/>
        </p:nvSpPr>
        <p:spPr>
          <a:xfrm>
            <a:off x="1593257" y="2859435"/>
            <a:ext cx="624592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Số</a:t>
            </a:r>
            <a:r>
              <a:rPr lang="en-US" sz="2000" dirty="0" smtClean="0"/>
              <a:t> -0,10100100...(</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1000;...) </a:t>
            </a:r>
            <a:r>
              <a:rPr lang="en-US" sz="2000" dirty="0" err="1" smtClean="0"/>
              <a:t>là</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a:t>
            </a:r>
            <a:endParaRPr 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1771</Words>
  <Application>Microsoft Office PowerPoint</Application>
  <PresentationFormat>On-screen Show (16:9)</PresentationFormat>
  <Paragraphs>145</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Cambria Math</vt:lpstr>
      <vt:lpstr>Archivo Black</vt:lpstr>
      <vt:lpstr>Calibri</vt:lpstr>
      <vt:lpstr>Wingdings</vt:lpstr>
      <vt:lpstr>Exo 2 Black</vt:lpstr>
      <vt:lpstr>Montserrat Medium</vt:lpstr>
      <vt:lpstr>Bebas Neue</vt:lpstr>
      <vt:lpstr>Times New Roman</vt:lpstr>
      <vt:lpstr>Math Subject for Middle School - 8th Grade: Measurement by Slidesgo</vt:lpstr>
      <vt:lpstr>CHÀO MỪNG CÁC EM  ĐẾN VỚI TIẾT HỌC HÔM NAY!</vt:lpstr>
      <vt:lpstr>KHỞI ĐỘNG</vt:lpstr>
      <vt:lpstr>PowerPoint Presentation</vt:lpstr>
      <vt:lpstr>01</vt:lpstr>
      <vt:lpstr>1. Số vô tỉ</vt:lpstr>
      <vt:lpstr>PowerPoint Presentation</vt:lpstr>
      <vt:lpstr>PowerPoint Presentation</vt:lpstr>
      <vt:lpstr>PowerPoint Presentation</vt:lpstr>
      <vt:lpstr>PowerPoint Presentation</vt:lpstr>
      <vt:lpstr>PowerPoint Presentation</vt:lpstr>
      <vt:lpstr>PowerPoint Presentation</vt:lpstr>
      <vt:lpstr>2. Căn bậc hai số học</vt:lpstr>
      <vt:lpstr>PowerPoint Presentation</vt:lpstr>
      <vt:lpstr>PowerPoint Presentation</vt:lpstr>
      <vt:lpstr>3. Tính căn bậc hai số học bằng máy tính cầm tay</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2022-09-23T05:37:15Z</dcterms:modified>
</cp:coreProperties>
</file>