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1" r:id="rId2"/>
    <p:sldId id="262" r:id="rId3"/>
    <p:sldId id="263" r:id="rId4"/>
    <p:sldId id="274" r:id="rId5"/>
    <p:sldId id="268" r:id="rId6"/>
    <p:sldId id="269" r:id="rId7"/>
    <p:sldId id="272" r:id="rId8"/>
    <p:sldId id="258" r:id="rId9"/>
    <p:sldId id="273" r:id="rId10"/>
    <p:sldId id="270" r:id="rId11"/>
    <p:sldId id="260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94CC8-DBC9-40FC-88E9-783DD2DAB746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99E274-90CE-433A-92FD-5F7344D9B9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946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2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4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453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9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7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20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0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14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63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5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3F945-4CDA-42B3-9BD5-FF4C86FD3C09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4EF9B-EB2B-4C09-932D-360C0CF58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6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smtClean="0"/>
          </a:p>
        </p:txBody>
      </p:sp>
      <p:pic>
        <p:nvPicPr>
          <p:cNvPr id="9219" name="Content Placeholder 3" descr="Nature-4_thumb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27384"/>
            <a:ext cx="9144000" cy="6858000"/>
          </a:xfrm>
        </p:spPr>
      </p:pic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>
            <a:off x="1828800" y="1752600"/>
            <a:ext cx="5562600" cy="464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Welcome </a:t>
            </a:r>
            <a:r>
              <a:rPr lang="vi-VN" sz="6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to class</a:t>
            </a:r>
            <a:r>
              <a:rPr lang="en-US" sz="60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es</a:t>
            </a:r>
            <a:r>
              <a:rPr lang="vi-VN" sz="6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6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7</a:t>
            </a:r>
            <a:endParaRPr lang="en-US" sz="6000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  <a:p>
            <a:pPr algn="ctr"/>
            <a:endParaRPr lang="vi-VN" sz="6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9221" name="Picture 10" descr="hoa20_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362200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2" name="Group 47"/>
          <p:cNvGrpSpPr>
            <a:grpSpLocks/>
          </p:cNvGrpSpPr>
          <p:nvPr/>
        </p:nvGrpSpPr>
        <p:grpSpPr bwMode="auto">
          <a:xfrm>
            <a:off x="0" y="6400800"/>
            <a:ext cx="9144000" cy="304800"/>
            <a:chOff x="0" y="4032"/>
            <a:chExt cx="5712" cy="192"/>
          </a:xfrm>
        </p:grpSpPr>
        <p:grpSp>
          <p:nvGrpSpPr>
            <p:cNvPr id="9224" name="Group 29"/>
            <p:cNvGrpSpPr>
              <a:grpSpLocks/>
            </p:cNvGrpSpPr>
            <p:nvPr/>
          </p:nvGrpSpPr>
          <p:grpSpPr bwMode="auto">
            <a:xfrm>
              <a:off x="3" y="4032"/>
              <a:ext cx="2832" cy="192"/>
              <a:chOff x="0" y="4080"/>
              <a:chExt cx="5710" cy="240"/>
            </a:xfrm>
          </p:grpSpPr>
          <p:grpSp>
            <p:nvGrpSpPr>
              <p:cNvPr id="9242" name="Group 6"/>
              <p:cNvGrpSpPr>
                <a:grpSpLocks/>
              </p:cNvGrpSpPr>
              <p:nvPr/>
            </p:nvGrpSpPr>
            <p:grpSpPr bwMode="auto">
              <a:xfrm>
                <a:off x="2880" y="4080"/>
                <a:ext cx="2830" cy="240"/>
                <a:chOff x="0" y="3707"/>
                <a:chExt cx="5760" cy="613"/>
              </a:xfrm>
            </p:grpSpPr>
            <p:pic>
              <p:nvPicPr>
                <p:cNvPr id="9251" name="Picture 7" descr="MAPLELF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5113" y="3728"/>
                  <a:ext cx="647" cy="5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52" name="Picture 8" descr="LEAF1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2640" y="3744"/>
                  <a:ext cx="912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53" name="Picture 9" descr="LEAF6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3552" y="3707"/>
                  <a:ext cx="816" cy="6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54" name="Picture 10" descr="LEAF7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816" y="3727"/>
                  <a:ext cx="768" cy="5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55" name="Picture 11" descr="LEAF8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1536" y="3765"/>
                  <a:ext cx="1104" cy="5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56" name="Picture 12" descr="LEAF9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4368" y="3744"/>
                  <a:ext cx="720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57" name="Picture 13" descr="LEAVES2"/>
                <p:cNvPicPr>
                  <a:picLocks noChangeAspect="1" noChangeArrowheads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0" y="3710"/>
                  <a:ext cx="816" cy="6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9243" name="Group 14"/>
              <p:cNvGrpSpPr>
                <a:grpSpLocks/>
              </p:cNvGrpSpPr>
              <p:nvPr/>
            </p:nvGrpSpPr>
            <p:grpSpPr bwMode="auto">
              <a:xfrm>
                <a:off x="0" y="4080"/>
                <a:ext cx="2830" cy="240"/>
                <a:chOff x="0" y="3707"/>
                <a:chExt cx="5760" cy="613"/>
              </a:xfrm>
            </p:grpSpPr>
            <p:pic>
              <p:nvPicPr>
                <p:cNvPr id="9244" name="Picture 15" descr="MAPLELF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5113" y="3728"/>
                  <a:ext cx="647" cy="5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45" name="Picture 16" descr="LEAF1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2640" y="3744"/>
                  <a:ext cx="912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46" name="Picture 17" descr="LEAF6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3552" y="3707"/>
                  <a:ext cx="816" cy="6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47" name="Picture 18" descr="LEAF7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816" y="3727"/>
                  <a:ext cx="768" cy="5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48" name="Picture 19" descr="LEAF8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1536" y="3765"/>
                  <a:ext cx="1104" cy="5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49" name="Picture 20" descr="LEAF9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4368" y="3744"/>
                  <a:ext cx="720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50" name="Picture 21" descr="LEAVES2"/>
                <p:cNvPicPr>
                  <a:picLocks noChangeAspect="1" noChangeArrowheads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0" y="3710"/>
                  <a:ext cx="816" cy="6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grpSp>
          <p:nvGrpSpPr>
            <p:cNvPr id="9225" name="Group 30"/>
            <p:cNvGrpSpPr>
              <a:grpSpLocks/>
            </p:cNvGrpSpPr>
            <p:nvPr/>
          </p:nvGrpSpPr>
          <p:grpSpPr bwMode="auto">
            <a:xfrm>
              <a:off x="2883" y="4032"/>
              <a:ext cx="2832" cy="192"/>
              <a:chOff x="0" y="4080"/>
              <a:chExt cx="5710" cy="240"/>
            </a:xfrm>
          </p:grpSpPr>
          <p:grpSp>
            <p:nvGrpSpPr>
              <p:cNvPr id="9226" name="Group 31"/>
              <p:cNvGrpSpPr>
                <a:grpSpLocks/>
              </p:cNvGrpSpPr>
              <p:nvPr/>
            </p:nvGrpSpPr>
            <p:grpSpPr bwMode="auto">
              <a:xfrm>
                <a:off x="2880" y="4080"/>
                <a:ext cx="2830" cy="240"/>
                <a:chOff x="0" y="3707"/>
                <a:chExt cx="5760" cy="613"/>
              </a:xfrm>
            </p:grpSpPr>
            <p:pic>
              <p:nvPicPr>
                <p:cNvPr id="9235" name="Picture 32" descr="MAPLELF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5113" y="3728"/>
                  <a:ext cx="647" cy="5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36" name="Picture 33" descr="LEAF1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2640" y="3744"/>
                  <a:ext cx="912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37" name="Picture 34" descr="LEAF6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3552" y="3707"/>
                  <a:ext cx="816" cy="6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38" name="Picture 35" descr="LEAF7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816" y="3727"/>
                  <a:ext cx="768" cy="5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39" name="Picture 36" descr="LEAF8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1536" y="3765"/>
                  <a:ext cx="1104" cy="5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40" name="Picture 37" descr="LEAF9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4368" y="3744"/>
                  <a:ext cx="720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41" name="Picture 38" descr="LEAVES2"/>
                <p:cNvPicPr>
                  <a:picLocks noChangeAspect="1" noChangeArrowheads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0" y="3710"/>
                  <a:ext cx="816" cy="6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9227" name="Group 39"/>
              <p:cNvGrpSpPr>
                <a:grpSpLocks/>
              </p:cNvGrpSpPr>
              <p:nvPr/>
            </p:nvGrpSpPr>
            <p:grpSpPr bwMode="auto">
              <a:xfrm>
                <a:off x="0" y="4080"/>
                <a:ext cx="2830" cy="240"/>
                <a:chOff x="0" y="3707"/>
                <a:chExt cx="5760" cy="613"/>
              </a:xfrm>
            </p:grpSpPr>
            <p:pic>
              <p:nvPicPr>
                <p:cNvPr id="9228" name="Picture 40" descr="MAPLELF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5113" y="3728"/>
                  <a:ext cx="647" cy="5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29" name="Picture 41" descr="LEAF1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2640" y="3744"/>
                  <a:ext cx="912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30" name="Picture 42" descr="LEAF6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3552" y="3707"/>
                  <a:ext cx="816" cy="6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31" name="Picture 43" descr="LEAF7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816" y="3727"/>
                  <a:ext cx="768" cy="5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32" name="Picture 44" descr="LEAF8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V="1">
                  <a:off x="1536" y="3765"/>
                  <a:ext cx="1104" cy="5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33" name="Picture 45" descr="LEAF9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4368" y="3744"/>
                  <a:ext cx="720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34" name="Picture 46" descr="LEAVES2"/>
                <p:cNvPicPr>
                  <a:picLocks noChangeAspect="1" noChangeArrowheads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V="1">
                  <a:off x="0" y="3710"/>
                  <a:ext cx="816" cy="6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</p:grpSp>
      <p:sp>
        <p:nvSpPr>
          <p:cNvPr id="9223" name="TextBox 40"/>
          <p:cNvSpPr txBox="1">
            <a:spLocks noChangeArrowheads="1"/>
          </p:cNvSpPr>
          <p:nvPr/>
        </p:nvSpPr>
        <p:spPr bwMode="auto">
          <a:xfrm>
            <a:off x="2125549" y="5334000"/>
            <a:ext cx="539422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 i="1">
                <a:solidFill>
                  <a:schemeClr val="tx1"/>
                </a:solidFill>
                <a:latin typeface="Lucida Calligraphy" pitchFamily="66" charset="0"/>
              </a:defRPr>
            </a:lvl1pPr>
            <a:lvl2pPr marL="742950" indent="-285750" eaLnBrk="0" hangingPunct="0">
              <a:defRPr b="1" i="1">
                <a:solidFill>
                  <a:schemeClr val="tx1"/>
                </a:solidFill>
                <a:latin typeface="Lucida Calligraphy" pitchFamily="66" charset="0"/>
              </a:defRPr>
            </a:lvl2pPr>
            <a:lvl3pPr marL="1143000" indent="-228600" eaLnBrk="0" hangingPunct="0">
              <a:defRPr b="1" i="1">
                <a:solidFill>
                  <a:schemeClr val="tx1"/>
                </a:solidFill>
                <a:latin typeface="Lucida Calligraphy" pitchFamily="66" charset="0"/>
              </a:defRPr>
            </a:lvl3pPr>
            <a:lvl4pPr marL="1600200" indent="-228600" eaLnBrk="0" hangingPunct="0">
              <a:defRPr b="1" i="1">
                <a:solidFill>
                  <a:schemeClr val="tx1"/>
                </a:solidFill>
                <a:latin typeface="Lucida Calligraphy" pitchFamily="66" charset="0"/>
              </a:defRPr>
            </a:lvl4pPr>
            <a:lvl5pPr marL="2057400" indent="-228600" eaLnBrk="0" hangingPunct="0">
              <a:defRPr b="1" i="1">
                <a:solidFill>
                  <a:schemeClr val="tx1"/>
                </a:solidFill>
                <a:latin typeface="Lucida Calligraphy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Lucida Calligraphy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Lucida Calligraphy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Lucida Calligraphy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Lucida Calligraphy" pitchFamily="66" charset="0"/>
              </a:defRPr>
            </a:lvl9pPr>
          </a:lstStyle>
          <a:p>
            <a:pPr eaLnBrk="1" hangingPunct="1"/>
            <a:r>
              <a:rPr lang="en-US" sz="2800" i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Teacher : </a:t>
            </a:r>
            <a:r>
              <a:rPr lang="en-US" sz="2800" i="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i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i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Nhàn</a:t>
            </a:r>
            <a:endParaRPr lang="en-US" sz="2800" i="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vi-VN" sz="2800" i="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6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6"/>
          <p:cNvSpPr>
            <a:spLocks noChangeArrowheads="1" noChangeShapeType="1" noTextEdit="1"/>
          </p:cNvSpPr>
          <p:nvPr/>
        </p:nvSpPr>
        <p:spPr bwMode="auto">
          <a:xfrm>
            <a:off x="2103639" y="108457"/>
            <a:ext cx="5108864" cy="1574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0099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Monotype Corsiva" panose="03010101010201010101" pitchFamily="66" charset="0"/>
              </a:rPr>
              <a:t>The Syllabus of English 7</a:t>
            </a:r>
            <a:endParaRPr lang="en-US" sz="3600" b="1" kern="10" dirty="0">
              <a:solidFill>
                <a:srgbClr val="0099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grpSp>
        <p:nvGrpSpPr>
          <p:cNvPr id="15" name="Group 19"/>
          <p:cNvGrpSpPr>
            <a:grpSpLocks/>
          </p:cNvGrpSpPr>
          <p:nvPr/>
        </p:nvGrpSpPr>
        <p:grpSpPr bwMode="auto">
          <a:xfrm>
            <a:off x="848669" y="1588684"/>
            <a:ext cx="7828433" cy="515937"/>
            <a:chOff x="336" y="2411"/>
            <a:chExt cx="5280" cy="325"/>
          </a:xfrm>
        </p:grpSpPr>
        <p:sp>
          <p:nvSpPr>
            <p:cNvPr id="16" name="AutoShape 4"/>
            <p:cNvSpPr>
              <a:spLocks noChangeArrowheads="1"/>
            </p:cNvSpPr>
            <p:nvPr/>
          </p:nvSpPr>
          <p:spPr bwMode="gray">
            <a:xfrm>
              <a:off x="336" y="2411"/>
              <a:ext cx="5280" cy="32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48BE67"/>
                </a:gs>
                <a:gs pos="100000">
                  <a:srgbClr val="48BE67">
                    <a:gamma/>
                    <a:tint val="36471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outerShdw dist="45791" dir="3378596" algn="ctr" rotWithShape="0">
                <a:srgbClr val="B2B2B2"/>
              </a:outerShdw>
            </a:effectLst>
          </p:spPr>
          <p:txBody>
            <a:bodyPr wrap="none" anchor="ctr"/>
            <a:lstStyle/>
            <a:p>
              <a:pPr algn="r" rtl="1" eaLnBrk="1" hangingPunct="1">
                <a:defRPr/>
              </a:pPr>
              <a:endParaRPr lang="en-US" sz="2800" b="1" dirty="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7" name="AutoShape 5"/>
            <p:cNvSpPr>
              <a:spLocks noChangeArrowheads="1"/>
            </p:cNvSpPr>
            <p:nvPr/>
          </p:nvSpPr>
          <p:spPr bwMode="gray">
            <a:xfrm>
              <a:off x="378" y="2648"/>
              <a:ext cx="5205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9FE9AA"/>
                </a:gs>
                <a:gs pos="100000">
                  <a:srgbClr val="D6F6D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en-US" altLang="en-US" sz="2800" b="1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8" name="AutoShape 6"/>
            <p:cNvSpPr>
              <a:spLocks noChangeArrowheads="1"/>
            </p:cNvSpPr>
            <p:nvPr/>
          </p:nvSpPr>
          <p:spPr bwMode="gray">
            <a:xfrm>
              <a:off x="378" y="2418"/>
              <a:ext cx="5205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4EDD1"/>
                </a:gs>
                <a:gs pos="100000">
                  <a:srgbClr val="4DC9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en-US" altLang="en-US" sz="2800" b="1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gray">
            <a:xfrm>
              <a:off x="1056" y="2449"/>
              <a:ext cx="451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 b="1" dirty="0" smtClean="0">
                  <a:latin typeface="Times New Roman" panose="02020603050405020304" pitchFamily="18" charset="0"/>
                  <a:cs typeface="Arial" panose="020B0604020202020204" pitchFamily="34" charset="0"/>
                </a:rPr>
                <a:t>12 UNITS</a:t>
              </a:r>
              <a:endPara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20" name="Group 8"/>
            <p:cNvGrpSpPr>
              <a:grpSpLocks/>
            </p:cNvGrpSpPr>
            <p:nvPr/>
          </p:nvGrpSpPr>
          <p:grpSpPr bwMode="auto">
            <a:xfrm>
              <a:off x="478" y="2413"/>
              <a:ext cx="530" cy="323"/>
              <a:chOff x="1287" y="587"/>
              <a:chExt cx="670" cy="647"/>
            </a:xfrm>
          </p:grpSpPr>
          <p:sp>
            <p:nvSpPr>
              <p:cNvPr id="22" name="Oval 9"/>
              <p:cNvSpPr>
                <a:spLocks noChangeArrowheads="1"/>
              </p:cNvSpPr>
              <p:nvPr/>
            </p:nvSpPr>
            <p:spPr bwMode="gray">
              <a:xfrm>
                <a:off x="1287" y="612"/>
                <a:ext cx="670" cy="60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Oval 10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Oval 11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Oval 12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Oval 13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1" name="Text Box 14"/>
            <p:cNvSpPr txBox="1">
              <a:spLocks noChangeArrowheads="1"/>
            </p:cNvSpPr>
            <p:nvPr/>
          </p:nvSpPr>
          <p:spPr bwMode="gray">
            <a:xfrm>
              <a:off x="550" y="2419"/>
              <a:ext cx="3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b="1" dirty="0" smtClean="0">
                  <a:latin typeface="Times New Roman" panose="02020603050405020304" pitchFamily="18" charset="0"/>
                  <a:cs typeface="Arial" panose="020B0604020202020204" pitchFamily="34" charset="0"/>
                </a:rPr>
                <a:t>+</a:t>
              </a:r>
              <a:endParaRPr lang="en-US" altLang="en-US" sz="2400" b="1" dirty="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7" name="Group 43"/>
          <p:cNvGrpSpPr>
            <a:grpSpLocks/>
          </p:cNvGrpSpPr>
          <p:nvPr/>
        </p:nvGrpSpPr>
        <p:grpSpPr bwMode="auto">
          <a:xfrm>
            <a:off x="381000" y="5572262"/>
            <a:ext cx="7828420" cy="695325"/>
            <a:chOff x="336" y="1291"/>
            <a:chExt cx="5280" cy="438"/>
          </a:xfrm>
        </p:grpSpPr>
        <p:sp>
          <p:nvSpPr>
            <p:cNvPr id="28" name="AutoShape 4"/>
            <p:cNvSpPr>
              <a:spLocks noChangeArrowheads="1"/>
            </p:cNvSpPr>
            <p:nvPr/>
          </p:nvSpPr>
          <p:spPr bwMode="gray">
            <a:xfrm>
              <a:off x="336" y="1344"/>
              <a:ext cx="5280" cy="32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48BE67"/>
                </a:gs>
                <a:gs pos="100000">
                  <a:srgbClr val="48BE67">
                    <a:gamma/>
                    <a:tint val="36471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outerShdw dist="45791" dir="3378596" algn="ctr" rotWithShape="0">
                <a:srgbClr val="B2B2B2"/>
              </a:outerShdw>
            </a:effectLst>
          </p:spPr>
          <p:txBody>
            <a:bodyPr wrap="none" anchor="ctr"/>
            <a:lstStyle/>
            <a:p>
              <a:pPr algn="r" rtl="1" eaLnBrk="1" hangingPunct="1">
                <a:defRPr/>
              </a:pPr>
              <a:endParaRPr lang="en-US" sz="2800" b="1" dirty="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9" name="AutoShape 5"/>
            <p:cNvSpPr>
              <a:spLocks noChangeArrowheads="1"/>
            </p:cNvSpPr>
            <p:nvPr/>
          </p:nvSpPr>
          <p:spPr bwMode="gray">
            <a:xfrm>
              <a:off x="378" y="1581"/>
              <a:ext cx="5205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9FE9AA"/>
                </a:gs>
                <a:gs pos="100000">
                  <a:srgbClr val="D6F6D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en-US" altLang="en-US" sz="2800" b="1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6"/>
            <p:cNvSpPr>
              <a:spLocks noChangeArrowheads="1"/>
            </p:cNvSpPr>
            <p:nvPr/>
          </p:nvSpPr>
          <p:spPr bwMode="gray">
            <a:xfrm>
              <a:off x="378" y="1351"/>
              <a:ext cx="5205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4EDD1"/>
                </a:gs>
                <a:gs pos="100000">
                  <a:srgbClr val="4DC9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en-US" altLang="en-US" sz="2800" b="1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1" name="Text Box 7"/>
            <p:cNvSpPr txBox="1">
              <a:spLocks noChangeArrowheads="1"/>
            </p:cNvSpPr>
            <p:nvPr/>
          </p:nvSpPr>
          <p:spPr bwMode="gray">
            <a:xfrm>
              <a:off x="1056" y="1382"/>
              <a:ext cx="45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32" name="Group 8"/>
            <p:cNvGrpSpPr>
              <a:grpSpLocks/>
            </p:cNvGrpSpPr>
            <p:nvPr/>
          </p:nvGrpSpPr>
          <p:grpSpPr bwMode="auto">
            <a:xfrm>
              <a:off x="478" y="1291"/>
              <a:ext cx="530" cy="438"/>
              <a:chOff x="1287" y="477"/>
              <a:chExt cx="670" cy="877"/>
            </a:xfrm>
          </p:grpSpPr>
          <p:sp>
            <p:nvSpPr>
              <p:cNvPr id="34" name="Oval 9"/>
              <p:cNvSpPr>
                <a:spLocks noChangeArrowheads="1"/>
              </p:cNvSpPr>
              <p:nvPr/>
            </p:nvSpPr>
            <p:spPr bwMode="gray">
              <a:xfrm>
                <a:off x="1287" y="477"/>
                <a:ext cx="670" cy="877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Oval 10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Oval 11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Oval 12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Oval 13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3" name="Text Box 14"/>
            <p:cNvSpPr txBox="1">
              <a:spLocks noChangeArrowheads="1"/>
            </p:cNvSpPr>
            <p:nvPr/>
          </p:nvSpPr>
          <p:spPr bwMode="gray">
            <a:xfrm>
              <a:off x="550" y="1352"/>
              <a:ext cx="3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b="1" dirty="0" smtClean="0">
                  <a:latin typeface="Times New Roman" panose="02020603050405020304" pitchFamily="18" charset="0"/>
                  <a:cs typeface="Arial" panose="020B0604020202020204" pitchFamily="34" charset="0"/>
                </a:rPr>
                <a:t>+</a:t>
              </a:r>
              <a:endParaRPr lang="en-US" altLang="en-US" sz="2400" b="1" dirty="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" name="Group 59"/>
          <p:cNvGrpSpPr>
            <a:grpSpLocks/>
          </p:cNvGrpSpPr>
          <p:nvPr/>
        </p:nvGrpSpPr>
        <p:grpSpPr bwMode="auto">
          <a:xfrm>
            <a:off x="381000" y="6162675"/>
            <a:ext cx="7891204" cy="695325"/>
            <a:chOff x="336" y="1291"/>
            <a:chExt cx="5280" cy="438"/>
          </a:xfrm>
        </p:grpSpPr>
        <p:sp>
          <p:nvSpPr>
            <p:cNvPr id="40" name="AutoShape 4"/>
            <p:cNvSpPr>
              <a:spLocks noChangeArrowheads="1"/>
            </p:cNvSpPr>
            <p:nvPr/>
          </p:nvSpPr>
          <p:spPr bwMode="gray">
            <a:xfrm>
              <a:off x="336" y="1344"/>
              <a:ext cx="5280" cy="32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48BE67"/>
                </a:gs>
                <a:gs pos="100000">
                  <a:srgbClr val="48BE67">
                    <a:gamma/>
                    <a:tint val="36471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outerShdw dist="45791" dir="3378596" algn="ctr" rotWithShape="0">
                <a:srgbClr val="B2B2B2"/>
              </a:outerShdw>
            </a:effectLst>
          </p:spPr>
          <p:txBody>
            <a:bodyPr wrap="none" anchor="ctr"/>
            <a:lstStyle/>
            <a:p>
              <a:pPr algn="r" rtl="1" eaLnBrk="1" hangingPunct="1">
                <a:defRPr/>
              </a:pPr>
              <a:endParaRPr lang="en-US" sz="2800" b="1" dirty="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41" name="AutoShape 5"/>
            <p:cNvSpPr>
              <a:spLocks noChangeArrowheads="1"/>
            </p:cNvSpPr>
            <p:nvPr/>
          </p:nvSpPr>
          <p:spPr bwMode="gray">
            <a:xfrm>
              <a:off x="378" y="1581"/>
              <a:ext cx="5205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9FE9AA"/>
                </a:gs>
                <a:gs pos="100000">
                  <a:srgbClr val="D6F6D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en-US" altLang="en-US" sz="2800" b="1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2" name="AutoShape 6"/>
            <p:cNvSpPr>
              <a:spLocks noChangeArrowheads="1"/>
            </p:cNvSpPr>
            <p:nvPr/>
          </p:nvSpPr>
          <p:spPr bwMode="gray">
            <a:xfrm>
              <a:off x="378" y="1351"/>
              <a:ext cx="5205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4EDD1"/>
                </a:gs>
                <a:gs pos="100000">
                  <a:srgbClr val="4DC9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en-US" altLang="en-US" sz="2800" b="1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3" name="Text Box 7"/>
            <p:cNvSpPr txBox="1">
              <a:spLocks noChangeArrowheads="1"/>
            </p:cNvSpPr>
            <p:nvPr/>
          </p:nvSpPr>
          <p:spPr bwMode="gray">
            <a:xfrm>
              <a:off x="1056" y="1382"/>
              <a:ext cx="45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" name="Group 8"/>
            <p:cNvGrpSpPr>
              <a:grpSpLocks/>
            </p:cNvGrpSpPr>
            <p:nvPr/>
          </p:nvGrpSpPr>
          <p:grpSpPr bwMode="auto">
            <a:xfrm>
              <a:off x="478" y="1291"/>
              <a:ext cx="530" cy="438"/>
              <a:chOff x="1287" y="477"/>
              <a:chExt cx="670" cy="877"/>
            </a:xfrm>
          </p:grpSpPr>
          <p:sp>
            <p:nvSpPr>
              <p:cNvPr id="46" name="Oval 9"/>
              <p:cNvSpPr>
                <a:spLocks noChangeArrowheads="1"/>
              </p:cNvSpPr>
              <p:nvPr/>
            </p:nvSpPr>
            <p:spPr bwMode="gray">
              <a:xfrm>
                <a:off x="1287" y="477"/>
                <a:ext cx="670" cy="877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" name="Oval 10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" name="Oval 11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Oval 12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Oval 13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5" name="Text Box 14"/>
            <p:cNvSpPr txBox="1">
              <a:spLocks noChangeArrowheads="1"/>
            </p:cNvSpPr>
            <p:nvPr/>
          </p:nvSpPr>
          <p:spPr bwMode="gray">
            <a:xfrm>
              <a:off x="550" y="1352"/>
              <a:ext cx="3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b="1" dirty="0" smtClean="0">
                  <a:latin typeface="Times New Roman" panose="02020603050405020304" pitchFamily="18" charset="0"/>
                  <a:cs typeface="Arial" panose="020B0604020202020204" pitchFamily="34" charset="0"/>
                </a:rPr>
                <a:t>+</a:t>
              </a:r>
              <a:endParaRPr lang="en-US" altLang="en-US" sz="2400" b="1" dirty="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" name="Group 19"/>
          <p:cNvGrpSpPr>
            <a:grpSpLocks/>
          </p:cNvGrpSpPr>
          <p:nvPr/>
        </p:nvGrpSpPr>
        <p:grpSpPr bwMode="auto">
          <a:xfrm>
            <a:off x="848669" y="2166351"/>
            <a:ext cx="7828433" cy="515937"/>
            <a:chOff x="336" y="2411"/>
            <a:chExt cx="5280" cy="325"/>
          </a:xfrm>
        </p:grpSpPr>
        <p:sp>
          <p:nvSpPr>
            <p:cNvPr id="52" name="AutoShape 4"/>
            <p:cNvSpPr>
              <a:spLocks noChangeArrowheads="1"/>
            </p:cNvSpPr>
            <p:nvPr/>
          </p:nvSpPr>
          <p:spPr bwMode="gray">
            <a:xfrm>
              <a:off x="336" y="2411"/>
              <a:ext cx="5280" cy="32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48BE67"/>
                </a:gs>
                <a:gs pos="100000">
                  <a:srgbClr val="48BE67">
                    <a:gamma/>
                    <a:tint val="36471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outerShdw dist="45791" dir="3378596" algn="ctr" rotWithShape="0">
                <a:srgbClr val="B2B2B2"/>
              </a:outerShdw>
            </a:effectLst>
          </p:spPr>
          <p:txBody>
            <a:bodyPr wrap="none" anchor="ctr"/>
            <a:lstStyle/>
            <a:p>
              <a:pPr algn="r" rtl="1" eaLnBrk="1" hangingPunct="1">
                <a:defRPr/>
              </a:pPr>
              <a:endParaRPr lang="en-US" sz="2800" b="1" dirty="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3" name="AutoShape 5"/>
            <p:cNvSpPr>
              <a:spLocks noChangeArrowheads="1"/>
            </p:cNvSpPr>
            <p:nvPr/>
          </p:nvSpPr>
          <p:spPr bwMode="gray">
            <a:xfrm>
              <a:off x="378" y="2648"/>
              <a:ext cx="5205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9FE9AA"/>
                </a:gs>
                <a:gs pos="100000">
                  <a:srgbClr val="D6F6D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en-US" altLang="en-US" sz="2800" b="1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4" name="AutoShape 6"/>
            <p:cNvSpPr>
              <a:spLocks noChangeArrowheads="1"/>
            </p:cNvSpPr>
            <p:nvPr/>
          </p:nvSpPr>
          <p:spPr bwMode="gray">
            <a:xfrm>
              <a:off x="378" y="2418"/>
              <a:ext cx="5205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4EDD1"/>
                </a:gs>
                <a:gs pos="100000">
                  <a:srgbClr val="4DC9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en-US" altLang="en-US" sz="2800" b="1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5" name="Text Box 7"/>
            <p:cNvSpPr txBox="1">
              <a:spLocks noChangeArrowheads="1"/>
            </p:cNvSpPr>
            <p:nvPr/>
          </p:nvSpPr>
          <p:spPr bwMode="gray">
            <a:xfrm>
              <a:off x="1056" y="2449"/>
              <a:ext cx="451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56" name="Group 8"/>
            <p:cNvGrpSpPr>
              <a:grpSpLocks/>
            </p:cNvGrpSpPr>
            <p:nvPr/>
          </p:nvGrpSpPr>
          <p:grpSpPr bwMode="auto">
            <a:xfrm>
              <a:off x="478" y="2413"/>
              <a:ext cx="530" cy="323"/>
              <a:chOff x="1287" y="587"/>
              <a:chExt cx="670" cy="647"/>
            </a:xfrm>
          </p:grpSpPr>
          <p:sp>
            <p:nvSpPr>
              <p:cNvPr id="58" name="Oval 9"/>
              <p:cNvSpPr>
                <a:spLocks noChangeArrowheads="1"/>
              </p:cNvSpPr>
              <p:nvPr/>
            </p:nvSpPr>
            <p:spPr bwMode="gray">
              <a:xfrm>
                <a:off x="1287" y="612"/>
                <a:ext cx="670" cy="60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Oval 10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Oval 11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" name="Oval 12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Oval 13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2800" b="1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7" name="Text Box 14"/>
            <p:cNvSpPr txBox="1">
              <a:spLocks noChangeArrowheads="1"/>
            </p:cNvSpPr>
            <p:nvPr/>
          </p:nvSpPr>
          <p:spPr bwMode="gray">
            <a:xfrm>
              <a:off x="550" y="2419"/>
              <a:ext cx="3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b="1" dirty="0" smtClean="0">
                  <a:latin typeface="Times New Roman" panose="02020603050405020304" pitchFamily="18" charset="0"/>
                  <a:cs typeface="Arial" panose="020B0604020202020204" pitchFamily="34" charset="0"/>
                </a:rPr>
                <a:t>+</a:t>
              </a:r>
              <a:endParaRPr lang="en-US" altLang="en-US" sz="2400" b="1" dirty="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63" name="Rectangle 62"/>
          <p:cNvSpPr/>
          <p:nvPr/>
        </p:nvSpPr>
        <p:spPr>
          <a:xfrm>
            <a:off x="2373798" y="2169526"/>
            <a:ext cx="43941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Each unit: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7periods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consisting of:</a:t>
            </a:r>
          </a:p>
        </p:txBody>
      </p:sp>
      <p:sp>
        <p:nvSpPr>
          <p:cNvPr id="64" name="Text Box 6"/>
          <p:cNvSpPr txBox="1">
            <a:spLocks noChangeArrowheads="1"/>
          </p:cNvSpPr>
          <p:nvPr/>
        </p:nvSpPr>
        <p:spPr bwMode="auto">
          <a:xfrm>
            <a:off x="920975" y="2805609"/>
            <a:ext cx="7171332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16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GETTING STARTED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A CLOSER LOOK 1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</a:rPr>
              <a:t>A CLOSER LOOK 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COMMUNICATION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SKILLS 1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SKILLS 2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LOOKING BACK + PROJECT</a:t>
            </a:r>
          </a:p>
          <a:p>
            <a:pPr marL="342900" indent="-342900" algn="ctr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183908" y="5716321"/>
            <a:ext cx="70255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Mid-term test after two units. The first/second-term test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782203" y="6196117"/>
            <a:ext cx="36102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periods of English a week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80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3" grpId="0"/>
      <p:bldP spid="64" grpId="0"/>
      <p:bldP spid="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2057400"/>
            <a:ext cx="80010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Homework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- Use I-mind map to complete tenses and structures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- Redo the exercise</a:t>
            </a:r>
          </a:p>
          <a:p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- Prepare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Unit 1- Getting started.</a:t>
            </a:r>
            <a:endParaRPr lang="en-US" sz="2800" dirty="0"/>
          </a:p>
        </p:txBody>
      </p:sp>
      <p:pic>
        <p:nvPicPr>
          <p:cNvPr id="4" name="Picture 10" descr="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5514"/>
            <a:ext cx="2057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6" descr="flora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343400"/>
            <a:ext cx="220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169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0" name="Picture 2" descr="mat tr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9571" name="WordArt 3"/>
          <p:cNvSpPr>
            <a:spLocks noChangeArrowheads="1" noChangeShapeType="1" noTextEdit="1"/>
          </p:cNvSpPr>
          <p:nvPr/>
        </p:nvSpPr>
        <p:spPr bwMode="auto">
          <a:xfrm>
            <a:off x="1905000" y="1047217"/>
            <a:ext cx="6781800" cy="177218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Thanks for your attention.</a:t>
            </a:r>
          </a:p>
        </p:txBody>
      </p:sp>
      <p:pic>
        <p:nvPicPr>
          <p:cNvPr id="109572" name="Picture 4" descr="Bemu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35538"/>
            <a:ext cx="2057400" cy="1922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73" name="Picture 5" descr="Bemu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35538"/>
            <a:ext cx="2057400" cy="1922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74" name="Picture 6" descr="Orange_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341813"/>
            <a:ext cx="1752600" cy="2516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76" name="Picture 8" descr="037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77" name="Picture 9" descr="037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12954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04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animBg="1"/>
      <p:bldP spid="10957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3728" y="229514"/>
            <a:ext cx="6934201" cy="523220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i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QUYET TIEN </a:t>
            </a:r>
            <a:r>
              <a:rPr lang="en-US" altLang="en-US" sz="2800" b="1" i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SECONDARY SCHOOL</a:t>
            </a:r>
            <a:endParaRPr lang="en-US" altLang="en-US" sz="2800" b="1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WordArt 13"/>
          <p:cNvSpPr>
            <a:spLocks noChangeArrowheads="1" noChangeShapeType="1" noTextEdit="1"/>
          </p:cNvSpPr>
          <p:nvPr/>
        </p:nvSpPr>
        <p:spPr bwMode="auto">
          <a:xfrm>
            <a:off x="228600" y="1752600"/>
            <a:ext cx="8915400" cy="2362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gency FB" panose="020B0503020202020204" pitchFamily="34" charset="0"/>
              </a:rPr>
              <a:t>Warmly welcome all </a:t>
            </a:r>
            <a:r>
              <a:rPr lang="en-US" sz="5400" b="1" kern="10" dirty="0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gency FB" panose="020B0503020202020204" pitchFamily="34" charset="0"/>
              </a:rPr>
              <a:t>students </a:t>
            </a:r>
            <a:endParaRPr lang="en-US" sz="5400" b="1" kern="10" dirty="0">
              <a:ln w="9525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en-US" sz="54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gency FB" panose="020B0503020202020204" pitchFamily="34" charset="0"/>
              </a:rPr>
              <a:t>attending </a:t>
            </a:r>
            <a:r>
              <a:rPr lang="vi-VN" sz="5400" b="1" kern="10" dirty="0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gency FB" panose="020B0503020202020204" pitchFamily="34" charset="0"/>
              </a:rPr>
              <a:t>our</a:t>
            </a:r>
            <a:r>
              <a:rPr lang="en-US" sz="5400" b="1" kern="10" dirty="0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gency FB" panose="020B0503020202020204" pitchFamily="34" charset="0"/>
              </a:rPr>
              <a:t> </a:t>
            </a:r>
            <a:r>
              <a:rPr lang="en-US" sz="54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gency FB" panose="020B0503020202020204" pitchFamily="34" charset="0"/>
              </a:rPr>
              <a:t>lesson today!</a:t>
            </a:r>
          </a:p>
        </p:txBody>
      </p:sp>
      <p:pic>
        <p:nvPicPr>
          <p:cNvPr id="9" name="Picture 6" descr="atom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10509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atom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143" y="-152400"/>
            <a:ext cx="10509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WordArt 15"/>
          <p:cNvSpPr>
            <a:spLocks noChangeArrowheads="1" noChangeShapeType="1" noTextEdit="1"/>
          </p:cNvSpPr>
          <p:nvPr/>
        </p:nvSpPr>
        <p:spPr bwMode="auto">
          <a:xfrm>
            <a:off x="1447800" y="4686300"/>
            <a:ext cx="59436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ristote"/>
              </a:rPr>
              <a:t>Teacher: </a:t>
            </a:r>
            <a:r>
              <a:rPr lang="en-US" sz="24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rabia" panose="020B7200000000000000" pitchFamily="34" charset="0"/>
              </a:rPr>
              <a:t>Phạm</a:t>
            </a:r>
            <a:r>
              <a:rPr lang="en-US" sz="24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rabia" panose="020B7200000000000000" pitchFamily="34" charset="0"/>
              </a:rPr>
              <a:t> </a:t>
            </a:r>
            <a:r>
              <a:rPr lang="en-US" sz="24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rabia" panose="020B7200000000000000" pitchFamily="34" charset="0"/>
              </a:rPr>
              <a:t>Thị</a:t>
            </a:r>
            <a:r>
              <a:rPr lang="en-US" sz="24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rabia" panose="020B7200000000000000" pitchFamily="34" charset="0"/>
              </a:rPr>
              <a:t> </a:t>
            </a:r>
            <a:r>
              <a:rPr lang="en-US" sz="24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rabia" panose="020B7200000000000000" pitchFamily="34" charset="0"/>
              </a:rPr>
              <a:t>N</a:t>
            </a:r>
            <a:r>
              <a:rPr lang="en-US" sz="24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rabia" panose="020B7200000000000000" pitchFamily="34" charset="0"/>
              </a:rPr>
              <a:t>hàn</a:t>
            </a:r>
            <a:r>
              <a:rPr lang="en-US" sz="24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rabia" panose="020B7200000000000000" pitchFamily="34" charset="0"/>
              </a:rPr>
              <a:t> </a:t>
            </a:r>
            <a:endParaRPr lang="en-US" sz="24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4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Arabia" panose="020B7200000000000000" pitchFamily="34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971800" y="6172200"/>
            <a:ext cx="3900806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2800" b="1" i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School year: </a:t>
            </a:r>
            <a:r>
              <a:rPr lang="vi-VN" altLang="en-US" sz="2800" b="1" i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202</a:t>
            </a:r>
            <a:r>
              <a:rPr lang="en-US" altLang="en-US" sz="2800" b="1" i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5</a:t>
            </a:r>
            <a:r>
              <a:rPr lang="vi-VN" altLang="en-US" sz="2800" b="1" i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- </a:t>
            </a:r>
            <a:r>
              <a:rPr lang="vi-VN" altLang="en-US" sz="2800" b="1" i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202</a:t>
            </a:r>
            <a:r>
              <a:rPr lang="en-US" altLang="en-US" sz="2800" b="1" i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6</a:t>
            </a:r>
            <a:endParaRPr lang="en-US" altLang="en-US" sz="2800" b="1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1050926" y="160050"/>
            <a:ext cx="7056218" cy="678150"/>
            <a:chOff x="0" y="0"/>
            <a:chExt cx="5760" cy="4333"/>
          </a:xfrm>
        </p:grpSpPr>
        <p:pic>
          <p:nvPicPr>
            <p:cNvPr id="15" name="Picture 9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14"/>
              <a:ext cx="5747" cy="1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0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62" y="2109"/>
              <a:ext cx="4283" cy="1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1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085" y="2122"/>
              <a:ext cx="4283" cy="1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12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0"/>
              <a:ext cx="5747" cy="1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2897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j008854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1" name="Picture 5" descr="j008854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81738"/>
            <a:ext cx="9144000" cy="5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899" y="552379"/>
            <a:ext cx="6934201" cy="523220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Period 1. REVISION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+ INTRODUCTION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6" descr="atom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4431"/>
            <a:ext cx="10509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tom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143" y="254431"/>
            <a:ext cx="10509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1447800" y="2057400"/>
            <a:ext cx="6096000" cy="3130000"/>
          </a:xfrm>
          <a:prstGeom prst="smileyFace">
            <a:avLst>
              <a:gd name="adj" fmla="val 4653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Oval 2"/>
          <p:cNvSpPr>
            <a:spLocks noChangeArrowheads="1"/>
          </p:cNvSpPr>
          <p:nvPr/>
        </p:nvSpPr>
        <p:spPr bwMode="auto">
          <a:xfrm>
            <a:off x="2819400" y="2057400"/>
            <a:ext cx="2856933" cy="1345527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VOCABULARY</a:t>
            </a:r>
          </a:p>
          <a:p>
            <a:pPr algn="ctr" eaLnBrk="1" hangingPunct="1"/>
            <a:r>
              <a:rPr lang="en-US" alt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 TOPICS) </a:t>
            </a:r>
            <a:endParaRPr lang="en-US" altLang="en-US" sz="22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8355" name="Line 3"/>
          <p:cNvSpPr>
            <a:spLocks noChangeShapeType="1"/>
          </p:cNvSpPr>
          <p:nvPr/>
        </p:nvSpPr>
        <p:spPr bwMode="auto">
          <a:xfrm flipH="1">
            <a:off x="4114800" y="4343400"/>
            <a:ext cx="457200" cy="1295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56" name="Text Box 4"/>
          <p:cNvSpPr txBox="1">
            <a:spLocks noChangeArrowheads="1"/>
          </p:cNvSpPr>
          <p:nvPr/>
        </p:nvSpPr>
        <p:spPr bwMode="auto">
          <a:xfrm>
            <a:off x="48336" y="662512"/>
            <a:ext cx="2438400" cy="52322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latin typeface="Times New Roman" panose="02020603050405020304" pitchFamily="18" charset="0"/>
              </a:rPr>
              <a:t>My new school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28357" name="Text Box 5"/>
          <p:cNvSpPr txBox="1">
            <a:spLocks noChangeArrowheads="1"/>
          </p:cNvSpPr>
          <p:nvPr/>
        </p:nvSpPr>
        <p:spPr bwMode="auto">
          <a:xfrm>
            <a:off x="5402317" y="42522"/>
            <a:ext cx="2667000" cy="528638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latin typeface="Times New Roman" panose="02020603050405020304" pitchFamily="18" charset="0"/>
              </a:rPr>
              <a:t>My friends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28358" name="Text Box 6"/>
          <p:cNvSpPr txBox="1">
            <a:spLocks noChangeArrowheads="1"/>
          </p:cNvSpPr>
          <p:nvPr/>
        </p:nvSpPr>
        <p:spPr bwMode="auto">
          <a:xfrm>
            <a:off x="6205273" y="3125059"/>
            <a:ext cx="2869418" cy="46166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 smtClean="0">
                <a:latin typeface="Times New Roman" panose="02020603050405020304" pitchFamily="18" charset="0"/>
              </a:rPr>
              <a:t>Our Tet holiday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6119564" y="850170"/>
            <a:ext cx="3100520" cy="523220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latin typeface="Times New Roman" panose="02020603050405020304" pitchFamily="18" charset="0"/>
              </a:rPr>
              <a:t>My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neighbourhood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28361" name="Text Box 9"/>
          <p:cNvSpPr txBox="1">
            <a:spLocks noChangeArrowheads="1"/>
          </p:cNvSpPr>
          <p:nvPr/>
        </p:nvSpPr>
        <p:spPr bwMode="auto">
          <a:xfrm>
            <a:off x="1524000" y="-46374"/>
            <a:ext cx="3657600" cy="5286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latin typeface="Times New Roman" panose="02020603050405020304" pitchFamily="18" charset="0"/>
              </a:rPr>
              <a:t>My home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28362" name="Line 10"/>
          <p:cNvSpPr>
            <a:spLocks noChangeShapeType="1"/>
          </p:cNvSpPr>
          <p:nvPr/>
        </p:nvSpPr>
        <p:spPr bwMode="auto">
          <a:xfrm>
            <a:off x="6629400" y="3581400"/>
            <a:ext cx="99060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3" name="Line 11"/>
          <p:cNvSpPr>
            <a:spLocks noChangeShapeType="1"/>
          </p:cNvSpPr>
          <p:nvPr/>
        </p:nvSpPr>
        <p:spPr bwMode="auto">
          <a:xfrm flipV="1">
            <a:off x="6781800" y="2438400"/>
            <a:ext cx="914400" cy="6096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4" name="Line 12"/>
          <p:cNvSpPr>
            <a:spLocks noChangeShapeType="1"/>
          </p:cNvSpPr>
          <p:nvPr/>
        </p:nvSpPr>
        <p:spPr bwMode="auto">
          <a:xfrm flipV="1">
            <a:off x="5105400" y="1295400"/>
            <a:ext cx="7620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 flipH="1" flipV="1">
            <a:off x="1524000" y="1371600"/>
            <a:ext cx="160020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 flipH="1">
            <a:off x="914400" y="2590800"/>
            <a:ext cx="1371600" cy="3810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 flipH="1">
            <a:off x="1219200" y="3810000"/>
            <a:ext cx="106680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 flipH="1" flipV="1">
            <a:off x="3344917" y="470620"/>
            <a:ext cx="607815" cy="15867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 flipH="1" flipV="1">
            <a:off x="1361833" y="1185732"/>
            <a:ext cx="1543435" cy="13852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4641222" y="3391666"/>
            <a:ext cx="1564051" cy="112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72" name="Line 20"/>
          <p:cNvSpPr>
            <a:spLocks noChangeShapeType="1"/>
          </p:cNvSpPr>
          <p:nvPr/>
        </p:nvSpPr>
        <p:spPr bwMode="auto">
          <a:xfrm flipV="1">
            <a:off x="5181600" y="1358984"/>
            <a:ext cx="1600200" cy="7873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73" name="Line 21"/>
          <p:cNvSpPr>
            <a:spLocks noChangeShapeType="1"/>
          </p:cNvSpPr>
          <p:nvPr/>
        </p:nvSpPr>
        <p:spPr bwMode="auto">
          <a:xfrm flipV="1">
            <a:off x="4371265" y="571160"/>
            <a:ext cx="2163249" cy="1486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6233382" y="1737717"/>
            <a:ext cx="2869418" cy="830997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 smtClean="0">
                <a:latin typeface="Times New Roman" panose="02020603050405020304" pitchFamily="18" charset="0"/>
              </a:rPr>
              <a:t>Natural wonders of the world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auto">
          <a:xfrm flipH="1">
            <a:off x="3322442" y="5181600"/>
            <a:ext cx="106680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8"/>
          <p:cNvSpPr>
            <a:spLocks noChangeShapeType="1"/>
          </p:cNvSpPr>
          <p:nvPr/>
        </p:nvSpPr>
        <p:spPr bwMode="auto">
          <a:xfrm flipV="1">
            <a:off x="5246814" y="2586036"/>
            <a:ext cx="2449385" cy="6219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6119564" y="3977264"/>
            <a:ext cx="2869418" cy="46166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 smtClean="0">
                <a:latin typeface="Times New Roman" panose="02020603050405020304" pitchFamily="18" charset="0"/>
              </a:rPr>
              <a:t>Television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6543691" y="4433605"/>
            <a:ext cx="99060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18"/>
          <p:cNvSpPr>
            <a:spLocks noChangeShapeType="1"/>
          </p:cNvSpPr>
          <p:nvPr/>
        </p:nvSpPr>
        <p:spPr bwMode="auto">
          <a:xfrm>
            <a:off x="4114801" y="3391665"/>
            <a:ext cx="2004764" cy="8634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5676333" y="4810140"/>
            <a:ext cx="2869418" cy="46166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 smtClean="0">
                <a:latin typeface="Times New Roman" panose="02020603050405020304" pitchFamily="18" charset="0"/>
              </a:rPr>
              <a:t>Sports and games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29" name="Line 10"/>
          <p:cNvSpPr>
            <a:spLocks noChangeShapeType="1"/>
          </p:cNvSpPr>
          <p:nvPr/>
        </p:nvSpPr>
        <p:spPr bwMode="auto">
          <a:xfrm>
            <a:off x="6100460" y="5266481"/>
            <a:ext cx="99060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18"/>
          <p:cNvSpPr>
            <a:spLocks noChangeShapeType="1"/>
          </p:cNvSpPr>
          <p:nvPr/>
        </p:nvSpPr>
        <p:spPr bwMode="auto">
          <a:xfrm>
            <a:off x="3952732" y="3391665"/>
            <a:ext cx="1723601" cy="169634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3486570" y="5473669"/>
            <a:ext cx="2869418" cy="46166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Cities of the world</a:t>
            </a:r>
          </a:p>
        </p:txBody>
      </p:sp>
      <p:sp>
        <p:nvSpPr>
          <p:cNvPr id="32" name="Line 10"/>
          <p:cNvSpPr>
            <a:spLocks noChangeShapeType="1"/>
          </p:cNvSpPr>
          <p:nvPr/>
        </p:nvSpPr>
        <p:spPr bwMode="auto">
          <a:xfrm>
            <a:off x="3288069" y="6206453"/>
            <a:ext cx="99060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18"/>
          <p:cNvSpPr>
            <a:spLocks noChangeShapeType="1"/>
          </p:cNvSpPr>
          <p:nvPr/>
        </p:nvSpPr>
        <p:spPr bwMode="auto">
          <a:xfrm>
            <a:off x="3825890" y="3446404"/>
            <a:ext cx="905588" cy="20272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65921" y="5454122"/>
            <a:ext cx="2869418" cy="830997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Our house in the future</a:t>
            </a:r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>
            <a:off x="678909" y="6662794"/>
            <a:ext cx="99060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 flipH="1">
            <a:off x="2564181" y="3432942"/>
            <a:ext cx="1176000" cy="204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71854" y="4169652"/>
            <a:ext cx="2869418" cy="46166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 smtClean="0">
                <a:latin typeface="Times New Roman" panose="02020603050405020304" pitchFamily="18" charset="0"/>
              </a:rPr>
              <a:t>Our green world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1149454" y="4972737"/>
            <a:ext cx="99060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18"/>
          <p:cNvSpPr>
            <a:spLocks noChangeShapeType="1"/>
          </p:cNvSpPr>
          <p:nvPr/>
        </p:nvSpPr>
        <p:spPr bwMode="auto">
          <a:xfrm flipH="1">
            <a:off x="1669509" y="3220137"/>
            <a:ext cx="1454691" cy="92597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228600" y="2543603"/>
            <a:ext cx="1289315" cy="46166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 smtClean="0">
                <a:latin typeface="Times New Roman" panose="02020603050405020304" pitchFamily="18" charset="0"/>
              </a:rPr>
              <a:t>Robots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54227" y="2999944"/>
            <a:ext cx="99060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18"/>
          <p:cNvSpPr>
            <a:spLocks noChangeShapeType="1"/>
          </p:cNvSpPr>
          <p:nvPr/>
        </p:nvSpPr>
        <p:spPr bwMode="auto">
          <a:xfrm flipH="1" flipV="1">
            <a:off x="1517913" y="2774514"/>
            <a:ext cx="1262817" cy="356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1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8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2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28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28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28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228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28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22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8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8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28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4" grpId="0" animBg="1"/>
      <p:bldP spid="228355" grpId="0" animBg="1"/>
      <p:bldP spid="228356" grpId="0" animBg="1"/>
      <p:bldP spid="228357" grpId="0" animBg="1"/>
      <p:bldP spid="228358" grpId="0" animBg="1"/>
      <p:bldP spid="228360" grpId="0" animBg="1"/>
      <p:bldP spid="228361" grpId="0" animBg="1"/>
      <p:bldP spid="228362" grpId="0" animBg="1"/>
      <p:bldP spid="228363" grpId="0" animBg="1"/>
      <p:bldP spid="228364" grpId="0" animBg="1"/>
      <p:bldP spid="228365" grpId="0" animBg="1"/>
      <p:bldP spid="228366" grpId="0" animBg="1"/>
      <p:bldP spid="228367" grpId="0" animBg="1"/>
      <p:bldP spid="228368" grpId="0" animBg="1"/>
      <p:bldP spid="228369" grpId="0" animBg="1"/>
      <p:bldP spid="228370" grpId="0" animBg="1"/>
      <p:bldP spid="228372" grpId="0" animBg="1"/>
      <p:bldP spid="228373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Oval 2"/>
          <p:cNvSpPr>
            <a:spLocks noChangeArrowheads="1"/>
          </p:cNvSpPr>
          <p:nvPr/>
        </p:nvSpPr>
        <p:spPr bwMode="auto">
          <a:xfrm>
            <a:off x="2201270" y="2309370"/>
            <a:ext cx="4522527" cy="1839146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6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TENSES</a:t>
            </a: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8355" name="Line 3"/>
          <p:cNvSpPr>
            <a:spLocks noChangeShapeType="1"/>
          </p:cNvSpPr>
          <p:nvPr/>
        </p:nvSpPr>
        <p:spPr bwMode="auto">
          <a:xfrm flipH="1">
            <a:off x="4114800" y="4343400"/>
            <a:ext cx="457200" cy="1295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56" name="Text Box 4"/>
          <p:cNvSpPr txBox="1">
            <a:spLocks noChangeArrowheads="1"/>
          </p:cNvSpPr>
          <p:nvPr/>
        </p:nvSpPr>
        <p:spPr bwMode="auto">
          <a:xfrm>
            <a:off x="355410" y="428494"/>
            <a:ext cx="2438400" cy="1077218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latin typeface="Times New Roman" panose="02020603050405020304" pitchFamily="18" charset="0"/>
              </a:rPr>
              <a:t>Present Simple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228357" name="Text Box 5"/>
          <p:cNvSpPr txBox="1">
            <a:spLocks noChangeArrowheads="1"/>
          </p:cNvSpPr>
          <p:nvPr/>
        </p:nvSpPr>
        <p:spPr bwMode="auto">
          <a:xfrm>
            <a:off x="6286500" y="1965549"/>
            <a:ext cx="2667000" cy="528638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latin typeface="Times New Roman" panose="02020603050405020304" pitchFamily="18" charset="0"/>
              </a:rPr>
              <a:t>Present Perfect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28358" name="Text Box 6"/>
          <p:cNvSpPr txBox="1">
            <a:spLocks noChangeArrowheads="1"/>
          </p:cNvSpPr>
          <p:nvPr/>
        </p:nvSpPr>
        <p:spPr bwMode="auto">
          <a:xfrm>
            <a:off x="222795" y="4357048"/>
            <a:ext cx="2869418" cy="58477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 dirty="0" smtClean="0">
                <a:latin typeface="Times New Roman" panose="02020603050405020304" pitchFamily="18" charset="0"/>
              </a:rPr>
              <a:t>Future Simple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5867400" y="4419600"/>
            <a:ext cx="2819400" cy="523220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latin typeface="Times New Roman" panose="02020603050405020304" pitchFamily="18" charset="0"/>
              </a:rPr>
              <a:t>Past Simple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28361" name="Text Box 9"/>
          <p:cNvSpPr txBox="1">
            <a:spLocks noChangeArrowheads="1"/>
          </p:cNvSpPr>
          <p:nvPr/>
        </p:nvSpPr>
        <p:spPr bwMode="auto">
          <a:xfrm>
            <a:off x="3886200" y="762000"/>
            <a:ext cx="3657600" cy="5286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latin typeface="Times New Roman" panose="02020603050405020304" pitchFamily="18" charset="0"/>
              </a:rPr>
              <a:t>Present Progressive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28362" name="Line 10"/>
          <p:cNvSpPr>
            <a:spLocks noChangeShapeType="1"/>
          </p:cNvSpPr>
          <p:nvPr/>
        </p:nvSpPr>
        <p:spPr bwMode="auto">
          <a:xfrm>
            <a:off x="6629400" y="3581400"/>
            <a:ext cx="99060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3" name="Line 11"/>
          <p:cNvSpPr>
            <a:spLocks noChangeShapeType="1"/>
          </p:cNvSpPr>
          <p:nvPr/>
        </p:nvSpPr>
        <p:spPr bwMode="auto">
          <a:xfrm flipV="1">
            <a:off x="6781800" y="2438400"/>
            <a:ext cx="914400" cy="6096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4" name="Line 12"/>
          <p:cNvSpPr>
            <a:spLocks noChangeShapeType="1"/>
          </p:cNvSpPr>
          <p:nvPr/>
        </p:nvSpPr>
        <p:spPr bwMode="auto">
          <a:xfrm flipV="1">
            <a:off x="5105400" y="1295400"/>
            <a:ext cx="7620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 flipH="1" flipV="1">
            <a:off x="1524000" y="1371600"/>
            <a:ext cx="160020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 flipH="1">
            <a:off x="914400" y="2590800"/>
            <a:ext cx="1371600" cy="3810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 flipH="1">
            <a:off x="1219200" y="3810000"/>
            <a:ext cx="106680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 flipV="1">
            <a:off x="4572000" y="1290638"/>
            <a:ext cx="1258438" cy="995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 flipH="1" flipV="1">
            <a:off x="1723600" y="1505711"/>
            <a:ext cx="1526272" cy="9527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 flipH="1">
            <a:off x="1782737" y="3787477"/>
            <a:ext cx="744087" cy="47972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72" name="Line 20"/>
          <p:cNvSpPr>
            <a:spLocks noChangeShapeType="1"/>
          </p:cNvSpPr>
          <p:nvPr/>
        </p:nvSpPr>
        <p:spPr bwMode="auto">
          <a:xfrm>
            <a:off x="6248400" y="3838293"/>
            <a:ext cx="533400" cy="5051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73" name="Line 21"/>
          <p:cNvSpPr>
            <a:spLocks noChangeShapeType="1"/>
          </p:cNvSpPr>
          <p:nvPr/>
        </p:nvSpPr>
        <p:spPr bwMode="auto">
          <a:xfrm flipV="1">
            <a:off x="6629400" y="2514599"/>
            <a:ext cx="838200" cy="4346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3910018" y="5780782"/>
            <a:ext cx="1323963" cy="1077218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Modal verbs</a:t>
            </a:r>
          </a:p>
        </p:txBody>
      </p:sp>
    </p:spTree>
    <p:extLst>
      <p:ext uri="{BB962C8B-B14F-4D97-AF65-F5344CB8AC3E}">
        <p14:creationId xmlns:p14="http://schemas.microsoft.com/office/powerpoint/2010/main" val="1878385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8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2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28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28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28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228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28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22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8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8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28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4" grpId="0" animBg="1"/>
      <p:bldP spid="228355" grpId="0" animBg="1"/>
      <p:bldP spid="228356" grpId="0" animBg="1"/>
      <p:bldP spid="228357" grpId="0" animBg="1"/>
      <p:bldP spid="228358" grpId="0" animBg="1"/>
      <p:bldP spid="228360" grpId="0" animBg="1"/>
      <p:bldP spid="228361" grpId="0" animBg="1"/>
      <p:bldP spid="228362" grpId="0" animBg="1"/>
      <p:bldP spid="228363" grpId="0" animBg="1"/>
      <p:bldP spid="228364" grpId="0" animBg="1"/>
      <p:bldP spid="228365" grpId="0" animBg="1"/>
      <p:bldP spid="228366" grpId="0" animBg="1"/>
      <p:bldP spid="228367" grpId="0" animBg="1"/>
      <p:bldP spid="228368" grpId="0" animBg="1"/>
      <p:bldP spid="228369" grpId="0" animBg="1"/>
      <p:bldP spid="228370" grpId="0" animBg="1"/>
      <p:bldP spid="228372" grpId="0" animBg="1"/>
      <p:bldP spid="22837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Oval 2"/>
          <p:cNvSpPr>
            <a:spLocks noChangeArrowheads="1"/>
          </p:cNvSpPr>
          <p:nvPr/>
        </p:nvSpPr>
        <p:spPr bwMode="auto">
          <a:xfrm>
            <a:off x="-76200" y="2067326"/>
            <a:ext cx="2667000" cy="160605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STRUCTURES 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8355" name="Line 3"/>
          <p:cNvSpPr>
            <a:spLocks noChangeShapeType="1"/>
          </p:cNvSpPr>
          <p:nvPr/>
        </p:nvSpPr>
        <p:spPr bwMode="auto">
          <a:xfrm flipH="1">
            <a:off x="4114800" y="4343400"/>
            <a:ext cx="457200" cy="1295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57" name="Text Box 5"/>
          <p:cNvSpPr txBox="1">
            <a:spLocks noChangeArrowheads="1"/>
          </p:cNvSpPr>
          <p:nvPr/>
        </p:nvSpPr>
        <p:spPr bwMode="auto">
          <a:xfrm>
            <a:off x="3733800" y="228600"/>
            <a:ext cx="3095198" cy="461665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 smtClean="0">
                <a:latin typeface="Times New Roman" panose="02020603050405020304" pitchFamily="18" charset="0"/>
              </a:rPr>
              <a:t>Prepositions of place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28358" name="Text Box 6"/>
          <p:cNvSpPr txBox="1">
            <a:spLocks noChangeArrowheads="1"/>
          </p:cNvSpPr>
          <p:nvPr/>
        </p:nvSpPr>
        <p:spPr bwMode="auto">
          <a:xfrm>
            <a:off x="3733800" y="3053207"/>
            <a:ext cx="1981200" cy="46166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latin typeface="Times New Roman" panose="02020603050405020304" pitchFamily="18" charset="0"/>
              </a:rPr>
              <a:t>Imperatives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3789219" y="2127149"/>
            <a:ext cx="3525982" cy="46166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 err="1" smtClean="0">
                <a:latin typeface="Times New Roman" panose="02020603050405020304" pitchFamily="18" charset="0"/>
              </a:rPr>
              <a:t>Adverds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of frequency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3886200" y="914400"/>
            <a:ext cx="5147481" cy="1015663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</a:rPr>
              <a:t>Comparative adjectives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</a:rPr>
              <a:t>Superlative of short/ long adjectives</a:t>
            </a:r>
          </a:p>
        </p:txBody>
      </p:sp>
      <p:sp>
        <p:nvSpPr>
          <p:cNvPr id="228361" name="Text Box 9"/>
          <p:cNvSpPr txBox="1">
            <a:spLocks noChangeArrowheads="1"/>
          </p:cNvSpPr>
          <p:nvPr/>
        </p:nvSpPr>
        <p:spPr bwMode="auto">
          <a:xfrm>
            <a:off x="109183" y="198148"/>
            <a:ext cx="2710216" cy="46166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 algn="ctr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2400" dirty="0" err="1" smtClean="0">
                <a:latin typeface="Times New Roman" panose="02020603050405020304" pitchFamily="18" charset="0"/>
              </a:rPr>
              <a:t>Wh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- questions</a:t>
            </a:r>
          </a:p>
        </p:txBody>
      </p:sp>
      <p:sp>
        <p:nvSpPr>
          <p:cNvPr id="228362" name="Line 10"/>
          <p:cNvSpPr>
            <a:spLocks noChangeShapeType="1"/>
          </p:cNvSpPr>
          <p:nvPr/>
        </p:nvSpPr>
        <p:spPr bwMode="auto">
          <a:xfrm>
            <a:off x="6629400" y="3581400"/>
            <a:ext cx="99060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3" name="Line 11"/>
          <p:cNvSpPr>
            <a:spLocks noChangeShapeType="1"/>
          </p:cNvSpPr>
          <p:nvPr/>
        </p:nvSpPr>
        <p:spPr bwMode="auto">
          <a:xfrm flipV="1">
            <a:off x="6781800" y="2438400"/>
            <a:ext cx="914400" cy="6096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4" name="Line 12"/>
          <p:cNvSpPr>
            <a:spLocks noChangeShapeType="1"/>
          </p:cNvSpPr>
          <p:nvPr/>
        </p:nvSpPr>
        <p:spPr bwMode="auto">
          <a:xfrm flipV="1">
            <a:off x="5105400" y="1143000"/>
            <a:ext cx="7620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 flipH="1" flipV="1">
            <a:off x="1524000" y="1371600"/>
            <a:ext cx="160020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 flipH="1">
            <a:off x="914400" y="2590800"/>
            <a:ext cx="1371600" cy="3810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 flipH="1">
            <a:off x="1219200" y="3810000"/>
            <a:ext cx="106680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 flipV="1">
            <a:off x="1359651" y="671788"/>
            <a:ext cx="140889" cy="13996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71" name="Line 19"/>
          <p:cNvSpPr>
            <a:spLocks noChangeShapeType="1"/>
          </p:cNvSpPr>
          <p:nvPr/>
        </p:nvSpPr>
        <p:spPr bwMode="auto">
          <a:xfrm flipV="1">
            <a:off x="2404281" y="2438400"/>
            <a:ext cx="1384937" cy="7757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72" name="Line 20"/>
          <p:cNvSpPr>
            <a:spLocks noChangeShapeType="1"/>
          </p:cNvSpPr>
          <p:nvPr/>
        </p:nvSpPr>
        <p:spPr bwMode="auto">
          <a:xfrm flipV="1">
            <a:off x="2526826" y="1413164"/>
            <a:ext cx="1338592" cy="134061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73" name="Line 21"/>
          <p:cNvSpPr>
            <a:spLocks noChangeShapeType="1"/>
          </p:cNvSpPr>
          <p:nvPr/>
        </p:nvSpPr>
        <p:spPr bwMode="auto">
          <a:xfrm flipV="1">
            <a:off x="2004952" y="368029"/>
            <a:ext cx="1716900" cy="17591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 flipV="1">
            <a:off x="2160328" y="3264206"/>
            <a:ext cx="1561524" cy="175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4343400" y="3957935"/>
            <a:ext cx="2023283" cy="46166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latin typeface="Times New Roman" panose="02020603050405020304" pitchFamily="18" charset="0"/>
              </a:rPr>
              <a:t>Conjunctions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5" name="Line 19"/>
          <p:cNvSpPr>
            <a:spLocks noChangeShapeType="1"/>
          </p:cNvSpPr>
          <p:nvPr/>
        </p:nvSpPr>
        <p:spPr bwMode="auto">
          <a:xfrm>
            <a:off x="2004952" y="3534662"/>
            <a:ext cx="2304331" cy="62663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21040" y="4582180"/>
            <a:ext cx="4779560" cy="52322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Conditional sentences- Type 1</a:t>
            </a:r>
          </a:p>
        </p:txBody>
      </p:sp>
      <p:sp>
        <p:nvSpPr>
          <p:cNvPr id="27" name="Line 19"/>
          <p:cNvSpPr>
            <a:spLocks noChangeShapeType="1"/>
          </p:cNvSpPr>
          <p:nvPr/>
        </p:nvSpPr>
        <p:spPr bwMode="auto">
          <a:xfrm>
            <a:off x="1359650" y="3673376"/>
            <a:ext cx="800678" cy="9088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6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8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2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28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28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28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228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28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22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8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8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8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8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8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8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4" grpId="0" animBg="1"/>
      <p:bldP spid="228355" grpId="0" animBg="1"/>
      <p:bldP spid="228357" grpId="0" animBg="1"/>
      <p:bldP spid="228358" grpId="0" animBg="1"/>
      <p:bldP spid="228359" grpId="0" animBg="1"/>
      <p:bldP spid="228360" grpId="0" animBg="1"/>
      <p:bldP spid="228361" grpId="0" animBg="1"/>
      <p:bldP spid="228362" grpId="0" animBg="1"/>
      <p:bldP spid="228363" grpId="0" animBg="1"/>
      <p:bldP spid="228364" grpId="0" animBg="1"/>
      <p:bldP spid="228365" grpId="0" animBg="1"/>
      <p:bldP spid="228366" grpId="0" animBg="1"/>
      <p:bldP spid="228367" grpId="0" animBg="1"/>
      <p:bldP spid="228368" grpId="0" animBg="1"/>
      <p:bldP spid="228371" grpId="0" animBg="1"/>
      <p:bldP spid="228372" grpId="0" animBg="1"/>
      <p:bldP spid="228373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1392" y="495971"/>
            <a:ext cx="2456122" cy="43088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 progressive 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26858"/>
            <a:ext cx="1547218" cy="43088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Past simple 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50094" y="514869"/>
            <a:ext cx="1814920" cy="43088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Future simple 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20520" y="940713"/>
            <a:ext cx="3608680" cy="43088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marL="533400" indent="-533400">
              <a:buClr>
                <a:srgbClr val="99FF33"/>
              </a:buClr>
              <a:buFont typeface="Wingdings" panose="05000000000000000000" pitchFamily="2" charset="2"/>
              <a:buNone/>
            </a:pP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Superlative 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of short </a:t>
            </a: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adjectives</a:t>
            </a:r>
            <a:endParaRPr lang="en-US" altLang="en-US" sz="2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53000" y="926857"/>
            <a:ext cx="1939955" cy="43088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 perfect 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16043" y="509826"/>
            <a:ext cx="1688283" cy="43088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marL="533400" indent="-533400">
              <a:buClr>
                <a:srgbClr val="99FF33"/>
              </a:buClr>
              <a:buNone/>
            </a:pP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onjunctions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115082" y="509826"/>
            <a:ext cx="1907895" cy="43088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marL="533400" indent="-533400">
              <a:buClr>
                <a:srgbClr val="99FF33"/>
              </a:buClr>
              <a:buFont typeface="Wingdings" panose="05000000000000000000" pitchFamily="2" charset="2"/>
              <a:buNone/>
            </a:pP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 simple </a:t>
            </a:r>
          </a:p>
        </p:txBody>
      </p:sp>
      <p:sp>
        <p:nvSpPr>
          <p:cNvPr id="9" name="Rectangle 8"/>
          <p:cNvSpPr/>
          <p:nvPr/>
        </p:nvSpPr>
        <p:spPr>
          <a:xfrm>
            <a:off x="7563061" y="509826"/>
            <a:ext cx="1601721" cy="43088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Modal verbs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39290" y="935552"/>
            <a:ext cx="2557110" cy="43088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Conditional sentence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76200" y="0"/>
            <a:ext cx="9448800" cy="447476"/>
          </a:xfrm>
          <a:prstGeom prst="rect">
            <a:avLst/>
          </a:prstGeom>
          <a:solidFill>
            <a:srgbClr val="CCFF66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000" b="1" i="1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Match the tense/ grammatical point in column A with the structure/ words in column B. </a:t>
            </a:r>
            <a:endParaRPr lang="en-US" altLang="en-US" sz="24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1317" y="2212538"/>
            <a:ext cx="2764283" cy="830997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S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+     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am/is/are </a:t>
            </a:r>
          </a:p>
          <a:p>
            <a:pPr>
              <a:buNone/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V-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inf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/V-s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/-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es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706583" y="2433427"/>
            <a:ext cx="360217" cy="5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685801" y="2517337"/>
            <a:ext cx="380999" cy="29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5" name="Rectangle 14"/>
          <p:cNvSpPr/>
          <p:nvPr/>
        </p:nvSpPr>
        <p:spPr>
          <a:xfrm>
            <a:off x="7162800" y="5862935"/>
            <a:ext cx="2032416" cy="430887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S + will + V-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inf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200" dirty="0"/>
          </a:p>
        </p:txBody>
      </p:sp>
      <p:sp>
        <p:nvSpPr>
          <p:cNvPr id="16" name="Rectangle 15"/>
          <p:cNvSpPr/>
          <p:nvPr/>
        </p:nvSpPr>
        <p:spPr>
          <a:xfrm>
            <a:off x="4191000" y="5862935"/>
            <a:ext cx="2673617" cy="430887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S + am/is/are + V-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ing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200" dirty="0"/>
          </a:p>
        </p:txBody>
      </p:sp>
      <p:sp>
        <p:nvSpPr>
          <p:cNvPr id="17" name="Rectangle 16"/>
          <p:cNvSpPr/>
          <p:nvPr/>
        </p:nvSpPr>
        <p:spPr>
          <a:xfrm>
            <a:off x="-52868" y="3723997"/>
            <a:ext cx="2613216" cy="430887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and, but, so</a:t>
            </a:r>
            <a:r>
              <a:rPr lang="en-US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although</a:t>
            </a:r>
            <a:endParaRPr lang="en-US" sz="2200" dirty="0"/>
          </a:p>
        </p:txBody>
      </p:sp>
      <p:sp>
        <p:nvSpPr>
          <p:cNvPr id="18" name="Rectangle 17"/>
          <p:cNvSpPr/>
          <p:nvPr/>
        </p:nvSpPr>
        <p:spPr>
          <a:xfrm>
            <a:off x="2819400" y="3729335"/>
            <a:ext cx="3779689" cy="430887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+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might/must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+ V-</a:t>
            </a:r>
            <a:r>
              <a:rPr lang="en-US" alt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42486" y="3401290"/>
            <a:ext cx="2277714" cy="769441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S </a:t>
            </a:r>
            <a:r>
              <a:rPr lang="en-US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+      was/were 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buNone/>
            </a:pPr>
            <a:r>
              <a:rPr lang="en-US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V-</a:t>
            </a:r>
            <a:r>
              <a:rPr lang="en-US" sz="22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ed</a:t>
            </a:r>
            <a:r>
              <a:rPr lang="en-US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/V2 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7467600" y="3639501"/>
            <a:ext cx="360217" cy="5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200"/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7498085" y="3735762"/>
            <a:ext cx="380999" cy="29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200"/>
          </a:p>
        </p:txBody>
      </p:sp>
      <p:sp>
        <p:nvSpPr>
          <p:cNvPr id="23" name="Rectangle 22"/>
          <p:cNvSpPr/>
          <p:nvPr/>
        </p:nvSpPr>
        <p:spPr>
          <a:xfrm>
            <a:off x="2445488" y="4800600"/>
            <a:ext cx="3292120" cy="430887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S + have/has + V (</a:t>
            </a:r>
            <a:r>
              <a:rPr lang="en-US" sz="22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p.p</a:t>
            </a:r>
            <a:r>
              <a:rPr lang="en-US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/ V3) </a:t>
            </a:r>
            <a:endParaRPr lang="en-US" sz="2200" dirty="0"/>
          </a:p>
        </p:txBody>
      </p:sp>
      <p:sp>
        <p:nvSpPr>
          <p:cNvPr id="24" name="Rectangle 23"/>
          <p:cNvSpPr/>
          <p:nvPr/>
        </p:nvSpPr>
        <p:spPr>
          <a:xfrm>
            <a:off x="5140636" y="1371600"/>
            <a:ext cx="3546164" cy="43088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marL="533400" indent="-533400">
              <a:buClr>
                <a:srgbClr val="99FF33"/>
              </a:buClr>
              <a:buFont typeface="Wingdings" panose="05000000000000000000" pitchFamily="2" charset="2"/>
              <a:buNone/>
            </a:pP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Superlative 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of </a:t>
            </a: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long adjectives</a:t>
            </a:r>
            <a:endParaRPr lang="en-US" altLang="en-US" sz="2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38200" y="1397913"/>
            <a:ext cx="2839239" cy="43088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marL="533400" indent="-533400">
              <a:buClr>
                <a:srgbClr val="99FF33"/>
              </a:buClr>
              <a:buFont typeface="Wingdings" panose="05000000000000000000" pitchFamily="2" charset="2"/>
              <a:buNone/>
            </a:pP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Comparative adjectives</a:t>
            </a:r>
            <a:endParaRPr lang="en-US" altLang="en-US" sz="2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-59514" y="4572000"/>
            <a:ext cx="2473754" cy="707886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+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+    </a:t>
            </a:r>
            <a:r>
              <a:rPr lang="en-US" alt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-ER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MORE +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943600" y="4832232"/>
            <a:ext cx="3153171" cy="430887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+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+ + THE +</a:t>
            </a:r>
            <a:r>
              <a:rPr lang="en-US" alt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-EST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-7887" y="5840674"/>
            <a:ext cx="3919150" cy="430887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+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+ THE MOST + adjective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57174" y="2348608"/>
            <a:ext cx="5436553" cy="461665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+ S + V-</a:t>
            </a:r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s/</a:t>
            </a:r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 + will/ won’t + V-</a:t>
            </a:r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685800" y="2895600"/>
            <a:ext cx="2775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3706521" y="2685028"/>
            <a:ext cx="2775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228600" y="4041164"/>
            <a:ext cx="27752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3429000" y="4041164"/>
            <a:ext cx="27752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6934200" y="3733800"/>
            <a:ext cx="27752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34636" y="5143710"/>
            <a:ext cx="2775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2930236" y="5108377"/>
            <a:ext cx="2775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6123279" y="5053721"/>
            <a:ext cx="2775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248254" y="6157472"/>
            <a:ext cx="27752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5568360" y="6157473"/>
            <a:ext cx="69890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10</a:t>
            </a:r>
            <a:endParaRPr lang="en-US" altLang="en-US" sz="2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8187594" y="6157472"/>
            <a:ext cx="65160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11</a:t>
            </a:r>
            <a:endParaRPr lang="en-US" altLang="en-US" sz="2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" name="Line 9"/>
          <p:cNvSpPr>
            <a:spLocks noChangeShapeType="1"/>
          </p:cNvSpPr>
          <p:nvPr/>
        </p:nvSpPr>
        <p:spPr bwMode="auto">
          <a:xfrm>
            <a:off x="876301" y="4799679"/>
            <a:ext cx="190500" cy="5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200"/>
          </a:p>
        </p:txBody>
      </p:sp>
      <p:sp>
        <p:nvSpPr>
          <p:cNvPr id="44" name="Line 9"/>
          <p:cNvSpPr>
            <a:spLocks noChangeShapeType="1"/>
          </p:cNvSpPr>
          <p:nvPr/>
        </p:nvSpPr>
        <p:spPr bwMode="auto">
          <a:xfrm>
            <a:off x="828694" y="4899628"/>
            <a:ext cx="134627" cy="20874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93791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64 -0.00301 L 0.5125 0.86297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7" y="4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5651 0.87662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47" y="4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96296E-6 L -0.35156 0.36736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87" y="18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-0.56858 0.53333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438" y="2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-0.41961 0.53333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90" y="2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81481E-6 L 0.81094 0.47731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538" y="2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48148E-6 L 0.47987 0.6537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93" y="3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81481E-6 L -0.16892 0.62754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55" y="3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07407E-6 L -0.26007 0.27778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03" y="1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481E-6 L -0.09896 0.55231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48" y="2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 L -0.48559 0.72431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88" y="3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4" grpId="1" animBg="1"/>
      <p:bldP spid="25" grpId="0" animBg="1"/>
      <p:bldP spid="25" grpId="1" animBg="1"/>
      <p:bldP spid="26" grpId="0" animBg="1"/>
      <p:bldP spid="27" grpId="0" animBg="1"/>
      <p:bldP spid="28" grpId="0" animBg="1"/>
      <p:bldP spid="29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3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3352800" y="381000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050" b="1" kern="10" spc="100" dirty="0">
                <a:ln w="18034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0000" dir="16019955" algn="tl" rotWithShape="0">
                    <a:srgbClr val="191900">
                      <a:alpha val="59998"/>
                    </a:srgbClr>
                  </a:outerShdw>
                </a:effectLst>
                <a:latin typeface="Monotype Corsiva" panose="03010101010201010101" pitchFamily="66" charset="0"/>
              </a:rPr>
              <a:t>Practice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2054" y="1020142"/>
            <a:ext cx="86868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 the verbs in the correct tenses or forms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He (go)…………….….to school every morning.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My father (work)……………………for that company.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He (come)……………….to Da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next week.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They (watch)……………………..……TV now.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Which class (you be)………………..……in?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He (teach)…………………….us English last year.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209800" y="1752600"/>
            <a:ext cx="9695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goes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819400" y="2133600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has worked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828800" y="2528248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ill come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209800" y="2902410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are watching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179358" y="3263935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are you 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415654" y="3641815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taught 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3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6"/>
          <p:cNvSpPr>
            <a:spLocks noChangeArrowheads="1" noChangeShapeType="1" noTextEdit="1"/>
          </p:cNvSpPr>
          <p:nvPr/>
        </p:nvSpPr>
        <p:spPr bwMode="auto">
          <a:xfrm>
            <a:off x="3352800" y="76200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050" b="1" kern="10" spc="100" dirty="0">
                <a:ln w="18034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0000" dir="16019955" algn="tl" rotWithShape="0">
                    <a:srgbClr val="191900">
                      <a:alpha val="59998"/>
                    </a:srgbClr>
                  </a:outerShdw>
                </a:effectLst>
                <a:latin typeface="Monotype Corsiva" panose="03010101010201010101" pitchFamily="66" charset="0"/>
              </a:rPr>
              <a:t>Practice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4300" y="949673"/>
            <a:ext cx="9105900" cy="4308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Rewrite</a:t>
            </a:r>
            <a:r>
              <a:rPr kumimoji="0" lang="en-US" altLang="en-US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sentences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1.My bag is smaller than yours. ( big)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Yours bag...........................................................................................................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2.A house in the countryside is cheaper than a house in a city. ( expensive)</a:t>
            </a:r>
          </a:p>
          <a:p>
            <a:pPr lvl="0"/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house </a:t>
            </a:r>
            <a:r>
              <a:rPr lang="en-US" alt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a </a:t>
            </a:r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city is…………………………………………………………….</a:t>
            </a:r>
          </a:p>
          <a:p>
            <a:pPr lvl="0"/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The Andes is longer than all the other mountain rangers in the world.</a:t>
            </a:r>
          </a:p>
          <a:p>
            <a:pPr lvl="0"/>
            <a:r>
              <a:rPr lang="en-US" alt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Andes </a:t>
            </a:r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the……………………………………………………………….</a:t>
            </a:r>
          </a:p>
          <a:p>
            <a:pPr lvl="0"/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We pollute the air. We have breathing problems. ( If )</a:t>
            </a:r>
          </a:p>
          <a:p>
            <a:pPr lvl="0"/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we pollute…………………………………………………………………....</a:t>
            </a:r>
          </a:p>
          <a:p>
            <a:pPr lvl="0"/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US" altLang="en-US" sz="22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Along the coast </a:t>
            </a:r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a famous TV series. I have never watched it (although)</a:t>
            </a:r>
          </a:p>
          <a:p>
            <a:pPr lvl="0"/>
            <a:r>
              <a:rPr lang="en-US" alt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Although………………………………………………………………….........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314449" y="2066646"/>
            <a:ext cx="41996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i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s bigger than my bag/ mine.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208068" y="2720602"/>
            <a:ext cx="6667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m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ore expensive than a house in the countryside.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721860" y="3359454"/>
            <a:ext cx="58907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ongest mountain range in the world.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472045" y="3969238"/>
            <a:ext cx="59713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he air, we will have breathing problems.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143000" y="4662055"/>
            <a:ext cx="822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alt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long 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coast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a famous TV 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series,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have never watched it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26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573</Words>
  <Application>Microsoft Office PowerPoint</Application>
  <PresentationFormat>On-screen Show (4:3)</PresentationFormat>
  <Paragraphs>129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Administrator</cp:lastModifiedBy>
  <cp:revision>92</cp:revision>
  <dcterms:created xsi:type="dcterms:W3CDTF">2016-01-15T01:56:38Z</dcterms:created>
  <dcterms:modified xsi:type="dcterms:W3CDTF">2025-09-05T14:49:41Z</dcterms:modified>
</cp:coreProperties>
</file>