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9" r:id="rId4"/>
    <p:sldId id="353" r:id="rId5"/>
    <p:sldId id="357" r:id="rId6"/>
    <p:sldId id="364" r:id="rId7"/>
    <p:sldId id="341" r:id="rId8"/>
    <p:sldId id="360" r:id="rId9"/>
    <p:sldId id="359" r:id="rId10"/>
    <p:sldId id="363" r:id="rId11"/>
    <p:sldId id="344" r:id="rId12"/>
    <p:sldId id="361" r:id="rId13"/>
    <p:sldId id="345" r:id="rId14"/>
    <p:sldId id="358" r:id="rId15"/>
    <p:sldId id="362" r:id="rId16"/>
    <p:sldId id="346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1" autoAdjust="0"/>
    <p:restoredTop sz="94671"/>
  </p:normalViewPr>
  <p:slideViewPr>
    <p:cSldViewPr snapToGrid="0" showGuides="1">
      <p:cViewPr varScale="1">
        <p:scale>
          <a:sx n="87" d="100"/>
          <a:sy n="87" d="100"/>
        </p:scale>
        <p:origin x="-87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1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BDDCE8-8A35-90E1-B2E9-DF9E2C5ECB50}"/>
              </a:ext>
            </a:extLst>
          </p:cNvPr>
          <p:cNvSpPr txBox="1"/>
          <p:nvPr/>
        </p:nvSpPr>
        <p:spPr>
          <a:xfrm>
            <a:off x="590842" y="934890"/>
            <a:ext cx="1147454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en-US" sz="4000" b="1" i="0">
                <a:solidFill>
                  <a:srgbClr val="FF0000"/>
                </a:solidFill>
                <a:effectLst/>
                <a:latin typeface="OpenSansBold"/>
              </a:rPr>
              <a:t>Trang’s hobby: </a:t>
            </a:r>
            <a:endParaRPr lang="en-US" sz="4000" b="0" i="0">
              <a:solidFill>
                <a:srgbClr val="FF0000"/>
              </a:solidFill>
              <a:effectLst/>
              <a:latin typeface="OpenSans"/>
            </a:endParaRPr>
          </a:p>
          <a:p>
            <a:pPr algn="l" latinLnBrk="0"/>
            <a:r>
              <a:rPr lang="en-US" sz="4000" b="1" i="0">
                <a:solidFill>
                  <a:srgbClr val="000000"/>
                </a:solidFill>
                <a:effectLst/>
                <a:latin typeface="OpenSansBold"/>
              </a:rPr>
              <a:t>1.</a:t>
            </a:r>
            <a:r>
              <a:rPr lang="en-US" sz="4000" b="0" i="0">
                <a:solidFill>
                  <a:srgbClr val="000000"/>
                </a:solidFill>
                <a:effectLst/>
                <a:latin typeface="OpenSans"/>
              </a:rPr>
              <a:t> Her hobby is: building ________</a:t>
            </a:r>
          </a:p>
          <a:p>
            <a:pPr algn="l" latinLnBrk="0"/>
            <a:r>
              <a:rPr lang="en-US" sz="4000" b="1" i="0">
                <a:solidFill>
                  <a:srgbClr val="000000"/>
                </a:solidFill>
                <a:effectLst/>
                <a:latin typeface="OpenSansBold"/>
              </a:rPr>
              <a:t>2.</a:t>
            </a:r>
            <a:r>
              <a:rPr lang="en-US" sz="4000" b="0" i="0">
                <a:solidFill>
                  <a:srgbClr val="000000"/>
                </a:solidFill>
                <a:effectLst/>
                <a:latin typeface="OpenSans"/>
              </a:rPr>
              <a:t> She started her hobby: ________ years ago</a:t>
            </a:r>
          </a:p>
          <a:p>
            <a:pPr algn="l" latinLnBrk="0"/>
            <a:r>
              <a:rPr lang="en-US" sz="4000" b="1" i="0">
                <a:solidFill>
                  <a:srgbClr val="000000"/>
                </a:solidFill>
                <a:effectLst/>
                <a:latin typeface="OpenSansBold"/>
              </a:rPr>
              <a:t>3.</a:t>
            </a:r>
            <a:r>
              <a:rPr lang="en-US" sz="4000" b="0" i="0">
                <a:solidFill>
                  <a:srgbClr val="000000"/>
                </a:solidFill>
                <a:effectLst/>
                <a:latin typeface="OpenSans"/>
              </a:rPr>
              <a:t> She shares her hobby with: her _________</a:t>
            </a:r>
          </a:p>
          <a:p>
            <a:pPr algn="l" latinLnBrk="0"/>
            <a:r>
              <a:rPr lang="en-US" sz="4000" b="1" i="0">
                <a:solidFill>
                  <a:srgbClr val="000000"/>
                </a:solidFill>
                <a:effectLst/>
                <a:latin typeface="OpenSansBold"/>
              </a:rPr>
              <a:t>4.</a:t>
            </a:r>
            <a:r>
              <a:rPr lang="en-US" sz="4000" b="0" i="0">
                <a:solidFill>
                  <a:srgbClr val="000000"/>
                </a:solidFill>
                <a:effectLst/>
                <a:latin typeface="OpenSans"/>
              </a:rPr>
              <a:t> To do her hobby Trang needs:</a:t>
            </a:r>
          </a:p>
          <a:p>
            <a:pPr algn="l" latinLnBrk="0"/>
            <a:r>
              <a:rPr lang="en-US" sz="4000" b="0" i="0">
                <a:solidFill>
                  <a:srgbClr val="000000"/>
                </a:solidFill>
                <a:effectLst/>
                <a:latin typeface="OpenSans"/>
              </a:rPr>
              <a:t>a) cardboard and glue to build the ________ and furniture</a:t>
            </a:r>
          </a:p>
          <a:p>
            <a:pPr algn="l" latinLnBrk="0"/>
            <a:r>
              <a:rPr lang="en-US" sz="4000" b="0" i="0">
                <a:solidFill>
                  <a:srgbClr val="000000"/>
                </a:solidFill>
                <a:effectLst/>
                <a:latin typeface="OpenSans"/>
              </a:rPr>
              <a:t>b) _______ to make some dolls</a:t>
            </a:r>
          </a:p>
          <a:p>
            <a:pPr algn="l" latinLnBrk="0"/>
            <a:r>
              <a:rPr lang="en-US" sz="4000" b="1" i="0">
                <a:solidFill>
                  <a:srgbClr val="000000"/>
                </a:solidFill>
                <a:effectLst/>
                <a:latin typeface="OpenSansBold"/>
              </a:rPr>
              <a:t>5.</a:t>
            </a:r>
            <a:r>
              <a:rPr lang="en-US" sz="4000" b="0" i="0">
                <a:solidFill>
                  <a:srgbClr val="000000"/>
                </a:solidFill>
                <a:effectLst/>
                <a:latin typeface="OpenSans"/>
              </a:rPr>
              <a:t> Benefits: She becomes more patient and 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768299-2C61-30A1-4125-DAD021D9BCA3}"/>
              </a:ext>
            </a:extLst>
          </p:cNvPr>
          <p:cNvSpPr txBox="1"/>
          <p:nvPr/>
        </p:nvSpPr>
        <p:spPr>
          <a:xfrm>
            <a:off x="1155817" y="80654"/>
            <a:ext cx="108157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xmlns="" id="{9BD4CE5C-4CE9-D340-8411-AD830688BFC4}"/>
              </a:ext>
            </a:extLst>
          </p:cNvPr>
          <p:cNvSpPr/>
          <p:nvPr/>
        </p:nvSpPr>
        <p:spPr>
          <a:xfrm>
            <a:off x="590842" y="2907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BC4B8A-C58F-DFDD-A927-34F9DAA4A980}"/>
              </a:ext>
            </a:extLst>
          </p:cNvPr>
          <p:cNvSpPr txBox="1"/>
          <p:nvPr/>
        </p:nvSpPr>
        <p:spPr>
          <a:xfrm>
            <a:off x="611007" y="156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3A2153-6FDC-FAB4-C03B-35EB90D0C4A9}"/>
              </a:ext>
            </a:extLst>
          </p:cNvPr>
          <p:cNvSpPr txBox="1"/>
          <p:nvPr/>
        </p:nvSpPr>
        <p:spPr>
          <a:xfrm>
            <a:off x="5936569" y="1571195"/>
            <a:ext cx="2602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803AC1-BF8F-C95E-E40C-1C253445E8DF}"/>
              </a:ext>
            </a:extLst>
          </p:cNvPr>
          <p:cNvSpPr txBox="1"/>
          <p:nvPr/>
        </p:nvSpPr>
        <p:spPr>
          <a:xfrm>
            <a:off x="6259077" y="2202723"/>
            <a:ext cx="1281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F939DC-8C3C-9FB3-3B3B-712A8DA39BB3}"/>
              </a:ext>
            </a:extLst>
          </p:cNvPr>
          <p:cNvSpPr txBox="1"/>
          <p:nvPr/>
        </p:nvSpPr>
        <p:spPr>
          <a:xfrm>
            <a:off x="8297258" y="2787679"/>
            <a:ext cx="1662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21B36E-FE08-528A-64AA-079236BDAA97}"/>
              </a:ext>
            </a:extLst>
          </p:cNvPr>
          <p:cNvSpPr txBox="1"/>
          <p:nvPr/>
        </p:nvSpPr>
        <p:spPr>
          <a:xfrm>
            <a:off x="8174153" y="4005633"/>
            <a:ext cx="1662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7D003E-9285-3260-020B-A56C260FFC5F}"/>
              </a:ext>
            </a:extLst>
          </p:cNvPr>
          <p:cNvSpPr txBox="1"/>
          <p:nvPr/>
        </p:nvSpPr>
        <p:spPr>
          <a:xfrm>
            <a:off x="1465544" y="5226691"/>
            <a:ext cx="1156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43B94B-E7DD-9A7E-A863-CEDCC3C6204F}"/>
              </a:ext>
            </a:extLst>
          </p:cNvPr>
          <p:cNvSpPr txBox="1"/>
          <p:nvPr/>
        </p:nvSpPr>
        <p:spPr>
          <a:xfrm>
            <a:off x="9582285" y="5818341"/>
            <a:ext cx="1911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</a:t>
            </a:r>
            <a:r>
              <a:rPr lang="nl-NL" sz="3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6" name="007">
            <a:hlinkClick r:id="" action="ppaction://media"/>
            <a:extLst>
              <a:ext uri="{FF2B5EF4-FFF2-40B4-BE49-F238E27FC236}">
                <a16:creationId xmlns:a16="http://schemas.microsoft.com/office/drawing/2014/main" xmlns="" id="{605DA679-CC46-F655-ACE4-17F19E59E9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2586" y="999938"/>
            <a:ext cx="1038572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0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7067" y="208434"/>
            <a:ext cx="30017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WRITING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980954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9540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8373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" r="2525"/>
          <a:stretch/>
        </p:blipFill>
        <p:spPr>
          <a:xfrm>
            <a:off x="1153551" y="1681776"/>
            <a:ext cx="10199077" cy="51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AB9110-AE98-A3A5-4C1A-A122BCB5E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52" y="1825625"/>
            <a:ext cx="11431754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vi-VN" sz="4000" b="1" i="0">
                <a:solidFill>
                  <a:srgbClr val="000000"/>
                </a:solidFill>
                <a:effectLst/>
                <a:latin typeface="OpenSans"/>
              </a:rPr>
              <a:t>1.</a:t>
            </a:r>
            <a:r>
              <a:rPr lang="vi-VN" sz="4000" b="0" i="0">
                <a:solidFill>
                  <a:srgbClr val="000000"/>
                </a:solidFill>
                <a:effectLst/>
                <a:latin typeface="OpenSans"/>
              </a:rPr>
              <a:t> My hobby: </a:t>
            </a:r>
            <a:r>
              <a:rPr lang="vi-VN" sz="4000" b="1" i="0">
                <a:solidFill>
                  <a:srgbClr val="FF0000"/>
                </a:solidFill>
                <a:effectLst/>
                <a:latin typeface="OpenSans"/>
              </a:rPr>
              <a:t>gardening</a:t>
            </a:r>
            <a:endParaRPr lang="vi-VN" sz="4000" b="0" i="0">
              <a:solidFill>
                <a:srgbClr val="FF0000"/>
              </a:solidFill>
              <a:effectLst/>
              <a:latin typeface="OpenSans"/>
            </a:endParaRPr>
          </a:p>
          <a:p>
            <a:pPr marL="0" indent="0" algn="l">
              <a:buNone/>
            </a:pPr>
            <a:r>
              <a:rPr lang="vi-VN" sz="4000" b="1" i="0">
                <a:solidFill>
                  <a:srgbClr val="000000"/>
                </a:solidFill>
                <a:effectLst/>
                <a:latin typeface="OpenSans"/>
              </a:rPr>
              <a:t>2.</a:t>
            </a:r>
            <a:r>
              <a:rPr lang="vi-VN" sz="4000" b="0" i="0">
                <a:solidFill>
                  <a:srgbClr val="000000"/>
                </a:solidFill>
                <a:effectLst/>
                <a:latin typeface="OpenSans"/>
              </a:rPr>
              <a:t> Started: </a:t>
            </a:r>
            <a:r>
              <a:rPr lang="vi-VN" sz="4000" b="1" i="0">
                <a:solidFill>
                  <a:srgbClr val="FF0000"/>
                </a:solidFill>
                <a:effectLst/>
                <a:latin typeface="OpenSans"/>
              </a:rPr>
              <a:t>3 years ago</a:t>
            </a:r>
            <a:endParaRPr lang="vi-VN" sz="4000" b="0" i="0">
              <a:solidFill>
                <a:srgbClr val="FF0000"/>
              </a:solidFill>
              <a:effectLst/>
              <a:latin typeface="OpenSans"/>
            </a:endParaRPr>
          </a:p>
          <a:p>
            <a:pPr marL="0" indent="0" algn="l">
              <a:buNone/>
            </a:pPr>
            <a:r>
              <a:rPr lang="vi-VN" sz="4000" b="1" i="0">
                <a:solidFill>
                  <a:srgbClr val="000000"/>
                </a:solidFill>
                <a:effectLst/>
                <a:latin typeface="OpenSans"/>
              </a:rPr>
              <a:t>3.</a:t>
            </a:r>
            <a:r>
              <a:rPr lang="vi-VN" sz="4000" b="0" i="0">
                <a:solidFill>
                  <a:srgbClr val="000000"/>
                </a:solidFill>
                <a:effectLst/>
                <a:latin typeface="OpenSans"/>
              </a:rPr>
              <a:t> I share my hobby with: </a:t>
            </a:r>
            <a:r>
              <a:rPr lang="vi-VN" sz="4000" b="1" i="0">
                <a:solidFill>
                  <a:srgbClr val="FF0000"/>
                </a:solidFill>
                <a:effectLst/>
                <a:latin typeface="OpenSans"/>
              </a:rPr>
              <a:t>my family</a:t>
            </a:r>
            <a:endParaRPr lang="vi-VN" sz="4000" b="0" i="0">
              <a:solidFill>
                <a:srgbClr val="FF0000"/>
              </a:solidFill>
              <a:effectLst/>
              <a:latin typeface="OpenSans"/>
            </a:endParaRPr>
          </a:p>
          <a:p>
            <a:pPr marL="0" indent="0" algn="l">
              <a:buNone/>
            </a:pPr>
            <a:r>
              <a:rPr lang="vi-VN" sz="4000" b="1" i="0">
                <a:solidFill>
                  <a:srgbClr val="000000"/>
                </a:solidFill>
                <a:effectLst/>
                <a:latin typeface="OpenSans"/>
              </a:rPr>
              <a:t>4.</a:t>
            </a:r>
            <a:r>
              <a:rPr lang="vi-VN" sz="4000" b="0" i="0">
                <a:solidFill>
                  <a:srgbClr val="000000"/>
                </a:solidFill>
                <a:effectLst/>
                <a:latin typeface="OpenSans"/>
              </a:rPr>
              <a:t> To do my hobby I need: </a:t>
            </a:r>
            <a:r>
              <a:rPr lang="vi-VN" sz="4000" b="1" i="0">
                <a:solidFill>
                  <a:srgbClr val="FF0000"/>
                </a:solidFill>
                <a:effectLst/>
                <a:latin typeface="OpenSans"/>
              </a:rPr>
              <a:t>plants, gloves, pots, soil,...</a:t>
            </a:r>
            <a:endParaRPr lang="vi-VN" sz="4000" b="0" i="0">
              <a:solidFill>
                <a:srgbClr val="FF0000"/>
              </a:solidFill>
              <a:effectLst/>
              <a:latin typeface="OpenSans"/>
            </a:endParaRPr>
          </a:p>
          <a:p>
            <a:pPr marL="0" indent="0" algn="l">
              <a:buNone/>
            </a:pPr>
            <a:r>
              <a:rPr lang="vi-VN" sz="4000" b="1" i="0">
                <a:solidFill>
                  <a:srgbClr val="000000"/>
                </a:solidFill>
                <a:effectLst/>
                <a:latin typeface="OpenSans"/>
              </a:rPr>
              <a:t>5.</a:t>
            </a:r>
            <a:r>
              <a:rPr lang="vi-VN" sz="4000" b="0" i="0">
                <a:solidFill>
                  <a:srgbClr val="000000"/>
                </a:solidFill>
                <a:effectLst/>
                <a:latin typeface="OpenSans"/>
              </a:rPr>
              <a:t> Benefits: </a:t>
            </a:r>
            <a:r>
              <a:rPr lang="vi-VN" sz="4000" b="1" i="0">
                <a:solidFill>
                  <a:srgbClr val="FF0000"/>
                </a:solidFill>
                <a:effectLst/>
                <a:latin typeface="OpenSans"/>
              </a:rPr>
              <a:t>learn about insects and bugs, protect our environment, be more patient and responsible,...</a:t>
            </a:r>
            <a:endParaRPr lang="vi-VN" sz="4000" b="0" i="0">
              <a:solidFill>
                <a:srgbClr val="FF0000"/>
              </a:solidFill>
              <a:effectLst/>
              <a:latin typeface="OpenSans"/>
            </a:endParaRPr>
          </a:p>
          <a:p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EBCBD6-8858-3685-9EFB-61F1A3625EE0}"/>
              </a:ext>
            </a:extLst>
          </p:cNvPr>
          <p:cNvSpPr txBox="1"/>
          <p:nvPr/>
        </p:nvSpPr>
        <p:spPr>
          <a:xfrm>
            <a:off x="815926" y="896546"/>
            <a:ext cx="1019130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3. What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hobby? Fill in the blanks below.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110174"/>
            <a:ext cx="1066247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27308" y="5697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427308" y="46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3AF381-69B4-4677-85EF-443683D8902E}"/>
              </a:ext>
            </a:extLst>
          </p:cNvPr>
          <p:cNvSpPr txBox="1"/>
          <p:nvPr/>
        </p:nvSpPr>
        <p:spPr>
          <a:xfrm>
            <a:off x="345688" y="1567749"/>
            <a:ext cx="6848526" cy="432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>
                <a:solidFill>
                  <a:srgbClr val="FF0000"/>
                </a:solidFill>
                <a:effectLst/>
                <a:latin typeface="ChronicaProBookIt"/>
              </a:rPr>
              <a:t>My hobby </a:t>
            </a:r>
            <a:r>
              <a:rPr lang="en-US" sz="3200" b="1" i="1">
                <a:solidFill>
                  <a:srgbClr val="FF0000"/>
                </a:solidFill>
                <a:effectLst/>
                <a:latin typeface="ChronicaProBookIt"/>
              </a:rPr>
              <a:t>is </a:t>
            </a:r>
            <a:r>
              <a:rPr lang="en-US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/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:a16="http://schemas.microsoft.com/office/drawing/2014/main" xmlns="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1547446"/>
            <a:ext cx="4609402" cy="506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D8643-6F8A-82FC-BD2D-63CA8794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2" y="140038"/>
            <a:ext cx="4535658" cy="788426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* Sample Writing: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9C8E15-E546-F940-5B63-626C7326D132}"/>
              </a:ext>
            </a:extLst>
          </p:cNvPr>
          <p:cNvSpPr txBox="1"/>
          <p:nvPr/>
        </p:nvSpPr>
        <p:spPr>
          <a:xfrm>
            <a:off x="464234" y="878115"/>
            <a:ext cx="1128228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My hobby is </a:t>
            </a:r>
            <a:r>
              <a:rPr lang="en-US" sz="4000" b="1" i="0">
                <a:solidFill>
                  <a:srgbClr val="0070C0"/>
                </a:solidFill>
                <a:effectLst/>
                <a:latin typeface="OpenSans"/>
              </a:rPr>
              <a:t>gardening</a:t>
            </a:r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. I started my hobby </a:t>
            </a:r>
            <a:r>
              <a:rPr lang="en-US" sz="4000" b="1" i="0">
                <a:solidFill>
                  <a:srgbClr val="0070C0"/>
                </a:solidFill>
                <a:effectLst/>
                <a:latin typeface="OpenSans"/>
              </a:rPr>
              <a:t>3 years ago</a:t>
            </a:r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. I really like it because I can do it with </a:t>
            </a:r>
            <a:r>
              <a:rPr lang="en-US" sz="4000" b="1" i="0">
                <a:solidFill>
                  <a:srgbClr val="0070C0"/>
                </a:solidFill>
                <a:effectLst/>
                <a:latin typeface="OpenSans"/>
              </a:rPr>
              <a:t>my family.</a:t>
            </a:r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4000" b="1" i="0">
                <a:solidFill>
                  <a:srgbClr val="0070C0"/>
                </a:solidFill>
                <a:effectLst/>
                <a:latin typeface="OpenSans"/>
              </a:rPr>
              <a:t>My family can join in and do something together. </a:t>
            </a:r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We usually spend </a:t>
            </a:r>
            <a:r>
              <a:rPr lang="en-US" sz="4000" b="1" i="0">
                <a:solidFill>
                  <a:srgbClr val="FF0000"/>
                </a:solidFill>
                <a:effectLst/>
                <a:latin typeface="OpenSans"/>
              </a:rPr>
              <a:t>an/ one </a:t>
            </a:r>
            <a:r>
              <a:rPr lang="en-US" sz="4000" b="1" i="0">
                <a:solidFill>
                  <a:srgbClr val="0070C0"/>
                </a:solidFill>
                <a:effectLst/>
                <a:latin typeface="OpenSans"/>
              </a:rPr>
              <a:t>hour on Sunday morning in our garden</a:t>
            </a:r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. I need </a:t>
            </a:r>
            <a:r>
              <a:rPr lang="en-US" sz="4000" b="1" i="0">
                <a:solidFill>
                  <a:srgbClr val="0070C0"/>
                </a:solidFill>
                <a:effectLst/>
                <a:latin typeface="OpenSans"/>
              </a:rPr>
              <a:t>some plants, gloves, pots and soil </a:t>
            </a:r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to do my hobby. </a:t>
            </a:r>
            <a:r>
              <a:rPr lang="en-US" sz="4000" b="1" i="0">
                <a:solidFill>
                  <a:srgbClr val="0070C0"/>
                </a:solidFill>
                <a:effectLst/>
                <a:latin typeface="OpenSans"/>
              </a:rPr>
              <a:t>Gardening</a:t>
            </a:r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 has many benefits. It helps me become </a:t>
            </a:r>
            <a:r>
              <a:rPr lang="en-US" sz="4000" b="1" i="0">
                <a:solidFill>
                  <a:srgbClr val="0070C0"/>
                </a:solidFill>
                <a:effectLst/>
                <a:latin typeface="OpenSans"/>
              </a:rPr>
              <a:t>more patient and responsible</a:t>
            </a:r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. I also </a:t>
            </a:r>
            <a:r>
              <a:rPr lang="en-US" sz="4000" b="1" i="0">
                <a:solidFill>
                  <a:srgbClr val="0070C0"/>
                </a:solidFill>
                <a:effectLst/>
                <a:latin typeface="OpenSans"/>
              </a:rPr>
              <a:t>learn about insects and bugs</a:t>
            </a:r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. </a:t>
            </a:r>
            <a:r>
              <a:rPr lang="en-US" sz="4000" b="1" i="0">
                <a:solidFill>
                  <a:srgbClr val="0070C0"/>
                </a:solidFill>
                <a:effectLst/>
                <a:latin typeface="OpenSans"/>
              </a:rPr>
              <a:t>Gardening</a:t>
            </a:r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 can help us to </a:t>
            </a:r>
            <a:r>
              <a:rPr lang="en-US" sz="4000" b="1" i="0">
                <a:solidFill>
                  <a:srgbClr val="0070C0"/>
                </a:solidFill>
                <a:effectLst/>
                <a:latin typeface="OpenSans"/>
              </a:rPr>
              <a:t>protect our environment</a:t>
            </a:r>
            <a:r>
              <a:rPr lang="en-US" sz="4000" b="1" i="0">
                <a:solidFill>
                  <a:srgbClr val="000000"/>
                </a:solidFill>
                <a:effectLst/>
                <a:latin typeface="OpenSans"/>
              </a:rPr>
              <a:t>.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22760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07350755-FB66-A339-0EF7-1F57D946E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813" y="3132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B80B9D-5149-01A6-CC67-B112EC1C999E}"/>
              </a:ext>
            </a:extLst>
          </p:cNvPr>
          <p:cNvSpPr txBox="1"/>
          <p:nvPr/>
        </p:nvSpPr>
        <p:spPr>
          <a:xfrm>
            <a:off x="365760" y="3753789"/>
            <a:ext cx="1135262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b="1" i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Sample 2:</a:t>
            </a:r>
            <a:r>
              <a:rPr lang="en-US" sz="3400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My hobby is collecting stamps. I started this hobby three years ago. I shared it with my friends and family. To do this hobby, I need a lot of stamps of Viet Nam and the world. Collecting stamps makes me more patient and reduce stress.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B0C907A-8DCF-DB02-154D-0529FC83F616}"/>
              </a:ext>
            </a:extLst>
          </p:cNvPr>
          <p:cNvSpPr txBox="1">
            <a:spLocks/>
          </p:cNvSpPr>
          <p:nvPr/>
        </p:nvSpPr>
        <p:spPr>
          <a:xfrm>
            <a:off x="539852" y="615806"/>
            <a:ext cx="11431754" cy="33899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3600" b="1">
                <a:solidFill>
                  <a:srgbClr val="000000"/>
                </a:solidFill>
                <a:latin typeface="OpenSans"/>
              </a:rPr>
              <a:t>1.</a:t>
            </a:r>
            <a:r>
              <a:rPr lang="vi-VN" sz="3600">
                <a:solidFill>
                  <a:srgbClr val="000000"/>
                </a:solidFill>
                <a:latin typeface="OpenSans"/>
              </a:rPr>
              <a:t> My hobby: </a:t>
            </a:r>
            <a:r>
              <a:rPr lang="en-US" sz="3600" b="1">
                <a:solidFill>
                  <a:srgbClr val="FF0000"/>
                </a:solidFill>
                <a:latin typeface="OpenSans"/>
              </a:rPr>
              <a:t>collecting stamps</a:t>
            </a:r>
            <a:endParaRPr lang="vi-VN" sz="3600" b="1">
              <a:solidFill>
                <a:srgbClr val="FF0000"/>
              </a:solidFill>
              <a:latin typeface="OpenSan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3600" b="1">
                <a:solidFill>
                  <a:srgbClr val="000000"/>
                </a:solidFill>
                <a:latin typeface="OpenSans"/>
              </a:rPr>
              <a:t>2.</a:t>
            </a:r>
            <a:r>
              <a:rPr lang="vi-VN" sz="3600">
                <a:solidFill>
                  <a:srgbClr val="000000"/>
                </a:solidFill>
                <a:latin typeface="OpenSans"/>
              </a:rPr>
              <a:t> Started: </a:t>
            </a:r>
            <a:r>
              <a:rPr lang="vi-VN" sz="3600" b="1">
                <a:solidFill>
                  <a:srgbClr val="FF0000"/>
                </a:solidFill>
                <a:latin typeface="OpenSans"/>
              </a:rPr>
              <a:t>3 years ago</a:t>
            </a:r>
            <a:endParaRPr lang="vi-VN" sz="3600">
              <a:solidFill>
                <a:srgbClr val="FF0000"/>
              </a:solidFill>
              <a:latin typeface="OpenSans"/>
            </a:endParaRPr>
          </a:p>
          <a:p>
            <a:pPr marL="0" indent="0">
              <a:buNone/>
            </a:pPr>
            <a:r>
              <a:rPr lang="vi-VN" sz="3600" b="1">
                <a:solidFill>
                  <a:srgbClr val="000000"/>
                </a:solidFill>
                <a:latin typeface="OpenSans"/>
              </a:rPr>
              <a:t>3.</a:t>
            </a:r>
            <a:r>
              <a:rPr lang="vi-VN" sz="3600">
                <a:solidFill>
                  <a:srgbClr val="000000"/>
                </a:solidFill>
                <a:latin typeface="OpenSans"/>
              </a:rPr>
              <a:t> I share my hobby with: </a:t>
            </a:r>
            <a:r>
              <a:rPr lang="vi-VN" sz="3600" b="1">
                <a:solidFill>
                  <a:srgbClr val="FF0000"/>
                </a:solidFill>
                <a:latin typeface="OpenSans"/>
              </a:rPr>
              <a:t>my</a:t>
            </a:r>
            <a:r>
              <a:rPr lang="en-US" sz="3600" b="1">
                <a:solidFill>
                  <a:srgbClr val="FF0000"/>
                </a:solidFill>
                <a:latin typeface="OpenSans"/>
              </a:rPr>
              <a:t> friends and</a:t>
            </a:r>
            <a:r>
              <a:rPr lang="vi-VN" sz="3600" b="1">
                <a:solidFill>
                  <a:srgbClr val="FF0000"/>
                </a:solidFill>
                <a:latin typeface="OpenSans"/>
              </a:rPr>
              <a:t> family</a:t>
            </a:r>
            <a:endParaRPr lang="vi-VN" sz="3600">
              <a:solidFill>
                <a:srgbClr val="FF0000"/>
              </a:solidFill>
              <a:latin typeface="OpenSans"/>
            </a:endParaRPr>
          </a:p>
          <a:p>
            <a:pPr marL="0" indent="0">
              <a:buNone/>
            </a:pPr>
            <a:r>
              <a:rPr lang="vi-VN" sz="3600" b="1">
                <a:solidFill>
                  <a:srgbClr val="000000"/>
                </a:solidFill>
                <a:latin typeface="OpenSans"/>
              </a:rPr>
              <a:t>4.</a:t>
            </a:r>
            <a:r>
              <a:rPr lang="vi-VN" sz="3600">
                <a:solidFill>
                  <a:srgbClr val="000000"/>
                </a:solidFill>
                <a:latin typeface="OpenSans"/>
              </a:rPr>
              <a:t> To do my hobby I need: </a:t>
            </a:r>
            <a:r>
              <a:rPr lang="en-US" sz="3600" b="1">
                <a:solidFill>
                  <a:srgbClr val="FF0000"/>
                </a:solidFill>
                <a:latin typeface="OpenSans"/>
              </a:rPr>
              <a:t>stamps</a:t>
            </a:r>
            <a:endParaRPr lang="vi-VN" sz="3600">
              <a:solidFill>
                <a:srgbClr val="FF0000"/>
              </a:solidFill>
              <a:latin typeface="OpenSans"/>
            </a:endParaRPr>
          </a:p>
          <a:p>
            <a:pPr marL="0" indent="0">
              <a:buNone/>
            </a:pPr>
            <a:r>
              <a:rPr lang="vi-VN" sz="3600" b="1">
                <a:solidFill>
                  <a:srgbClr val="000000"/>
                </a:solidFill>
                <a:latin typeface="OpenSans"/>
              </a:rPr>
              <a:t>5.</a:t>
            </a:r>
            <a:r>
              <a:rPr lang="vi-VN" sz="3600">
                <a:solidFill>
                  <a:srgbClr val="000000"/>
                </a:solidFill>
                <a:latin typeface="OpenSans"/>
              </a:rPr>
              <a:t> Benefits: </a:t>
            </a:r>
            <a:r>
              <a:rPr lang="en-US" sz="3600" b="1">
                <a:solidFill>
                  <a:srgbClr val="FF0000"/>
                </a:solidFill>
                <a:latin typeface="OpenSans"/>
              </a:rPr>
              <a:t> make me</a:t>
            </a:r>
            <a:r>
              <a:rPr lang="vi-VN" sz="3600" b="1">
                <a:solidFill>
                  <a:srgbClr val="FF0000"/>
                </a:solidFill>
                <a:latin typeface="OpenSans"/>
              </a:rPr>
              <a:t> more patient and </a:t>
            </a:r>
            <a:r>
              <a:rPr lang="en-US" sz="3600" b="1">
                <a:solidFill>
                  <a:srgbClr val="FF0000"/>
                </a:solidFill>
                <a:latin typeface="OpenSans"/>
              </a:rPr>
              <a:t>reduce stress</a:t>
            </a:r>
            <a:r>
              <a:rPr lang="vi-VN" sz="3600" b="1">
                <a:solidFill>
                  <a:srgbClr val="FF0000"/>
                </a:solidFill>
                <a:latin typeface="OpenSans"/>
              </a:rPr>
              <a:t>,...</a:t>
            </a:r>
            <a:endParaRPr lang="en-US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358F14-D794-6689-413A-6095CB81E0C3}"/>
              </a:ext>
            </a:extLst>
          </p:cNvPr>
          <p:cNvSpPr txBox="1"/>
          <p:nvPr/>
        </p:nvSpPr>
        <p:spPr>
          <a:xfrm>
            <a:off x="703384" y="38417"/>
            <a:ext cx="1019130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3. What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hobby? Fill in the blanks below.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xmlns="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519477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xmlns="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IV.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4A2296-3D88-4607-B5FA-2F9640DF5E3A}"/>
              </a:ext>
            </a:extLst>
          </p:cNvPr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6541A1-D28A-4781-933A-644B289541B7}"/>
              </a:ext>
            </a:extLst>
          </p:cNvPr>
          <p:cNvSpPr txBox="1"/>
          <p:nvPr/>
        </p:nvSpPr>
        <p:spPr>
          <a:xfrm>
            <a:off x="3426737" y="2753889"/>
            <a:ext cx="5338526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70C0"/>
                </a:solidFill>
              </a:rPr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0070C0"/>
                </a:solidFill>
              </a:rPr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333" y="1613270"/>
            <a:ext cx="494605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V. HOMEWORK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48" y="2365740"/>
            <a:ext cx="6131194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/>
              <a:t>- Learn by heart Vocabulary.</a:t>
            </a:r>
          </a:p>
          <a:p>
            <a:pPr>
              <a:lnSpc>
                <a:spcPct val="150000"/>
              </a:lnSpc>
            </a:pPr>
            <a:r>
              <a:rPr lang="en-US" sz="3200" b="1"/>
              <a:t>- Prepare </a:t>
            </a:r>
            <a:r>
              <a:rPr lang="en-US" sz="3200" b="1" dirty="0"/>
              <a:t>for the next lesson: </a:t>
            </a:r>
            <a:r>
              <a:rPr lang="en-US" sz="3200" b="1" dirty="0">
                <a:solidFill>
                  <a:srgbClr val="FF0000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80" y="3371831"/>
            <a:ext cx="4249429" cy="2965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4FEE4C-5A4C-3F5A-3646-682308492877}"/>
              </a:ext>
            </a:extLst>
          </p:cNvPr>
          <p:cNvSpPr txBox="1"/>
          <p:nvPr/>
        </p:nvSpPr>
        <p:spPr>
          <a:xfrm>
            <a:off x="3560552" y="209027"/>
            <a:ext cx="5902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1: HOBBIES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 6: Skills 2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3"/>
            <a:ext cx="12191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31933" y="1533721"/>
            <a:ext cx="4173368" cy="863519"/>
          </a:xfrm>
          <a:prstGeom prst="roundRect">
            <a:avLst>
              <a:gd name="adj" fmla="val 4266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44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4704" y="1659000"/>
            <a:ext cx="342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LESSON 6: </a:t>
            </a:r>
            <a:r>
              <a:rPr lang="en-US" sz="3200" b="1" dirty="0">
                <a:solidFill>
                  <a:srgbClr val="0070C0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586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6" name="Picture 4" descr="HOBBIES STORE">
            <a:extLst>
              <a:ext uri="{FF2B5EF4-FFF2-40B4-BE49-F238E27FC236}">
                <a16:creationId xmlns:a16="http://schemas.microsoft.com/office/drawing/2014/main" xmlns="" id="{A486A195-6434-4FE7-BB64-82C7317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32" y="2559299"/>
            <a:ext cx="5629847" cy="37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og - Hobee.in">
            <a:extLst>
              <a:ext uri="{FF2B5EF4-FFF2-40B4-BE49-F238E27FC236}">
                <a16:creationId xmlns:a16="http://schemas.microsoft.com/office/drawing/2014/main" xmlns="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" y="2763548"/>
            <a:ext cx="4754660" cy="35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4749"/>
            <a:ext cx="12192000" cy="10691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77FA25-C29C-4503-B3C2-7491D9F6E229}"/>
              </a:ext>
            </a:extLst>
          </p:cNvPr>
          <p:cNvSpPr txBox="1"/>
          <p:nvPr/>
        </p:nvSpPr>
        <p:spPr>
          <a:xfrm>
            <a:off x="487067" y="335046"/>
            <a:ext cx="3170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CBDFF1-B1D0-45EE-9B1C-3A5B84FE7D82}"/>
              </a:ext>
            </a:extLst>
          </p:cNvPr>
          <p:cNvSpPr txBox="1"/>
          <p:nvPr/>
        </p:nvSpPr>
        <p:spPr>
          <a:xfrm>
            <a:off x="487067" y="1742412"/>
            <a:ext cx="11020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EBB305E-63F3-45D8-8E66-EE19C8163A5A}"/>
              </a:ext>
            </a:extLst>
          </p:cNvPr>
          <p:cNvSpPr txBox="1"/>
          <p:nvPr/>
        </p:nvSpPr>
        <p:spPr>
          <a:xfrm>
            <a:off x="2335237" y="2703908"/>
            <a:ext cx="8131126" cy="2909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he / she 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started the hobby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feelings about the hobby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future plan about the hobby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1354" y="2080814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- decorate</a:t>
            </a:r>
            <a:r>
              <a:rPr lang="en-US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3299" y="4092377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/>
              <a:t>trang</a:t>
            </a:r>
            <a:r>
              <a:rPr lang="en-US" sz="4000" b="1" dirty="0"/>
              <a:t> </a:t>
            </a:r>
            <a:r>
              <a:rPr lang="en-US" sz="4000" b="1" dirty="0" err="1"/>
              <a:t>trí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870877" y="3341069"/>
            <a:ext cx="2455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dekəreɪt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067" y="1558931"/>
            <a:ext cx="33815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Vocabulary: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260" y="1941805"/>
            <a:ext cx="5902657" cy="4543401"/>
          </a:xfrm>
          <a:prstGeom prst="rect">
            <a:avLst/>
          </a:prstGeom>
        </p:spPr>
      </p:pic>
      <p:pic>
        <p:nvPicPr>
          <p:cNvPr id="3" name="decorate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3945" y="5137246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5514BC-9EB4-A3D7-FD62-98E1D067B1BC}"/>
              </a:ext>
            </a:extLst>
          </p:cNvPr>
          <p:cNvSpPr txBox="1"/>
          <p:nvPr/>
        </p:nvSpPr>
        <p:spPr>
          <a:xfrm>
            <a:off x="3560552" y="152755"/>
            <a:ext cx="5902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1: HOBBIES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 6: Skills 2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1354" y="2010473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- benefit</a:t>
            </a:r>
            <a:r>
              <a:rPr lang="en-US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3299" y="4359665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/>
              <a:t>lợi</a:t>
            </a:r>
            <a:r>
              <a:rPr lang="en-US" sz="4000" b="1" dirty="0"/>
              <a:t> </a:t>
            </a:r>
            <a:r>
              <a:rPr lang="en-US" sz="4000" b="1" dirty="0" err="1"/>
              <a:t>ích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020565" y="3467677"/>
            <a:ext cx="215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031" y="1474531"/>
            <a:ext cx="35450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enefit.m4a" descr="benefit.m4a">
            <a:hlinkClick r:id="" action="ppaction://media"/>
            <a:extLst>
              <a:ext uri="{FF2B5EF4-FFF2-40B4-BE49-F238E27FC236}">
                <a16:creationId xmlns:a16="http://schemas.microsoft.com/office/drawing/2014/main" xmlns="" id="{8F514443-75A8-0D48-9C1F-F8FD89B33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8266" y="4025898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/>
        </p:blipFill>
        <p:spPr>
          <a:xfrm>
            <a:off x="5513773" y="1917540"/>
            <a:ext cx="6424256" cy="3512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07A5B5-2823-03E7-F4AE-16399DB22C90}"/>
              </a:ext>
            </a:extLst>
          </p:cNvPr>
          <p:cNvSpPr txBox="1"/>
          <p:nvPr/>
        </p:nvSpPr>
        <p:spPr>
          <a:xfrm>
            <a:off x="3560552" y="138687"/>
            <a:ext cx="5902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1: HOBBIES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 6: Skills 2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E0C5006F-8179-C2AA-F7CA-178145601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300" y="5885527"/>
            <a:ext cx="7550196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</a:rPr>
              <a:t>- </a:t>
            </a: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</a:rPr>
              <a:t>duty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</a:rPr>
              <a:t> 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/ˈdjuːti/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336699"/>
                </a:solidFill>
                <a:effectLst/>
                <a:latin typeface="OpenSans"/>
              </a:rPr>
              <a:t> 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(n): nghĩa vụ, bổn phận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  <p:bldP spid="12" grpId="0"/>
      <p:bldP spid="12" grpId="1"/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5789C1-9F4B-8893-320F-458F46697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1445"/>
            <a:ext cx="10515600" cy="5675518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/>
              <a:t>Become : </a:t>
            </a:r>
            <a:r>
              <a:rPr lang="en-US" sz="6000" dirty="0" err="1"/>
              <a:t>trở</a:t>
            </a:r>
            <a:r>
              <a:rPr lang="en-US" sz="6000" dirty="0"/>
              <a:t> </a:t>
            </a:r>
            <a:r>
              <a:rPr lang="en-US" sz="6000" dirty="0" err="1"/>
              <a:t>nên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Patient (a) : </a:t>
            </a:r>
            <a:r>
              <a:rPr lang="en-US" sz="6000" dirty="0" err="1"/>
              <a:t>kiên</a:t>
            </a:r>
            <a:r>
              <a:rPr lang="en-US" sz="6000" dirty="0"/>
              <a:t> </a:t>
            </a:r>
            <a:r>
              <a:rPr lang="en-US" sz="6000" dirty="0" err="1"/>
              <a:t>nhẫn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Creative (a) : </a:t>
            </a:r>
            <a:r>
              <a:rPr lang="en-US" sz="6000" dirty="0" err="1"/>
              <a:t>sáng</a:t>
            </a:r>
            <a:r>
              <a:rPr lang="en-US" sz="6000" dirty="0"/>
              <a:t> </a:t>
            </a:r>
            <a:r>
              <a:rPr lang="en-US" sz="6000" dirty="0" err="1"/>
              <a:t>tạo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Cloth : </a:t>
            </a:r>
            <a:r>
              <a:rPr lang="en-US" sz="6000" dirty="0" err="1"/>
              <a:t>vải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Cousin : </a:t>
            </a:r>
            <a:r>
              <a:rPr lang="en-US" sz="6000" dirty="0" err="1"/>
              <a:t>người</a:t>
            </a:r>
            <a:r>
              <a:rPr lang="en-US" sz="6000" dirty="0"/>
              <a:t> </a:t>
            </a:r>
            <a:r>
              <a:rPr lang="en-US" sz="6000" dirty="0" err="1"/>
              <a:t>chị</a:t>
            </a:r>
            <a:r>
              <a:rPr lang="en-US" sz="6000" dirty="0"/>
              <a:t> </a:t>
            </a:r>
            <a:r>
              <a:rPr lang="en-US" sz="6000" dirty="0" err="1"/>
              <a:t>họ</a:t>
            </a:r>
            <a:endParaRPr lang="en-US" sz="6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1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1398528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3E9946E-5E43-4BBE-B7BF-879601B11634}"/>
              </a:ext>
            </a:extLst>
          </p:cNvPr>
          <p:cNvSpPr txBox="1"/>
          <p:nvPr/>
        </p:nvSpPr>
        <p:spPr>
          <a:xfrm>
            <a:off x="438613" y="2006935"/>
            <a:ext cx="6088796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What hobby is it?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/>
              <a:t>Do you think it is a good hobby? Why or why not?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94" t="8862" r="1703" b="3065"/>
          <a:stretch/>
        </p:blipFill>
        <p:spPr>
          <a:xfrm>
            <a:off x="6372471" y="1104707"/>
            <a:ext cx="5380916" cy="3354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9A8D78-84B3-3259-4169-10C80E8A966B}"/>
              </a:ext>
            </a:extLst>
          </p:cNvPr>
          <p:cNvSpPr txBox="1"/>
          <p:nvPr/>
        </p:nvSpPr>
        <p:spPr>
          <a:xfrm>
            <a:off x="817374" y="4611410"/>
            <a:ext cx="104930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>
                <a:solidFill>
                  <a:srgbClr val="0070C0"/>
                </a:solidFill>
                <a:effectLst/>
                <a:latin typeface="OpenSans"/>
              </a:rPr>
              <a:t>In the picture, I can see two girls. They build a dollhouse. In my opinion, their hobby is building dollhouses. I think It’s a good hobby. Because it develops your creativity. It also makes you more patient.</a:t>
            </a:r>
            <a:endParaRPr lang="en-US" sz="3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183953" y="38450"/>
            <a:ext cx="1056257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8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611007" y="25904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611007" y="156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9" t="3261" r="937" b="2353"/>
          <a:stretch/>
        </p:blipFill>
        <p:spPr>
          <a:xfrm>
            <a:off x="1505243" y="1125415"/>
            <a:ext cx="9425354" cy="5552287"/>
          </a:xfrm>
          <a:prstGeom prst="rect">
            <a:avLst/>
          </a:prstGeom>
        </p:spPr>
      </p:pic>
      <p:pic>
        <p:nvPicPr>
          <p:cNvPr id="3" name="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7925" y="2424406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C13E08-2499-F9A6-A273-6EAFDFFB5067}"/>
              </a:ext>
            </a:extLst>
          </p:cNvPr>
          <p:cNvSpPr txBox="1"/>
          <p:nvPr/>
        </p:nvSpPr>
        <p:spPr>
          <a:xfrm>
            <a:off x="464233" y="830059"/>
            <a:ext cx="1145110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>
                <a:solidFill>
                  <a:srgbClr val="000000"/>
                </a:solidFill>
                <a:effectLst/>
                <a:latin typeface="OpenSans"/>
              </a:rPr>
              <a:t>Lan:</a:t>
            </a:r>
            <a:r>
              <a:rPr lang="en-US" sz="2800" b="0" i="0">
                <a:solidFill>
                  <a:srgbClr val="000000"/>
                </a:solidFill>
                <a:effectLst/>
                <a:latin typeface="OpenSans"/>
              </a:rPr>
              <a:t> Today we'll talk about hobbies. I know that your hobby is building dollhouses. It's quite unusual, isn't it?</a:t>
            </a:r>
          </a:p>
          <a:p>
            <a:pPr algn="l"/>
            <a:r>
              <a:rPr lang="en-US" sz="2800" b="1" i="0">
                <a:solidFill>
                  <a:srgbClr val="002060"/>
                </a:solidFill>
                <a:effectLst/>
                <a:latin typeface="OpenSans"/>
              </a:rPr>
              <a:t>Trang: Not really. A lot of girls like it.</a:t>
            </a:r>
          </a:p>
          <a:p>
            <a:pPr algn="l"/>
            <a:r>
              <a:rPr lang="en-US" sz="2800" b="1" i="0">
                <a:solidFill>
                  <a:srgbClr val="000000"/>
                </a:solidFill>
                <a:effectLst/>
                <a:latin typeface="OpenSans"/>
              </a:rPr>
              <a:t>Lan:</a:t>
            </a:r>
            <a:r>
              <a:rPr lang="en-US" sz="2800" b="0" i="0">
                <a:solidFill>
                  <a:srgbClr val="000000"/>
                </a:solidFill>
                <a:effectLst/>
                <a:latin typeface="OpenSans"/>
              </a:rPr>
              <a:t> When did you start doing this?</a:t>
            </a:r>
          </a:p>
          <a:p>
            <a:pPr algn="l"/>
            <a:r>
              <a:rPr lang="en-US" sz="2800" b="1" i="0">
                <a:solidFill>
                  <a:srgbClr val="002060"/>
                </a:solidFill>
                <a:effectLst/>
                <a:latin typeface="OpenSans"/>
              </a:rPr>
              <a:t>Trang: Three years ago. I read an article about building dollhouses. I loved the idea right away.</a:t>
            </a:r>
          </a:p>
          <a:p>
            <a:pPr algn="l"/>
            <a:r>
              <a:rPr lang="en-US" sz="2800" b="1" i="0">
                <a:solidFill>
                  <a:srgbClr val="000000"/>
                </a:solidFill>
                <a:effectLst/>
                <a:latin typeface="OpenSans"/>
              </a:rPr>
              <a:t>Lan:</a:t>
            </a:r>
            <a:r>
              <a:rPr lang="en-US" sz="2800" b="0" i="0">
                <a:solidFill>
                  <a:srgbClr val="000000"/>
                </a:solidFill>
                <a:effectLst/>
                <a:latin typeface="OpenSans"/>
              </a:rPr>
              <a:t> Do any of your friends or relatives build dollhouses too?</a:t>
            </a:r>
          </a:p>
          <a:p>
            <a:pPr algn="l"/>
            <a:r>
              <a:rPr lang="en-US" sz="2800" b="1" i="0">
                <a:solidFill>
                  <a:srgbClr val="002060"/>
                </a:solidFill>
                <a:effectLst/>
                <a:latin typeface="OpenSans"/>
              </a:rPr>
              <a:t>Trang: Yes, my cousin Mi loves building them too.</a:t>
            </a:r>
          </a:p>
          <a:p>
            <a:pPr algn="l"/>
            <a:r>
              <a:rPr lang="en-US" sz="2800" b="1" i="0">
                <a:solidFill>
                  <a:srgbClr val="000000"/>
                </a:solidFill>
                <a:effectLst/>
                <a:latin typeface="OpenSans"/>
              </a:rPr>
              <a:t>Lan:</a:t>
            </a:r>
            <a:r>
              <a:rPr lang="en-US" sz="2800" b="0" i="0">
                <a:solidFill>
                  <a:srgbClr val="000000"/>
                </a:solidFill>
                <a:effectLst/>
                <a:latin typeface="OpenSans"/>
              </a:rPr>
              <a:t> Is it hard to build a dollhouse?</a:t>
            </a:r>
          </a:p>
          <a:p>
            <a:pPr algn="l"/>
            <a:r>
              <a:rPr lang="en-US" sz="2800" b="1" i="0">
                <a:solidFill>
                  <a:srgbClr val="002060"/>
                </a:solidFill>
                <a:effectLst/>
                <a:latin typeface="OpenSans"/>
              </a:rPr>
              <a:t>Trang: No, it isn't. I use cardboard and glue to build the house and make the furniture. Then I make the dolls from cloth. Finally, I decorate the house.</a:t>
            </a:r>
          </a:p>
          <a:p>
            <a:pPr algn="l"/>
            <a:r>
              <a:rPr lang="en-US" sz="2800" b="1" i="0">
                <a:solidFill>
                  <a:srgbClr val="000000"/>
                </a:solidFill>
                <a:effectLst/>
                <a:latin typeface="OpenSans"/>
              </a:rPr>
              <a:t>Lan:</a:t>
            </a:r>
            <a:r>
              <a:rPr lang="en-US" sz="2800" b="0" i="0">
                <a:solidFill>
                  <a:srgbClr val="000000"/>
                </a:solidFill>
                <a:effectLst/>
                <a:latin typeface="OpenSans"/>
              </a:rPr>
              <a:t> What are the benefits of the hobby?</a:t>
            </a:r>
          </a:p>
          <a:p>
            <a:pPr algn="l"/>
            <a:r>
              <a:rPr lang="en-US" sz="2800" b="1" i="0">
                <a:solidFill>
                  <a:srgbClr val="002060"/>
                </a:solidFill>
                <a:effectLst/>
                <a:latin typeface="OpenSans"/>
              </a:rPr>
              <a:t>Trang: Well, I'm more patient and creative now.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2969F7-4C7F-6FAA-5F57-836C58153001}"/>
              </a:ext>
            </a:extLst>
          </p:cNvPr>
          <p:cNvSpPr txBox="1"/>
          <p:nvPr/>
        </p:nvSpPr>
        <p:spPr>
          <a:xfrm>
            <a:off x="573258" y="145924"/>
            <a:ext cx="246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FF0000"/>
                </a:solidFill>
                <a:effectLst/>
                <a:latin typeface="OpenSansBold"/>
              </a:rPr>
              <a:t>* Tapescript: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2" name="007">
            <a:hlinkClick r:id="" action="ppaction://media"/>
            <a:extLst>
              <a:ext uri="{FF2B5EF4-FFF2-40B4-BE49-F238E27FC236}">
                <a16:creationId xmlns:a16="http://schemas.microsoft.com/office/drawing/2014/main" xmlns="" id="{94AC0CC3-9548-220F-0BF1-1BEF40F99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1446" y="145924"/>
            <a:ext cx="70338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2953</TotalTime>
  <Words>521</Words>
  <Application>Microsoft Office PowerPoint</Application>
  <PresentationFormat>Custom</PresentationFormat>
  <Paragraphs>105</Paragraphs>
  <Slides>18</Slides>
  <Notes>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Sample Writing: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215</cp:revision>
  <dcterms:created xsi:type="dcterms:W3CDTF">2020-12-09T02:04:09Z</dcterms:created>
  <dcterms:modified xsi:type="dcterms:W3CDTF">2025-09-06T08:41:09Z</dcterms:modified>
</cp:coreProperties>
</file>