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48" r:id="rId2"/>
    <p:sldId id="407" r:id="rId3"/>
    <p:sldId id="418" r:id="rId4"/>
    <p:sldId id="415" r:id="rId5"/>
    <p:sldId id="416" r:id="rId6"/>
    <p:sldId id="349" r:id="rId7"/>
    <p:sldId id="395" r:id="rId8"/>
    <p:sldId id="394" r:id="rId9"/>
    <p:sldId id="396" r:id="rId10"/>
    <p:sldId id="408" r:id="rId11"/>
    <p:sldId id="409" r:id="rId12"/>
    <p:sldId id="410" r:id="rId13"/>
    <p:sldId id="397" r:id="rId14"/>
    <p:sldId id="402" r:id="rId15"/>
    <p:sldId id="400" r:id="rId16"/>
    <p:sldId id="419" r:id="rId17"/>
    <p:sldId id="421" r:id="rId18"/>
    <p:sldId id="411" r:id="rId19"/>
    <p:sldId id="412" r:id="rId20"/>
    <p:sldId id="413" r:id="rId21"/>
    <p:sldId id="414" r:id="rId22"/>
    <p:sldId id="3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TC" initials="K" lastIdx="1" clrIdx="0">
    <p:extLst>
      <p:ext uri="{19B8F6BF-5375-455C-9EA6-DF929625EA0E}">
        <p15:presenceInfo xmlns:p15="http://schemas.microsoft.com/office/powerpoint/2012/main" userId="KT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48" autoAdjust="0"/>
    <p:restoredTop sz="94660"/>
  </p:normalViewPr>
  <p:slideViewPr>
    <p:cSldViewPr snapToGrid="0">
      <p:cViewPr varScale="1">
        <p:scale>
          <a:sx n="68" d="100"/>
          <a:sy n="68" d="100"/>
        </p:scale>
        <p:origin x="328" y="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77C504-4DF1-4E2C-89DF-1BF51F9873F4}" type="datetimeFigureOut">
              <a:rPr lang="en-US" smtClean="0"/>
              <a:t>15/11/2025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8CD113-266F-4F02-A6FB-FC90A40C8000}" type="slidenum">
              <a:rPr lang="en-US" smtClean="0"/>
              <a:t>‹#›</a:t>
            </a:fld>
            <a:endParaRPr lang="en-US"/>
          </a:p>
        </p:txBody>
      </p:sp>
    </p:spTree>
    <p:extLst>
      <p:ext uri="{BB962C8B-B14F-4D97-AF65-F5344CB8AC3E}">
        <p14:creationId xmlns:p14="http://schemas.microsoft.com/office/powerpoint/2010/main" val="607093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US" dirty="0"/>
          </a:p>
        </p:txBody>
      </p:sp>
      <p:sp>
        <p:nvSpPr>
          <p:cNvPr id="4" name="Slide Number Placeholder 3"/>
          <p:cNvSpPr>
            <a:spLocks noGrp="1"/>
          </p:cNvSpPr>
          <p:nvPr>
            <p:ph type="sldNum" sz="quarter" idx="5"/>
          </p:nvPr>
        </p:nvSpPr>
        <p:spPr/>
        <p:txBody>
          <a:bodyPr/>
          <a:lstStyle/>
          <a:p>
            <a:fld id="{4A8CD113-266F-4F02-A6FB-FC90A40C8000}"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576255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US" dirty="0"/>
          </a:p>
        </p:txBody>
      </p:sp>
      <p:sp>
        <p:nvSpPr>
          <p:cNvPr id="4" name="Slide Number Placeholder 3"/>
          <p:cNvSpPr>
            <a:spLocks noGrp="1"/>
          </p:cNvSpPr>
          <p:nvPr>
            <p:ph type="sldNum" sz="quarter" idx="5"/>
          </p:nvPr>
        </p:nvSpPr>
        <p:spPr/>
        <p:txBody>
          <a:bodyPr/>
          <a:lstStyle/>
          <a:p>
            <a:fld id="{4A8CD113-266F-4F02-A6FB-FC90A40C8000}" type="slidenum">
              <a:rPr lang="en-US" smtClean="0"/>
              <a:t>6</a:t>
            </a:fld>
            <a:endParaRPr lang="en-US"/>
          </a:p>
        </p:txBody>
      </p:sp>
    </p:spTree>
    <p:extLst>
      <p:ext uri="{BB962C8B-B14F-4D97-AF65-F5344CB8AC3E}">
        <p14:creationId xmlns:p14="http://schemas.microsoft.com/office/powerpoint/2010/main" val="2576255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6306B-DE4C-BF7F-AAEB-DFD8291EF2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C875AE-6D27-5CD7-C3B6-6555B0CD79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89888A-97B2-CE97-944F-F0B5E1DD6391}"/>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5" name="Footer Placeholder 4">
            <a:extLst>
              <a:ext uri="{FF2B5EF4-FFF2-40B4-BE49-F238E27FC236}">
                <a16:creationId xmlns:a16="http://schemas.microsoft.com/office/drawing/2014/main" id="{58D9509C-D9F4-6884-0DE6-794AD365BF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0ECB29-32DD-E4E6-C157-D6014E8A7113}"/>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2734988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1B716-32EF-5FE4-4C12-E534E42C8A4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CCCB2A-3A58-99E5-8F17-453FF71400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034DE9-3671-E3B8-FA4F-E12522EEF461}"/>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5" name="Footer Placeholder 4">
            <a:extLst>
              <a:ext uri="{FF2B5EF4-FFF2-40B4-BE49-F238E27FC236}">
                <a16:creationId xmlns:a16="http://schemas.microsoft.com/office/drawing/2014/main" id="{FBF0B748-CEB1-9DB6-8C78-27F074E0EC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F2B054-3346-F0DF-9EE8-068CFAD53398}"/>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455843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620F37-FB76-379F-4050-D6120516A7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0C0F80-5CE1-3E9D-0324-384271A826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BBCE05-F519-8F40-D075-9883132FB2D7}"/>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5" name="Footer Placeholder 4">
            <a:extLst>
              <a:ext uri="{FF2B5EF4-FFF2-40B4-BE49-F238E27FC236}">
                <a16:creationId xmlns:a16="http://schemas.microsoft.com/office/drawing/2014/main" id="{D820836B-F382-696A-5D98-27809EF76D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3EB25A-6082-B51F-E438-CBF151294895}"/>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298643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A25CD-60E3-EFA7-C5CC-51844254BF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FB5DC0-4149-A814-6DEB-888BFA52DA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2B12CE-F721-7DFA-3CC1-D637F637F2DD}"/>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5" name="Footer Placeholder 4">
            <a:extLst>
              <a:ext uri="{FF2B5EF4-FFF2-40B4-BE49-F238E27FC236}">
                <a16:creationId xmlns:a16="http://schemas.microsoft.com/office/drawing/2014/main" id="{DB5CF915-50C9-8D05-B193-640E1BFA79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92C1E1-1E8E-F17F-4069-FB066D77EA69}"/>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1501009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81EAD-9117-2CC0-8B73-E951378078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0E3433-C88B-C369-95AE-F4D56C4CFC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C54971-3003-043D-2205-098A1C0480B0}"/>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5" name="Footer Placeholder 4">
            <a:extLst>
              <a:ext uri="{FF2B5EF4-FFF2-40B4-BE49-F238E27FC236}">
                <a16:creationId xmlns:a16="http://schemas.microsoft.com/office/drawing/2014/main" id="{978C0AD7-1007-5690-3857-8197A23FDD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5DF30A-44D7-20AD-98B7-846845CD5369}"/>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2625472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CE374-A40B-D7A8-3062-EBB2EDD036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71CFEC-FCAA-15AC-5BC4-2FF9CB4ADD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A3E6E0-414B-74EB-676F-1D53B90FFB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305D975-8D56-EB51-13A9-4DB886C5B3C9}"/>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6" name="Footer Placeholder 5">
            <a:extLst>
              <a:ext uri="{FF2B5EF4-FFF2-40B4-BE49-F238E27FC236}">
                <a16:creationId xmlns:a16="http://schemas.microsoft.com/office/drawing/2014/main" id="{EB9B009A-6BC4-F977-3EA0-A314420C72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0DF893-B320-53B0-8945-FA23093CA8A0}"/>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825668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8CA63-F799-1329-0DC3-A9E3B9C2FF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65AAC64-063C-793D-E02C-A757159661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4E5C7E-93E3-CB9C-1A3E-26CC0B3D9A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53A1B3-8DE8-81F2-7ADD-F7B70CFA52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0D71F1-3484-B20F-ADAD-75AC722AF6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E6D090-5549-0117-DBC0-8ABBFC08B536}"/>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8" name="Footer Placeholder 7">
            <a:extLst>
              <a:ext uri="{FF2B5EF4-FFF2-40B4-BE49-F238E27FC236}">
                <a16:creationId xmlns:a16="http://schemas.microsoft.com/office/drawing/2014/main" id="{19BEBF62-5678-7678-FFE5-306A6D3F25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F38A52-8339-D239-89AA-8356FE246851}"/>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4244409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B2070-12DA-9D61-0821-DD525ABF94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BAE770-2D7C-67E0-29B4-32094AF1F42A}"/>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4" name="Footer Placeholder 3">
            <a:extLst>
              <a:ext uri="{FF2B5EF4-FFF2-40B4-BE49-F238E27FC236}">
                <a16:creationId xmlns:a16="http://schemas.microsoft.com/office/drawing/2014/main" id="{A932924F-071C-C133-63E3-F852F8705F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086AA8-190C-02A5-2F30-13E4B57AE7AC}"/>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190200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D63AC0-427F-A340-79C9-38FB162EBEDB}"/>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3" name="Footer Placeholder 2">
            <a:extLst>
              <a:ext uri="{FF2B5EF4-FFF2-40B4-BE49-F238E27FC236}">
                <a16:creationId xmlns:a16="http://schemas.microsoft.com/office/drawing/2014/main" id="{2C096D2D-478E-E23D-268B-0521AF31CD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5BF25E-F039-7034-CC00-34BE828712DB}"/>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4282905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C55CA-75E3-2CAA-F878-C88866411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BEE1D8-03AA-E742-2272-13C66028B5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BDEF6E-65D1-E681-3B10-740076CA5B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8B3AE6-A26E-712D-294C-63856158A09A}"/>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6" name="Footer Placeholder 5">
            <a:extLst>
              <a:ext uri="{FF2B5EF4-FFF2-40B4-BE49-F238E27FC236}">
                <a16:creationId xmlns:a16="http://schemas.microsoft.com/office/drawing/2014/main" id="{7723F1D3-C16B-79C1-A32D-50B45324CF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5E23F1-36EA-188B-80EE-B65EDAA459C8}"/>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709253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792FB-5CF7-3C04-F3CD-31277643DF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FA534B-C224-F46D-3031-673C081DC7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8A5EC6-866B-E3D6-AD62-69A7AD4ED5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6D5F40-D1D6-20BC-9E37-E3286F2602A7}"/>
              </a:ext>
            </a:extLst>
          </p:cNvPr>
          <p:cNvSpPr>
            <a:spLocks noGrp="1"/>
          </p:cNvSpPr>
          <p:nvPr>
            <p:ph type="dt" sz="half" idx="10"/>
          </p:nvPr>
        </p:nvSpPr>
        <p:spPr/>
        <p:txBody>
          <a:bodyPr/>
          <a:lstStyle/>
          <a:p>
            <a:fld id="{4631A7A3-441C-4B59-9523-78F7099B7763}" type="datetimeFigureOut">
              <a:rPr lang="en-US" smtClean="0"/>
              <a:t>15/11/2025</a:t>
            </a:fld>
            <a:endParaRPr lang="en-US"/>
          </a:p>
        </p:txBody>
      </p:sp>
      <p:sp>
        <p:nvSpPr>
          <p:cNvPr id="6" name="Footer Placeholder 5">
            <a:extLst>
              <a:ext uri="{FF2B5EF4-FFF2-40B4-BE49-F238E27FC236}">
                <a16:creationId xmlns:a16="http://schemas.microsoft.com/office/drawing/2014/main" id="{2030BF99-9088-13B2-4CB0-927C311186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CD441E-AB1F-BA50-5B64-5207500AA900}"/>
              </a:ext>
            </a:extLst>
          </p:cNvPr>
          <p:cNvSpPr>
            <a:spLocks noGrp="1"/>
          </p:cNvSpPr>
          <p:nvPr>
            <p:ph type="sldNum" sz="quarter" idx="12"/>
          </p:nvPr>
        </p:nvSpPr>
        <p:spPr/>
        <p:txBody>
          <a:bodyPr/>
          <a:lstStyle/>
          <a:p>
            <a:fld id="{BA48512C-7252-4435-BCF1-490C8CCC748B}" type="slidenum">
              <a:rPr lang="en-US" smtClean="0"/>
              <a:t>‹#›</a:t>
            </a:fld>
            <a:endParaRPr lang="en-US"/>
          </a:p>
        </p:txBody>
      </p:sp>
    </p:spTree>
    <p:extLst>
      <p:ext uri="{BB962C8B-B14F-4D97-AF65-F5344CB8AC3E}">
        <p14:creationId xmlns:p14="http://schemas.microsoft.com/office/powerpoint/2010/main" val="292585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7780D4-1E54-FF1C-CB00-BB73AC318A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4113DD-FF73-DC71-E3DA-59B694A9AD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7A3EED-E900-FC80-BDC6-A800548F52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1A7A3-441C-4B59-9523-78F7099B7763}" type="datetimeFigureOut">
              <a:rPr lang="en-US" smtClean="0"/>
              <a:t>15/11/2025</a:t>
            </a:fld>
            <a:endParaRPr lang="en-US"/>
          </a:p>
        </p:txBody>
      </p:sp>
      <p:sp>
        <p:nvSpPr>
          <p:cNvPr id="5" name="Footer Placeholder 4">
            <a:extLst>
              <a:ext uri="{FF2B5EF4-FFF2-40B4-BE49-F238E27FC236}">
                <a16:creationId xmlns:a16="http://schemas.microsoft.com/office/drawing/2014/main" id="{DDD2023F-03D3-78FC-CAD8-641EED108F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3A79CE5-C338-D306-B639-9B0E66CF60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48512C-7252-4435-BCF1-490C8CCC748B}" type="slidenum">
              <a:rPr lang="en-US" smtClean="0"/>
              <a:t>‹#›</a:t>
            </a:fld>
            <a:endParaRPr lang="en-US"/>
          </a:p>
        </p:txBody>
      </p:sp>
    </p:spTree>
    <p:extLst>
      <p:ext uri="{BB962C8B-B14F-4D97-AF65-F5344CB8AC3E}">
        <p14:creationId xmlns:p14="http://schemas.microsoft.com/office/powerpoint/2010/main" val="1512110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77" y="-15542"/>
            <a:ext cx="12192000" cy="6858000"/>
          </a:xfrm>
          <a:prstGeom prst="rect">
            <a:avLst/>
          </a:prstGeom>
        </p:spPr>
      </p:pic>
      <p:pic>
        <p:nvPicPr>
          <p:cNvPr id="4" name="Picture 12" descr="Bellcoll">
            <a:extLst>
              <a:ext uri="{FF2B5EF4-FFF2-40B4-BE49-F238E27FC236}">
                <a16:creationId xmlns:a16="http://schemas.microsoft.com/office/drawing/2014/main" id="{779BE6A9-5740-84A2-83F6-632111BC6634}"/>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9463088" y="5638800"/>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3" descr="Bellcoll">
            <a:extLst>
              <a:ext uri="{FF2B5EF4-FFF2-40B4-BE49-F238E27FC236}">
                <a16:creationId xmlns:a16="http://schemas.microsoft.com/office/drawing/2014/main" id="{A635EF3C-830B-7756-5950-5034E8A27FC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81150" y="56376"/>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5" descr="Bellcoll">
            <a:extLst>
              <a:ext uri="{FF2B5EF4-FFF2-40B4-BE49-F238E27FC236}">
                <a16:creationId xmlns:a16="http://schemas.microsoft.com/office/drawing/2014/main" id="{66B1E197-1B84-0C24-4FDE-59F307E51B0E}"/>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766888" y="5562600"/>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butterflies_flowers_md_wht">
            <a:extLst>
              <a:ext uri="{FF2B5EF4-FFF2-40B4-BE49-F238E27FC236}">
                <a16:creationId xmlns:a16="http://schemas.microsoft.com/office/drawing/2014/main" id="{6398341C-1781-6555-4E95-351BE1DE6C8B}"/>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4749801"/>
            <a:ext cx="2057400" cy="162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butterflies_flowers_md_wht">
            <a:extLst>
              <a:ext uri="{FF2B5EF4-FFF2-40B4-BE49-F238E27FC236}">
                <a16:creationId xmlns:a16="http://schemas.microsoft.com/office/drawing/2014/main" id="{E73F0F96-5646-4E47-92F9-DE79C3F18EDD}"/>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073651" y="4752976"/>
            <a:ext cx="2347913" cy="162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butterflies_flowers_md_wht">
            <a:extLst>
              <a:ext uri="{FF2B5EF4-FFF2-40B4-BE49-F238E27FC236}">
                <a16:creationId xmlns:a16="http://schemas.microsoft.com/office/drawing/2014/main" id="{34F080FC-D9EA-8F74-8A3C-4C108B73F797}"/>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118351" y="4719638"/>
            <a:ext cx="2347913" cy="162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1">
            <a:extLst>
              <a:ext uri="{FF2B5EF4-FFF2-40B4-BE49-F238E27FC236}">
                <a16:creationId xmlns:a16="http://schemas.microsoft.com/office/drawing/2014/main" id="{148EAB9F-F292-533F-4ACB-60CC5053D996}"/>
              </a:ext>
            </a:extLst>
          </p:cNvPr>
          <p:cNvSpPr txBox="1">
            <a:spLocks noChangeArrowheads="1"/>
          </p:cNvSpPr>
          <p:nvPr/>
        </p:nvSpPr>
        <p:spPr bwMode="auto">
          <a:xfrm>
            <a:off x="694944" y="-178532"/>
            <a:ext cx="10301930" cy="5124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eaLnBrk="0" fontAlgn="base" hangingPunct="0">
              <a:spcBef>
                <a:spcPct val="0"/>
              </a:spcBef>
              <a:spcAft>
                <a:spcPct val="0"/>
              </a:spcAft>
              <a:defRPr>
                <a:solidFill>
                  <a:schemeClr val="tx1"/>
                </a:solidFill>
                <a:latin typeface="Comic Sans MS" panose="030F0702030302020204" pitchFamily="66" charset="0"/>
              </a:defRPr>
            </a:lvl6pPr>
            <a:lvl7pPr marL="2971800" indent="-228600" eaLnBrk="0" fontAlgn="base" hangingPunct="0">
              <a:spcBef>
                <a:spcPct val="0"/>
              </a:spcBef>
              <a:spcAft>
                <a:spcPct val="0"/>
              </a:spcAft>
              <a:defRPr>
                <a:solidFill>
                  <a:schemeClr val="tx1"/>
                </a:solidFill>
                <a:latin typeface="Comic Sans MS" panose="030F0702030302020204" pitchFamily="66" charset="0"/>
              </a:defRPr>
            </a:lvl7pPr>
            <a:lvl8pPr marL="3429000" indent="-228600" eaLnBrk="0" fontAlgn="base" hangingPunct="0">
              <a:spcBef>
                <a:spcPct val="0"/>
              </a:spcBef>
              <a:spcAft>
                <a:spcPct val="0"/>
              </a:spcAft>
              <a:defRPr>
                <a:solidFill>
                  <a:schemeClr val="tx1"/>
                </a:solidFill>
                <a:latin typeface="Comic Sans MS" panose="030F0702030302020204" pitchFamily="66" charset="0"/>
              </a:defRPr>
            </a:lvl8pPr>
            <a:lvl9pPr marL="3886200" indent="-228600" eaLnBrk="0" fontAlgn="base" hangingPunct="0">
              <a:spcBef>
                <a:spcPct val="0"/>
              </a:spcBef>
              <a:spcAft>
                <a:spcPct val="0"/>
              </a:spcAft>
              <a:defRPr>
                <a:solidFill>
                  <a:schemeClr val="tx1"/>
                </a:solidFill>
                <a:latin typeface="Comic Sans MS" panose="030F0702030302020204" pitchFamily="66" charset="0"/>
              </a:defRPr>
            </a:lvl9pPr>
          </a:lstStyle>
          <a:p>
            <a:pPr algn="ctr"/>
            <a:endParaRPr lang="en-US" altLang="en-US" b="1" i="1" dirty="0"/>
          </a:p>
          <a:p>
            <a:pPr algn="ctr">
              <a:lnSpc>
                <a:spcPct val="150000"/>
              </a:lnSpc>
            </a:pPr>
            <a:r>
              <a:rPr lang="en-US" altLang="en-US" b="1" i="1" dirty="0"/>
              <a:t>  </a:t>
            </a:r>
            <a:r>
              <a:rPr lang="en-US" altLang="en-US" sz="6000" b="1" dirty="0">
                <a:solidFill>
                  <a:srgbClr val="FF0000"/>
                </a:solidFill>
                <a:latin typeface="Times New Roman" panose="02020603050405020304" pitchFamily="18" charset="0"/>
                <a:cs typeface="Times New Roman" panose="02020603050405020304" pitchFamily="18" charset="0"/>
              </a:rPr>
              <a:t>BÁO CÁO</a:t>
            </a:r>
          </a:p>
          <a:p>
            <a:pPr indent="358775" algn="ctr">
              <a:lnSpc>
                <a:spcPct val="150000"/>
              </a:lnSpc>
              <a:spcBef>
                <a:spcPts val="300"/>
              </a:spcBef>
              <a:spcAft>
                <a:spcPts val="300"/>
              </a:spcAft>
            </a:pPr>
            <a:r>
              <a:rPr lang="en-US" sz="3600" b="1" dirty="0">
                <a:solidFill>
                  <a:srgbClr val="FF0000"/>
                </a:solidFill>
                <a:latin typeface="Times New Roman" panose="02020603050405020304" pitchFamily="18" charset="0"/>
                <a:cs typeface="Times New Roman" panose="02020603050405020304" pitchFamily="18" charset="0"/>
              </a:rPr>
              <a:t>BIỆN PHÁP: </a:t>
            </a:r>
            <a:r>
              <a:rPr lang="vi-VN" sz="3600" b="1" dirty="0">
                <a:solidFill>
                  <a:srgbClr val="FF0000"/>
                </a:solidFill>
                <a:latin typeface="Times New Roman"/>
                <a:ea typeface="Calibri"/>
              </a:rPr>
              <a:t>RÈN NĂNG LỰC TỰ HỌC MÔN NGỮ VĂN CHO HỌC SINH BẰNG HỆ THỐNG PHIẾU HỌC TẬP</a:t>
            </a:r>
            <a:endParaRPr lang="en-US" sz="3600" dirty="0">
              <a:solidFill>
                <a:srgbClr val="FF0000"/>
              </a:solidFill>
              <a:latin typeface="Times New Roman"/>
              <a:ea typeface="Times New Roman"/>
            </a:endParaRPr>
          </a:p>
          <a:p>
            <a:pPr algn="ctr"/>
            <a:r>
              <a:rPr lang="en-US" altLang="en-US" sz="2800" b="1" i="1" dirty="0" err="1">
                <a:solidFill>
                  <a:srgbClr val="FF0000"/>
                </a:solidFill>
                <a:latin typeface="Times New Roman" panose="02020603050405020304" pitchFamily="18" charset="0"/>
                <a:cs typeface="Times New Roman" panose="02020603050405020304" pitchFamily="18" charset="0"/>
              </a:rPr>
              <a:t>Giáo</a:t>
            </a:r>
            <a:r>
              <a:rPr lang="en-US" altLang="en-US" sz="2800" b="1" i="1" dirty="0">
                <a:solidFill>
                  <a:srgbClr val="FF0000"/>
                </a:solidFill>
                <a:latin typeface="Times New Roman" panose="02020603050405020304" pitchFamily="18" charset="0"/>
                <a:cs typeface="Times New Roman" panose="02020603050405020304" pitchFamily="18" charset="0"/>
              </a:rPr>
              <a:t> viên: Nguyễn Thị Phương - Trường THCS </a:t>
            </a:r>
            <a:r>
              <a:rPr lang="en-US" altLang="en-US" sz="2800" b="1" i="1" dirty="0" err="1">
                <a:solidFill>
                  <a:srgbClr val="FF0000"/>
                </a:solidFill>
                <a:latin typeface="Times New Roman" panose="02020603050405020304" pitchFamily="18" charset="0"/>
                <a:cs typeface="Times New Roman" panose="02020603050405020304" pitchFamily="18" charset="0"/>
              </a:rPr>
              <a:t>Quyết</a:t>
            </a:r>
            <a:r>
              <a:rPr lang="en-US" altLang="en-US" sz="2800" b="1" i="1" dirty="0">
                <a:solidFill>
                  <a:srgbClr val="FF0000"/>
                </a:solidFill>
                <a:latin typeface="Times New Roman" panose="02020603050405020304" pitchFamily="18" charset="0"/>
                <a:cs typeface="Times New Roman" panose="02020603050405020304" pitchFamily="18" charset="0"/>
              </a:rPr>
              <a:t> Tiến</a:t>
            </a:r>
          </a:p>
          <a:p>
            <a:pPr algn="ctr"/>
            <a:endParaRPr lang="en-US" altLang="en-US" sz="2400" b="1" dirty="0">
              <a:solidFill>
                <a:srgbClr val="FF0000"/>
              </a:solidFill>
              <a:latin typeface="Times New Roman" panose="02020603050405020304" pitchFamily="18" charset="0"/>
              <a:cs typeface="Times New Roman" panose="02020603050405020304" pitchFamily="18" charset="0"/>
            </a:endParaRPr>
          </a:p>
        </p:txBody>
      </p:sp>
      <p:pic>
        <p:nvPicPr>
          <p:cNvPr id="2" name="Picture 12" descr="Bellcoll">
            <a:extLst>
              <a:ext uri="{FF2B5EF4-FFF2-40B4-BE49-F238E27FC236}">
                <a16:creationId xmlns:a16="http://schemas.microsoft.com/office/drawing/2014/main" id="{4B93B448-1959-09E1-4F66-28B96246F81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0087030" y="-58122"/>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1418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3" name="TextBox 2"/>
          <p:cNvSpPr txBox="1"/>
          <p:nvPr/>
        </p:nvSpPr>
        <p:spPr>
          <a:xfrm>
            <a:off x="637308" y="152401"/>
            <a:ext cx="11360727" cy="6370975"/>
          </a:xfrm>
          <a:prstGeom prst="rect">
            <a:avLst/>
          </a:prstGeom>
          <a:noFill/>
        </p:spPr>
        <p:txBody>
          <a:bodyPr wrap="square" rtlCol="0">
            <a:spAutoFit/>
          </a:bodyPr>
          <a:lstStyle/>
          <a:p>
            <a:pPr algn="just"/>
            <a:r>
              <a:rPr lang="en-US" sz="2400" b="1" i="1" dirty="0">
                <a:solidFill>
                  <a:prstClr val="black"/>
                </a:solidFill>
                <a:latin typeface="Times New Roman" panose="02020603050405020304" pitchFamily="18" charset="0"/>
                <a:cs typeface="Times New Roman" panose="02020603050405020304" pitchFamily="18" charset="0"/>
              </a:rPr>
              <a:t>3. </a:t>
            </a:r>
            <a:r>
              <a:rPr lang="en-US" sz="2400" b="1" dirty="0">
                <a:solidFill>
                  <a:srgbClr val="000000"/>
                </a:solidFill>
                <a:latin typeface="Times New Roman"/>
                <a:ea typeface="Calibri"/>
              </a:rPr>
              <a:t>Các </a:t>
            </a:r>
            <a:r>
              <a:rPr lang="en-US" sz="2400" b="1" dirty="0" err="1">
                <a:solidFill>
                  <a:srgbClr val="000000"/>
                </a:solidFill>
                <a:latin typeface="Times New Roman"/>
                <a:ea typeface="Calibri"/>
              </a:rPr>
              <a:t>biện</a:t>
            </a:r>
            <a:r>
              <a:rPr lang="en-US" sz="2400" b="1" dirty="0">
                <a:solidFill>
                  <a:srgbClr val="000000"/>
                </a:solidFill>
                <a:latin typeface="Times New Roman"/>
                <a:ea typeface="Calibri"/>
              </a:rPr>
              <a:t> </a:t>
            </a:r>
            <a:r>
              <a:rPr lang="vi-VN" sz="2400" b="1" dirty="0">
                <a:solidFill>
                  <a:srgbClr val="000000"/>
                </a:solidFill>
                <a:latin typeface="Times New Roman"/>
                <a:ea typeface="Calibri"/>
              </a:rPr>
              <a:t>pháp thực hiện</a:t>
            </a:r>
            <a:endParaRPr lang="en-US" sz="2000" dirty="0">
              <a:solidFill>
                <a:prstClr val="black"/>
              </a:solidFill>
              <a:latin typeface="Times New Roman"/>
              <a:ea typeface="Times New Roman"/>
            </a:endParaRPr>
          </a:p>
          <a:p>
            <a:pPr algn="just">
              <a:spcAft>
                <a:spcPts val="0"/>
              </a:spcAft>
            </a:pPr>
            <a:r>
              <a:rPr lang="vi-VN" sz="2400" b="1" dirty="0">
                <a:solidFill>
                  <a:srgbClr val="000000"/>
                </a:solidFill>
                <a:latin typeface="Times New Roman"/>
                <a:ea typeface="Times New Roman"/>
              </a:rPr>
              <a:t>3. 2. </a:t>
            </a:r>
            <a:r>
              <a:rPr lang="en-US" sz="2400" b="1" dirty="0" err="1">
                <a:solidFill>
                  <a:srgbClr val="000000"/>
                </a:solidFill>
                <a:latin typeface="Times New Roman"/>
                <a:ea typeface="Times New Roman"/>
              </a:rPr>
              <a:t>Biện</a:t>
            </a:r>
            <a:r>
              <a:rPr lang="vi-VN" sz="2400" b="1" dirty="0">
                <a:solidFill>
                  <a:srgbClr val="000000"/>
                </a:solidFill>
                <a:latin typeface="Times New Roman"/>
                <a:ea typeface="Times New Roman"/>
              </a:rPr>
              <a:t> pháp 2:</a:t>
            </a:r>
            <a:r>
              <a:rPr lang="vi-VN" sz="2400" dirty="0">
                <a:solidFill>
                  <a:srgbClr val="000000"/>
                </a:solidFill>
                <a:latin typeface="Times New Roman"/>
                <a:ea typeface="Times New Roman"/>
              </a:rPr>
              <a:t>  </a:t>
            </a:r>
            <a:r>
              <a:rPr lang="vi-VN" sz="2400" b="1" dirty="0">
                <a:solidFill>
                  <a:srgbClr val="000000"/>
                </a:solidFill>
                <a:latin typeface="Times New Roman"/>
                <a:ea typeface="Times New Roman"/>
              </a:rPr>
              <a:t>Thực hiện quy trình thiết kế phiếu học tập trong giảng dạy môn Ngữ văn :</a:t>
            </a:r>
            <a:endParaRPr lang="en-US" sz="2000" dirty="0">
              <a:latin typeface="Times New Roman"/>
              <a:ea typeface="Times New Roman"/>
            </a:endParaRPr>
          </a:p>
          <a:p>
            <a:pPr algn="just">
              <a:spcAft>
                <a:spcPts val="0"/>
              </a:spcAft>
            </a:pPr>
            <a:r>
              <a:rPr lang="vi-VN" sz="2400" b="1" dirty="0">
                <a:solidFill>
                  <a:srgbClr val="000000"/>
                </a:solidFill>
                <a:latin typeface="Times New Roman"/>
                <a:ea typeface="Times New Roman"/>
              </a:rPr>
              <a:t>a.  Giáo viên thiết kế phiếu học tập dựa trên các nguyên tắc sau:</a:t>
            </a:r>
            <a:endParaRPr lang="en-US" sz="2000" dirty="0">
              <a:latin typeface="Times New Roman"/>
              <a:ea typeface="Times New Roman"/>
            </a:endParaRPr>
          </a:p>
          <a:p>
            <a:pPr algn="just">
              <a:spcAft>
                <a:spcPts val="0"/>
              </a:spcAft>
            </a:pPr>
            <a:r>
              <a:rPr lang="vi-VN" sz="2400" dirty="0">
                <a:solidFill>
                  <a:srgbClr val="000000"/>
                </a:solidFill>
                <a:latin typeface="Times New Roman"/>
                <a:ea typeface="Times New Roman"/>
              </a:rPr>
              <a:t>- Phiếu học tập phải được thiết kế sẵn trước giờ dạy.</a:t>
            </a:r>
            <a:endParaRPr lang="en-US" sz="2000" dirty="0">
              <a:latin typeface="Times New Roman"/>
              <a:ea typeface="Times New Roman"/>
            </a:endParaRPr>
          </a:p>
          <a:p>
            <a:pPr algn="just">
              <a:spcAft>
                <a:spcPts val="0"/>
              </a:spcAft>
            </a:pPr>
            <a:r>
              <a:rPr lang="vi-VN" sz="2400" dirty="0">
                <a:solidFill>
                  <a:srgbClr val="000000"/>
                </a:solidFill>
                <a:latin typeface="Times New Roman"/>
                <a:ea typeface="Times New Roman"/>
              </a:rPr>
              <a:t>- Nội dung phiếu học tập phải vừa đủ, bám sát mục tiêu bài học và chuẩn kiến thức kĩ năng, phù hợp đối tượng học sinh lớp giảng dạy, phù hợp với trình độ, hoạt động của học sinh, với lượng thời gian thích hợp.</a:t>
            </a:r>
            <a:endParaRPr lang="en-US" sz="2000" dirty="0">
              <a:latin typeface="Times New Roman"/>
              <a:ea typeface="Times New Roman"/>
            </a:endParaRPr>
          </a:p>
          <a:p>
            <a:pPr algn="just">
              <a:spcAft>
                <a:spcPts val="0"/>
              </a:spcAft>
            </a:pPr>
            <a:r>
              <a:rPr lang="vi-VN" sz="2400" dirty="0">
                <a:solidFill>
                  <a:srgbClr val="000000"/>
                </a:solidFill>
                <a:latin typeface="Times New Roman"/>
                <a:ea typeface="Times New Roman"/>
              </a:rPr>
              <a:t>- Hình thức phiếu học tập phải khoa học,  rõ ràng, ngắn gọn, dễ hiểu thể hiện tính sư phạm, tạo hứng thú cho học sinh.</a:t>
            </a:r>
            <a:endParaRPr lang="en-US" sz="2000" dirty="0">
              <a:latin typeface="Times New Roman"/>
              <a:ea typeface="Times New Roman"/>
            </a:endParaRPr>
          </a:p>
          <a:p>
            <a:pPr algn="just">
              <a:spcAft>
                <a:spcPts val="0"/>
              </a:spcAft>
            </a:pPr>
            <a:r>
              <a:rPr lang="vi-VN" sz="2400" dirty="0">
                <a:solidFill>
                  <a:srgbClr val="000000"/>
                </a:solidFill>
                <a:latin typeface="Times New Roman"/>
                <a:ea typeface="Times New Roman"/>
              </a:rPr>
              <a:t>- Sử dụng phiếu học tập cần kết hợp với các tài liệu và phương tiện dạy học khác như sách giáo khoa, tranh ảnh, tài liệu tham khảo...</a:t>
            </a:r>
            <a:endParaRPr lang="en-US" sz="2000" dirty="0">
              <a:latin typeface="Times New Roman"/>
              <a:ea typeface="Times New Roman"/>
            </a:endParaRPr>
          </a:p>
          <a:p>
            <a:pPr algn="just">
              <a:spcAft>
                <a:spcPts val="0"/>
              </a:spcAft>
            </a:pPr>
            <a:r>
              <a:rPr lang="vi-VN" sz="2400" dirty="0">
                <a:solidFill>
                  <a:srgbClr val="000000"/>
                </a:solidFill>
                <a:latin typeface="Times New Roman"/>
                <a:ea typeface="Times New Roman"/>
              </a:rPr>
              <a:t>- Giáo viên công bố đáp án kịp thời, đúng cách.</a:t>
            </a:r>
            <a:endParaRPr lang="en-US" sz="2000" dirty="0">
              <a:latin typeface="Times New Roman"/>
              <a:ea typeface="Times New Roman"/>
            </a:endParaRPr>
          </a:p>
          <a:p>
            <a:pPr algn="just">
              <a:spcAft>
                <a:spcPts val="0"/>
              </a:spcAft>
            </a:pPr>
            <a:r>
              <a:rPr lang="vi-VN" sz="2400" dirty="0">
                <a:solidFill>
                  <a:srgbClr val="000000"/>
                </a:solidFill>
                <a:latin typeface="Times New Roman"/>
                <a:ea typeface="Times New Roman"/>
              </a:rPr>
              <a:t>- Không được lạm dụng phiếu học tập.</a:t>
            </a:r>
            <a:endParaRPr lang="en-US" sz="2000" dirty="0">
              <a:latin typeface="Times New Roman"/>
              <a:ea typeface="Times New Roman"/>
            </a:endParaRPr>
          </a:p>
          <a:p>
            <a:pPr algn="just"/>
            <a:endParaRPr lang="en-US" sz="2400" b="1" i="1" dirty="0">
              <a:solidFill>
                <a:prstClr val="black"/>
              </a:solidFill>
              <a:latin typeface="Times New Roman" panose="02020603050405020304" pitchFamily="18" charset="0"/>
              <a:cs typeface="Times New Roman" panose="02020603050405020304" pitchFamily="18" charset="0"/>
            </a:endParaRPr>
          </a:p>
          <a:p>
            <a:pPr algn="just"/>
            <a:endParaRPr lang="en-US" sz="2400" dirty="0">
              <a:solidFill>
                <a:prstClr val="black"/>
              </a:solidFill>
              <a:latin typeface="Times New Roman" panose="02020603050405020304" pitchFamily="18" charset="0"/>
              <a:cs typeface="Times New Roman" panose="02020603050405020304" pitchFamily="18" charset="0"/>
            </a:endParaRPr>
          </a:p>
          <a:p>
            <a:pPr algn="just"/>
            <a:endParaRPr lang="en-US" sz="2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2803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3" name="TextBox 2"/>
          <p:cNvSpPr txBox="1"/>
          <p:nvPr/>
        </p:nvSpPr>
        <p:spPr>
          <a:xfrm>
            <a:off x="301752" y="152401"/>
            <a:ext cx="11696283" cy="7663636"/>
          </a:xfrm>
          <a:prstGeom prst="rect">
            <a:avLst/>
          </a:prstGeom>
          <a:noFill/>
        </p:spPr>
        <p:txBody>
          <a:bodyPr wrap="square" rtlCol="0">
            <a:spAutoFit/>
          </a:bodyPr>
          <a:lstStyle/>
          <a:p>
            <a:pPr algn="just"/>
            <a:r>
              <a:rPr lang="en-US" sz="2000" b="1" i="1" dirty="0">
                <a:solidFill>
                  <a:prstClr val="black"/>
                </a:solidFill>
                <a:latin typeface="Times New Roman" panose="02020603050405020304" pitchFamily="18" charset="0"/>
                <a:cs typeface="Times New Roman" panose="02020603050405020304" pitchFamily="18" charset="0"/>
              </a:rPr>
              <a:t>3. </a:t>
            </a:r>
            <a:r>
              <a:rPr lang="en-US" sz="2000" b="1" dirty="0">
                <a:solidFill>
                  <a:srgbClr val="000000"/>
                </a:solidFill>
                <a:latin typeface="Times New Roman"/>
                <a:ea typeface="Calibri"/>
              </a:rPr>
              <a:t>Các </a:t>
            </a:r>
            <a:r>
              <a:rPr lang="en-US" sz="2000" b="1" dirty="0" err="1">
                <a:solidFill>
                  <a:srgbClr val="000000"/>
                </a:solidFill>
                <a:latin typeface="Times New Roman"/>
                <a:ea typeface="Calibri"/>
              </a:rPr>
              <a:t>biện</a:t>
            </a:r>
            <a:r>
              <a:rPr lang="en-US" sz="2000" b="1" dirty="0">
                <a:solidFill>
                  <a:srgbClr val="000000"/>
                </a:solidFill>
                <a:latin typeface="Times New Roman"/>
                <a:ea typeface="Calibri"/>
              </a:rPr>
              <a:t> </a:t>
            </a:r>
            <a:r>
              <a:rPr lang="vi-VN" sz="2000" b="1" dirty="0">
                <a:solidFill>
                  <a:srgbClr val="000000"/>
                </a:solidFill>
                <a:latin typeface="Times New Roman"/>
                <a:ea typeface="Calibri"/>
              </a:rPr>
              <a:t>pháp thực hiện</a:t>
            </a:r>
            <a:endParaRPr lang="en-US" sz="2000" dirty="0">
              <a:solidFill>
                <a:prstClr val="black"/>
              </a:solidFill>
              <a:latin typeface="Times New Roman"/>
              <a:ea typeface="Times New Roman"/>
            </a:endParaRPr>
          </a:p>
          <a:p>
            <a:pPr algn="just">
              <a:spcAft>
                <a:spcPts val="0"/>
              </a:spcAft>
            </a:pPr>
            <a:r>
              <a:rPr lang="vi-VN" sz="2000" b="1" dirty="0">
                <a:solidFill>
                  <a:srgbClr val="000000"/>
                </a:solidFill>
                <a:latin typeface="Times New Roman"/>
                <a:ea typeface="Times New Roman"/>
              </a:rPr>
              <a:t>3. 2. </a:t>
            </a:r>
            <a:r>
              <a:rPr lang="en-US" sz="2000" b="1" dirty="0" err="1">
                <a:solidFill>
                  <a:srgbClr val="000000"/>
                </a:solidFill>
                <a:latin typeface="Times New Roman"/>
                <a:ea typeface="Times New Roman"/>
              </a:rPr>
              <a:t>Biện</a:t>
            </a:r>
            <a:r>
              <a:rPr lang="vi-VN" sz="2000" b="1" dirty="0">
                <a:solidFill>
                  <a:srgbClr val="000000"/>
                </a:solidFill>
                <a:latin typeface="Times New Roman"/>
                <a:ea typeface="Times New Roman"/>
              </a:rPr>
              <a:t> pháp 2:</a:t>
            </a:r>
            <a:r>
              <a:rPr lang="vi-VN" sz="2000" dirty="0">
                <a:solidFill>
                  <a:srgbClr val="000000"/>
                </a:solidFill>
                <a:latin typeface="Times New Roman"/>
                <a:ea typeface="Times New Roman"/>
              </a:rPr>
              <a:t>  </a:t>
            </a:r>
            <a:r>
              <a:rPr lang="vi-VN" sz="2000" b="1" dirty="0">
                <a:solidFill>
                  <a:srgbClr val="000000"/>
                </a:solidFill>
                <a:latin typeface="Times New Roman"/>
                <a:ea typeface="Times New Roman"/>
              </a:rPr>
              <a:t>Thực hiện quy trình thiết kế phiếu học tập trong giảng dạy môn Ngữ văn </a:t>
            </a:r>
            <a:r>
              <a:rPr lang="en-US" sz="2000" b="1" dirty="0">
                <a:solidFill>
                  <a:srgbClr val="000000"/>
                </a:solidFill>
                <a:latin typeface="Times New Roman"/>
                <a:ea typeface="Times New Roman"/>
              </a:rPr>
              <a:t>7</a:t>
            </a:r>
            <a:r>
              <a:rPr lang="vi-VN" sz="2000" b="1" dirty="0">
                <a:solidFill>
                  <a:srgbClr val="000000"/>
                </a:solidFill>
                <a:latin typeface="Times New Roman"/>
                <a:ea typeface="Times New Roman"/>
              </a:rPr>
              <a:t> :</a:t>
            </a:r>
            <a:endParaRPr lang="en-US" sz="2000" dirty="0">
              <a:latin typeface="Times New Roman"/>
              <a:ea typeface="Times New Roman"/>
            </a:endParaRPr>
          </a:p>
          <a:p>
            <a:pPr algn="just">
              <a:spcAft>
                <a:spcPts val="0"/>
              </a:spcAft>
            </a:pPr>
            <a:r>
              <a:rPr lang="en-US" sz="2000" b="1" dirty="0">
                <a:solidFill>
                  <a:srgbClr val="000000"/>
                </a:solidFill>
                <a:latin typeface="Times New Roman"/>
                <a:ea typeface="Times New Roman"/>
              </a:rPr>
              <a:t>b</a:t>
            </a:r>
            <a:r>
              <a:rPr lang="vi-VN" sz="2000" b="1" dirty="0">
                <a:solidFill>
                  <a:srgbClr val="000000"/>
                </a:solidFill>
                <a:latin typeface="Times New Roman"/>
                <a:ea typeface="Times New Roman"/>
              </a:rPr>
              <a:t>. Các bước xây dựng phiếu học tập.</a:t>
            </a:r>
            <a:endParaRPr lang="en-US" sz="2000" dirty="0">
              <a:latin typeface="Times New Roman"/>
              <a:ea typeface="Times New Roman"/>
            </a:endParaRPr>
          </a:p>
          <a:p>
            <a:pPr>
              <a:spcAft>
                <a:spcPts val="0"/>
              </a:spcAft>
            </a:pPr>
            <a:r>
              <a:rPr lang="vi-VN" sz="2000" b="1" dirty="0">
                <a:solidFill>
                  <a:srgbClr val="000000"/>
                </a:solidFill>
                <a:latin typeface="Times New Roman"/>
                <a:ea typeface="Times New Roman"/>
              </a:rPr>
              <a:t>Bước 1:</a:t>
            </a:r>
            <a:r>
              <a:rPr lang="vi-VN" sz="2000" dirty="0">
                <a:solidFill>
                  <a:srgbClr val="000000"/>
                </a:solidFill>
                <a:latin typeface="Times New Roman"/>
                <a:ea typeface="Times New Roman"/>
              </a:rPr>
              <a:t> Phân tích bài dạy để nắm vững mục tiêu và nội dung kiến thức bài học, nội dung phiếu học tập, xác định định lượng kiến thức sử dụng trong phiếu học tập.</a:t>
            </a:r>
            <a:br>
              <a:rPr lang="vi-VN" sz="2000" dirty="0">
                <a:solidFill>
                  <a:srgbClr val="000000"/>
                </a:solidFill>
                <a:latin typeface="Times New Roman"/>
                <a:ea typeface="Times New Roman"/>
              </a:rPr>
            </a:br>
            <a:r>
              <a:rPr lang="vi-VN" sz="2000" b="1" dirty="0">
                <a:solidFill>
                  <a:srgbClr val="000000"/>
                </a:solidFill>
                <a:latin typeface="Times New Roman"/>
                <a:ea typeface="Times New Roman"/>
              </a:rPr>
              <a:t>Bước 2</a:t>
            </a:r>
            <a:r>
              <a:rPr lang="vi-VN" sz="2000" dirty="0">
                <a:solidFill>
                  <a:srgbClr val="000000"/>
                </a:solidFill>
                <a:latin typeface="Times New Roman"/>
                <a:ea typeface="Times New Roman"/>
              </a:rPr>
              <a:t>: Chuyển kiến thức trọng tâm thành dạng phiếu học tập.</a:t>
            </a:r>
            <a:endParaRPr lang="en-US" sz="2000" dirty="0">
              <a:latin typeface="Times New Roman"/>
              <a:ea typeface="Times New Roman"/>
            </a:endParaRPr>
          </a:p>
          <a:p>
            <a:pPr algn="just">
              <a:spcAft>
                <a:spcPts val="0"/>
              </a:spcAft>
            </a:pPr>
            <a:r>
              <a:rPr lang="vi-VN" sz="2000" dirty="0">
                <a:solidFill>
                  <a:srgbClr val="000000"/>
                </a:solidFill>
                <a:latin typeface="Times New Roman"/>
                <a:ea typeface="Times New Roman"/>
              </a:rPr>
              <a:t>- Vấn đề trên phiếu học tập nên chia nhỏ, sắp xếp từ dễ đến khó để tất cả học sinh trên lớp với năng lực học khác nhau đều có thể tham gia.</a:t>
            </a:r>
            <a:endParaRPr lang="en-US" sz="2000" dirty="0">
              <a:latin typeface="Times New Roman"/>
              <a:ea typeface="Times New Roman"/>
            </a:endParaRPr>
          </a:p>
          <a:p>
            <a:pPr algn="just">
              <a:spcAft>
                <a:spcPts val="0"/>
              </a:spcAft>
            </a:pPr>
            <a:r>
              <a:rPr lang="vi-VN" sz="2000" dirty="0">
                <a:solidFill>
                  <a:srgbClr val="000000"/>
                </a:solidFill>
                <a:latin typeface="Times New Roman"/>
                <a:ea typeface="Times New Roman"/>
              </a:rPr>
              <a:t>- Nội dung phiếu học tập cần lựa chọn hình thức biểu hiện phù hợp, có những dữ liệu nên trình bày bằng văn bản bình thường, có loại đưa vào sơ đồ, biểu mẫu, bài tập thực hành, bài tập xử lí tình huống...tất cả đều phải phù hợp với đối tượng học sinh và nội dung bài học.</a:t>
            </a:r>
            <a:endParaRPr lang="en-US" sz="2000" dirty="0">
              <a:latin typeface="Times New Roman"/>
              <a:ea typeface="Times New Roman"/>
            </a:endParaRPr>
          </a:p>
          <a:p>
            <a:pPr algn="just">
              <a:spcAft>
                <a:spcPts val="0"/>
              </a:spcAft>
            </a:pPr>
            <a:r>
              <a:rPr lang="vi-VN" sz="2000" dirty="0">
                <a:solidFill>
                  <a:srgbClr val="000000"/>
                </a:solidFill>
                <a:latin typeface="Times New Roman"/>
                <a:ea typeface="Times New Roman"/>
              </a:rPr>
              <a:t>- Phiếu học tập thể hiện được yêu cầu làm việc hợp tác với nhau trong nhóm học tập như cùng nhau xây dựng hệ thống kiến thức, trao đổi kết quả...</a:t>
            </a:r>
            <a:endParaRPr lang="en-US" sz="2000" dirty="0">
              <a:latin typeface="Times New Roman"/>
              <a:ea typeface="Times New Roman"/>
            </a:endParaRPr>
          </a:p>
          <a:p>
            <a:pPr algn="just">
              <a:spcAft>
                <a:spcPts val="0"/>
              </a:spcAft>
            </a:pPr>
            <a:r>
              <a:rPr lang="vi-VN" sz="2000" dirty="0">
                <a:solidFill>
                  <a:srgbClr val="000000"/>
                </a:solidFill>
                <a:latin typeface="Times New Roman"/>
                <a:ea typeface="Times New Roman"/>
              </a:rPr>
              <a:t>- Trình bày trên mặt giấy với ngôn ngữ chính xác, dễ hiểu đối với học sinh, có thể sử dụng cả kênh hình lẫn kênh chữ để tạo hứng thú cho học sinh.</a:t>
            </a:r>
            <a:endParaRPr lang="en-US" sz="2000" dirty="0">
              <a:latin typeface="Times New Roman"/>
              <a:ea typeface="Times New Roman"/>
            </a:endParaRPr>
          </a:p>
          <a:p>
            <a:pPr>
              <a:spcAft>
                <a:spcPts val="0"/>
              </a:spcAft>
            </a:pPr>
            <a:r>
              <a:rPr lang="vi-VN" sz="2000" dirty="0">
                <a:solidFill>
                  <a:srgbClr val="000000"/>
                </a:solidFill>
                <a:latin typeface="Times New Roman"/>
                <a:ea typeface="Times New Roman"/>
              </a:rPr>
              <a:t>- Cấu trúc phiếu học tập gồm: tên bài học, câu hỏi và khoảng trống để học sinh tự trả lời.</a:t>
            </a:r>
            <a:endParaRPr lang="en-US" sz="2000" dirty="0">
              <a:latin typeface="Times New Roman"/>
              <a:ea typeface="Times New Roman"/>
            </a:endParaRPr>
          </a:p>
          <a:p>
            <a:pPr>
              <a:spcAft>
                <a:spcPts val="0"/>
              </a:spcAft>
            </a:pPr>
            <a:r>
              <a:rPr lang="vi-VN" sz="2000" b="1" dirty="0">
                <a:solidFill>
                  <a:srgbClr val="000000"/>
                </a:solidFill>
                <a:latin typeface="Times New Roman"/>
                <a:ea typeface="Times New Roman"/>
              </a:rPr>
              <a:t>Bước 3</a:t>
            </a:r>
            <a:r>
              <a:rPr lang="vi-VN" sz="2000" dirty="0">
                <a:solidFill>
                  <a:srgbClr val="000000"/>
                </a:solidFill>
                <a:latin typeface="Times New Roman"/>
                <a:ea typeface="Times New Roman"/>
              </a:rPr>
              <a:t>: Chuẩn bị hệ thống lập luận và nhận xét để chỉ đạo và điều chỉnh quá trình học tập của học sinh.</a:t>
            </a:r>
            <a:endParaRPr lang="en-US" sz="2000" dirty="0">
              <a:latin typeface="Times New Roman"/>
              <a:ea typeface="Times New Roman"/>
            </a:endParaRPr>
          </a:p>
          <a:p>
            <a:pPr algn="just">
              <a:spcAft>
                <a:spcPts val="0"/>
              </a:spcAft>
            </a:pPr>
            <a:r>
              <a:rPr lang="vi-VN" sz="2000" dirty="0">
                <a:solidFill>
                  <a:srgbClr val="000000"/>
                </a:solidFill>
                <a:latin typeface="Times New Roman"/>
                <a:ea typeface="Times New Roman"/>
              </a:rPr>
              <a:t>- Giáo viên cần chuẩn bị kĩ lưỡng những định hướng có tác dụng mạnh mẽ đến hiệu quả học tập của học sinh, góp phần thúc đẩy học tập theo hướng tích cực, phá vỡ sự bế tắc hoặc căng thẳng trong học tập; học sinh mạnh dạn suy nghĩ nhiều hơn, mạnh dạn đưa ra ý kiến của mình.</a:t>
            </a:r>
            <a:endParaRPr lang="en-US" sz="2000" dirty="0">
              <a:latin typeface="Times New Roman"/>
              <a:ea typeface="Times New Roman"/>
            </a:endParaRPr>
          </a:p>
          <a:p>
            <a:pPr algn="just">
              <a:spcAft>
                <a:spcPts val="0"/>
              </a:spcAft>
            </a:pPr>
            <a:r>
              <a:rPr lang="vi-VN" sz="2000" b="1" dirty="0">
                <a:solidFill>
                  <a:srgbClr val="000000"/>
                </a:solidFill>
                <a:latin typeface="Times New Roman"/>
                <a:ea typeface="Times New Roman"/>
              </a:rPr>
              <a:t>Bước 4:</a:t>
            </a:r>
            <a:r>
              <a:rPr lang="vi-VN" sz="2000" dirty="0">
                <a:solidFill>
                  <a:srgbClr val="000000"/>
                </a:solidFill>
                <a:latin typeface="Times New Roman"/>
                <a:ea typeface="Times New Roman"/>
              </a:rPr>
              <a:t> Xây dựng đáp án cho phiếu học tập: đáp án cần đảm bảo ngắn gọn, xúc tích, khái quát cao.</a:t>
            </a:r>
            <a:endParaRPr lang="en-US" sz="2000" dirty="0">
              <a:latin typeface="Times New Roman"/>
              <a:ea typeface="Times New Roman"/>
            </a:endParaRPr>
          </a:p>
          <a:p>
            <a:pPr algn="just">
              <a:spcAft>
                <a:spcPts val="0"/>
              </a:spcAft>
            </a:pPr>
            <a:endParaRPr lang="en-US" sz="2400" b="1" i="1" dirty="0">
              <a:solidFill>
                <a:prstClr val="black"/>
              </a:solidFill>
              <a:latin typeface="Times New Roman" panose="02020603050405020304" pitchFamily="18" charset="0"/>
              <a:cs typeface="Times New Roman" panose="02020603050405020304" pitchFamily="18" charset="0"/>
            </a:endParaRPr>
          </a:p>
          <a:p>
            <a:pPr algn="just"/>
            <a:endParaRPr lang="en-US" sz="2400" dirty="0">
              <a:solidFill>
                <a:prstClr val="black"/>
              </a:solidFill>
              <a:latin typeface="Times New Roman" panose="02020603050405020304" pitchFamily="18" charset="0"/>
              <a:cs typeface="Times New Roman" panose="02020603050405020304" pitchFamily="18" charset="0"/>
            </a:endParaRPr>
          </a:p>
          <a:p>
            <a:pPr algn="just"/>
            <a:endParaRPr lang="en-US" sz="2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6240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3" name="TextBox 2"/>
          <p:cNvSpPr txBox="1"/>
          <p:nvPr/>
        </p:nvSpPr>
        <p:spPr>
          <a:xfrm>
            <a:off x="310896" y="152401"/>
            <a:ext cx="11687139" cy="6524863"/>
          </a:xfrm>
          <a:prstGeom prst="rect">
            <a:avLst/>
          </a:prstGeom>
          <a:noFill/>
        </p:spPr>
        <p:txBody>
          <a:bodyPr wrap="square" rtlCol="0">
            <a:spAutoFit/>
          </a:bodyPr>
          <a:lstStyle/>
          <a:p>
            <a:pPr algn="just"/>
            <a:r>
              <a:rPr lang="en-US" sz="2200" b="1" i="1" dirty="0">
                <a:solidFill>
                  <a:prstClr val="black"/>
                </a:solidFill>
                <a:latin typeface="Times New Roman" panose="02020603050405020304" pitchFamily="18" charset="0"/>
                <a:cs typeface="Times New Roman" panose="02020603050405020304" pitchFamily="18" charset="0"/>
              </a:rPr>
              <a:t>3</a:t>
            </a:r>
            <a:r>
              <a:rPr lang="en-US" sz="2200" b="1" i="1">
                <a:solidFill>
                  <a:prstClr val="black"/>
                </a:solidFill>
                <a:latin typeface="Times New Roman" panose="02020603050405020304" pitchFamily="18" charset="0"/>
                <a:cs typeface="Times New Roman" panose="02020603050405020304" pitchFamily="18" charset="0"/>
              </a:rPr>
              <a:t>. </a:t>
            </a:r>
            <a:r>
              <a:rPr lang="en-US" sz="2200" b="1">
                <a:solidFill>
                  <a:srgbClr val="000000"/>
                </a:solidFill>
                <a:latin typeface="Times New Roman"/>
                <a:ea typeface="Calibri"/>
              </a:rPr>
              <a:t>Các biện </a:t>
            </a:r>
            <a:r>
              <a:rPr lang="vi-VN" sz="2200" b="1">
                <a:solidFill>
                  <a:srgbClr val="000000"/>
                </a:solidFill>
                <a:latin typeface="Times New Roman"/>
                <a:ea typeface="Calibri"/>
              </a:rPr>
              <a:t>pháp thực hiện</a:t>
            </a:r>
            <a:endParaRPr lang="en-US" sz="2200">
              <a:solidFill>
                <a:prstClr val="black"/>
              </a:solidFill>
              <a:latin typeface="Times New Roman"/>
              <a:ea typeface="Times New Roman"/>
            </a:endParaRPr>
          </a:p>
          <a:p>
            <a:pPr algn="just">
              <a:spcAft>
                <a:spcPts val="0"/>
              </a:spcAft>
            </a:pPr>
            <a:r>
              <a:rPr lang="vi-VN" sz="2200" b="1">
                <a:solidFill>
                  <a:srgbClr val="000000"/>
                </a:solidFill>
                <a:latin typeface="Times New Roman"/>
                <a:ea typeface="Times New Roman"/>
              </a:rPr>
              <a:t>3. 3. </a:t>
            </a:r>
            <a:r>
              <a:rPr lang="en-US" sz="2200" b="1">
                <a:solidFill>
                  <a:srgbClr val="000000"/>
                </a:solidFill>
                <a:latin typeface="Times New Roman"/>
                <a:ea typeface="Times New Roman"/>
              </a:rPr>
              <a:t>Biện</a:t>
            </a:r>
            <a:r>
              <a:rPr lang="vi-VN" sz="2200" b="1">
                <a:solidFill>
                  <a:srgbClr val="000000"/>
                </a:solidFill>
                <a:latin typeface="Times New Roman"/>
                <a:ea typeface="Times New Roman"/>
              </a:rPr>
              <a:t> pháp 3: Giáo viên sử dụng sáng tạo và linh hoạt phiếu học tập trong giờ dạy học Ngữ văn:</a:t>
            </a:r>
            <a:endParaRPr lang="en-US" sz="2200">
              <a:latin typeface="Times New Roman"/>
              <a:ea typeface="Times New Roman"/>
            </a:endParaRPr>
          </a:p>
          <a:p>
            <a:pPr algn="just">
              <a:spcAft>
                <a:spcPts val="0"/>
              </a:spcAft>
            </a:pPr>
            <a:r>
              <a:rPr lang="vi-VN" sz="2200">
                <a:solidFill>
                  <a:srgbClr val="000000"/>
                </a:solidFill>
                <a:latin typeface="Times New Roman"/>
                <a:ea typeface="Times New Roman"/>
              </a:rPr>
              <a:t>Việc sử dung PHT thực hiện theo các bước sau:</a:t>
            </a:r>
            <a:endParaRPr lang="en-US" sz="2200">
              <a:latin typeface="Times New Roman"/>
              <a:ea typeface="Times New Roman"/>
            </a:endParaRPr>
          </a:p>
          <a:p>
            <a:pPr algn="just">
              <a:spcAft>
                <a:spcPts val="0"/>
              </a:spcAft>
            </a:pPr>
            <a:r>
              <a:rPr lang="vi-VN" sz="2200" b="1">
                <a:solidFill>
                  <a:srgbClr val="000000"/>
                </a:solidFill>
                <a:latin typeface="Times New Roman"/>
                <a:ea typeface="Times New Roman"/>
              </a:rPr>
              <a:t>Bước 1</a:t>
            </a:r>
            <a:r>
              <a:rPr lang="vi-VN" sz="2200">
                <a:solidFill>
                  <a:srgbClr val="000000"/>
                </a:solidFill>
                <a:latin typeface="Times New Roman"/>
                <a:ea typeface="Times New Roman"/>
              </a:rPr>
              <a:t>: Phát phiếu học tập cho học sinh (số lượng phiếu thích hợp với cá nhân và nhóm học sinh). </a:t>
            </a:r>
            <a:endParaRPr lang="en-US" sz="2200">
              <a:latin typeface="Times New Roman"/>
              <a:ea typeface="Times New Roman"/>
            </a:endParaRPr>
          </a:p>
          <a:p>
            <a:pPr algn="just">
              <a:spcAft>
                <a:spcPts val="0"/>
              </a:spcAft>
            </a:pPr>
            <a:r>
              <a:rPr lang="vi-VN" sz="2200" b="1">
                <a:solidFill>
                  <a:srgbClr val="000000"/>
                </a:solidFill>
                <a:latin typeface="Times New Roman"/>
                <a:ea typeface="Times New Roman"/>
              </a:rPr>
              <a:t>Bước 2:</a:t>
            </a:r>
            <a:r>
              <a:rPr lang="vi-VN" sz="2200">
                <a:solidFill>
                  <a:srgbClr val="000000"/>
                </a:solidFill>
                <a:latin typeface="Times New Roman"/>
                <a:ea typeface="Times New Roman"/>
              </a:rPr>
              <a:t> Quan sát và hướng dẫn học sinh học tập và hoạt động với phiếu học tập. </a:t>
            </a:r>
            <a:endParaRPr lang="en-US" sz="2200">
              <a:latin typeface="Times New Roman"/>
              <a:ea typeface="Times New Roman"/>
            </a:endParaRPr>
          </a:p>
          <a:p>
            <a:pPr algn="just">
              <a:spcAft>
                <a:spcPts val="0"/>
              </a:spcAft>
            </a:pPr>
            <a:r>
              <a:rPr lang="vi-VN" sz="2200" b="1">
                <a:solidFill>
                  <a:srgbClr val="000000"/>
                </a:solidFill>
                <a:latin typeface="Times New Roman"/>
                <a:ea typeface="Times New Roman"/>
              </a:rPr>
              <a:t>Bước 3:</a:t>
            </a:r>
            <a:r>
              <a:rPr lang="vi-VN" sz="2200">
                <a:solidFill>
                  <a:srgbClr val="000000"/>
                </a:solidFill>
                <a:latin typeface="Times New Roman"/>
                <a:ea typeface="Times New Roman"/>
              </a:rPr>
              <a:t> Học sinh làm việc với các nguồn tài liệu và hoàn thành phiếu học tập: giáo viên quan sát nhắc nhở và giúp đỡ: </a:t>
            </a:r>
            <a:endParaRPr lang="en-US" sz="2200">
              <a:latin typeface="Times New Roman"/>
              <a:ea typeface="Times New Roman"/>
            </a:endParaRPr>
          </a:p>
          <a:p>
            <a:pPr algn="just">
              <a:spcAft>
                <a:spcPts val="0"/>
              </a:spcAft>
            </a:pPr>
            <a:r>
              <a:rPr lang="vi-VN" sz="2200" b="1">
                <a:solidFill>
                  <a:srgbClr val="000000"/>
                </a:solidFill>
                <a:latin typeface="Times New Roman"/>
                <a:ea typeface="Times New Roman"/>
              </a:rPr>
              <a:t>Bước 4:</a:t>
            </a:r>
            <a:r>
              <a:rPr lang="vi-VN" sz="2200">
                <a:solidFill>
                  <a:srgbClr val="000000"/>
                </a:solidFill>
                <a:latin typeface="Times New Roman"/>
                <a:ea typeface="Times New Roman"/>
              </a:rPr>
              <a:t> Học sinh trình bày:</a:t>
            </a:r>
            <a:endParaRPr lang="en-US" sz="2200">
              <a:latin typeface="Times New Roman"/>
              <a:ea typeface="Times New Roman"/>
            </a:endParaRPr>
          </a:p>
          <a:p>
            <a:pPr algn="just">
              <a:spcAft>
                <a:spcPts val="0"/>
              </a:spcAft>
            </a:pPr>
            <a:r>
              <a:rPr lang="vi-VN" sz="2200">
                <a:solidFill>
                  <a:srgbClr val="000000"/>
                </a:solidFill>
                <a:latin typeface="Times New Roman"/>
                <a:ea typeface="Times New Roman"/>
              </a:rPr>
              <a:t>+ Đối với hoạt động cá nhân: từng học sinh trình bày, những học sinh khác chú ý, đối chiếu với phiếu học tập của mình và bổ sung góp ý, cũng có thể thắc mắc tranh luận với người trình bày.</a:t>
            </a:r>
            <a:endParaRPr lang="en-US" sz="2200">
              <a:latin typeface="Times New Roman"/>
              <a:ea typeface="Times New Roman"/>
            </a:endParaRPr>
          </a:p>
          <a:p>
            <a:pPr algn="just">
              <a:spcAft>
                <a:spcPts val="0"/>
              </a:spcAft>
            </a:pPr>
            <a:r>
              <a:rPr lang="vi-VN" sz="2200">
                <a:solidFill>
                  <a:srgbClr val="000000"/>
                </a:solidFill>
                <a:latin typeface="Times New Roman"/>
                <a:ea typeface="Times New Roman"/>
              </a:rPr>
              <a:t>+ Đối với hoạt động theo nhóm: đại diện các nhóm trình bày, các nhóm khác có thể trao đổi tranh luận bổ sung.</a:t>
            </a:r>
            <a:endParaRPr lang="en-US" sz="2200">
              <a:latin typeface="Times New Roman"/>
              <a:ea typeface="Times New Roman"/>
            </a:endParaRPr>
          </a:p>
          <a:p>
            <a:pPr algn="just">
              <a:spcAft>
                <a:spcPts val="0"/>
              </a:spcAft>
            </a:pPr>
            <a:r>
              <a:rPr lang="vi-VN" sz="2200">
                <a:solidFill>
                  <a:srgbClr val="000000"/>
                </a:solidFill>
                <a:latin typeface="Times New Roman"/>
                <a:ea typeface="Times New Roman"/>
              </a:rPr>
              <a:t>Giáo viên nhận xét về tinh thần thái độ học tập, kết quả nội dung phiếu học tập (có thể cho điểm nếu học sinh thực hiện tốt ).</a:t>
            </a:r>
            <a:endParaRPr lang="en-US" sz="2200">
              <a:latin typeface="Times New Roman"/>
              <a:ea typeface="Times New Roman"/>
            </a:endParaRPr>
          </a:p>
          <a:p>
            <a:pPr algn="just">
              <a:spcAft>
                <a:spcPts val="0"/>
              </a:spcAft>
            </a:pPr>
            <a:r>
              <a:rPr lang="vi-VN" sz="2200" b="1">
                <a:solidFill>
                  <a:srgbClr val="000000"/>
                </a:solidFill>
                <a:latin typeface="Times New Roman"/>
                <a:ea typeface="Times New Roman"/>
              </a:rPr>
              <a:t>Bước 5:</a:t>
            </a:r>
            <a:r>
              <a:rPr lang="vi-VN" sz="2200">
                <a:solidFill>
                  <a:srgbClr val="000000"/>
                </a:solidFill>
                <a:latin typeface="Times New Roman"/>
                <a:ea typeface="Times New Roman"/>
              </a:rPr>
              <a:t> Giáo viên sửa chữa bổ sung và đưa ra đáp án bằng phiếu học tập, học sinh so sánh, đối chiếu và rút kinh nghiệm, tự đánh giá.</a:t>
            </a:r>
            <a:endParaRPr lang="en-US" sz="2200">
              <a:latin typeface="Times New Roman"/>
              <a:ea typeface="Times New Roman"/>
            </a:endParaRPr>
          </a:p>
          <a:p>
            <a:r>
              <a:rPr lang="vi-VN" sz="2200" b="1" kern="0">
                <a:solidFill>
                  <a:srgbClr val="000000"/>
                </a:solidFill>
                <a:latin typeface="Times New Roman"/>
                <a:ea typeface="Times New Roman"/>
              </a:rPr>
              <a:t>Bước 6:</a:t>
            </a:r>
            <a:r>
              <a:rPr lang="vi-VN" sz="2200" kern="0">
                <a:solidFill>
                  <a:srgbClr val="000000"/>
                </a:solidFill>
                <a:latin typeface="Times New Roman"/>
                <a:ea typeface="Times New Roman"/>
              </a:rPr>
              <a:t> Tổng kết công việc </a:t>
            </a:r>
            <a:r>
              <a:rPr lang="en-US" sz="2200" kern="0">
                <a:solidFill>
                  <a:srgbClr val="000000"/>
                </a:solidFill>
                <a:latin typeface="Times New Roman"/>
                <a:ea typeface="Times New Roman"/>
              </a:rPr>
              <a:t>g</a:t>
            </a:r>
            <a:r>
              <a:rPr lang="vi-VN" sz="2200" kern="0">
                <a:solidFill>
                  <a:srgbClr val="000000"/>
                </a:solidFill>
                <a:latin typeface="Times New Roman"/>
                <a:ea typeface="Times New Roman"/>
              </a:rPr>
              <a:t>iáo viên có thể nhận xét, tổng kết bài hoặc yêu cầu học sinh tổng kết. </a:t>
            </a:r>
            <a:endParaRPr lang="en-US" sz="2200" dirty="0">
              <a:solidFill>
                <a:prstClr val="black"/>
              </a:solidFill>
              <a:latin typeface="Times New Roman" panose="02020603050405020304" pitchFamily="18" charset="0"/>
              <a:cs typeface="Times New Roman" panose="02020603050405020304" pitchFamily="18" charset="0"/>
            </a:endParaRPr>
          </a:p>
          <a:p>
            <a:pPr algn="just"/>
            <a:endParaRPr lang="en-US" sz="22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854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3" name="TextBox 2"/>
          <p:cNvSpPr txBox="1"/>
          <p:nvPr/>
        </p:nvSpPr>
        <p:spPr>
          <a:xfrm>
            <a:off x="349689" y="27986"/>
            <a:ext cx="10972800" cy="1323439"/>
          </a:xfrm>
          <a:prstGeom prst="rect">
            <a:avLst/>
          </a:prstGeom>
          <a:noFill/>
        </p:spPr>
        <p:txBody>
          <a:bodyPr wrap="square" rtlCol="0">
            <a:spAutoFit/>
          </a:bodyPr>
          <a:lstStyle/>
          <a:p>
            <a:pPr>
              <a:spcAft>
                <a:spcPts val="0"/>
              </a:spcAft>
            </a:pPr>
            <a:r>
              <a:rPr lang="en-US" sz="2800" b="1" dirty="0">
                <a:solidFill>
                  <a:srgbClr val="000000"/>
                </a:solidFill>
                <a:latin typeface="Times New Roman" panose="02020603050405020304" pitchFamily="18" charset="0"/>
                <a:ea typeface="Times New Roman"/>
                <a:cs typeface="Times New Roman" panose="02020603050405020304" pitchFamily="18" charset="0"/>
              </a:rPr>
              <a:t>4. Hiệu </a:t>
            </a:r>
            <a:r>
              <a:rPr lang="en-US" sz="2800" b="1" dirty="0" err="1">
                <a:solidFill>
                  <a:srgbClr val="000000"/>
                </a:solidFill>
                <a:latin typeface="Times New Roman" panose="02020603050405020304" pitchFamily="18" charset="0"/>
                <a:ea typeface="Times New Roman"/>
                <a:cs typeface="Times New Roman" panose="02020603050405020304" pitchFamily="18" charset="0"/>
              </a:rPr>
              <a:t>quả</a:t>
            </a:r>
            <a:r>
              <a:rPr lang="en-US" sz="2800" b="1" dirty="0">
                <a:solidFill>
                  <a:srgbClr val="000000"/>
                </a:solidFill>
                <a:latin typeface="Times New Roman" panose="02020603050405020304" pitchFamily="18" charset="0"/>
                <a:ea typeface="Times New Roman"/>
                <a:cs typeface="Times New Roman" panose="02020603050405020304" pitchFamily="18" charset="0"/>
              </a:rPr>
              <a:t>, </a:t>
            </a:r>
            <a:r>
              <a:rPr lang="en-US" sz="2800" b="1" dirty="0" err="1">
                <a:solidFill>
                  <a:srgbClr val="000000"/>
                </a:solidFill>
                <a:latin typeface="Times New Roman" panose="02020603050405020304" pitchFamily="18" charset="0"/>
                <a:ea typeface="Times New Roman"/>
                <a:cs typeface="Times New Roman" panose="02020603050405020304" pitchFamily="18" charset="0"/>
              </a:rPr>
              <a:t>lợi</a:t>
            </a:r>
            <a:r>
              <a:rPr lang="en-US" sz="2800" b="1" dirty="0">
                <a:solidFill>
                  <a:srgbClr val="000000"/>
                </a:solidFill>
                <a:latin typeface="Times New Roman" panose="02020603050405020304" pitchFamily="18" charset="0"/>
                <a:ea typeface="Times New Roman"/>
                <a:cs typeface="Times New Roman" panose="02020603050405020304" pitchFamily="18" charset="0"/>
              </a:rPr>
              <a:t> </a:t>
            </a:r>
            <a:r>
              <a:rPr lang="en-US" sz="2800" b="1" dirty="0" err="1">
                <a:solidFill>
                  <a:srgbClr val="000000"/>
                </a:solidFill>
                <a:latin typeface="Times New Roman" panose="02020603050405020304" pitchFamily="18" charset="0"/>
                <a:ea typeface="Times New Roman"/>
                <a:cs typeface="Times New Roman" panose="02020603050405020304" pitchFamily="18" charset="0"/>
              </a:rPr>
              <a:t>ích</a:t>
            </a:r>
            <a:r>
              <a:rPr lang="en-US" sz="2800" b="1" dirty="0">
                <a:solidFill>
                  <a:srgbClr val="000000"/>
                </a:solidFill>
                <a:latin typeface="Times New Roman" panose="02020603050405020304" pitchFamily="18" charset="0"/>
                <a:ea typeface="Times New Roman"/>
                <a:cs typeface="Times New Roman" panose="02020603050405020304" pitchFamily="18" charset="0"/>
              </a:rPr>
              <a:t> </a:t>
            </a:r>
            <a:r>
              <a:rPr lang="en-US" sz="2800" b="1" dirty="0" err="1">
                <a:solidFill>
                  <a:srgbClr val="000000"/>
                </a:solidFill>
                <a:latin typeface="Times New Roman" panose="02020603050405020304" pitchFamily="18" charset="0"/>
                <a:ea typeface="Times New Roman"/>
                <a:cs typeface="Times New Roman" panose="02020603050405020304" pitchFamily="18" charset="0"/>
              </a:rPr>
              <a:t>sau</a:t>
            </a:r>
            <a:r>
              <a:rPr lang="en-US" sz="2800" b="1" dirty="0">
                <a:solidFill>
                  <a:srgbClr val="000000"/>
                </a:solidFill>
                <a:latin typeface="Times New Roman" panose="02020603050405020304" pitchFamily="18" charset="0"/>
                <a:ea typeface="Times New Roman"/>
                <a:cs typeface="Times New Roman" panose="02020603050405020304" pitchFamily="18" charset="0"/>
              </a:rPr>
              <a:t> </a:t>
            </a:r>
            <a:r>
              <a:rPr lang="en-US" sz="2800" b="1" dirty="0" err="1">
                <a:solidFill>
                  <a:srgbClr val="000000"/>
                </a:solidFill>
                <a:latin typeface="Times New Roman" panose="02020603050405020304" pitchFamily="18" charset="0"/>
                <a:ea typeface="Times New Roman"/>
                <a:cs typeface="Times New Roman" panose="02020603050405020304" pitchFamily="18" charset="0"/>
              </a:rPr>
              <a:t>khi</a:t>
            </a:r>
            <a:r>
              <a:rPr lang="en-US" sz="2800" b="1" dirty="0">
                <a:solidFill>
                  <a:srgbClr val="000000"/>
                </a:solidFill>
                <a:latin typeface="Times New Roman" panose="02020603050405020304" pitchFamily="18" charset="0"/>
                <a:ea typeface="Times New Roman"/>
                <a:cs typeface="Times New Roman" panose="02020603050405020304" pitchFamily="18" charset="0"/>
              </a:rPr>
              <a:t> </a:t>
            </a:r>
            <a:r>
              <a:rPr lang="en-US" sz="2800" b="1" dirty="0" err="1">
                <a:solidFill>
                  <a:srgbClr val="000000"/>
                </a:solidFill>
                <a:latin typeface="Times New Roman" panose="02020603050405020304" pitchFamily="18" charset="0"/>
                <a:ea typeface="Times New Roman"/>
                <a:cs typeface="Times New Roman" panose="02020603050405020304" pitchFamily="18" charset="0"/>
              </a:rPr>
              <a:t>áp</a:t>
            </a:r>
            <a:r>
              <a:rPr lang="en-US" sz="2800" b="1" dirty="0">
                <a:solidFill>
                  <a:srgbClr val="000000"/>
                </a:solidFill>
                <a:latin typeface="Times New Roman" panose="02020603050405020304" pitchFamily="18" charset="0"/>
                <a:ea typeface="Times New Roman"/>
                <a:cs typeface="Times New Roman" panose="02020603050405020304" pitchFamily="18" charset="0"/>
              </a:rPr>
              <a:t> </a:t>
            </a:r>
            <a:r>
              <a:rPr lang="en-US" sz="2800" b="1" dirty="0" err="1">
                <a:solidFill>
                  <a:srgbClr val="000000"/>
                </a:solidFill>
                <a:latin typeface="Times New Roman" panose="02020603050405020304" pitchFamily="18" charset="0"/>
                <a:ea typeface="Times New Roman"/>
                <a:cs typeface="Times New Roman" panose="02020603050405020304" pitchFamily="18" charset="0"/>
              </a:rPr>
              <a:t>dụng</a:t>
            </a:r>
            <a:r>
              <a:rPr lang="en-US" sz="2800" b="1" dirty="0">
                <a:solidFill>
                  <a:srgbClr val="000000"/>
                </a:solidFill>
                <a:latin typeface="Times New Roman" panose="02020603050405020304" pitchFamily="18" charset="0"/>
                <a:ea typeface="Times New Roman"/>
                <a:cs typeface="Times New Roman" panose="02020603050405020304" pitchFamily="18" charset="0"/>
              </a:rPr>
              <a:t> </a:t>
            </a:r>
            <a:r>
              <a:rPr lang="en-US" sz="2800" b="1" dirty="0" err="1">
                <a:solidFill>
                  <a:srgbClr val="000000"/>
                </a:solidFill>
                <a:latin typeface="Times New Roman" panose="02020603050405020304" pitchFamily="18" charset="0"/>
                <a:ea typeface="Times New Roman"/>
                <a:cs typeface="Times New Roman" panose="02020603050405020304" pitchFamily="18" charset="0"/>
              </a:rPr>
              <a:t>biện</a:t>
            </a:r>
            <a:r>
              <a:rPr lang="en-US" sz="2800" b="1" dirty="0">
                <a:solidFill>
                  <a:srgbClr val="000000"/>
                </a:solidFill>
                <a:latin typeface="Times New Roman" panose="02020603050405020304" pitchFamily="18" charset="0"/>
                <a:ea typeface="Times New Roman"/>
                <a:cs typeface="Times New Roman" panose="02020603050405020304" pitchFamily="18" charset="0"/>
              </a:rPr>
              <a:t> </a:t>
            </a:r>
            <a:r>
              <a:rPr lang="en-US" sz="2800" b="1" dirty="0" err="1">
                <a:solidFill>
                  <a:srgbClr val="000000"/>
                </a:solidFill>
                <a:latin typeface="Times New Roman" panose="02020603050405020304" pitchFamily="18" charset="0"/>
                <a:ea typeface="Times New Roman"/>
                <a:cs typeface="Times New Roman" panose="02020603050405020304" pitchFamily="18" charset="0"/>
              </a:rPr>
              <a:t>pháp</a:t>
            </a:r>
            <a:endParaRPr lang="en-US" sz="2800" b="1" dirty="0">
              <a:solidFill>
                <a:srgbClr val="000000"/>
              </a:solidFill>
              <a:latin typeface="Times New Roman"/>
              <a:ea typeface="Times New Roman"/>
            </a:endParaRPr>
          </a:p>
          <a:p>
            <a:pPr>
              <a:spcAft>
                <a:spcPts val="0"/>
              </a:spcAft>
            </a:pPr>
            <a:endParaRPr lang="en-US" sz="2400" dirty="0">
              <a:latin typeface="Times New Roman"/>
              <a:ea typeface="Times New Roman"/>
            </a:endParaRPr>
          </a:p>
          <a:p>
            <a:pPr algn="just"/>
            <a:r>
              <a:rPr lang="en-US" sz="2800" b="1" i="1" dirty="0">
                <a:latin typeface="Times New Roman" panose="02020603050405020304" pitchFamily="18" charset="0"/>
                <a:cs typeface="Times New Roman" panose="02020603050405020304" pitchFamily="18" charset="0"/>
              </a:rPr>
              <a:t>  </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Kết</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quả</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về</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mức</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độ</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hứng</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thú</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với</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môn</a:t>
            </a:r>
            <a:r>
              <a:rPr lang="en-US" sz="2800" b="1" kern="0" dirty="0">
                <a:solidFill>
                  <a:srgbClr val="000000"/>
                </a:solidFill>
                <a:latin typeface="Times New Roman"/>
                <a:ea typeface="Times New Roman"/>
              </a:rPr>
              <a:t> </a:t>
            </a:r>
            <a:r>
              <a:rPr lang="en-US" sz="2800" b="1" kern="0" dirty="0" err="1">
                <a:solidFill>
                  <a:srgbClr val="000000"/>
                </a:solidFill>
                <a:latin typeface="Times New Roman"/>
                <a:ea typeface="Times New Roman"/>
              </a:rPr>
              <a:t>học</a:t>
            </a:r>
            <a:r>
              <a:rPr lang="en-US" sz="2800" b="1" kern="0" dirty="0">
                <a:solidFill>
                  <a:srgbClr val="000000"/>
                </a:solidFill>
                <a:latin typeface="Times New Roman"/>
                <a:ea typeface="Times New Roman"/>
              </a:rPr>
              <a:t>:</a:t>
            </a:r>
            <a:endParaRPr lang="en-US" sz="28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030216839"/>
              </p:ext>
            </p:extLst>
          </p:nvPr>
        </p:nvGraphicFramePr>
        <p:xfrm>
          <a:off x="1207010" y="1351425"/>
          <a:ext cx="10415012" cy="3972228"/>
        </p:xfrm>
        <a:graphic>
          <a:graphicData uri="http://schemas.openxmlformats.org/drawingml/2006/table">
            <a:tbl>
              <a:tblPr firstRow="1" firstCol="1" lastRow="1" lastCol="1" bandRow="1" bandCol="1"/>
              <a:tblGrid>
                <a:gridCol w="1804071">
                  <a:extLst>
                    <a:ext uri="{9D8B030D-6E8A-4147-A177-3AD203B41FA5}">
                      <a16:colId xmlns:a16="http://schemas.microsoft.com/office/drawing/2014/main" val="20000"/>
                    </a:ext>
                  </a:extLst>
                </a:gridCol>
                <a:gridCol w="1804071">
                  <a:extLst>
                    <a:ext uri="{9D8B030D-6E8A-4147-A177-3AD203B41FA5}">
                      <a16:colId xmlns:a16="http://schemas.microsoft.com/office/drawing/2014/main" val="20001"/>
                    </a:ext>
                  </a:extLst>
                </a:gridCol>
                <a:gridCol w="1308573">
                  <a:extLst>
                    <a:ext uri="{9D8B030D-6E8A-4147-A177-3AD203B41FA5}">
                      <a16:colId xmlns:a16="http://schemas.microsoft.com/office/drawing/2014/main" val="20002"/>
                    </a:ext>
                  </a:extLst>
                </a:gridCol>
                <a:gridCol w="1308573">
                  <a:extLst>
                    <a:ext uri="{9D8B030D-6E8A-4147-A177-3AD203B41FA5}">
                      <a16:colId xmlns:a16="http://schemas.microsoft.com/office/drawing/2014/main" val="20003"/>
                    </a:ext>
                  </a:extLst>
                </a:gridCol>
                <a:gridCol w="1047431">
                  <a:extLst>
                    <a:ext uri="{9D8B030D-6E8A-4147-A177-3AD203B41FA5}">
                      <a16:colId xmlns:a16="http://schemas.microsoft.com/office/drawing/2014/main" val="20004"/>
                    </a:ext>
                  </a:extLst>
                </a:gridCol>
                <a:gridCol w="1047431">
                  <a:extLst>
                    <a:ext uri="{9D8B030D-6E8A-4147-A177-3AD203B41FA5}">
                      <a16:colId xmlns:a16="http://schemas.microsoft.com/office/drawing/2014/main" val="20005"/>
                    </a:ext>
                  </a:extLst>
                </a:gridCol>
                <a:gridCol w="1047431">
                  <a:extLst>
                    <a:ext uri="{9D8B030D-6E8A-4147-A177-3AD203B41FA5}">
                      <a16:colId xmlns:a16="http://schemas.microsoft.com/office/drawing/2014/main" val="20006"/>
                    </a:ext>
                  </a:extLst>
                </a:gridCol>
                <a:gridCol w="1047431">
                  <a:extLst>
                    <a:ext uri="{9D8B030D-6E8A-4147-A177-3AD203B41FA5}">
                      <a16:colId xmlns:a16="http://schemas.microsoft.com/office/drawing/2014/main" val="20007"/>
                    </a:ext>
                  </a:extLst>
                </a:gridCol>
              </a:tblGrid>
              <a:tr h="608999">
                <a:tc rowSpan="2">
                  <a:txBody>
                    <a:bodyPr/>
                    <a:lstStyle/>
                    <a:p>
                      <a:pPr algn="ctr">
                        <a:lnSpc>
                          <a:spcPts val="1900"/>
                        </a:lnSpc>
                        <a:spcAft>
                          <a:spcPts val="300"/>
                        </a:spcAft>
                      </a:pPr>
                      <a:r>
                        <a:rPr lang="en-US" sz="2000" b="1" kern="100" dirty="0" err="1">
                          <a:solidFill>
                            <a:srgbClr val="000000"/>
                          </a:solidFill>
                          <a:effectLst/>
                          <a:latin typeface="Times New Roman"/>
                          <a:ea typeface="Times New Roman"/>
                          <a:cs typeface="Times New Roman"/>
                        </a:rPr>
                        <a:t>Tổng</a:t>
                      </a:r>
                      <a:r>
                        <a:rPr lang="en-US" sz="2000" b="1" kern="100" dirty="0">
                          <a:solidFill>
                            <a:srgbClr val="000000"/>
                          </a:solidFill>
                          <a:effectLst/>
                          <a:latin typeface="Times New Roman"/>
                          <a:ea typeface="Times New Roman"/>
                          <a:cs typeface="Times New Roman"/>
                        </a:rPr>
                        <a:t> </a:t>
                      </a:r>
                      <a:r>
                        <a:rPr lang="en-US" sz="2000" b="1" kern="100" dirty="0" err="1">
                          <a:solidFill>
                            <a:srgbClr val="000000"/>
                          </a:solidFill>
                          <a:effectLst/>
                          <a:latin typeface="Times New Roman"/>
                          <a:ea typeface="Times New Roman"/>
                          <a:cs typeface="Times New Roman"/>
                        </a:rPr>
                        <a:t>số</a:t>
                      </a:r>
                      <a:r>
                        <a:rPr lang="en-US" sz="2000" b="1" kern="100" dirty="0">
                          <a:solidFill>
                            <a:srgbClr val="000000"/>
                          </a:solidFill>
                          <a:effectLst/>
                          <a:latin typeface="Times New Roman"/>
                          <a:ea typeface="Times New Roman"/>
                          <a:cs typeface="Times New Roman"/>
                        </a:rPr>
                        <a:t> HS</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900"/>
                        </a:lnSpc>
                        <a:spcAft>
                          <a:spcPts val="300"/>
                        </a:spcAft>
                      </a:pPr>
                      <a:r>
                        <a:rPr lang="en-US" sz="2000" b="1" kern="100" dirty="0" err="1">
                          <a:solidFill>
                            <a:srgbClr val="000000"/>
                          </a:solidFill>
                          <a:effectLst/>
                          <a:latin typeface="Times New Roman"/>
                          <a:ea typeface="Times New Roman"/>
                          <a:cs typeface="Times New Roman"/>
                        </a:rPr>
                        <a:t>Thời</a:t>
                      </a:r>
                      <a:r>
                        <a:rPr lang="en-US" sz="2000" b="1" kern="100" dirty="0">
                          <a:solidFill>
                            <a:srgbClr val="000000"/>
                          </a:solidFill>
                          <a:effectLst/>
                          <a:latin typeface="Times New Roman"/>
                          <a:ea typeface="Times New Roman"/>
                          <a:cs typeface="Times New Roman"/>
                        </a:rPr>
                        <a:t> </a:t>
                      </a:r>
                      <a:r>
                        <a:rPr lang="en-US" sz="2000" b="1" kern="100" dirty="0" err="1">
                          <a:solidFill>
                            <a:srgbClr val="000000"/>
                          </a:solidFill>
                          <a:effectLst/>
                          <a:latin typeface="Times New Roman"/>
                          <a:ea typeface="Times New Roman"/>
                          <a:cs typeface="Times New Roman"/>
                        </a:rPr>
                        <a:t>điểm</a:t>
                      </a:r>
                      <a:r>
                        <a:rPr lang="en-US" sz="2000" b="1" kern="100" dirty="0">
                          <a:solidFill>
                            <a:srgbClr val="000000"/>
                          </a:solidFill>
                          <a:effectLst/>
                          <a:latin typeface="Times New Roman"/>
                          <a:ea typeface="Times New Roman"/>
                          <a:cs typeface="Times New Roman"/>
                        </a:rPr>
                        <a:t> </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900"/>
                        </a:lnSpc>
                        <a:spcAft>
                          <a:spcPts val="300"/>
                        </a:spcAft>
                      </a:pPr>
                      <a:r>
                        <a:rPr lang="en-US" sz="2000" b="1" kern="100" dirty="0" err="1">
                          <a:solidFill>
                            <a:srgbClr val="000000"/>
                          </a:solidFill>
                          <a:effectLst/>
                          <a:latin typeface="Times New Roman"/>
                          <a:ea typeface="Times New Roman"/>
                          <a:cs typeface="Times New Roman"/>
                        </a:rPr>
                        <a:t>Rất</a:t>
                      </a:r>
                      <a:r>
                        <a:rPr lang="en-US" sz="2000" b="1" kern="100" dirty="0">
                          <a:solidFill>
                            <a:srgbClr val="000000"/>
                          </a:solidFill>
                          <a:effectLst/>
                          <a:latin typeface="Times New Roman"/>
                          <a:ea typeface="Times New Roman"/>
                          <a:cs typeface="Times New Roman"/>
                        </a:rPr>
                        <a:t> </a:t>
                      </a:r>
                      <a:r>
                        <a:rPr lang="en-US" sz="2000" b="1" kern="100" dirty="0" err="1">
                          <a:solidFill>
                            <a:srgbClr val="000000"/>
                          </a:solidFill>
                          <a:effectLst/>
                          <a:latin typeface="Times New Roman"/>
                          <a:ea typeface="Times New Roman"/>
                          <a:cs typeface="Times New Roman"/>
                        </a:rPr>
                        <a:t>thích</a:t>
                      </a:r>
                      <a:r>
                        <a:rPr lang="en-US" sz="2000" b="1" kern="100" dirty="0">
                          <a:solidFill>
                            <a:srgbClr val="000000"/>
                          </a:solidFill>
                          <a:effectLst/>
                          <a:latin typeface="Times New Roman"/>
                          <a:ea typeface="Times New Roman"/>
                          <a:cs typeface="Times New Roman"/>
                        </a:rPr>
                        <a:t> </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ts val="1900"/>
                        </a:lnSpc>
                        <a:spcAft>
                          <a:spcPts val="300"/>
                        </a:spcAft>
                      </a:pPr>
                      <a:r>
                        <a:rPr lang="en-US" sz="2000" b="1" kern="100" dirty="0">
                          <a:solidFill>
                            <a:srgbClr val="000000"/>
                          </a:solidFill>
                          <a:effectLst/>
                          <a:latin typeface="Times New Roman"/>
                          <a:ea typeface="Times New Roman"/>
                          <a:cs typeface="Times New Roman"/>
                        </a:rPr>
                        <a:t>Bình </a:t>
                      </a:r>
                      <a:r>
                        <a:rPr lang="en-US" sz="2000" b="1" kern="100" dirty="0" err="1">
                          <a:solidFill>
                            <a:srgbClr val="000000"/>
                          </a:solidFill>
                          <a:effectLst/>
                          <a:latin typeface="Times New Roman"/>
                          <a:ea typeface="Times New Roman"/>
                          <a:cs typeface="Times New Roman"/>
                        </a:rPr>
                        <a:t>thường</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ts val="1900"/>
                        </a:lnSpc>
                        <a:spcAft>
                          <a:spcPts val="300"/>
                        </a:spcAft>
                      </a:pPr>
                      <a:r>
                        <a:rPr lang="en-US" sz="2000" b="1" kern="100" dirty="0" err="1">
                          <a:solidFill>
                            <a:srgbClr val="000000"/>
                          </a:solidFill>
                          <a:effectLst/>
                          <a:latin typeface="Times New Roman"/>
                          <a:ea typeface="Times New Roman"/>
                          <a:cs typeface="Times New Roman"/>
                        </a:rPr>
                        <a:t>Không</a:t>
                      </a:r>
                      <a:r>
                        <a:rPr lang="en-US" sz="2000" b="1" kern="100" dirty="0">
                          <a:solidFill>
                            <a:srgbClr val="000000"/>
                          </a:solidFill>
                          <a:effectLst/>
                          <a:latin typeface="Times New Roman"/>
                          <a:ea typeface="Times New Roman"/>
                          <a:cs typeface="Times New Roman"/>
                        </a:rPr>
                        <a:t> </a:t>
                      </a:r>
                      <a:r>
                        <a:rPr lang="en-US" sz="2000" b="1" kern="100" dirty="0" err="1">
                          <a:solidFill>
                            <a:srgbClr val="000000"/>
                          </a:solidFill>
                          <a:effectLst/>
                          <a:latin typeface="Times New Roman"/>
                          <a:ea typeface="Times New Roman"/>
                          <a:cs typeface="Times New Roman"/>
                        </a:rPr>
                        <a:t>thích</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0"/>
                  </a:ext>
                </a:extLst>
              </a:tr>
              <a:tr h="1047952">
                <a:tc vMerge="1">
                  <a:txBody>
                    <a:bodyPr/>
                    <a:lstStyle/>
                    <a:p>
                      <a:endParaRPr lang="en-US"/>
                    </a:p>
                  </a:txBody>
                  <a:tcPr/>
                </a:tc>
                <a:tc vMerge="1">
                  <a:txBody>
                    <a:bodyPr/>
                    <a:lstStyle/>
                    <a:p>
                      <a:endParaRPr lang="en-US"/>
                    </a:p>
                  </a:txBody>
                  <a:tcPr/>
                </a:tc>
                <a:tc>
                  <a:txBody>
                    <a:bodyPr/>
                    <a:lstStyle/>
                    <a:p>
                      <a:pPr>
                        <a:lnSpc>
                          <a:spcPts val="1900"/>
                        </a:lnSpc>
                        <a:spcAft>
                          <a:spcPts val="300"/>
                        </a:spcAft>
                      </a:pPr>
                      <a:r>
                        <a:rPr lang="en-US" sz="2000" kern="100">
                          <a:solidFill>
                            <a:srgbClr val="000000"/>
                          </a:solidFill>
                          <a:effectLst/>
                          <a:latin typeface="Times New Roman"/>
                          <a:ea typeface="Times New Roman"/>
                          <a:cs typeface="Times New Roman"/>
                        </a:rPr>
                        <a:t>SL</a:t>
                      </a:r>
                      <a:endParaRPr lang="en-US" sz="2000" kern="1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900"/>
                        </a:lnSpc>
                        <a:spcAft>
                          <a:spcPts val="300"/>
                        </a:spcAft>
                      </a:pPr>
                      <a:r>
                        <a:rPr lang="en-US" sz="2000" kern="100">
                          <a:solidFill>
                            <a:srgbClr val="000000"/>
                          </a:solidFill>
                          <a:effectLst/>
                          <a:latin typeface="Times New Roman"/>
                          <a:ea typeface="Times New Roman"/>
                          <a:cs typeface="Times New Roman"/>
                        </a:rPr>
                        <a:t>Tỉ lệ %</a:t>
                      </a:r>
                      <a:endParaRPr lang="en-US" sz="2000" kern="1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900"/>
                        </a:lnSpc>
                        <a:spcAft>
                          <a:spcPts val="300"/>
                        </a:spcAft>
                      </a:pPr>
                      <a:r>
                        <a:rPr lang="en-US" sz="2000" kern="100">
                          <a:solidFill>
                            <a:srgbClr val="000000"/>
                          </a:solidFill>
                          <a:effectLst/>
                          <a:latin typeface="Times New Roman"/>
                          <a:ea typeface="Times New Roman"/>
                          <a:cs typeface="Times New Roman"/>
                        </a:rPr>
                        <a:t>SL</a:t>
                      </a:r>
                      <a:endParaRPr lang="en-US" sz="2000" kern="1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900"/>
                        </a:lnSpc>
                        <a:spcAft>
                          <a:spcPts val="300"/>
                        </a:spcAft>
                      </a:pPr>
                      <a:r>
                        <a:rPr lang="en-US" sz="2000" kern="100" dirty="0" err="1">
                          <a:solidFill>
                            <a:srgbClr val="000000"/>
                          </a:solidFill>
                          <a:effectLst/>
                          <a:latin typeface="Times New Roman"/>
                          <a:ea typeface="Times New Roman"/>
                          <a:cs typeface="Times New Roman"/>
                        </a:rPr>
                        <a:t>Tỉ</a:t>
                      </a:r>
                      <a:r>
                        <a:rPr lang="en-US" sz="2000" kern="100" dirty="0">
                          <a:solidFill>
                            <a:srgbClr val="000000"/>
                          </a:solidFill>
                          <a:effectLst/>
                          <a:latin typeface="Times New Roman"/>
                          <a:ea typeface="Times New Roman"/>
                          <a:cs typeface="Times New Roman"/>
                        </a:rPr>
                        <a:t> </a:t>
                      </a:r>
                      <a:r>
                        <a:rPr lang="en-US" sz="2000" kern="100" dirty="0" err="1">
                          <a:solidFill>
                            <a:srgbClr val="000000"/>
                          </a:solidFill>
                          <a:effectLst/>
                          <a:latin typeface="Times New Roman"/>
                          <a:ea typeface="Times New Roman"/>
                          <a:cs typeface="Times New Roman"/>
                        </a:rPr>
                        <a:t>lệ</a:t>
                      </a:r>
                      <a:r>
                        <a:rPr lang="en-US" sz="2000" kern="100" dirty="0">
                          <a:solidFill>
                            <a:srgbClr val="000000"/>
                          </a:solidFill>
                          <a:effectLst/>
                          <a:latin typeface="Times New Roman"/>
                          <a:ea typeface="Times New Roman"/>
                          <a:cs typeface="Times New Roman"/>
                        </a:rPr>
                        <a:t> %</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900"/>
                        </a:lnSpc>
                        <a:spcAft>
                          <a:spcPts val="300"/>
                        </a:spcAft>
                      </a:pPr>
                      <a:r>
                        <a:rPr lang="en-US" sz="2000" kern="100">
                          <a:solidFill>
                            <a:srgbClr val="000000"/>
                          </a:solidFill>
                          <a:effectLst/>
                          <a:latin typeface="Times New Roman"/>
                          <a:ea typeface="Times New Roman"/>
                          <a:cs typeface="Times New Roman"/>
                        </a:rPr>
                        <a:t>SL</a:t>
                      </a:r>
                      <a:endParaRPr lang="en-US" sz="2000" kern="1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900"/>
                        </a:lnSpc>
                        <a:spcAft>
                          <a:spcPts val="300"/>
                        </a:spcAft>
                      </a:pPr>
                      <a:r>
                        <a:rPr lang="en-US" sz="2000" kern="100">
                          <a:solidFill>
                            <a:srgbClr val="000000"/>
                          </a:solidFill>
                          <a:effectLst/>
                          <a:latin typeface="Times New Roman"/>
                          <a:ea typeface="Times New Roman"/>
                          <a:cs typeface="Times New Roman"/>
                        </a:rPr>
                        <a:t>Tỉ lệ %</a:t>
                      </a:r>
                      <a:endParaRPr lang="en-US" sz="2000" kern="1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97280">
                <a:tc rowSpan="2">
                  <a:txBody>
                    <a:bodyPr/>
                    <a:lstStyle/>
                    <a:p>
                      <a:pPr algn="ctr">
                        <a:lnSpc>
                          <a:spcPts val="1900"/>
                        </a:lnSpc>
                        <a:spcAft>
                          <a:spcPts val="300"/>
                        </a:spcAft>
                      </a:pPr>
                      <a:r>
                        <a:rPr lang="en-US" sz="2000" kern="100" dirty="0">
                          <a:solidFill>
                            <a:srgbClr val="000000"/>
                          </a:solidFill>
                          <a:effectLst/>
                          <a:latin typeface="Times New Roman"/>
                          <a:ea typeface="Times New Roman"/>
                          <a:cs typeface="Times New Roman"/>
                        </a:rPr>
                        <a:t> </a:t>
                      </a:r>
                      <a:endParaRPr lang="en-US" sz="2000" kern="100" dirty="0">
                        <a:effectLst/>
                        <a:latin typeface="Times New Roman"/>
                        <a:ea typeface="Times New Roman"/>
                        <a:cs typeface="Times New Roman"/>
                      </a:endParaRPr>
                    </a:p>
                    <a:p>
                      <a:pPr algn="ctr">
                        <a:lnSpc>
                          <a:spcPts val="1900"/>
                        </a:lnSpc>
                        <a:spcAft>
                          <a:spcPts val="300"/>
                        </a:spcAft>
                      </a:pPr>
                      <a:r>
                        <a:rPr lang="en-US" sz="2000" kern="100" dirty="0">
                          <a:solidFill>
                            <a:srgbClr val="000000"/>
                          </a:solidFill>
                          <a:effectLst/>
                          <a:latin typeface="Times New Roman"/>
                          <a:ea typeface="Times New Roman"/>
                          <a:cs typeface="Times New Roman"/>
                        </a:rPr>
                        <a:t>   43</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900"/>
                        </a:lnSpc>
                        <a:spcAft>
                          <a:spcPts val="300"/>
                        </a:spcAft>
                      </a:pPr>
                      <a:r>
                        <a:rPr lang="vi-VN" sz="2000" kern="100" dirty="0">
                          <a:solidFill>
                            <a:srgbClr val="000000"/>
                          </a:solidFill>
                          <a:effectLst/>
                          <a:latin typeface="Times New Roman"/>
                          <a:ea typeface="Times New Roman"/>
                          <a:cs typeface="Times New Roman"/>
                        </a:rPr>
                        <a:t>Đ</a:t>
                      </a:r>
                      <a:r>
                        <a:rPr lang="en-US" sz="2000" kern="100" dirty="0" err="1">
                          <a:solidFill>
                            <a:srgbClr val="000000"/>
                          </a:solidFill>
                          <a:effectLst/>
                          <a:latin typeface="Times New Roman"/>
                          <a:ea typeface="Times New Roman"/>
                          <a:cs typeface="Times New Roman"/>
                        </a:rPr>
                        <a:t>ầu</a:t>
                      </a:r>
                      <a:r>
                        <a:rPr lang="en-US" sz="2000" kern="100" dirty="0">
                          <a:solidFill>
                            <a:srgbClr val="000000"/>
                          </a:solidFill>
                          <a:effectLst/>
                          <a:latin typeface="Times New Roman"/>
                          <a:ea typeface="Times New Roman"/>
                          <a:cs typeface="Times New Roman"/>
                        </a:rPr>
                        <a:t> </a:t>
                      </a:r>
                      <a:r>
                        <a:rPr lang="en-US" sz="2000" kern="100" dirty="0" err="1">
                          <a:solidFill>
                            <a:srgbClr val="000000"/>
                          </a:solidFill>
                          <a:effectLst/>
                          <a:latin typeface="Times New Roman"/>
                          <a:ea typeface="Times New Roman"/>
                          <a:cs typeface="Times New Roman"/>
                        </a:rPr>
                        <a:t>năm</a:t>
                      </a:r>
                      <a:r>
                        <a:rPr lang="en-US" sz="2000" kern="100" dirty="0">
                          <a:solidFill>
                            <a:srgbClr val="000000"/>
                          </a:solidFill>
                          <a:effectLst/>
                          <a:latin typeface="Times New Roman"/>
                          <a:ea typeface="Times New Roman"/>
                          <a:cs typeface="Times New Roman"/>
                        </a:rPr>
                        <a:t> </a:t>
                      </a:r>
                      <a:r>
                        <a:rPr lang="en-US" sz="2000" kern="100" dirty="0" err="1">
                          <a:solidFill>
                            <a:srgbClr val="000000"/>
                          </a:solidFill>
                          <a:effectLst/>
                          <a:latin typeface="Times New Roman"/>
                          <a:ea typeface="Times New Roman"/>
                          <a:cs typeface="Times New Roman"/>
                        </a:rPr>
                        <a:t>học</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endParaRPr lang="en-US" sz="2000" kern="100" dirty="0">
                        <a:solidFill>
                          <a:srgbClr val="000000"/>
                        </a:solidFill>
                        <a:effectLst/>
                        <a:latin typeface="Times New Roman"/>
                        <a:ea typeface="Times New Roman"/>
                        <a:cs typeface="Times New Roman"/>
                      </a:endParaRPr>
                    </a:p>
                    <a:p>
                      <a:pPr algn="ctr">
                        <a:lnSpc>
                          <a:spcPts val="1900"/>
                        </a:lnSpc>
                        <a:spcAft>
                          <a:spcPts val="300"/>
                        </a:spcAft>
                      </a:pPr>
                      <a:endParaRPr lang="en-US" sz="2000" kern="100" dirty="0">
                        <a:solidFill>
                          <a:srgbClr val="000000"/>
                        </a:solidFill>
                        <a:effectLst/>
                        <a:latin typeface="Times New Roman"/>
                        <a:ea typeface="Times New Roman"/>
                        <a:cs typeface="Times New Roman"/>
                      </a:endParaRPr>
                    </a:p>
                    <a:p>
                      <a:pPr algn="ctr">
                        <a:lnSpc>
                          <a:spcPts val="1900"/>
                        </a:lnSpc>
                        <a:spcAft>
                          <a:spcPts val="300"/>
                        </a:spcAft>
                      </a:pPr>
                      <a:r>
                        <a:rPr lang="vi-VN" sz="2000" kern="100" dirty="0">
                          <a:solidFill>
                            <a:srgbClr val="000000"/>
                          </a:solidFill>
                          <a:effectLst/>
                          <a:latin typeface="Times New Roman"/>
                          <a:ea typeface="Times New Roman"/>
                          <a:cs typeface="Times New Roman"/>
                        </a:rPr>
                        <a:t>10</a:t>
                      </a:r>
                      <a:endParaRPr lang="en-US" sz="2000" kern="100" dirty="0">
                        <a:solidFill>
                          <a:srgbClr val="000000"/>
                        </a:solidFill>
                        <a:effectLst/>
                        <a:latin typeface="Times New Roman"/>
                        <a:ea typeface="Times New Roman"/>
                        <a:cs typeface="Times New Roman"/>
                      </a:endParaRPr>
                    </a:p>
                    <a:p>
                      <a:pPr algn="ctr">
                        <a:lnSpc>
                          <a:spcPts val="1900"/>
                        </a:lnSpc>
                        <a:spcAft>
                          <a:spcPts val="300"/>
                        </a:spcAft>
                      </a:pP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endParaRPr lang="en-US" sz="2000" kern="100" dirty="0">
                        <a:solidFill>
                          <a:srgbClr val="000000"/>
                        </a:solidFill>
                        <a:effectLst/>
                        <a:latin typeface="Times New Roman"/>
                        <a:ea typeface="Times New Roman"/>
                        <a:cs typeface="Times New Roman"/>
                      </a:endParaRPr>
                    </a:p>
                    <a:p>
                      <a:pPr algn="ctr">
                        <a:lnSpc>
                          <a:spcPts val="1900"/>
                        </a:lnSpc>
                        <a:spcAft>
                          <a:spcPts val="300"/>
                        </a:spcAft>
                      </a:pPr>
                      <a:r>
                        <a:rPr lang="en-US" sz="2000" kern="100" dirty="0">
                          <a:solidFill>
                            <a:srgbClr val="000000"/>
                          </a:solidFill>
                          <a:effectLst/>
                          <a:latin typeface="Times New Roman"/>
                          <a:ea typeface="Times New Roman"/>
                          <a:cs typeface="Times New Roman"/>
                        </a:rPr>
                        <a:t>23,3</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endParaRPr lang="en-US" sz="2000" kern="100" dirty="0">
                        <a:solidFill>
                          <a:srgbClr val="000000"/>
                        </a:solidFill>
                        <a:effectLst/>
                        <a:latin typeface="Times New Roman"/>
                        <a:ea typeface="Times New Roman"/>
                        <a:cs typeface="Times New Roman"/>
                      </a:endParaRPr>
                    </a:p>
                    <a:p>
                      <a:pPr algn="ctr">
                        <a:lnSpc>
                          <a:spcPts val="1900"/>
                        </a:lnSpc>
                        <a:spcAft>
                          <a:spcPts val="300"/>
                        </a:spcAft>
                      </a:pPr>
                      <a:r>
                        <a:rPr lang="en-US" sz="2000" kern="100" dirty="0">
                          <a:solidFill>
                            <a:srgbClr val="000000"/>
                          </a:solidFill>
                          <a:effectLst/>
                          <a:latin typeface="Times New Roman"/>
                          <a:ea typeface="Times New Roman"/>
                          <a:cs typeface="Times New Roman"/>
                        </a:rPr>
                        <a:t>20</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endParaRPr lang="en-US" sz="2000" kern="100" dirty="0">
                        <a:solidFill>
                          <a:srgbClr val="000000"/>
                        </a:solidFill>
                        <a:effectLst/>
                        <a:latin typeface="Times New Roman"/>
                        <a:ea typeface="Times New Roman"/>
                        <a:cs typeface="Times New Roman"/>
                      </a:endParaRPr>
                    </a:p>
                    <a:p>
                      <a:pPr algn="ctr">
                        <a:lnSpc>
                          <a:spcPts val="1900"/>
                        </a:lnSpc>
                        <a:spcAft>
                          <a:spcPts val="300"/>
                        </a:spcAft>
                      </a:pPr>
                      <a:r>
                        <a:rPr lang="en-US" sz="2000" kern="100" dirty="0">
                          <a:solidFill>
                            <a:srgbClr val="000000"/>
                          </a:solidFill>
                          <a:effectLst/>
                          <a:latin typeface="Times New Roman"/>
                          <a:ea typeface="Times New Roman"/>
                          <a:cs typeface="Times New Roman"/>
                        </a:rPr>
                        <a:t>46</a:t>
                      </a:r>
                      <a:r>
                        <a:rPr lang="vi-VN" sz="2000" kern="100" dirty="0">
                          <a:solidFill>
                            <a:srgbClr val="000000"/>
                          </a:solidFill>
                          <a:effectLst/>
                          <a:latin typeface="Times New Roman"/>
                          <a:ea typeface="Times New Roman"/>
                          <a:cs typeface="Times New Roman"/>
                        </a:rPr>
                        <a:t>,2</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endParaRPr lang="en-US" sz="2000" kern="100" dirty="0">
                        <a:solidFill>
                          <a:srgbClr val="000000"/>
                        </a:solidFill>
                        <a:effectLst/>
                        <a:latin typeface="Times New Roman"/>
                        <a:ea typeface="Times New Roman"/>
                        <a:cs typeface="Times New Roman"/>
                      </a:endParaRPr>
                    </a:p>
                    <a:p>
                      <a:pPr algn="ctr">
                        <a:lnSpc>
                          <a:spcPts val="1900"/>
                        </a:lnSpc>
                        <a:spcAft>
                          <a:spcPts val="300"/>
                        </a:spcAft>
                      </a:pPr>
                      <a:r>
                        <a:rPr lang="vi-VN" sz="2000" kern="100" dirty="0">
                          <a:solidFill>
                            <a:srgbClr val="000000"/>
                          </a:solidFill>
                          <a:effectLst/>
                          <a:latin typeface="Times New Roman"/>
                          <a:ea typeface="Times New Roman"/>
                          <a:cs typeface="Times New Roman"/>
                        </a:rPr>
                        <a:t>1</a:t>
                      </a:r>
                      <a:r>
                        <a:rPr lang="en-US" sz="2000" kern="100" dirty="0">
                          <a:solidFill>
                            <a:srgbClr val="000000"/>
                          </a:solidFill>
                          <a:effectLst/>
                          <a:latin typeface="Times New Roman"/>
                          <a:ea typeface="Times New Roman"/>
                          <a:cs typeface="Times New Roman"/>
                        </a:rPr>
                        <a:t>3</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endParaRPr lang="en-US" sz="2000" kern="100" dirty="0">
                        <a:solidFill>
                          <a:srgbClr val="000000"/>
                        </a:solidFill>
                        <a:effectLst/>
                        <a:latin typeface="Times New Roman"/>
                        <a:ea typeface="Times New Roman"/>
                        <a:cs typeface="Times New Roman"/>
                      </a:endParaRPr>
                    </a:p>
                    <a:p>
                      <a:pPr algn="ctr">
                        <a:lnSpc>
                          <a:spcPts val="1900"/>
                        </a:lnSpc>
                        <a:spcAft>
                          <a:spcPts val="300"/>
                        </a:spcAft>
                      </a:pPr>
                      <a:r>
                        <a:rPr lang="en-US" sz="2000" kern="100" dirty="0">
                          <a:solidFill>
                            <a:srgbClr val="000000"/>
                          </a:solidFill>
                          <a:effectLst/>
                          <a:latin typeface="Times New Roman"/>
                          <a:ea typeface="Times New Roman"/>
                          <a:cs typeface="Times New Roman"/>
                        </a:rPr>
                        <a:t>30</a:t>
                      </a:r>
                      <a:r>
                        <a:rPr lang="vi-VN" sz="2000" kern="100" dirty="0">
                          <a:solidFill>
                            <a:srgbClr val="000000"/>
                          </a:solidFill>
                          <a:effectLst/>
                          <a:latin typeface="Times New Roman"/>
                          <a:ea typeface="Times New Roman"/>
                          <a:cs typeface="Times New Roman"/>
                        </a:rPr>
                        <a:t>,</a:t>
                      </a:r>
                      <a:r>
                        <a:rPr lang="en-US" sz="2000" kern="100" dirty="0">
                          <a:solidFill>
                            <a:srgbClr val="000000"/>
                          </a:solidFill>
                          <a:effectLst/>
                          <a:latin typeface="Times New Roman"/>
                          <a:ea typeface="Times New Roman"/>
                          <a:cs typeface="Times New Roman"/>
                        </a:rPr>
                        <a:t>2</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17997">
                <a:tc vMerge="1">
                  <a:txBody>
                    <a:bodyPr/>
                    <a:lstStyle/>
                    <a:p>
                      <a:endParaRPr lang="en-US"/>
                    </a:p>
                  </a:txBody>
                  <a:tcPr/>
                </a:tc>
                <a:tc>
                  <a:txBody>
                    <a:bodyPr/>
                    <a:lstStyle/>
                    <a:p>
                      <a:pPr>
                        <a:lnSpc>
                          <a:spcPts val="1900"/>
                        </a:lnSpc>
                        <a:spcAft>
                          <a:spcPts val="300"/>
                        </a:spcAft>
                      </a:pPr>
                      <a:r>
                        <a:rPr lang="vi-VN" sz="2000" kern="100" dirty="0">
                          <a:solidFill>
                            <a:srgbClr val="000000"/>
                          </a:solidFill>
                          <a:effectLst/>
                          <a:latin typeface="Times New Roman"/>
                          <a:ea typeface="Times New Roman"/>
                          <a:cs typeface="Times New Roman"/>
                        </a:rPr>
                        <a:t>Cuối năm học</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r>
                        <a:rPr lang="vi-VN" sz="2000" kern="100" dirty="0">
                          <a:solidFill>
                            <a:srgbClr val="000000"/>
                          </a:solidFill>
                          <a:effectLst/>
                          <a:latin typeface="Times New Roman"/>
                          <a:ea typeface="Times New Roman"/>
                          <a:cs typeface="Times New Roman"/>
                        </a:rPr>
                        <a:t>2</a:t>
                      </a:r>
                      <a:r>
                        <a:rPr lang="en-US" sz="2000" kern="100" dirty="0">
                          <a:solidFill>
                            <a:srgbClr val="000000"/>
                          </a:solidFill>
                          <a:effectLst/>
                          <a:latin typeface="Times New Roman"/>
                          <a:ea typeface="Times New Roman"/>
                          <a:cs typeface="Times New Roman"/>
                        </a:rPr>
                        <a:t>5</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r>
                        <a:rPr lang="en-US" sz="2000" kern="100" dirty="0">
                          <a:solidFill>
                            <a:srgbClr val="000000"/>
                          </a:solidFill>
                          <a:effectLst/>
                          <a:latin typeface="Times New Roman"/>
                          <a:ea typeface="Times New Roman"/>
                          <a:cs typeface="Times New Roman"/>
                        </a:rPr>
                        <a:t>58,1</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r>
                        <a:rPr lang="vi-VN" sz="2000" kern="100" dirty="0">
                          <a:solidFill>
                            <a:srgbClr val="000000"/>
                          </a:solidFill>
                          <a:effectLst/>
                          <a:latin typeface="Times New Roman"/>
                          <a:ea typeface="Times New Roman"/>
                          <a:cs typeface="Times New Roman"/>
                        </a:rPr>
                        <a:t>9</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r>
                        <a:rPr lang="en-US" sz="2000" kern="100" dirty="0">
                          <a:solidFill>
                            <a:srgbClr val="000000"/>
                          </a:solidFill>
                          <a:effectLst/>
                          <a:latin typeface="Times New Roman"/>
                          <a:ea typeface="Times New Roman"/>
                          <a:cs typeface="Times New Roman"/>
                        </a:rPr>
                        <a:t>23</a:t>
                      </a:r>
                      <a:r>
                        <a:rPr lang="vi-VN" sz="2000" kern="100" dirty="0">
                          <a:solidFill>
                            <a:srgbClr val="000000"/>
                          </a:solidFill>
                          <a:effectLst/>
                          <a:latin typeface="Times New Roman"/>
                          <a:ea typeface="Times New Roman"/>
                          <a:cs typeface="Times New Roman"/>
                        </a:rPr>
                        <a:t>,</a:t>
                      </a:r>
                      <a:r>
                        <a:rPr lang="en-US" sz="2000" kern="100" dirty="0">
                          <a:solidFill>
                            <a:srgbClr val="000000"/>
                          </a:solidFill>
                          <a:effectLst/>
                          <a:latin typeface="Times New Roman"/>
                          <a:ea typeface="Times New Roman"/>
                          <a:cs typeface="Times New Roman"/>
                        </a:rPr>
                        <a:t>3</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r>
                        <a:rPr lang="vi-VN" sz="2000" kern="100" dirty="0">
                          <a:solidFill>
                            <a:srgbClr val="000000"/>
                          </a:solidFill>
                          <a:effectLst/>
                          <a:latin typeface="Times New Roman"/>
                          <a:ea typeface="Times New Roman"/>
                          <a:cs typeface="Times New Roman"/>
                        </a:rPr>
                        <a:t>5</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900"/>
                        </a:lnSpc>
                        <a:spcAft>
                          <a:spcPts val="300"/>
                        </a:spcAft>
                      </a:pPr>
                      <a:r>
                        <a:rPr lang="en-US" sz="2000" kern="100" dirty="0">
                          <a:solidFill>
                            <a:srgbClr val="000000"/>
                          </a:solidFill>
                          <a:effectLst/>
                          <a:latin typeface="Times New Roman"/>
                          <a:ea typeface="Times New Roman"/>
                          <a:cs typeface="Times New Roman"/>
                        </a:rPr>
                        <a:t>18,6</a:t>
                      </a:r>
                      <a:endParaRPr lang="en-US" sz="2000" kern="1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03514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Rounded Corners 4">
            <a:extLst>
              <a:ext uri="{FF2B5EF4-FFF2-40B4-BE49-F238E27FC236}">
                <a16:creationId xmlns:a16="http://schemas.microsoft.com/office/drawing/2014/main" id="{64F47FFC-F825-EBE8-CF21-29B85AA27AE6}"/>
              </a:ext>
            </a:extLst>
          </p:cNvPr>
          <p:cNvSpPr/>
          <p:nvPr/>
        </p:nvSpPr>
        <p:spPr>
          <a:xfrm>
            <a:off x="2366482" y="190228"/>
            <a:ext cx="7775046" cy="738027"/>
          </a:xfrm>
          <a:prstGeom prst="round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600" b="1">
                <a:solidFill>
                  <a:srgbClr val="FF0000"/>
                </a:solidFill>
                <a:latin typeface="Times New Roman" panose="02020603050405020304" pitchFamily="18" charset="0"/>
                <a:cs typeface="Times New Roman" panose="02020603050405020304" pitchFamily="18" charset="0"/>
              </a:rPr>
              <a:t>III. KẾT LUẬN, KIẾN NGHỊ</a:t>
            </a:r>
            <a:endParaRPr lang="en-US" sz="2600" b="1" dirty="0">
              <a:solidFill>
                <a:srgbClr val="FF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526474" y="1118483"/>
            <a:ext cx="11388436" cy="5101397"/>
          </a:xfrm>
          <a:prstGeom prst="rect">
            <a:avLst/>
          </a:prstGeom>
          <a:noFill/>
        </p:spPr>
        <p:txBody>
          <a:bodyPr wrap="square" rtlCol="0">
            <a:spAutoFit/>
          </a:bodyPr>
          <a:lstStyle/>
          <a:p>
            <a:pPr algn="just">
              <a:spcAft>
                <a:spcPts val="0"/>
              </a:spcAft>
            </a:pPr>
            <a:r>
              <a:rPr lang="en-US" sz="2800" b="1">
                <a:solidFill>
                  <a:srgbClr val="000000"/>
                </a:solidFill>
                <a:latin typeface="Times New Roman"/>
                <a:ea typeface="Calibri"/>
              </a:rPr>
              <a:t>1. Ưu điểm và hạn chế của biện pháp</a:t>
            </a:r>
            <a:endParaRPr lang="en-US" sz="2400">
              <a:latin typeface="Times New Roman"/>
              <a:ea typeface="Times New Roman"/>
            </a:endParaRPr>
          </a:p>
          <a:p>
            <a:pPr algn="just">
              <a:spcBef>
                <a:spcPts val="300"/>
              </a:spcBef>
              <a:spcAft>
                <a:spcPts val="300"/>
              </a:spcAft>
            </a:pPr>
            <a:r>
              <a:rPr lang="en-US" sz="2800" b="1">
                <a:solidFill>
                  <a:srgbClr val="000000"/>
                </a:solidFill>
                <a:latin typeface="Times New Roman"/>
                <a:ea typeface="Calibri"/>
              </a:rPr>
              <a:t>a. Ưu điểm</a:t>
            </a:r>
            <a:endParaRPr lang="en-US" sz="2400">
              <a:latin typeface="Times New Roman"/>
              <a:ea typeface="Times New Roman"/>
            </a:endParaRPr>
          </a:p>
          <a:p>
            <a:pPr algn="just">
              <a:spcBef>
                <a:spcPts val="300"/>
              </a:spcBef>
              <a:spcAft>
                <a:spcPts val="300"/>
              </a:spcAft>
            </a:pPr>
            <a:r>
              <a:rPr lang="en-US" sz="2800">
                <a:solidFill>
                  <a:srgbClr val="000000"/>
                </a:solidFill>
                <a:latin typeface="Times New Roman"/>
                <a:ea typeface="Calibri"/>
              </a:rPr>
              <a:t>- Sau mỗi tiết học kiến thức được hệ thống hóa giúp các em dễ hiểu, dễ nhớ nội dung chính của tiết học.</a:t>
            </a:r>
            <a:endParaRPr lang="en-US" sz="2400">
              <a:latin typeface="Times New Roman"/>
              <a:ea typeface="Times New Roman"/>
            </a:endParaRPr>
          </a:p>
          <a:p>
            <a:pPr algn="just">
              <a:spcBef>
                <a:spcPts val="300"/>
              </a:spcBef>
              <a:spcAft>
                <a:spcPts val="300"/>
              </a:spcAft>
            </a:pPr>
            <a:r>
              <a:rPr lang="en-US" sz="2800">
                <a:solidFill>
                  <a:srgbClr val="000000"/>
                </a:solidFill>
                <a:latin typeface="Times New Roman"/>
                <a:ea typeface="Calibri"/>
              </a:rPr>
              <a:t>- Học sinh vận dụng được các kiến thức của bài để làm được các bài tập có liên quan từ mức độ thấp đến cao, kích thích năng lực tư duy sáng tạo của học sinh.</a:t>
            </a:r>
            <a:endParaRPr lang="en-US" sz="2400">
              <a:latin typeface="Times New Roman"/>
              <a:ea typeface="Times New Roman"/>
            </a:endParaRPr>
          </a:p>
          <a:p>
            <a:pPr algn="just">
              <a:spcBef>
                <a:spcPts val="300"/>
              </a:spcBef>
              <a:spcAft>
                <a:spcPts val="300"/>
              </a:spcAft>
            </a:pPr>
            <a:r>
              <a:rPr lang="en-US" sz="2800">
                <a:solidFill>
                  <a:srgbClr val="000000"/>
                </a:solidFill>
                <a:latin typeface="Times New Roman"/>
                <a:ea typeface="Calibri"/>
              </a:rPr>
              <a:t>- Học sinh tự đánh giá được kết quả hoạt động của mình, từ đó tạo được sự hứng thú, niềm đam mê yêu thích môn Ngữ văn.- Giáo viên dựa vào kết quả hoạt động từ phiếu học tập của học sinh để thu thập thông tin, đánh giá được học sinh một cách toàn diện. </a:t>
            </a:r>
            <a:endParaRPr lang="en-US" sz="2400">
              <a:effectLst/>
              <a:latin typeface="Times New Roman"/>
              <a:ea typeface="Times New Roman"/>
            </a:endParaRPr>
          </a:p>
        </p:txBody>
      </p:sp>
    </p:spTree>
    <p:extLst>
      <p:ext uri="{BB962C8B-B14F-4D97-AF65-F5344CB8AC3E}">
        <p14:creationId xmlns:p14="http://schemas.microsoft.com/office/powerpoint/2010/main" val="4095456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p:cNvSpPr txBox="1"/>
          <p:nvPr/>
        </p:nvSpPr>
        <p:spPr>
          <a:xfrm>
            <a:off x="429491" y="277095"/>
            <a:ext cx="11582400" cy="3185487"/>
          </a:xfrm>
          <a:prstGeom prst="rect">
            <a:avLst/>
          </a:prstGeom>
          <a:noFill/>
        </p:spPr>
        <p:txBody>
          <a:bodyPr wrap="square" rtlCol="0">
            <a:spAutoFit/>
          </a:bodyPr>
          <a:lstStyle/>
          <a:p>
            <a:pPr algn="just">
              <a:spcBef>
                <a:spcPts val="300"/>
              </a:spcBef>
              <a:spcAft>
                <a:spcPts val="300"/>
              </a:spcAft>
            </a:pPr>
            <a:r>
              <a:rPr lang="en-US" sz="2800" b="1">
                <a:solidFill>
                  <a:srgbClr val="000000"/>
                </a:solidFill>
                <a:latin typeface="Times New Roman"/>
                <a:ea typeface="Calibri"/>
              </a:rPr>
              <a:t>b. Hạn chế</a:t>
            </a:r>
            <a:endParaRPr lang="en-US" sz="2800">
              <a:latin typeface="Times New Roman"/>
              <a:ea typeface="Times New Roman"/>
            </a:endParaRPr>
          </a:p>
          <a:p>
            <a:pPr algn="just">
              <a:spcBef>
                <a:spcPts val="300"/>
              </a:spcBef>
              <a:spcAft>
                <a:spcPts val="300"/>
              </a:spcAft>
            </a:pPr>
            <a:r>
              <a:rPr lang="en-US" sz="2800">
                <a:solidFill>
                  <a:srgbClr val="000000"/>
                </a:solidFill>
                <a:latin typeface="Times New Roman"/>
                <a:ea typeface="Calibri"/>
              </a:rPr>
              <a:t>       Tuy nhiên, để đạt kết quả mong muốn, khó khăn lớn nhất của giáo viên là phải làm</a:t>
            </a:r>
            <a:r>
              <a:rPr lang="vi-VN" sz="2800">
                <a:solidFill>
                  <a:srgbClr val="000000"/>
                </a:solidFill>
                <a:latin typeface="Times New Roman"/>
                <a:ea typeface="Calibri"/>
              </a:rPr>
              <a:t>, soạn</a:t>
            </a:r>
            <a:r>
              <a:rPr lang="en-US" sz="2800">
                <a:solidFill>
                  <a:srgbClr val="000000"/>
                </a:solidFill>
                <a:latin typeface="Times New Roman"/>
                <a:ea typeface="Calibri"/>
              </a:rPr>
              <a:t> được phiếu học tập sau mỗi tiết học phù hợp với nội dung bài học, theo mức độ từ dễ đến khó. Người giáo viên phải đầu tư về thời gian để nghiên cứu bài dạy và thiết kế phiếu để sau mỗi giờ học Ngữ văn, học sinh đều nhận được phiếu học tập chuẩn bị cho bài sau, giúp các em hình thành “thói quen” và phát triển năng lực tự học một cách có hệ thống.</a:t>
            </a:r>
            <a:endParaRPr lang="en-US" sz="2800">
              <a:effectLst/>
              <a:latin typeface="Times New Roman"/>
              <a:ea typeface="Times New Roman"/>
            </a:endParaRPr>
          </a:p>
        </p:txBody>
      </p:sp>
    </p:spTree>
    <p:extLst>
      <p:ext uri="{BB962C8B-B14F-4D97-AF65-F5344CB8AC3E}">
        <p14:creationId xmlns:p14="http://schemas.microsoft.com/office/powerpoint/2010/main" val="2567033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BA1986-DDFE-3E3D-7C44-778A31670DDC}"/>
              </a:ext>
            </a:extLst>
          </p:cNvPr>
          <p:cNvSpPr txBox="1"/>
          <p:nvPr/>
        </p:nvSpPr>
        <p:spPr>
          <a:xfrm>
            <a:off x="509046" y="273377"/>
            <a:ext cx="11444141" cy="6690164"/>
          </a:xfrm>
          <a:prstGeom prst="rect">
            <a:avLst/>
          </a:prstGeom>
          <a:noFill/>
        </p:spPr>
        <p:txBody>
          <a:bodyPr wrap="square">
            <a:spAutoFit/>
          </a:bodyPr>
          <a:lstStyle/>
          <a:p>
            <a:pPr algn="just">
              <a:lnSpc>
                <a:spcPct val="150000"/>
              </a:lnSpc>
              <a:spcBef>
                <a:spcPts val="300"/>
              </a:spcBef>
              <a:spcAft>
                <a:spcPts val="300"/>
              </a:spcAft>
              <a:buNone/>
            </a:pPr>
            <a:r>
              <a:rPr lang="en-US" sz="2800" b="1" dirty="0">
                <a:solidFill>
                  <a:srgbClr val="000000"/>
                </a:solidFill>
                <a:effectLst/>
                <a:latin typeface="Times New Roman" panose="02020603050405020304" pitchFamily="18" charset="0"/>
                <a:ea typeface="Calibri" panose="020F0502020204030204" pitchFamily="34" charset="0"/>
              </a:rPr>
              <a:t>2. Phương </a:t>
            </a:r>
            <a:r>
              <a:rPr lang="en-US" sz="2800" b="1" dirty="0" err="1">
                <a:solidFill>
                  <a:srgbClr val="000000"/>
                </a:solidFill>
                <a:effectLst/>
                <a:latin typeface="Times New Roman" panose="02020603050405020304" pitchFamily="18" charset="0"/>
                <a:ea typeface="Calibri" panose="020F0502020204030204" pitchFamily="34" charset="0"/>
              </a:rPr>
              <a:t>hướng</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khắc</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phục</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hạn</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chế</a:t>
            </a:r>
            <a:endParaRPr lang="en-US" sz="2400" dirty="0">
              <a:effectLst/>
              <a:latin typeface="Times New Roman" panose="02020603050405020304" pitchFamily="18" charset="0"/>
              <a:ea typeface="Times New Roman" panose="02020603050405020304" pitchFamily="18" charset="0"/>
            </a:endParaRPr>
          </a:p>
          <a:p>
            <a:pPr algn="just">
              <a:lnSpc>
                <a:spcPct val="150000"/>
              </a:lnSpc>
              <a:spcBef>
                <a:spcPts val="300"/>
              </a:spcBef>
              <a:spcAft>
                <a:spcPts val="300"/>
              </a:spcAft>
              <a:buNone/>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Giáo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cần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cường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đầu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tư</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dạy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một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công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chu </a:t>
            </a:r>
            <a:r>
              <a:rPr lang="en-US" sz="2800" dirty="0" err="1">
                <a:solidFill>
                  <a:srgbClr val="000000"/>
                </a:solidFill>
                <a:effectLst/>
                <a:latin typeface="Times New Roman" panose="02020603050405020304" pitchFamily="18" charset="0"/>
                <a:ea typeface="Calibri" panose="020F0502020204030204" pitchFamily="34" charset="0"/>
              </a:rPr>
              <a:t>đáo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hơn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đặc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biệt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trong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việc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cứu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để</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soạn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một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phiếu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có</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chất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lượng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Giáo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cần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phải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tìm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tòi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đổi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mới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phương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pháp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dạy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theo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định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hướng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phát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triển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lực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hoạt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sinh</a:t>
            </a:r>
            <a:r>
              <a:rPr lang="en-US" sz="2800" dirty="0">
                <a:solidFill>
                  <a:srgbClr val="000000"/>
                </a:solidFill>
                <a:effectLst/>
                <a:latin typeface="Times New Roman" panose="02020603050405020304" pitchFamily="18" charset="0"/>
                <a:ea typeface="Calibri" panose="020F0502020204030204" pitchFamily="34" charset="0"/>
              </a:rPr>
              <a:t>.</a:t>
            </a:r>
            <a:endParaRPr lang="en-US" sz="2400" dirty="0">
              <a:effectLst/>
              <a:latin typeface="Times New Roman" panose="02020603050405020304" pitchFamily="18" charset="0"/>
              <a:ea typeface="Times New Roman" panose="02020603050405020304" pitchFamily="18" charset="0"/>
            </a:endParaRPr>
          </a:p>
          <a:p>
            <a:pPr algn="just">
              <a:lnSpc>
                <a:spcPct val="150000"/>
              </a:lnSpc>
              <a:spcBef>
                <a:spcPts val="300"/>
              </a:spcBef>
              <a:spcAft>
                <a:spcPts val="300"/>
              </a:spcAft>
              <a:buNone/>
            </a:pPr>
            <a:r>
              <a:rPr lang="en-US" sz="2800" b="1" dirty="0">
                <a:solidFill>
                  <a:srgbClr val="000000"/>
                </a:solidFill>
                <a:effectLst/>
                <a:latin typeface="Times New Roman" panose="02020603050405020304" pitchFamily="18" charset="0"/>
                <a:ea typeface="Calibri" panose="020F0502020204030204" pitchFamily="34" charset="0"/>
              </a:rPr>
              <a:t>3. </a:t>
            </a:r>
            <a:r>
              <a:rPr lang="en-US" sz="2800" b="1" dirty="0" err="1">
                <a:solidFill>
                  <a:srgbClr val="000000"/>
                </a:solidFill>
                <a:effectLst/>
                <a:latin typeface="Times New Roman" panose="02020603050405020304" pitchFamily="18" charset="0"/>
                <a:ea typeface="Calibri" panose="020F0502020204030204" pitchFamily="34" charset="0"/>
              </a:rPr>
              <a:t>Đề</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xuất</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kiến</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nghị</a:t>
            </a:r>
            <a:endParaRPr lang="en-US" sz="2400" dirty="0">
              <a:effectLst/>
              <a:latin typeface="Times New Roman" panose="02020603050405020304" pitchFamily="18" charset="0"/>
              <a:ea typeface="Times New Roman" panose="02020603050405020304" pitchFamily="18" charset="0"/>
            </a:endParaRPr>
          </a:p>
          <a:p>
            <a:pPr algn="just">
              <a:lnSpc>
                <a:spcPct val="150000"/>
              </a:lnSpc>
              <a:spcBef>
                <a:spcPts val="300"/>
              </a:spcBef>
              <a:spcAft>
                <a:spcPts val="300"/>
              </a:spcAft>
              <a:buNone/>
            </a:pPr>
            <a:r>
              <a:rPr lang="en-US" sz="2800" dirty="0">
                <a:solidFill>
                  <a:srgbClr val="000000"/>
                </a:solidFill>
                <a:effectLst/>
                <a:latin typeface="Times New Roman" panose="02020603050405020304" pitchFamily="18" charset="0"/>
                <a:ea typeface="Calibri" panose="020F0502020204030204" pitchFamily="34" charset="0"/>
              </a:rPr>
              <a:t>        Qua </a:t>
            </a:r>
            <a:r>
              <a:rPr lang="en-US" sz="2800" dirty="0" err="1">
                <a:solidFill>
                  <a:srgbClr val="000000"/>
                </a:solidFill>
                <a:effectLst/>
                <a:latin typeface="Times New Roman" panose="02020603050405020304" pitchFamily="18" charset="0"/>
                <a:ea typeface="Calibri" panose="020F0502020204030204" pitchFamily="34" charset="0"/>
              </a:rPr>
              <a:t>nghiên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cứu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thực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nghiệm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giảng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dạy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tôi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thấy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việc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sử</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phiếu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sau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rất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hiệu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đề</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nghị</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được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đưa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ứng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nhân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rộng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khối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lớp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với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bộ</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Ngữ</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văn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nhằm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nâng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cao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hiệu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sinh</a:t>
            </a:r>
            <a:r>
              <a:rPr lang="en-US" sz="2800" dirty="0">
                <a:solidFill>
                  <a:srgbClr val="000000"/>
                </a:solidFill>
                <a:effectLst/>
                <a:latin typeface="Times New Roman" panose="02020603050405020304" pitchFamily="18" charset="0"/>
                <a:ea typeface="Calibri" panose="020F0502020204030204" pitchFamily="34"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4631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B2CE0-40DC-AC45-A0FB-1AADB43CC518}"/>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22064240-BF26-0AAA-BF0B-FA6251F27E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E6323CB5-9F10-A771-C5F5-58D756E60449}"/>
              </a:ext>
            </a:extLst>
          </p:cNvPr>
          <p:cNvSpPr txBox="1"/>
          <p:nvPr/>
        </p:nvSpPr>
        <p:spPr>
          <a:xfrm>
            <a:off x="386500" y="105541"/>
            <a:ext cx="11566688" cy="6858000"/>
          </a:xfrm>
          <a:prstGeom prst="rect">
            <a:avLst/>
          </a:prstGeom>
          <a:noFill/>
        </p:spPr>
        <p:txBody>
          <a:bodyPr wrap="square">
            <a:spAutoFit/>
          </a:bodyPr>
          <a:lstStyle/>
          <a:p>
            <a:pPr algn="just">
              <a:lnSpc>
                <a:spcPct val="150000"/>
              </a:lnSpc>
              <a:spcBef>
                <a:spcPts val="300"/>
              </a:spcBef>
              <a:spcAft>
                <a:spcPts val="300"/>
              </a:spcAft>
              <a:buNone/>
            </a:pPr>
            <a:r>
              <a:rPr lang="en-US" sz="2800" b="1" dirty="0">
                <a:solidFill>
                  <a:srgbClr val="000000"/>
                </a:solidFill>
                <a:effectLst/>
                <a:latin typeface="Times New Roman" panose="02020603050405020304" pitchFamily="18" charset="0"/>
                <a:ea typeface="Calibri" panose="020F0502020204030204" pitchFamily="34" charset="0"/>
              </a:rPr>
              <a:t>2. Phương </a:t>
            </a:r>
            <a:r>
              <a:rPr lang="en-US" sz="2800" b="1" dirty="0" err="1">
                <a:solidFill>
                  <a:srgbClr val="000000"/>
                </a:solidFill>
                <a:effectLst/>
                <a:latin typeface="Times New Roman" panose="02020603050405020304" pitchFamily="18" charset="0"/>
                <a:ea typeface="Calibri" panose="020F0502020204030204" pitchFamily="34" charset="0"/>
              </a:rPr>
              <a:t>hướng</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khắc</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phục</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hạn</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chế</a:t>
            </a:r>
            <a:endParaRPr lang="en-US" sz="2400" dirty="0">
              <a:effectLst/>
              <a:latin typeface="Times New Roman" panose="02020603050405020304" pitchFamily="18" charset="0"/>
              <a:ea typeface="Times New Roman" panose="02020603050405020304" pitchFamily="18" charset="0"/>
            </a:endParaRPr>
          </a:p>
          <a:p>
            <a:pPr algn="just">
              <a:lnSpc>
                <a:spcPct val="150000"/>
              </a:lnSpc>
              <a:spcBef>
                <a:spcPts val="300"/>
              </a:spcBef>
              <a:spcAft>
                <a:spcPts val="300"/>
              </a:spcAft>
              <a:buNone/>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Giáo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cần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cường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đầu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tư</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dạy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một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công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chu </a:t>
            </a:r>
            <a:r>
              <a:rPr lang="en-US" sz="2800" dirty="0" err="1">
                <a:solidFill>
                  <a:srgbClr val="000000"/>
                </a:solidFill>
                <a:effectLst/>
                <a:latin typeface="Times New Roman" panose="02020603050405020304" pitchFamily="18" charset="0"/>
                <a:ea typeface="Calibri" panose="020F0502020204030204" pitchFamily="34" charset="0"/>
              </a:rPr>
              <a:t>đáo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hơn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đặc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biệt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trong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việc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cứu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để</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soạn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một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phiếu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có</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chất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lượng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Giáo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cần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phải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tìm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tòi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đổi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mới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phương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pháp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dạy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theo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định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hướng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phát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triển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lực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hoạt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sinh</a:t>
            </a:r>
            <a:r>
              <a:rPr lang="en-US" sz="2800" dirty="0">
                <a:solidFill>
                  <a:srgbClr val="000000"/>
                </a:solidFill>
                <a:effectLst/>
                <a:latin typeface="Times New Roman" panose="02020603050405020304" pitchFamily="18" charset="0"/>
                <a:ea typeface="Calibri" panose="020F0502020204030204" pitchFamily="34" charset="0"/>
              </a:rPr>
              <a:t>.</a:t>
            </a:r>
            <a:endParaRPr lang="en-US" sz="2400" dirty="0">
              <a:effectLst/>
              <a:latin typeface="Times New Roman" panose="02020603050405020304" pitchFamily="18" charset="0"/>
              <a:ea typeface="Times New Roman" panose="02020603050405020304" pitchFamily="18" charset="0"/>
            </a:endParaRPr>
          </a:p>
          <a:p>
            <a:pPr algn="just">
              <a:lnSpc>
                <a:spcPct val="150000"/>
              </a:lnSpc>
              <a:spcBef>
                <a:spcPts val="300"/>
              </a:spcBef>
              <a:spcAft>
                <a:spcPts val="300"/>
              </a:spcAft>
              <a:buNone/>
            </a:pPr>
            <a:r>
              <a:rPr lang="en-US" sz="2800" b="1" dirty="0">
                <a:solidFill>
                  <a:srgbClr val="000000"/>
                </a:solidFill>
                <a:effectLst/>
                <a:latin typeface="Times New Roman" panose="02020603050405020304" pitchFamily="18" charset="0"/>
                <a:ea typeface="Calibri" panose="020F0502020204030204" pitchFamily="34" charset="0"/>
              </a:rPr>
              <a:t>3. </a:t>
            </a:r>
            <a:r>
              <a:rPr lang="en-US" sz="2800" b="1" dirty="0" err="1">
                <a:solidFill>
                  <a:srgbClr val="000000"/>
                </a:solidFill>
                <a:effectLst/>
                <a:latin typeface="Times New Roman" panose="02020603050405020304" pitchFamily="18" charset="0"/>
                <a:ea typeface="Calibri" panose="020F0502020204030204" pitchFamily="34" charset="0"/>
              </a:rPr>
              <a:t>Đề</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xuất</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kiến</a:t>
            </a:r>
            <a:r>
              <a:rPr lang="en-US" sz="2800" b="1" dirty="0">
                <a:solidFill>
                  <a:srgbClr val="000000"/>
                </a:solidFill>
                <a:effectLst/>
                <a:latin typeface="Times New Roman" panose="02020603050405020304" pitchFamily="18" charset="0"/>
                <a:ea typeface="Calibri" panose="020F0502020204030204" pitchFamily="34" charset="0"/>
              </a:rPr>
              <a:t> </a:t>
            </a:r>
            <a:r>
              <a:rPr lang="en-US" sz="2800" b="1" dirty="0" err="1">
                <a:solidFill>
                  <a:srgbClr val="000000"/>
                </a:solidFill>
                <a:effectLst/>
                <a:latin typeface="Times New Roman" panose="02020603050405020304" pitchFamily="18" charset="0"/>
                <a:ea typeface="Calibri" panose="020F0502020204030204" pitchFamily="34" charset="0"/>
              </a:rPr>
              <a:t>nghị</a:t>
            </a:r>
            <a:endParaRPr lang="en-US" sz="2400" dirty="0">
              <a:effectLst/>
              <a:latin typeface="Times New Roman" panose="02020603050405020304" pitchFamily="18" charset="0"/>
              <a:ea typeface="Times New Roman" panose="02020603050405020304" pitchFamily="18" charset="0"/>
            </a:endParaRPr>
          </a:p>
          <a:p>
            <a:pPr algn="just">
              <a:lnSpc>
                <a:spcPct val="150000"/>
              </a:lnSpc>
              <a:spcBef>
                <a:spcPts val="300"/>
              </a:spcBef>
              <a:spcAft>
                <a:spcPts val="300"/>
              </a:spcAft>
              <a:buNone/>
            </a:pPr>
            <a:r>
              <a:rPr lang="en-US" sz="2800" dirty="0">
                <a:solidFill>
                  <a:srgbClr val="000000"/>
                </a:solidFill>
                <a:effectLst/>
                <a:latin typeface="Times New Roman" panose="02020603050405020304" pitchFamily="18" charset="0"/>
                <a:ea typeface="Calibri" panose="020F0502020204030204" pitchFamily="34" charset="0"/>
              </a:rPr>
              <a:t>        Qua </a:t>
            </a:r>
            <a:r>
              <a:rPr lang="en-US" sz="2800" dirty="0" err="1">
                <a:solidFill>
                  <a:srgbClr val="000000"/>
                </a:solidFill>
                <a:effectLst/>
                <a:latin typeface="Times New Roman" panose="02020603050405020304" pitchFamily="18" charset="0"/>
                <a:ea typeface="Calibri" panose="020F0502020204030204" pitchFamily="34" charset="0"/>
              </a:rPr>
              <a:t>nghiên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cứu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thực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nghiệm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giảng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dạy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tôi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thấy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việc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sử</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phiếu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sau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rất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hiệu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đề</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nghị</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được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đưa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ứng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nhân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rộng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khối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lớp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với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bộ</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Ngữ</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văn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nhằm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nâng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cao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hiệu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sinh</a:t>
            </a:r>
            <a:r>
              <a:rPr lang="en-US" sz="2800" dirty="0">
                <a:solidFill>
                  <a:srgbClr val="000000"/>
                </a:solidFill>
                <a:effectLst/>
                <a:latin typeface="Times New Roman" panose="02020603050405020304" pitchFamily="18" charset="0"/>
                <a:ea typeface="Calibri" panose="020F0502020204030204" pitchFamily="34"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92824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3" name="TextBox 2"/>
          <p:cNvSpPr txBox="1"/>
          <p:nvPr/>
        </p:nvSpPr>
        <p:spPr>
          <a:xfrm>
            <a:off x="310896" y="152401"/>
            <a:ext cx="11687139" cy="2169825"/>
          </a:xfrm>
          <a:prstGeom prst="rect">
            <a:avLst/>
          </a:prstGeom>
          <a:noFill/>
        </p:spPr>
        <p:txBody>
          <a:bodyPr wrap="square" rtlCol="0">
            <a:spAutoFit/>
          </a:bodyPr>
          <a:lstStyle/>
          <a:p>
            <a:pPr algn="just"/>
            <a:r>
              <a:rPr lang="en-US" sz="2200" b="1" i="1" dirty="0">
                <a:solidFill>
                  <a:prstClr val="black"/>
                </a:solidFill>
                <a:latin typeface="Times New Roman" panose="02020603050405020304" pitchFamily="18" charset="0"/>
                <a:ea typeface="Calibri"/>
                <a:cs typeface="Times New Roman" panose="02020603050405020304" pitchFamily="18" charset="0"/>
              </a:rPr>
              <a:t>IV. Minh </a:t>
            </a:r>
            <a:r>
              <a:rPr lang="en-US" sz="2200" b="1" i="1" dirty="0" err="1">
                <a:solidFill>
                  <a:prstClr val="black"/>
                </a:solidFill>
                <a:latin typeface="Times New Roman" panose="02020603050405020304" pitchFamily="18" charset="0"/>
                <a:ea typeface="Calibri"/>
                <a:cs typeface="Times New Roman" panose="02020603050405020304" pitchFamily="18" charset="0"/>
              </a:rPr>
              <a:t>chứng</a:t>
            </a:r>
            <a:endParaRPr lang="en-US" sz="2200" b="1" i="1" dirty="0">
              <a:solidFill>
                <a:prstClr val="black"/>
              </a:solidFill>
              <a:latin typeface="Times New Roman" panose="02020603050405020304" pitchFamily="18" charset="0"/>
              <a:ea typeface="Calibri"/>
              <a:cs typeface="Times New Roman" panose="02020603050405020304" pitchFamily="18" charset="0"/>
            </a:endParaRPr>
          </a:p>
          <a:p>
            <a:pPr algn="just"/>
            <a:r>
              <a:rPr lang="vi-VN" sz="2400" b="1" dirty="0">
                <a:solidFill>
                  <a:srgbClr val="000000"/>
                </a:solidFill>
                <a:latin typeface="Times New Roman"/>
                <a:ea typeface="Times New Roman"/>
              </a:rPr>
              <a:t>3.4. Ví dụ thiết kế phiếu học tập cho các dạng bài Ngữ văn </a:t>
            </a:r>
            <a:r>
              <a:rPr lang="en-US" sz="2400" b="1" dirty="0">
                <a:solidFill>
                  <a:srgbClr val="000000"/>
                </a:solidFill>
                <a:latin typeface="Times New Roman"/>
                <a:ea typeface="Times New Roman"/>
              </a:rPr>
              <a:t>7</a:t>
            </a:r>
            <a:r>
              <a:rPr lang="vi-VN" sz="2400" b="1" dirty="0">
                <a:solidFill>
                  <a:srgbClr val="000000"/>
                </a:solidFill>
                <a:latin typeface="Times New Roman"/>
                <a:ea typeface="Times New Roman"/>
              </a:rPr>
              <a:t> (sách Kết nối tri thức)</a:t>
            </a:r>
            <a:endParaRPr lang="en-US" sz="2400" b="1" dirty="0">
              <a:solidFill>
                <a:srgbClr val="000000"/>
              </a:solidFill>
              <a:latin typeface="Times New Roman"/>
              <a:ea typeface="Times New Roman"/>
            </a:endParaRPr>
          </a:p>
          <a:p>
            <a:pPr algn="just">
              <a:spcAft>
                <a:spcPts val="0"/>
              </a:spcAft>
            </a:pPr>
            <a:r>
              <a:rPr lang="vi-VN" sz="2000" b="1" dirty="0">
                <a:solidFill>
                  <a:srgbClr val="000000"/>
                </a:solidFill>
                <a:latin typeface="Times New Roman"/>
                <a:ea typeface="Times New Roman"/>
              </a:rPr>
              <a:t>a. Dạng bài: Trải nghiệm cùng văn bản</a:t>
            </a:r>
            <a:endParaRPr lang="en-US" sz="2000" dirty="0">
              <a:latin typeface="Times New Roman"/>
              <a:ea typeface="Times New Roman"/>
            </a:endParaRPr>
          </a:p>
          <a:p>
            <a:pPr algn="just">
              <a:spcBef>
                <a:spcPts val="300"/>
              </a:spcBef>
              <a:spcAft>
                <a:spcPts val="300"/>
              </a:spcAft>
            </a:pPr>
            <a:r>
              <a:rPr lang="vi-VN" sz="2000" dirty="0">
                <a:solidFill>
                  <a:srgbClr val="000000"/>
                </a:solidFill>
                <a:latin typeface="Times New Roman"/>
                <a:ea typeface="Calibri"/>
              </a:rPr>
              <a:t>* Văn bản 1: </a:t>
            </a:r>
            <a:r>
              <a:rPr lang="en-US" sz="2000" dirty="0">
                <a:solidFill>
                  <a:srgbClr val="000000"/>
                </a:solidFill>
                <a:latin typeface="Times New Roman"/>
                <a:ea typeface="Calibri"/>
              </a:rPr>
              <a:t>BẦY CHIM CHÌA VÔI ( Nguyễn Quang </a:t>
            </a:r>
            <a:r>
              <a:rPr lang="en-US" sz="2000" dirty="0" err="1">
                <a:solidFill>
                  <a:srgbClr val="000000"/>
                </a:solidFill>
                <a:latin typeface="Times New Roman"/>
                <a:ea typeface="Calibri"/>
              </a:rPr>
              <a:t>Thiều</a:t>
            </a:r>
            <a:r>
              <a:rPr lang="en-US" sz="2000" dirty="0">
                <a:solidFill>
                  <a:srgbClr val="000000"/>
                </a:solidFill>
                <a:latin typeface="Times New Roman"/>
                <a:ea typeface="Calibri"/>
              </a:rPr>
              <a:t>)</a:t>
            </a:r>
            <a:endParaRPr lang="en-US" sz="2000" dirty="0">
              <a:latin typeface="Times New Roman"/>
              <a:ea typeface="Times New Roman"/>
            </a:endParaRPr>
          </a:p>
          <a:p>
            <a:pPr algn="just">
              <a:spcAft>
                <a:spcPts val="0"/>
              </a:spcAft>
            </a:pPr>
            <a:endParaRPr lang="en-US" sz="2000" dirty="0">
              <a:latin typeface="Times New Roman"/>
              <a:ea typeface="Times New Roman"/>
            </a:endParaRPr>
          </a:p>
          <a:p>
            <a:pPr algn="just"/>
            <a:endParaRPr lang="en-US" sz="2200" dirty="0">
              <a:solidFill>
                <a:prstClr val="black"/>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7BDF262D-BC0E-B7B4-A97C-4C2BC43883BA}"/>
              </a:ext>
            </a:extLst>
          </p:cNvPr>
          <p:cNvPicPr>
            <a:picLocks noChangeAspect="1"/>
          </p:cNvPicPr>
          <p:nvPr/>
        </p:nvPicPr>
        <p:blipFill>
          <a:blip r:embed="rId3"/>
          <a:stretch>
            <a:fillRect/>
          </a:stretch>
        </p:blipFill>
        <p:spPr>
          <a:xfrm>
            <a:off x="765142" y="1733076"/>
            <a:ext cx="10661715" cy="4357059"/>
          </a:xfrm>
          <a:prstGeom prst="rect">
            <a:avLst/>
          </a:prstGeom>
          <a:noFill/>
          <a:ln>
            <a:noFill/>
          </a:ln>
        </p:spPr>
      </p:pic>
    </p:spTree>
    <p:extLst>
      <p:ext uri="{BB962C8B-B14F-4D97-AF65-F5344CB8AC3E}">
        <p14:creationId xmlns:p14="http://schemas.microsoft.com/office/powerpoint/2010/main" val="254642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3" name="TextBox 2"/>
          <p:cNvSpPr txBox="1"/>
          <p:nvPr/>
        </p:nvSpPr>
        <p:spPr>
          <a:xfrm>
            <a:off x="310896" y="152401"/>
            <a:ext cx="11687139" cy="3016210"/>
          </a:xfrm>
          <a:prstGeom prst="rect">
            <a:avLst/>
          </a:prstGeom>
          <a:noFill/>
        </p:spPr>
        <p:txBody>
          <a:bodyPr wrap="square" rtlCol="0">
            <a:spAutoFit/>
          </a:bodyPr>
          <a:lstStyle/>
          <a:p>
            <a:pPr algn="just"/>
            <a:r>
              <a:rPr lang="en-US" sz="2200" b="1" i="1" dirty="0">
                <a:solidFill>
                  <a:prstClr val="black"/>
                </a:solidFill>
                <a:latin typeface="Times New Roman" panose="02020603050405020304" pitchFamily="18" charset="0"/>
                <a:cs typeface="Times New Roman" panose="02020603050405020304" pitchFamily="18" charset="0"/>
              </a:rPr>
              <a:t>3. </a:t>
            </a:r>
            <a:r>
              <a:rPr lang="en-US" sz="2200" b="1" dirty="0">
                <a:solidFill>
                  <a:srgbClr val="000000"/>
                </a:solidFill>
                <a:latin typeface="Times New Roman"/>
                <a:ea typeface="Calibri"/>
              </a:rPr>
              <a:t>Các </a:t>
            </a:r>
            <a:r>
              <a:rPr lang="en-US" sz="2200" b="1" dirty="0" err="1">
                <a:solidFill>
                  <a:srgbClr val="000000"/>
                </a:solidFill>
                <a:latin typeface="Times New Roman"/>
                <a:ea typeface="Calibri"/>
              </a:rPr>
              <a:t>biện</a:t>
            </a:r>
            <a:r>
              <a:rPr lang="en-US" sz="2200" b="1" dirty="0">
                <a:solidFill>
                  <a:srgbClr val="000000"/>
                </a:solidFill>
                <a:latin typeface="Times New Roman"/>
                <a:ea typeface="Calibri"/>
              </a:rPr>
              <a:t> </a:t>
            </a:r>
            <a:r>
              <a:rPr lang="vi-VN" sz="2200" b="1" dirty="0">
                <a:solidFill>
                  <a:srgbClr val="000000"/>
                </a:solidFill>
                <a:latin typeface="Times New Roman"/>
                <a:ea typeface="Calibri"/>
              </a:rPr>
              <a:t>pháp thực hiện</a:t>
            </a:r>
            <a:endParaRPr lang="en-US" sz="2200" dirty="0">
              <a:solidFill>
                <a:prstClr val="black"/>
              </a:solidFill>
              <a:latin typeface="Times New Roman"/>
              <a:ea typeface="Times New Roman"/>
            </a:endParaRPr>
          </a:p>
          <a:p>
            <a:pPr algn="just"/>
            <a:r>
              <a:rPr lang="vi-VN" sz="2400" b="1" dirty="0">
                <a:solidFill>
                  <a:srgbClr val="000000"/>
                </a:solidFill>
                <a:latin typeface="Times New Roman"/>
                <a:ea typeface="Times New Roman"/>
              </a:rPr>
              <a:t>3.4. Ví dụ thiết kế phiếu học tập cho các dạng bài Ngữ văn 6 (sách Kết nối tri thức)</a:t>
            </a:r>
            <a:endParaRPr lang="en-US" sz="2400" b="1" dirty="0">
              <a:solidFill>
                <a:srgbClr val="000000"/>
              </a:solidFill>
              <a:latin typeface="Times New Roman"/>
              <a:ea typeface="Times New Roman"/>
            </a:endParaRPr>
          </a:p>
          <a:p>
            <a:pPr>
              <a:spcAft>
                <a:spcPts val="0"/>
              </a:spcAft>
            </a:pPr>
            <a:r>
              <a:rPr lang="vi-VN" sz="2000" b="1" dirty="0">
                <a:solidFill>
                  <a:srgbClr val="000000"/>
                </a:solidFill>
                <a:latin typeface="Times New Roman"/>
                <a:ea typeface="Calibri"/>
              </a:rPr>
              <a:t>b. Dạng bài luyện viết : </a:t>
            </a:r>
            <a:endParaRPr lang="en-US" sz="2000" dirty="0">
              <a:latin typeface="Times New Roman"/>
              <a:ea typeface="Times New Roman"/>
            </a:endParaRPr>
          </a:p>
          <a:p>
            <a:pPr>
              <a:spcAft>
                <a:spcPts val="0"/>
              </a:spcAft>
            </a:pPr>
            <a:r>
              <a:rPr lang="vi-VN" sz="2000" dirty="0">
                <a:solidFill>
                  <a:srgbClr val="000000"/>
                </a:solidFill>
                <a:latin typeface="Times New Roman"/>
                <a:ea typeface="Calibri"/>
              </a:rPr>
              <a:t>VD:</a:t>
            </a:r>
            <a:r>
              <a:rPr lang="en-US" sz="2400" b="1" kern="0" dirty="0">
                <a:solidFill>
                  <a:srgbClr val="000000"/>
                </a:solidFill>
                <a:effectLst/>
                <a:latin typeface="Times New Roman" panose="02020603050405020304" pitchFamily="18" charset="0"/>
                <a:ea typeface="Calibri" panose="020F0502020204030204" pitchFamily="34" charset="0"/>
              </a:rPr>
              <a:t>“</a:t>
            </a:r>
            <a:r>
              <a:rPr lang="en-US" sz="2400" b="1" kern="0" dirty="0" err="1">
                <a:effectLst/>
                <a:latin typeface="Times New Roman" panose="02020603050405020304" pitchFamily="18" charset="0"/>
                <a:ea typeface="Times New Roman" panose="02020603050405020304" pitchFamily="18" charset="0"/>
              </a:rPr>
              <a:t>Tập</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làm</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một</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bài</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thơ</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bốn</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chữ</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hoặc</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năm</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chữ</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viết</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đoạn</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văn</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ghi</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lại</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cảm</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xúc</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sau</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khi</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đọc</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một</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bài</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thơ</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bốn</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chữ</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hoặc</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năm</a:t>
            </a:r>
            <a:r>
              <a:rPr lang="en-US" sz="2400" b="1" kern="0" dirty="0">
                <a:effectLst/>
                <a:latin typeface="Times New Roman" panose="02020603050405020304" pitchFamily="18" charset="0"/>
                <a:ea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rPr>
              <a:t>chữ</a:t>
            </a:r>
            <a:r>
              <a:rPr lang="en-US" sz="2400" b="1" kern="0" dirty="0">
                <a:effectLst/>
                <a:latin typeface="Times New Roman" panose="02020603050405020304" pitchFamily="18" charset="0"/>
                <a:ea typeface="Times New Roman" panose="02020603050405020304" pitchFamily="18" charset="0"/>
              </a:rPr>
              <a:t>”</a:t>
            </a:r>
          </a:p>
          <a:p>
            <a:pPr algn="ctr"/>
            <a:r>
              <a:rPr lang="en-US" b="1" dirty="0">
                <a:latin typeface="Times New Roman" panose="02020603050405020304" pitchFamily="18" charset="0"/>
                <a:cs typeface="Times New Roman" panose="02020603050405020304" pitchFamily="18" charset="0"/>
              </a:rPr>
              <a:t>PHIẾU HỌC TẬP </a:t>
            </a:r>
            <a:endParaRPr lang="en-US" dirty="0">
              <a:latin typeface="Times New Roman" panose="02020603050405020304" pitchFamily="18" charset="0"/>
              <a:cs typeface="Times New Roman" panose="02020603050405020304" pitchFamily="18" charset="0"/>
            </a:endParaRPr>
          </a:p>
          <a:p>
            <a:pPr algn="ctr"/>
            <a:r>
              <a:rPr lang="pt-BR" b="1" dirty="0">
                <a:latin typeface="Times New Roman" panose="02020603050405020304" pitchFamily="18" charset="0"/>
                <a:cs typeface="Times New Roman" panose="02020603050405020304" pitchFamily="18" charset="0"/>
              </a:rPr>
              <a:t>(Tìm hiểu các yêu cầu với bài thơ bốn chữ hoặc năm chữ)</a:t>
            </a:r>
          </a:p>
          <a:p>
            <a:pPr algn="ctr"/>
            <a:endParaRPr lang="en-US" dirty="0">
              <a:latin typeface="Times New Roman" panose="02020603050405020304" pitchFamily="18" charset="0"/>
              <a:cs typeface="Times New Roman" panose="02020603050405020304" pitchFamily="18" charset="0"/>
            </a:endParaRPr>
          </a:p>
          <a:p>
            <a:pPr>
              <a:spcAft>
                <a:spcPts val="0"/>
              </a:spcAft>
            </a:pPr>
            <a:endParaRPr lang="en-US" sz="2200" dirty="0">
              <a:solidFill>
                <a:prstClr val="black"/>
              </a:solidFill>
              <a:latin typeface="Times New Roman" panose="02020603050405020304" pitchFamily="18" charset="0"/>
              <a:cs typeface="Times New Roman" panose="02020603050405020304" pitchFamily="18" charset="0"/>
            </a:endParaRPr>
          </a:p>
        </p:txBody>
      </p:sp>
      <p:graphicFrame>
        <p:nvGraphicFramePr>
          <p:cNvPr id="12" name="Table 11">
            <a:extLst>
              <a:ext uri="{FF2B5EF4-FFF2-40B4-BE49-F238E27FC236}">
                <a16:creationId xmlns:a16="http://schemas.microsoft.com/office/drawing/2014/main" id="{C9C67053-77D5-FD18-DCFB-27C59E4531B8}"/>
              </a:ext>
            </a:extLst>
          </p:cNvPr>
          <p:cNvGraphicFramePr>
            <a:graphicFrameLocks noGrp="1"/>
          </p:cNvGraphicFramePr>
          <p:nvPr>
            <p:extLst>
              <p:ext uri="{D42A27DB-BD31-4B8C-83A1-F6EECF244321}">
                <p14:modId xmlns:p14="http://schemas.microsoft.com/office/powerpoint/2010/main" val="1910634206"/>
              </p:ext>
            </p:extLst>
          </p:nvPr>
        </p:nvGraphicFramePr>
        <p:xfrm>
          <a:off x="1178351" y="2768167"/>
          <a:ext cx="10162094" cy="3016213"/>
        </p:xfrm>
        <a:graphic>
          <a:graphicData uri="http://schemas.openxmlformats.org/drawingml/2006/table">
            <a:tbl>
              <a:tblPr firstRow="1" firstCol="1" bandRow="1">
                <a:tableStyleId>{5C22544A-7EE6-4342-B048-85BDC9FD1C3A}</a:tableStyleId>
              </a:tblPr>
              <a:tblGrid>
                <a:gridCol w="5081047">
                  <a:extLst>
                    <a:ext uri="{9D8B030D-6E8A-4147-A177-3AD203B41FA5}">
                      <a16:colId xmlns:a16="http://schemas.microsoft.com/office/drawing/2014/main" val="2138783633"/>
                    </a:ext>
                  </a:extLst>
                </a:gridCol>
                <a:gridCol w="5081047">
                  <a:extLst>
                    <a:ext uri="{9D8B030D-6E8A-4147-A177-3AD203B41FA5}">
                      <a16:colId xmlns:a16="http://schemas.microsoft.com/office/drawing/2014/main" val="2768314162"/>
                    </a:ext>
                  </a:extLst>
                </a:gridCol>
              </a:tblGrid>
              <a:tr h="670268">
                <a:tc gridSpan="2">
                  <a:txBody>
                    <a:bodyPr/>
                    <a:lstStyle/>
                    <a:p>
                      <a:pPr marL="88900" algn="ctr">
                        <a:buNone/>
                      </a:pPr>
                      <a:r>
                        <a:rPr lang="pt-BR" sz="2000" dirty="0">
                          <a:solidFill>
                            <a:srgbClr val="FFFF00"/>
                          </a:solidFill>
                          <a:effectLst/>
                          <a:latin typeface="Times New Roman" panose="02020603050405020304" pitchFamily="18" charset="0"/>
                          <a:cs typeface="Times New Roman" panose="02020603050405020304" pitchFamily="18" charset="0"/>
                        </a:rPr>
                        <a:t>Tìm hiểu các yêu cầu với bài thơ bốn chữ hoặc năm chữ</a:t>
                      </a:r>
                      <a:endParaRPr lang="en-US" sz="18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791302552"/>
                  </a:ext>
                </a:extLst>
              </a:tr>
              <a:tr h="335135">
                <a:tc rowSpan="5">
                  <a:txBody>
                    <a:bodyPr/>
                    <a:lstStyle/>
                    <a:p>
                      <a:pPr algn="just">
                        <a:buNone/>
                        <a:tabLst>
                          <a:tab pos="1386840" algn="l"/>
                        </a:tabLst>
                      </a:pPr>
                      <a:r>
                        <a:rPr lang="pt-BR" sz="2000" dirty="0">
                          <a:solidFill>
                            <a:srgbClr val="FFFF00"/>
                          </a:solidFill>
                          <a:effectLst/>
                          <a:latin typeface="Times New Roman" panose="02020603050405020304" pitchFamily="18" charset="0"/>
                          <a:cs typeface="Times New Roman" panose="02020603050405020304" pitchFamily="18" charset="0"/>
                        </a:rPr>
                        <a:t>Hình thức nghệ thuật</a:t>
                      </a:r>
                      <a:endParaRPr lang="en-US" sz="18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tabLst>
                          <a:tab pos="1386840" algn="l"/>
                        </a:tabLst>
                      </a:pPr>
                      <a:r>
                        <a:rPr lang="en-US" sz="2000">
                          <a:effectLst/>
                          <a:latin typeface="Times New Roman" panose="02020603050405020304" pitchFamily="18" charset="0"/>
                          <a:cs typeface="Times New Roman" panose="02020603050405020304" pitchFamily="18" charset="0"/>
                        </a:rPr>
                        <a:t>…………………</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65931102"/>
                  </a:ext>
                </a:extLst>
              </a:tr>
              <a:tr h="335135">
                <a:tc vMerge="1">
                  <a:txBody>
                    <a:bodyPr/>
                    <a:lstStyle/>
                    <a:p>
                      <a:endParaRPr lang="en-US"/>
                    </a:p>
                  </a:txBody>
                  <a:tcPr/>
                </a:tc>
                <a:tc>
                  <a:txBody>
                    <a:bodyPr/>
                    <a:lstStyle/>
                    <a:p>
                      <a:pPr algn="ctr">
                        <a:buNone/>
                        <a:tabLst>
                          <a:tab pos="1386840" algn="l"/>
                        </a:tabLst>
                      </a:pPr>
                      <a:r>
                        <a:rPr lang="en-US" sz="20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5764666"/>
                  </a:ext>
                </a:extLst>
              </a:tr>
              <a:tr h="335135">
                <a:tc vMerge="1">
                  <a:txBody>
                    <a:bodyPr/>
                    <a:lstStyle/>
                    <a:p>
                      <a:endParaRPr lang="en-US"/>
                    </a:p>
                  </a:txBody>
                  <a:tcPr/>
                </a:tc>
                <a:tc>
                  <a:txBody>
                    <a:bodyPr/>
                    <a:lstStyle/>
                    <a:p>
                      <a:pPr algn="ctr">
                        <a:buNone/>
                        <a:tabLst>
                          <a:tab pos="1386840" algn="l"/>
                        </a:tabLst>
                      </a:pPr>
                      <a:r>
                        <a:rPr lang="en-US" sz="20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85386792"/>
                  </a:ext>
                </a:extLst>
              </a:tr>
              <a:tr h="335135">
                <a:tc vMerge="1">
                  <a:txBody>
                    <a:bodyPr/>
                    <a:lstStyle/>
                    <a:p>
                      <a:endParaRPr lang="en-US"/>
                    </a:p>
                  </a:txBody>
                  <a:tcPr/>
                </a:tc>
                <a:tc>
                  <a:txBody>
                    <a:bodyPr/>
                    <a:lstStyle/>
                    <a:p>
                      <a:pPr algn="ctr">
                        <a:buNone/>
                        <a:tabLst>
                          <a:tab pos="1386840" algn="l"/>
                        </a:tabLst>
                      </a:pPr>
                      <a:r>
                        <a:rPr lang="en-US" sz="2000">
                          <a:effectLst/>
                          <a:latin typeface="Times New Roman" panose="02020603050405020304" pitchFamily="18" charset="0"/>
                          <a:cs typeface="Times New Roman" panose="02020603050405020304" pitchFamily="18" charset="0"/>
                        </a:rPr>
                        <a:t>…………………</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28642496"/>
                  </a:ext>
                </a:extLst>
              </a:tr>
              <a:tr h="335135">
                <a:tc vMerge="1">
                  <a:txBody>
                    <a:bodyPr/>
                    <a:lstStyle/>
                    <a:p>
                      <a:endParaRPr lang="en-US"/>
                    </a:p>
                  </a:txBody>
                  <a:tcPr/>
                </a:tc>
                <a:tc>
                  <a:txBody>
                    <a:bodyPr/>
                    <a:lstStyle/>
                    <a:p>
                      <a:pPr algn="ctr">
                        <a:buNone/>
                        <a:tabLst>
                          <a:tab pos="1386840" algn="l"/>
                        </a:tabLst>
                      </a:pPr>
                      <a:r>
                        <a:rPr lang="en-US" sz="2000">
                          <a:effectLst/>
                          <a:latin typeface="Times New Roman" panose="02020603050405020304" pitchFamily="18" charset="0"/>
                          <a:cs typeface="Times New Roman" panose="02020603050405020304" pitchFamily="18" charset="0"/>
                        </a:rPr>
                        <a:t>…………………</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38160236"/>
                  </a:ext>
                </a:extLst>
              </a:tr>
              <a:tr h="335135">
                <a:tc rowSpan="2">
                  <a:txBody>
                    <a:bodyPr/>
                    <a:lstStyle/>
                    <a:p>
                      <a:pPr algn="just">
                        <a:buNone/>
                        <a:tabLst>
                          <a:tab pos="1386840" algn="l"/>
                        </a:tabLst>
                      </a:pPr>
                      <a:r>
                        <a:rPr lang="pt-BR" sz="2000" dirty="0">
                          <a:solidFill>
                            <a:srgbClr val="FFFF00"/>
                          </a:solidFill>
                          <a:effectLst/>
                          <a:latin typeface="Times New Roman" panose="02020603050405020304" pitchFamily="18" charset="0"/>
                          <a:cs typeface="Times New Roman" panose="02020603050405020304" pitchFamily="18" charset="0"/>
                        </a:rPr>
                        <a:t>Nội dung</a:t>
                      </a:r>
                      <a:endParaRPr lang="en-US" sz="18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buNone/>
                        <a:tabLst>
                          <a:tab pos="1386840" algn="l"/>
                        </a:tabLst>
                      </a:pPr>
                      <a:r>
                        <a:rPr lang="en-US" sz="2000">
                          <a:effectLst/>
                          <a:latin typeface="Times New Roman" panose="02020603050405020304" pitchFamily="18" charset="0"/>
                          <a:cs typeface="Times New Roman" panose="02020603050405020304" pitchFamily="18" charset="0"/>
                        </a:rPr>
                        <a:t>…………………</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5346523"/>
                  </a:ext>
                </a:extLst>
              </a:tr>
              <a:tr h="335135">
                <a:tc vMerge="1">
                  <a:txBody>
                    <a:bodyPr/>
                    <a:lstStyle/>
                    <a:p>
                      <a:endParaRPr lang="en-US"/>
                    </a:p>
                  </a:txBody>
                  <a:tcPr/>
                </a:tc>
                <a:tc>
                  <a:txBody>
                    <a:bodyPr/>
                    <a:lstStyle/>
                    <a:p>
                      <a:pPr algn="ctr">
                        <a:buNone/>
                        <a:tabLst>
                          <a:tab pos="1386840" algn="l"/>
                        </a:tabLst>
                      </a:pPr>
                      <a:r>
                        <a:rPr lang="en-US" sz="20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41586105"/>
                  </a:ext>
                </a:extLst>
              </a:tr>
            </a:tbl>
          </a:graphicData>
        </a:graphic>
      </p:graphicFrame>
    </p:spTree>
    <p:extLst>
      <p:ext uri="{BB962C8B-B14F-4D97-AF65-F5344CB8AC3E}">
        <p14:creationId xmlns:p14="http://schemas.microsoft.com/office/powerpoint/2010/main" val="3835352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Rounded Corners 1">
            <a:extLst>
              <a:ext uri="{FF2B5EF4-FFF2-40B4-BE49-F238E27FC236}">
                <a16:creationId xmlns:a16="http://schemas.microsoft.com/office/drawing/2014/main" id="{F8ABA8EF-9BD0-D7C1-0928-FCFFBE0FE592}"/>
              </a:ext>
            </a:extLst>
          </p:cNvPr>
          <p:cNvSpPr/>
          <p:nvPr/>
        </p:nvSpPr>
        <p:spPr>
          <a:xfrm>
            <a:off x="852755" y="400692"/>
            <a:ext cx="10304979" cy="924674"/>
          </a:xfrm>
          <a:prstGeom prst="round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latin typeface="Times New Roman" panose="02020603050405020304" pitchFamily="18" charset="0"/>
                <a:cs typeface="Times New Roman" panose="02020603050405020304" pitchFamily="18" charset="0"/>
              </a:rPr>
              <a:t> </a:t>
            </a:r>
            <a:r>
              <a:rPr lang="en-US" sz="2400" b="1" dirty="0">
                <a:solidFill>
                  <a:srgbClr val="FF0000"/>
                </a:solidFill>
                <a:latin typeface="Times New Roman" panose="02020603050405020304" pitchFamily="18" charset="0"/>
                <a:cs typeface="Times New Roman" panose="02020603050405020304" pitchFamily="18" charset="0"/>
              </a:rPr>
              <a:t>TÊN BIỆN PHÁP, LĨNH VỰC ÁP DỤNG</a:t>
            </a:r>
          </a:p>
        </p:txBody>
      </p:sp>
      <p:sp>
        <p:nvSpPr>
          <p:cNvPr id="4" name="TextBox 3"/>
          <p:cNvSpPr txBox="1"/>
          <p:nvPr/>
        </p:nvSpPr>
        <p:spPr>
          <a:xfrm>
            <a:off x="420625" y="2216727"/>
            <a:ext cx="11000232" cy="2562240"/>
          </a:xfrm>
          <a:prstGeom prst="rect">
            <a:avLst/>
          </a:prstGeom>
          <a:noFill/>
        </p:spPr>
        <p:txBody>
          <a:bodyPr wrap="square" rtlCol="0">
            <a:spAutoFit/>
          </a:bodyPr>
          <a:lstStyle/>
          <a:p>
            <a:pPr indent="358775" algn="ctr">
              <a:lnSpc>
                <a:spcPct val="150000"/>
              </a:lnSpc>
              <a:spcBef>
                <a:spcPts val="300"/>
              </a:spcBef>
              <a:spcAft>
                <a:spcPts val="300"/>
              </a:spcAft>
            </a:pPr>
            <a:r>
              <a:rPr lang="en-US" sz="2800" b="1" dirty="0">
                <a:latin typeface="Times New Roman" panose="02020603050405020304" pitchFamily="18" charset="0"/>
                <a:cs typeface="Times New Roman" panose="02020603050405020304" pitchFamily="18" charset="0"/>
              </a:rPr>
              <a:t>- </a:t>
            </a:r>
            <a:r>
              <a:rPr lang="vi-VN" sz="2800" b="1" dirty="0">
                <a:latin typeface="Times New Roman" panose="02020603050405020304" pitchFamily="18" charset="0"/>
                <a:cs typeface="Times New Roman" panose="02020603050405020304" pitchFamily="18" charset="0"/>
              </a:rPr>
              <a:t>Tên biện pháp:</a:t>
            </a:r>
            <a:r>
              <a:rPr lang="vi-VN" sz="2800" b="1" i="1" dirty="0">
                <a:latin typeface="Times New Roman" panose="02020603050405020304" pitchFamily="18" charset="0"/>
                <a:cs typeface="Times New Roman" panose="02020603050405020304" pitchFamily="18" charset="0"/>
              </a:rPr>
              <a:t> “</a:t>
            </a:r>
            <a:r>
              <a:rPr lang="vi-VN" sz="2800" b="1" dirty="0">
                <a:solidFill>
                  <a:srgbClr val="000000"/>
                </a:solidFill>
                <a:latin typeface="Times New Roman"/>
                <a:ea typeface="Calibri"/>
              </a:rPr>
              <a:t>RÈN NĂNG LỰC TỰ HỌC MÔN NGỮ VĂN  CHO HỌC SINH BẰNG HỆ THỐNG PHIẾU HỌC TẬP</a:t>
            </a:r>
            <a:r>
              <a:rPr lang="en-US" sz="2400" dirty="0">
                <a:latin typeface="Times New Roman"/>
                <a:ea typeface="Calibri"/>
              </a:rPr>
              <a:t>”</a:t>
            </a:r>
            <a:endParaRPr lang="en-US" sz="2800" dirty="0">
              <a:latin typeface="Times New Roman" panose="02020603050405020304" pitchFamily="18" charset="0"/>
              <a:cs typeface="Times New Roman" panose="02020603050405020304" pitchFamily="18" charset="0"/>
            </a:endParaRPr>
          </a:p>
          <a:p>
            <a:pPr algn="just"/>
            <a:endParaRPr lang="en-US" sz="2800" b="1" dirty="0">
              <a:latin typeface="Times New Roman" panose="02020603050405020304" pitchFamily="18" charset="0"/>
              <a:cs typeface="Times New Roman" panose="02020603050405020304" pitchFamily="18" charset="0"/>
            </a:endParaRPr>
          </a:p>
          <a:p>
            <a:pPr algn="just"/>
            <a:r>
              <a:rPr lang="en-US" sz="2800" b="1" dirty="0">
                <a:latin typeface="Times New Roman" panose="02020603050405020304" pitchFamily="18" charset="0"/>
                <a:cs typeface="Times New Roman" panose="02020603050405020304" pitchFamily="18" charset="0"/>
              </a:rPr>
              <a:t>        - </a:t>
            </a:r>
            <a:r>
              <a:rPr lang="vi-VN" sz="2800" b="1" dirty="0">
                <a:latin typeface="Times New Roman" panose="02020603050405020304" pitchFamily="18" charset="0"/>
                <a:cs typeface="Times New Roman" panose="02020603050405020304" pitchFamily="18" charset="0"/>
              </a:rPr>
              <a:t>Lĩnh vực áp dụng:</a:t>
            </a:r>
            <a:r>
              <a:rPr lang="vi-VN" sz="2800" dirty="0">
                <a:latin typeface="Times New Roman" panose="02020603050405020304" pitchFamily="18" charset="0"/>
                <a:cs typeface="Times New Roman" panose="02020603050405020304" pitchFamily="18" charset="0"/>
              </a:rPr>
              <a:t> Bộ môn Ngữ văn</a:t>
            </a:r>
            <a:r>
              <a:rPr lang="en-US" sz="2800" dirty="0">
                <a:latin typeface="Times New Roman" panose="02020603050405020304" pitchFamily="18" charset="0"/>
                <a:cs typeface="Times New Roman" panose="02020603050405020304" pitchFamily="18" charset="0"/>
              </a:rPr>
              <a:t> 7</a:t>
            </a:r>
            <a:r>
              <a:rPr lang="vi-VN" sz="2800" dirty="0">
                <a:latin typeface="Times New Roman" panose="02020603050405020304" pitchFamily="18" charset="0"/>
                <a:cs typeface="Times New Roman" panose="02020603050405020304" pitchFamily="18" charset="0"/>
              </a:rPr>
              <a:t> sách KNTT).</a:t>
            </a:r>
            <a:endParaRPr lang="en-US" sz="28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84940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3" name="TextBox 2"/>
          <p:cNvSpPr txBox="1"/>
          <p:nvPr/>
        </p:nvSpPr>
        <p:spPr>
          <a:xfrm>
            <a:off x="504861" y="-94147"/>
            <a:ext cx="11687139" cy="1384995"/>
          </a:xfrm>
          <a:prstGeom prst="rect">
            <a:avLst/>
          </a:prstGeom>
          <a:noFill/>
        </p:spPr>
        <p:txBody>
          <a:bodyPr wrap="square" rtlCol="0">
            <a:spAutoFit/>
          </a:bodyPr>
          <a:lstStyle/>
          <a:p>
            <a:pPr algn="just"/>
            <a:r>
              <a:rPr lang="en-US" sz="2000" b="1" i="1" dirty="0">
                <a:solidFill>
                  <a:prstClr val="black"/>
                </a:solidFill>
                <a:latin typeface="Times New Roman" panose="02020603050405020304" pitchFamily="18" charset="0"/>
                <a:cs typeface="Times New Roman" panose="02020603050405020304" pitchFamily="18" charset="0"/>
              </a:rPr>
              <a:t>3. </a:t>
            </a:r>
            <a:r>
              <a:rPr lang="en-US" sz="2000" b="1" dirty="0">
                <a:solidFill>
                  <a:srgbClr val="000000"/>
                </a:solidFill>
                <a:latin typeface="Times New Roman"/>
                <a:ea typeface="Calibri"/>
              </a:rPr>
              <a:t>Các </a:t>
            </a:r>
            <a:r>
              <a:rPr lang="en-US" sz="2000" b="1" dirty="0" err="1">
                <a:solidFill>
                  <a:srgbClr val="000000"/>
                </a:solidFill>
                <a:latin typeface="Times New Roman"/>
                <a:ea typeface="Calibri"/>
              </a:rPr>
              <a:t>biện</a:t>
            </a:r>
            <a:r>
              <a:rPr lang="en-US" sz="2000" b="1" dirty="0">
                <a:solidFill>
                  <a:srgbClr val="000000"/>
                </a:solidFill>
                <a:latin typeface="Times New Roman"/>
                <a:ea typeface="Calibri"/>
              </a:rPr>
              <a:t> </a:t>
            </a:r>
            <a:r>
              <a:rPr lang="vi-VN" sz="2000" b="1" dirty="0">
                <a:solidFill>
                  <a:srgbClr val="000000"/>
                </a:solidFill>
                <a:latin typeface="Times New Roman"/>
                <a:ea typeface="Calibri"/>
              </a:rPr>
              <a:t>pháp thực hiện</a:t>
            </a:r>
            <a:endParaRPr lang="en-US" sz="2000" dirty="0">
              <a:solidFill>
                <a:prstClr val="black"/>
              </a:solidFill>
              <a:latin typeface="Times New Roman"/>
              <a:ea typeface="Times New Roman"/>
            </a:endParaRPr>
          </a:p>
          <a:p>
            <a:pPr>
              <a:spcAft>
                <a:spcPts val="0"/>
              </a:spcAft>
            </a:pPr>
            <a:r>
              <a:rPr lang="vi-VN" sz="2000" b="1" dirty="0">
                <a:solidFill>
                  <a:srgbClr val="000000"/>
                </a:solidFill>
                <a:latin typeface="Times New Roman"/>
                <a:ea typeface="Times New Roman"/>
              </a:rPr>
              <a:t>3.4. Ví dụ thiết kế phiếu học tập cho các dạng bài Ngữ văn </a:t>
            </a:r>
            <a:r>
              <a:rPr lang="en-US" sz="2000" b="1" dirty="0">
                <a:solidFill>
                  <a:srgbClr val="000000"/>
                </a:solidFill>
                <a:latin typeface="Times New Roman"/>
                <a:ea typeface="Times New Roman"/>
              </a:rPr>
              <a:t>7</a:t>
            </a:r>
            <a:r>
              <a:rPr lang="vi-VN" sz="2000" b="1" dirty="0">
                <a:solidFill>
                  <a:srgbClr val="000000"/>
                </a:solidFill>
                <a:latin typeface="Times New Roman"/>
                <a:ea typeface="Times New Roman"/>
              </a:rPr>
              <a:t> (sách </a:t>
            </a:r>
            <a:r>
              <a:rPr lang="en-US" sz="2000" b="1" dirty="0">
                <a:solidFill>
                  <a:srgbClr val="000000"/>
                </a:solidFill>
                <a:latin typeface="Times New Roman"/>
                <a:ea typeface="Times New Roman"/>
              </a:rPr>
              <a:t>KNTT</a:t>
            </a:r>
            <a:r>
              <a:rPr lang="vi-VN" sz="2000" b="1" dirty="0">
                <a:solidFill>
                  <a:srgbClr val="000000"/>
                </a:solidFill>
                <a:latin typeface="Times New Roman"/>
                <a:ea typeface="Times New Roman"/>
              </a:rPr>
              <a:t>)</a:t>
            </a:r>
            <a:r>
              <a:rPr lang="en-US" sz="2000" b="1" dirty="0">
                <a:solidFill>
                  <a:srgbClr val="000000"/>
                </a:solidFill>
                <a:latin typeface="Times New Roman"/>
                <a:ea typeface="Calibri"/>
              </a:rPr>
              <a:t> . c. </a:t>
            </a:r>
            <a:r>
              <a:rPr lang="en-US" sz="2000" b="1" dirty="0" err="1">
                <a:solidFill>
                  <a:srgbClr val="000000"/>
                </a:solidFill>
                <a:latin typeface="Times New Roman"/>
                <a:ea typeface="Calibri"/>
              </a:rPr>
              <a:t>Dạng</a:t>
            </a:r>
            <a:r>
              <a:rPr lang="en-US" sz="2000" b="1" dirty="0">
                <a:solidFill>
                  <a:srgbClr val="000000"/>
                </a:solidFill>
                <a:latin typeface="Times New Roman"/>
                <a:ea typeface="Calibri"/>
              </a:rPr>
              <a:t> </a:t>
            </a:r>
            <a:r>
              <a:rPr lang="en-US" sz="2000" b="1" dirty="0" err="1">
                <a:solidFill>
                  <a:srgbClr val="000000"/>
                </a:solidFill>
                <a:latin typeface="Times New Roman"/>
                <a:ea typeface="Calibri"/>
              </a:rPr>
              <a:t>bài</a:t>
            </a:r>
            <a:r>
              <a:rPr lang="en-US" sz="2000" b="1" dirty="0">
                <a:solidFill>
                  <a:srgbClr val="000000"/>
                </a:solidFill>
                <a:latin typeface="Times New Roman"/>
                <a:ea typeface="Calibri"/>
              </a:rPr>
              <a:t> </a:t>
            </a:r>
            <a:r>
              <a:rPr lang="en-US" sz="2000" b="1" dirty="0" err="1">
                <a:solidFill>
                  <a:srgbClr val="000000"/>
                </a:solidFill>
                <a:latin typeface="Times New Roman"/>
                <a:ea typeface="Calibri"/>
              </a:rPr>
              <a:t>nói</a:t>
            </a:r>
            <a:r>
              <a:rPr lang="en-US" sz="2000" b="1" dirty="0">
                <a:solidFill>
                  <a:srgbClr val="000000"/>
                </a:solidFill>
                <a:latin typeface="Times New Roman"/>
                <a:ea typeface="Calibri"/>
              </a:rPr>
              <a:t> </a:t>
            </a:r>
            <a:r>
              <a:rPr lang="en-US" sz="2000" b="1" dirty="0" err="1">
                <a:solidFill>
                  <a:srgbClr val="000000"/>
                </a:solidFill>
                <a:latin typeface="Times New Roman"/>
                <a:ea typeface="Calibri"/>
              </a:rPr>
              <a:t>và</a:t>
            </a:r>
            <a:r>
              <a:rPr lang="en-US" sz="2000" b="1" dirty="0">
                <a:solidFill>
                  <a:srgbClr val="000000"/>
                </a:solidFill>
                <a:latin typeface="Times New Roman"/>
                <a:ea typeface="Calibri"/>
              </a:rPr>
              <a:t> </a:t>
            </a:r>
            <a:r>
              <a:rPr lang="en-US" sz="2000" b="1" dirty="0" err="1">
                <a:solidFill>
                  <a:srgbClr val="000000"/>
                </a:solidFill>
                <a:latin typeface="Times New Roman"/>
                <a:ea typeface="Calibri"/>
              </a:rPr>
              <a:t>nghe</a:t>
            </a:r>
            <a:endParaRPr lang="en-US" sz="2000" dirty="0">
              <a:latin typeface="Times New Roman"/>
              <a:ea typeface="Times New Roman"/>
            </a:endParaRPr>
          </a:p>
          <a:p>
            <a:pPr>
              <a:spcAft>
                <a:spcPts val="0"/>
              </a:spcAft>
            </a:pPr>
            <a:r>
              <a:rPr lang="vi-VN" sz="2000" dirty="0">
                <a:solidFill>
                  <a:srgbClr val="000000"/>
                </a:solidFill>
                <a:latin typeface="Times New Roman"/>
                <a:ea typeface="Calibri"/>
              </a:rPr>
              <a:t>VD:</a:t>
            </a:r>
            <a:r>
              <a:rPr lang="en-US" sz="2000" dirty="0">
                <a:solidFill>
                  <a:srgbClr val="000000"/>
                </a:solidFill>
                <a:latin typeface="Times New Roman"/>
                <a:ea typeface="Calibri"/>
              </a:rPr>
              <a:t> KỂ LẠI MỘT TRẢI NGHIỆM CỦA EM</a:t>
            </a:r>
          </a:p>
          <a:p>
            <a:pPr>
              <a:spcAft>
                <a:spcPts val="0"/>
              </a:spcAft>
            </a:pPr>
            <a:endParaRPr lang="en-US" sz="2400" b="1" dirty="0">
              <a:solidFill>
                <a:srgbClr val="000000"/>
              </a:solidFill>
              <a:latin typeface="Times New Roman"/>
              <a:ea typeface="Times New Roman"/>
            </a:endParaRPr>
          </a:p>
        </p:txBody>
      </p:sp>
      <p:graphicFrame>
        <p:nvGraphicFramePr>
          <p:cNvPr id="5" name="Table 4">
            <a:extLst>
              <a:ext uri="{FF2B5EF4-FFF2-40B4-BE49-F238E27FC236}">
                <a16:creationId xmlns:a16="http://schemas.microsoft.com/office/drawing/2014/main" id="{20070C1B-EA17-FA78-238B-1EE7C529C577}"/>
              </a:ext>
            </a:extLst>
          </p:cNvPr>
          <p:cNvGraphicFramePr>
            <a:graphicFrameLocks noGrp="1"/>
          </p:cNvGraphicFramePr>
          <p:nvPr>
            <p:extLst>
              <p:ext uri="{D42A27DB-BD31-4B8C-83A1-F6EECF244321}">
                <p14:modId xmlns:p14="http://schemas.microsoft.com/office/powerpoint/2010/main" val="1723501615"/>
              </p:ext>
            </p:extLst>
          </p:nvPr>
        </p:nvGraphicFramePr>
        <p:xfrm>
          <a:off x="921039" y="1586374"/>
          <a:ext cx="10510886" cy="5088583"/>
        </p:xfrm>
        <a:graphic>
          <a:graphicData uri="http://schemas.openxmlformats.org/drawingml/2006/table">
            <a:tbl>
              <a:tblPr firstRow="1" firstCol="1" bandRow="1"/>
              <a:tblGrid>
                <a:gridCol w="4140651">
                  <a:extLst>
                    <a:ext uri="{9D8B030D-6E8A-4147-A177-3AD203B41FA5}">
                      <a16:colId xmlns:a16="http://schemas.microsoft.com/office/drawing/2014/main" val="3372190841"/>
                    </a:ext>
                  </a:extLst>
                </a:gridCol>
                <a:gridCol w="4140651">
                  <a:extLst>
                    <a:ext uri="{9D8B030D-6E8A-4147-A177-3AD203B41FA5}">
                      <a16:colId xmlns:a16="http://schemas.microsoft.com/office/drawing/2014/main" val="3603638645"/>
                    </a:ext>
                  </a:extLst>
                </a:gridCol>
                <a:gridCol w="1114792">
                  <a:extLst>
                    <a:ext uri="{9D8B030D-6E8A-4147-A177-3AD203B41FA5}">
                      <a16:colId xmlns:a16="http://schemas.microsoft.com/office/drawing/2014/main" val="481344806"/>
                    </a:ext>
                  </a:extLst>
                </a:gridCol>
                <a:gridCol w="1114792">
                  <a:extLst>
                    <a:ext uri="{9D8B030D-6E8A-4147-A177-3AD203B41FA5}">
                      <a16:colId xmlns:a16="http://schemas.microsoft.com/office/drawing/2014/main" val="1004709017"/>
                    </a:ext>
                  </a:extLst>
                </a:gridCol>
              </a:tblGrid>
              <a:tr h="639801">
                <a:tc>
                  <a:txBody>
                    <a:bodyPr/>
                    <a:lstStyle/>
                    <a:p>
                      <a:pPr algn="ctr">
                        <a:buNone/>
                      </a:pP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Các </a:t>
                      </a: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nội</a:t>
                      </a: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 dung </a:t>
                      </a: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nhận</a:t>
                      </a: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xét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Các </a:t>
                      </a: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yêu</a:t>
                      </a: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cầu</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Có</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Không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6179025"/>
                  </a:ext>
                </a:extLst>
              </a:tr>
              <a:tr h="426535">
                <a:tc rowSpan="3">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Nội dung bài nói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2400">
                          <a:effectLst/>
                          <a:latin typeface="Times New Roman" panose="02020603050405020304" pitchFamily="18" charset="0"/>
                          <a:ea typeface="MS Mincho" panose="02020609040205080304" pitchFamily="49" charset="-128"/>
                          <a:cs typeface="Times New Roman" panose="02020603050405020304" pitchFamily="18" charset="0"/>
                        </a:rPr>
                        <a:t>Giới thiệu chung về vấn đề</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8895857"/>
                  </a:ext>
                </a:extLst>
              </a:tr>
              <a:tr h="853067">
                <a:tc vMerge="1">
                  <a:txBody>
                    <a:bodyPr/>
                    <a:lstStyle/>
                    <a:p>
                      <a:endParaRPr lang="en-US"/>
                    </a:p>
                  </a:txBody>
                  <a:tcPr/>
                </a:tc>
                <a:tc>
                  <a:txBody>
                    <a:bodyPr/>
                    <a:lstStyle/>
                    <a:p>
                      <a:pPr>
                        <a:buNone/>
                      </a:pPr>
                      <a:r>
                        <a:rPr lang="en-US" sz="2400">
                          <a:effectLst/>
                          <a:latin typeface="Times New Roman" panose="02020603050405020304" pitchFamily="18" charset="0"/>
                          <a:ea typeface="MS Mincho" panose="02020609040205080304" pitchFamily="49" charset="-128"/>
                          <a:cs typeface="Times New Roman" panose="02020603050405020304" pitchFamily="18" charset="0"/>
                        </a:rPr>
                        <a:t>Nêu những suy nghĩ về các khía cạnh khác nhau của vấn đề</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9052133"/>
                  </a:ext>
                </a:extLst>
              </a:tr>
              <a:tr h="426535">
                <a:tc vMerge="1">
                  <a:txBody>
                    <a:bodyPr/>
                    <a:lstStyle/>
                    <a:p>
                      <a:endParaRPr lang="en-US"/>
                    </a:p>
                  </a:txBody>
                  <a:tcPr/>
                </a:tc>
                <a:tc>
                  <a:txBody>
                    <a:bodyPr/>
                    <a:lstStyle/>
                    <a:p>
                      <a:pPr>
                        <a:buNone/>
                      </a:pPr>
                      <a:r>
                        <a:rPr lang="en-US" sz="2400">
                          <a:effectLst/>
                          <a:latin typeface="Times New Roman" panose="02020603050405020304" pitchFamily="18" charset="0"/>
                          <a:ea typeface="MS Mincho" panose="02020609040205080304" pitchFamily="49" charset="-128"/>
                          <a:cs typeface="Times New Roman" panose="02020603050405020304" pitchFamily="18" charset="0"/>
                        </a:rPr>
                        <a:t>Khái quát lại suy nghĩ của vấn đề</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9992854"/>
                  </a:ext>
                </a:extLst>
              </a:tr>
              <a:tr h="426535">
                <a:tc rowSpan="5">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Hình thức trình bày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en-US" sz="2400">
                          <a:effectLst/>
                          <a:latin typeface="Times New Roman" panose="02020603050405020304" pitchFamily="18" charset="0"/>
                          <a:ea typeface="MS Mincho" panose="02020609040205080304" pitchFamily="49" charset="-128"/>
                          <a:cs typeface="Times New Roman" panose="02020603050405020304" pitchFamily="18" charset="0"/>
                        </a:rPr>
                        <a:t>Tốc độ nói vừa phải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28794918"/>
                  </a:ext>
                </a:extLst>
              </a:tr>
              <a:tr h="426535">
                <a:tc vMerge="1">
                  <a:txBody>
                    <a:bodyPr/>
                    <a:lstStyle/>
                    <a:p>
                      <a:endParaRPr lang="en-US"/>
                    </a:p>
                  </a:txBody>
                  <a:tcPr/>
                </a:tc>
                <a:tc>
                  <a:txBody>
                    <a:bodyPr/>
                    <a:lstStyle/>
                    <a:p>
                      <a:pPr>
                        <a:buNone/>
                      </a:pPr>
                      <a:r>
                        <a:rPr lang="en-US" sz="2400">
                          <a:effectLst/>
                          <a:latin typeface="Times New Roman" panose="02020603050405020304" pitchFamily="18" charset="0"/>
                          <a:ea typeface="MS Mincho" panose="02020609040205080304" pitchFamily="49" charset="-128"/>
                          <a:cs typeface="Times New Roman" panose="02020603050405020304" pitchFamily="18" charset="0"/>
                        </a:rPr>
                        <a:t>Âm lượng vừa đủ</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49320368"/>
                  </a:ext>
                </a:extLst>
              </a:tr>
              <a:tr h="426535">
                <a:tc vMerge="1">
                  <a:txBody>
                    <a:bodyPr/>
                    <a:lstStyle/>
                    <a:p>
                      <a:endParaRPr lang="en-US"/>
                    </a:p>
                  </a:txBody>
                  <a:tcPr/>
                </a:tc>
                <a:tc>
                  <a:txBody>
                    <a:bodyPr/>
                    <a:lstStyle/>
                    <a:p>
                      <a:pPr>
                        <a:buNone/>
                      </a:pPr>
                      <a:r>
                        <a:rPr lang="en-US" sz="2400">
                          <a:effectLst/>
                          <a:latin typeface="Times New Roman" panose="02020603050405020304" pitchFamily="18" charset="0"/>
                          <a:ea typeface="MS Mincho" panose="02020609040205080304" pitchFamily="49" charset="-128"/>
                          <a:cs typeface="Times New Roman" panose="02020603050405020304" pitchFamily="18" charset="0"/>
                        </a:rPr>
                        <a:t>Giọng nói truyền cảm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5250836"/>
                  </a:ext>
                </a:extLst>
              </a:tr>
              <a:tr h="426535">
                <a:tc vMerge="1">
                  <a:txBody>
                    <a:bodyPr/>
                    <a:lstStyle/>
                    <a:p>
                      <a:endParaRPr lang="en-US"/>
                    </a:p>
                  </a:txBody>
                  <a:tcPr/>
                </a:tc>
                <a:tc>
                  <a:txBody>
                    <a:bodyPr/>
                    <a:lstStyle/>
                    <a:p>
                      <a:pPr>
                        <a:buNone/>
                      </a:pPr>
                      <a:r>
                        <a:rPr lang="en-US" sz="2400">
                          <a:effectLst/>
                          <a:latin typeface="Times New Roman" panose="02020603050405020304" pitchFamily="18" charset="0"/>
                          <a:ea typeface="MS Mincho" panose="02020609040205080304" pitchFamily="49" charset="-128"/>
                          <a:cs typeface="Times New Roman" panose="02020603050405020304" pitchFamily="18" charset="0"/>
                        </a:rPr>
                        <a:t>Cử chỉ, dáng điệu đúng mực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7385427"/>
                  </a:ext>
                </a:extLst>
              </a:tr>
              <a:tr h="639801">
                <a:tc vMerge="1">
                  <a:txBody>
                    <a:bodyPr/>
                    <a:lstStyle/>
                    <a:p>
                      <a:endParaRPr lang="en-US"/>
                    </a:p>
                  </a:txBody>
                  <a:tcPr/>
                </a:tc>
                <a:tc>
                  <a:txBody>
                    <a:bodyPr/>
                    <a:lstStyle/>
                    <a:p>
                      <a:pPr>
                        <a:buNone/>
                      </a:pPr>
                      <a:r>
                        <a:rPr lang="en-US" sz="2400">
                          <a:effectLst/>
                          <a:latin typeface="Times New Roman" panose="02020603050405020304" pitchFamily="18" charset="0"/>
                          <a:ea typeface="MS Mincho" panose="02020609040205080304" pitchFamily="49" charset="-128"/>
                          <a:cs typeface="Times New Roman" panose="02020603050405020304" pitchFamily="18" charset="0"/>
                        </a:rPr>
                        <a:t>Tương tác với người nghe phù hợp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5924070"/>
                  </a:ext>
                </a:extLst>
              </a:tr>
            </a:tbl>
          </a:graphicData>
        </a:graphic>
      </p:graphicFrame>
      <p:sp>
        <p:nvSpPr>
          <p:cNvPr id="6" name="Rectangle 1">
            <a:extLst>
              <a:ext uri="{FF2B5EF4-FFF2-40B4-BE49-F238E27FC236}">
                <a16:creationId xmlns:a16="http://schemas.microsoft.com/office/drawing/2014/main" id="{388DD13D-76B6-3FC0-2925-D3285ED0870E}"/>
              </a:ext>
            </a:extLst>
          </p:cNvPr>
          <p:cNvSpPr>
            <a:spLocks noChangeArrowheads="1"/>
          </p:cNvSpPr>
          <p:nvPr/>
        </p:nvSpPr>
        <p:spPr bwMode="auto">
          <a:xfrm>
            <a:off x="2608688" y="1091234"/>
            <a:ext cx="574346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0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PHIẾU NHẬN XÉT HOẠT ĐỘNG NÓI</a:t>
            </a:r>
            <a:endParaRPr kumimoji="0" lang="en-US" altLang="ja-JP"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23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6817"/>
            <a:ext cx="12352964" cy="6858000"/>
          </a:xfrm>
          <a:prstGeom prst="rect">
            <a:avLst/>
          </a:prstGeom>
        </p:spPr>
      </p:pic>
      <p:graphicFrame>
        <p:nvGraphicFramePr>
          <p:cNvPr id="3" name="Table 2">
            <a:extLst>
              <a:ext uri="{FF2B5EF4-FFF2-40B4-BE49-F238E27FC236}">
                <a16:creationId xmlns:a16="http://schemas.microsoft.com/office/drawing/2014/main" id="{CD8D93EF-6241-70D6-1C62-BE04C9B91059}"/>
              </a:ext>
            </a:extLst>
          </p:cNvPr>
          <p:cNvGraphicFramePr>
            <a:graphicFrameLocks noGrp="1"/>
          </p:cNvGraphicFramePr>
          <p:nvPr>
            <p:extLst>
              <p:ext uri="{D42A27DB-BD31-4B8C-83A1-F6EECF244321}">
                <p14:modId xmlns:p14="http://schemas.microsoft.com/office/powerpoint/2010/main" val="2067247621"/>
              </p:ext>
            </p:extLst>
          </p:nvPr>
        </p:nvGraphicFramePr>
        <p:xfrm>
          <a:off x="923827" y="2036190"/>
          <a:ext cx="10652289" cy="4385424"/>
        </p:xfrm>
        <a:graphic>
          <a:graphicData uri="http://schemas.openxmlformats.org/drawingml/2006/table">
            <a:tbl>
              <a:tblPr firstRow="1" firstCol="1" bandRow="1"/>
              <a:tblGrid>
                <a:gridCol w="8215079">
                  <a:extLst>
                    <a:ext uri="{9D8B030D-6E8A-4147-A177-3AD203B41FA5}">
                      <a16:colId xmlns:a16="http://schemas.microsoft.com/office/drawing/2014/main" val="1699370347"/>
                    </a:ext>
                  </a:extLst>
                </a:gridCol>
                <a:gridCol w="850841">
                  <a:extLst>
                    <a:ext uri="{9D8B030D-6E8A-4147-A177-3AD203B41FA5}">
                      <a16:colId xmlns:a16="http://schemas.microsoft.com/office/drawing/2014/main" val="3342285019"/>
                    </a:ext>
                  </a:extLst>
                </a:gridCol>
                <a:gridCol w="1586369">
                  <a:extLst>
                    <a:ext uri="{9D8B030D-6E8A-4147-A177-3AD203B41FA5}">
                      <a16:colId xmlns:a16="http://schemas.microsoft.com/office/drawing/2014/main" val="2407068666"/>
                    </a:ext>
                  </a:extLst>
                </a:gridCol>
              </a:tblGrid>
              <a:tr h="625433">
                <a:tc>
                  <a:txBody>
                    <a:bodyPr/>
                    <a:lstStyle/>
                    <a:p>
                      <a:pPr algn="ctr">
                        <a:buNone/>
                      </a:pP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Nội</a:t>
                      </a: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 dung </a:t>
                      </a: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kiểm</a:t>
                      </a: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tra</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Đạt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Chưa</a:t>
                      </a: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2400" b="1" dirty="0" err="1">
                          <a:effectLst/>
                          <a:latin typeface="Times New Roman" panose="02020603050405020304" pitchFamily="18" charset="0"/>
                          <a:ea typeface="MS Mincho" panose="02020609040205080304" pitchFamily="49" charset="-128"/>
                          <a:cs typeface="Times New Roman" panose="02020603050405020304" pitchFamily="18" charset="0"/>
                        </a:rPr>
                        <a:t>đạt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9318121"/>
                  </a:ext>
                </a:extLst>
              </a:tr>
              <a:tr h="625433">
                <a:tc>
                  <a:txBody>
                    <a:bodyPr/>
                    <a:lstStyle/>
                    <a:p>
                      <a:pPr algn="just">
                        <a:buNone/>
                      </a:pPr>
                      <a:r>
                        <a:rPr lang="en-US" sz="2400" i="1">
                          <a:effectLst/>
                          <a:latin typeface="Times New Roman" panose="02020603050405020304" pitchFamily="18" charset="0"/>
                          <a:ea typeface="MS Mincho" panose="02020609040205080304" pitchFamily="49" charset="-128"/>
                          <a:cs typeface="Times New Roman" panose="02020603050405020304" pitchFamily="18" charset="0"/>
                        </a:rPr>
                        <a:t>- Bài nói đã biết mở đầu, trình bày nội dung bài nói, phần kết thúc bài nói chưa.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tabLst>
                          <a:tab pos="742950" algn="l"/>
                        </a:tabLst>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0651006"/>
                  </a:ext>
                </a:extLst>
              </a:tr>
              <a:tr h="833911">
                <a:tc>
                  <a:txBody>
                    <a:bodyPr/>
                    <a:lstStyle/>
                    <a:p>
                      <a:pPr algn="just">
                        <a:buNone/>
                      </a:pPr>
                      <a:r>
                        <a:rPr lang="en-US" sz="2400" i="1">
                          <a:effectLst/>
                          <a:latin typeface="Times New Roman" panose="02020603050405020304" pitchFamily="18" charset="0"/>
                          <a:ea typeface="MS Mincho" panose="02020609040205080304" pitchFamily="49" charset="-128"/>
                          <a:cs typeface="Times New Roman" panose="02020603050405020304" pitchFamily="18" charset="0"/>
                        </a:rPr>
                        <a:t>- Mở bài nêu lên cảm nhận được điều em sắp nói là tác giả, tác phẩm đã học gây cho em nhiều cảm xúc và suy nghĩ.</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4802898"/>
                  </a:ext>
                </a:extLst>
              </a:tr>
              <a:tr h="625433">
                <a:tc>
                  <a:txBody>
                    <a:bodyPr/>
                    <a:lstStyle/>
                    <a:p>
                      <a:pPr algn="just">
                        <a:buNone/>
                      </a:pPr>
                      <a:r>
                        <a:rPr lang="en-US" sz="2400" i="1">
                          <a:effectLst/>
                          <a:latin typeface="Times New Roman" panose="02020603050405020304" pitchFamily="18" charset="0"/>
                          <a:ea typeface="MS Mincho" panose="02020609040205080304" pitchFamily="49" charset="-128"/>
                          <a:cs typeface="Times New Roman" panose="02020603050405020304" pitchFamily="18" charset="0"/>
                        </a:rPr>
                        <a:t>- Thân bài: Em đã trình bày cảm xúc về nội dung và nghệ thuật của tác phẩm chưa.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3109983"/>
                  </a:ext>
                </a:extLst>
              </a:tr>
              <a:tr h="625433">
                <a:tc>
                  <a:txBody>
                    <a:bodyPr/>
                    <a:lstStyle/>
                    <a:p>
                      <a:pPr algn="just">
                        <a:buNone/>
                      </a:pPr>
                      <a:r>
                        <a:rPr lang="en-US" sz="2400" i="1">
                          <a:effectLst/>
                          <a:latin typeface="Times New Roman" panose="02020603050405020304" pitchFamily="18" charset="0"/>
                          <a:ea typeface="MS Mincho" panose="02020609040205080304" pitchFamily="49" charset="-128"/>
                          <a:cs typeface="Times New Roman" panose="02020603050405020304" pitchFamily="18" charset="0"/>
                        </a:rPr>
                        <a:t>- Tập trung nêu được nội dung cốt lõi, mang tính tiêu biểu cho đề tài.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0742230"/>
                  </a:ext>
                </a:extLst>
              </a:tr>
              <a:tr h="625433">
                <a:tc>
                  <a:txBody>
                    <a:bodyPr/>
                    <a:lstStyle/>
                    <a:p>
                      <a:pPr algn="just">
                        <a:buNone/>
                      </a:pPr>
                      <a:r>
                        <a:rPr lang="en-US" sz="2400" i="1">
                          <a:effectLst/>
                          <a:latin typeface="Times New Roman" panose="02020603050405020304" pitchFamily="18" charset="0"/>
                          <a:ea typeface="MS Mincho" panose="02020609040205080304" pitchFamily="49" charset="-128"/>
                          <a:cs typeface="Times New Roman" panose="02020603050405020304" pitchFamily="18" charset="0"/>
                        </a:rPr>
                        <a:t>- Kết thúc bài nói đã nhấn mạnh vào cảm xúc của em về tác phẩm chưa.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b="1">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2400" b="1" dirty="0">
                          <a:effectLst/>
                          <a:latin typeface="Times New Roman" panose="02020603050405020304" pitchFamily="18" charset="0"/>
                          <a:ea typeface="MS Mincho" panose="02020609040205080304" pitchFamily="49" charset="-128"/>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5185207"/>
                  </a:ext>
                </a:extLst>
              </a:tr>
            </a:tbl>
          </a:graphicData>
        </a:graphic>
      </p:graphicFrame>
      <p:sp>
        <p:nvSpPr>
          <p:cNvPr id="6" name="Rectangle 1">
            <a:extLst>
              <a:ext uri="{FF2B5EF4-FFF2-40B4-BE49-F238E27FC236}">
                <a16:creationId xmlns:a16="http://schemas.microsoft.com/office/drawing/2014/main" id="{2DDB6DC0-5BCD-8563-C598-0EAEB5D87181}"/>
              </a:ext>
            </a:extLst>
          </p:cNvPr>
          <p:cNvSpPr>
            <a:spLocks noChangeArrowheads="1"/>
          </p:cNvSpPr>
          <p:nvPr/>
        </p:nvSpPr>
        <p:spPr bwMode="auto">
          <a:xfrm>
            <a:off x="3289955" y="510871"/>
            <a:ext cx="6354558"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42950" algn="l"/>
              </a:tabLst>
              <a:defRPr>
                <a:solidFill>
                  <a:schemeClr val="tx1"/>
                </a:solidFill>
                <a:latin typeface="Arial" panose="020B0604020202020204" pitchFamily="34" charset="0"/>
              </a:defRPr>
            </a:lvl1pPr>
            <a:lvl2pPr eaLnBrk="0" fontAlgn="base" hangingPunct="0">
              <a:spcBef>
                <a:spcPct val="0"/>
              </a:spcBef>
              <a:spcAft>
                <a:spcPct val="0"/>
              </a:spcAft>
              <a:tabLst>
                <a:tab pos="742950" algn="l"/>
              </a:tabLst>
              <a:defRPr>
                <a:solidFill>
                  <a:schemeClr val="tx1"/>
                </a:solidFill>
                <a:latin typeface="Arial" panose="020B0604020202020204" pitchFamily="34" charset="0"/>
              </a:defRPr>
            </a:lvl2pPr>
            <a:lvl3pPr eaLnBrk="0" fontAlgn="base" hangingPunct="0">
              <a:spcBef>
                <a:spcPct val="0"/>
              </a:spcBef>
              <a:spcAft>
                <a:spcPct val="0"/>
              </a:spcAft>
              <a:tabLst>
                <a:tab pos="742950" algn="l"/>
              </a:tabLst>
              <a:defRPr>
                <a:solidFill>
                  <a:schemeClr val="tx1"/>
                </a:solidFill>
                <a:latin typeface="Arial" panose="020B0604020202020204" pitchFamily="34" charset="0"/>
              </a:defRPr>
            </a:lvl3pPr>
            <a:lvl4pPr eaLnBrk="0" fontAlgn="base" hangingPunct="0">
              <a:spcBef>
                <a:spcPct val="0"/>
              </a:spcBef>
              <a:spcAft>
                <a:spcPct val="0"/>
              </a:spcAft>
              <a:tabLst>
                <a:tab pos="742950" algn="l"/>
              </a:tabLst>
              <a:defRPr>
                <a:solidFill>
                  <a:schemeClr val="tx1"/>
                </a:solidFill>
                <a:latin typeface="Arial" panose="020B0604020202020204" pitchFamily="34" charset="0"/>
              </a:defRPr>
            </a:lvl4pPr>
            <a:lvl5pPr eaLnBrk="0" fontAlgn="base" hangingPunct="0">
              <a:spcBef>
                <a:spcPct val="0"/>
              </a:spcBef>
              <a:spcAft>
                <a:spcPct val="0"/>
              </a:spcAft>
              <a:tabLst>
                <a:tab pos="742950" algn="l"/>
              </a:tabLst>
              <a:defRPr>
                <a:solidFill>
                  <a:schemeClr val="tx1"/>
                </a:solidFill>
                <a:latin typeface="Arial" panose="020B0604020202020204" pitchFamily="34" charset="0"/>
              </a:defRPr>
            </a:lvl5pPr>
            <a:lvl6pPr eaLnBrk="0" fontAlgn="base" hangingPunct="0">
              <a:spcBef>
                <a:spcPct val="0"/>
              </a:spcBef>
              <a:spcAft>
                <a:spcPct val="0"/>
              </a:spcAft>
              <a:tabLst>
                <a:tab pos="742950" algn="l"/>
              </a:tabLst>
              <a:defRPr>
                <a:solidFill>
                  <a:schemeClr val="tx1"/>
                </a:solidFill>
                <a:latin typeface="Arial" panose="020B0604020202020204" pitchFamily="34" charset="0"/>
              </a:defRPr>
            </a:lvl6pPr>
            <a:lvl7pPr eaLnBrk="0" fontAlgn="base" hangingPunct="0">
              <a:spcBef>
                <a:spcPct val="0"/>
              </a:spcBef>
              <a:spcAft>
                <a:spcPct val="0"/>
              </a:spcAft>
              <a:tabLst>
                <a:tab pos="742950" algn="l"/>
              </a:tabLst>
              <a:defRPr>
                <a:solidFill>
                  <a:schemeClr val="tx1"/>
                </a:solidFill>
                <a:latin typeface="Arial" panose="020B0604020202020204" pitchFamily="34" charset="0"/>
              </a:defRPr>
            </a:lvl7pPr>
            <a:lvl8pPr eaLnBrk="0" fontAlgn="base" hangingPunct="0">
              <a:spcBef>
                <a:spcPct val="0"/>
              </a:spcBef>
              <a:spcAft>
                <a:spcPct val="0"/>
              </a:spcAft>
              <a:tabLst>
                <a:tab pos="742950" algn="l"/>
              </a:tabLst>
              <a:defRPr>
                <a:solidFill>
                  <a:schemeClr val="tx1"/>
                </a:solidFill>
                <a:latin typeface="Arial" panose="020B0604020202020204" pitchFamily="34" charset="0"/>
              </a:defRPr>
            </a:lvl8pPr>
            <a:lvl9pPr eaLnBrk="0" fontAlgn="base" hangingPunct="0">
              <a:spcBef>
                <a:spcPct val="0"/>
              </a:spcBef>
              <a:spcAft>
                <a:spcPct val="0"/>
              </a:spcAft>
              <a:tabLst>
                <a:tab pos="74295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742950" algn="l"/>
              </a:tabLst>
            </a:pPr>
            <a:r>
              <a:rPr kumimoji="0" lang="en-US" altLang="ja-JP" sz="28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BẢNG KIỂM</a:t>
            </a:r>
            <a:endParaRPr kumimoji="0" lang="en-US" altLang="ja-JP"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742950" algn="l"/>
              </a:tabLst>
            </a:pPr>
            <a:r>
              <a:rPr kumimoji="0" lang="en-US" altLang="ja-JP" sz="28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t>
            </a:r>
            <a:r>
              <a:rPr kumimoji="0" lang="en-US" altLang="ja-JP" sz="2800" b="1" i="0" u="none" strike="noStrike" cap="none" normalizeH="0" baseline="0" dirty="0" err="1">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Tự</a:t>
            </a:r>
            <a:r>
              <a:rPr kumimoji="0" lang="en-US" altLang="ja-JP" sz="28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ja-JP" sz="2800" b="1" i="0" u="none" strike="noStrike" cap="none" normalizeH="0" baseline="0" dirty="0" err="1">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kiểm</a:t>
            </a:r>
            <a:r>
              <a:rPr kumimoji="0" lang="en-US" altLang="ja-JP" sz="28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ja-JP" sz="2800" b="1" i="0" u="none" strike="noStrike" cap="none" normalizeH="0" baseline="0" dirty="0" err="1">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tra</a:t>
            </a:r>
            <a:r>
              <a:rPr kumimoji="0" lang="en-US" altLang="ja-JP" sz="28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ja-JP" sz="2800" b="1" i="0" u="none" strike="noStrike" cap="none" normalizeH="0" baseline="0" dirty="0" err="1">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bài</a:t>
            </a:r>
            <a:r>
              <a:rPr kumimoji="0" lang="en-US" altLang="ja-JP" sz="28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ja-JP" sz="2800" b="1" i="0" u="none" strike="noStrike" cap="none" normalizeH="0" baseline="0" dirty="0" err="1">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nói</a:t>
            </a:r>
            <a:r>
              <a:rPr kumimoji="0" lang="en-US" altLang="ja-JP" sz="28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kumimoji="0" lang="en-US" altLang="ja-JP"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742950" algn="l"/>
              </a:tabLst>
            </a:pPr>
            <a:endParaRPr kumimoji="0" lang="en-US" altLang="ja-JP"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81935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A21D5A98-59C1-44B3-C014-8730798CB4C6}"/>
              </a:ext>
            </a:extLst>
          </p:cNvPr>
          <p:cNvSpPr/>
          <p:nvPr/>
        </p:nvSpPr>
        <p:spPr>
          <a:xfrm>
            <a:off x="1586429" y="240010"/>
            <a:ext cx="9606709" cy="923330"/>
          </a:xfrm>
          <a:prstGeom prst="rect">
            <a:avLst/>
          </a:prstGeom>
          <a:noFill/>
        </p:spPr>
        <p:txBody>
          <a:bodyPr wrap="square">
            <a:spAutoFit/>
          </a:bodyPr>
          <a:lstStyle/>
          <a:p>
            <a:pPr algn="ctr">
              <a:defRPr/>
            </a:pPr>
            <a:r>
              <a:rPr lang="en-US" sz="5400" b="1" cap="all">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XIN TRÂN TRỌNG </a:t>
            </a: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CẢM ƠN</a:t>
            </a:r>
          </a:p>
        </p:txBody>
      </p:sp>
      <p:pic>
        <p:nvPicPr>
          <p:cNvPr id="4" name="Picture 3">
            <a:extLst>
              <a:ext uri="{FF2B5EF4-FFF2-40B4-BE49-F238E27FC236}">
                <a16:creationId xmlns:a16="http://schemas.microsoft.com/office/drawing/2014/main" id="{D1ED5AFC-BFE4-1AAB-4ADB-95A6C74C0E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1819" y="1403350"/>
            <a:ext cx="7498080" cy="4525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0283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BFE2F24-377C-88B0-67BB-A35A23F574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Rounded Corners 1">
            <a:extLst>
              <a:ext uri="{FF2B5EF4-FFF2-40B4-BE49-F238E27FC236}">
                <a16:creationId xmlns:a16="http://schemas.microsoft.com/office/drawing/2014/main" id="{F8ABA8EF-9BD0-D7C1-0928-FCFFBE0FE592}"/>
              </a:ext>
            </a:extLst>
          </p:cNvPr>
          <p:cNvSpPr/>
          <p:nvPr/>
        </p:nvSpPr>
        <p:spPr>
          <a:xfrm>
            <a:off x="852755" y="400692"/>
            <a:ext cx="10304979" cy="924674"/>
          </a:xfrm>
          <a:prstGeom prst="round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latin typeface="Times New Roman" panose="02020603050405020304" pitchFamily="18" charset="0"/>
                <a:cs typeface="Times New Roman" panose="02020603050405020304" pitchFamily="18" charset="0"/>
              </a:rPr>
              <a:t>I. MỞ ĐẦU </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F8A4AD24-B69C-3557-CB1F-9971768834E6}"/>
              </a:ext>
            </a:extLst>
          </p:cNvPr>
          <p:cNvSpPr/>
          <p:nvPr/>
        </p:nvSpPr>
        <p:spPr>
          <a:xfrm>
            <a:off x="1560853" y="1726056"/>
            <a:ext cx="1870364" cy="4148269"/>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400" b="1">
                <a:solidFill>
                  <a:prstClr val="black"/>
                </a:solidFill>
                <a:latin typeface="Times New Roman" panose="02020603050405020304" pitchFamily="18" charset="0"/>
                <a:cs typeface="Times New Roman" panose="02020603050405020304" pitchFamily="18" charset="0"/>
              </a:rPr>
              <a:t>Tính cấp thiết</a:t>
            </a:r>
            <a:endParaRPr lang="vi-VN" sz="2400" b="1" dirty="0">
              <a:solidFill>
                <a:prstClr val="black"/>
              </a:solidFill>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A5346ABE-00CD-C069-F832-FD62AA981BCE}"/>
              </a:ext>
            </a:extLst>
          </p:cNvPr>
          <p:cNvSpPr/>
          <p:nvPr/>
        </p:nvSpPr>
        <p:spPr>
          <a:xfrm>
            <a:off x="7722838" y="1912690"/>
            <a:ext cx="1824968" cy="4118225"/>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a:solidFill>
                  <a:prstClr val="black"/>
                </a:solidFill>
                <a:latin typeface="Times New Roman" panose="02020603050405020304" pitchFamily="18" charset="0"/>
                <a:cs typeface="Times New Roman" panose="02020603050405020304" pitchFamily="18" charset="0"/>
              </a:rPr>
              <a:t>Mục tiêu</a:t>
            </a:r>
            <a:endParaRPr lang="vi-VN"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972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4" name="Rectangle 3"/>
          <p:cNvSpPr/>
          <p:nvPr/>
        </p:nvSpPr>
        <p:spPr>
          <a:xfrm>
            <a:off x="613882" y="460904"/>
            <a:ext cx="11125200" cy="369332"/>
          </a:xfrm>
          <a:prstGeom prst="rect">
            <a:avLst/>
          </a:prstGeom>
        </p:spPr>
        <p:txBody>
          <a:bodyPr wrap="square">
            <a:spAutoFit/>
          </a:bodyPr>
          <a:lstStyle/>
          <a:p>
            <a:pPr algn="just"/>
            <a:endParaRPr lang="en-US" dirty="0">
              <a:solidFill>
                <a:prstClr val="black"/>
              </a:solidFill>
              <a:ea typeface="Calibri" panose="020F0502020204030204" pitchFamily="34" charset="0"/>
              <a:cs typeface="Times New Roman" panose="02020603050405020304" pitchFamily="18" charset="0"/>
            </a:endParaRPr>
          </a:p>
        </p:txBody>
      </p:sp>
      <p:sp>
        <p:nvSpPr>
          <p:cNvPr id="5" name="TextBox 4"/>
          <p:cNvSpPr txBox="1"/>
          <p:nvPr/>
        </p:nvSpPr>
        <p:spPr>
          <a:xfrm>
            <a:off x="123128" y="124866"/>
            <a:ext cx="12068872" cy="5816977"/>
          </a:xfrm>
          <a:prstGeom prst="rect">
            <a:avLst/>
          </a:prstGeom>
          <a:noFill/>
        </p:spPr>
        <p:txBody>
          <a:bodyPr wrap="square" rtlCol="0">
            <a:spAutoFit/>
          </a:bodyPr>
          <a:lstStyle/>
          <a:p>
            <a:pPr algn="just">
              <a:lnSpc>
                <a:spcPct val="150000"/>
              </a:lnSpc>
              <a:spcAft>
                <a:spcPts val="0"/>
              </a:spcAft>
            </a:pPr>
            <a:r>
              <a:rPr lang="en-US" sz="2800" b="1">
                <a:solidFill>
                  <a:srgbClr val="000000"/>
                </a:solidFill>
                <a:latin typeface="Times New Roman"/>
                <a:ea typeface="Times New Roman"/>
              </a:rPr>
              <a:t>1.</a:t>
            </a:r>
            <a:r>
              <a:rPr lang="vi-VN" sz="2800" b="1">
                <a:solidFill>
                  <a:srgbClr val="000000"/>
                </a:solidFill>
                <a:latin typeface="Times New Roman"/>
                <a:ea typeface="Times New Roman"/>
              </a:rPr>
              <a:t>Tính cấp thiết</a:t>
            </a:r>
            <a:endParaRPr lang="en-US" sz="2800" b="1">
              <a:solidFill>
                <a:srgbClr val="000000"/>
              </a:solidFill>
              <a:latin typeface="Times New Roman"/>
              <a:ea typeface="Times New Roman"/>
            </a:endParaRPr>
          </a:p>
          <a:p>
            <a:pPr indent="457200" algn="just">
              <a:lnSpc>
                <a:spcPct val="150000"/>
              </a:lnSpc>
              <a:spcAft>
                <a:spcPts val="0"/>
              </a:spcAft>
            </a:pPr>
            <a:r>
              <a:rPr lang="vi-VN" sz="2800" b="1">
                <a:solidFill>
                  <a:srgbClr val="000000"/>
                </a:solidFill>
                <a:latin typeface="Times New Roman"/>
                <a:ea typeface="Times New Roman"/>
              </a:rPr>
              <a:t> </a:t>
            </a:r>
            <a:r>
              <a:rPr lang="vi-VN" sz="2400">
                <a:solidFill>
                  <a:srgbClr val="000000"/>
                </a:solidFill>
                <a:latin typeface="Times New Roman"/>
                <a:ea typeface="Times New Roman"/>
              </a:rPr>
              <a:t>Đổi mới phương pháp dạy học là một xu hướng và là yêu cầu tất yếu hiện nay, nhằm tạo ra những con người năng động, sáng tạo tiếp thu được những tri thức khoa học kĩ thuật hiện đại. Do vậy, đối với Việt Nam, một nước đang phát triển, việc phát triển Giáo dục - Đào tạo, đáp ứng yêu cầu đổi mới và hội nhập quốc tế là một nhiệm vụ cấp thiết. Trong quá trình dạy học Ngữ Văn ở trường THCS, việc sử dụng phiếu học tập sẽ hỗ trợ cho quá trình giảng dạy của giáo viên, đồng thời giúp học sinh tiếp thu kiến thức dễ dàng hơn. Các phương tiện dạy học nói chung và phiếu học tập nói riêng có vai trò quan trọng, quyết định đến hiệu quả của quá trình tổ chức hoạt động nhận thức cho học sinh. </a:t>
            </a:r>
            <a:endParaRPr lang="en-US" sz="2000">
              <a:latin typeface="Times New Roman"/>
              <a:ea typeface="Times New Roman"/>
            </a:endParaRPr>
          </a:p>
          <a:p>
            <a:pPr algn="just">
              <a:lnSpc>
                <a:spcPct val="150000"/>
              </a:lnSpc>
              <a:spcAft>
                <a:spcPts val="0"/>
              </a:spcAft>
            </a:pPr>
            <a:endParaRPr lang="en-US" sz="2400">
              <a:effectLst/>
              <a:latin typeface="Times New Roman"/>
              <a:ea typeface="Times New Roman"/>
            </a:endParaRPr>
          </a:p>
        </p:txBody>
      </p:sp>
    </p:spTree>
    <p:extLst>
      <p:ext uri="{BB962C8B-B14F-4D97-AF65-F5344CB8AC3E}">
        <p14:creationId xmlns:p14="http://schemas.microsoft.com/office/powerpoint/2010/main" val="2006220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4" name="Rectangle 3"/>
          <p:cNvSpPr/>
          <p:nvPr/>
        </p:nvSpPr>
        <p:spPr>
          <a:xfrm>
            <a:off x="613882" y="460904"/>
            <a:ext cx="11125200" cy="369332"/>
          </a:xfrm>
          <a:prstGeom prst="rect">
            <a:avLst/>
          </a:prstGeom>
        </p:spPr>
        <p:txBody>
          <a:bodyPr wrap="square">
            <a:spAutoFit/>
          </a:bodyPr>
          <a:lstStyle/>
          <a:p>
            <a:pPr algn="just"/>
            <a:endParaRPr lang="en-US" dirty="0">
              <a:solidFill>
                <a:prstClr val="black"/>
              </a:solidFill>
              <a:ea typeface="Calibri" panose="020F0502020204030204" pitchFamily="34" charset="0"/>
              <a:cs typeface="Times New Roman" panose="02020603050405020304" pitchFamily="18" charset="0"/>
            </a:endParaRPr>
          </a:p>
        </p:txBody>
      </p:sp>
      <p:sp>
        <p:nvSpPr>
          <p:cNvPr id="5" name="TextBox 4"/>
          <p:cNvSpPr txBox="1"/>
          <p:nvPr/>
        </p:nvSpPr>
        <p:spPr>
          <a:xfrm>
            <a:off x="0" y="-128016"/>
            <a:ext cx="12068872" cy="8494633"/>
          </a:xfrm>
          <a:prstGeom prst="rect">
            <a:avLst/>
          </a:prstGeom>
          <a:noFill/>
        </p:spPr>
        <p:txBody>
          <a:bodyPr wrap="square" rtlCol="0">
            <a:spAutoFit/>
          </a:bodyPr>
          <a:lstStyle/>
          <a:p>
            <a:pPr algn="just">
              <a:lnSpc>
                <a:spcPct val="150000"/>
              </a:lnSpc>
              <a:spcAft>
                <a:spcPts val="0"/>
              </a:spcAft>
            </a:pPr>
            <a:r>
              <a:rPr lang="en-US" sz="2800" b="1" dirty="0">
                <a:solidFill>
                  <a:srgbClr val="000000"/>
                </a:solidFill>
                <a:latin typeface="Times New Roman"/>
                <a:ea typeface="Times New Roman"/>
              </a:rPr>
              <a:t>2.</a:t>
            </a:r>
            <a:r>
              <a:rPr lang="vi-VN" sz="2800" b="1" dirty="0">
                <a:solidFill>
                  <a:srgbClr val="000000"/>
                </a:solidFill>
                <a:latin typeface="Times New Roman"/>
                <a:ea typeface="Calibri"/>
              </a:rPr>
              <a:t> Mục tiêu</a:t>
            </a:r>
            <a:endParaRPr lang="en-US" sz="2400" dirty="0">
              <a:latin typeface="Times New Roman"/>
              <a:ea typeface="Times New Roman"/>
            </a:endParaRPr>
          </a:p>
          <a:p>
            <a:pPr indent="457200" algn="just">
              <a:lnSpc>
                <a:spcPct val="150000"/>
              </a:lnSpc>
              <a:spcAft>
                <a:spcPts val="0"/>
              </a:spcAft>
            </a:pPr>
            <a:r>
              <a:rPr lang="vi-VN" sz="2800" dirty="0">
                <a:solidFill>
                  <a:srgbClr val="000000"/>
                </a:solidFill>
                <a:latin typeface="Times New Roman"/>
                <a:ea typeface="Calibri"/>
              </a:rPr>
              <a:t> Mục tiêu của biện pháp “Rèn năng lực tự học môn Ngữ văn  cho học sinh bằng phiếu học tập”  nhằm: Hỗ trợ giáo viên nắm được khả năng tiếp thu bài của học sinh trong lớp, hiểu được quan niệm ban đầu của học sinh trước một vấn đề, đồng thời có thể tham khảo ý kiến của nhiều học sinh trong lớp ở cùng một thời điểm (đặc biệt khi số lượng học sinh nhiều). Hỗ trợ học sinh trong quá trình gợi vấn đề, phát hiện và giải quyết vấn đề, tăng cường tính hợp tác trong học tập. Tập dượt cho học sinh cách khám phá kiến thức mới. Hỗ trợ học sinh ở từng bước, từng khâu của quá trình phát hiện và giải quyết vấn đề. Rèn luyện các thao tác trí tuệ như: dự đoán, so sánh, tổng hợp, phân tích, khái quát hóa, đặc biệt hóa, tư duy sáng tạo… cho học sinh.</a:t>
            </a:r>
            <a:endParaRPr lang="en-US" sz="2400" dirty="0">
              <a:latin typeface="Times New Roman"/>
              <a:ea typeface="Times New Roman"/>
            </a:endParaRPr>
          </a:p>
          <a:p>
            <a:pPr algn="just">
              <a:lnSpc>
                <a:spcPct val="150000"/>
              </a:lnSpc>
            </a:pPr>
            <a:r>
              <a:rPr lang="en-US" sz="2800" b="1" dirty="0">
                <a:solidFill>
                  <a:srgbClr val="000000"/>
                </a:solidFill>
                <a:latin typeface="Times New Roman"/>
                <a:ea typeface="Times New Roman"/>
              </a:rPr>
              <a:t>  </a:t>
            </a:r>
          </a:p>
          <a:p>
            <a:pPr indent="457200" algn="just">
              <a:lnSpc>
                <a:spcPct val="150000"/>
              </a:lnSpc>
            </a:pPr>
            <a:r>
              <a:rPr lang="vi-VN" sz="2800" b="1" dirty="0">
                <a:solidFill>
                  <a:srgbClr val="000000"/>
                </a:solidFill>
                <a:latin typeface="Times New Roman"/>
                <a:ea typeface="Times New Roman"/>
              </a:rPr>
              <a:t> </a:t>
            </a:r>
            <a:endParaRPr lang="en-US" sz="2400" dirty="0">
              <a:solidFill>
                <a:prstClr val="black"/>
              </a:solidFill>
              <a:latin typeface="Times New Roman"/>
              <a:ea typeface="Times New Roman"/>
            </a:endParaRPr>
          </a:p>
        </p:txBody>
      </p:sp>
    </p:spTree>
    <p:extLst>
      <p:ext uri="{BB962C8B-B14F-4D97-AF65-F5344CB8AC3E}">
        <p14:creationId xmlns:p14="http://schemas.microsoft.com/office/powerpoint/2010/main" val="3272466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BFE2F24-377C-88B0-67BB-A35A23F574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Rounded Corners 1">
            <a:extLst>
              <a:ext uri="{FF2B5EF4-FFF2-40B4-BE49-F238E27FC236}">
                <a16:creationId xmlns:a16="http://schemas.microsoft.com/office/drawing/2014/main" id="{F8ABA8EF-9BD0-D7C1-0928-FCFFBE0FE592}"/>
              </a:ext>
            </a:extLst>
          </p:cNvPr>
          <p:cNvSpPr/>
          <p:nvPr/>
        </p:nvSpPr>
        <p:spPr>
          <a:xfrm>
            <a:off x="852755" y="400692"/>
            <a:ext cx="10304979" cy="924674"/>
          </a:xfrm>
          <a:prstGeom prst="round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II. NỘI DUNG CỦA </a:t>
            </a:r>
            <a:r>
              <a:rPr lang="en-US" sz="2400" b="1">
                <a:solidFill>
                  <a:srgbClr val="FF0000"/>
                </a:solidFill>
                <a:latin typeface="Times New Roman" panose="02020603050405020304" pitchFamily="18" charset="0"/>
                <a:cs typeface="Times New Roman" panose="02020603050405020304" pitchFamily="18" charset="0"/>
              </a:rPr>
              <a:t>BIỆN PHÁP</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F8A4AD24-B69C-3557-CB1F-9971768834E6}"/>
              </a:ext>
            </a:extLst>
          </p:cNvPr>
          <p:cNvSpPr/>
          <p:nvPr/>
        </p:nvSpPr>
        <p:spPr>
          <a:xfrm>
            <a:off x="4947071" y="1614837"/>
            <a:ext cx="1870364" cy="4148269"/>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400" b="1" dirty="0" err="1">
                <a:solidFill>
                  <a:schemeClr val="tx1"/>
                </a:solidFill>
                <a:latin typeface="Times New Roman" panose="02020603050405020304" pitchFamily="18" charset="0"/>
                <a:cs typeface="Times New Roman" panose="02020603050405020304" pitchFamily="18" charset="0"/>
              </a:rPr>
              <a:t>Cơ</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sở</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lí</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luận</a:t>
            </a:r>
            <a:endParaRPr lang="vi-VN" sz="2400" b="1" dirty="0">
              <a:solidFill>
                <a:schemeClr val="tx1"/>
              </a:solidFill>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A5346ABE-00CD-C069-F832-FD62AA981BCE}"/>
              </a:ext>
            </a:extLst>
          </p:cNvPr>
          <p:cNvSpPr/>
          <p:nvPr/>
        </p:nvSpPr>
        <p:spPr>
          <a:xfrm>
            <a:off x="1218973" y="1644881"/>
            <a:ext cx="1824968" cy="4118225"/>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Times New Roman" panose="02020603050405020304" pitchFamily="18" charset="0"/>
                <a:cs typeface="Times New Roman" panose="02020603050405020304" pitchFamily="18" charset="0"/>
              </a:rPr>
              <a:t>Thực trạng</a:t>
            </a:r>
            <a:endParaRPr lang="vi-VN" sz="2400" b="1" dirty="0">
              <a:solidFill>
                <a:schemeClr val="tx1"/>
              </a:solidFill>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E19EB51D-7B56-E94D-26E5-FA8F0A494A00}"/>
              </a:ext>
            </a:extLst>
          </p:cNvPr>
          <p:cNvSpPr/>
          <p:nvPr/>
        </p:nvSpPr>
        <p:spPr>
          <a:xfrm>
            <a:off x="8609385" y="1720296"/>
            <a:ext cx="1790665" cy="4112464"/>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chemeClr val="tx1"/>
                </a:solidFill>
                <a:latin typeface="Times New Roman" panose="02020603050405020304" pitchFamily="18" charset="0"/>
                <a:cs typeface="Times New Roman" panose="02020603050405020304" pitchFamily="18" charset="0"/>
              </a:rPr>
              <a:t>Nội</a:t>
            </a:r>
            <a:r>
              <a:rPr lang="en-US" sz="2400" b="1" dirty="0">
                <a:solidFill>
                  <a:schemeClr val="tx1"/>
                </a:solidFill>
                <a:latin typeface="Times New Roman" panose="02020603050405020304" pitchFamily="18" charset="0"/>
                <a:cs typeface="Times New Roman" panose="02020603050405020304" pitchFamily="18" charset="0"/>
              </a:rPr>
              <a:t> dung </a:t>
            </a:r>
            <a:r>
              <a:rPr lang="en-US" sz="2400" b="1" dirty="0" err="1">
                <a:solidFill>
                  <a:schemeClr val="tx1"/>
                </a:solidFill>
                <a:latin typeface="Times New Roman" panose="02020603050405020304" pitchFamily="18" charset="0"/>
                <a:cs typeface="Times New Roman" panose="02020603050405020304" pitchFamily="18" charset="0"/>
              </a:rPr>
              <a:t>biện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pháp</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thực</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hiện</a:t>
            </a:r>
            <a:endParaRPr lang="en-US" sz="2400" b="1" i="0" u="none" strike="noStrike" kern="1200" baseline="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6506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ppt_w</p:attrName>
                                        </p:attrNameLst>
                                      </p:cBhvr>
                                      <p:tavLst>
                                        <p:tav tm="0">
                                          <p:val>
                                            <p:fltVal val="0"/>
                                          </p:val>
                                        </p:tav>
                                        <p:tav tm="100000">
                                          <p:val>
                                            <p:strVal val="#ppt_w"/>
                                          </p:val>
                                        </p:tav>
                                      </p:tavLst>
                                    </p:anim>
                                    <p:anim calcmode="lin" valueType="num">
                                      <p:cBhvr>
                                        <p:cTn id="26" dur="500" fill="hold"/>
                                        <p:tgtEl>
                                          <p:spTgt spid="6"/>
                                        </p:tgtEl>
                                        <p:attrNameLst>
                                          <p:attrName>ppt_h</p:attrName>
                                        </p:attrNameLst>
                                      </p:cBhvr>
                                      <p:tavLst>
                                        <p:tav tm="0">
                                          <p:val>
                                            <p:fltVal val="0"/>
                                          </p:val>
                                        </p:tav>
                                        <p:tav tm="100000">
                                          <p:val>
                                            <p:strVal val="#ppt_h"/>
                                          </p:val>
                                        </p:tav>
                                      </p:tavLst>
                                    </p:anim>
                                    <p:animEffect transition="in" filter="fade">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3" name="TextBox 2"/>
          <p:cNvSpPr txBox="1"/>
          <p:nvPr/>
        </p:nvSpPr>
        <p:spPr>
          <a:xfrm>
            <a:off x="454554" y="74235"/>
            <a:ext cx="11443853" cy="6709529"/>
          </a:xfrm>
          <a:prstGeom prst="rect">
            <a:avLst/>
          </a:prstGeom>
          <a:noFill/>
        </p:spPr>
        <p:txBody>
          <a:bodyPr wrap="square" rtlCol="0">
            <a:spAutoFit/>
          </a:bodyPr>
          <a:lstStyle/>
          <a:p>
            <a:pPr algn="just"/>
            <a:r>
              <a:rPr lang="en-US" sz="2800" b="1" i="1" dirty="0">
                <a:latin typeface="Times New Roman" panose="02020603050405020304" pitchFamily="18" charset="0"/>
                <a:cs typeface="Times New Roman" panose="02020603050405020304" pitchFamily="18" charset="0"/>
              </a:rPr>
              <a:t>1. </a:t>
            </a:r>
            <a:r>
              <a:rPr lang="en-US" sz="2800" b="1" i="1" dirty="0" err="1">
                <a:latin typeface="Times New Roman" panose="02020603050405020304" pitchFamily="18" charset="0"/>
                <a:cs typeface="Times New Roman" panose="02020603050405020304" pitchFamily="18" charset="0"/>
              </a:rPr>
              <a:t>Thực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p>
          <a:p>
            <a:pPr indent="457200" algn="just">
              <a:spcAft>
                <a:spcPts val="0"/>
              </a:spcAft>
            </a:pPr>
            <a:r>
              <a:rPr lang="vi-VN" sz="2400" dirty="0">
                <a:solidFill>
                  <a:srgbClr val="000000"/>
                </a:solidFill>
                <a:latin typeface="Times New Roman"/>
                <a:ea typeface="Calibri"/>
              </a:rPr>
              <a:t>Trong quá trình dạy học Ngữ văn ở trường THCS, việc sử dụng phiếu học tập sẽ hỗ trợ cho quá trình giảng dạy của giáo viên, đồng thời giúp học sinh tiếp thu kiến thức dễ dàng hơn. Các phương tiện dạy học nói chung và phiếu học tập nói riêng có vai trò quan trọng, quyết định đến hiệu quả của quá trình tổ chức hoạt động nhận thức cho học sinh. Tuy nhiên, thực tế dạy học hiện nay cho thấy, việc sử dụng phiếu học tập còn nhiều hạn chế, chưa đáp ứng được yêu cầu đặt ra. Trong thời gian gần đây, việc thiết kế và sử dụng phiếu học tập đã được giáo viên nói chung và giáo viên dạy Ngữ văn nói riêng rất chú trọng nhưng kết quả thu được từ việc sử dụng phiếu học tập còn hạn chế, chưa phát huy hết vai trò của phiếu học tập, một bộ phận  không nhỏ học sinh chưa hứng thú với công cụ hỗ trợ này. Một trong những nguyên nhân của vấn đề này là do giáo viên chưa có nhiều kinh nghiệm trong thiết kế và sử dụng phiếu học tập sao cho hiệu quả. Trong khi đó, phiếu học tập được coi như là một thiết bị dạy học đơn giản mà giáo viên có thể sử dụng để phát triển năng lực tự học một cách sáng tạo của học sinh và truyền đạt kiến thức đến các em một cách nhanh chóng và hiệu quả. Cho nên cần có  các biện pháp trong việc thiết kế và sử dụng phiếu học tập để nâng cao hiệu quả của thiết bị dạy học và phát triển năng lực tự học và sáng tạo của học sinh. </a:t>
            </a:r>
            <a:endParaRPr lang="en-US" sz="2400" dirty="0">
              <a:latin typeface="Times New Roman"/>
              <a:ea typeface="Times New Roman"/>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9813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4" name="Rectangle 3"/>
          <p:cNvSpPr/>
          <p:nvPr/>
        </p:nvSpPr>
        <p:spPr>
          <a:xfrm>
            <a:off x="613882" y="460904"/>
            <a:ext cx="11125200" cy="369332"/>
          </a:xfrm>
          <a:prstGeom prst="rect">
            <a:avLst/>
          </a:prstGeom>
        </p:spPr>
        <p:txBody>
          <a:bodyPr wrap="square">
            <a:spAutoFit/>
          </a:bodyPr>
          <a:lstStyle/>
          <a:p>
            <a:pPr algn="just">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p:cNvSpPr txBox="1"/>
          <p:nvPr/>
        </p:nvSpPr>
        <p:spPr>
          <a:xfrm>
            <a:off x="123128" y="124866"/>
            <a:ext cx="12068872" cy="6278642"/>
          </a:xfrm>
          <a:prstGeom prst="rect">
            <a:avLst/>
          </a:prstGeom>
          <a:noFill/>
        </p:spPr>
        <p:txBody>
          <a:bodyPr wrap="square" rtlCol="0">
            <a:spAutoFit/>
          </a:bodyPr>
          <a:lstStyle/>
          <a:p>
            <a:pPr algn="just"/>
            <a:r>
              <a:rPr lang="en-US" sz="2800" b="1" i="1" dirty="0">
                <a:latin typeface="Times New Roman" panose="02020603050405020304" pitchFamily="18" charset="0"/>
                <a:cs typeface="Times New Roman" panose="02020603050405020304" pitchFamily="18" charset="0"/>
              </a:rPr>
              <a:t>2. </a:t>
            </a:r>
            <a:r>
              <a:rPr lang="en-US" sz="2800" b="1" i="1" dirty="0" err="1">
                <a:latin typeface="Times New Roman" panose="02020603050405020304" pitchFamily="18" charset="0"/>
                <a:cs typeface="Times New Roman" panose="02020603050405020304" pitchFamily="18" charset="0"/>
              </a:rPr>
              <a:t>Cơ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sở</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lí</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luận</a:t>
            </a:r>
            <a:endParaRPr lang="en-US" sz="2800" dirty="0">
              <a:latin typeface="Times New Roman" panose="02020603050405020304" pitchFamily="18" charset="0"/>
              <a:cs typeface="Times New Roman" panose="02020603050405020304" pitchFamily="18" charset="0"/>
            </a:endParaRPr>
          </a:p>
          <a:p>
            <a:pPr algn="just">
              <a:spcAft>
                <a:spcPts val="0"/>
              </a:spcAft>
            </a:pPr>
            <a:r>
              <a:rPr lang="en-US" sz="2800" dirty="0">
                <a:latin typeface="Times New Roman" panose="02020603050405020304" pitchFamily="18" charset="0"/>
                <a:cs typeface="Times New Roman" panose="02020603050405020304" pitchFamily="18" charset="0"/>
              </a:rPr>
              <a:t>      </a:t>
            </a:r>
            <a:r>
              <a:rPr lang="vi-VN" sz="2400" dirty="0">
                <a:solidFill>
                  <a:srgbClr val="000000"/>
                </a:solidFill>
                <a:latin typeface="Times New Roman"/>
                <a:ea typeface="Times New Roman"/>
              </a:rPr>
              <a:t>Phiếu học tập (PHT) là những mẩu giấy rời được thiết kế dưới nhiều dạng khácnhau (biểu bảng, sơ đồ, câu hỏi, tranh, bản đồ tư suy ) theo nội dung bài học để HS hoàn thành trước ở nhà hoặc tại lớp trong những thời điểm thích hợp nhằm giúp HS hình thành kiến thức, kích thích tư duy độc lập, tính tích cực sáng tạo và rèn thói quen tư duy cho HS. PHT là phương tiện hỗ trợ cho việc giao tiếp, tương tác giữa người học và tác phẩm, giữa người học với người học và người học với người dạy.</a:t>
            </a:r>
            <a:endParaRPr lang="en-US" sz="2400" dirty="0">
              <a:latin typeface="Times New Roman"/>
              <a:ea typeface="Times New Roman"/>
            </a:endParaRPr>
          </a:p>
          <a:p>
            <a:pPr algn="just">
              <a:spcAft>
                <a:spcPts val="0"/>
              </a:spcAft>
            </a:pPr>
            <a:r>
              <a:rPr lang="vi-VN" sz="2400" dirty="0">
                <a:solidFill>
                  <a:srgbClr val="000000"/>
                </a:solidFill>
                <a:latin typeface="Times New Roman"/>
                <a:ea typeface="Times New Roman"/>
              </a:rPr>
              <a:t>Như vậy, có thể nói sử dụng PHT là điều cần thiết để tổ chức hoạt động học giúp HS tự học, tự chiếm lĩnh tri thức dưới sự dẫn dắt của GV.</a:t>
            </a:r>
            <a:endParaRPr lang="en-US" sz="2400" dirty="0">
              <a:latin typeface="Times New Roman"/>
              <a:ea typeface="Times New Roman"/>
            </a:endParaRPr>
          </a:p>
          <a:p>
            <a:pPr indent="457200" algn="just">
              <a:spcAft>
                <a:spcPts val="0"/>
              </a:spcAft>
            </a:pPr>
            <a:r>
              <a:rPr lang="vi-VN" sz="2400" dirty="0">
                <a:solidFill>
                  <a:srgbClr val="000000"/>
                </a:solidFill>
                <a:latin typeface="Times New Roman"/>
                <a:ea typeface="Times New Roman"/>
              </a:rPr>
              <a:t>Phiếu học tập là một phương tiện dạy học hữu ích hỗ trợ cho giáo viên trong việc truyền tải nội dung: cụ thể hóa mục tiêu dạy và học nhằm tăng cường các hoạt động nhận thức. Phiếu học tập kích thích học sinh chuẩn bị bài một cách hiệu quả, phát huy vai trò tích cực, chủ động, sáng tạo, rèn luyện năng lực tự học, tự nghiên cứu cho học sinh. Trong quá trình dạy học, giáo viên có thể sử dụng phiếu học tập giao cho mỗi cá nhân hoặc nhóm học sinh, yêu cầu học sinh chủ động thực hiện để hoàn thành nhiệm vụ học tập được giao. </a:t>
            </a:r>
            <a:endParaRPr lang="en-US" sz="2400" dirty="0">
              <a:latin typeface="Times New Roman"/>
              <a:ea typeface="Times New Roman"/>
            </a:endParaRPr>
          </a:p>
          <a:p>
            <a:pPr algn="just">
              <a:spcAft>
                <a:spcPts val="0"/>
              </a:spcAft>
            </a:pPr>
            <a:endParaRPr lang="en-US" sz="1600" dirty="0">
              <a:latin typeface="Times New Roman"/>
              <a:ea typeface="Times New Roman"/>
            </a:endParaRPr>
          </a:p>
          <a:p>
            <a:pPr algn="just"/>
            <a:endParaRPr lang="en-US" dirty="0"/>
          </a:p>
        </p:txBody>
      </p:sp>
    </p:spTree>
    <p:extLst>
      <p:ext uri="{BB962C8B-B14F-4D97-AF65-F5344CB8AC3E}">
        <p14:creationId xmlns:p14="http://schemas.microsoft.com/office/powerpoint/2010/main" val="1354879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FE2F24-377C-88B0-67BB-A35A23F574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52964" cy="6858000"/>
          </a:xfrm>
          <a:prstGeom prst="rect">
            <a:avLst/>
          </a:prstGeom>
        </p:spPr>
      </p:pic>
      <p:sp>
        <p:nvSpPr>
          <p:cNvPr id="3" name="TextBox 2"/>
          <p:cNvSpPr txBox="1"/>
          <p:nvPr/>
        </p:nvSpPr>
        <p:spPr>
          <a:xfrm>
            <a:off x="637308" y="152401"/>
            <a:ext cx="11360727" cy="5632311"/>
          </a:xfrm>
          <a:prstGeom prst="rect">
            <a:avLst/>
          </a:prstGeom>
          <a:noFill/>
        </p:spPr>
        <p:txBody>
          <a:bodyPr wrap="square" rtlCol="0">
            <a:spAutoFit/>
          </a:bodyPr>
          <a:lstStyle/>
          <a:p>
            <a:pPr algn="just">
              <a:spcAft>
                <a:spcPts val="0"/>
              </a:spcAft>
            </a:pPr>
            <a:r>
              <a:rPr lang="en-US" sz="2400" b="1" i="1" dirty="0">
                <a:latin typeface="Times New Roman" panose="02020603050405020304" pitchFamily="18" charset="0"/>
                <a:cs typeface="Times New Roman" panose="02020603050405020304" pitchFamily="18" charset="0"/>
              </a:rPr>
              <a:t>3. </a:t>
            </a:r>
            <a:r>
              <a:rPr lang="en-US" sz="2400" b="1" i="1" dirty="0" err="1">
                <a:solidFill>
                  <a:srgbClr val="000000"/>
                </a:solidFill>
                <a:latin typeface="Times New Roman"/>
                <a:cs typeface="Times New Roman" panose="02020603050405020304" pitchFamily="18" charset="0"/>
              </a:rPr>
              <a:t>Nội</a:t>
            </a:r>
            <a:r>
              <a:rPr lang="en-US" sz="2400" b="1" i="1" dirty="0">
                <a:solidFill>
                  <a:srgbClr val="000000"/>
                </a:solidFill>
                <a:latin typeface="Times New Roman"/>
                <a:cs typeface="Times New Roman" panose="02020603050405020304" pitchFamily="18" charset="0"/>
              </a:rPr>
              <a:t> dung </a:t>
            </a:r>
            <a:r>
              <a:rPr lang="en-US" sz="2400" b="1" i="1" dirty="0" err="1">
                <a:solidFill>
                  <a:srgbClr val="000000"/>
                </a:solidFill>
                <a:latin typeface="Times New Roman"/>
                <a:cs typeface="Times New Roman" panose="02020603050405020304" pitchFamily="18" charset="0"/>
              </a:rPr>
              <a:t>biện</a:t>
            </a:r>
            <a:r>
              <a:rPr lang="en-US" sz="2400" b="1" i="1" dirty="0">
                <a:solidFill>
                  <a:srgbClr val="000000"/>
                </a:solidFill>
                <a:latin typeface="Times New Roman"/>
                <a:cs typeface="Times New Roman" panose="02020603050405020304" pitchFamily="18" charset="0"/>
              </a:rPr>
              <a:t> </a:t>
            </a:r>
            <a:r>
              <a:rPr lang="en-US" sz="2400" b="1" i="1" dirty="0" err="1">
                <a:solidFill>
                  <a:srgbClr val="000000"/>
                </a:solidFill>
                <a:latin typeface="Times New Roman"/>
                <a:cs typeface="Times New Roman" panose="02020603050405020304" pitchFamily="18" charset="0"/>
              </a:rPr>
              <a:t>pháp</a:t>
            </a:r>
            <a:endParaRPr lang="en-US" sz="2000" dirty="0">
              <a:latin typeface="Times New Roman"/>
              <a:ea typeface="Times New Roman"/>
            </a:endParaRPr>
          </a:p>
          <a:p>
            <a:pPr algn="just">
              <a:spcAft>
                <a:spcPts val="0"/>
              </a:spcAft>
            </a:pPr>
            <a:r>
              <a:rPr lang="vi-VN" sz="2400" b="1" dirty="0">
                <a:solidFill>
                  <a:srgbClr val="000000"/>
                </a:solidFill>
                <a:latin typeface="Times New Roman"/>
                <a:ea typeface="Times New Roman"/>
              </a:rPr>
              <a:t>3.1. </a:t>
            </a:r>
            <a:r>
              <a:rPr lang="en-US" sz="2400" b="1" dirty="0" err="1">
                <a:solidFill>
                  <a:srgbClr val="000000"/>
                </a:solidFill>
                <a:latin typeface="Times New Roman"/>
                <a:ea typeface="Times New Roman"/>
              </a:rPr>
              <a:t>Biện</a:t>
            </a:r>
            <a:r>
              <a:rPr lang="vi-VN" sz="2400" b="1" dirty="0">
                <a:solidFill>
                  <a:srgbClr val="000000"/>
                </a:solidFill>
                <a:latin typeface="Times New Roman"/>
                <a:ea typeface="Times New Roman"/>
              </a:rPr>
              <a:t> pháp 1:  Xác định ý tưởng thiết kế phiếu học tập</a:t>
            </a:r>
            <a:endParaRPr lang="en-US" sz="2000" dirty="0">
              <a:latin typeface="Times New Roman"/>
              <a:ea typeface="Times New Roman"/>
            </a:endParaRPr>
          </a:p>
          <a:p>
            <a:pPr indent="457200" algn="just">
              <a:spcAft>
                <a:spcPts val="0"/>
              </a:spcAft>
            </a:pPr>
            <a:r>
              <a:rPr lang="vi-VN" sz="2400" dirty="0">
                <a:solidFill>
                  <a:srgbClr val="000000"/>
                </a:solidFill>
                <a:latin typeface="Times New Roman"/>
                <a:ea typeface="Times New Roman"/>
              </a:rPr>
              <a:t>Trước hết, giáo viên nên chú ý xác định những trường hợp nào thật sự cần thiết sử dụng phiếu học tập. Trong một tiết dạy, GV chỉ nên sử dụng từ 1 đến 3 PHT, vì nếu sử dụng quá nhiều PHT cho một hình thức dạy học có thể sẽ làm giảm hứng thú ở HS. Cần kết hợp sử dụng các phương pháp và phương tiện dạy học khác để có được sự đa dạng trong tiết dạy. </a:t>
            </a:r>
            <a:endParaRPr lang="en-US" sz="2000" dirty="0">
              <a:latin typeface="Times New Roman"/>
              <a:ea typeface="Times New Roman"/>
            </a:endParaRPr>
          </a:p>
          <a:p>
            <a:pPr indent="457200" algn="just">
              <a:spcAft>
                <a:spcPts val="0"/>
              </a:spcAft>
            </a:pPr>
            <a:r>
              <a:rPr lang="vi-VN" sz="2400" dirty="0">
                <a:solidFill>
                  <a:srgbClr val="000000"/>
                </a:solidFill>
                <a:latin typeface="Times New Roman"/>
                <a:ea typeface="Times New Roman"/>
              </a:rPr>
              <a:t>Giáo viên nghiên cứu kĩ đặc điểm chương trình, sách giáo khoa ngữ văn </a:t>
            </a:r>
            <a:r>
              <a:rPr lang="en-US" sz="2400" dirty="0">
                <a:solidFill>
                  <a:srgbClr val="000000"/>
                </a:solidFill>
                <a:latin typeface="Times New Roman"/>
                <a:ea typeface="Times New Roman"/>
              </a:rPr>
              <a:t>THCS</a:t>
            </a:r>
            <a:r>
              <a:rPr lang="vi-VN" sz="2400" dirty="0">
                <a:solidFill>
                  <a:srgbClr val="000000"/>
                </a:solidFill>
                <a:latin typeface="Times New Roman"/>
                <a:ea typeface="Times New Roman"/>
              </a:rPr>
              <a:t> chương trình  2018  để thiết kế bộ phiếu học tập.Từ sự phân tích đặc điểm chương trình, sách giáo khoa, hệ thống câu hỏi phần hướng dẫn học bài và tài liệu chuẩn kiến thức kĩ năng, giáo viên dựa vào đó mà thiết kế bộ phiếu học tập phù hợp với chương trình, với đối tượng học sinh lớp mình giảng dạy.</a:t>
            </a:r>
            <a:endParaRPr lang="en-US" sz="2000" dirty="0">
              <a:latin typeface="Times New Roman"/>
              <a:ea typeface="Times New Roman"/>
            </a:endParaRPr>
          </a:p>
          <a:p>
            <a:pPr algn="just">
              <a:spcAft>
                <a:spcPts val="0"/>
              </a:spcAft>
            </a:pPr>
            <a:endParaRPr lang="en-US" sz="2000" dirty="0">
              <a:latin typeface="Times New Roman"/>
              <a:ea typeface="Times New Roman"/>
            </a:endParaRPr>
          </a:p>
          <a:p>
            <a:pPr algn="just"/>
            <a:endParaRPr lang="en-US" sz="2400" b="1" i="1"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6695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1408</TotalTime>
  <Words>3236</Words>
  <Application>Microsoft Office PowerPoint</Application>
  <PresentationFormat>Widescreen</PresentationFormat>
  <Paragraphs>198</Paragraphs>
  <Slides>22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KTC</dc:creator>
  <cp:lastModifiedBy>Admin</cp:lastModifiedBy>
  <cp:revision>119</cp:revision>
  <dcterms:created xsi:type="dcterms:W3CDTF">2023-10-07T09:05:32Z</dcterms:created>
  <dcterms:modified xsi:type="dcterms:W3CDTF">2025-11-15T16:51:08Z</dcterms:modified>
</cp:coreProperties>
</file>