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activeX/activeX2.xml" ContentType="application/vnd.ms-office.activeX+xml"/>
  <Override PartName="/ppt/activeX/activeX3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455" r:id="rId2"/>
    <p:sldId id="453" r:id="rId3"/>
    <p:sldId id="415" r:id="rId4"/>
    <p:sldId id="456" r:id="rId5"/>
    <p:sldId id="416" r:id="rId6"/>
    <p:sldId id="457" r:id="rId7"/>
    <p:sldId id="418" r:id="rId8"/>
    <p:sldId id="368" r:id="rId9"/>
    <p:sldId id="484" r:id="rId10"/>
    <p:sldId id="458" r:id="rId11"/>
    <p:sldId id="460" r:id="rId12"/>
    <p:sldId id="461" r:id="rId13"/>
    <p:sldId id="459" r:id="rId14"/>
    <p:sldId id="462" r:id="rId15"/>
    <p:sldId id="463" r:id="rId16"/>
    <p:sldId id="464" r:id="rId17"/>
    <p:sldId id="467" r:id="rId18"/>
    <p:sldId id="465" r:id="rId19"/>
    <p:sldId id="466" r:id="rId20"/>
    <p:sldId id="468" r:id="rId21"/>
    <p:sldId id="470" r:id="rId22"/>
    <p:sldId id="469" r:id="rId23"/>
    <p:sldId id="471" r:id="rId24"/>
    <p:sldId id="472" r:id="rId25"/>
    <p:sldId id="473" r:id="rId26"/>
    <p:sldId id="475" r:id="rId27"/>
    <p:sldId id="474" r:id="rId28"/>
    <p:sldId id="371" r:id="rId29"/>
    <p:sldId id="362" r:id="rId30"/>
    <p:sldId id="357" r:id="rId31"/>
    <p:sldId id="476" r:id="rId32"/>
    <p:sldId id="478" r:id="rId33"/>
    <p:sldId id="479" r:id="rId34"/>
    <p:sldId id="481" r:id="rId35"/>
    <p:sldId id="480" r:id="rId36"/>
    <p:sldId id="482" r:id="rId37"/>
    <p:sldId id="483" r:id="rId38"/>
    <p:sldId id="454" r:id="rId39"/>
    <p:sldId id="477" r:id="rId40"/>
    <p:sldId id="450" r:id="rId41"/>
    <p:sldId id="367" r:id="rId42"/>
  </p:sldIdLst>
  <p:sldSz cx="12192000" cy="6858000"/>
  <p:notesSz cx="6858000" cy="9144000"/>
  <p:embeddedFontLst>
    <p:embeddedFont>
      <p:font typeface="Montserrat" charset="0"/>
      <p:regular r:id="rId44"/>
      <p:bold r:id="rId45"/>
    </p:embeddedFont>
    <p:embeddedFont>
      <p:font typeface="VPS Ben Tre Hoa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SimSun" pitchFamily="2" charset="-122"/>
      <p:regular r:id="rId51"/>
    </p:embeddedFont>
    <p:embeddedFont>
      <p:font typeface="Segoe UI" pitchFamily="3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E7DF91"/>
    <a:srgbClr val="F7E6AE"/>
    <a:srgbClr val="006600"/>
    <a:srgbClr val="C2AB81"/>
    <a:srgbClr val="CEB38E"/>
    <a:srgbClr val="C7B087"/>
    <a:srgbClr val="78AB1D"/>
    <a:srgbClr val="F193A7"/>
    <a:srgbClr val="438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6" autoAdjust="0"/>
    <p:restoredTop sz="93039" autoAdjust="0"/>
  </p:normalViewPr>
  <p:slideViewPr>
    <p:cSldViewPr snapToGrid="0">
      <p:cViewPr varScale="1">
        <p:scale>
          <a:sx n="60" d="100"/>
          <a:sy n="60" d="100"/>
        </p:scale>
        <p:origin x="-94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GIÁO ÁN\GIÁO DỤC ĐỊA PHƯƠNG 7\CHUDE 1 -GDDP 7-SU\DUC VUONG NGO QUYEN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9951"/>
  <ax:ocxPr ax:name="_cy" ax:value="15064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GIÁO ÁN\GIÁO DỤC ĐỊA PHƯƠNG 7\CHUDE 1 -GDDP 7-SU\1. Lê Hoàn đánh tan quân Tống trên sông Bạch Đằng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8116"/>
  <ax:ocxPr ax:name="_cy" ax:value="14023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GIÁO ÁN\GIÁO DỤC ĐỊA PHƯƠNG 7\CHUDE 1 -GDDP 7-SU\2. Hào khí ngàn năm- Đại chiến Bạch Đằng Giang năm 1288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0656"/>
  <ax:ocxPr ax:name="_cy" ax:value="1559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0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7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0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0912402333.</a:t>
            </a:r>
            <a:endParaRPr lang="zh-CN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10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132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9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27000" y="6337300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THIẾT</a:t>
            </a:r>
            <a:r>
              <a:rPr lang="en-US" sz="900" baseline="0" dirty="0" smtClean="0"/>
              <a:t> KẾ PP: BÙI THỊ ÁNH NGUYỆT</a:t>
            </a:r>
          </a:p>
          <a:p>
            <a:r>
              <a:rPr lang="en-US" sz="900" baseline="0" dirty="0" smtClean="0"/>
              <a:t>SDT: 0936991280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08165" y="935524"/>
            <a:ext cx="5274000" cy="12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467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71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007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https://encrypted-tbn0.gstatic.com/images?q=tbn:ANd9GcTvhJf8kx_XEdQAWSpQLyX4HHYddF_JECV08TMduvc3337eUXbc1zKmTgSowg8uuu5ytc4&amp;usqp=CAU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https://encrypted-tbn0.gstatic.com/images?q=tbn:ANd9GcQ9jbKNv7uA7CVzVE_f0WMlSonhznVM-KXnmUXGzTponGaLV7vFfHzsbbGskmiBA57KPJ0&amp;usqp=CAU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https://encrypted-tbn0.gstatic.com/images?q=tbn:ANd9GcQ9jbKNv7uA7CVzVE_f0WMlSonhznVM-KXnmUXGzTponGaLV7vFfHzsbbGskmiBA57KPJ0&amp;usqp=CAU" TargetMode="External"/><Relationship Id="rId3" Type="http://schemas.openxmlformats.org/officeDocument/2006/relationships/image" Target="https://congluan-cdn.congluan.vn/files/content/2022/02/13/nhung-canh-dong-muoi-dep-nhat-viet-nam-181125885.jpg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https://encrypted-tbn0.gstatic.com/images?q=tbn:ANd9GcTvhJf8kx_XEdQAWSpQLyX4HHYddF_JECV08TMduvc3337eUXbc1zKmTgSowg8uuu5ytc4&amp;usqp=CAU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ingnews.vn/video-le-hoan-danh-tan-quan-tong-tren-song-bach-dang-post729044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14300" y="1443085"/>
            <a:ext cx="9144000" cy="9511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+mn-lt"/>
              </a:rPr>
              <a:t>CHỦ ĐỀ1</a:t>
            </a:r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47080" y="2523875"/>
            <a:ext cx="9259909" cy="1655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VÙNG ĐẤT HẢI PHÒNG 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TỪ NĂM 938 ĐẾN NĂM 1427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9140" y="728657"/>
            <a:ext cx="766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GIÁO DỤC ĐỊA PHƯƠNG HẢI PHÒNG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517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001" y="506117"/>
            <a:ext cx="5191871" cy="807850"/>
          </a:xfrm>
          <a:prstGeom prst="rect">
            <a:avLst/>
          </a:prstGeom>
          <a:solidFill>
            <a:srgbClr val="CEB38E"/>
          </a:solidFill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66671" y="1416998"/>
            <a:ext cx="10818254" cy="707886"/>
          </a:xfrm>
          <a:prstGeom prst="rect">
            <a:avLst/>
          </a:prstGeom>
          <a:solidFill>
            <a:srgbClr val="C7B087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 descr="Gieo cấy lúa đông xuân ở miền Bắc: Chậm tiến độ vì rét đậm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21" y="3754704"/>
            <a:ext cx="2825439" cy="2089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escription: Soạn bài Đoàn thuyền đánh cá của Huy Cận -Soạn văn lớp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91" y="3692953"/>
            <a:ext cx="2704564" cy="2089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Đồng muối Sa Huỳnh - Du lịch Quảng Ngãi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955" y="3692951"/>
            <a:ext cx="2920252" cy="2089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679116"/>
              </p:ext>
            </p:extLst>
          </p:nvPr>
        </p:nvGraphicFramePr>
        <p:xfrm>
          <a:off x="1970467" y="2199324"/>
          <a:ext cx="8670471" cy="35375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05535"/>
                <a:gridCol w="2766072"/>
                <a:gridCol w="3098864"/>
              </a:tblGrid>
              <a:tr h="1468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Nông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nghiệp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Ngư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nghiệp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Nghề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thủ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công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,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diêm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nghiệp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69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8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92666"/>
              </p:ext>
            </p:extLst>
          </p:nvPr>
        </p:nvGraphicFramePr>
        <p:xfrm>
          <a:off x="1030311" y="911224"/>
          <a:ext cx="10586433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7258"/>
                <a:gridCol w="3503958"/>
                <a:gridCol w="3555217"/>
              </a:tblGrid>
              <a:tr h="909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diêm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Nghề thủ công,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2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trồng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trọt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giữ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trò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chủ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đạo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muối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cá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cá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nhưng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chủ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yếu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ven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bờ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biến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thủy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phơi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sấy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sơ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mắm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).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rèn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sắt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đúc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đồng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xuất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cụ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cụ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gạch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gốm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sứ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nhà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đóng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thuyền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tạc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tượng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đan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lát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dệt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vải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dệt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chiếu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cói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,...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409914" y="0"/>
            <a:ext cx="5191871" cy="80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Những cánh đồng muối đẹp nhất Việt Na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60" y="1206046"/>
            <a:ext cx="4124383" cy="2355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Đồng muối Sa Huỳnh - Du lịch Quảng Ngãi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80" y="1186232"/>
            <a:ext cx="4345572" cy="235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2" descr="Description: Soạn bài Đoàn thuyền đánh cá của Huy Cận -Soạn văn lớp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6" y="4281217"/>
            <a:ext cx="4124383" cy="218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Gieo cấy lúa đông xuân ở miền Bắc: Chậm tiến độ vì rét đậm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96" y="4280903"/>
            <a:ext cx="4345573" cy="218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1"/>
          <p:cNvSpPr>
            <a:spLocks noChangeAspect="1" noChangeArrowheads="1"/>
          </p:cNvSpPr>
          <p:nvPr/>
        </p:nvSpPr>
        <p:spPr bwMode="auto">
          <a:xfrm>
            <a:off x="3057525" y="269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49449" y="3634777"/>
            <a:ext cx="4278735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</a:pPr>
            <a:r>
              <a:rPr lang="en-US" sz="2400" dirty="0" err="1"/>
              <a:t>Diêm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(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muối</a:t>
            </a:r>
            <a:r>
              <a:rPr lang="en-US" sz="2400" dirty="0"/>
              <a:t>)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6624" y="6392536"/>
            <a:ext cx="4291560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</a:pPr>
            <a:r>
              <a:rPr lang="vi-VN" sz="2400" dirty="0"/>
              <a:t>Nghề đánh cá, trồng lúa nước</a:t>
            </a:r>
            <a:endParaRPr lang="vi-VN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8584" y="66427"/>
            <a:ext cx="803118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8408" y="146449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72"/>
            <a:ext cx="12192000" cy="69177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98759" y="2693711"/>
            <a:ext cx="70490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Hải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Phòng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nghiệp,ngư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nghiệp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diêm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nghiệp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nghề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650060" y="1523548"/>
            <a:ext cx="5191871" cy="80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endParaRPr lang="en-US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75+ hình nền powerpoint lịch sử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6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41195" y="1471541"/>
            <a:ext cx="7100551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938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1407?</a:t>
            </a:r>
            <a:endParaRPr lang="en-US" sz="3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8161" y="2431746"/>
            <a:ext cx="7489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7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4827" y="131085"/>
            <a:ext cx="7716600" cy="80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4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0107" y="1015061"/>
            <a:ext cx="4992710" cy="3103927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lphaLcPeriod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5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5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15000"/>
              </a:lnSpc>
              <a:spcAft>
                <a:spcPts val="50"/>
              </a:spcAft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37700" y="207211"/>
            <a:ext cx="7716600" cy="80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5346" y="1015061"/>
            <a:ext cx="4984124" cy="30782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5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1075.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75+ hình nền powerpoint lịch sử chất lượng full hd cực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-563"/>
          <a:stretch/>
        </p:blipFill>
        <p:spPr bwMode="auto">
          <a:xfrm>
            <a:off x="0" y="-38637"/>
            <a:ext cx="12205607" cy="68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5885" y="137217"/>
            <a:ext cx="735383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0555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ĐÓNG 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 CỦA NHÂN DÂN VÙNG ĐẤT HẢI PHÒNG 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CHIẾN 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 BẠCH ĐẰNG NĂM  981 VÀ NĂM 1288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72" y="1891965"/>
            <a:ext cx="5499279" cy="405649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981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5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 :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https://zingnews.vn/video-le-hoan-danh-tan-quan-tong-tren-song-bach-dang-post729044.html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9023" y="1877856"/>
            <a:ext cx="5144564" cy="405649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1288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 :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https://www.youtube.com/watch?v=dnY1xbmpqr4</a:t>
            </a:r>
            <a:endParaRPr lang="en-US" sz="2000" dirty="0">
              <a:solidFill>
                <a:srgbClr val="FFC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062" y="222781"/>
            <a:ext cx="9396098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981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WindowsMediaPlayer1" r:id="rId2" imgW="10122420" imgH="5048509"/>
        </mc:Choice>
        <mc:Fallback>
          <p:control name="WindowsMediaPlayer1" r:id="rId2" imgW="10122420" imgH="5048509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1538" y="1201738"/>
                  <a:ext cx="10121900" cy="5049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436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8065" y="119750"/>
            <a:ext cx="9396098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981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8190" y="1044097"/>
            <a:ext cx="8861985" cy="5060360"/>
          </a:xfrm>
          <a:prstGeom prst="rect">
            <a:avLst/>
          </a:prstGeom>
          <a:solidFill>
            <a:srgbClr val="F7E6AE">
              <a:alpha val="70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lphaLcPeriod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981,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</a:rPr>
              <a:t>b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indent="-342900" algn="just">
              <a:lnSpc>
                <a:spcPct val="115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lvl="0" indent="-342900" algn="just">
              <a:lnSpc>
                <a:spcPct val="115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7105" y="153404"/>
            <a:ext cx="9396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2.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Đóng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1288</a:t>
            </a:r>
            <a:endParaRPr lang="en-US" sz="32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1" name="WindowsMediaPlayer1" r:id="rId2" imgW="11036867" imgH="5613688"/>
        </mc:Choice>
        <mc:Fallback>
          <p:control name="WindowsMediaPlayer1" r:id="rId2" imgW="11036867" imgH="5613688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088" y="862013"/>
                  <a:ext cx="11036300" cy="561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573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5996B5-F021-A64A-B558-6C7A23C5477F}"/>
              </a:ext>
            </a:extLst>
          </p:cNvPr>
          <p:cNvSpPr txBox="1"/>
          <p:nvPr/>
        </p:nvSpPr>
        <p:spPr>
          <a:xfrm>
            <a:off x="2692825" y="1745624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39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7105" y="153404"/>
            <a:ext cx="9396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2.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Đóng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1288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897040" y="1394340"/>
            <a:ext cx="8093122" cy="4069319"/>
          </a:xfrm>
          <a:prstGeom prst="rect">
            <a:avLst/>
          </a:prstGeom>
          <a:solidFill>
            <a:srgbClr val="F7E6AE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lphaLcPeriod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1287,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3.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1288. 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7105" y="153404"/>
            <a:ext cx="9396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2.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Đóng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1288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910688" y="1448931"/>
            <a:ext cx="8093122" cy="4552785"/>
          </a:xfrm>
          <a:prstGeom prst="rect">
            <a:avLst/>
          </a:prstGeom>
          <a:solidFill>
            <a:srgbClr val="F7E6AE">
              <a:alpha val="6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chemeClr val="bg1"/>
                </a:solidFill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50"/>
              </a:spcAft>
            </a:pPr>
            <a:endParaRPr lang="en-US" sz="3200" dirty="0">
              <a:solidFill>
                <a:schemeClr val="bg1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047741" y="2046854"/>
            <a:ext cx="8216721" cy="13665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4566F35-33A5-194A-9BE4-C145D737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16" y="2971550"/>
            <a:ext cx="5408974" cy="3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6472" y="1547470"/>
            <a:ext cx="8079474" cy="260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rabicPeriod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(1407-1427),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phủ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An.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8045" y="1378964"/>
            <a:ext cx="9175910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Đấu tranh chống ách đô hộ của phong kiến phương Bắc.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4273" y="2185922"/>
            <a:ext cx="5600131" cy="4401205"/>
          </a:xfrm>
          <a:prstGeom prst="rect">
            <a:avLst/>
          </a:prstGeom>
          <a:solidFill>
            <a:srgbClr val="E7DF9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D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ưới ách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đời sống của nhân dân ta vô cùng cực khổ.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oá bỏ quốc hiệu Đại Việt, đổi thành quận Giao Chỉ, sáp nhập Đại Việt vào Trung Quốc;</a:t>
            </a:r>
            <a:b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Thi hành chính sách đồng hoá và bóc lột nhân dân tàn bạo.</a:t>
            </a:r>
            <a:b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Cưỡng bức nhân dân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bỏ phong tục tập quán của mình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19" y="2185921"/>
            <a:ext cx="5381766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19367" y="50388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7711" y="2196749"/>
            <a:ext cx="85662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8045" y="1378964"/>
            <a:ext cx="9175910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Đấu tranh chống ách đô hộ của phong kiến phương Bắc.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5966" y="427873"/>
            <a:ext cx="10200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8045" y="951093"/>
            <a:ext cx="9175910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Đấu tranh chống ách đô hộ của phong kiến phương Bắc.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09626"/>
              </p:ext>
            </p:extLst>
          </p:nvPr>
        </p:nvGraphicFramePr>
        <p:xfrm>
          <a:off x="1944774" y="2358194"/>
          <a:ext cx="8468468" cy="1609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2226"/>
                <a:gridCol w="6086242"/>
              </a:tblGrid>
              <a:tr h="0"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</a:rPr>
                        <a:t>Thời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</a:rPr>
                        <a:t>gian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</a:rPr>
                        <a:t>cuộc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</a:rPr>
                        <a:t>khởi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</a:rPr>
                        <a:t>nghĩa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3200" b="1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42384" y="1560298"/>
            <a:ext cx="703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nghĩa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436399"/>
              </p:ext>
            </p:extLst>
          </p:nvPr>
        </p:nvGraphicFramePr>
        <p:xfrm>
          <a:off x="1214651" y="1037231"/>
          <a:ext cx="9894627" cy="5621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/>
                <a:gridCol w="7151427"/>
              </a:tblGrid>
              <a:tr h="600500"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gian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cuộc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khởi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nghĩa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</a:tr>
              <a:tr h="771697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1409</a:t>
                      </a:r>
                    </a:p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Nguyễn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Đỗ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Nguyên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Thố</a:t>
                      </a:r>
                      <a:r>
                        <a:rPr lang="en-US" sz="2400" dirty="0">
                          <a:effectLst/>
                        </a:rPr>
                        <a:t> ở </a:t>
                      </a:r>
                      <a:r>
                        <a:rPr lang="en-US" sz="2400" dirty="0" err="1">
                          <a:effectLst/>
                        </a:rPr>
                        <a:t>Nghi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Dương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</a:tr>
              <a:tr h="1392914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1418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Phạm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Luận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cùng</a:t>
                      </a:r>
                      <a:r>
                        <a:rPr lang="en-US" sz="2400" dirty="0">
                          <a:effectLst/>
                        </a:rPr>
                        <a:t> 5người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ở </a:t>
                      </a:r>
                      <a:r>
                        <a:rPr lang="en-US" sz="2400" dirty="0" err="1">
                          <a:effectLst/>
                        </a:rPr>
                        <a:t>Vụ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đã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Lam </a:t>
                      </a:r>
                      <a:r>
                        <a:rPr lang="en-US" sz="2400" dirty="0" err="1">
                          <a:effectLst/>
                        </a:rPr>
                        <a:t>Sơn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tụ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nghĩa</a:t>
                      </a:r>
                      <a:r>
                        <a:rPr lang="en-US" sz="2400" dirty="0">
                          <a:effectLst/>
                        </a:rPr>
                        <a:t>. </a:t>
                      </a:r>
                      <a:r>
                        <a:rPr lang="en-US" sz="2400" dirty="0" err="1">
                          <a:effectLst/>
                        </a:rPr>
                        <a:t>Lê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Lợi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sai</a:t>
                      </a:r>
                      <a:r>
                        <a:rPr lang="en-US" sz="2400" dirty="0">
                          <a:effectLst/>
                        </a:rPr>
                        <a:t> 6 </a:t>
                      </a:r>
                      <a:r>
                        <a:rPr lang="en-US" sz="2400" dirty="0" err="1">
                          <a:effectLst/>
                        </a:rPr>
                        <a:t>anh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vùngAn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Dương</a:t>
                      </a:r>
                      <a:r>
                        <a:rPr lang="en-US" sz="2400" dirty="0">
                          <a:effectLst/>
                        </a:rPr>
                        <a:t> - </a:t>
                      </a:r>
                      <a:r>
                        <a:rPr lang="en-US" sz="2400" dirty="0" err="1">
                          <a:effectLst/>
                        </a:rPr>
                        <a:t>Kinh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Môn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xây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dựng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cứ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</a:tr>
              <a:tr h="1008468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1419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Lê Ngã, người TràngKênh tập hợp lực lượng nổi dậy chống nhà Minh </a:t>
                      </a:r>
                      <a:r>
                        <a:rPr lang="vi-VN" sz="2400">
                          <a:effectLst/>
                        </a:rPr>
                        <a:t>.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</a:tr>
              <a:tr h="1815241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1420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Phạm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Ngọc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sư</a:t>
                      </a:r>
                      <a:r>
                        <a:rPr lang="en-US" sz="2400" dirty="0">
                          <a:effectLst/>
                        </a:rPr>
                        <a:t> ở </a:t>
                      </a:r>
                      <a:r>
                        <a:rPr lang="en-US" sz="2400" dirty="0" err="1">
                          <a:effectLst/>
                        </a:rPr>
                        <a:t>Đồ</a:t>
                      </a:r>
                      <a:endParaRPr lang="en-US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Sơn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tự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xưng</a:t>
                      </a:r>
                      <a:r>
                        <a:rPr lang="en-US" sz="2400" dirty="0">
                          <a:effectLst/>
                        </a:rPr>
                        <a:t> La </a:t>
                      </a:r>
                      <a:r>
                        <a:rPr lang="en-US" sz="2400" dirty="0" err="1">
                          <a:effectLst/>
                        </a:rPr>
                        <a:t>Bình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Vương</a:t>
                      </a:r>
                      <a:r>
                        <a:rPr lang="en-US" sz="2400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tập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hợp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nổi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dậy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chống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Minh </a:t>
                      </a:r>
                      <a:r>
                        <a:rPr lang="vi-VN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04215" y="193756"/>
            <a:ext cx="10447091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Đấu tranh chống ách đô hộ của phong kiến phương Bắc.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:a16="http://schemas.microsoft.com/office/drawing/2014/main" xmlns="" id="{E0715DAA-2F44-6C43-AEB7-139D4DACB412}"/>
              </a:ext>
            </a:extLst>
          </p:cNvPr>
          <p:cNvSpPr txBox="1"/>
          <p:nvPr/>
        </p:nvSpPr>
        <p:spPr>
          <a:xfrm>
            <a:off x="974568" y="0"/>
            <a:ext cx="9778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</a:t>
            </a:r>
            <a:r>
              <a:rPr lang="en-US" altLang="zh-CN" sz="6600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</a:t>
            </a:r>
            <a:r>
              <a:rPr lang="vi-VN" altLang="zh-CN" sz="6600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r>
              <a:rPr lang="en-US" altLang="zh-CN" sz="6600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 KẾT</a:t>
            </a:r>
            <a:endParaRPr lang="vi-VN" altLang="zh-CN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773" y="966230"/>
            <a:ext cx="12028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Các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nhóm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bốc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thăm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lựa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chọn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nội</a:t>
            </a:r>
            <a:r>
              <a:rPr lang="en-US" sz="3200" dirty="0" smtClean="0">
                <a:solidFill>
                  <a:schemeClr val="bg1"/>
                </a:solidFill>
              </a:rPr>
              <a:t> dung. </a:t>
            </a:r>
            <a:r>
              <a:rPr lang="en-US" sz="3200" dirty="0" err="1" smtClean="0">
                <a:solidFill>
                  <a:schemeClr val="bg1"/>
                </a:solidFill>
              </a:rPr>
              <a:t>Sử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dụng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sơ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đồ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bài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trình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chiếu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vẽ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tranh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thể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</a:rPr>
              <a:t> 1 </a:t>
            </a:r>
            <a:r>
              <a:rPr lang="en-US" sz="3200" dirty="0" err="1" smtClean="0">
                <a:solidFill>
                  <a:schemeClr val="bg1"/>
                </a:solidFill>
              </a:rPr>
              <a:t>trong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những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nội</a:t>
            </a:r>
            <a:r>
              <a:rPr lang="en-US" sz="3200" dirty="0" smtClean="0">
                <a:solidFill>
                  <a:schemeClr val="bg1"/>
                </a:solidFill>
              </a:rPr>
              <a:t> dung </a:t>
            </a:r>
            <a:r>
              <a:rPr lang="en-US" sz="3200" dirty="0" err="1" smtClean="0">
                <a:solidFill>
                  <a:schemeClr val="bg1"/>
                </a:solidFill>
              </a:rPr>
              <a:t>dưới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đây</a:t>
            </a:r>
            <a:r>
              <a:rPr lang="en-US" sz="3200" dirty="0" smtClean="0">
                <a:solidFill>
                  <a:schemeClr val="bg1"/>
                </a:solidFill>
              </a:rPr>
              <a:t>…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43480"/>
              </p:ext>
            </p:extLst>
          </p:nvPr>
        </p:nvGraphicFramePr>
        <p:xfrm>
          <a:off x="974568" y="2151506"/>
          <a:ext cx="10153933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122"/>
                <a:gridCol w="8803811"/>
              </a:tblGrid>
              <a:tr h="0"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Nhóm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Nội dung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Địa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chính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đóng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góp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Hải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phòng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trong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cuộc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đấu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tranh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chống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xâm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lược</a:t>
                      </a:r>
                      <a:r>
                        <a:rPr lang="en-US" sz="2400" dirty="0">
                          <a:effectLst/>
                        </a:rPr>
                        <a:t> ( </a:t>
                      </a:r>
                      <a:r>
                        <a:rPr lang="en-US" sz="2400" dirty="0" err="1">
                          <a:effectLst/>
                        </a:rPr>
                        <a:t>từ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năm</a:t>
                      </a:r>
                      <a:r>
                        <a:rPr lang="en-US" sz="2400" dirty="0">
                          <a:effectLst/>
                        </a:rPr>
                        <a:t> 938 </a:t>
                      </a:r>
                      <a:r>
                        <a:rPr lang="en-US" sz="2400" dirty="0" err="1">
                          <a:effectLst/>
                        </a:rPr>
                        <a:t>đến</a:t>
                      </a:r>
                      <a:r>
                        <a:rPr lang="en-US" sz="2400" dirty="0">
                          <a:effectLst/>
                        </a:rPr>
                        <a:t> 1407)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Địa giới hành chính và những đóng góp của nhân dân Hải phòng trong các cuộc đấu tranh chống ách đô hộ của nhà Minh ( từ năm 1407 đến 1427)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 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Sưu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tầm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thiệu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hiện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vật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thành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tựu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lĩnh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vực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vùng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đất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Hải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Phòng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từ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năm</a:t>
                      </a:r>
                      <a:r>
                        <a:rPr lang="en-US" sz="2400" dirty="0">
                          <a:effectLst/>
                        </a:rPr>
                        <a:t> 938 </a:t>
                      </a:r>
                      <a:r>
                        <a:rPr lang="en-US" sz="2400" dirty="0" err="1">
                          <a:effectLst/>
                        </a:rPr>
                        <a:t>đến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năm</a:t>
                      </a:r>
                      <a:r>
                        <a:rPr lang="en-US" sz="2400" dirty="0">
                          <a:effectLst/>
                        </a:rPr>
                        <a:t> 1427 </a:t>
                      </a:r>
                      <a:r>
                        <a:rPr lang="en-US" sz="2400" dirty="0" err="1">
                          <a:effectLst/>
                        </a:rPr>
                        <a:t>mà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ấn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nhất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xmlns="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278" y="554140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xmlns="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120582" y="218364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xmlns="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69" y="554140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xmlns="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V.</a:t>
            </a:r>
            <a:endParaRPr lang="en-US" altLang="zh-CN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8352061" y="4848447"/>
            <a:ext cx="3724125" cy="2009553"/>
          </a:xfrm>
          <a:prstGeom prst="rect">
            <a:avLst/>
          </a:prstGeom>
        </p:spPr>
      </p:pic>
      <p:pic>
        <p:nvPicPr>
          <p:cNvPr id="7" name="Picture 6" descr="c0f27f09977f3a249bb988b4986ed5f9.png">
            <a:extLst>
              <a:ext uri="{FF2B5EF4-FFF2-40B4-BE49-F238E27FC236}">
                <a16:creationId xmlns:a16="http://schemas.microsoft.com/office/drawing/2014/main" xmlns="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189" y="2766480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5762" y="6270386"/>
            <a:ext cx="9700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Quyền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? </a:t>
            </a:r>
            <a:endParaRPr lang="en-US" sz="28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5" name="WindowsMediaPlayer1" r:id="rId2" imgW="10782854" imgH="5423179"/>
        </mc:Choice>
        <mc:Fallback>
          <p:control name="WindowsMediaPlayer1" r:id="rId2" imgW="10782854" imgH="5423179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950" y="546100"/>
                  <a:ext cx="12192000" cy="5422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730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847391FC-F7F6-684D-AE65-E78E3BAF0908}"/>
              </a:ext>
            </a:extLst>
          </p:cNvPr>
          <p:cNvSpPr/>
          <p:nvPr/>
        </p:nvSpPr>
        <p:spPr>
          <a:xfrm rot="21343768" flipH="1">
            <a:off x="1510374" y="615763"/>
            <a:ext cx="6390607" cy="3425536"/>
          </a:xfrm>
          <a:prstGeom prst="cloudCallout">
            <a:avLst>
              <a:gd name="adj1" fmla="val -50076"/>
              <a:gd name="adj2" fmla="val 59839"/>
            </a:avLst>
          </a:prstGeom>
          <a:ln>
            <a:solidFill>
              <a:srgbClr val="FF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/>
              <a:t>Câu</a:t>
            </a:r>
            <a:r>
              <a:rPr lang="en-US" sz="3200" dirty="0"/>
              <a:t> 1: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sơ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r>
              <a:rPr lang="en-US" sz="3200" dirty="0"/>
              <a:t> </a:t>
            </a:r>
            <a:r>
              <a:rPr lang="en-US" sz="3200" dirty="0" err="1"/>
              <a:t>khái</a:t>
            </a:r>
            <a:r>
              <a:rPr lang="en-US" sz="3200" dirty="0"/>
              <a:t> </a:t>
            </a:r>
            <a:r>
              <a:rPr lang="en-US" sz="3200" dirty="0" err="1"/>
              <a:t>quát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xmlns="" id="{7BB2446C-3353-8947-B540-E627A1F59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6174" y="2604508"/>
            <a:ext cx="4253492" cy="425349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391703" y="4848447"/>
            <a:ext cx="3724125" cy="20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21874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008728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Á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95582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209728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796582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83436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661312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248166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835020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97586" y="5813944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557146" y="6291618"/>
            <a:ext cx="586854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9210416" y="5813944"/>
            <a:ext cx="547730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8584442" y="5813944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8584442" y="5274857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8584442" y="4742594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49" name="Rounded Rectangle 48"/>
          <p:cNvSpPr/>
          <p:nvPr/>
        </p:nvSpPr>
        <p:spPr>
          <a:xfrm>
            <a:off x="8584442" y="4203507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>
            <a:off x="8584442" y="3671244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8584442" y="3138981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Ơ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84442" y="2606718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Ư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84442" y="2088103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>
            <a:off x="8584442" y="1569488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8584442" y="1050873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Á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84442" y="518610"/>
            <a:ext cx="573206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8584442" y="27287"/>
            <a:ext cx="573206" cy="43673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5636527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6223381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>
            <a:off x="6810235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>
            <a:off x="7410733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Ê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011235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3848668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4462819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5049673" y="489651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7410733" y="0"/>
            <a:ext cx="532263" cy="43673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7410733" y="2047162"/>
            <a:ext cx="532263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Ã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10733" y="1528547"/>
            <a:ext cx="532263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7410733" y="1009932"/>
            <a:ext cx="532263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3848668" y="3616655"/>
            <a:ext cx="518614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À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3848668" y="3125336"/>
            <a:ext cx="518614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3848668" y="2593073"/>
            <a:ext cx="518614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3848668" y="2074458"/>
            <a:ext cx="518614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Ố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3848668" y="1555843"/>
            <a:ext cx="518614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3848668" y="1037228"/>
            <a:ext cx="518614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848668" y="4135270"/>
            <a:ext cx="518614" cy="477674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6168786" y="3626977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Ố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6755640" y="3626977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4408224" y="3626977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4995078" y="3626977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5581932" y="3626977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3275461" y="3616655"/>
            <a:ext cx="545911" cy="508293"/>
          </a:xfrm>
          <a:prstGeom prst="roundRect">
            <a:avLst/>
          </a:prstGeom>
          <a:solidFill>
            <a:srgbClr val="FF9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89" name="Oval 88">
            <a:hlinkClick r:id="rId2" action="ppaction://hlinksldjump"/>
          </p:cNvPr>
          <p:cNvSpPr/>
          <p:nvPr/>
        </p:nvSpPr>
        <p:spPr>
          <a:xfrm>
            <a:off x="3029803" y="436734"/>
            <a:ext cx="614149" cy="61413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90" name="Oval 89">
            <a:hlinkClick r:id="rId3" action="ppaction://hlinksldjump"/>
          </p:cNvPr>
          <p:cNvSpPr/>
          <p:nvPr/>
        </p:nvSpPr>
        <p:spPr>
          <a:xfrm>
            <a:off x="3835020" y="4612944"/>
            <a:ext cx="614149" cy="61413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91" name="Oval 90">
            <a:hlinkClick r:id="rId4" action="ppaction://hlinksldjump"/>
          </p:cNvPr>
          <p:cNvSpPr/>
          <p:nvPr/>
        </p:nvSpPr>
        <p:spPr>
          <a:xfrm>
            <a:off x="7356145" y="2552132"/>
            <a:ext cx="614149" cy="61413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92" name="Oval 91">
            <a:hlinkClick r:id="rId5" action="ppaction://hlinksldjump"/>
          </p:cNvPr>
          <p:cNvSpPr/>
          <p:nvPr/>
        </p:nvSpPr>
        <p:spPr>
          <a:xfrm>
            <a:off x="9335067" y="0"/>
            <a:ext cx="614149" cy="61413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93" name="Oval 92">
            <a:hlinkClick r:id="rId6" action="ppaction://hlinksldjump"/>
          </p:cNvPr>
          <p:cNvSpPr/>
          <p:nvPr/>
        </p:nvSpPr>
        <p:spPr>
          <a:xfrm>
            <a:off x="2552123" y="3562080"/>
            <a:ext cx="614149" cy="61413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en-US" sz="2400" b="1" dirty="0"/>
          </a:p>
        </p:txBody>
      </p:sp>
      <p:sp>
        <p:nvSpPr>
          <p:cNvPr id="94" name="Oval 93">
            <a:hlinkClick r:id="rId7" action="ppaction://hlinksldjump"/>
          </p:cNvPr>
          <p:cNvSpPr/>
          <p:nvPr/>
        </p:nvSpPr>
        <p:spPr>
          <a:xfrm>
            <a:off x="1937974" y="5779841"/>
            <a:ext cx="614149" cy="61413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pic>
        <p:nvPicPr>
          <p:cNvPr id="95" name="Picture 94" descr="c0f27f09977f3a249bb988b4986ed5f9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09878" y="3125336"/>
            <a:ext cx="3043952" cy="3795709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82469" y="1303023"/>
            <a:ext cx="19142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VPS Ben Tre Hoa" panose="020B7200000000000000" pitchFamily="34" charset="0"/>
              </a:rPr>
              <a:t>GIẢI Ô CHỮ</a:t>
            </a:r>
            <a:endParaRPr lang="en-US" sz="6600" dirty="0">
              <a:latin typeface="VPS Ben Tre Hoa" panose="020B72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46910" y="5798912"/>
            <a:ext cx="7096834" cy="508293"/>
            <a:chOff x="922702" y="5051990"/>
            <a:chExt cx="7096834" cy="508293"/>
          </a:xfrm>
        </p:grpSpPr>
        <p:sp>
          <p:nvSpPr>
            <p:cNvPr id="70" name="Rounded Rectangle 69"/>
            <p:cNvSpPr/>
            <p:nvPr/>
          </p:nvSpPr>
          <p:spPr>
            <a:xfrm>
              <a:off x="2683264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3270118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3856972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4471118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5057972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5644826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922702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1509556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2096410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6258976" y="5051990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7471806" y="5051990"/>
              <a:ext cx="547730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845832" y="5051990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55638" y="12879"/>
            <a:ext cx="600502" cy="6772624"/>
            <a:chOff x="9198588" y="54588"/>
            <a:chExt cx="600502" cy="6772624"/>
          </a:xfrm>
        </p:grpSpPr>
        <p:sp>
          <p:nvSpPr>
            <p:cNvPr id="103" name="Rounded Rectangle 102"/>
            <p:cNvSpPr/>
            <p:nvPr/>
          </p:nvSpPr>
          <p:spPr>
            <a:xfrm>
              <a:off x="9198588" y="6318919"/>
              <a:ext cx="586854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9225884" y="5302158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9225884" y="4769895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9225884" y="4230808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9225884" y="3698545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9225884" y="3166277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9225884" y="2634019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9225884" y="2115404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9225884" y="1596789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9225884" y="1078174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9225884" y="545911"/>
              <a:ext cx="573206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9225884" y="54588"/>
              <a:ext cx="573206" cy="43673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20618" y="489651"/>
            <a:ext cx="4708478" cy="508293"/>
            <a:chOff x="3874437" y="979625"/>
            <a:chExt cx="4708478" cy="508293"/>
          </a:xfrm>
        </p:grpSpPr>
        <p:sp>
          <p:nvSpPr>
            <p:cNvPr id="115" name="Rounded Rectangle 114"/>
            <p:cNvSpPr/>
            <p:nvPr/>
          </p:nvSpPr>
          <p:spPr>
            <a:xfrm>
              <a:off x="5662296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6249150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6836004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7436502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8037004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3874437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4488588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5075442" y="979625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5508" y="12884"/>
            <a:ext cx="532263" cy="2524836"/>
            <a:chOff x="6794326" y="40941"/>
            <a:chExt cx="532263" cy="2524836"/>
          </a:xfrm>
        </p:grpSpPr>
        <p:sp>
          <p:nvSpPr>
            <p:cNvPr id="123" name="Rounded Rectangle 122"/>
            <p:cNvSpPr/>
            <p:nvPr/>
          </p:nvSpPr>
          <p:spPr>
            <a:xfrm>
              <a:off x="6794326" y="40941"/>
              <a:ext cx="532263" cy="43673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6794326" y="2088103"/>
              <a:ext cx="532263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6794326" y="1569488"/>
              <a:ext cx="532263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794326" y="1050873"/>
              <a:ext cx="532263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22368" y="1009932"/>
            <a:ext cx="518614" cy="3575716"/>
            <a:chOff x="4994703" y="866904"/>
            <a:chExt cx="518614" cy="3575716"/>
          </a:xfrm>
        </p:grpSpPr>
        <p:sp>
          <p:nvSpPr>
            <p:cNvPr id="128" name="Rounded Rectangle 127"/>
            <p:cNvSpPr/>
            <p:nvPr/>
          </p:nvSpPr>
          <p:spPr>
            <a:xfrm>
              <a:off x="4994703" y="2955012"/>
              <a:ext cx="518614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4994703" y="2422749"/>
              <a:ext cx="518614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4994703" y="1904134"/>
              <a:ext cx="518614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4994703" y="1385519"/>
              <a:ext cx="518614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4994703" y="866904"/>
              <a:ext cx="518614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4994703" y="3964946"/>
              <a:ext cx="518614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77205" y="3612812"/>
            <a:ext cx="4026090" cy="518615"/>
            <a:chOff x="3330055" y="4231854"/>
            <a:chExt cx="4026090" cy="518615"/>
          </a:xfrm>
        </p:grpSpPr>
        <p:sp>
          <p:nvSpPr>
            <p:cNvPr id="136" name="Rounded Rectangle 135"/>
            <p:cNvSpPr/>
            <p:nvPr/>
          </p:nvSpPr>
          <p:spPr>
            <a:xfrm>
              <a:off x="3903262" y="4231854"/>
              <a:ext cx="518614" cy="477674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6223380" y="4242176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6810234" y="4242176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4462818" y="4242176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5049672" y="4242176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5636526" y="4242176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330055" y="4231854"/>
              <a:ext cx="545911" cy="508293"/>
            </a:xfrm>
            <a:prstGeom prst="roundRect">
              <a:avLst/>
            </a:prstGeom>
            <a:solidFill>
              <a:srgbClr val="FF93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13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593" y="1460094"/>
            <a:ext cx="812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Ô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1: </a:t>
            </a:r>
            <a:r>
              <a:rPr lang="en-US" sz="3200" dirty="0" err="1" smtClean="0">
                <a:solidFill>
                  <a:schemeClr val="bg1"/>
                </a:solidFill>
              </a:rPr>
              <a:t>Gồm</a:t>
            </a:r>
            <a:r>
              <a:rPr lang="en-US" sz="3200" dirty="0" smtClean="0">
                <a:solidFill>
                  <a:schemeClr val="bg1"/>
                </a:solidFill>
              </a:rPr>
              <a:t> 9 </a:t>
            </a:r>
            <a:r>
              <a:rPr lang="en-US" sz="3200" dirty="0" err="1" smtClean="0">
                <a:solidFill>
                  <a:schemeClr val="bg1"/>
                </a:solidFill>
              </a:rPr>
              <a:t>chữ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cái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đây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tên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một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địa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danh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gắn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liền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với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chiến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thắng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Bạch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Đằng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1288 .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816" y="2618235"/>
            <a:ext cx="168270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593" y="1460094"/>
            <a:ext cx="812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Ô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2: </a:t>
            </a:r>
            <a:r>
              <a:rPr lang="en-US" sz="3200" dirty="0" err="1" smtClean="0">
                <a:solidFill>
                  <a:schemeClr val="bg1"/>
                </a:solidFill>
              </a:rPr>
              <a:t>Gồm</a:t>
            </a:r>
            <a:r>
              <a:rPr lang="en-US" sz="3200" dirty="0" smtClean="0">
                <a:solidFill>
                  <a:schemeClr val="bg1"/>
                </a:solidFill>
              </a:rPr>
              <a:t> 8 </a:t>
            </a:r>
            <a:r>
              <a:rPr lang="en-US" sz="3200" dirty="0" err="1" smtClean="0">
                <a:solidFill>
                  <a:schemeClr val="bg1"/>
                </a:solidFill>
              </a:rPr>
              <a:t>chữ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cái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đây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sản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vật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tiếng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tiến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vua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của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vùng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đất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Hải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Phòng</a:t>
            </a:r>
            <a:r>
              <a:rPr lang="en-US" sz="3200" dirty="0" smtClean="0">
                <a:solidFill>
                  <a:schemeClr val="bg1"/>
                </a:solidFill>
              </a:rPr>
              <a:t> 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816" y="2618235"/>
            <a:ext cx="168270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593" y="1460094"/>
            <a:ext cx="8126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Ô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3: </a:t>
            </a:r>
            <a:r>
              <a:rPr lang="en-US" sz="3200" dirty="0" err="1" smtClean="0">
                <a:solidFill>
                  <a:schemeClr val="bg1"/>
                </a:solidFill>
              </a:rPr>
              <a:t>Gồm</a:t>
            </a:r>
            <a:r>
              <a:rPr lang="en-US" sz="3200" dirty="0" smtClean="0">
                <a:solidFill>
                  <a:schemeClr val="bg1"/>
                </a:solidFill>
              </a:rPr>
              <a:t> 5 </a:t>
            </a:r>
            <a:r>
              <a:rPr lang="en-US" sz="3200" dirty="0" err="1" smtClean="0">
                <a:solidFill>
                  <a:schemeClr val="bg1"/>
                </a:solidFill>
              </a:rPr>
              <a:t>chữ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cái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đây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tên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của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lãnh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đạo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một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cuộc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khởi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nghĩa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chống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ách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đô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hộ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của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nhà</a:t>
            </a:r>
            <a:r>
              <a:rPr lang="en-US" sz="3200" dirty="0" smtClean="0">
                <a:solidFill>
                  <a:schemeClr val="bg1"/>
                </a:solidFill>
              </a:rPr>
              <a:t> Minh </a:t>
            </a:r>
            <a:r>
              <a:rPr lang="en-US" sz="3200" dirty="0" err="1" smtClean="0">
                <a:solidFill>
                  <a:schemeClr val="bg1"/>
                </a:solidFill>
              </a:rPr>
              <a:t>trên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vùng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đất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Hải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Phòng</a:t>
            </a:r>
            <a:r>
              <a:rPr lang="en-US" sz="3200" dirty="0" smtClean="0">
                <a:solidFill>
                  <a:schemeClr val="bg1"/>
                </a:solidFill>
              </a:rPr>
              <a:t> 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48" y="2914965"/>
            <a:ext cx="168270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593" y="1460094"/>
            <a:ext cx="8126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Ô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4: </a:t>
            </a:r>
            <a:r>
              <a:rPr lang="en-US" sz="3200" dirty="0" err="1" smtClean="0">
                <a:solidFill>
                  <a:schemeClr val="bg1"/>
                </a:solidFill>
              </a:rPr>
              <a:t>Gồm</a:t>
            </a:r>
            <a:r>
              <a:rPr lang="en-US" sz="3200" dirty="0" smtClean="0">
                <a:solidFill>
                  <a:schemeClr val="bg1"/>
                </a:solidFill>
              </a:rPr>
              <a:t> 13 </a:t>
            </a:r>
            <a:r>
              <a:rPr lang="en-US" sz="3200" dirty="0" err="1" smtClean="0">
                <a:solidFill>
                  <a:schemeClr val="bg1"/>
                </a:solidFill>
              </a:rPr>
              <a:t>chữ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cái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đây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tên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của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một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công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trình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kiến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trúc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phật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giáo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tiếng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xây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dựng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trên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vùng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đất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Hải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Phòng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thời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nhà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Lý</a:t>
            </a:r>
            <a:r>
              <a:rPr lang="en-US" sz="3200" dirty="0" smtClean="0">
                <a:solidFill>
                  <a:schemeClr val="bg1"/>
                </a:solidFill>
              </a:rPr>
              <a:t> 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48" y="2914966"/>
            <a:ext cx="168270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593" y="1460094"/>
            <a:ext cx="812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Ô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5: </a:t>
            </a:r>
            <a:r>
              <a:rPr lang="en-US" sz="3200" dirty="0" err="1" smtClean="0">
                <a:solidFill>
                  <a:schemeClr val="bg1"/>
                </a:solidFill>
              </a:rPr>
              <a:t>Gồm</a:t>
            </a:r>
            <a:r>
              <a:rPr lang="en-US" sz="3200" dirty="0" smtClean="0">
                <a:solidFill>
                  <a:schemeClr val="bg1"/>
                </a:solidFill>
              </a:rPr>
              <a:t> 7 </a:t>
            </a:r>
            <a:r>
              <a:rPr lang="en-US" sz="3200" dirty="0" err="1" smtClean="0">
                <a:solidFill>
                  <a:schemeClr val="bg1"/>
                </a:solidFill>
              </a:rPr>
              <a:t>chữ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cái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đây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một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hoạt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kinh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tế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của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cư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dân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ven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biển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Hải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Phòng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từ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938 </a:t>
            </a:r>
            <a:r>
              <a:rPr lang="en-US" sz="3200" dirty="0" err="1" smtClean="0">
                <a:solidFill>
                  <a:schemeClr val="bg1"/>
                </a:solidFill>
              </a:rPr>
              <a:t>đến</a:t>
            </a:r>
            <a:r>
              <a:rPr lang="en-US" sz="3200" dirty="0" smtClean="0">
                <a:solidFill>
                  <a:schemeClr val="bg1"/>
                </a:solidFill>
              </a:rPr>
              <a:t> 1407 .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525" y="2807144"/>
            <a:ext cx="168270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4067" y="1485852"/>
            <a:ext cx="812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Ô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6: </a:t>
            </a:r>
            <a:r>
              <a:rPr lang="en-US" sz="3200" dirty="0" err="1" smtClean="0">
                <a:solidFill>
                  <a:schemeClr val="bg1"/>
                </a:solidFill>
              </a:rPr>
              <a:t>Gồm</a:t>
            </a:r>
            <a:r>
              <a:rPr lang="en-US" sz="3200" dirty="0" smtClean="0">
                <a:solidFill>
                  <a:schemeClr val="bg1"/>
                </a:solidFill>
              </a:rPr>
              <a:t> 12 </a:t>
            </a:r>
            <a:r>
              <a:rPr lang="en-US" sz="3200" dirty="0" err="1" smtClean="0">
                <a:solidFill>
                  <a:schemeClr val="bg1"/>
                </a:solidFill>
              </a:rPr>
              <a:t>chữ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cái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đây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tên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địa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danh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hành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chính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của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Hải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Phòng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thời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Ngô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Đinh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Tiền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Lê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Lý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48" y="2807144"/>
            <a:ext cx="168270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xmlns="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xmlns="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xmlns="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35" y="273413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xmlns="" id="{C22FC95B-4B10-4E47-8286-1CD9D314DD3E}"/>
              </a:ext>
            </a:extLst>
          </p:cNvPr>
          <p:cNvSpPr txBox="1"/>
          <p:nvPr/>
        </p:nvSpPr>
        <p:spPr>
          <a:xfrm>
            <a:off x="2543055" y="1719053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IV.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0" y="4848447"/>
            <a:ext cx="3724125" cy="2009553"/>
          </a:xfrm>
          <a:prstGeom prst="rect">
            <a:avLst/>
          </a:prstGeom>
        </p:spPr>
      </p:pic>
      <p:pic>
        <p:nvPicPr>
          <p:cNvPr id="7" name="Picture 6" descr="c0f27f09977f3a249bb988b4986ed5f9.png">
            <a:extLst>
              <a:ext uri="{FF2B5EF4-FFF2-40B4-BE49-F238E27FC236}">
                <a16:creationId xmlns:a16="http://schemas.microsoft.com/office/drawing/2014/main" xmlns="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20920" y="2942331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7"/>
          <p:cNvSpPr txBox="1">
            <a:spLocks noGrp="1"/>
          </p:cNvSpPr>
          <p:nvPr>
            <p:ph type="title"/>
          </p:nvPr>
        </p:nvSpPr>
        <p:spPr>
          <a:xfrm>
            <a:off x="2462084" y="252957"/>
            <a:ext cx="7695182" cy="129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vi-VN" sz="4800" b="1" dirty="0">
                <a:latin typeface="+mn-lt"/>
              </a:rPr>
              <a:t>TRÒ CHƠI </a:t>
            </a:r>
            <a:r>
              <a:rPr lang="en-US" sz="4800" b="1" dirty="0" smtClean="0">
                <a:latin typeface="+mn-lt"/>
              </a:rPr>
              <a:t> </a:t>
            </a:r>
            <a:r>
              <a:rPr lang="vi-VN" sz="4800" b="1" dirty="0" smtClean="0">
                <a:latin typeface="+mn-lt"/>
              </a:rPr>
              <a:t>TIẾP </a:t>
            </a:r>
            <a:r>
              <a:rPr lang="vi-VN" sz="4800" b="1" dirty="0">
                <a:latin typeface="+mn-lt"/>
              </a:rPr>
              <a:t>SỨC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2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65" y="756365"/>
            <a:ext cx="9157228" cy="6101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5013" y="2046365"/>
            <a:ext cx="6173873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85" y="4439478"/>
            <a:ext cx="4414206" cy="30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536" t="33819" r="24733" b="8508"/>
          <a:stretch/>
        </p:blipFill>
        <p:spPr>
          <a:xfrm>
            <a:off x="3556717" y="154379"/>
            <a:ext cx="8178084" cy="651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4F1E291A-782B-A54B-AF96-41EF3ED5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1066582" y="675409"/>
            <a:ext cx="7525520" cy="5507182"/>
          </a:xfrm>
          <a:prstGeom prst="rect">
            <a:avLst/>
          </a:prstGeom>
        </p:spPr>
      </p:pic>
      <p:pic>
        <p:nvPicPr>
          <p:cNvPr id="6" name="Picture 5" descr="c0f27f09977f3a249bb988b4986ed5f9.png">
            <a:extLst>
              <a:ext uri="{FF2B5EF4-FFF2-40B4-BE49-F238E27FC236}">
                <a16:creationId xmlns:a16="http://schemas.microsoft.com/office/drawing/2014/main" xmlns="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201" y="2729415"/>
            <a:ext cx="3207761" cy="4415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8505" y="1783845"/>
            <a:ext cx="6096000" cy="25699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HP.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ơn các anh hùng dân tộc..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000" u="none" strike="noStrike" spc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0CDE10C-51A8-024D-B2EB-2663EFCF9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93" y="1774207"/>
            <a:ext cx="4010413" cy="28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070721"/>
              </p:ext>
            </p:extLst>
          </p:nvPr>
        </p:nvGraphicFramePr>
        <p:xfrm>
          <a:off x="3477296" y="1017430"/>
          <a:ext cx="8229600" cy="5061395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246918"/>
                <a:gridCol w="4982682"/>
              </a:tblGrid>
              <a:tr h="722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THỜI GIAN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CÁC TRIỀU ĐẠI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939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NGÔ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968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ĐINH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980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TIỀN LÊ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1009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LÝ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1225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TRẦN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1400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HỒ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1428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NHÀ LÊ SƠ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1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5996B5-F021-A64A-B558-6C7A23C5477F}"/>
              </a:ext>
            </a:extLst>
          </p:cNvPr>
          <p:cNvSpPr txBox="1"/>
          <p:nvPr/>
        </p:nvSpPr>
        <p:spPr>
          <a:xfrm>
            <a:off x="2418143" y="1410773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KHÁM PHÁ</a:t>
            </a:r>
            <a:endParaRPr lang="en-US" sz="88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364" t="33289" r="9101" b="17350"/>
          <a:stretch/>
        </p:blipFill>
        <p:spPr>
          <a:xfrm>
            <a:off x="455177" y="643944"/>
            <a:ext cx="11376841" cy="5512158"/>
          </a:xfrm>
          <a:prstGeom prst="rect">
            <a:avLst/>
          </a:prstGeom>
          <a:ln w="1905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875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6095" y="685871"/>
            <a:ext cx="5447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GHI NHỚ NHANH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35639" y="1996225"/>
            <a:ext cx="65811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LUẬT CHƠI:</a:t>
            </a:r>
          </a:p>
          <a:p>
            <a:r>
              <a:rPr lang="en-US" sz="2800" dirty="0" smtClean="0"/>
              <a:t>- 1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kì</a:t>
            </a:r>
            <a:r>
              <a:rPr lang="en-US" sz="2800" dirty="0" smtClean="0"/>
              <a:t> </a:t>
            </a:r>
            <a:r>
              <a:rPr lang="en-US" sz="2800" dirty="0" err="1" smtClean="0"/>
              <a:t>lịch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( VD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Ngô</a:t>
            </a:r>
            <a:r>
              <a:rPr lang="en-US" sz="2800" dirty="0" smtClean="0"/>
              <a:t>…)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còn</a:t>
            </a:r>
            <a:r>
              <a:rPr lang="en-US" sz="2800" dirty="0" smtClean="0"/>
              <a:t> </a:t>
            </a:r>
            <a:r>
              <a:rPr lang="en-US" sz="2800" dirty="0" err="1" smtClean="0"/>
              <a:t>lại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giới</a:t>
            </a:r>
            <a:r>
              <a:rPr lang="en-US" sz="2800" dirty="0" smtClean="0"/>
              <a:t> </a:t>
            </a:r>
            <a:r>
              <a:rPr lang="en-US" sz="2800" dirty="0" err="1" smtClean="0"/>
              <a:t>hành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hải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kì</a:t>
            </a:r>
            <a:r>
              <a:rPr lang="en-US" sz="2800" dirty="0" smtClean="0"/>
              <a:t> </a:t>
            </a:r>
            <a:r>
              <a:rPr lang="en-US" sz="2800" dirty="0" err="1" smtClean="0"/>
              <a:t>ấy</a:t>
            </a:r>
            <a:r>
              <a:rPr lang="en-US" sz="2800" dirty="0" smtClean="0"/>
              <a:t>.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. </a:t>
            </a:r>
            <a:r>
              <a:rPr lang="en-US" sz="2800" dirty="0" err="1" smtClean="0"/>
              <a:t>Sai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lwoif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.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đổi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ngược</a:t>
            </a:r>
            <a:r>
              <a:rPr lang="en-US" sz="2800" dirty="0" smtClean="0"/>
              <a:t> </a:t>
            </a:r>
            <a:r>
              <a:rPr lang="en-US" sz="2800" dirty="0" err="1" smtClean="0"/>
              <a:t>lại</a:t>
            </a:r>
            <a:r>
              <a:rPr lang="en-US" sz="2800" dirty="0" smtClean="0"/>
              <a:t>.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còn</a:t>
            </a:r>
            <a:r>
              <a:rPr lang="en-US" sz="2800" dirty="0" smtClean="0"/>
              <a:t> 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gọi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trò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thúc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49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8039" y="421507"/>
            <a:ext cx="10367493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trấn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1023,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emp">
      <a:majorFont>
        <a:latin typeface="Arial"/>
        <a:ea typeface="张海山锐谐体"/>
        <a:cs typeface=""/>
      </a:majorFont>
      <a:minorFont>
        <a:latin typeface="Arial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6077</TotalTime>
  <Words>1800</Words>
  <Application>Microsoft Office PowerPoint</Application>
  <PresentationFormat>Custom</PresentationFormat>
  <Paragraphs>221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Montserrat</vt:lpstr>
      <vt:lpstr>VPS Ben Tre Hoa</vt:lpstr>
      <vt:lpstr>汉仪综艺体简</vt:lpstr>
      <vt:lpstr>Times New Roman</vt:lpstr>
      <vt:lpstr>Calibri</vt:lpstr>
      <vt:lpstr>SimSun</vt:lpstr>
      <vt:lpstr>Segoe UI</vt:lpstr>
      <vt:lpstr>Montserrat Light</vt:lpstr>
      <vt:lpstr>张海山锐谐体</vt:lpstr>
      <vt:lpstr>Symbol</vt:lpstr>
      <vt:lpstr>Office 主题</vt:lpstr>
      <vt:lpstr>CHỦ ĐỀ1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TIẾP SỨC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HP</cp:lastModifiedBy>
  <cp:revision>315</cp:revision>
  <dcterms:created xsi:type="dcterms:W3CDTF">2017-03-09T01:41:16Z</dcterms:created>
  <dcterms:modified xsi:type="dcterms:W3CDTF">2022-09-27T06:46:47Z</dcterms:modified>
</cp:coreProperties>
</file>