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31" r:id="rId4"/>
    <p:sldMasterId id="2147483755" r:id="rId5"/>
    <p:sldMasterId id="2147483779" r:id="rId6"/>
    <p:sldMasterId id="2147483789" r:id="rId7"/>
  </p:sldMasterIdLst>
  <p:notesMasterIdLst>
    <p:notesMasterId r:id="rId58"/>
  </p:notesMasterIdLst>
  <p:sldIdLst>
    <p:sldId id="464" r:id="rId8"/>
    <p:sldId id="494" r:id="rId9"/>
    <p:sldId id="495" r:id="rId10"/>
    <p:sldId id="496" r:id="rId11"/>
    <p:sldId id="497" r:id="rId12"/>
    <p:sldId id="498" r:id="rId13"/>
    <p:sldId id="499" r:id="rId14"/>
    <p:sldId id="461" r:id="rId15"/>
    <p:sldId id="279" r:id="rId16"/>
    <p:sldId id="567" r:id="rId17"/>
    <p:sldId id="356" r:id="rId18"/>
    <p:sldId id="462" r:id="rId19"/>
    <p:sldId id="362" r:id="rId20"/>
    <p:sldId id="469" r:id="rId21"/>
    <p:sldId id="505" r:id="rId22"/>
    <p:sldId id="466" r:id="rId23"/>
    <p:sldId id="516" r:id="rId24"/>
    <p:sldId id="467" r:id="rId25"/>
    <p:sldId id="517" r:id="rId26"/>
    <p:sldId id="519" r:id="rId27"/>
    <p:sldId id="520" r:id="rId28"/>
    <p:sldId id="521" r:id="rId29"/>
    <p:sldId id="524" r:id="rId30"/>
    <p:sldId id="526" r:id="rId31"/>
    <p:sldId id="529" r:id="rId32"/>
    <p:sldId id="528" r:id="rId33"/>
    <p:sldId id="530" r:id="rId34"/>
    <p:sldId id="531" r:id="rId35"/>
    <p:sldId id="541" r:id="rId36"/>
    <p:sldId id="542" r:id="rId37"/>
    <p:sldId id="543" r:id="rId38"/>
    <p:sldId id="544" r:id="rId39"/>
    <p:sldId id="547" r:id="rId40"/>
    <p:sldId id="548" r:id="rId41"/>
    <p:sldId id="549" r:id="rId42"/>
    <p:sldId id="550" r:id="rId43"/>
    <p:sldId id="553" r:id="rId44"/>
    <p:sldId id="554" r:id="rId45"/>
    <p:sldId id="555" r:id="rId46"/>
    <p:sldId id="556" r:id="rId47"/>
    <p:sldId id="558" r:id="rId48"/>
    <p:sldId id="568" r:id="rId49"/>
    <p:sldId id="559" r:id="rId50"/>
    <p:sldId id="560" r:id="rId51"/>
    <p:sldId id="561" r:id="rId52"/>
    <p:sldId id="562" r:id="rId53"/>
    <p:sldId id="563" r:id="rId54"/>
    <p:sldId id="564" r:id="rId55"/>
    <p:sldId id="565" r:id="rId56"/>
    <p:sldId id="566"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B8DEDC"/>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93613" autoAdjust="0"/>
  </p:normalViewPr>
  <p:slideViewPr>
    <p:cSldViewPr>
      <p:cViewPr varScale="1">
        <p:scale>
          <a:sx n="92" d="100"/>
          <a:sy n="92" d="100"/>
        </p:scale>
        <p:origin x="858"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8/22/2022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708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693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441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4361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9844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2811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85646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9917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7256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38043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46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8441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7024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20670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2291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9175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13321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198742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248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3574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4270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02269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9407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31790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9133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475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1111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658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948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8400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7559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8</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8/22/2022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7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628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84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2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00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237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47734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3728756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4468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46090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41137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42782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68023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00678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9868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61686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47162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12933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5148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267793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203900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5080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45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12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717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45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804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10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71314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35189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85973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850811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308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180137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93719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83419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3090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95675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11246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08158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623283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019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387416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55473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92398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29365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37"/>
            <a:fld id="{7FE5A9CD-1CA5-4BB6-ABF6-C3DB2F9C09D1}" type="datetimeFigureOut">
              <a:rPr lang="en-US" sz="1600" smtClean="0">
                <a:solidFill>
                  <a:prstClr val="black"/>
                </a:solidFill>
              </a:rPr>
              <a:pPr defTabSz="813337"/>
              <a:t>8/22/2022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3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37"/>
            <a:fld id="{E9E3A461-C528-4C33-83FA-271D1850C3B5}"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77862378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37">
              <a:defRPr/>
            </a:pPr>
            <a:fld id="{E979D15E-7C97-46BA-A533-0FCFA23F6052}" type="slidenum">
              <a:rPr lang="en-US" sz="1600" smtClean="0">
                <a:solidFill>
                  <a:prstClr val="black"/>
                </a:solidFill>
              </a:rPr>
              <a:pPr defTabSz="813337">
                <a:defRPr/>
              </a:pPr>
              <a:t>‹#›</a:t>
            </a:fld>
            <a:endParaRPr lang="en-US" sz="1600">
              <a:solidFill>
                <a:prstClr val="black"/>
              </a:solidFill>
            </a:endParaRPr>
          </a:p>
        </p:txBody>
      </p:sp>
    </p:spTree>
    <p:extLst>
      <p:ext uri="{BB962C8B-B14F-4D97-AF65-F5344CB8AC3E}">
        <p14:creationId xmlns:p14="http://schemas.microsoft.com/office/powerpoint/2010/main" val="1714976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2438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37"/>
            <a:fld id="{475E0F57-EEA1-4A8B-9311-4AD2064A14C0}"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3860041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71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7550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8268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6" name="Rectangle 6"/>
          <p:cNvSpPr>
            <a:spLocks noGrp="1" noChangeArrowheads="1"/>
          </p:cNvSpPr>
          <p:nvPr>
            <p:ph type="sldNum" sz="quarter" idx="12"/>
          </p:nvPr>
        </p:nvSpPr>
        <p:spPr>
          <a:xfrm>
            <a:off x="6553044" y="4683919"/>
            <a:ext cx="2133917" cy="357188"/>
          </a:xfrm>
          <a:prstGeom prst="rect">
            <a:avLst/>
          </a:prstGeom>
        </p:spPr>
        <p:txBody>
          <a:bodyPr lIns="34217" tIns="17104" rIns="34217" bIns="17104"/>
          <a:lstStyle>
            <a:lvl1pPr>
              <a:defRPr/>
            </a:lvl1pPr>
          </a:lstStyle>
          <a:p>
            <a:pPr defTabSz="813337">
              <a:defRPr/>
            </a:pPr>
            <a:fld id="{BEF8FD80-C95D-4220-BF8B-01906B7B67AD}" type="slidenum">
              <a:rPr lang="en-US" sz="1600" smtClean="0">
                <a:solidFill>
                  <a:srgbClr val="000000"/>
                </a:solidFill>
              </a:rPr>
              <a:pPr defTabSz="813337">
                <a:defRPr/>
              </a:pPr>
              <a:t>‹#›</a:t>
            </a:fld>
            <a:endParaRPr lang="en-US" sz="1600">
              <a:solidFill>
                <a:srgbClr val="000000"/>
              </a:solidFill>
            </a:endParaRPr>
          </a:p>
        </p:txBody>
      </p:sp>
    </p:spTree>
    <p:extLst>
      <p:ext uri="{BB962C8B-B14F-4D97-AF65-F5344CB8AC3E}">
        <p14:creationId xmlns:p14="http://schemas.microsoft.com/office/powerpoint/2010/main" val="29476097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02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136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2679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065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955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90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469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602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24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8140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5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4.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emf"/><Relationship Id="rId5" Type="http://schemas.openxmlformats.org/officeDocument/2006/relationships/slideLayout" Target="../slideLayouts/slideLayout80.xml"/><Relationship Id="rId10"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8/22/2022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458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1" r:id="rId19"/>
    <p:sldLayoutId id="2147483752" r:id="rId20"/>
    <p:sldLayoutId id="2147483753" r:id="rId21"/>
    <p:sldLayoutId id="2147483754"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295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7"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66204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timing>
    <p:tnLst>
      <p:par>
        <p:cTn id="1" dur="indefinite" restart="never" nodeType="tmRoot"/>
      </p:par>
    </p:tnLst>
  </p:timing>
  <p:txStyles>
    <p:titleStyle>
      <a:lvl1pPr algn="ctr" defTabSz="813337" rtl="0" eaLnBrk="1" latinLnBrk="0" hangingPunct="1">
        <a:spcBef>
          <a:spcPct val="0"/>
        </a:spcBef>
        <a:buNone/>
        <a:defRPr sz="3900" kern="1200">
          <a:solidFill>
            <a:schemeClr val="tx1"/>
          </a:solidFill>
          <a:latin typeface="+mj-lt"/>
          <a:ea typeface="+mj-ea"/>
          <a:cs typeface="+mj-cs"/>
        </a:defRPr>
      </a:lvl1pPr>
    </p:titleStyle>
    <p:bodyStyle>
      <a:lvl1pPr marL="305123" indent="-305123" algn="l" defTabSz="8133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09" indent="-254128" algn="l" defTabSz="81333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896" indent="-203340" algn="l" defTabSz="81333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3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12"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24"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038"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699"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32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37" rtl="0" eaLnBrk="1" latinLnBrk="0" hangingPunct="1">
        <a:defRPr sz="1600" kern="1200">
          <a:solidFill>
            <a:schemeClr val="tx1"/>
          </a:solidFill>
          <a:latin typeface="+mn-lt"/>
          <a:ea typeface="+mn-ea"/>
          <a:cs typeface="+mn-cs"/>
        </a:defRPr>
      </a:lvl1pPr>
      <a:lvl2pPr marL="406673" algn="l" defTabSz="813337" rtl="0" eaLnBrk="1" latinLnBrk="0" hangingPunct="1">
        <a:defRPr sz="1600" kern="1200">
          <a:solidFill>
            <a:schemeClr val="tx1"/>
          </a:solidFill>
          <a:latin typeface="+mn-lt"/>
          <a:ea typeface="+mn-ea"/>
          <a:cs typeface="+mn-cs"/>
        </a:defRPr>
      </a:lvl2pPr>
      <a:lvl3pPr marL="813568" algn="l" defTabSz="813337" rtl="0" eaLnBrk="1" latinLnBrk="0" hangingPunct="1">
        <a:defRPr sz="1600" kern="1200">
          <a:solidFill>
            <a:schemeClr val="tx1"/>
          </a:solidFill>
          <a:latin typeface="+mn-lt"/>
          <a:ea typeface="+mn-ea"/>
          <a:cs typeface="+mn-cs"/>
        </a:defRPr>
      </a:lvl3pPr>
      <a:lvl4pPr marL="1220263" algn="l" defTabSz="813337" rtl="0" eaLnBrk="1" latinLnBrk="0" hangingPunct="1">
        <a:defRPr sz="1600" kern="1200">
          <a:solidFill>
            <a:schemeClr val="tx1"/>
          </a:solidFill>
          <a:latin typeface="+mn-lt"/>
          <a:ea typeface="+mn-ea"/>
          <a:cs typeface="+mn-cs"/>
        </a:defRPr>
      </a:lvl4pPr>
      <a:lvl5pPr marL="1627140" algn="l" defTabSz="813337" rtl="0" eaLnBrk="1" latinLnBrk="0" hangingPunct="1">
        <a:defRPr sz="1600" kern="1200">
          <a:solidFill>
            <a:schemeClr val="tx1"/>
          </a:solidFill>
          <a:latin typeface="+mn-lt"/>
          <a:ea typeface="+mn-ea"/>
          <a:cs typeface="+mn-cs"/>
        </a:defRPr>
      </a:lvl5pPr>
      <a:lvl6pPr marL="2033786" algn="l" defTabSz="813337" rtl="0" eaLnBrk="1" latinLnBrk="0" hangingPunct="1">
        <a:defRPr sz="1600" kern="1200">
          <a:solidFill>
            <a:schemeClr val="tx1"/>
          </a:solidFill>
          <a:latin typeface="+mn-lt"/>
          <a:ea typeface="+mn-ea"/>
          <a:cs typeface="+mn-cs"/>
        </a:defRPr>
      </a:lvl6pPr>
      <a:lvl7pPr marL="2440461" algn="l" defTabSz="813337" rtl="0" eaLnBrk="1" latinLnBrk="0" hangingPunct="1">
        <a:defRPr sz="1600" kern="1200">
          <a:solidFill>
            <a:schemeClr val="tx1"/>
          </a:solidFill>
          <a:latin typeface="+mn-lt"/>
          <a:ea typeface="+mn-ea"/>
          <a:cs typeface="+mn-cs"/>
        </a:defRPr>
      </a:lvl7pPr>
      <a:lvl8pPr marL="2847373" algn="l" defTabSz="813337" rtl="0" eaLnBrk="1" latinLnBrk="0" hangingPunct="1">
        <a:defRPr sz="1600" kern="1200">
          <a:solidFill>
            <a:schemeClr val="tx1"/>
          </a:solidFill>
          <a:latin typeface="+mn-lt"/>
          <a:ea typeface="+mn-ea"/>
          <a:cs typeface="+mn-cs"/>
        </a:defRPr>
      </a:lvl8pPr>
      <a:lvl9pPr marL="3254047" algn="l" defTabSz="81333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455F20-2A15-4E70-936B-4A7AE79AE65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35368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9.jpg"/><Relationship Id="rId1" Type="http://schemas.openxmlformats.org/officeDocument/2006/relationships/slideLayout" Target="../slideLayouts/slideLayout91.xml"/><Relationship Id="rId5" Type="http://schemas.microsoft.com/office/2007/relationships/hdphoto" Target="../media/hdphoto6.wdp"/><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45.xml"/><Relationship Id="rId18" Type="http://schemas.openxmlformats.org/officeDocument/2006/relationships/slide" Target="slide50.xml"/><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6.wdp"/><Relationship Id="rId17" Type="http://schemas.openxmlformats.org/officeDocument/2006/relationships/slide" Target="slide48.xml"/><Relationship Id="rId2" Type="http://schemas.openxmlformats.org/officeDocument/2006/relationships/audio" Target="../media/audio1.wav"/><Relationship Id="rId16" Type="http://schemas.openxmlformats.org/officeDocument/2006/relationships/slide" Target="slide46.xml"/><Relationship Id="rId1" Type="http://schemas.openxmlformats.org/officeDocument/2006/relationships/slideLayout" Target="../slideLayouts/slideLayout91.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53.png"/><Relationship Id="rId15" Type="http://schemas.openxmlformats.org/officeDocument/2006/relationships/slide" Target="slide49.xml"/><Relationship Id="rId10" Type="http://schemas.openxmlformats.org/officeDocument/2006/relationships/slide" Target="slide9.xml"/><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slide" Target="slide47.xml"/></Relationships>
</file>

<file path=ppt/slides/_rels/slide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mj-lt"/>
              </a:rPr>
              <a:t>Hoa gì dõi hướng mặt trời</a:t>
            </a:r>
            <a:br>
              <a:rPr lang="vi-VN" sz="2800" dirty="0">
                <a:solidFill>
                  <a:srgbClr val="FF0000"/>
                </a:solidFill>
                <a:latin typeface="+mj-lt"/>
              </a:rPr>
            </a:br>
            <a:r>
              <a:rPr lang="vi-VN" sz="2800" dirty="0">
                <a:solidFill>
                  <a:srgbClr val="FF0000"/>
                </a:solidFill>
                <a:latin typeface="+mj-lt"/>
              </a:rPr>
              <a:t>Trông như tô nắng ngời ngời sắc hương ?</a:t>
            </a:r>
            <a:endParaRPr lang="en-US" sz="2800" dirty="0">
              <a:solidFill>
                <a:srgbClr val="FF0000"/>
              </a:solidFill>
              <a:latin typeface="+mj-lt"/>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HOA HƯỚNG DƯƠNG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 name="Oval 1"/>
          <p:cNvSpPr/>
          <p:nvPr/>
        </p:nvSpPr>
        <p:spPr>
          <a:xfrm>
            <a:off x="765401" y="1635646"/>
            <a:ext cx="2736304" cy="2664296"/>
          </a:xfrm>
          <a:prstGeom prst="ellipse">
            <a:avLst/>
          </a:prstGeom>
          <a:solidFill>
            <a:srgbClr val="A3D5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20267017">
            <a:off x="1718221" y="1533511"/>
            <a:ext cx="2618185" cy="2506913"/>
          </a:xfrm>
          <a:prstGeom prst="rect">
            <a:avLst/>
          </a:prstGeom>
        </p:spPr>
      </p:pic>
      <p:pic>
        <p:nvPicPr>
          <p:cNvPr id="12" name="Picture 11"/>
          <p:cNvPicPr>
            <a:picLocks noChangeAspect="1"/>
          </p:cNvPicPr>
          <p:nvPr/>
        </p:nvPicPr>
        <p:blipFill>
          <a:blip r:embed="rId5"/>
          <a:stretch>
            <a:fillRect/>
          </a:stretch>
        </p:blipFill>
        <p:spPr>
          <a:xfrm>
            <a:off x="899592" y="2067694"/>
            <a:ext cx="1944793" cy="1286367"/>
          </a:xfrm>
          <a:prstGeom prst="rect">
            <a:avLst/>
          </a:prstGeom>
        </p:spPr>
      </p:pic>
      <p:sp>
        <p:nvSpPr>
          <p:cNvPr id="23" name="Rectangle 22"/>
          <p:cNvSpPr/>
          <p:nvPr/>
        </p:nvSpPr>
        <p:spPr>
          <a:xfrm>
            <a:off x="4678653" y="1866895"/>
            <a:ext cx="3518567" cy="1687963"/>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vai</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nhanh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nhí</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nhảnh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vui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vẻ</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22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56592" y="1508681"/>
            <a:ext cx="4839012" cy="3183133"/>
          </a:xfrm>
          <a:prstGeom prst="rect">
            <a:avLst/>
          </a:prstGeom>
        </p:spPr>
      </p:pic>
      <p:grpSp>
        <p:nvGrpSpPr>
          <p:cNvPr id="7" name="Group 6"/>
          <p:cNvGrpSpPr/>
          <p:nvPr/>
        </p:nvGrpSpPr>
        <p:grpSpPr>
          <a:xfrm>
            <a:off x="179512" y="18825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09608"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19956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05682" y="786320"/>
            <a:ext cx="5114790" cy="4501232"/>
          </a:xfrm>
          <a:prstGeom prst="rect">
            <a:avLst/>
          </a:prstGeom>
        </p:spPr>
        <p:txBody>
          <a:bodyPr wrap="square">
            <a:spAutoFit/>
          </a:bodyPr>
          <a:lstStyle/>
          <a:p>
            <a:pPr algn="just"/>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Thuần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(1972)</a:t>
            </a:r>
          </a:p>
          <a:p>
            <a:pPr algn="just"/>
            <a:endParaRPr lang="en-US" sz="12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Tân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05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Nam</a:t>
            </a:r>
          </a:p>
          <a:p>
            <a:pPr algn="just"/>
            <a:endParaRPr lang="en-US" sz="12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endParaRPr lang="en-US" sz="2400" b="1" dirty="0">
              <a:latin typeface="Times New Roman" panose="02020603050405020304" pitchFamily="18" charset="0"/>
              <a:cs typeface="Times New Roman" panose="02020603050405020304" pitchFamily="18" charset="0"/>
            </a:endParaRPr>
          </a:p>
          <a:p>
            <a:pPr algn="just"/>
            <a:endParaRPr lang="en-US" sz="12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6562"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sp>
        <p:nvSpPr>
          <p:cNvPr id="21" name="Oval 78"/>
          <p:cNvSpPr/>
          <p:nvPr/>
        </p:nvSpPr>
        <p:spPr>
          <a:xfrm>
            <a:off x="3220237" y="37958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sp>
        <p:nvSpPr>
          <p:cNvPr id="18" name="Rectangle 17"/>
          <p:cNvSpPr/>
          <p:nvPr/>
        </p:nvSpPr>
        <p:spPr>
          <a:xfrm>
            <a:off x="467544" y="824394"/>
            <a:ext cx="2390058" cy="523220"/>
          </a:xfrm>
          <a:prstGeom prst="rect">
            <a:avLst/>
          </a:prstGeom>
          <a:solidFill>
            <a:srgbClr val="A3D5D3"/>
          </a:solidFill>
        </p:spPr>
        <p:txBody>
          <a:bodyPr wrap="square">
            <a:spAutoFit/>
          </a:bodyPr>
          <a:lstStyle/>
          <a:p>
            <a:pPr algn="ctr"/>
            <a:r>
              <a:rPr lang="en-US" sz="28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circle(in)">
                                      <p:cBhvr>
                                        <p:cTn id="29" dur="20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barn(inVertical)">
                                      <p:cBhvr>
                                        <p:cTn id="49" dur="500"/>
                                        <p:tgtEl>
                                          <p:spTgt spid="11">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circle(in)">
                                      <p:cBhvr>
                                        <p:cTn id="59" dur="2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5736" y="123478"/>
            <a:ext cx="5352752" cy="987637"/>
          </a:xfrm>
          <a:prstGeom prst="rect">
            <a:avLst/>
          </a:prstGeom>
        </p:spPr>
      </p:pic>
      <p:pic>
        <p:nvPicPr>
          <p:cNvPr id="4" name="Picture 3"/>
          <p:cNvPicPr>
            <a:picLocks noChangeAspect="1"/>
          </p:cNvPicPr>
          <p:nvPr/>
        </p:nvPicPr>
        <p:blipFill>
          <a:blip r:embed="rId4"/>
          <a:stretch>
            <a:fillRect/>
          </a:stretch>
        </p:blipFill>
        <p:spPr>
          <a:xfrm>
            <a:off x="179512" y="4202242"/>
            <a:ext cx="8442660" cy="1250193"/>
          </a:xfrm>
          <a:prstGeom prst="rect">
            <a:avLst/>
          </a:prstGeom>
        </p:spPr>
      </p:pic>
      <p:pic>
        <p:nvPicPr>
          <p:cNvPr id="5" name="Picture 4"/>
          <p:cNvPicPr>
            <a:picLocks noChangeAspect="1"/>
          </p:cNvPicPr>
          <p:nvPr/>
        </p:nvPicPr>
        <p:blipFill>
          <a:blip r:embed="rId5"/>
          <a:stretch>
            <a:fillRect/>
          </a:stretch>
        </p:blipFill>
        <p:spPr>
          <a:xfrm>
            <a:off x="65299" y="1631907"/>
            <a:ext cx="1785219" cy="2345862"/>
          </a:xfrm>
          <a:prstGeom prst="rect">
            <a:avLst/>
          </a:prstGeom>
        </p:spPr>
      </p:pic>
      <p:pic>
        <p:nvPicPr>
          <p:cNvPr id="6" name="Picture 5"/>
          <p:cNvPicPr>
            <a:picLocks noChangeAspect="1"/>
          </p:cNvPicPr>
          <p:nvPr/>
        </p:nvPicPr>
        <p:blipFill>
          <a:blip r:embed="rId6"/>
          <a:stretch>
            <a:fillRect/>
          </a:stretch>
        </p:blipFill>
        <p:spPr>
          <a:xfrm>
            <a:off x="3780710" y="1631907"/>
            <a:ext cx="1663014" cy="2340520"/>
          </a:xfrm>
          <a:prstGeom prst="rect">
            <a:avLst/>
          </a:prstGeom>
        </p:spPr>
      </p:pic>
      <p:pic>
        <p:nvPicPr>
          <p:cNvPr id="8" name="Picture 2" descr="Vừa nhắm mắ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3392" y="1107376"/>
            <a:ext cx="1659269" cy="22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853" y="1163681"/>
            <a:ext cx="1660133" cy="21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stretch>
            <a:fillRect/>
          </a:stretch>
        </p:blipFill>
        <p:spPr>
          <a:xfrm>
            <a:off x="7373916" y="1631907"/>
            <a:ext cx="1662580" cy="2340520"/>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419872" y="626513"/>
            <a:ext cx="4817022" cy="137139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3130545699"/>
              </p:ext>
            </p:extLst>
          </p:nvPr>
        </p:nvGraphicFramePr>
        <p:xfrm>
          <a:off x="342833" y="1779662"/>
          <a:ext cx="6245391" cy="2880360"/>
        </p:xfrm>
        <a:graphic>
          <a:graphicData uri="http://schemas.openxmlformats.org/drawingml/2006/table">
            <a:tbl>
              <a:tblPr firstRow="1" firstCol="1" bandRow="1">
                <a:tableStyleId>{5940675A-B579-460E-94D1-54222C63F5DA}</a:tableStyleId>
              </a:tblPr>
              <a:tblGrid>
                <a:gridCol w="2212943"/>
                <a:gridCol w="4032448"/>
              </a:tblGrid>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Xuất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xứ</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Thể loại</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Ngôi</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kể</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Người kể chuyện</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Nhân</a:t>
                      </a:r>
                      <a:r>
                        <a:rPr lang="en-US" sz="2100" dirty="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vật</a:t>
                      </a:r>
                      <a:r>
                        <a:rPr lang="en-US" sz="2100" dirty="0" smtClean="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chính</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Bố</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cục</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tr>
            </a:tbl>
          </a:graphicData>
        </a:graphic>
      </p:graphicFrame>
      <p:pic>
        <p:nvPicPr>
          <p:cNvPr id="19"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260" y="1707654"/>
            <a:ext cx="197257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79512" y="188256"/>
            <a:ext cx="4332065" cy="395616"/>
            <a:chOff x="644526" y="2766774"/>
            <a:chExt cx="11553677" cy="1054970"/>
          </a:xfrm>
        </p:grpSpPr>
        <p:sp>
          <p:nvSpPr>
            <p:cNvPr id="22" name="TextBox 21"/>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467544" y="682092"/>
            <a:ext cx="2390058" cy="461665"/>
          </a:xfrm>
          <a:prstGeom prst="rect">
            <a:avLst/>
          </a:prstGeom>
          <a:solidFill>
            <a:srgbClr val="A3D5D3"/>
          </a:solidFill>
        </p:spPr>
        <p:txBody>
          <a:bodyPr wrap="square">
            <a:spAutoFit/>
          </a:bodyPr>
          <a:lstStyle/>
          <a:p>
            <a:pPr algn="ct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3" name="Rectangle 12"/>
          <p:cNvSpPr/>
          <p:nvPr/>
        </p:nvSpPr>
        <p:spPr>
          <a:xfrm>
            <a:off x="3766552" y="4195894"/>
            <a:ext cx="246163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77702" y="2727920"/>
            <a:ext cx="1536769"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66552" y="3453403"/>
            <a:ext cx="267765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77702" y="2014255"/>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91710" y="794634"/>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57452" y="639140"/>
            <a:ext cx="4898753" cy="4154984"/>
          </a:xfrm>
          <a:prstGeom prst="rect">
            <a:avLst/>
          </a:prstGeom>
        </p:spPr>
        <p:txBody>
          <a:bodyPr wrap="square">
            <a:spAutoFit/>
          </a:bodyPr>
          <a:lstStyle/>
          <a:p>
            <a:pPr>
              <a:lnSpc>
                <a:spcPct val="150000"/>
              </a:lnSpc>
            </a:pPr>
            <a:r>
              <a:rPr lang="en-US" sz="2400" b="1" dirty="0" smtClean="0">
                <a:solidFill>
                  <a:schemeClr val="accent4">
                    <a:lumMod val="10000"/>
                  </a:schemeClr>
                </a:solidFill>
                <a:latin typeface="+mj-lt"/>
              </a:rPr>
              <a:t>- </a:t>
            </a:r>
            <a:r>
              <a:rPr lang="vi-VN" sz="2400" b="1" dirty="0" smtClean="0">
                <a:solidFill>
                  <a:schemeClr val="accent4">
                    <a:lumMod val="10000"/>
                  </a:schemeClr>
                </a:solidFill>
                <a:latin typeface="+mj-lt"/>
              </a:rPr>
              <a:t>Xuất xứ</a:t>
            </a:r>
            <a:r>
              <a:rPr lang="en-US" sz="2400" b="1" dirty="0" smtClean="0">
                <a:solidFill>
                  <a:schemeClr val="accent4">
                    <a:lumMod val="10000"/>
                  </a:schemeClr>
                </a:solidFill>
                <a:latin typeface="+mj-lt"/>
              </a:rPr>
              <a:t>: </a:t>
            </a:r>
            <a:r>
              <a:rPr lang="en-US" sz="2400" dirty="0" err="1">
                <a:solidFill>
                  <a:prstClr val="black"/>
                </a:solidFill>
                <a:latin typeface="Times New Roman" panose="02020603050405020304" pitchFamily="18" charset="0"/>
                <a:cs typeface="Times New Roman" panose="02020603050405020304" pitchFamily="18" charset="0"/>
              </a:rPr>
              <a:t>Rút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chương</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cửa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sổ</a:t>
            </a:r>
            <a:r>
              <a:rPr lang="en-US" sz="2400" dirty="0">
                <a:solidFill>
                  <a:srgbClr val="70AD47">
                    <a:lumMod val="50000"/>
                  </a:srgbClr>
                </a:solidFill>
                <a:latin typeface="Times New Roman" panose="02020603050405020304" pitchFamily="18" charset="0"/>
                <a:cs typeface="Times New Roman" panose="02020603050405020304" pitchFamily="18" charset="0"/>
              </a:rPr>
              <a:t>  </a:t>
            </a: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truyện</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ngắn</a:t>
            </a:r>
            <a:endPar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Ngôi</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kể</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ngôi</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thứ</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nhất</a:t>
            </a:r>
            <a:endParaRPr lang="en-US" sz="2400" dirty="0" smtClean="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kể</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chuyện</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nhân</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vật</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tôi</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a:t>
            </a:r>
          </a:p>
          <a:p>
            <a:pPr algn="just">
              <a:lnSpc>
                <a:spcPct val="200000"/>
              </a:lnSpc>
            </a:pP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Nhân</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vật</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4">
                    <a:lumMod val="10000"/>
                  </a:schemeClr>
                </a:solidFill>
                <a:latin typeface="Times New Roman" panose="02020603050405020304" pitchFamily="18" charset="0"/>
                <a:cs typeface="Times New Roman" panose="02020603050405020304" pitchFamily="18" charset="0"/>
              </a:rPr>
              <a:t>chính</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bố</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smtClean="0">
                <a:solidFill>
                  <a:schemeClr val="accent4">
                    <a:lumMod val="10000"/>
                  </a:schemeClr>
                </a:solidFill>
                <a:latin typeface="Times New Roman" panose="02020603050405020304" pitchFamily="18" charset="0"/>
                <a:cs typeface="Times New Roman" panose="02020603050405020304" pitchFamily="18" charset="0"/>
              </a:rPr>
              <a:t>”</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down)">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wipe(down)">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9" grpId="0" animBg="1"/>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2" descr="Vừa nhắm m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782" y="10488"/>
            <a:ext cx="35149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9632" y="411510"/>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544672" y="411510"/>
            <a:ext cx="2670279" cy="1072989"/>
          </a:xfrm>
          <a:prstGeom prst="rect">
            <a:avLst/>
          </a:prstGeom>
        </p:spPr>
      </p:pic>
      <p:sp>
        <p:nvSpPr>
          <p:cNvPr id="6" name="Rectangle 5"/>
          <p:cNvSpPr/>
          <p:nvPr/>
        </p:nvSpPr>
        <p:spPr>
          <a:xfrm>
            <a:off x="323528" y="1203598"/>
            <a:ext cx="4997721"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i="1" dirty="0" err="1">
                <a:solidFill>
                  <a:srgbClr val="000000"/>
                </a:solidFill>
                <a:latin typeface="Times New Roman"/>
                <a:ea typeface="Times New Roman"/>
                <a:cs typeface="Times New Roman"/>
              </a:rPr>
              <a:t>Từ</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đầu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đến</a:t>
            </a:r>
            <a:r>
              <a:rPr lang="en-US" sz="2400" i="1" dirty="0">
                <a:solidFill>
                  <a:srgbClr val="000000"/>
                </a:solidFill>
                <a:latin typeface="Times New Roman"/>
                <a:ea typeface="Times New Roman"/>
                <a:cs typeface="Times New Roman"/>
              </a:rPr>
              <a:t> “ </a:t>
            </a:r>
            <a:r>
              <a:rPr lang="en-US" sz="2400" i="1" dirty="0" err="1">
                <a:solidFill>
                  <a:srgbClr val="000000"/>
                </a:solidFill>
                <a:latin typeface="Times New Roman"/>
                <a:ea typeface="Times New Roman"/>
                <a:cs typeface="Times New Roman"/>
              </a:rPr>
              <a:t>Cháu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có</a:t>
            </a:r>
            <a:r>
              <a:rPr lang="en-US" sz="2400" i="1" dirty="0">
                <a:solidFill>
                  <a:srgbClr val="000000"/>
                </a:solidFill>
                <a:latin typeface="Times New Roman"/>
                <a:ea typeface="Times New Roman"/>
                <a:cs typeface="Times New Roman"/>
              </a:rPr>
              <a:t> con </a:t>
            </a:r>
            <a:r>
              <a:rPr lang="en-US" sz="2400" i="1" dirty="0" err="1">
                <a:solidFill>
                  <a:srgbClr val="000000"/>
                </a:solidFill>
                <a:latin typeface="Times New Roman"/>
                <a:ea typeface="Times New Roman"/>
                <a:cs typeface="Times New Roman"/>
              </a:rPr>
              <a:t>mắt</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thần</a:t>
            </a:r>
            <a:r>
              <a:rPr lang="en-US" sz="2400" i="1" dirty="0">
                <a:solidFill>
                  <a:srgbClr val="000000"/>
                </a:solidFill>
                <a:latin typeface="Times New Roman"/>
                <a:ea typeface="Times New Roman"/>
                <a:cs typeface="Times New Roman"/>
              </a:rPr>
              <a:t>” :</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Bố</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dạy</a:t>
            </a:r>
            <a:r>
              <a:rPr lang="en-US" sz="2400" dirty="0">
                <a:solidFill>
                  <a:srgbClr val="000000"/>
                </a:solidFill>
                <a:latin typeface="Times New Roman"/>
                <a:ea typeface="Times New Roman"/>
                <a:cs typeface="Times New Roman"/>
              </a:rPr>
              <a:t> “ </a:t>
            </a:r>
            <a:r>
              <a:rPr lang="en-US" sz="2400" dirty="0" err="1">
                <a:solidFill>
                  <a:srgbClr val="000000"/>
                </a:solidFill>
                <a:latin typeface="Times New Roman"/>
                <a:ea typeface="Times New Roman"/>
                <a:cs typeface="Times New Roman"/>
              </a:rPr>
              <a:t>tôi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cách</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nhắm</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mắt</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đoán</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loài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hoa</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trong</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vườn</a:t>
            </a:r>
            <a:endParaRPr lang="en-US" sz="2400" dirty="0">
              <a:solidFill>
                <a:srgbClr val="70AD47">
                  <a:lumMod val="5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80950" y="3067785"/>
            <a:ext cx="4997721" cy="1754326"/>
          </a:xfrm>
          <a:prstGeom prst="rect">
            <a:avLst/>
          </a:prstGeom>
        </p:spPr>
        <p:txBody>
          <a:bodyPr wrap="square">
            <a:spAutoFit/>
          </a:bodyPr>
          <a:lstStyle/>
          <a:p>
            <a:pPr algn="just">
              <a:lnSpc>
                <a:spcPct val="150000"/>
              </a:lnSpc>
            </a:pPr>
            <a:r>
              <a:rPr lang="en-US" sz="2400" b="1" dirty="0" smtClean="0">
                <a:solidFill>
                  <a:srgbClr val="000000"/>
                </a:solidFill>
                <a:latin typeface="Times New Roman"/>
                <a:ea typeface="Times New Roman"/>
              </a:rPr>
              <a:t>- </a:t>
            </a:r>
            <a:r>
              <a:rPr lang="en-US" sz="2400" b="1" dirty="0" err="1" smtClean="0">
                <a:solidFill>
                  <a:srgbClr val="000000"/>
                </a:solidFill>
                <a:latin typeface="Times New Roman"/>
                <a:ea typeface="Times New Roman"/>
              </a:rPr>
              <a:t>Phần</a:t>
            </a:r>
            <a:r>
              <a:rPr lang="en-US" sz="2400" b="1" dirty="0" smtClean="0">
                <a:solidFill>
                  <a:srgbClr val="000000"/>
                </a:solidFill>
                <a:latin typeface="Times New Roman"/>
                <a:ea typeface="Times New Roman"/>
              </a:rPr>
              <a:t> </a:t>
            </a:r>
            <a:r>
              <a:rPr lang="en-US" sz="2400" b="1" dirty="0">
                <a:solidFill>
                  <a:srgbClr val="000000"/>
                </a:solidFill>
                <a:latin typeface="Times New Roman"/>
                <a:ea typeface="Times New Roman"/>
              </a:rPr>
              <a:t>2: </a:t>
            </a:r>
            <a:r>
              <a:rPr lang="en-US" sz="2400" i="1" dirty="0" err="1">
                <a:solidFill>
                  <a:srgbClr val="000000"/>
                </a:solidFill>
                <a:latin typeface="Times New Roman"/>
                <a:ea typeface="Times New Roman"/>
              </a:rPr>
              <a:t>Còn</a:t>
            </a:r>
            <a:r>
              <a:rPr lang="en-US" sz="2400" i="1" dirty="0">
                <a:solidFill>
                  <a:srgbClr val="000000"/>
                </a:solidFill>
                <a:latin typeface="Times New Roman"/>
                <a:ea typeface="Times New Roman"/>
              </a:rPr>
              <a:t> </a:t>
            </a:r>
            <a:r>
              <a:rPr lang="en-US" sz="2400" i="1" dirty="0" err="1">
                <a:solidFill>
                  <a:srgbClr val="000000"/>
                </a:solidFill>
                <a:latin typeface="Times New Roman"/>
                <a:ea typeface="Times New Roman"/>
              </a:rPr>
              <a:t>lại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Bố</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dạy</a:t>
            </a:r>
            <a:r>
              <a:rPr lang="en-US" sz="2400" dirty="0">
                <a:solidFill>
                  <a:srgbClr val="000000"/>
                </a:solidFill>
                <a:latin typeface="Times New Roman"/>
                <a:ea typeface="Times New Roman"/>
              </a:rPr>
              <a:t> “ </a:t>
            </a:r>
            <a:r>
              <a:rPr lang="en-US" sz="2400" dirty="0" err="1">
                <a:solidFill>
                  <a:srgbClr val="000000"/>
                </a:solidFill>
                <a:latin typeface="Times New Roman"/>
                <a:ea typeface="Times New Roman"/>
              </a:rPr>
              <a:t>tôi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cách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đón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nhận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trân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trọng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tình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cảm</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của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mọi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người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quanh</a:t>
            </a:r>
            <a:endParaRPr lang="en-US" sz="2400" dirty="0">
              <a:solidFill>
                <a:prstClr val="black"/>
              </a:solidFill>
              <a:ea typeface="Calibri"/>
              <a:cs typeface="Times New Roman"/>
            </a:endParaRPr>
          </a:p>
        </p:txBody>
      </p:sp>
    </p:spTree>
    <p:extLst>
      <p:ext uri="{BB962C8B-B14F-4D97-AF65-F5344CB8AC3E}">
        <p14:creationId xmlns:p14="http://schemas.microsoft.com/office/powerpoint/2010/main" val="42591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1" name="Rectangle 30"/>
          <p:cNvSpPr/>
          <p:nvPr/>
        </p:nvSpPr>
        <p:spPr>
          <a:xfrm>
            <a:off x="251520" y="1131590"/>
            <a:ext cx="8712968" cy="3816429"/>
          </a:xfrm>
          <a:prstGeom prst="rect">
            <a:avLst/>
          </a:prstGeom>
          <a:solidFill>
            <a:srgbClr val="FFFFFF">
              <a:alpha val="94902"/>
            </a:srgbClr>
          </a:solidFill>
        </p:spPr>
        <p:txBody>
          <a:bodyPr wrap="square">
            <a:spAutoFit/>
          </a:bodyPr>
          <a:lstStyle/>
          <a:p>
            <a:pPr algn="just"/>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Nhà</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Buổi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mắt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từng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tặng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mềm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dù</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ăn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vẻ</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lớn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chỉ</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ngửi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thuần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thục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khen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mũi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tuyệt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rằng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chính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2831412" y="311971"/>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2051720" y="267494"/>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7" name="Picture 6" descr="22858PICdbgea5Gz679dY_PIC2018.png"/>
          <p:cNvPicPr>
            <a:picLocks noChangeAspect="1"/>
          </p:cNvPicPr>
          <p:nvPr/>
        </p:nvPicPr>
        <p:blipFill>
          <a:blip r:embed="rId4" cstate="print"/>
          <a:stretch>
            <a:fillRect/>
          </a:stretch>
        </p:blipFill>
        <p:spPr>
          <a:xfrm flipH="1">
            <a:off x="158148" y="1563638"/>
            <a:ext cx="3000181" cy="3175198"/>
          </a:xfrm>
          <a:prstGeom prst="rect">
            <a:avLst/>
          </a:prstGeom>
        </p:spPr>
      </p:pic>
      <p:pic>
        <p:nvPicPr>
          <p:cNvPr id="4" name="Picture 3"/>
          <p:cNvPicPr>
            <a:picLocks noChangeAspect="1"/>
          </p:cNvPicPr>
          <p:nvPr/>
        </p:nvPicPr>
        <p:blipFill>
          <a:blip r:embed="rId5"/>
          <a:stretch>
            <a:fillRect/>
          </a:stretch>
        </p:blipFill>
        <p:spPr>
          <a:xfrm>
            <a:off x="2305475" y="570659"/>
            <a:ext cx="6712278" cy="1176630"/>
          </a:xfrm>
          <a:prstGeom prst="rect">
            <a:avLst/>
          </a:prstGeom>
        </p:spPr>
      </p:pic>
      <p:pic>
        <p:nvPicPr>
          <p:cNvPr id="9" name="Picture 8"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2813301" y="1684031"/>
            <a:ext cx="1049079" cy="803649"/>
          </a:xfrm>
          <a:prstGeom prst="rect">
            <a:avLst/>
          </a:prstGeom>
          <a:effectLst>
            <a:softEdge rad="127000"/>
          </a:effectLst>
        </p:spPr>
      </p:pic>
      <p:sp>
        <p:nvSpPr>
          <p:cNvPr id="5" name="Rectangle 4"/>
          <p:cNvSpPr/>
          <p:nvPr/>
        </p:nvSpPr>
        <p:spPr>
          <a:xfrm>
            <a:off x="3851920" y="1897663"/>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Vừa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nhắm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mắt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93442" y="1904174"/>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Vừa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mở</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cửa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826883" y="1897663"/>
            <a:ext cx="926857" cy="707886"/>
          </a:xfrm>
          <a:prstGeom prst="rect">
            <a:avLst/>
          </a:prstGeom>
          <a:noFill/>
        </p:spPr>
        <p:txBody>
          <a:bodyPr wrap="none" rtlCol="0">
            <a:spAutoFit/>
          </a:bodyPr>
          <a:lstStyle/>
          <a:p>
            <a:r>
              <a:rPr lang="en-US" sz="4000" dirty="0" smtClean="0"/>
              <a:t>&gt; &lt;</a:t>
            </a:r>
            <a:endParaRPr lang="en-US" sz="4000" dirty="0"/>
          </a:p>
        </p:txBody>
      </p:sp>
      <p:pic>
        <p:nvPicPr>
          <p:cNvPr id="13" name="Picture 12">
            <a:extLst>
              <a:ext uri="{FF2B5EF4-FFF2-40B4-BE49-F238E27FC236}">
                <a16:creationId xmlns:a16="http://schemas.microsoft.com/office/drawing/2014/main" xmlns="" id="{5A716459-8E3A-41CD-A0E8-B4DA092A027F}"/>
              </a:ext>
            </a:extLst>
          </p:cNvPr>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926499">
            <a:off x="5888561" y="2609830"/>
            <a:ext cx="875796" cy="875796"/>
          </a:xfrm>
          <a:prstGeom prst="rect">
            <a:avLst/>
          </a:prstGeom>
        </p:spPr>
      </p:pic>
      <p:sp>
        <p:nvSpPr>
          <p:cNvPr id="14" name="Rectangle 13"/>
          <p:cNvSpPr/>
          <p:nvPr/>
        </p:nvSpPr>
        <p:spPr>
          <a:xfrm>
            <a:off x="3207317" y="3256038"/>
            <a:ext cx="5670786" cy="1200329"/>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Cảm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cuộc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sống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theo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thức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mới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lạ</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Nhan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đề</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độc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đáo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hút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người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đọc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gợi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hứng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thú</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tò</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mò</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người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đọc</a:t>
            </a:r>
            <a:r>
              <a:rPr lang="en-US" sz="2400" dirty="0" smtClean="0">
                <a:solidFill>
                  <a:srgbClr val="FF0000"/>
                </a:solidFill>
                <a:latin typeface="Times New Roman" panose="02020603050405020304" pitchFamily="18" charset="0"/>
                <a:cs typeface="Times New Roman" panose="02020603050405020304" pitchFamily="18" charset="0"/>
              </a:rPr>
              <a:t> </a:t>
            </a:r>
            <a:endParaRPr lang="vi-VN" sz="24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8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835696" y="1271538"/>
            <a:ext cx="5011346" cy="1072989"/>
          </a:xfrm>
          <a:prstGeom prst="rect">
            <a:avLst/>
          </a:prstGeom>
        </p:spPr>
      </p:pic>
      <p:sp>
        <p:nvSpPr>
          <p:cNvPr id="3" name="Rectangle 2"/>
          <p:cNvSpPr/>
          <p:nvPr/>
        </p:nvSpPr>
        <p:spPr>
          <a:xfrm>
            <a:off x="291844" y="2207642"/>
            <a:ext cx="2754075" cy="2308324"/>
          </a:xfrm>
          <a:prstGeom prst="rect">
            <a:avLst/>
          </a:prstGeom>
          <a:solidFill>
            <a:schemeClr val="accent5">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1: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khả</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đặc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biệt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Nhờ</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đâu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có</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lực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đó</a:t>
            </a:r>
            <a:r>
              <a:rPr lang="en-US" sz="2400" dirty="0">
                <a:solidFill>
                  <a:prstClr val="black"/>
                </a:solidFill>
                <a:latin typeface="Times New Roman"/>
                <a:ea typeface="Times New Roman"/>
                <a:cs typeface="Times New Roman"/>
              </a:rPr>
              <a:t>?</a:t>
            </a:r>
            <a:endParaRPr lang="en-US" sz="2400" dirty="0">
              <a:solidFill>
                <a:prstClr val="black"/>
              </a:solidFill>
              <a:ea typeface="Calibri"/>
              <a:cs typeface="Times New Roman"/>
            </a:endParaRPr>
          </a:p>
        </p:txBody>
      </p:sp>
      <p:sp>
        <p:nvSpPr>
          <p:cNvPr id="4" name="Rectangle 3"/>
          <p:cNvSpPr/>
          <p:nvPr/>
        </p:nvSpPr>
        <p:spPr>
          <a:xfrm>
            <a:off x="3344997" y="2207642"/>
            <a:ext cx="2493538" cy="1938992"/>
          </a:xfrm>
          <a:prstGeom prst="rect">
            <a:avLst/>
          </a:prstGeom>
          <a:solidFill>
            <a:schemeClr val="accent4">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a:t>
            </a:r>
            <a:r>
              <a:rPr lang="en-US" sz="2400" dirty="0" smtClean="0">
                <a:solidFill>
                  <a:prstClr val="black"/>
                </a:solidFill>
                <a:latin typeface="Times New Roman"/>
                <a:ea typeface="Times New Roman"/>
                <a:cs typeface="Times New Roman"/>
              </a:rPr>
              <a:t>2: </a:t>
            </a:r>
            <a:r>
              <a:rPr lang="en-US" sz="2400" dirty="0" err="1" smtClean="0">
                <a:solidFill>
                  <a:prstClr val="black"/>
                </a:solidFill>
                <a:latin typeface="Times New Roman"/>
                <a:ea typeface="Times New Roman"/>
                <a:cs typeface="Times New Roman"/>
              </a:rPr>
              <a:t>Tìm</a:t>
            </a:r>
            <a:r>
              <a:rPr lang="en-US" sz="2400" dirty="0" smtClean="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các</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xúc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suy</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nghĩ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về</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bố</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endParaRPr lang="en-US" sz="2400" dirty="0">
              <a:solidFill>
                <a:prstClr val="black"/>
              </a:solidFill>
              <a:ea typeface="Calibri"/>
              <a:cs typeface="Times New Roman"/>
            </a:endParaRPr>
          </a:p>
        </p:txBody>
      </p:sp>
      <p:sp>
        <p:nvSpPr>
          <p:cNvPr id="5" name="Rectangle 4"/>
          <p:cNvSpPr/>
          <p:nvPr/>
        </p:nvSpPr>
        <p:spPr>
          <a:xfrm>
            <a:off x="6137613" y="2210199"/>
            <a:ext cx="2572158" cy="1938992"/>
          </a:xfrm>
          <a:prstGeom prst="rect">
            <a:avLst/>
          </a:prstGeom>
          <a:solidFill>
            <a:schemeClr val="accent3">
              <a:lumMod val="20000"/>
              <a:lumOff val="80000"/>
            </a:schemeClr>
          </a:solidFill>
        </p:spPr>
        <p:txBody>
          <a:bodyPr wrap="square">
            <a:spAutoFit/>
          </a:bodyPr>
          <a:lstStyle/>
          <a:p>
            <a:pPr algn="just"/>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3: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điều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thú</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vị</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nhận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được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nhắm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mắt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mở</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cửa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sổ</a:t>
            </a:r>
            <a:endParaRPr lang="en-US" sz="2400" dirty="0">
              <a:solidFill>
                <a:prstClr val="black"/>
              </a:solidFill>
              <a:ea typeface="Calibri"/>
              <a:cs typeface="Times New Roman"/>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831" y="169032"/>
            <a:ext cx="1530179" cy="127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80">
                                          <p:stCondLst>
                                            <p:cond delay="0"/>
                                          </p:stCondLst>
                                        </p:cTn>
                                        <p:tgtEl>
                                          <p:spTgt spid="4"/>
                                        </p:tgtEl>
                                      </p:cBhvr>
                                    </p:animEffect>
                                    <p:anim calcmode="lin" valueType="num">
                                      <p:cBhvr>
                                        <p:cTn id="3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2" dur="26">
                                          <p:stCondLst>
                                            <p:cond delay="650"/>
                                          </p:stCondLst>
                                        </p:cTn>
                                        <p:tgtEl>
                                          <p:spTgt spid="4"/>
                                        </p:tgtEl>
                                      </p:cBhvr>
                                      <p:to x="100000" y="60000"/>
                                    </p:animScale>
                                    <p:animScale>
                                      <p:cBhvr>
                                        <p:cTn id="43" dur="166" decel="50000">
                                          <p:stCondLst>
                                            <p:cond delay="676"/>
                                          </p:stCondLst>
                                        </p:cTn>
                                        <p:tgtEl>
                                          <p:spTgt spid="4"/>
                                        </p:tgtEl>
                                      </p:cBhvr>
                                      <p:to x="100000" y="100000"/>
                                    </p:animScale>
                                    <p:animScale>
                                      <p:cBhvr>
                                        <p:cTn id="44" dur="26">
                                          <p:stCondLst>
                                            <p:cond delay="1312"/>
                                          </p:stCondLst>
                                        </p:cTn>
                                        <p:tgtEl>
                                          <p:spTgt spid="4"/>
                                        </p:tgtEl>
                                      </p:cBhvr>
                                      <p:to x="100000" y="80000"/>
                                    </p:animScale>
                                    <p:animScale>
                                      <p:cBhvr>
                                        <p:cTn id="45" dur="166" decel="50000">
                                          <p:stCondLst>
                                            <p:cond delay="1338"/>
                                          </p:stCondLst>
                                        </p:cTn>
                                        <p:tgtEl>
                                          <p:spTgt spid="4"/>
                                        </p:tgtEl>
                                      </p:cBhvr>
                                      <p:to x="100000" y="100000"/>
                                    </p:animScale>
                                    <p:animScale>
                                      <p:cBhvr>
                                        <p:cTn id="46" dur="26">
                                          <p:stCondLst>
                                            <p:cond delay="1642"/>
                                          </p:stCondLst>
                                        </p:cTn>
                                        <p:tgtEl>
                                          <p:spTgt spid="4"/>
                                        </p:tgtEl>
                                      </p:cBhvr>
                                      <p:to x="100000" y="90000"/>
                                    </p:animScale>
                                    <p:animScale>
                                      <p:cBhvr>
                                        <p:cTn id="47" dur="166" decel="50000">
                                          <p:stCondLst>
                                            <p:cond delay="1668"/>
                                          </p:stCondLst>
                                        </p:cTn>
                                        <p:tgtEl>
                                          <p:spTgt spid="4"/>
                                        </p:tgtEl>
                                      </p:cBhvr>
                                      <p:to x="100000" y="100000"/>
                                    </p:animScale>
                                    <p:animScale>
                                      <p:cBhvr>
                                        <p:cTn id="48" dur="26">
                                          <p:stCondLst>
                                            <p:cond delay="1808"/>
                                          </p:stCondLst>
                                        </p:cTn>
                                        <p:tgtEl>
                                          <p:spTgt spid="4"/>
                                        </p:tgtEl>
                                      </p:cBhvr>
                                      <p:to x="100000" y="95000"/>
                                    </p:animScale>
                                    <p:animScale>
                                      <p:cBhvr>
                                        <p:cTn id="49" dur="166" decel="50000">
                                          <p:stCondLst>
                                            <p:cond delay="1834"/>
                                          </p:stCondLst>
                                        </p:cTn>
                                        <p:tgtEl>
                                          <p:spTgt spid="4"/>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80">
                                          <p:stCondLst>
                                            <p:cond delay="0"/>
                                          </p:stCondLst>
                                        </p:cTn>
                                        <p:tgtEl>
                                          <p:spTgt spid="5"/>
                                        </p:tgtEl>
                                      </p:cBhvr>
                                    </p:animEffect>
                                    <p:anim calcmode="lin" valueType="num">
                                      <p:cBhvr>
                                        <p:cTn id="5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8" dur="26">
                                          <p:stCondLst>
                                            <p:cond delay="650"/>
                                          </p:stCondLst>
                                        </p:cTn>
                                        <p:tgtEl>
                                          <p:spTgt spid="5"/>
                                        </p:tgtEl>
                                      </p:cBhvr>
                                      <p:to x="100000" y="60000"/>
                                    </p:animScale>
                                    <p:animScale>
                                      <p:cBhvr>
                                        <p:cTn id="59" dur="166" decel="50000">
                                          <p:stCondLst>
                                            <p:cond delay="676"/>
                                          </p:stCondLst>
                                        </p:cTn>
                                        <p:tgtEl>
                                          <p:spTgt spid="5"/>
                                        </p:tgtEl>
                                      </p:cBhvr>
                                      <p:to x="100000" y="100000"/>
                                    </p:animScale>
                                    <p:animScale>
                                      <p:cBhvr>
                                        <p:cTn id="60" dur="26">
                                          <p:stCondLst>
                                            <p:cond delay="1312"/>
                                          </p:stCondLst>
                                        </p:cTn>
                                        <p:tgtEl>
                                          <p:spTgt spid="5"/>
                                        </p:tgtEl>
                                      </p:cBhvr>
                                      <p:to x="100000" y="80000"/>
                                    </p:animScale>
                                    <p:animScale>
                                      <p:cBhvr>
                                        <p:cTn id="61" dur="166" decel="50000">
                                          <p:stCondLst>
                                            <p:cond delay="1338"/>
                                          </p:stCondLst>
                                        </p:cTn>
                                        <p:tgtEl>
                                          <p:spTgt spid="5"/>
                                        </p:tgtEl>
                                      </p:cBhvr>
                                      <p:to x="100000" y="100000"/>
                                    </p:animScale>
                                    <p:animScale>
                                      <p:cBhvr>
                                        <p:cTn id="62" dur="26">
                                          <p:stCondLst>
                                            <p:cond delay="1642"/>
                                          </p:stCondLst>
                                        </p:cTn>
                                        <p:tgtEl>
                                          <p:spTgt spid="5"/>
                                        </p:tgtEl>
                                      </p:cBhvr>
                                      <p:to x="100000" y="90000"/>
                                    </p:animScale>
                                    <p:animScale>
                                      <p:cBhvr>
                                        <p:cTn id="63" dur="166" decel="50000">
                                          <p:stCondLst>
                                            <p:cond delay="1668"/>
                                          </p:stCondLst>
                                        </p:cTn>
                                        <p:tgtEl>
                                          <p:spTgt spid="5"/>
                                        </p:tgtEl>
                                      </p:cBhvr>
                                      <p:to x="100000" y="100000"/>
                                    </p:animScale>
                                    <p:animScale>
                                      <p:cBhvr>
                                        <p:cTn id="64" dur="26">
                                          <p:stCondLst>
                                            <p:cond delay="1808"/>
                                          </p:stCondLst>
                                        </p:cTn>
                                        <p:tgtEl>
                                          <p:spTgt spid="5"/>
                                        </p:tgtEl>
                                      </p:cBhvr>
                                      <p:to x="100000" y="95000"/>
                                    </p:animScale>
                                    <p:animScale>
                                      <p:cBhvr>
                                        <p:cTn id="6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932040" y="966232"/>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211960"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932040" y="843558"/>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8" name="Rectangle 7"/>
          <p:cNvSpPr/>
          <p:nvPr/>
        </p:nvSpPr>
        <p:spPr>
          <a:xfrm>
            <a:off x="4539299" y="1718532"/>
            <a:ext cx="4302478" cy="2308324"/>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Tree>
    <p:extLst>
      <p:ext uri="{BB962C8B-B14F-4D97-AF65-F5344CB8AC3E}">
        <p14:creationId xmlns:p14="http://schemas.microsoft.com/office/powerpoint/2010/main" val="40192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Hoa gì cưỡi sóng chơi rông</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Mơ màng sắc tím đời không bến bờ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LỤC BÌNH</a:t>
            </a:r>
            <a:endParaRPr lang="en-US" sz="2800" dirty="0">
              <a:solidFill>
                <a:srgbClr val="29476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5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427984" y="51470"/>
            <a:ext cx="4608512"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689636" y="1099370"/>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44" y="328624"/>
            <a:ext cx="4806534" cy="518988"/>
          </a:xfrm>
          <a:prstGeom prst="rect">
            <a:avLst/>
          </a:prstGeom>
          <a:noFill/>
        </p:spPr>
        <p:txBody>
          <a:bodyPr wrap="square" rtlCol="0">
            <a:spAutoFit/>
          </a:bodyPr>
          <a:lstStyle/>
          <a:p>
            <a:pPr>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ea typeface="Times New Roman"/>
                <a:cs typeface="Times New Roman" panose="02020603050405020304" pitchFamily="18" charset="0"/>
              </a:rPr>
              <a:t>a.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khả</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năng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đặc</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biệt</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tôi</a:t>
            </a:r>
            <a:r>
              <a:rPr lang="en-US" sz="2100" b="1" dirty="0">
                <a:solidFill>
                  <a:schemeClr val="bg1"/>
                </a:solidFill>
                <a:latin typeface="Times New Roman" panose="02020603050405020304" pitchFamily="18" charset="0"/>
                <a:ea typeface="Times New Roman"/>
                <a:cs typeface="Times New Roman" panose="02020603050405020304" pitchFamily="18" charset="0"/>
              </a:rPr>
              <a:t>”</a:t>
            </a:r>
            <a:endParaRPr lang="en-US" sz="2100"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Rectangle 14"/>
          <p:cNvSpPr/>
          <p:nvPr/>
        </p:nvSpPr>
        <p:spPr>
          <a:xfrm>
            <a:off x="689636" y="976696"/>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16" name="Rectangle 15"/>
          <p:cNvSpPr/>
          <p:nvPr/>
        </p:nvSpPr>
        <p:spPr>
          <a:xfrm>
            <a:off x="296895" y="1851670"/>
            <a:ext cx="3987073" cy="2862322"/>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
        <p:nvSpPr>
          <p:cNvPr id="17" name="TextBox 16"/>
          <p:cNvSpPr txBox="1"/>
          <p:nvPr/>
        </p:nvSpPr>
        <p:spPr>
          <a:xfrm>
            <a:off x="4618780" y="245462"/>
            <a:ext cx="4226920" cy="4632037"/>
          </a:xfrm>
          <a:prstGeom prst="rect">
            <a:avLst/>
          </a:prstGeom>
          <a:noFill/>
        </p:spPr>
        <p:txBody>
          <a:bodyPr wrap="square" rtlCol="0">
            <a:spAutoFit/>
          </a:bodyPr>
          <a:lstStyle/>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cứ</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loại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cây</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đúng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tên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nhắm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không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vật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b="1" dirty="0" smtClean="0">
                <a:solidFill>
                  <a:prstClr val="black"/>
                </a:solidFill>
                <a:latin typeface="Times New Roman" panose="02020603050405020304" pitchFamily="18" charset="0"/>
                <a:ea typeface="Times New Roman"/>
                <a:cs typeface="Times New Roman" panose="02020603050405020304" pitchFamily="18" charset="0"/>
              </a:rPr>
              <a:t>“</a:t>
            </a:r>
            <a:r>
              <a:rPr lang="en-US" sz="2000" dirty="0" err="1" smtClean="0">
                <a:solidFill>
                  <a:prstClr val="black"/>
                </a:solidFill>
                <a:latin typeface="Times New Roman" panose="02020603050405020304" pitchFamily="18" charset="0"/>
                <a:ea typeface="Times New Roman"/>
                <a:cs typeface="Times New Roman" panose="02020603050405020304" pitchFamily="18" charset="0"/>
              </a:rPr>
              <a:t>Tôi</a:t>
            </a:r>
            <a:r>
              <a:rPr lang="en-US" sz="20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diện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được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cả</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mùi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hương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các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loài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fontAlgn="base">
              <a:lnSpc>
                <a:spcPct val="115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còn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phân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biệt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đồng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lúc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đang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nở</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Bố</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mũi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nhất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thế</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giới</a:t>
            </a:r>
            <a:r>
              <a:rPr lang="en-US" sz="2000" b="1" dirty="0">
                <a:solidFill>
                  <a:prstClr val="black"/>
                </a:solidFill>
                <a:latin typeface="Times New Roman" panose="02020603050405020304" pitchFamily="18" charset="0"/>
                <a:ea typeface="Times New Roman"/>
                <a:cs typeface="Times New Roman" panose="02020603050405020304" pitchFamily="18" charset="0"/>
              </a:rPr>
              <a:t>!”</a:t>
            </a:r>
          </a:p>
          <a:p>
            <a:pPr marL="257175" indent="-257175" algn="just" fontAlgn="base">
              <a:lnSpc>
                <a:spcPct val="115000"/>
              </a:lnSpc>
              <a:buFont typeface="Wingdings" panose="05000000000000000000" pitchFamily="2" charset="2"/>
              <a:buChar char="ü"/>
            </a:pPr>
            <a:r>
              <a:rPr lang="en-US" sz="2000" dirty="0" err="1">
                <a:solidFill>
                  <a:prstClr val="black"/>
                </a:solidFill>
                <a:latin typeface="Times New Roman" panose="02020603050405020304" pitchFamily="18" charset="0"/>
                <a:ea typeface="Calibri"/>
                <a:cs typeface="Times New Roman" panose="02020603050405020304" pitchFamily="18" charset="0"/>
              </a:rPr>
              <a:t>Chú</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hùng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nói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Thật</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không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thể</a:t>
            </a:r>
            <a:r>
              <a:rPr lang="en-US" sz="2000" dirty="0">
                <a:solidFill>
                  <a:prstClr val="black"/>
                </a:solidFill>
                <a:latin typeface="Times New Roman" panose="02020603050405020304" pitchFamily="18" charset="0"/>
                <a:ea typeface="Calibri"/>
                <a:cs typeface="Times New Roman" panose="02020603050405020304" pitchFamily="18" charset="0"/>
              </a:rPr>
              <a:t> tin </a:t>
            </a:r>
            <a:r>
              <a:rPr lang="en-US" sz="2000" dirty="0" err="1">
                <a:solidFill>
                  <a:prstClr val="black"/>
                </a:solidFill>
                <a:latin typeface="Times New Roman" panose="02020603050405020304" pitchFamily="18" charset="0"/>
                <a:ea typeface="Calibri"/>
                <a:cs typeface="Times New Roman" panose="02020603050405020304" pitchFamily="18" charset="0"/>
              </a:rPr>
              <a:t>nổi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cháu</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có</a:t>
            </a:r>
            <a:r>
              <a:rPr lang="en-US" sz="2000" b="1" dirty="0">
                <a:solidFill>
                  <a:prstClr val="black"/>
                </a:solidFill>
                <a:latin typeface="Times New Roman" panose="02020603050405020304" pitchFamily="18" charset="0"/>
                <a:ea typeface="Calibri"/>
                <a:cs typeface="Times New Roman" panose="02020603050405020304" pitchFamily="18" charset="0"/>
              </a:rPr>
              <a:t> con </a:t>
            </a:r>
            <a:r>
              <a:rPr lang="en-US" sz="2000" b="1" dirty="0" err="1">
                <a:solidFill>
                  <a:prstClr val="black"/>
                </a:solidFill>
                <a:latin typeface="Times New Roman" panose="02020603050405020304" pitchFamily="18" charset="0"/>
                <a:ea typeface="Calibri"/>
                <a:cs typeface="Times New Roman" panose="02020603050405020304" pitchFamily="18" charset="0"/>
              </a:rPr>
              <a:t>mắt</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thần</a:t>
            </a:r>
            <a:endParaRPr lang="en-US" sz="2000" b="1"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799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90002" y="966232"/>
            <a:ext cx="4086454"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355976"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505121" y="853013"/>
            <a:ext cx="4171335" cy="646331"/>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Lắng</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nghe</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âm</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thanh</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tài</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tình</a:t>
            </a:r>
            <a:endParaRPr lang="en-US" sz="1600" dirty="0">
              <a:solidFill>
                <a:prstClr val="black"/>
              </a:solidFill>
              <a:ea typeface="Calibri"/>
              <a:cs typeface="Times New Roman"/>
            </a:endParaRPr>
          </a:p>
        </p:txBody>
      </p:sp>
      <p:sp>
        <p:nvSpPr>
          <p:cNvPr id="8" name="Rectangle 7"/>
          <p:cNvSpPr/>
          <p:nvPr/>
        </p:nvSpPr>
        <p:spPr>
          <a:xfrm>
            <a:off x="4524375" y="1642401"/>
            <a:ext cx="4302478" cy="3323987"/>
          </a:xfrm>
          <a:prstGeom prst="rect">
            <a:avLst/>
          </a:prstGeom>
          <a:ln w="28575">
            <a:solidFill>
              <a:schemeClr val="accent5">
                <a:lumMod val="40000"/>
                <a:lumOff val="60000"/>
              </a:schemeClr>
            </a:solidFill>
            <a:prstDash val="lgDash"/>
          </a:ln>
        </p:spPr>
        <p:txBody>
          <a:bodyPr wrap="square">
            <a:spAutoFit/>
          </a:bodyPr>
          <a:lstStyle/>
          <a:p>
            <a:pPr marL="342900" indent="-342900" algn="just" fontAlgn="base">
              <a:lnSpc>
                <a:spcPct val="115000"/>
              </a:lnSpc>
              <a:buFont typeface="Wingdings" panose="05000000000000000000" pitchFamily="2" charset="2"/>
              <a:buChar char="ü"/>
            </a:pPr>
            <a:r>
              <a:rPr lang="en-US" sz="2400" dirty="0">
                <a:latin typeface="Times New Roman"/>
                <a:ea typeface="Times New Roman"/>
                <a:cs typeface="Times New Roman"/>
              </a:rPr>
              <a:t>“</a:t>
            </a:r>
            <a:r>
              <a:rPr lang="en-US" sz="2400" dirty="0" err="1">
                <a:latin typeface="Times New Roman"/>
                <a:ea typeface="Times New Roman"/>
                <a:cs typeface="Times New Roman"/>
              </a:rPr>
              <a:t>Bây</a:t>
            </a:r>
            <a:r>
              <a:rPr lang="en-US" sz="2400" dirty="0">
                <a:latin typeface="Times New Roman"/>
                <a:ea typeface="Times New Roman"/>
                <a:cs typeface="Times New Roman"/>
              </a:rPr>
              <a:t> </a:t>
            </a:r>
            <a:r>
              <a:rPr lang="en-US" sz="2400" dirty="0" err="1">
                <a:latin typeface="Times New Roman"/>
                <a:ea typeface="Times New Roman"/>
                <a:cs typeface="Times New Roman"/>
              </a:rPr>
              <a:t>giờ</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vùi</a:t>
            </a:r>
            <a:r>
              <a:rPr lang="en-US" sz="2400" dirty="0">
                <a:latin typeface="Times New Roman"/>
                <a:ea typeface="Times New Roman"/>
                <a:cs typeface="Times New Roman"/>
              </a:rPr>
              <a:t> </a:t>
            </a:r>
            <a:r>
              <a:rPr lang="en-US" sz="2400" dirty="0" err="1">
                <a:latin typeface="Times New Roman"/>
                <a:ea typeface="Times New Roman"/>
                <a:cs typeface="Times New Roman"/>
              </a:rPr>
              <a:t>đầu</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mền</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vẫn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bố</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xa</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mét</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chỉ</a:t>
            </a:r>
            <a:r>
              <a:rPr lang="en-US" sz="2400" dirty="0">
                <a:latin typeface="Times New Roman"/>
                <a:ea typeface="Times New Roman"/>
                <a:cs typeface="Times New Roman"/>
              </a:rPr>
              <a:t> </a:t>
            </a:r>
            <a:r>
              <a:rPr lang="en-US" sz="2400" dirty="0" err="1">
                <a:latin typeface="Times New Roman"/>
                <a:ea typeface="Times New Roman"/>
                <a:cs typeface="Times New Roman"/>
              </a:rPr>
              <a:t>cần</a:t>
            </a:r>
            <a:r>
              <a:rPr lang="en-US" sz="2400" dirty="0">
                <a:latin typeface="Times New Roman"/>
                <a:ea typeface="Times New Roman"/>
                <a:cs typeface="Times New Roman"/>
              </a:rPr>
              <a:t> </a:t>
            </a:r>
            <a:r>
              <a:rPr lang="en-US" sz="2400" dirty="0" err="1">
                <a:latin typeface="Times New Roman"/>
                <a:ea typeface="Times New Roman"/>
                <a:cs typeface="Times New Roman"/>
              </a:rPr>
              <a:t>nghe</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a:t>
            </a:r>
            <a:endParaRPr lang="en-US" sz="2400" dirty="0">
              <a:ea typeface="Calibri"/>
              <a:cs typeface="Times New Roman"/>
            </a:endParaRPr>
          </a:p>
          <a:p>
            <a:pPr marL="342900" indent="-342900">
              <a:buFont typeface="Wingdings" panose="05000000000000000000" pitchFamily="2" charset="2"/>
              <a:buChar char="ü"/>
            </a:pPr>
            <a:r>
              <a:rPr lang="en-US" sz="2400" dirty="0" err="1">
                <a:latin typeface="Times New Roman"/>
                <a:ea typeface="Times New Roman"/>
              </a:rPr>
              <a:t>Biết</a:t>
            </a:r>
            <a:r>
              <a:rPr lang="en-US" sz="2400" dirty="0">
                <a:latin typeface="Times New Roman"/>
                <a:ea typeface="Times New Roman"/>
              </a:rPr>
              <a:t> </a:t>
            </a:r>
            <a:r>
              <a:rPr lang="en-US" sz="2400" dirty="0" err="1">
                <a:latin typeface="Times New Roman"/>
                <a:ea typeface="Times New Roman"/>
              </a:rPr>
              <a:t>chính</a:t>
            </a:r>
            <a:r>
              <a:rPr lang="en-US" sz="2400" dirty="0">
                <a:latin typeface="Times New Roman"/>
                <a:ea typeface="Times New Roman"/>
              </a:rPr>
              <a:t> </a:t>
            </a:r>
            <a:r>
              <a:rPr lang="en-US" sz="2400" dirty="0" err="1">
                <a:latin typeface="Times New Roman"/>
                <a:ea typeface="Times New Roman"/>
              </a:rPr>
              <a:t>xác</a:t>
            </a:r>
            <a:r>
              <a:rPr lang="en-US" sz="2400" dirty="0">
                <a:latin typeface="Times New Roman"/>
                <a:ea typeface="Times New Roman"/>
              </a:rPr>
              <a:t> </a:t>
            </a:r>
            <a:r>
              <a:rPr lang="en-US" sz="2400" dirty="0" err="1" smtClean="0">
                <a:latin typeface="Times New Roman"/>
                <a:ea typeface="Times New Roman"/>
              </a:rPr>
              <a:t>tiếng</a:t>
            </a:r>
            <a:r>
              <a:rPr lang="en-US" sz="2400" dirty="0" smtClean="0">
                <a:latin typeface="Times New Roman"/>
                <a:ea typeface="Times New Roman"/>
              </a:rPr>
              <a:t> </a:t>
            </a:r>
            <a:r>
              <a:rPr lang="en-US" sz="2400" dirty="0" err="1">
                <a:latin typeface="Times New Roman"/>
                <a:ea typeface="Times New Roman"/>
              </a:rPr>
              <a:t>kêu</a:t>
            </a:r>
            <a:r>
              <a:rPr lang="en-US" sz="2400" dirty="0">
                <a:latin typeface="Times New Roman"/>
                <a:ea typeface="Times New Roman"/>
              </a:rPr>
              <a:t> </a:t>
            </a:r>
            <a:r>
              <a:rPr lang="en-US" sz="2400" dirty="0" err="1">
                <a:latin typeface="Times New Roman"/>
                <a:ea typeface="Times New Roman"/>
              </a:rPr>
              <a:t>cứu</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bạn</a:t>
            </a:r>
            <a:r>
              <a:rPr lang="en-US" sz="2400" dirty="0">
                <a:latin typeface="Times New Roman"/>
                <a:ea typeface="Times New Roman"/>
              </a:rPr>
              <a:t> </a:t>
            </a:r>
            <a:r>
              <a:rPr lang="en-US" sz="2400" dirty="0" err="1">
                <a:latin typeface="Times New Roman"/>
                <a:ea typeface="Times New Roman"/>
              </a:rPr>
              <a:t>Tí</a:t>
            </a:r>
            <a:r>
              <a:rPr lang="en-US" sz="2400" dirty="0">
                <a:latin typeface="Times New Roman"/>
                <a:ea typeface="Times New Roman"/>
              </a:rPr>
              <a:t> </a:t>
            </a:r>
            <a:r>
              <a:rPr lang="en-US" sz="2400" dirty="0" err="1">
                <a:latin typeface="Times New Roman"/>
                <a:ea typeface="Times New Roman"/>
              </a:rPr>
              <a:t>vang</a:t>
            </a:r>
            <a:r>
              <a:rPr lang="en-US" sz="2400" dirty="0">
                <a:latin typeface="Times New Roman"/>
                <a:ea typeface="Times New Roman"/>
              </a:rPr>
              <a:t> </a:t>
            </a:r>
            <a:r>
              <a:rPr lang="en-US" sz="2400" dirty="0" err="1">
                <a:latin typeface="Times New Roman"/>
                <a:ea typeface="Times New Roman"/>
              </a:rPr>
              <a:t>lên</a:t>
            </a:r>
            <a:r>
              <a:rPr lang="en-US" sz="2400" dirty="0">
                <a:latin typeface="Times New Roman"/>
                <a:ea typeface="Times New Roman"/>
              </a:rPr>
              <a:t> </a:t>
            </a:r>
            <a:r>
              <a:rPr lang="en-US" sz="2400" dirty="0" err="1">
                <a:latin typeface="Times New Roman"/>
                <a:ea typeface="Times New Roman"/>
              </a:rPr>
              <a:t>từ</a:t>
            </a:r>
            <a:r>
              <a:rPr lang="en-US" sz="2400" dirty="0">
                <a:latin typeface="Times New Roman"/>
                <a:ea typeface="Times New Roman"/>
              </a:rPr>
              <a:t> </a:t>
            </a:r>
            <a:r>
              <a:rPr lang="en-US" sz="2400" dirty="0" err="1">
                <a:latin typeface="Times New Roman"/>
                <a:ea typeface="Times New Roman"/>
              </a:rPr>
              <a:t>bờ</a:t>
            </a:r>
            <a:r>
              <a:rPr lang="en-US" sz="2400" dirty="0">
                <a:latin typeface="Times New Roman"/>
                <a:ea typeface="Times New Roman"/>
              </a:rPr>
              <a:t> </a:t>
            </a:r>
            <a:r>
              <a:rPr lang="en-US" sz="2400" dirty="0" err="1" smtClean="0">
                <a:latin typeface="Times New Roman"/>
                <a:ea typeface="Times New Roman"/>
              </a:rPr>
              <a:t>sông</a:t>
            </a:r>
            <a:endParaRPr lang="en-US" sz="2400" dirty="0" smtClean="0">
              <a:latin typeface="Times New Roman"/>
              <a:ea typeface="Times New Roman"/>
            </a:endParaRPr>
          </a:p>
          <a:p>
            <a:r>
              <a:rPr lang="en-US" sz="2400" dirty="0" smtClean="0">
                <a:latin typeface="Times New Roman"/>
              </a:rPr>
              <a:t>“</a:t>
            </a:r>
            <a:r>
              <a:rPr lang="en-US" sz="2400" dirty="0" err="1" smtClean="0">
                <a:latin typeface="Times New Roman"/>
              </a:rPr>
              <a:t>Cách</a:t>
            </a:r>
            <a:r>
              <a:rPr lang="en-US" sz="2400" dirty="0" smtClean="0">
                <a:latin typeface="Times New Roman"/>
              </a:rPr>
              <a:t> </a:t>
            </a:r>
            <a:r>
              <a:rPr lang="en-US" sz="2400" dirty="0" err="1" smtClean="0">
                <a:latin typeface="Times New Roman"/>
              </a:rPr>
              <a:t>đây</a:t>
            </a:r>
            <a:r>
              <a:rPr lang="en-US" sz="2400" dirty="0" smtClean="0">
                <a:latin typeface="Times New Roman"/>
              </a:rPr>
              <a:t> </a:t>
            </a:r>
            <a:r>
              <a:rPr lang="en-US" sz="2400" dirty="0" err="1" smtClean="0">
                <a:latin typeface="Times New Roman"/>
              </a:rPr>
              <a:t>khoàng</a:t>
            </a:r>
            <a:r>
              <a:rPr lang="en-US" sz="2400" dirty="0" smtClean="0">
                <a:latin typeface="Times New Roman"/>
              </a:rPr>
              <a:t> 3 </a:t>
            </a:r>
            <a:r>
              <a:rPr lang="en-US" sz="2400" dirty="0" err="1" smtClean="0">
                <a:latin typeface="Times New Roman"/>
              </a:rPr>
              <a:t>chục</a:t>
            </a:r>
            <a:r>
              <a:rPr lang="en-US" sz="2400" dirty="0" smtClean="0">
                <a:latin typeface="Times New Roman"/>
              </a:rPr>
              <a:t> </a:t>
            </a:r>
            <a:r>
              <a:rPr lang="en-US" sz="2400" dirty="0" err="1" smtClean="0">
                <a:latin typeface="Times New Roman"/>
              </a:rPr>
              <a:t>mét</a:t>
            </a:r>
            <a:r>
              <a:rPr lang="en-US" sz="2400" dirty="0" smtClean="0">
                <a:latin typeface="Times New Roman"/>
              </a:rPr>
              <a:t>…”</a:t>
            </a:r>
            <a:endParaRPr lang="en-US" sz="2400" dirty="0"/>
          </a:p>
        </p:txBody>
      </p:sp>
    </p:spTree>
    <p:extLst>
      <p:ext uri="{BB962C8B-B14F-4D97-AF65-F5344CB8AC3E}">
        <p14:creationId xmlns:p14="http://schemas.microsoft.com/office/powerpoint/2010/main" val="9003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55576" y="182842"/>
            <a:ext cx="8096190" cy="1176630"/>
          </a:xfrm>
          <a:prstGeom prst="rect">
            <a:avLst/>
          </a:prstGeom>
        </p:spPr>
      </p:pic>
      <p:sp>
        <p:nvSpPr>
          <p:cNvPr id="12" name="TextBox 11"/>
          <p:cNvSpPr txBox="1"/>
          <p:nvPr/>
        </p:nvSpPr>
        <p:spPr>
          <a:xfrm>
            <a:off x="5652120" y="1515354"/>
            <a:ext cx="2991732"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fontAlgn="base"/>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Lắng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nghe</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âm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thanh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tài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tình</a:t>
            </a:r>
            <a:endParaRPr lang="en-US" sz="2400" dirty="0">
              <a:solidFill>
                <a:srgbClr val="FF0000"/>
              </a:solidFill>
              <a:latin typeface="Calibri"/>
              <a:ea typeface="Calibri"/>
              <a:cs typeface="Times New Roman"/>
            </a:endParaRPr>
          </a:p>
        </p:txBody>
      </p:sp>
      <p:sp>
        <p:nvSpPr>
          <p:cNvPr id="13" name="TextBox 12"/>
          <p:cNvSpPr txBox="1"/>
          <p:nvPr/>
        </p:nvSpPr>
        <p:spPr>
          <a:xfrm>
            <a:off x="2555776" y="1505060"/>
            <a:ext cx="2916324"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cách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nhìn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đặc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biệt</a:t>
            </a:r>
            <a:endParaRPr lang="en-US" sz="2400" dirty="0">
              <a:solidFill>
                <a:srgbClr val="FF0000"/>
              </a:solidFill>
              <a:latin typeface="Calibri"/>
              <a:ea typeface="Calibri"/>
              <a:cs typeface="Times New Roman"/>
            </a:endParaRPr>
          </a:p>
        </p:txBody>
      </p:sp>
      <p:sp>
        <p:nvSpPr>
          <p:cNvPr id="14" name="Rectangular Callout 13"/>
          <p:cNvSpPr/>
          <p:nvPr/>
        </p:nvSpPr>
        <p:spPr>
          <a:xfrm>
            <a:off x="2699792" y="2742815"/>
            <a:ext cx="2538282" cy="205222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những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trải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nghiệm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tuổi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thơ</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thú</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vị</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cùng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người</a:t>
            </a:r>
            <a:r>
              <a:rPr lang="en-US" sz="2100" dirty="0">
                <a:solidFill>
                  <a:schemeClr val="accent1">
                    <a:lumMod val="10000"/>
                  </a:schemeClr>
                </a:solidFill>
                <a:latin typeface="Times New Roman"/>
                <a:ea typeface="Times New Roman"/>
              </a:rPr>
              <a:t> cha </a:t>
            </a:r>
            <a:r>
              <a:rPr lang="en-US" sz="2100" dirty="0" err="1">
                <a:solidFill>
                  <a:schemeClr val="accent1">
                    <a:lumMod val="10000"/>
                  </a:schemeClr>
                </a:solidFill>
                <a:latin typeface="Times New Roman"/>
                <a:ea typeface="Times New Roman"/>
              </a:rPr>
              <a:t>bên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vườn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quen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thuộc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của</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mình</a:t>
            </a:r>
            <a:r>
              <a:rPr lang="en-US" sz="2100" dirty="0">
                <a:solidFill>
                  <a:schemeClr val="accent1">
                    <a:lumMod val="10000"/>
                  </a:schemeClr>
                </a:solidFill>
                <a:latin typeface="Times New Roman"/>
                <a:ea typeface="Times New Roman"/>
              </a:rPr>
              <a:t> </a:t>
            </a:r>
            <a:endParaRPr lang="en-US" sz="2100" dirty="0">
              <a:solidFill>
                <a:schemeClr val="accent1">
                  <a:lumMod val="10000"/>
                </a:schemeClr>
              </a:solidFill>
            </a:endParaRPr>
          </a:p>
        </p:txBody>
      </p:sp>
      <p:sp>
        <p:nvSpPr>
          <p:cNvPr id="15" name="Rectangular Callout 14"/>
          <p:cNvSpPr/>
          <p:nvPr/>
        </p:nvSpPr>
        <p:spPr>
          <a:xfrm>
            <a:off x="5889874" y="2796838"/>
            <a:ext cx="2538282" cy="2059682"/>
          </a:xfrm>
          <a:prstGeom prst="wedgeRectCallout">
            <a:avLst>
              <a:gd name="adj1" fmla="val 37502"/>
              <a:gd name="adj2" fmla="val -659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luyện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tập</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mà</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nghe</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được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âm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thanh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vang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từ</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đâu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khoảng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cách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như</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thế</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nào</a:t>
            </a:r>
            <a:endParaRPr lang="en-US" sz="2100" dirty="0">
              <a:solidFill>
                <a:schemeClr val="accent1">
                  <a:lumMod val="10000"/>
                </a:schemeClr>
              </a:solidFill>
            </a:endParaRPr>
          </a:p>
        </p:txBody>
      </p:sp>
    </p:spTree>
    <p:extLst>
      <p:ext uri="{BB962C8B-B14F-4D97-AF65-F5344CB8AC3E}">
        <p14:creationId xmlns:p14="http://schemas.microsoft.com/office/powerpoint/2010/main" val="28674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4159" y="908325"/>
            <a:ext cx="4806534" cy="518988"/>
          </a:xfrm>
          <a:prstGeom prst="rect">
            <a:avLst/>
          </a:prstGeom>
          <a:noFill/>
        </p:spPr>
        <p:txBody>
          <a:bodyPr wrap="square" rtlCol="0">
            <a:spAutoFit/>
          </a:bodyPr>
          <a:lstStyle/>
          <a:p>
            <a:pPr>
              <a:lnSpc>
                <a:spcPct val="150000"/>
              </a:lnSpc>
            </a:pPr>
            <a:r>
              <a:rPr lang="en-US" sz="2100" b="1" dirty="0" smtClean="0">
                <a:solidFill>
                  <a:srgbClr val="FF0000"/>
                </a:solidFill>
                <a:latin typeface="Times New Roman" panose="02020603050405020304" pitchFamily="18" charset="0"/>
                <a:cs typeface="Times New Roman" panose="02020603050405020304" pitchFamily="18" charset="0"/>
              </a:rPr>
              <a:t>b. </a:t>
            </a:r>
            <a:r>
              <a:rPr lang="en-US" sz="2100" b="1" dirty="0" err="1" smtClean="0">
                <a:solidFill>
                  <a:srgbClr val="FF0000"/>
                </a:solidFill>
                <a:latin typeface="Times New Roman" panose="02020603050405020304" pitchFamily="18" charset="0"/>
                <a:cs typeface="Times New Roman" panose="02020603050405020304" pitchFamily="18" charset="0"/>
              </a:rPr>
              <a:t>Cảm</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nhận</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của</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tôi</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về</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Bố</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và</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Tí</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350024343"/>
              </p:ext>
            </p:extLst>
          </p:nvPr>
        </p:nvGraphicFramePr>
        <p:xfrm>
          <a:off x="404159" y="1608214"/>
          <a:ext cx="8416313" cy="3359688"/>
        </p:xfrm>
        <a:graphic>
          <a:graphicData uri="http://schemas.openxmlformats.org/drawingml/2006/table">
            <a:tbl>
              <a:tblPr firstRow="1" firstCol="1" bandRow="1"/>
              <a:tblGrid>
                <a:gridCol w="4207095"/>
                <a:gridCol w="4209218"/>
              </a:tblGrid>
              <a:tr h="531488">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dirty="0">
                          <a:solidFill>
                            <a:srgbClr val="000000"/>
                          </a:solidFill>
                          <a:effectLst/>
                          <a:latin typeface="Times New Roman"/>
                          <a:ea typeface="Calibri"/>
                          <a:cs typeface="Times New Roman"/>
                        </a:rPr>
                        <a:t> </a:t>
                      </a:r>
                      <a:r>
                        <a:rPr lang="en-US" sz="2100" dirty="0" smtClean="0">
                          <a:solidFill>
                            <a:srgbClr val="000000"/>
                          </a:solidFill>
                          <a:effectLst/>
                          <a:latin typeface="Times New Roman"/>
                          <a:ea typeface="Calibri"/>
                          <a:cs typeface="Times New Roman"/>
                        </a:rPr>
                        <a:t>“</a:t>
                      </a:r>
                      <a:r>
                        <a:rPr lang="en-US" sz="2100" dirty="0" err="1" smtClean="0">
                          <a:solidFill>
                            <a:srgbClr val="000000"/>
                          </a:solidFill>
                          <a:effectLst/>
                          <a:latin typeface="Times New Roman"/>
                          <a:ea typeface="Calibri"/>
                          <a:cs typeface="Times New Roman"/>
                        </a:rPr>
                        <a:t>bố</a:t>
                      </a:r>
                      <a:r>
                        <a:rPr lang="en-US" sz="2100" dirty="0">
                          <a:solidFill>
                            <a:srgbClr val="000000"/>
                          </a:solidFill>
                          <a:effectLst/>
                          <a:latin typeface="Times New Roman"/>
                          <a:ea typeface="Calibri"/>
                          <a:cs typeface="Times New Roman"/>
                        </a:rPr>
                        <a:t>”</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smtClean="0">
                          <a:solidFill>
                            <a:srgbClr val="000000"/>
                          </a:solidFill>
                          <a:effectLst/>
                          <a:latin typeface="Times New Roman"/>
                          <a:ea typeface="Calibri"/>
                          <a:cs typeface="Times New Roman"/>
                        </a:rPr>
                        <a:t>về</a:t>
                      </a:r>
                      <a:r>
                        <a:rPr lang="en-US" sz="2100" baseline="0" dirty="0">
                          <a:solidFill>
                            <a:srgbClr val="000000"/>
                          </a:solidFill>
                          <a:effectLst/>
                          <a:latin typeface="Times New Roman"/>
                          <a:ea typeface="Calibri"/>
                          <a:cs typeface="Times New Roman"/>
                        </a:rPr>
                        <a:t> </a:t>
                      </a:r>
                      <a:r>
                        <a:rPr lang="en-US" sz="2100" dirty="0" smtClean="0">
                          <a:solidFill>
                            <a:srgbClr val="000000"/>
                          </a:solidFill>
                          <a:effectLst/>
                          <a:latin typeface="Times New Roman"/>
                          <a:ea typeface="Calibri"/>
                          <a:cs typeface="Times New Roman"/>
                        </a:rPr>
                        <a:t>“</a:t>
                      </a:r>
                      <a:r>
                        <a:rPr lang="en-US" sz="2100" dirty="0" err="1" smtClean="0">
                          <a:solidFill>
                            <a:srgbClr val="000000"/>
                          </a:solidFill>
                          <a:effectLst/>
                          <a:latin typeface="Times New Roman"/>
                          <a:ea typeface="Calibri"/>
                          <a:cs typeface="Times New Roman"/>
                        </a:rPr>
                        <a:t>Tí</a:t>
                      </a:r>
                      <a:r>
                        <a:rPr lang="en-US" sz="2100" dirty="0" smtClean="0">
                          <a:solidFill>
                            <a:srgbClr val="000000"/>
                          </a:solidFill>
                          <a:effectLst/>
                          <a:latin typeface="Times New Roman"/>
                          <a:ea typeface="Calibri"/>
                          <a:cs typeface="Times New Roman"/>
                        </a:rPr>
                        <a:t> </a:t>
                      </a:r>
                      <a:r>
                        <a:rPr lang="en-US" sz="2100" dirty="0">
                          <a:solidFill>
                            <a:srgbClr val="000000"/>
                          </a:solidFill>
                          <a:effectLst/>
                          <a:latin typeface="Times New Roman"/>
                          <a:ea typeface="Calibri"/>
                          <a:cs typeface="Times New Roman"/>
                        </a:rPr>
                        <a:t>”</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160240">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7960">
                <a:tc gridSpan="2">
                  <a:txBody>
                    <a:bodyPr/>
                    <a:lstStyle/>
                    <a:p>
                      <a:pPr marR="177165">
                        <a:lnSpc>
                          <a:spcPct val="107000"/>
                        </a:lnSpc>
                        <a:spcAft>
                          <a:spcPts val="800"/>
                        </a:spcAft>
                        <a:tabLst>
                          <a:tab pos="57150" algn="l"/>
                        </a:tabLst>
                      </a:pPr>
                      <a:r>
                        <a:rPr lang="en-US" sz="2100" b="1" dirty="0"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dirty="0" err="1"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Nhận</a:t>
                      </a:r>
                      <a:r>
                        <a:rPr lang="en-US" sz="2100" b="1" baseline="0" dirty="0"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baseline="0" dirty="0" err="1"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xét</a:t>
                      </a:r>
                      <a:r>
                        <a:rPr lang="en-US" sz="2100" b="1" baseline="0" dirty="0" smtClean="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a:t>
                      </a:r>
                      <a:endParaRPr lang="en-US" sz="2100" b="1" dirty="0">
                        <a:solidFill>
                          <a:srgbClr val="FF000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R="177165">
                        <a:lnSpc>
                          <a:spcPct val="107000"/>
                        </a:lnSpc>
                        <a:spcAft>
                          <a:spcPts val="800"/>
                        </a:spcAft>
                        <a:tabLst>
                          <a:tab pos="57150" algn="l"/>
                        </a:tabLst>
                      </a:pP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77604"/>
            <a:ext cx="1966835" cy="14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43515" y="2139702"/>
            <a:ext cx="4104457" cy="1938992"/>
          </a:xfrm>
          <a:prstGeom prst="rect">
            <a:avLst/>
          </a:prstGeom>
          <a:noFill/>
        </p:spPr>
        <p:txBody>
          <a:bodyPr wrap="square" rtlCol="0">
            <a:spAutoFit/>
          </a:bodyPr>
          <a:lstStyle/>
          <a:p>
            <a:pPr algn="just" fontAlgn="base"/>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Đón</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cử</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chăm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sóc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lòng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biết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ơn</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Tôi</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a:solidFill>
                  <a:prstClr val="black"/>
                </a:solidFill>
                <a:latin typeface="Times New Roman" panose="02020603050405020304" pitchFamily="18" charset="0"/>
                <a:ea typeface="Times New Roman"/>
                <a:cs typeface="Times New Roman" panose="02020603050405020304" pitchFamily="18" charset="0"/>
              </a:rPr>
              <a:t>tin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hay </a:t>
            </a:r>
            <a:r>
              <a:rPr lang="en-US" sz="2400" dirty="0" err="1">
                <a:solidFill>
                  <a:prstClr val="black"/>
                </a:solidFill>
                <a:latin typeface="Times New Roman" panose="02020603050405020304" pitchFamily="18" charset="0"/>
                <a:ea typeface="Times New Roman"/>
                <a:cs typeface="Times New Roman" panose="02020603050405020304" pitchFamily="18" charset="0"/>
              </a:rPr>
              <a:t>gọi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nghe</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âm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Bố</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món</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bự</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nhất</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21" name="TextBox 20"/>
          <p:cNvSpPr txBox="1"/>
          <p:nvPr/>
        </p:nvSpPr>
        <p:spPr>
          <a:xfrm>
            <a:off x="4716016" y="2175068"/>
            <a:ext cx="3929803" cy="2031325"/>
          </a:xfrm>
          <a:prstGeom prst="rect">
            <a:avLst/>
          </a:prstGeom>
          <a:noFill/>
        </p:spPr>
        <p:txBody>
          <a:bodyPr wrap="square" rtlCol="0">
            <a:spAutoFit/>
          </a:bodyPr>
          <a:lstStyle/>
          <a:p>
            <a:pPr algn="just"/>
            <a:r>
              <a:rPr lang="en-US" sz="2100" dirty="0" smtClean="0">
                <a:solidFill>
                  <a:srgbClr val="000000"/>
                </a:solidFill>
                <a:latin typeface="Times New Roman" panose="02020603050405020304" pitchFamily="18" charset="0"/>
                <a:ea typeface="Calibri"/>
                <a:cs typeface="Times New Roman" panose="02020603050405020304" pitchFamily="18" charset="0"/>
              </a:rPr>
              <a:t>- C</a:t>
            </a:r>
            <a:r>
              <a:rPr lang="vi-VN" sz="2100" dirty="0">
                <a:solidFill>
                  <a:srgbClr val="000000"/>
                </a:solidFill>
                <a:latin typeface="Times New Roman" panose="02020603050405020304" pitchFamily="18" charset="0"/>
                <a:ea typeface="Calibri"/>
                <a:cs typeface="Times New Roman" panose="02020603050405020304" pitchFamily="18" charset="0"/>
              </a:rPr>
              <a:t>oi Tí là người bạn thân nhất, sẵn sàng chia sẻ </a:t>
            </a:r>
            <a:r>
              <a:rPr lang="vi-VN" sz="2100" dirty="0" smtClean="0">
                <a:solidFill>
                  <a:srgbClr val="000000"/>
                </a:solidFill>
                <a:latin typeface="Times New Roman" panose="02020603050405020304" pitchFamily="18" charset="0"/>
                <a:ea typeface="Calibri"/>
                <a:cs typeface="Times New Roman" panose="02020603050405020304" pitchFamily="18" charset="0"/>
              </a:rPr>
              <a:t>bí </a:t>
            </a:r>
            <a:r>
              <a:rPr lang="vi-VN" sz="2100" dirty="0">
                <a:solidFill>
                  <a:srgbClr val="000000"/>
                </a:solidFill>
                <a:latin typeface="Times New Roman" panose="02020603050405020304" pitchFamily="18" charset="0"/>
                <a:ea typeface="Calibri"/>
                <a:cs typeface="Times New Roman" panose="02020603050405020304" pitchFamily="18" charset="0"/>
              </a:rPr>
              <a:t>mật ngọt ngào, hạnh phúc của hai bố </a:t>
            </a:r>
            <a:r>
              <a:rPr lang="vi-VN" sz="2100" dirty="0" smtClean="0">
                <a:solidFill>
                  <a:srgbClr val="000000"/>
                </a:solidFill>
                <a:latin typeface="Times New Roman" panose="02020603050405020304" pitchFamily="18" charset="0"/>
                <a:ea typeface="Calibri"/>
                <a:cs typeface="Times New Roman" panose="02020603050405020304" pitchFamily="18" charset="0"/>
              </a:rPr>
              <a:t>con</a:t>
            </a:r>
            <a:endParaRPr lang="en-US" sz="2100" dirty="0">
              <a:solidFill>
                <a:prstClr val="black"/>
              </a:solidFill>
              <a:latin typeface="Times New Roman" panose="02020603050405020304" pitchFamily="18" charset="0"/>
              <a:ea typeface="Calibri"/>
              <a:cs typeface="Times New Roman" panose="02020603050405020304" pitchFamily="18" charset="0"/>
            </a:endParaRPr>
          </a:p>
          <a:p>
            <a:pPr algn="just"/>
            <a:r>
              <a:rPr lang="en-US" sz="2100" dirty="0" smtClean="0">
                <a:solidFill>
                  <a:srgbClr val="000000"/>
                </a:solidFill>
                <a:latin typeface="Times New Roman" panose="02020603050405020304" pitchFamily="18" charset="0"/>
                <a:ea typeface="Calibri"/>
                <a:cs typeface="Times New Roman" panose="02020603050405020304" pitchFamily="18" charset="0"/>
              </a:rPr>
              <a:t>- T</a:t>
            </a:r>
            <a:r>
              <a:rPr lang="vi-VN" sz="2100" dirty="0">
                <a:solidFill>
                  <a:srgbClr val="000000"/>
                </a:solidFill>
                <a:latin typeface="Times New Roman" panose="02020603050405020304" pitchFamily="18" charset="0"/>
                <a:ea typeface="Calibri"/>
                <a:cs typeface="Times New Roman" panose="02020603050405020304" pitchFamily="18" charset="0"/>
              </a:rPr>
              <a:t>hấy tên bạn Tí đẹp và hay hơn mọi </a:t>
            </a:r>
            <a:r>
              <a:rPr lang="en-US" sz="2100" dirty="0">
                <a:solidFill>
                  <a:srgbClr val="000000"/>
                </a:solidFill>
                <a:latin typeface="Times New Roman" panose="02020603050405020304" pitchFamily="18" charset="0"/>
                <a:ea typeface="Calibri"/>
                <a:cs typeface="Times New Roman" panose="02020603050405020304" pitchFamily="18" charset="0"/>
              </a:rPr>
              <a:t>â</a:t>
            </a:r>
            <a:r>
              <a:rPr lang="vi-VN" sz="2100" dirty="0">
                <a:solidFill>
                  <a:srgbClr val="000000"/>
                </a:solidFill>
                <a:latin typeface="Times New Roman" panose="02020603050405020304" pitchFamily="18" charset="0"/>
                <a:ea typeface="Calibri"/>
                <a:cs typeface="Times New Roman" panose="02020603050405020304" pitchFamily="18" charset="0"/>
              </a:rPr>
              <a:t>m thanh, thích gọi bạn để được nghe cái tên ấy vang lên</a:t>
            </a:r>
            <a:r>
              <a:rPr lang="en-US" sz="2100" dirty="0">
                <a:solidFill>
                  <a:prstClr val="black"/>
                </a:solidFill>
                <a:latin typeface="Times New Roman" panose="02020603050405020304" pitchFamily="18" charset="0"/>
                <a:ea typeface="Times New Roman"/>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p:txBody>
      </p:sp>
      <p:sp>
        <p:nvSpPr>
          <p:cNvPr id="22" name="TextBox 21"/>
          <p:cNvSpPr txBox="1"/>
          <p:nvPr/>
        </p:nvSpPr>
        <p:spPr>
          <a:xfrm>
            <a:off x="2123728" y="4375584"/>
            <a:ext cx="6647355" cy="461665"/>
          </a:xfrm>
          <a:prstGeom prst="rect">
            <a:avLst/>
          </a:prstGeom>
          <a:noFill/>
        </p:spPr>
        <p:txBody>
          <a:bodyPr wrap="square" rtlCol="0">
            <a:spAutoFit/>
          </a:bodyPr>
          <a:lstStyle/>
          <a:p>
            <a:pPr algn="just"/>
            <a:r>
              <a:rPr lang="en-US" sz="2400" dirty="0" err="1" smtClean="0">
                <a:solidFill>
                  <a:srgbClr val="FF0000"/>
                </a:solidFill>
                <a:latin typeface="Times New Roman" panose="02020603050405020304" pitchFamily="18" charset="0"/>
                <a:ea typeface="Calibri"/>
                <a:cs typeface="Times New Roman" panose="02020603050405020304" pitchFamily="18" charset="0"/>
              </a:rPr>
              <a:t>Là</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người</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giàu</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tình</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cảm</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biết</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yêu</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thương</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tinh</a:t>
            </a:r>
            <a:r>
              <a:rPr lang="en-US" sz="2400" dirty="0" smtClean="0">
                <a:solidFill>
                  <a:srgbClr val="FF0000"/>
                </a:solidFill>
                <a:latin typeface="Times New Roman" panose="02020603050405020304" pitchFamily="18" charset="0"/>
                <a:ea typeface="Calibri"/>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a:cs typeface="Times New Roman" panose="02020603050405020304" pitchFamily="18" charset="0"/>
              </a:rPr>
              <a:t>tế</a:t>
            </a:r>
            <a:r>
              <a:rPr lang="en-US" sz="2400" dirty="0" smtClean="0">
                <a:solidFill>
                  <a:srgbClr val="FF0000"/>
                </a:solidFill>
                <a:latin typeface="Times New Roman" panose="02020603050405020304" pitchFamily="18" charset="0"/>
                <a:ea typeface="Calibri"/>
                <a:cs typeface="Times New Roman" panose="02020603050405020304" pitchFamily="18" charset="0"/>
              </a:rPr>
              <a:t>…</a:t>
            </a:r>
            <a:endParaRPr lang="en-US" sz="2400" dirty="0">
              <a:solidFill>
                <a:srgbClr val="FF0000"/>
              </a:solidFill>
              <a:latin typeface="Times New Roman" panose="02020603050405020304" pitchFamily="18" charset="0"/>
              <a:ea typeface="Calibri"/>
              <a:cs typeface="Times New Roman" panose="02020603050405020304" pitchFamily="18" charset="0"/>
            </a:endParaRPr>
          </a:p>
        </p:txBody>
      </p:sp>
      <p:grpSp>
        <p:nvGrpSpPr>
          <p:cNvPr id="17" name="Group 16"/>
          <p:cNvGrpSpPr/>
          <p:nvPr/>
        </p:nvGrpSpPr>
        <p:grpSpPr>
          <a:xfrm>
            <a:off x="-127354" y="112000"/>
            <a:ext cx="7146789" cy="369332"/>
            <a:chOff x="-178462" y="1828800"/>
            <a:chExt cx="19060588" cy="984870"/>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736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 calcmode="lin" valueType="num">
                                      <p:cBhvr additive="base">
                                        <p:cTn id="4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 calcmode="lin" valueType="num">
                                      <p:cBhvr additive="base">
                                        <p:cTn id="4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build="p"/>
      <p:bldP spid="21" grpId="0" build="p"/>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384155" y="1059582"/>
            <a:ext cx="3789016" cy="1200329"/>
          </a:xfrm>
          <a:prstGeom prst="rect">
            <a:avLst/>
          </a:prstGeom>
          <a:noFill/>
        </p:spPr>
        <p:txBody>
          <a:bodyPr wrap="square" rtlCol="0">
            <a:spAutoFit/>
          </a:bodyPr>
          <a:lstStyle/>
          <a:p>
            <a:pPr algn="just"/>
            <a:r>
              <a:rPr lang="en-US" sz="2400" b="1" dirty="0">
                <a:solidFill>
                  <a:srgbClr val="FF0000"/>
                </a:solidFill>
                <a:latin typeface="Times New Roman"/>
                <a:ea typeface="Times New Roman"/>
                <a:cs typeface="Times New Roman"/>
              </a:rPr>
              <a:t>c. </a:t>
            </a:r>
            <a:r>
              <a:rPr lang="en-US" sz="2400" b="1" dirty="0" err="1">
                <a:solidFill>
                  <a:srgbClr val="FF0000"/>
                </a:solidFill>
                <a:latin typeface="Times New Roman"/>
                <a:ea typeface="Times New Roman"/>
                <a:cs typeface="Times New Roman"/>
              </a:rPr>
              <a:t>Những</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bí</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mật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tôi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cảm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nhận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được</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khi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nhắm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mắt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mở</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cửa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sổ</a:t>
            </a:r>
            <a:r>
              <a:rPr lang="en-US" sz="2400" b="1" dirty="0">
                <a:solidFill>
                  <a:srgbClr val="FF0000"/>
                </a:solidFill>
                <a:latin typeface="Times New Roman"/>
                <a:ea typeface="Times New Roman"/>
                <a:cs typeface="Times New Roman"/>
              </a:rPr>
              <a:t>”</a:t>
            </a:r>
            <a:endParaRPr lang="en-US" sz="2400" b="1" dirty="0">
              <a:solidFill>
                <a:srgbClr val="FF0000"/>
              </a:solidFill>
              <a:ea typeface="Calibri"/>
              <a:cs typeface="Times New Roman"/>
            </a:endParaRPr>
          </a:p>
        </p:txBody>
      </p:sp>
      <p:sp>
        <p:nvSpPr>
          <p:cNvPr id="3" name="Rectangle 2"/>
          <p:cNvSpPr/>
          <p:nvPr/>
        </p:nvSpPr>
        <p:spPr>
          <a:xfrm>
            <a:off x="4355976" y="0"/>
            <a:ext cx="4788024" cy="5143500"/>
          </a:xfrm>
          <a:prstGeom prst="rect">
            <a:avLst/>
          </a:prstGeom>
          <a:solidFill>
            <a:srgbClr val="A3D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45732" y="39494"/>
            <a:ext cx="4608512" cy="5124544"/>
          </a:xfrm>
          <a:prstGeom prst="rect">
            <a:avLst/>
          </a:prstGeom>
        </p:spPr>
        <p:txBody>
          <a:bodyPr wrap="square">
            <a:spAutoFit/>
          </a:bodyPr>
          <a:lstStyle/>
          <a:p>
            <a:pPr algn="just" fontAlgn="base">
              <a:lnSpc>
                <a:spcPct val="115000"/>
              </a:lnSpc>
            </a:pPr>
            <a:r>
              <a:rPr lang="en-US" sz="2600" dirty="0" smtClean="0">
                <a:solidFill>
                  <a:schemeClr val="bg1"/>
                </a:solidFill>
                <a:latin typeface="Times New Roman"/>
                <a:ea typeface="Times New Roman"/>
                <a:cs typeface="Times New Roman"/>
              </a:rPr>
              <a:t>“</a:t>
            </a:r>
            <a:r>
              <a:rPr lang="en-US" sz="2600" dirty="0" err="1" smtClean="0">
                <a:solidFill>
                  <a:schemeClr val="bg1"/>
                </a:solidFill>
                <a:latin typeface="Times New Roman"/>
                <a:ea typeface="Times New Roman"/>
                <a:cs typeface="Times New Roman"/>
              </a:rPr>
              <a:t>Bạn</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hãy</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tưởng</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tượng</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một</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buổi</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sáng</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mờ</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sương</a:t>
            </a:r>
            <a:r>
              <a:rPr lang="en-US" sz="2600" dirty="0" smtClean="0">
                <a:solidFill>
                  <a:schemeClr val="bg1"/>
                </a:solidFill>
                <a:latin typeface="Times New Roman"/>
                <a:ea typeface="Times New Roman"/>
                <a:cs typeface="Times New Roman"/>
              </a:rPr>
              <a:t>. </a:t>
            </a:r>
            <a:r>
              <a:rPr lang="en-US" sz="2600" dirty="0" err="1" smtClean="0">
                <a:solidFill>
                  <a:schemeClr val="bg1"/>
                </a:solidFill>
                <a:latin typeface="Times New Roman"/>
                <a:ea typeface="Times New Roman"/>
                <a:cs typeface="Times New Roman"/>
              </a:rPr>
              <a:t>Bạn</a:t>
            </a:r>
            <a:r>
              <a:rPr lang="en-US" sz="2600" dirty="0" smtClean="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a:t>
            </a:r>
            <a:r>
              <a:rPr lang="en-US" sz="2600" dirty="0" err="1" smtClean="0">
                <a:solidFill>
                  <a:schemeClr val="bg1"/>
                </a:solidFill>
                <a:latin typeface="Times New Roman"/>
                <a:ea typeface="Times New Roman"/>
                <a:cs typeface="Times New Roman"/>
              </a:rPr>
              <a:t>ừa</a:t>
            </a:r>
            <a:r>
              <a:rPr lang="en-US" sz="2600" dirty="0" smtClean="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nhắm</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mắt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vừa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cửa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sổ</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chợt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khu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nói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bây</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giờ</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mùa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bông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hoa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nào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đang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tên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Từng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trong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chính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xác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người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cách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bao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nhiêu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mét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còn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của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ai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bố</a:t>
            </a:r>
            <a:r>
              <a:rPr lang="en-US" sz="2600" dirty="0">
                <a:solidFill>
                  <a:schemeClr val="bg1"/>
                </a:solidFill>
                <a:latin typeface="Times New Roman"/>
                <a:ea typeface="Times New Roman"/>
                <a:cs typeface="Times New Roman"/>
              </a:rPr>
              <a:t> hay </a:t>
            </a:r>
            <a:r>
              <a:rPr lang="en-US" sz="2600" dirty="0" err="1" smtClean="0">
                <a:solidFill>
                  <a:schemeClr val="bg1"/>
                </a:solidFill>
                <a:latin typeface="Times New Roman"/>
                <a:ea typeface="Times New Roman"/>
                <a:cs typeface="Times New Roman"/>
              </a:rPr>
              <a:t>mẹ</a:t>
            </a:r>
            <a:r>
              <a:rPr lang="en-US" sz="2600" dirty="0" smtClean="0">
                <a:solidFill>
                  <a:schemeClr val="bg1"/>
                </a:solidFill>
                <a:latin typeface="Times New Roman"/>
                <a:ea typeface="Times New Roman"/>
                <a:cs typeface="Times New Roman"/>
              </a:rPr>
              <a:t>”</a:t>
            </a:r>
            <a:endParaRPr lang="en-US" sz="2600" dirty="0">
              <a:solidFill>
                <a:schemeClr val="bg1"/>
              </a:solidFill>
              <a:ea typeface="Calibri"/>
              <a:cs typeface="Times New Roman"/>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55" y="2512808"/>
            <a:ext cx="3789016" cy="245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27354" y="112000"/>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2712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382415" y="843558"/>
            <a:ext cx="2754075" cy="3416320"/>
          </a:xfrm>
          <a:prstGeom prst="rect">
            <a:avLst/>
          </a:prstGeom>
          <a:solidFill>
            <a:schemeClr val="accent2">
              <a:lumMod val="20000"/>
              <a:lumOff val="80000"/>
            </a:schemeClr>
          </a:solidFill>
        </p:spPr>
        <p:txBody>
          <a:bodyPr wrap="square">
            <a:spAutoFit/>
          </a:bodyPr>
          <a:lstStyle/>
          <a:p>
            <a:pPr algn="just">
              <a:buClr>
                <a:srgbClr val="000000"/>
              </a:buClr>
              <a:buSzPts val="1100"/>
              <a:tabLst>
                <a:tab pos="340519" algn="l"/>
              </a:tabLst>
            </a:pPr>
            <a:r>
              <a:rPr lang="vi-VN" sz="2400" dirty="0">
                <a:solidFill>
                  <a:prstClr val="black"/>
                </a:solidFill>
                <a:latin typeface="Times New Roman"/>
                <a:ea typeface="Times New Roman"/>
                <a:cs typeface="Times New Roman"/>
              </a:rPr>
              <a:t>Khi “vừa nhắm mắt vừa mở cửa sổ”, nhân vật “tôi” không chỉ thấy những bông hoa thơm hơn mà còn “nhìn” thấy nguyên cả khu vuờn, cả bông hồng ngay trong đêm tối,...</a:t>
            </a:r>
            <a:endParaRPr lang="en-US" sz="2400" dirty="0">
              <a:solidFill>
                <a:prstClr val="black"/>
              </a:solidFill>
              <a:latin typeface="Times New Roman"/>
              <a:ea typeface="Times New Roman"/>
              <a:cs typeface="Times New Roman"/>
            </a:endParaRPr>
          </a:p>
        </p:txBody>
      </p:sp>
      <p:sp>
        <p:nvSpPr>
          <p:cNvPr id="15" name="Rectangle 14"/>
          <p:cNvSpPr/>
          <p:nvPr/>
        </p:nvSpPr>
        <p:spPr>
          <a:xfrm>
            <a:off x="3435568" y="843558"/>
            <a:ext cx="2493538" cy="3456139"/>
          </a:xfrm>
          <a:prstGeom prst="rect">
            <a:avLst/>
          </a:prstGeom>
          <a:solidFill>
            <a:srgbClr val="C9E7A7"/>
          </a:solidFill>
        </p:spPr>
        <p:txBody>
          <a:bodyPr wrap="square">
            <a:spAutoFit/>
          </a:bodyPr>
          <a:lstStyle/>
          <a:p>
            <a:pPr algn="just" fontAlgn="base">
              <a:lnSpc>
                <a:spcPct val="115000"/>
              </a:lnSpc>
            </a:pPr>
            <a:r>
              <a:rPr lang="vi-VN" sz="2400" dirty="0">
                <a:solidFill>
                  <a:prstClr val="black"/>
                </a:solidFill>
                <a:latin typeface="Times New Roman" panose="02020603050405020304" pitchFamily="18" charset="0"/>
                <a:ea typeface="Calibri"/>
                <a:cs typeface="Times New Roman" panose="02020603050405020304" pitchFamily="18" charset="0"/>
              </a:rPr>
              <a:t>Những “bí mật” ấy đã mang lại niềm vui, hạnh phúc cho cuộc sống hằng ngày và làm giàu có tâm hồn của nhân vật “tôi”.</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16" name="Rectangle 15"/>
          <p:cNvSpPr/>
          <p:nvPr/>
        </p:nvSpPr>
        <p:spPr>
          <a:xfrm>
            <a:off x="6228184" y="846115"/>
            <a:ext cx="2572158" cy="3416320"/>
          </a:xfrm>
          <a:prstGeom prst="rect">
            <a:avLst/>
          </a:prstGeom>
          <a:solidFill>
            <a:schemeClr val="accent1"/>
          </a:solidFill>
        </p:spPr>
        <p:txBody>
          <a:bodyPr wrap="square">
            <a:spAutoFit/>
          </a:bodyPr>
          <a:lstStyle/>
          <a:p>
            <a:pPr algn="just" fontAlgn="base"/>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nhạy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biết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thương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smtClean="0">
                <a:solidFill>
                  <a:srgbClr val="FFE599">
                    <a:lumMod val="10000"/>
                  </a:srgbClr>
                </a:solidFill>
                <a:latin typeface="Times New Roman" panose="02020603050405020304" pitchFamily="18" charset="0"/>
              </a:rPr>
              <a:t>- </a:t>
            </a:r>
            <a:r>
              <a:rPr lang="en-US" sz="2400" b="1" dirty="0" err="1" smtClean="0">
                <a:solidFill>
                  <a:srgbClr val="FFE599">
                    <a:lumMod val="10000"/>
                  </a:srgbClr>
                </a:solidFill>
                <a:latin typeface="Times New Roman" panose="02020603050405020304" pitchFamily="18" charset="0"/>
              </a:rPr>
              <a:t>Nghệ</a:t>
            </a:r>
            <a:r>
              <a:rPr lang="en-US" sz="2400" b="1" dirty="0" smtClean="0">
                <a:solidFill>
                  <a:srgbClr val="FFE599">
                    <a:lumMod val="10000"/>
                  </a:srgbClr>
                </a:solidFill>
                <a:latin typeface="Times New Roman" panose="02020603050405020304" pitchFamily="18" charset="0"/>
              </a:rPr>
              <a:t> </a:t>
            </a:r>
            <a:r>
              <a:rPr lang="en-US" sz="2400" b="1" dirty="0" err="1" smtClean="0">
                <a:solidFill>
                  <a:srgbClr val="FFE599">
                    <a:lumMod val="10000"/>
                  </a:srgbClr>
                </a:solidFill>
                <a:latin typeface="Times New Roman" panose="02020603050405020304" pitchFamily="18" charset="0"/>
              </a:rPr>
              <a:t>thuật</a:t>
            </a:r>
            <a:r>
              <a:rPr lang="en-US" sz="2400" b="1" dirty="0" smtClean="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Ngôn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ngữ</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giản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dị</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phù</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smtClean="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Cách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kể</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chuyện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gần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gũi</a:t>
            </a:r>
            <a:endParaRPr lang="en-US" sz="2400" dirty="0" smtClean="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Câu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cảm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thán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câu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nghi</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vấn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bộc</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lộ</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tình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cảm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Miêu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tinh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tế</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tâm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lí</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nhân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67794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4"/>
          <a:stretch>
            <a:fillRect/>
          </a:stretch>
        </p:blipFill>
        <p:spPr>
          <a:xfrm>
            <a:off x="193774" y="423299"/>
            <a:ext cx="8571719" cy="749873"/>
          </a:xfrm>
          <a:prstGeom prst="rect">
            <a:avLst/>
          </a:prstGeom>
        </p:spPr>
      </p:pic>
      <p:sp>
        <p:nvSpPr>
          <p:cNvPr id="11" name="Rectangular Callout 10"/>
          <p:cNvSpPr/>
          <p:nvPr/>
        </p:nvSpPr>
        <p:spPr>
          <a:xfrm>
            <a:off x="3395224" y="1923678"/>
            <a:ext cx="5065208" cy="223224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schemeClr val="accent1">
                    <a:lumMod val="10000"/>
                  </a:schemeClr>
                </a:solidFill>
                <a:latin typeface="Times New Roman"/>
                <a:ea typeface="Times New Roman"/>
              </a:rPr>
              <a:t>Hãy</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dùng</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tất</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cả</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các</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giác</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quan</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hãy</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mở</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cánh</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cửa</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tâm</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hồn</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mình</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để</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cảm</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nhận</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yêu</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thương</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và</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thấu</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hiểu</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vẻ</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đẹp</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của</a:t>
            </a:r>
            <a:r>
              <a:rPr lang="en-US" sz="2800" dirty="0" smtClean="0">
                <a:solidFill>
                  <a:schemeClr val="accent1">
                    <a:lumMod val="10000"/>
                  </a:schemeClr>
                </a:solidFill>
                <a:latin typeface="Times New Roman"/>
                <a:ea typeface="Times New Roman"/>
              </a:rPr>
              <a:t> con </a:t>
            </a:r>
            <a:r>
              <a:rPr lang="en-US" sz="2800" dirty="0" err="1" smtClean="0">
                <a:solidFill>
                  <a:schemeClr val="accent1">
                    <a:lumMod val="10000"/>
                  </a:schemeClr>
                </a:solidFill>
                <a:latin typeface="Times New Roman"/>
                <a:ea typeface="Times New Roman"/>
              </a:rPr>
              <a:t>người</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và</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thiên</a:t>
            </a:r>
            <a:r>
              <a:rPr lang="en-US" sz="2800" dirty="0" smtClean="0">
                <a:solidFill>
                  <a:schemeClr val="accent1">
                    <a:lumMod val="10000"/>
                  </a:schemeClr>
                </a:solidFill>
                <a:latin typeface="Times New Roman"/>
                <a:ea typeface="Times New Roman"/>
              </a:rPr>
              <a:t> </a:t>
            </a:r>
            <a:r>
              <a:rPr lang="en-US" sz="2800" dirty="0" err="1" smtClean="0">
                <a:solidFill>
                  <a:schemeClr val="accent1">
                    <a:lumMod val="10000"/>
                  </a:schemeClr>
                </a:solidFill>
                <a:latin typeface="Times New Roman"/>
                <a:ea typeface="Times New Roman"/>
              </a:rPr>
              <a:t>nhiên</a:t>
            </a:r>
            <a:endParaRPr lang="en-US" sz="2800" dirty="0">
              <a:solidFill>
                <a:schemeClr val="accent1">
                  <a:lumMod val="10000"/>
                </a:schemeClr>
              </a:solidFill>
            </a:endParaRPr>
          </a:p>
        </p:txBody>
      </p:sp>
    </p:spTree>
    <p:extLst>
      <p:ext uri="{BB962C8B-B14F-4D97-AF65-F5344CB8AC3E}">
        <p14:creationId xmlns:p14="http://schemas.microsoft.com/office/powerpoint/2010/main" val="12473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smtClean="0">
                <a:solidFill>
                  <a:srgbClr val="FF0000"/>
                </a:solidFill>
                <a:latin typeface="Times New Roman" panose="02020603050405020304" pitchFamily="18" charset="0"/>
                <a:cs typeface="Times New Roman" panose="02020603050405020304" pitchFamily="18" charset="0"/>
              </a:rPr>
              <a:t>a, </a:t>
            </a:r>
            <a:r>
              <a:rPr lang="en-US" sz="2100" b="1" dirty="0" err="1" smtClean="0">
                <a:solidFill>
                  <a:srgbClr val="FF0000"/>
                </a:solidFill>
                <a:latin typeface="Times New Roman" panose="02020603050405020304" pitchFamily="18" charset="0"/>
                <a:cs typeface="Times New Roman" panose="02020603050405020304" pitchFamily="18" charset="0"/>
              </a:rPr>
              <a:t>Sở</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thích</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9583" b="100000" l="0" r="100000">
                        <a14:backgroundMark x1="23000" y1="24000" x2="70583" y2="23500"/>
                        <a14:backgroundMark x1="42667" y1="7500" x2="81833" y2="26667"/>
                        <a14:backgroundMark x1="78417" y1="22750" x2="44000" y2="36667"/>
                      </a14:backgroundRemoval>
                    </a14:imgEffect>
                  </a14:imgLayer>
                </a14:imgProps>
              </a:ext>
            </a:extLst>
          </a:blip>
          <a:stretch>
            <a:fillRect/>
          </a:stretch>
        </p:blipFill>
        <p:spPr>
          <a:xfrm>
            <a:off x="5061756" y="1016967"/>
            <a:ext cx="4093379" cy="4093379"/>
          </a:xfrm>
          <a:prstGeom prst="rect">
            <a:avLst/>
          </a:prstGeom>
        </p:spPr>
      </p:pic>
      <p:sp>
        <p:nvSpPr>
          <p:cNvPr id="16" name="Rectangle 15"/>
          <p:cNvSpPr/>
          <p:nvPr/>
        </p:nvSpPr>
        <p:spPr>
          <a:xfrm>
            <a:off x="443515" y="1632495"/>
            <a:ext cx="4224909" cy="2862322"/>
          </a:xfrm>
          <a:prstGeom prst="rect">
            <a:avLst/>
          </a:prstGeom>
        </p:spPr>
        <p:txBody>
          <a:bodyPr wrap="square">
            <a:spAutoFit/>
          </a:bodyPr>
          <a:lstStyle/>
          <a:p>
            <a:pPr marL="342900" indent="-342900" algn="just">
              <a:lnSpc>
                <a:spcPct val="150000"/>
              </a:lnSpc>
              <a:buFontTx/>
              <a:buChar char="-"/>
            </a:pPr>
            <a:r>
              <a:rPr lang="en-US" sz="2400" dirty="0" err="1" smtClean="0">
                <a:solidFill>
                  <a:srgbClr val="FFE599">
                    <a:lumMod val="10000"/>
                  </a:srgbClr>
                </a:solidFill>
                <a:latin typeface="Times New Roman" panose="02020603050405020304" pitchFamily="18" charset="0"/>
              </a:rPr>
              <a:t>Thích</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trồng</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hoa</a:t>
            </a:r>
            <a:endParaRPr lang="en-US" sz="2400" dirty="0" smtClean="0">
              <a:solidFill>
                <a:srgbClr val="FFE599">
                  <a:lumMod val="10000"/>
                </a:srgbClr>
              </a:solidFill>
              <a:latin typeface="Times New Roman" panose="02020603050405020304" pitchFamily="18" charset="0"/>
            </a:endParaRPr>
          </a:p>
          <a:p>
            <a:pPr marL="342900" indent="-342900" algn="just">
              <a:lnSpc>
                <a:spcPct val="150000"/>
              </a:lnSpc>
              <a:buFontTx/>
              <a:buChar char="-"/>
            </a:pP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Luôn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biết</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chăm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sóc</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và</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lắng</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nghe</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tiếng</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nói</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của</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khu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vườn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và</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nhịp</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sống</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của</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thiên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nhiên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62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arn(inVertic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arn(inVertical)">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51520" y="340312"/>
            <a:ext cx="4104455"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smtClean="0">
                <a:solidFill>
                  <a:srgbClr val="FF0000"/>
                </a:solidFill>
                <a:latin typeface="Times New Roman" panose="02020603050405020304" pitchFamily="18" charset="0"/>
                <a:cs typeface="Times New Roman" panose="02020603050405020304" pitchFamily="18" charset="0"/>
              </a:rPr>
              <a:t>b. </a:t>
            </a:r>
            <a:r>
              <a:rPr lang="en-US" sz="2400" dirty="0" err="1" smtClean="0">
                <a:solidFill>
                  <a:srgbClr val="FF0000"/>
                </a:solidFill>
                <a:latin typeface="Times New Roman" panose="02020603050405020304" pitchFamily="18" charset="0"/>
                <a:cs typeface="Times New Roman" panose="02020603050405020304" pitchFamily="18" charset="0"/>
              </a:rPr>
              <a:t>Tình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cảm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bố</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với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tôi</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sp>
        <p:nvSpPr>
          <p:cNvPr id="27" name="Rectangle 26"/>
          <p:cNvSpPr/>
          <p:nvPr/>
        </p:nvSpPr>
        <p:spPr>
          <a:xfrm>
            <a:off x="145856" y="865207"/>
            <a:ext cx="4399409" cy="3970318"/>
          </a:xfrm>
          <a:prstGeom prst="rect">
            <a:avLst/>
          </a:prstGeom>
        </p:spPr>
        <p:txBody>
          <a:bodyPr wrap="square">
            <a:spAutoFit/>
          </a:bodyPr>
          <a:lstStyle/>
          <a:p>
            <a:pPr algn="just">
              <a:lnSpc>
                <a:spcPct val="150000"/>
              </a:lnSpc>
            </a:pP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Bố</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dẫn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vườn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hai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nhau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bình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nhỏ</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thùng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sơn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rất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tay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lấy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hộp</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lon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gò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thành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vòi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sen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nữa</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nghĩ</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thú</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vị</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75049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lvl="0"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t </a:t>
            </a:r>
            <a:r>
              <a:rPr lang="en-US" sz="2800" dirty="0" err="1">
                <a:solidFill>
                  <a:srgbClr val="FF0000"/>
                </a:solidFill>
                <a:latin typeface="Times New Roman" panose="02020603050405020304" pitchFamily="18" charset="0"/>
                <a:cs typeface="Times New Roman" panose="02020603050405020304" pitchFamily="18" charset="0"/>
              </a:rPr>
              <a: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cờ</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Gợi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côi</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MẪU ĐƠN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333333"/>
                </a:solidFill>
                <a:effectLst/>
                <a:latin typeface="futura-book"/>
              </a:rPr>
              <a:t/>
            </a:r>
            <a:br>
              <a:rPr kumimoji="0" lang="en-US" sz="1000" b="0" i="0" u="none" strike="noStrike" cap="none" normalizeH="0" baseline="0" dirty="0" smtClean="0">
                <a:ln>
                  <a:noFill/>
                </a:ln>
                <a:solidFill>
                  <a:srgbClr val="333333"/>
                </a:solidFill>
                <a:effectLst/>
                <a:latin typeface="futura-book"/>
              </a:rPr>
            </a:b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67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4544" y="43642"/>
            <a:ext cx="4680520" cy="1002155"/>
          </a:xfrm>
          <a:prstGeom prst="rect">
            <a:avLst/>
          </a:prstGeom>
        </p:spPr>
      </p:pic>
      <p:pic>
        <p:nvPicPr>
          <p:cNvPr id="4" name="Picture 3"/>
          <p:cNvPicPr>
            <a:picLocks noChangeAspect="1"/>
          </p:cNvPicPr>
          <p:nvPr/>
        </p:nvPicPr>
        <p:blipFill>
          <a:blip r:embed="rId4"/>
          <a:stretch>
            <a:fillRect/>
          </a:stretch>
        </p:blipFill>
        <p:spPr>
          <a:xfrm>
            <a:off x="3923928" y="-34214"/>
            <a:ext cx="5057775" cy="5095875"/>
          </a:xfrm>
          <a:prstGeom prst="rect">
            <a:avLst/>
          </a:prstGeom>
        </p:spPr>
      </p:pic>
      <p:sp>
        <p:nvSpPr>
          <p:cNvPr id="15" name="Rectangle 14"/>
          <p:cNvSpPr/>
          <p:nvPr/>
        </p:nvSpPr>
        <p:spPr>
          <a:xfrm>
            <a:off x="347517" y="1024765"/>
            <a:ext cx="3336397" cy="1754326"/>
          </a:xfrm>
          <a:prstGeom prst="rect">
            <a:avLst/>
          </a:prstGeom>
          <a:ln w="28575">
            <a:solidFill>
              <a:schemeClr val="accent5">
                <a:lumMod val="60000"/>
                <a:lumOff val="40000"/>
              </a:schemeClr>
            </a:solidFill>
            <a:prstDash val="lgDash"/>
          </a:ln>
        </p:spPr>
        <p:txBody>
          <a:bodyPr wrap="square">
            <a:spAutoFit/>
          </a:bodyPr>
          <a:lstStyle/>
          <a:p>
            <a:pPr algn="just">
              <a:lnSpc>
                <a:spcPct val="150000"/>
              </a:lnSpc>
            </a:pPr>
            <a:r>
              <a:rPr lang="en-US" sz="2400" dirty="0" err="1" smtClean="0">
                <a:solidFill>
                  <a:srgbClr val="FFE599">
                    <a:lumMod val="10000"/>
                  </a:srgbClr>
                </a:solidFill>
                <a:latin typeface="Times New Roman" panose="02020603050405020304" pitchFamily="18" charset="0"/>
              </a:rPr>
              <a:t>Hãy</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sắp</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xếp</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các</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bức</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tranh</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theo</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đúng</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trình</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tự</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sự</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việc</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trong</a:t>
            </a:r>
            <a:r>
              <a:rPr lang="en-US" sz="2400" dirty="0" smtClean="0">
                <a:solidFill>
                  <a:srgbClr val="FFE599">
                    <a:lumMod val="10000"/>
                  </a:srgbClr>
                </a:solidFill>
                <a:latin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rPr>
              <a:t>truyện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347517" y="3291830"/>
            <a:ext cx="3511600" cy="1603387"/>
          </a:xfrm>
          <a:prstGeom prst="rect">
            <a:avLst/>
          </a:prstGeom>
        </p:spPr>
      </p:pic>
    </p:spTree>
    <p:extLst>
      <p:ext uri="{BB962C8B-B14F-4D97-AF65-F5344CB8AC3E}">
        <p14:creationId xmlns:p14="http://schemas.microsoft.com/office/powerpoint/2010/main" val="38266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79712" y="0"/>
            <a:ext cx="4817022" cy="137139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77979455"/>
              </p:ext>
            </p:extLst>
          </p:nvPr>
        </p:nvGraphicFramePr>
        <p:xfrm>
          <a:off x="323528" y="1275603"/>
          <a:ext cx="8496944" cy="3600402"/>
        </p:xfrm>
        <a:graphic>
          <a:graphicData uri="http://schemas.openxmlformats.org/drawingml/2006/table">
            <a:tbl>
              <a:tblPr firstRow="1" firstCol="1" bandRow="1">
                <a:tableStyleId>{5940675A-B579-460E-94D1-54222C63F5DA}</a:tableStyleId>
              </a:tblPr>
              <a:tblGrid>
                <a:gridCol w="3282646"/>
                <a:gridCol w="5214298"/>
              </a:tblGrid>
              <a:tr h="600067">
                <a:tc>
                  <a:txBody>
                    <a:bodyPr/>
                    <a:lstStyle/>
                    <a:p>
                      <a:pPr algn="just">
                        <a:lnSpc>
                          <a:spcPct val="150000"/>
                        </a:lnSpc>
                        <a:spcAft>
                          <a:spcPts val="0"/>
                        </a:spcAft>
                      </a:pPr>
                      <a:r>
                        <a:rPr lang="en-US" sz="2400" dirty="0" err="1" smtClean="0">
                          <a:effectLst/>
                          <a:latin typeface="Times New Roman" panose="02020603050405020304" pitchFamily="18" charset="0"/>
                          <a:cs typeface="Times New Roman" panose="02020603050405020304" pitchFamily="18" charset="0"/>
                        </a:rPr>
                        <a:t>Trò</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0"/>
                        </a:spcAft>
                      </a:pP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r>
              <a:tr h="600067">
                <a:tc gridSpan="2">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Nhận</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xét</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tr>
            </a:tbl>
          </a:graphicData>
        </a:graphic>
      </p:graphicFrame>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6734" y="34310"/>
            <a:ext cx="1974349" cy="108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0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9145812"/>
              </p:ext>
            </p:extLst>
          </p:nvPr>
        </p:nvGraphicFramePr>
        <p:xfrm>
          <a:off x="251520" y="195486"/>
          <a:ext cx="8352928" cy="4742656"/>
        </p:xfrm>
        <a:graphic>
          <a:graphicData uri="http://schemas.openxmlformats.org/drawingml/2006/table">
            <a:tbl>
              <a:tblPr firstRow="1" firstCol="1" bandRow="1"/>
              <a:tblGrid>
                <a:gridCol w="3312368"/>
                <a:gridCol w="5040560"/>
              </a:tblGrid>
              <a:tr h="384043">
                <a:tc>
                  <a:txBody>
                    <a:bodyPr/>
                    <a:lstStyle/>
                    <a:p>
                      <a:pPr algn="ctr">
                        <a:lnSpc>
                          <a:spcPct val="100000"/>
                        </a:lnSpc>
                        <a:spcAft>
                          <a:spcPts val="0"/>
                        </a:spcAft>
                      </a:pPr>
                      <a:r>
                        <a:rPr lang="en-US" sz="2400" b="1" dirty="0" err="1">
                          <a:effectLst/>
                          <a:latin typeface="Times New Roman"/>
                          <a:ea typeface="Times New Roman"/>
                          <a:cs typeface="Times New Roman"/>
                        </a:rPr>
                        <a:t>Trò</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en-US" sz="2400" b="1" dirty="0" err="1">
                          <a:effectLst/>
                          <a:latin typeface="Times New Roman"/>
                          <a:ea typeface="Times New Roman"/>
                          <a:cs typeface="Times New Roman"/>
                        </a:rPr>
                        <a:t>Cách</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84043">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đoán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a:t>
                      </a:r>
                      <a:r>
                        <a:rPr lang="en-US" sz="2000" dirty="0" smtClean="0">
                          <a:effectLst/>
                          <a:latin typeface="Times New Roman"/>
                          <a:ea typeface="Times New Roman"/>
                          <a:cs typeface="Times New Roman"/>
                        </a:rPr>
                        <a:t>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nhắm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mắt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để</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tìm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kiếm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một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vật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vật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gì</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bao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xa</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ngửi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rồi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gọi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nhận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mùi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loài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4256">
                <a:tc gridSpan="2">
                  <a:txBody>
                    <a:bodyPr/>
                    <a:lstStyle/>
                    <a:p>
                      <a:pPr algn="just">
                        <a:lnSpc>
                          <a:spcPct val="100000"/>
                        </a:lnSpc>
                        <a:spcAft>
                          <a:spcPts val="0"/>
                        </a:spcAft>
                      </a:pPr>
                      <a:r>
                        <a:rPr lang="en-US" sz="2000" b="1" dirty="0" err="1">
                          <a:effectLst/>
                          <a:latin typeface="Times New Roman"/>
                          <a:ea typeface="Times New Roman"/>
                          <a:cs typeface="Times New Roman"/>
                        </a:rPr>
                        <a:t>Nhận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xét</a:t>
                      </a:r>
                      <a:r>
                        <a:rPr lang="en-US" sz="2000" b="1" dirty="0">
                          <a:effectLst/>
                          <a:latin typeface="Times New Roman"/>
                          <a:ea typeface="Times New Roman"/>
                          <a:cs typeface="Times New Roman"/>
                        </a:rPr>
                        <a:t>: </a:t>
                      </a:r>
                      <a:r>
                        <a:rPr lang="en-US" sz="2000" dirty="0">
                          <a:effectLst/>
                          <a:latin typeface="Times New Roman"/>
                          <a:ea typeface="Times New Roman"/>
                          <a:cs typeface="Times New Roman"/>
                        </a:rPr>
                        <a:t> -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trò</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ngày</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càng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tạo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ra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hấp</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với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luôn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theo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dõi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động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khích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lệ</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tiến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bộ</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muốn</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trải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nghiệm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thực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tế</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thành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thói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quen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gắn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nâng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niu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giá</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trị</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dù</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điều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nhỏ</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nhất</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học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sâu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sắc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yêu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thương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nghe</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thấu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hiểu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mọi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thứ</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xung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quanh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Tree>
    <p:extLst>
      <p:ext uri="{BB962C8B-B14F-4D97-AF65-F5344CB8AC3E}">
        <p14:creationId xmlns:p14="http://schemas.microsoft.com/office/powerpoint/2010/main" val="12996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211960" y="51470"/>
            <a:ext cx="482453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6375" y="69776"/>
            <a:ext cx="3960440" cy="3078535"/>
          </a:xfrm>
          <a:prstGeom prst="rect">
            <a:avLst/>
          </a:prstGeom>
        </p:spPr>
        <p:txBody>
          <a:bodyPr wrap="square">
            <a:spAutoFit/>
          </a:bodyPr>
          <a:lstStyle/>
          <a:p>
            <a:pPr algn="just" fontAlgn="base">
              <a:lnSpc>
                <a:spcPct val="150000"/>
              </a:lnSpc>
            </a:pPr>
            <a:r>
              <a:rPr lang="en-US" sz="2200" b="1" dirty="0">
                <a:solidFill>
                  <a:prstClr val="black"/>
                </a:solidFill>
                <a:latin typeface="Times New Roman" panose="02020603050405020304" pitchFamily="18" charset="0"/>
                <a:ea typeface="Times New Roman"/>
                <a:cs typeface="Times New Roman" panose="02020603050405020304" pitchFamily="18" charset="0"/>
              </a:rPr>
              <a:t> -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mỗi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thân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bấy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9" name="Rectangle 8"/>
          <p:cNvSpPr/>
          <p:nvPr/>
        </p:nvSpPr>
        <p:spPr>
          <a:xfrm>
            <a:off x="4319972" y="195486"/>
            <a:ext cx="4608512" cy="2800767"/>
          </a:xfrm>
          <a:prstGeom prst="rect">
            <a:avLst/>
          </a:prstGeom>
        </p:spPr>
        <p:txBody>
          <a:bodyPr wrap="square">
            <a:spAutoFit/>
          </a:bodyPr>
          <a:lstStyle/>
          <a:p>
            <a:pPr algn="just" fontAlgn="base"/>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giờ</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Khi</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200" dirty="0">
                <a:solidFill>
                  <a:prstClr val="black"/>
                </a:solidFill>
                <a:latin typeface="Times New Roman" panose="02020603050405020304" pitchFamily="18" charset="0"/>
                <a:ea typeface="Times New Roman"/>
                <a:cs typeface="Times New Roman" panose="02020603050405020304" pitchFamily="18" charset="0"/>
              </a:rPr>
              <a:t> hay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lây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còn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thêm</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nụ</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hôn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sang </a:t>
            </a:r>
            <a:r>
              <a:rPr lang="en-US" sz="22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giấc</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ngủ</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chính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cả</a:t>
            </a:r>
            <a:r>
              <a:rPr lang="en-US" sz="2200" dirty="0">
                <a:solidFill>
                  <a:prstClr val="black"/>
                </a:solidFill>
                <a:latin typeface="Times New Roman" panose="02020603050405020304" pitchFamily="18" charset="0"/>
                <a:ea typeface="Times New Roman"/>
                <a:cs typeface="Times New Roman" panose="02020603050405020304" pitchFamily="18" charset="0"/>
              </a:rPr>
              <a:t> con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đều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3" name="Rectangle 2"/>
          <p:cNvSpPr/>
          <p:nvPr/>
        </p:nvSpPr>
        <p:spPr>
          <a:xfrm>
            <a:off x="323528" y="3723878"/>
            <a:ext cx="8496944" cy="1107996"/>
          </a:xfrm>
          <a:prstGeom prst="rect">
            <a:avLst/>
          </a:prstGeom>
          <a:solidFill>
            <a:schemeClr val="accent2">
              <a:lumMod val="50000"/>
            </a:schemeClr>
          </a:solidFill>
        </p:spPr>
        <p:txBody>
          <a:bodyPr wrap="square">
            <a:spAutoFit/>
          </a:bodyPr>
          <a:lstStyle/>
          <a:p>
            <a:pPr algn="just"/>
            <a:r>
              <a:rPr lang="en-US" sz="2200" b="1" dirty="0" smtClean="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smtClean="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Biết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cho</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và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nhận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món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quà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cũng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là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cách</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thể</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hiện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nét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đẹp</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phẩm</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chất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mình</a:t>
            </a:r>
            <a:endParaRPr lang="en-US" sz="2200" b="1" dirty="0">
              <a:solidFill>
                <a:schemeClr val="bg1"/>
              </a:solidFill>
              <a:latin typeface="Times New Roman" panose="02020603050405020304" pitchFamily="18" charset="0"/>
              <a:ea typeface="Calibri"/>
              <a:cs typeface="Times New Roman" panose="02020603050405020304" pitchFamily="18" charset="0"/>
            </a:endParaRPr>
          </a:p>
          <a:p>
            <a:pPr algn="just"/>
            <a:r>
              <a:rPr lang="en-US" sz="2200" b="1" dirty="0" smtClean="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smtClean="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Một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người</a:t>
            </a:r>
            <a:r>
              <a:rPr lang="en-US" sz="2200" b="1" dirty="0">
                <a:solidFill>
                  <a:schemeClr val="bg1"/>
                </a:solidFill>
                <a:latin typeface="Times New Roman" panose="02020603050405020304" pitchFamily="18" charset="0"/>
                <a:ea typeface="Calibri"/>
                <a:cs typeface="Times New Roman" panose="02020603050405020304" pitchFamily="18" charset="0"/>
              </a:rPr>
              <a:t> cha </a:t>
            </a:r>
            <a:r>
              <a:rPr lang="en-US" sz="2200" b="1" dirty="0" err="1">
                <a:solidFill>
                  <a:schemeClr val="bg1"/>
                </a:solidFill>
                <a:latin typeface="Times New Roman" panose="02020603050405020304" pitchFamily="18" charset="0"/>
                <a:ea typeface="Calibri"/>
                <a:cs typeface="Times New Roman" panose="02020603050405020304" pitchFamily="18" charset="0"/>
              </a:rPr>
              <a:t>rất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yêu</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thương</a:t>
            </a:r>
            <a:r>
              <a:rPr lang="en-US" sz="2200" b="1" dirty="0">
                <a:solidFill>
                  <a:schemeClr val="bg1"/>
                </a:solidFill>
                <a:latin typeface="Times New Roman" panose="02020603050405020304" pitchFamily="18" charset="0"/>
                <a:ea typeface="Calibri"/>
                <a:cs typeface="Times New Roman" panose="02020603050405020304" pitchFamily="18" charset="0"/>
              </a:rPr>
              <a:t> con, </a:t>
            </a:r>
            <a:r>
              <a:rPr lang="en-US" sz="2200" b="1" dirty="0" err="1">
                <a:solidFill>
                  <a:schemeClr val="bg1"/>
                </a:solidFill>
                <a:latin typeface="Times New Roman" panose="02020603050405020304" pitchFamily="18" charset="0"/>
                <a:ea typeface="Calibri"/>
                <a:cs typeface="Times New Roman" panose="02020603050405020304" pitchFamily="18" charset="0"/>
              </a:rPr>
              <a:t>luôn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quan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tâm</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gần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gũi</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với</a:t>
            </a:r>
            <a:r>
              <a:rPr lang="en-US" sz="2200" b="1" dirty="0">
                <a:solidFill>
                  <a:schemeClr val="bg1"/>
                </a:solidFill>
                <a:latin typeface="Times New Roman" panose="02020603050405020304" pitchFamily="18" charset="0"/>
                <a:ea typeface="Calibri"/>
                <a:cs typeface="Times New Roman" panose="02020603050405020304" pitchFamily="18" charset="0"/>
              </a:rPr>
              <a:t> con</a:t>
            </a:r>
          </a:p>
        </p:txBody>
      </p:sp>
    </p:spTree>
    <p:extLst>
      <p:ext uri="{BB962C8B-B14F-4D97-AF65-F5344CB8AC3E}">
        <p14:creationId xmlns:p14="http://schemas.microsoft.com/office/powerpoint/2010/main" val="14650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smtClean="0">
                <a:solidFill>
                  <a:srgbClr val="FF0000"/>
                </a:solidFill>
                <a:latin typeface="Times New Roman" panose="02020603050405020304" pitchFamily="18" charset="0"/>
                <a:cs typeface="Times New Roman" panose="02020603050405020304" pitchFamily="18" charset="0"/>
              </a:rPr>
              <a:t>c. </a:t>
            </a:r>
            <a:r>
              <a:rPr lang="en-US" sz="2100" b="1" dirty="0" err="1" smtClean="0">
                <a:solidFill>
                  <a:srgbClr val="FF0000"/>
                </a:solidFill>
                <a:latin typeface="Times New Roman" panose="02020603050405020304" pitchFamily="18" charset="0"/>
                <a:cs typeface="Times New Roman" panose="02020603050405020304" pitchFamily="18" charset="0"/>
              </a:rPr>
              <a:t>Tình</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cảm</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của</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bố</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với</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Tí</a:t>
            </a:r>
            <a:r>
              <a:rPr lang="en-US" sz="2100" b="1" dirty="0" smtClean="0">
                <a:solidFill>
                  <a:srgbClr val="FF0000"/>
                </a:solidFill>
                <a:latin typeface="Times New Roman" panose="02020603050405020304" pitchFamily="18" charset="0"/>
                <a:cs typeface="Times New Roman" panose="02020603050405020304" pitchFamily="18" charset="0"/>
              </a:rPr>
              <a:t>”</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4211960" y="474542"/>
            <a:ext cx="4817022" cy="1371395"/>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669393639"/>
              </p:ext>
            </p:extLst>
          </p:nvPr>
        </p:nvGraphicFramePr>
        <p:xfrm>
          <a:off x="714860" y="1811912"/>
          <a:ext cx="7817580" cy="2880360"/>
        </p:xfrm>
        <a:graphic>
          <a:graphicData uri="http://schemas.openxmlformats.org/drawingml/2006/table">
            <a:tbl>
              <a:tblPr firstRow="1" firstCol="1" bandRow="1"/>
              <a:tblGrid>
                <a:gridCol w="2921036"/>
                <a:gridCol w="4896544"/>
              </a:tblGrid>
              <a:tr h="480060">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smtClean="0">
                          <a:solidFill>
                            <a:schemeClr val="tx1"/>
                          </a:solidFill>
                          <a:latin typeface="Times New Roman" panose="02020603050405020304" pitchFamily="18" charset="0"/>
                          <a:cs typeface="Times New Roman" panose="02020603050405020304" pitchFamily="18" charset="0"/>
                        </a:rPr>
                        <a:t>Tình</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cảm</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của</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bố</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với</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Tí</a:t>
                      </a:r>
                      <a:r>
                        <a:rPr lang="en-US" sz="2100" b="1" dirty="0" smtClean="0">
                          <a:solidFill>
                            <a:schemeClr val="tx1"/>
                          </a:solidFill>
                          <a:latin typeface="Times New Roman" panose="02020603050405020304" pitchFamily="18" charset="0"/>
                          <a:cs typeface="Times New Roman" panose="02020603050405020304" pitchFamily="18" charset="0"/>
                        </a:rPr>
                        <a:t>”</a:t>
                      </a:r>
                      <a:endParaRPr lang="en-US" sz="2100" b="1" dirty="0" smtClean="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r>
              <a:tr h="1440180">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Tí</a:t>
                      </a:r>
                      <a:r>
                        <a:rPr lang="en-US" sz="2100" dirty="0" smtClean="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0120">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em</a:t>
                      </a:r>
                      <a:r>
                        <a:rPr lang="en-US" sz="2100" dirty="0" smtClean="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hiểu</a:t>
                      </a:r>
                      <a:r>
                        <a:rPr lang="en-US" sz="2100" dirty="0" smtClean="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bố</a:t>
                      </a:r>
                      <a:r>
                        <a:rPr lang="en-US" sz="2100" dirty="0" smtClean="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16" name="Group 15"/>
          <p:cNvGrpSpPr/>
          <p:nvPr/>
        </p:nvGrpSpPr>
        <p:grpSpPr>
          <a:xfrm>
            <a:off x="-127354" y="112000"/>
            <a:ext cx="7146789" cy="369332"/>
            <a:chOff x="-178462" y="1828800"/>
            <a:chExt cx="19060588" cy="984870"/>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7066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74954919"/>
              </p:ext>
            </p:extLst>
          </p:nvPr>
        </p:nvGraphicFramePr>
        <p:xfrm>
          <a:off x="714860" y="555526"/>
          <a:ext cx="7817580" cy="4198011"/>
        </p:xfrm>
        <a:graphic>
          <a:graphicData uri="http://schemas.openxmlformats.org/drawingml/2006/table">
            <a:tbl>
              <a:tblPr firstRow="1" firstCol="1" bandRow="1"/>
              <a:tblGrid>
                <a:gridCol w="2344972"/>
                <a:gridCol w="5472608"/>
              </a:tblGrid>
              <a:tr h="689458">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smtClean="0">
                          <a:solidFill>
                            <a:schemeClr val="tx1"/>
                          </a:solidFill>
                          <a:latin typeface="Times New Roman" panose="02020603050405020304" pitchFamily="18" charset="0"/>
                          <a:cs typeface="Times New Roman" panose="02020603050405020304" pitchFamily="18" charset="0"/>
                        </a:rPr>
                        <a:t>Tình</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cảm</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của</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bố</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với</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Tí</a:t>
                      </a:r>
                      <a:r>
                        <a:rPr lang="en-US" sz="2100" b="1" dirty="0" smtClean="0">
                          <a:solidFill>
                            <a:schemeClr val="tx1"/>
                          </a:solidFill>
                          <a:latin typeface="Times New Roman" panose="02020603050405020304" pitchFamily="18" charset="0"/>
                          <a:cs typeface="Times New Roman" panose="02020603050405020304" pitchFamily="18" charset="0"/>
                        </a:rPr>
                        <a:t>”</a:t>
                      </a:r>
                      <a:endParaRPr lang="en-US" sz="2100" b="1" dirty="0" smtClean="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r>
              <a:tr h="2068373">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Tí</a:t>
                      </a:r>
                      <a:r>
                        <a:rPr lang="en-US" sz="2100" dirty="0" smtClean="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8915">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em</a:t>
                      </a:r>
                      <a:r>
                        <a:rPr lang="en-US" sz="2100" dirty="0" smtClean="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hiểu</a:t>
                      </a:r>
                      <a:r>
                        <a:rPr lang="en-US" sz="2100" dirty="0" smtClean="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smtClean="0">
                          <a:solidFill>
                            <a:srgbClr val="000000"/>
                          </a:solidFill>
                          <a:effectLst/>
                          <a:latin typeface="Times New Roman"/>
                          <a:ea typeface="Times New Roman"/>
                          <a:cs typeface="Times New Roman"/>
                        </a:rPr>
                        <a:t>bố</a:t>
                      </a:r>
                      <a:r>
                        <a:rPr lang="en-US" sz="2100" dirty="0" smtClean="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3131840" y="1240180"/>
            <a:ext cx="5400600" cy="2123658"/>
          </a:xfrm>
          <a:prstGeom prst="rect">
            <a:avLst/>
          </a:prstGeom>
        </p:spPr>
        <p:txBody>
          <a:bodyPr wrap="square">
            <a:spAutoFit/>
          </a:bodyPr>
          <a:lstStyle/>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Yêu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thương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không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ngần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cứu</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dưới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sông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cõng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tôi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và</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làm</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xuồng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để</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cả</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hai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cưỡi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lưng</a:t>
            </a:r>
            <a:endParaRPr lang="en-US" sz="2200" dirty="0">
              <a:solidFill>
                <a:prstClr val="black"/>
              </a:solidFill>
              <a:ea typeface="Calibri"/>
              <a:cs typeface="Times New Roman"/>
            </a:endParaRPr>
          </a:p>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Trân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trọng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nâng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niu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món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quà</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của</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endParaRPr lang="en-US" sz="2200" b="1" dirty="0">
              <a:solidFill>
                <a:prstClr val="black"/>
              </a:solidFill>
              <a:ea typeface="Calibri"/>
              <a:cs typeface="Times New Roman"/>
            </a:endParaRPr>
          </a:p>
        </p:txBody>
      </p:sp>
      <p:sp>
        <p:nvSpPr>
          <p:cNvPr id="5" name="Rectangle 4"/>
          <p:cNvSpPr/>
          <p:nvPr/>
        </p:nvSpPr>
        <p:spPr>
          <a:xfrm>
            <a:off x="3239852" y="3363838"/>
            <a:ext cx="5184576" cy="1200329"/>
          </a:xfrm>
          <a:prstGeom prst="rect">
            <a:avLst/>
          </a:prstGeom>
        </p:spPr>
        <p:txBody>
          <a:bodyPr wrap="square">
            <a:spAutoFit/>
          </a:bodyPr>
          <a:lstStyle/>
          <a:p>
            <a:pPr>
              <a:lnSpc>
                <a:spcPct val="150000"/>
              </a:lnSpc>
            </a:pPr>
            <a:r>
              <a:rPr lang="en-US" sz="2400" dirty="0" smtClean="0">
                <a:solidFill>
                  <a:srgbClr val="FF0000"/>
                </a:solidFill>
                <a:latin typeface="Times New Roman"/>
                <a:ea typeface="Times New Roman"/>
                <a:cs typeface="Times New Roman"/>
                <a:sym typeface="Wingdings" panose="05000000000000000000" pitchFamily="2" charset="2"/>
              </a:rPr>
              <a:t> </a:t>
            </a:r>
            <a:r>
              <a:rPr lang="en-US" sz="2400" dirty="0" err="1" smtClean="0">
                <a:solidFill>
                  <a:srgbClr val="FF0000"/>
                </a:solidFill>
                <a:latin typeface="Times New Roman"/>
                <a:ea typeface="Times New Roman"/>
                <a:cs typeface="Times New Roman"/>
              </a:rPr>
              <a:t>Bố</a:t>
            </a:r>
            <a:r>
              <a:rPr lang="en-US" sz="2400" dirty="0" smtClean="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trái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tim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giàu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yêu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thương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và</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nhân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hậu</a:t>
            </a:r>
            <a:endParaRPr lang="en-US" sz="2400" dirty="0">
              <a:solidFill>
                <a:srgbClr val="FF0000"/>
              </a:solidFill>
              <a:ea typeface="Calibri"/>
              <a:cs typeface="Times New Roman"/>
            </a:endParaRPr>
          </a:p>
        </p:txBody>
      </p:sp>
    </p:spTree>
    <p:extLst>
      <p:ext uri="{BB962C8B-B14F-4D97-AF65-F5344CB8AC3E}">
        <p14:creationId xmlns:p14="http://schemas.microsoft.com/office/powerpoint/2010/main" val="227525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smtClean="0">
                <a:solidFill>
                  <a:srgbClr val="FFE599">
                    <a:lumMod val="10000"/>
                  </a:srgbClr>
                </a:solidFill>
                <a:latin typeface="Times New Roman" panose="02020603050405020304" pitchFamily="18" charset="0"/>
              </a:rPr>
              <a:t>- </a:t>
            </a:r>
            <a:r>
              <a:rPr lang="en-US" sz="2400" b="1" dirty="0" err="1" smtClean="0">
                <a:solidFill>
                  <a:srgbClr val="FFE599">
                    <a:lumMod val="10000"/>
                  </a:srgbClr>
                </a:solidFill>
                <a:latin typeface="Times New Roman" panose="02020603050405020304" pitchFamily="18" charset="0"/>
              </a:rPr>
              <a:t>Nghệ</a:t>
            </a:r>
            <a:r>
              <a:rPr lang="en-US" sz="2400" b="1" dirty="0" smtClean="0">
                <a:solidFill>
                  <a:srgbClr val="FFE599">
                    <a:lumMod val="10000"/>
                  </a:srgbClr>
                </a:solidFill>
                <a:latin typeface="Times New Roman" panose="02020603050405020304" pitchFamily="18" charset="0"/>
              </a:rPr>
              <a:t> </a:t>
            </a:r>
            <a:r>
              <a:rPr lang="en-US" sz="2400" b="1" dirty="0" err="1" smtClean="0">
                <a:solidFill>
                  <a:srgbClr val="FFE599">
                    <a:lumMod val="10000"/>
                  </a:srgbClr>
                </a:solidFill>
                <a:latin typeface="Times New Roman" panose="02020603050405020304" pitchFamily="18" charset="0"/>
              </a:rPr>
              <a:t>thuật</a:t>
            </a:r>
            <a:r>
              <a:rPr lang="en-US" sz="2400" b="1" dirty="0" smtClean="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Ngôn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ngữ</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giản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dị</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phù</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smtClean="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Cách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kể</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chuyện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gần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gũi</a:t>
            </a:r>
            <a:endParaRPr lang="en-US" sz="2400" dirty="0" smtClean="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Câu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cảm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thán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câu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nghi</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vấn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bộc</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lộ</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tình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cảm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Miêu</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tinh</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tế</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tâm</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lí</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nhân</a:t>
            </a:r>
            <a:r>
              <a:rPr lang="en-US" sz="2400" dirty="0" smtClean="0">
                <a:solidFill>
                  <a:srgbClr val="FFE599">
                    <a:lumMod val="10000"/>
                  </a:srgbClr>
                </a:solidFill>
                <a:latin typeface="Times New Roman" panose="02020603050405020304" pitchFamily="18" charset="0"/>
                <a:cs typeface="Times New Roman" panose="02020603050405020304" pitchFamily="18" charset="0"/>
              </a:rPr>
              <a:t> </a:t>
            </a:r>
            <a:r>
              <a:rPr lang="en-US" sz="2400" dirty="0" err="1" smtClean="0">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32145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smtClean="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schemeClr val="tx1"/>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smtClean="0">
                  <a:latin typeface="Tahoma" panose="020B0604030504040204" pitchFamily="34" charset="0"/>
                  <a:ea typeface="Tahoma" panose="020B0604030504040204" pitchFamily="34" charset="0"/>
                  <a:cs typeface="Tahoma" panose="020B0604030504040204" pitchFamily="34" charset="0"/>
                </a:rPr>
                <a:t>III</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latin typeface="Tahoma" panose="020B0604030504040204" pitchFamily="34" charset="0"/>
                  <a:cs typeface="Tahoma" panose="020B0604030504040204" pitchFamily="34" charset="0"/>
                </a:rPr>
                <a:t>TỔNG KẾT</a:t>
              </a:r>
              <a:endParaRPr lang="en-US" b="1" dirty="0">
                <a:latin typeface="Tahoma" panose="020B0604030504040204" pitchFamily="34" charset="0"/>
                <a:cs typeface="Tahoma" panose="020B0604030504040204" pitchFamily="34" charset="0"/>
              </a:endParaRPr>
            </a:p>
          </p:txBody>
        </p:sp>
      </p:grpSp>
      <p:pic>
        <p:nvPicPr>
          <p:cNvPr id="14" name="Picture 13"/>
          <p:cNvPicPr>
            <a:picLocks noChangeAspect="1"/>
          </p:cNvPicPr>
          <p:nvPr/>
        </p:nvPicPr>
        <p:blipFill>
          <a:blip r:embed="rId7"/>
          <a:stretch>
            <a:fillRect/>
          </a:stretch>
        </p:blipFill>
        <p:spPr>
          <a:xfrm>
            <a:off x="41824" y="734351"/>
            <a:ext cx="4438273" cy="1072989"/>
          </a:xfrm>
          <a:prstGeom prst="rect">
            <a:avLst/>
          </a:prstGeom>
        </p:spPr>
      </p:pic>
      <p:sp>
        <p:nvSpPr>
          <p:cNvPr id="2" name="Rectangle 1"/>
          <p:cNvSpPr/>
          <p:nvPr/>
        </p:nvSpPr>
        <p:spPr>
          <a:xfrm>
            <a:off x="346671" y="1666365"/>
            <a:ext cx="4125317" cy="2862322"/>
          </a:xfrm>
          <a:prstGeom prst="rect">
            <a:avLst/>
          </a:prstGeom>
        </p:spPr>
        <p:txBody>
          <a:bodyPr wrap="square">
            <a:spAutoFit/>
          </a:bodyPr>
          <a:lstStyle/>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nhất</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ngữ</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mộc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mạc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tự</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nhiên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thành</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Cách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chuyện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sinh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hấp</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dẫn</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2364906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black"/>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prstClr val="black"/>
                  </a:solidFill>
                  <a:latin typeface="Tahoma" panose="020B0604030504040204" pitchFamily="34" charset="0"/>
                  <a:cs typeface="Tahoma" panose="020B0604030504040204" pitchFamily="34" charset="0"/>
                </a:rPr>
                <a:t>TỔNG KẾT</a:t>
              </a:r>
              <a:endParaRPr lang="en-US" b="1" dirty="0">
                <a:solidFill>
                  <a:prstClr val="black"/>
                </a:solidFill>
                <a:latin typeface="Tahoma" panose="020B0604030504040204" pitchFamily="34" charset="0"/>
                <a:cs typeface="Tahoma" panose="020B0604030504040204" pitchFamily="34" charset="0"/>
              </a:endParaRPr>
            </a:p>
          </p:txBody>
        </p:sp>
      </p:grpSp>
      <p:pic>
        <p:nvPicPr>
          <p:cNvPr id="15" name="Picture 14"/>
          <p:cNvPicPr>
            <a:picLocks noChangeAspect="1"/>
          </p:cNvPicPr>
          <p:nvPr/>
        </p:nvPicPr>
        <p:blipFill>
          <a:blip r:embed="rId7"/>
          <a:stretch>
            <a:fillRect/>
          </a:stretch>
        </p:blipFill>
        <p:spPr>
          <a:xfrm>
            <a:off x="0" y="734892"/>
            <a:ext cx="4438273" cy="1072989"/>
          </a:xfrm>
          <a:prstGeom prst="rect">
            <a:avLst/>
          </a:prstGeom>
        </p:spPr>
      </p:pic>
      <p:sp>
        <p:nvSpPr>
          <p:cNvPr id="3" name="Rectangle 2"/>
          <p:cNvSpPr/>
          <p:nvPr/>
        </p:nvSpPr>
        <p:spPr>
          <a:xfrm>
            <a:off x="179512" y="1557325"/>
            <a:ext cx="4292476" cy="3416320"/>
          </a:xfrm>
          <a:prstGeom prst="rect">
            <a:avLst/>
          </a:prstGeom>
        </p:spPr>
        <p:txBody>
          <a:bodyPr wrap="square">
            <a:spAutoFit/>
          </a:bodyPr>
          <a:lstStyle/>
          <a:p>
            <a:pPr algn="just">
              <a:lnSpc>
                <a:spcPct val="150000"/>
              </a:lnSpc>
            </a:pPr>
            <a:r>
              <a:rPr lang="en-US" sz="2400" dirty="0" err="1" smtClean="0">
                <a:solidFill>
                  <a:prstClr val="black"/>
                </a:solidFill>
                <a:latin typeface="Times New Roman" panose="02020603050405020304" pitchFamily="18" charset="0"/>
                <a:ea typeface="Times New Roman"/>
                <a:cs typeface="Times New Roman" panose="02020603050405020304" pitchFamily="18" charset="0"/>
              </a:rPr>
              <a:t>Truyện</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kể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về</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Qua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cha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đã</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dạy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cách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yêu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thương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trân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nâng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niu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từ</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cuộc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sống</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4"/>
          <a:stretch>
            <a:fillRect/>
          </a:stretch>
        </p:blipFill>
        <p:spPr>
          <a:xfrm>
            <a:off x="3208637" y="172210"/>
            <a:ext cx="5279594" cy="1603387"/>
          </a:xfrm>
          <a:prstGeom prst="rect">
            <a:avLst/>
          </a:prstGeom>
        </p:spPr>
      </p:pic>
      <p:sp>
        <p:nvSpPr>
          <p:cNvPr id="8" name="Rectangle 7"/>
          <p:cNvSpPr/>
          <p:nvPr/>
        </p:nvSpPr>
        <p:spPr>
          <a:xfrm>
            <a:off x="3181834" y="1635645"/>
            <a:ext cx="5328592" cy="3139321"/>
          </a:xfrm>
          <a:prstGeom prst="rect">
            <a:avLst/>
          </a:prstGeom>
        </p:spPr>
        <p:txBody>
          <a:bodyPr wrap="square">
            <a:spAutoFit/>
          </a:bodyPr>
          <a:lstStyle/>
          <a:p>
            <a:pPr marL="342900" indent="-342900" algn="just" fontAlgn="base">
              <a:lnSpc>
                <a:spcPct val="150000"/>
              </a:lnSpc>
              <a:buFontTx/>
              <a:buChar char="-"/>
            </a:pP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Trong</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gia</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đình</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em</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có</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thường</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chia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sẻ</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tâm</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sự</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với</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người</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bố</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của</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mình</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 hay </a:t>
            </a:r>
            <a:r>
              <a:rPr lang="en-US" sz="2200" b="1" dirty="0" err="1" smtClean="0">
                <a:solidFill>
                  <a:prstClr val="black"/>
                </a:solidFill>
                <a:latin typeface="Times New Roman" panose="02020603050405020304" pitchFamily="18" charset="0"/>
                <a:ea typeface="Times New Roman"/>
                <a:cs typeface="Times New Roman" panose="02020603050405020304" pitchFamily="18" charset="0"/>
              </a:rPr>
              <a:t>không</a:t>
            </a:r>
            <a:r>
              <a:rPr lang="en-US" sz="2200" b="1" dirty="0" smtClean="0">
                <a:solidFill>
                  <a:prstClr val="black"/>
                </a:solidFill>
                <a:latin typeface="Times New Roman" panose="02020603050405020304" pitchFamily="18" charset="0"/>
                <a:ea typeface="Times New Roman"/>
                <a:cs typeface="Times New Roman" panose="02020603050405020304" pitchFamily="18" charset="0"/>
              </a:rPr>
              <a:t>?</a:t>
            </a:r>
          </a:p>
          <a:p>
            <a:pPr marL="342900" indent="-342900" algn="just" fontAlgn="base">
              <a:lnSpc>
                <a:spcPct val="150000"/>
              </a:lnSpc>
              <a:buFontTx/>
              <a:buChar char="-"/>
            </a:pPr>
            <a:r>
              <a:rPr lang="en-US" sz="2200" b="1" dirty="0" err="1" smtClean="0">
                <a:solidFill>
                  <a:prstClr val="black"/>
                </a:solidFill>
                <a:latin typeface="Times New Roman" panose="02020603050405020304" pitchFamily="18" charset="0"/>
                <a:ea typeface="Calibri"/>
                <a:cs typeface="Times New Roman" panose="02020603050405020304" pitchFamily="18" charset="0"/>
              </a:rPr>
              <a:t>Với</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em</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bố</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là</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người</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như</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thế</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nào</a:t>
            </a:r>
            <a:r>
              <a:rPr lang="en-US" sz="2200" b="1" dirty="0" smtClean="0">
                <a:solidFill>
                  <a:prstClr val="black"/>
                </a:solidFill>
                <a:latin typeface="Times New Roman" panose="02020603050405020304" pitchFamily="18" charset="0"/>
                <a:ea typeface="Calibri"/>
                <a:cs typeface="Times New Roman" panose="02020603050405020304" pitchFamily="18" charset="0"/>
              </a:rPr>
              <a:t>?</a:t>
            </a:r>
          </a:p>
          <a:p>
            <a:pPr marL="342900" indent="-342900" algn="just" fontAlgn="base">
              <a:lnSpc>
                <a:spcPct val="150000"/>
              </a:lnSpc>
              <a:buFontTx/>
              <a:buChar char="-"/>
            </a:pPr>
            <a:r>
              <a:rPr lang="en-US" sz="2200" b="1" dirty="0" err="1" smtClean="0">
                <a:solidFill>
                  <a:prstClr val="black"/>
                </a:solidFill>
                <a:latin typeface="Times New Roman" panose="02020603050405020304" pitchFamily="18" charset="0"/>
                <a:ea typeface="Calibri"/>
                <a:cs typeface="Times New Roman" panose="02020603050405020304" pitchFamily="18" charset="0"/>
              </a:rPr>
              <a:t>Em</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hãy</a:t>
            </a:r>
            <a:r>
              <a:rPr lang="en-US" sz="2200" b="1" dirty="0" smtClean="0">
                <a:solidFill>
                  <a:prstClr val="black"/>
                </a:solidFill>
                <a:latin typeface="Times New Roman" panose="02020603050405020304" pitchFamily="18" charset="0"/>
                <a:ea typeface="Calibri"/>
                <a:cs typeface="Times New Roman" panose="02020603050405020304" pitchFamily="18" charset="0"/>
              </a:rPr>
              <a:t> chia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sẻ</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những</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kỉ</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niệm</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của</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em</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với</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người</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bố</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của</a:t>
            </a:r>
            <a:r>
              <a:rPr lang="en-US" sz="2200" b="1" dirty="0" smtClean="0">
                <a:solidFill>
                  <a:prstClr val="black"/>
                </a:solidFill>
                <a:latin typeface="Times New Roman" panose="02020603050405020304" pitchFamily="18" charset="0"/>
                <a:ea typeface="Calibri"/>
                <a:cs typeface="Times New Roman" panose="02020603050405020304" pitchFamily="18" charset="0"/>
              </a:rPr>
              <a:t> </a:t>
            </a:r>
            <a:r>
              <a:rPr lang="en-US" sz="2200" b="1" dirty="0" err="1" smtClean="0">
                <a:solidFill>
                  <a:prstClr val="black"/>
                </a:solidFill>
                <a:latin typeface="Times New Roman" panose="02020603050405020304" pitchFamily="18" charset="0"/>
                <a:ea typeface="Calibri"/>
                <a:cs typeface="Times New Roman" panose="02020603050405020304" pitchFamily="18" charset="0"/>
              </a:rPr>
              <a:t>mình</a:t>
            </a:r>
            <a:r>
              <a:rPr lang="en-US" sz="2200" b="1" dirty="0" smtClean="0">
                <a:solidFill>
                  <a:prstClr val="black"/>
                </a:solidFill>
                <a:latin typeface="Times New Roman" panose="02020603050405020304" pitchFamily="18" charset="0"/>
                <a:ea typeface="Calibri"/>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137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mênh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ĐÀO/MAI</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Tree>
    <p:extLst>
      <p:ext uri="{BB962C8B-B14F-4D97-AF65-F5344CB8AC3E}">
        <p14:creationId xmlns:p14="http://schemas.microsoft.com/office/powerpoint/2010/main" val="6153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p:nvPicPr>
        <p:blipFill>
          <a:blip r:embed="rId3"/>
          <a:stretch>
            <a:fillRect/>
          </a:stretch>
        </p:blipFill>
        <p:spPr>
          <a:xfrm>
            <a:off x="602239" y="0"/>
            <a:ext cx="8434257" cy="1291524"/>
          </a:xfrm>
          <a:prstGeom prst="rect">
            <a:avLst/>
          </a:prstGeom>
        </p:spPr>
      </p:pic>
      <p:pic>
        <p:nvPicPr>
          <p:cNvPr id="12" name="Picture 11"/>
          <p:cNvPicPr>
            <a:picLocks noChangeAspect="1"/>
          </p:cNvPicPr>
          <p:nvPr/>
        </p:nvPicPr>
        <p:blipFill>
          <a:blip r:embed="rId4"/>
          <a:stretch>
            <a:fillRect/>
          </a:stretch>
        </p:blipFill>
        <p:spPr>
          <a:xfrm>
            <a:off x="971600" y="4227934"/>
            <a:ext cx="7935953" cy="1164648"/>
          </a:xfrm>
          <a:prstGeom prst="rect">
            <a:avLst/>
          </a:prstGeom>
        </p:spPr>
      </p:pic>
      <p:pic>
        <p:nvPicPr>
          <p:cNvPr id="13" name="Picture 12"/>
          <p:cNvPicPr>
            <a:picLocks noChangeAspect="1"/>
          </p:cNvPicPr>
          <p:nvPr/>
        </p:nvPicPr>
        <p:blipFill>
          <a:blip r:embed="rId5"/>
          <a:stretch>
            <a:fillRect/>
          </a:stretch>
        </p:blipFill>
        <p:spPr>
          <a:xfrm>
            <a:off x="179511" y="1150003"/>
            <a:ext cx="4243363" cy="2933915"/>
          </a:xfrm>
          <a:prstGeom prst="rect">
            <a:avLst/>
          </a:prstGeom>
        </p:spPr>
      </p:pic>
      <p:pic>
        <p:nvPicPr>
          <p:cNvPr id="15" name="Picture 14"/>
          <p:cNvPicPr>
            <a:picLocks noChangeAspect="1"/>
          </p:cNvPicPr>
          <p:nvPr/>
        </p:nvPicPr>
        <p:blipFill>
          <a:blip r:embed="rId6"/>
          <a:stretch>
            <a:fillRect/>
          </a:stretch>
        </p:blipFill>
        <p:spPr>
          <a:xfrm>
            <a:off x="4644008" y="1155926"/>
            <a:ext cx="4278859" cy="2927992"/>
          </a:xfrm>
          <a:prstGeom prst="rect">
            <a:avLst/>
          </a:prstGeom>
        </p:spPr>
      </p:pic>
    </p:spTree>
    <p:extLst>
      <p:ext uri="{BB962C8B-B14F-4D97-AF65-F5344CB8AC3E}">
        <p14:creationId xmlns:p14="http://schemas.microsoft.com/office/powerpoint/2010/main" val="112415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1520" y="483518"/>
            <a:ext cx="4524375" cy="4448175"/>
          </a:xfrm>
          <a:prstGeom prst="rect">
            <a:avLst/>
          </a:prstGeom>
        </p:spPr>
      </p:pic>
      <p:sp>
        <p:nvSpPr>
          <p:cNvPr id="9" name="Rectangle 8"/>
          <p:cNvSpPr/>
          <p:nvPr/>
        </p:nvSpPr>
        <p:spPr>
          <a:xfrm>
            <a:off x="5076056" y="1275606"/>
            <a:ext cx="3606781" cy="3016210"/>
          </a:xfrm>
          <a:prstGeom prst="rect">
            <a:avLst/>
          </a:prstGeom>
          <a:ln w="28575">
            <a:solidFill>
              <a:schemeClr val="accent5">
                <a:lumMod val="40000"/>
                <a:lumOff val="60000"/>
              </a:schemeClr>
            </a:solidFill>
            <a:prstDash val="lgDash"/>
          </a:ln>
        </p:spPr>
        <p:txBody>
          <a:bodyPr wrap="square">
            <a:spAutoFit/>
          </a:bodyPr>
          <a:lstStyle/>
          <a:p>
            <a:pPr algn="just" fontAlgn="base">
              <a:lnSpc>
                <a:spcPct val="250000"/>
              </a:lnSpc>
            </a:pPr>
            <a:r>
              <a:rPr lang="en-US" sz="2400" dirty="0" err="1" smtClean="0">
                <a:solidFill>
                  <a:prstClr val="black"/>
                </a:solidFill>
                <a:latin typeface="Times New Roman"/>
                <a:cs typeface="Times New Roman"/>
              </a:rPr>
              <a:t>Viết</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đoạn</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văn</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khoảng</a:t>
            </a:r>
            <a:r>
              <a:rPr lang="en-US" sz="2400" dirty="0" smtClean="0">
                <a:solidFill>
                  <a:prstClr val="black"/>
                </a:solidFill>
                <a:latin typeface="Times New Roman"/>
                <a:cs typeface="Times New Roman"/>
              </a:rPr>
              <a:t> 5-7 </a:t>
            </a:r>
            <a:r>
              <a:rPr lang="en-US" sz="2400" dirty="0" err="1" smtClean="0">
                <a:solidFill>
                  <a:prstClr val="black"/>
                </a:solidFill>
                <a:latin typeface="Times New Roman"/>
                <a:cs typeface="Times New Roman"/>
              </a:rPr>
              <a:t>câu</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về</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một</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món</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quà</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mà</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em</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đặc</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biệt</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yêu</a:t>
            </a:r>
            <a:r>
              <a:rPr lang="en-US" sz="2400" dirty="0" smtClean="0">
                <a:solidFill>
                  <a:prstClr val="black"/>
                </a:solidFill>
                <a:latin typeface="Times New Roman"/>
                <a:cs typeface="Times New Roman"/>
              </a:rPr>
              <a:t> </a:t>
            </a:r>
            <a:r>
              <a:rPr lang="en-US" sz="2400" dirty="0" err="1" smtClean="0">
                <a:solidFill>
                  <a:prstClr val="black"/>
                </a:solidFill>
                <a:latin typeface="Times New Roman"/>
                <a:cs typeface="Times New Roman"/>
              </a:rPr>
              <a:t>thích</a:t>
            </a:r>
            <a:r>
              <a:rPr lang="en-US" sz="2400" dirty="0" smtClean="0">
                <a:solidFill>
                  <a:prstClr val="black"/>
                </a:solidFill>
                <a:latin typeface="Times New Roman"/>
                <a:cs typeface="Times New Roman"/>
              </a:rPr>
              <a:t>.</a:t>
            </a:r>
          </a:p>
          <a:p>
            <a:pPr algn="just" fontAlgn="base">
              <a:lnSpc>
                <a:spcPct val="250000"/>
              </a:lnSpc>
            </a:pPr>
            <a:endParaRPr lang="en-US" sz="300" dirty="0">
              <a:solidFill>
                <a:prstClr val="black"/>
              </a:solidFill>
            </a:endParaRPr>
          </a:p>
        </p:txBody>
      </p:sp>
    </p:spTree>
    <p:extLst>
      <p:ext uri="{BB962C8B-B14F-4D97-AF65-F5344CB8AC3E}">
        <p14:creationId xmlns:p14="http://schemas.microsoft.com/office/powerpoint/2010/main" val="300982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683568" y="1526412"/>
            <a:ext cx="7848872" cy="3416320"/>
          </a:xfrm>
          <a:prstGeom prst="rect">
            <a:avLst/>
          </a:prstGeom>
          <a:solidFill>
            <a:schemeClr val="bg1"/>
          </a:solidFill>
        </p:spPr>
        <p:txBody>
          <a:bodyPr wrap="square">
            <a:spAutoFit/>
          </a:bodyPr>
          <a:lstStyle/>
          <a:p>
            <a:pPr algn="just"/>
            <a:r>
              <a:rPr lang="en-US" sz="2400" dirty="0" smtClean="0">
                <a:solidFill>
                  <a:srgbClr val="333333"/>
                </a:solidFill>
                <a:latin typeface="+mj-lt"/>
              </a:rPr>
              <a:t>        </a:t>
            </a:r>
            <a:r>
              <a:rPr lang="vi-VN" sz="2400" dirty="0" smtClean="0">
                <a:solidFill>
                  <a:srgbClr val="333333"/>
                </a:solidFill>
                <a:latin typeface="+mj-lt"/>
              </a:rPr>
              <a:t>Đối </a:t>
            </a:r>
            <a:r>
              <a:rPr lang="vi-VN" sz="2400" dirty="0">
                <a:solidFill>
                  <a:srgbClr val="333333"/>
                </a:solidFill>
                <a:latin typeface="+mj-lt"/>
              </a:rPr>
              <a:t>với em, “món quà” đặc biệt nhất trong cuộc sống dành tặng cho em mà em yêu quý nhất chính là mẹ em. Mẹ em là một người phụ nữ đảm đang, dịu dàng và yêu thương con cái hết mực. Mẹ đã chăm lo cho em đến từng bữa ăn và cả giấc ngủ. Khi em đi học, mẹ chỉnh quần áo và cả khăn quàng cho em nữa. Em nghĩ nếu như không có mẹ - “món quà” đặc biệt dó có lẽ tôi khó có thể có được một cuộc sống vui vẻ, thoải mái và được học hành đến nơi đến chốn. Em yêu và biết ơn về “món quà” to lớn này đến nhường nào.</a:t>
            </a:r>
            <a:endParaRPr lang="en-US" sz="2400" dirty="0">
              <a:latin typeface="+mj-lt"/>
            </a:endParaRPr>
          </a:p>
        </p:txBody>
      </p:sp>
      <p:pic>
        <p:nvPicPr>
          <p:cNvPr id="6" name="Picture 5"/>
          <p:cNvPicPr>
            <a:picLocks noChangeAspect="1"/>
          </p:cNvPicPr>
          <p:nvPr/>
        </p:nvPicPr>
        <p:blipFill>
          <a:blip r:embed="rId3"/>
          <a:stretch>
            <a:fillRect/>
          </a:stretch>
        </p:blipFill>
        <p:spPr>
          <a:xfrm>
            <a:off x="632712" y="0"/>
            <a:ext cx="7899728" cy="1526412"/>
          </a:xfrm>
          <a:prstGeom prst="rect">
            <a:avLst/>
          </a:prstGeom>
        </p:spPr>
      </p:pic>
    </p:spTree>
    <p:extLst>
      <p:ext uri="{BB962C8B-B14F-4D97-AF65-F5344CB8AC3E}">
        <p14:creationId xmlns:p14="http://schemas.microsoft.com/office/powerpoint/2010/main" val="24370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449656" y="3435846"/>
            <a:ext cx="4906151" cy="830997"/>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95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352682" y="2179465"/>
            <a:ext cx="1767768" cy="2512763"/>
          </a:xfrm>
          <a:prstGeom prst="roundRect">
            <a:avLst/>
          </a:prstGeom>
        </p:spPr>
      </p:pic>
    </p:spTree>
    <p:extLst>
      <p:ext uri="{BB962C8B-B14F-4D97-AF65-F5344CB8AC3E}">
        <p14:creationId xmlns:p14="http://schemas.microsoft.com/office/powerpoint/2010/main" val="18028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2"/>
            <a:ext cx="9144000" cy="51435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13" y="2587312"/>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170" y="2690619"/>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172" y="2263873"/>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074" y="3760201"/>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290" y="3679987"/>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470" y="3543025"/>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506843" y="1599642"/>
            <a:ext cx="1767768" cy="2512763"/>
          </a:xfrm>
          <a:prstGeom prst="roundRect">
            <a:avLst/>
          </a:prstGeom>
        </p:spPr>
      </p:pic>
      <p:pic>
        <p:nvPicPr>
          <p:cNvPr id="51" name="Picture 5">
            <a:hlinkClick r:id="rId13"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04913" y="2593707"/>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08170" y="2697013"/>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729172" y="2270267"/>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44074" y="3753807"/>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88290" y="3686382"/>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808470" y="3549420"/>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4067673" y="32083"/>
            <a:ext cx="3873317" cy="1567559"/>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a:solidFill>
                  <a:prstClr val="black"/>
                </a:solidFill>
              </a:rPr>
              <a:t>Mình tưới chậu hoa nào đây? </a:t>
            </a:r>
          </a:p>
        </p:txBody>
      </p:sp>
      <p:sp>
        <p:nvSpPr>
          <p:cNvPr id="65" name="TextBox 64"/>
          <p:cNvSpPr txBox="1"/>
          <p:nvPr/>
        </p:nvSpPr>
        <p:spPr>
          <a:xfrm>
            <a:off x="6823664" y="4797251"/>
            <a:ext cx="1450947" cy="369332"/>
          </a:xfrm>
          <a:prstGeom prst="rect">
            <a:avLst/>
          </a:prstGeom>
          <a:noFill/>
        </p:spPr>
        <p:txBody>
          <a:bodyPr wrap="square" rtlCol="0">
            <a:spAutoFit/>
          </a:bodyPr>
          <a:lstStyle/>
          <a:p>
            <a:r>
              <a:rPr lang="en-US">
                <a:solidFill>
                  <a:prstClr val="black"/>
                </a:solidFill>
                <a:latin typeface=".Vn3DH" pitchFamily="34" charset="0"/>
              </a:rPr>
              <a:t>BT Truc</a:t>
            </a:r>
          </a:p>
        </p:txBody>
      </p:sp>
    </p:spTree>
    <p:extLst>
      <p:ext uri="{BB962C8B-B14F-4D97-AF65-F5344CB8AC3E}">
        <p14:creationId xmlns:p14="http://schemas.microsoft.com/office/powerpoint/2010/main" val="2028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Tác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giả</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của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văn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bản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vừa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nhắm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mắt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vừa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mở</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cửa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sổ</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là</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Nguyễn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Ngọc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Thuần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Tree>
    <p:extLst>
      <p:ext uri="{BB962C8B-B14F-4D97-AF65-F5344CB8AC3E}">
        <p14:creationId xmlns:p14="http://schemas.microsoft.com/office/powerpoint/2010/main" val="422105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Nhân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vật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tôi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trong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văn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bản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có</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những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khả</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năng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đặc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biệt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nào</a:t>
            </a:r>
            <a:r>
              <a:rPr lang="en-US" sz="3000" dirty="0" smtClean="0">
                <a:solidFill>
                  <a:prstClr val="black"/>
                </a:solidFill>
                <a:latin typeface="Times New Roman" panose="02020603050405020304" pitchFamily="18" charset="0"/>
                <a:cs typeface="Times New Roman" panose="02020603050405020304" pitchFamily="18" charset="0"/>
              </a:rPr>
              <a: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Có</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cách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nhìn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đặc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biệt</a:t>
            </a:r>
            <a:endParaRPr lang="en-US" sz="3000" dirty="0" smtClean="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Lắng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nghe</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âm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thanh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tài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tình</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5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Hãy</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chứng</a:t>
            </a:r>
            <a:r>
              <a:rPr lang="en-US" sz="3000" dirty="0" smtClean="0">
                <a:solidFill>
                  <a:prstClr val="black"/>
                </a:solidFill>
                <a:latin typeface="Times New Roman" panose="02020603050405020304" pitchFamily="18" charset="0"/>
                <a:cs typeface="Times New Roman" panose="02020603050405020304" pitchFamily="18" charset="0"/>
              </a:rPr>
              <a:t> minh “</a:t>
            </a:r>
            <a:r>
              <a:rPr lang="en-US" sz="3000" dirty="0" err="1" smtClean="0">
                <a:solidFill>
                  <a:prstClr val="black"/>
                </a:solidFill>
                <a:latin typeface="Times New Roman" panose="02020603050405020304" pitchFamily="18" charset="0"/>
                <a:cs typeface="Times New Roman" panose="02020603050405020304" pitchFamily="18" charset="0"/>
              </a:rPr>
              <a:t>người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bố</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rất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yêu</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quý</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thằng</a:t>
            </a:r>
            <a:r>
              <a:rPr lang="en-US" sz="3000" dirty="0" smtClean="0">
                <a:solidFill>
                  <a:prstClr val="black"/>
                </a:solidFill>
                <a:latin typeface="Times New Roman" panose="02020603050405020304" pitchFamily="18" charset="0"/>
                <a:cs typeface="Times New Roman" panose="02020603050405020304" pitchFamily="18" charset="0"/>
              </a:rPr>
              <a:t> cu </a:t>
            </a:r>
            <a:r>
              <a:rPr lang="en-US" sz="3000" dirty="0" err="1" smtClean="0">
                <a:solidFill>
                  <a:prstClr val="black"/>
                </a:solidFill>
                <a:latin typeface="Times New Roman" panose="02020603050405020304" pitchFamily="18" charset="0"/>
                <a:cs typeface="Times New Roman" panose="02020603050405020304" pitchFamily="18" charset="0"/>
              </a:rPr>
              <a:t>Tí</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Không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màng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nguy</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hiểm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để</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cứu</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nó</a:t>
            </a:r>
            <a:endParaRPr lang="en-US" sz="3000" dirty="0" smtClean="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Trân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trọng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món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quà</a:t>
            </a:r>
            <a:r>
              <a:rPr lang="en-US" sz="3000" dirty="0" smtClean="0">
                <a:solidFill>
                  <a:prstClr val="black"/>
                </a:solidFill>
                <a:latin typeface="Times New Roman" panose="02020603050405020304" pitchFamily="18" charset="0"/>
                <a:cs typeface="Times New Roman" panose="02020603050405020304" pitchFamily="18" charset="0"/>
              </a:rPr>
              <a:t> cu </a:t>
            </a:r>
            <a:r>
              <a:rPr lang="en-US" sz="3000" dirty="0" err="1" smtClean="0">
                <a:solidFill>
                  <a:prstClr val="black"/>
                </a:solidFill>
                <a:latin typeface="Times New Roman" panose="02020603050405020304" pitchFamily="18" charset="0"/>
                <a:cs typeface="Times New Roman" panose="02020603050405020304" pitchFamily="18" charset="0"/>
              </a:rPr>
              <a:t>Tí</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tặng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6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a:t>
            </a:r>
            <a:r>
              <a:rPr lang="en-US" sz="3000" dirty="0" err="1" smtClean="0">
                <a:solidFill>
                  <a:prstClr val="black"/>
                </a:solidFill>
                <a:latin typeface="Times New Roman" panose="02020603050405020304" pitchFamily="18" charset="0"/>
                <a:cs typeface="Times New Roman" panose="02020603050405020304" pitchFamily="18" charset="0"/>
              </a:rPr>
              <a:t>rong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văn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bản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người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bố</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đã</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dạy</a:t>
            </a:r>
            <a:r>
              <a:rPr lang="en-US" sz="3000" dirty="0" smtClean="0">
                <a:solidFill>
                  <a:prstClr val="black"/>
                </a:solidFill>
                <a:latin typeface="Times New Roman" panose="02020603050405020304" pitchFamily="18" charset="0"/>
                <a:cs typeface="Times New Roman" panose="02020603050405020304" pitchFamily="18" charset="0"/>
              </a:rPr>
              <a:t> con </a:t>
            </a:r>
            <a:r>
              <a:rPr lang="en-US" sz="3000" dirty="0" err="1" smtClean="0">
                <a:solidFill>
                  <a:prstClr val="black"/>
                </a:solidFill>
                <a:latin typeface="Times New Roman" panose="02020603050405020304" pitchFamily="18" charset="0"/>
                <a:cs typeface="Times New Roman" panose="02020603050405020304" pitchFamily="18" charset="0"/>
              </a:rPr>
              <a:t>chơi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những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trò</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chơi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gì</a:t>
            </a:r>
            <a:r>
              <a:rPr lang="en-US" sz="3000" dirty="0" smtClean="0">
                <a:solidFill>
                  <a:prstClr val="black"/>
                </a:solidFill>
                <a:latin typeface="Times New Roman" panose="02020603050405020304" pitchFamily="18" charset="0"/>
                <a:cs typeface="Times New Roman" panose="02020603050405020304" pitchFamily="18" charset="0"/>
              </a:rPr>
              <a: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lgn="ctr">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Đoán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tên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loài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hoa</a:t>
            </a:r>
            <a:endParaRPr lang="en-US" sz="3000" dirty="0" smtClean="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Nhắm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mắt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để</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tìm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kiếm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một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vật</a:t>
            </a:r>
            <a:endParaRPr lang="en-US" sz="3000" dirty="0" smtClean="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smtClean="0">
                <a:solidFill>
                  <a:prstClr val="black"/>
                </a:solidFill>
                <a:latin typeface="Times New Roman" panose="02020603050405020304" pitchFamily="18" charset="0"/>
                <a:cs typeface="Times New Roman" panose="02020603050405020304" pitchFamily="18" charset="0"/>
              </a:rPr>
              <a:t>Ngửi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rồi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gọi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tên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loài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0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Nhân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vật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chính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của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văn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bản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là</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ai</a:t>
            </a:r>
            <a:r>
              <a:rPr lang="en-US" sz="3000" dirty="0" smtClean="0">
                <a:solidFill>
                  <a:prstClr val="black"/>
                </a:solidFill>
                <a:latin typeface="Times New Roman" panose="02020603050405020304" pitchFamily="18" charset="0"/>
                <a:cs typeface="Times New Roman" panose="02020603050405020304" pitchFamily="18" charset="0"/>
              </a:rPr>
              <a: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Nhân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vật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tôi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và</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người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bố</a:t>
            </a:r>
            <a:r>
              <a:rPr lang="en-US" sz="3000" dirty="0" smtClean="0">
                <a:solidFill>
                  <a:prstClr val="black"/>
                </a:solidFill>
                <a:latin typeface="Times New Roman" panose="02020603050405020304" pitchFamily="18" charset="0"/>
                <a:cs typeface="Times New Roman" panose="02020603050405020304" pitchFamily="18" charset="0"/>
              </a:rPr>
              <a:t>”</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5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nhuộm đỏ tiếng ve</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Sân trường náo nức gọi về hè vui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PHƯỢNG</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Tree>
    <p:extLst>
      <p:ext uri="{BB962C8B-B14F-4D97-AF65-F5344CB8AC3E}">
        <p14:creationId xmlns:p14="http://schemas.microsoft.com/office/powerpoint/2010/main" val="4133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Phần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quà</a:t>
            </a:r>
            <a:r>
              <a:rPr lang="en-US" sz="3000" dirty="0" smtClean="0">
                <a:solidFill>
                  <a:prstClr val="black"/>
                </a:solidFill>
                <a:latin typeface="Times New Roman" panose="02020603050405020304" pitchFamily="18" charset="0"/>
                <a:cs typeface="Times New Roman" panose="02020603050405020304" pitchFamily="18" charset="0"/>
              </a:rPr>
              <a:t> may </a:t>
            </a:r>
            <a:r>
              <a:rPr lang="en-US" sz="3000" dirty="0" err="1" smtClean="0">
                <a:solidFill>
                  <a:prstClr val="black"/>
                </a:solidFill>
                <a:latin typeface="Times New Roman" panose="02020603050405020304" pitchFamily="18" charset="0"/>
                <a:cs typeface="Times New Roman" panose="02020603050405020304" pitchFamily="18" charset="0"/>
              </a:rPr>
              <a:t>mắn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Em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được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xóa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một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điểm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xấu</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4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523220"/>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a:t>
            </a:r>
            <a:r>
              <a:rPr lang="en-US" sz="2800" dirty="0" err="1" smtClean="0">
                <a:solidFill>
                  <a:srgbClr val="FF0000"/>
                </a:solidFill>
                <a:latin typeface="Times New Roman" panose="02020603050405020304" pitchFamily="18" charset="0"/>
                <a:cs typeface="Times New Roman" panose="02020603050405020304" pitchFamily="18" charset="0"/>
              </a:rPr>
              <a:t>vạn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lừng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danh</a:t>
            </a:r>
            <a:r>
              <a:rPr lang="vi-VN" sz="2800" dirty="0" smtClean="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08606" y="1753240"/>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VẠN THỌ</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Tree>
    <p:extLst>
      <p:ext uri="{BB962C8B-B14F-4D97-AF65-F5344CB8AC3E}">
        <p14:creationId xmlns:p14="http://schemas.microsoft.com/office/powerpoint/2010/main" val="2969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Đầm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hồng</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Ai </a:t>
            </a:r>
            <a:r>
              <a:rPr lang="en-US" sz="2800" dirty="0" err="1">
                <a:solidFill>
                  <a:srgbClr val="FF0000"/>
                </a:solidFill>
                <a:latin typeface="Times New Roman" panose="02020603050405020304" pitchFamily="18" charset="0"/>
                <a:cs typeface="Times New Roman" panose="02020603050405020304" pitchFamily="18" charset="0"/>
              </a:rPr>
              <a:t>khép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ngồi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58690" y="2389211"/>
            <a:ext cx="4680520" cy="523220"/>
          </a:xfrm>
          <a:prstGeom prst="rect">
            <a:avLst/>
          </a:prstGeom>
        </p:spPr>
        <p:txBody>
          <a:bodyPr wrap="square">
            <a:spAutoFit/>
          </a:bodyPr>
          <a:lstStyle/>
          <a:p>
            <a:pPr algn="ctr"/>
            <a:r>
              <a:rPr lang="en-US" sz="2800" dirty="0" smtClean="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SEN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smtClean="0">
                <a:solidFill>
                  <a:srgbClr val="333333"/>
                </a:solidFill>
                <a:latin typeface="futura-book"/>
              </a:rPr>
              <a:t/>
            </a:r>
            <a:br>
              <a:rPr lang="en-US" sz="1000" dirty="0" smtClean="0">
                <a:solidFill>
                  <a:srgbClr val="333333"/>
                </a:solidFill>
                <a:latin typeface="futura-book"/>
              </a:rPr>
            </a:br>
            <a:endParaRPr lang="en-US" dirty="0" smtClean="0">
              <a:solidFill>
                <a:srgbClr val="294761"/>
              </a:solidFill>
            </a:endParaRPr>
          </a:p>
        </p:txBody>
      </p:sp>
    </p:spTree>
    <p:extLst>
      <p:ext uri="{BB962C8B-B14F-4D97-AF65-F5344CB8AC3E}">
        <p14:creationId xmlns:p14="http://schemas.microsoft.com/office/powerpoint/2010/main" val="23096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1" y="-6458"/>
            <a:ext cx="9162774" cy="5149958"/>
          </a:xfrm>
          <a:prstGeom prst="rect">
            <a:avLst/>
          </a:prstGeom>
        </p:spPr>
      </p:pic>
      <p:sp>
        <p:nvSpPr>
          <p:cNvPr id="5" name="Rectangle 4"/>
          <p:cNvSpPr/>
          <p:nvPr/>
        </p:nvSpPr>
        <p:spPr>
          <a:xfrm>
            <a:off x="0" y="51470"/>
            <a:ext cx="205172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643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a:t>
                </a:r>
                <a:r>
                  <a:rPr lang="en-US" b="1" i="1" kern="0" dirty="0" smtClean="0">
                    <a:solidFill>
                      <a:srgbClr val="000000"/>
                    </a:solidFill>
                    <a:latin typeface="Times New Roman" pitchFamily="18" charset="0"/>
                    <a:cs typeface="Times New Roman" pitchFamily="18" charset="0"/>
                  </a:rPr>
                  <a:t>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19239" y="1953982"/>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57898"/>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Đọc</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chú</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thích</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Tìm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hiểu</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chung</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Nghệ</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thuật</a:t>
            </a:r>
            <a:endParaRPr lang="en-US" sz="2000" b="1" i="1" dirty="0" smtClean="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62986" y="2889919"/>
            <a:ext cx="5591041" cy="342345"/>
          </a:xfrm>
          <a:prstGeom prst="rect">
            <a:avLst/>
          </a:prstGeom>
        </p:spPr>
        <p:txBody>
          <a:bodyPr wrap="square" lIns="34238" tIns="17117" rIns="34238" bIns="17117">
            <a:spAutoFit/>
          </a:bodyPr>
          <a:lstStyle/>
          <a:p>
            <a:pPr marL="0" lvl="1" defTabSz="814005"/>
            <a:r>
              <a:rPr lang="vi-VN" sz="2000" b="1" i="1" dirty="0" smtClean="0">
                <a:solidFill>
                  <a:schemeClr val="tx1">
                    <a:lumMod val="50000"/>
                  </a:schemeClr>
                </a:solidFill>
                <a:latin typeface="Times New Roman" pitchFamily="18" charset="0"/>
                <a:cs typeface="Times New Roman" pitchFamily="18" charset="0"/>
              </a:rPr>
              <a:t>2. </a:t>
            </a:r>
            <a:r>
              <a:rPr lang="en-US" sz="2000" b="1" i="1" dirty="0" err="1" smtClean="0">
                <a:solidFill>
                  <a:schemeClr val="tx1">
                    <a:lumMod val="50000"/>
                  </a:schemeClr>
                </a:solidFill>
                <a:latin typeface="Times New Roman" pitchFamily="18" charset="0"/>
                <a:cs typeface="Times New Roman" pitchFamily="18" charset="0"/>
              </a:rPr>
              <a:t>Nhân</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vật</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người</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bố</a:t>
            </a:r>
            <a:r>
              <a:rPr lang="en-US" sz="2000" b="1" i="1" dirty="0" smtClean="0">
                <a:solidFill>
                  <a:schemeClr val="tx1">
                    <a:lumMod val="50000"/>
                  </a:schemeClr>
                </a:solidFill>
                <a:latin typeface="Times New Roman" pitchFamily="18" charset="0"/>
                <a:cs typeface="Times New Roman" pitchFamily="18" charset="0"/>
              </a:rPr>
              <a:t>”</a:t>
            </a:r>
            <a:endParaRPr lang="en-US" sz="2000" b="1" i="1" dirty="0">
              <a:solidFill>
                <a:schemeClr val="tx1">
                  <a:lumMod val="50000"/>
                </a:schemeClr>
              </a:solidFill>
              <a:latin typeface="Times New Roman" pitchFamily="18" charset="0"/>
              <a:cs typeface="Times New Roman" pitchFamily="18" charset="0"/>
            </a:endParaRPr>
          </a:p>
        </p:txBody>
      </p:sp>
      <p:sp>
        <p:nvSpPr>
          <p:cNvPr id="33" name="Rectangle 32"/>
          <p:cNvSpPr/>
          <p:nvPr/>
        </p:nvSpPr>
        <p:spPr>
          <a:xfrm>
            <a:off x="480718" y="2509549"/>
            <a:ext cx="6610064" cy="278225"/>
          </a:xfrm>
          <a:prstGeom prst="rect">
            <a:avLst/>
          </a:prstGeom>
        </p:spPr>
        <p:txBody>
          <a:bodyPr wrap="square" lIns="34238" tIns="17117" rIns="34238" bIns="17117">
            <a:spAutoFit/>
          </a:bodyPr>
          <a:lstStyle/>
          <a:p>
            <a:pPr marL="0" lvl="1" defTabSz="814005">
              <a:lnSpc>
                <a:spcPts val="1875"/>
              </a:lnSpc>
            </a:pPr>
            <a:r>
              <a:rPr lang="en-US" sz="2000" b="1" i="1" dirty="0" smtClean="0">
                <a:solidFill>
                  <a:schemeClr val="tx1">
                    <a:lumMod val="50000"/>
                  </a:schemeClr>
                </a:solidFill>
                <a:latin typeface="Times New Roman" pitchFamily="18" charset="0"/>
                <a:cs typeface="Times New Roman" pitchFamily="18" charset="0"/>
              </a:rPr>
              <a:t>1. </a:t>
            </a:r>
            <a:r>
              <a:rPr lang="en-US" sz="2000" b="1" i="1" dirty="0" err="1" smtClean="0">
                <a:solidFill>
                  <a:schemeClr val="tx1">
                    <a:lumMod val="50000"/>
                  </a:schemeClr>
                </a:solidFill>
                <a:latin typeface="Times New Roman" pitchFamily="18" charset="0"/>
                <a:cs typeface="Times New Roman" pitchFamily="18" charset="0"/>
              </a:rPr>
              <a:t>Nhân</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vật</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tôi</a:t>
            </a:r>
            <a:r>
              <a:rPr lang="en-US" sz="2000" b="1" i="1" dirty="0" smtClean="0">
                <a:solidFill>
                  <a:schemeClr val="tx1">
                    <a:lumMod val="50000"/>
                  </a:schemeClr>
                </a:solidFill>
                <a:latin typeface="Times New Roman" pitchFamily="18" charset="0"/>
                <a:cs typeface="Times New Roman" pitchFamily="18" charset="0"/>
              </a:rPr>
              <a:t>”</a:t>
            </a:r>
            <a:endParaRPr lang="en-US" sz="2000" b="1" i="1" dirty="0">
              <a:solidFill>
                <a:schemeClr val="tx1">
                  <a:lumMod val="50000"/>
                </a:schemeClr>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19914179">
            <a:off x="5827874" y="1482390"/>
            <a:ext cx="3198271" cy="3062345"/>
          </a:xfrm>
          <a:prstGeom prst="rect">
            <a:avLst/>
          </a:prstGeom>
        </p:spPr>
      </p:pic>
    </p:spTree>
    <p:extLst>
      <p:ext uri="{BB962C8B-B14F-4D97-AF65-F5344CB8AC3E}">
        <p14:creationId xmlns:p14="http://schemas.microsoft.com/office/powerpoint/2010/main" val="3013667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3159</TotalTime>
  <Words>2644</Words>
  <Application>Microsoft Office PowerPoint</Application>
  <PresentationFormat>On-screen Show (16:9)</PresentationFormat>
  <Paragraphs>333</Paragraphs>
  <Slides>50</Slides>
  <Notes>40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50</vt:i4>
      </vt:variant>
    </vt:vector>
  </HeadingPairs>
  <TitlesOfParts>
    <vt:vector size="70" baseType="lpstr">
      <vt:lpstr>宋体</vt:lpstr>
      <vt:lpstr>.Vn3DH</vt:lpstr>
      <vt:lpstr>Arial</vt:lpstr>
      <vt:lpstr>Arial Unicode MS</vt:lpstr>
      <vt:lpstr>Calibri</vt:lpstr>
      <vt:lpstr>Calibri Light</vt:lpstr>
      <vt:lpstr>Concert One</vt:lpstr>
      <vt:lpstr>futura-book</vt:lpstr>
      <vt:lpstr>Lora</vt:lpstr>
      <vt:lpstr>Symbol</vt:lpstr>
      <vt:lpstr>Tahoma</vt:lpstr>
      <vt:lpstr>Times New Roman</vt:lpstr>
      <vt:lpstr>Wingdings</vt:lpstr>
      <vt:lpstr>Office Theme</vt:lpstr>
      <vt:lpstr>Summer Campaign by Slidesgo</vt:lpstr>
      <vt:lpstr>3_Office Theme</vt:lpstr>
      <vt:lpstr>5_https://freeppt7.com</vt:lpstr>
      <vt:lpstr>6_https://freeppt7.com</vt:lpstr>
      <vt:lpstr>12_Office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649</cp:revision>
  <dcterms:created xsi:type="dcterms:W3CDTF">2021-08-18T15:50:38Z</dcterms:created>
  <dcterms:modified xsi:type="dcterms:W3CDTF">2022-08-22T11:54:11Z</dcterms:modified>
</cp:coreProperties>
</file>