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64" r:id="rId2"/>
    <p:sldId id="256" r:id="rId3"/>
    <p:sldId id="487" r:id="rId4"/>
    <p:sldId id="488" r:id="rId5"/>
    <p:sldId id="489" r:id="rId6"/>
    <p:sldId id="490" r:id="rId7"/>
    <p:sldId id="491" r:id="rId8"/>
    <p:sldId id="492" r:id="rId9"/>
    <p:sldId id="493" r:id="rId10"/>
    <p:sldId id="494" r:id="rId11"/>
    <p:sldId id="495" r:id="rId12"/>
    <p:sldId id="496" r:id="rId13"/>
    <p:sldId id="497"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60A537-9FD7-4A09-8932-BD9FA81A9B21}">
          <p14:sldIdLst>
            <p14:sldId id="264"/>
            <p14:sldId id="256"/>
            <p14:sldId id="487"/>
            <p14:sldId id="488"/>
            <p14:sldId id="489"/>
            <p14:sldId id="490"/>
            <p14:sldId id="491"/>
            <p14:sldId id="492"/>
            <p14:sldId id="493"/>
            <p14:sldId id="494"/>
            <p14:sldId id="495"/>
            <p14:sldId id="496"/>
            <p14:sldId id="497"/>
          </p14:sldIdLst>
        </p14:section>
        <p14:section name="Default Section" id="{6198B335-B23F-4FE6-8900-F223794A8A69}">
          <p14:sldIdLst/>
        </p14:section>
        <p14:section name="Untitled Section" id="{5E497908-AFF2-4719-8195-4612003DD7D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24"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FD400-32C8-4294-BD2B-252B8242BFB5}"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CB2A-8EF9-43A3-B68A-AD1BD68BB5D5}" type="slidenum">
              <a:rPr lang="en-US" smtClean="0"/>
              <a:t>‹#›</a:t>
            </a:fld>
            <a:endParaRPr lang="en-US"/>
          </a:p>
        </p:txBody>
      </p:sp>
    </p:spTree>
    <p:extLst>
      <p:ext uri="{BB962C8B-B14F-4D97-AF65-F5344CB8AC3E}">
        <p14:creationId xmlns:p14="http://schemas.microsoft.com/office/powerpoint/2010/main" val="2258465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a:t>
            </a:fld>
            <a:endParaRPr lang="en-US"/>
          </a:p>
        </p:txBody>
      </p:sp>
    </p:spTree>
    <p:extLst>
      <p:ext uri="{BB962C8B-B14F-4D97-AF65-F5344CB8AC3E}">
        <p14:creationId xmlns:p14="http://schemas.microsoft.com/office/powerpoint/2010/main" val="239875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10</a:t>
            </a:fld>
            <a:endParaRPr lang="en-US"/>
          </a:p>
        </p:txBody>
      </p:sp>
    </p:spTree>
    <p:extLst>
      <p:ext uri="{BB962C8B-B14F-4D97-AF65-F5344CB8AC3E}">
        <p14:creationId xmlns:p14="http://schemas.microsoft.com/office/powerpoint/2010/main" val="141578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11</a:t>
            </a:fld>
            <a:endParaRPr lang="en-US"/>
          </a:p>
        </p:txBody>
      </p:sp>
    </p:spTree>
    <p:extLst>
      <p:ext uri="{BB962C8B-B14F-4D97-AF65-F5344CB8AC3E}">
        <p14:creationId xmlns:p14="http://schemas.microsoft.com/office/powerpoint/2010/main" val="94730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12</a:t>
            </a:fld>
            <a:endParaRPr lang="en-US"/>
          </a:p>
        </p:txBody>
      </p:sp>
    </p:spTree>
    <p:extLst>
      <p:ext uri="{BB962C8B-B14F-4D97-AF65-F5344CB8AC3E}">
        <p14:creationId xmlns:p14="http://schemas.microsoft.com/office/powerpoint/2010/main" val="3802908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13</a:t>
            </a:fld>
            <a:endParaRPr lang="en-US"/>
          </a:p>
        </p:txBody>
      </p:sp>
    </p:spTree>
    <p:extLst>
      <p:ext uri="{BB962C8B-B14F-4D97-AF65-F5344CB8AC3E}">
        <p14:creationId xmlns:p14="http://schemas.microsoft.com/office/powerpoint/2010/main" val="147635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2</a:t>
            </a:fld>
            <a:endParaRPr lang="en-US"/>
          </a:p>
        </p:txBody>
      </p:sp>
    </p:spTree>
    <p:extLst>
      <p:ext uri="{BB962C8B-B14F-4D97-AF65-F5344CB8AC3E}">
        <p14:creationId xmlns:p14="http://schemas.microsoft.com/office/powerpoint/2010/main" val="287105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3</a:t>
            </a:fld>
            <a:endParaRPr lang="en-US"/>
          </a:p>
        </p:txBody>
      </p:sp>
    </p:spTree>
    <p:extLst>
      <p:ext uri="{BB962C8B-B14F-4D97-AF65-F5344CB8AC3E}">
        <p14:creationId xmlns:p14="http://schemas.microsoft.com/office/powerpoint/2010/main" val="387146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4</a:t>
            </a:fld>
            <a:endParaRPr lang="en-US"/>
          </a:p>
        </p:txBody>
      </p:sp>
    </p:spTree>
    <p:extLst>
      <p:ext uri="{BB962C8B-B14F-4D97-AF65-F5344CB8AC3E}">
        <p14:creationId xmlns:p14="http://schemas.microsoft.com/office/powerpoint/2010/main" val="161695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5</a:t>
            </a:fld>
            <a:endParaRPr lang="en-US"/>
          </a:p>
        </p:txBody>
      </p:sp>
    </p:spTree>
    <p:extLst>
      <p:ext uri="{BB962C8B-B14F-4D97-AF65-F5344CB8AC3E}">
        <p14:creationId xmlns:p14="http://schemas.microsoft.com/office/powerpoint/2010/main" val="246890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6</a:t>
            </a:fld>
            <a:endParaRPr lang="en-US"/>
          </a:p>
        </p:txBody>
      </p:sp>
    </p:spTree>
    <p:extLst>
      <p:ext uri="{BB962C8B-B14F-4D97-AF65-F5344CB8AC3E}">
        <p14:creationId xmlns:p14="http://schemas.microsoft.com/office/powerpoint/2010/main" val="217301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7</a:t>
            </a:fld>
            <a:endParaRPr lang="en-US"/>
          </a:p>
        </p:txBody>
      </p:sp>
    </p:spTree>
    <p:extLst>
      <p:ext uri="{BB962C8B-B14F-4D97-AF65-F5344CB8AC3E}">
        <p14:creationId xmlns:p14="http://schemas.microsoft.com/office/powerpoint/2010/main" val="236985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8</a:t>
            </a:fld>
            <a:endParaRPr lang="en-US"/>
          </a:p>
        </p:txBody>
      </p:sp>
    </p:spTree>
    <p:extLst>
      <p:ext uri="{BB962C8B-B14F-4D97-AF65-F5344CB8AC3E}">
        <p14:creationId xmlns:p14="http://schemas.microsoft.com/office/powerpoint/2010/main" val="396647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9</a:t>
            </a:fld>
            <a:endParaRPr lang="en-US"/>
          </a:p>
        </p:txBody>
      </p:sp>
    </p:spTree>
    <p:extLst>
      <p:ext uri="{BB962C8B-B14F-4D97-AF65-F5344CB8AC3E}">
        <p14:creationId xmlns:p14="http://schemas.microsoft.com/office/powerpoint/2010/main" val="3069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9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png"/><Relationship Id="rId18"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6.svg"/><Relationship Id="rId17" Type="http://schemas.openxmlformats.org/officeDocument/2006/relationships/image" Target="../media/image13.png"/><Relationship Id="rId2" Type="http://schemas.openxmlformats.org/officeDocument/2006/relationships/notesSlide" Target="../notesSlides/notesSlide10.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51.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28.svg"/><Relationship Id="rId4" Type="http://schemas.openxmlformats.org/officeDocument/2006/relationships/image" Target="../media/image53.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6.png"/><Relationship Id="rId5" Type="http://schemas.openxmlformats.org/officeDocument/2006/relationships/image" Target="../media/image1.png"/><Relationship Id="rId10" Type="http://schemas.openxmlformats.org/officeDocument/2006/relationships/image" Target="../media/image55.png"/><Relationship Id="rId4" Type="http://schemas.openxmlformats.org/officeDocument/2006/relationships/image" Target="../media/image4.sv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png"/><Relationship Id="rId18"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6.sv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22.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png"/><Relationship Id="rId18"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6.svg"/><Relationship Id="rId1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50.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84746">
            <a:off x="13114433" y="6647509"/>
            <a:ext cx="7346070" cy="4811676"/>
          </a:xfrm>
          <a:custGeom>
            <a:avLst/>
            <a:gdLst/>
            <a:ahLst/>
            <a:cxnLst/>
            <a:rect l="l" t="t" r="r" b="b"/>
            <a:pathLst>
              <a:path w="7346070" h="4811676">
                <a:moveTo>
                  <a:pt x="0" y="0"/>
                </a:moveTo>
                <a:lnTo>
                  <a:pt x="7346070" y="0"/>
                </a:lnTo>
                <a:lnTo>
                  <a:pt x="7346070" y="4811676"/>
                </a:lnTo>
                <a:lnTo>
                  <a:pt x="0" y="481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8710667">
            <a:off x="-2877993" y="-1460190"/>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14889940" y="-723900"/>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a:off x="15115830" y="1903339"/>
            <a:ext cx="3343275" cy="8229600"/>
          </a:xfrm>
          <a:custGeom>
            <a:avLst/>
            <a:gdLst/>
            <a:ahLst/>
            <a:cxnLst/>
            <a:rect l="l" t="t" r="r" b="b"/>
            <a:pathLst>
              <a:path w="3343275" h="8229600">
                <a:moveTo>
                  <a:pt x="0" y="0"/>
                </a:moveTo>
                <a:lnTo>
                  <a:pt x="3343275" y="0"/>
                </a:lnTo>
                <a:lnTo>
                  <a:pt x="3343275" y="8229600"/>
                </a:lnTo>
                <a:lnTo>
                  <a:pt x="0" y="8229600"/>
                </a:lnTo>
                <a:lnTo>
                  <a:pt x="0" y="0"/>
                </a:lnTo>
                <a:close/>
              </a:path>
            </a:pathLst>
          </a:custGeom>
          <a:blipFill>
            <a:blip r:embed="rId13"/>
            <a:stretch>
              <a:fillRect/>
            </a:stretch>
          </a:blipFill>
        </p:spPr>
      </p:sp>
      <p:sp>
        <p:nvSpPr>
          <p:cNvPr id="24" name="TextBox 24"/>
          <p:cNvSpPr txBox="1"/>
          <p:nvPr/>
        </p:nvSpPr>
        <p:spPr>
          <a:xfrm>
            <a:off x="1295400" y="501346"/>
            <a:ext cx="14097000" cy="1477328"/>
          </a:xfrm>
          <a:prstGeom prst="rect">
            <a:avLst/>
          </a:prstGeom>
        </p:spPr>
        <p:txBody>
          <a:bodyPr wrap="square" lIns="0" tIns="0" rIns="0" bIns="0" rtlCol="0" anchor="t">
            <a:spAutoFit/>
          </a:bodyPr>
          <a:lstStyle/>
          <a:p>
            <a:pPr algn="ctr"/>
            <a:r>
              <a:rPr lang="en-US" sz="4800" dirty="0">
                <a:solidFill>
                  <a:srgbClr val="471010"/>
                </a:solidFill>
                <a:latin typeface="Times New Roman" panose="02020603050405020304" pitchFamily="18" charset="0"/>
                <a:cs typeface="Times New Roman" panose="02020603050405020304" pitchFamily="18" charset="0"/>
              </a:rPr>
              <a:t>Theo </a:t>
            </a:r>
            <a:r>
              <a:rPr lang="en-US" sz="4800" dirty="0" err="1">
                <a:solidFill>
                  <a:srgbClr val="471010"/>
                </a:solidFill>
                <a:latin typeface="Times New Roman" panose="02020603050405020304" pitchFamily="18" charset="0"/>
                <a:cs typeface="Times New Roman" panose="02020603050405020304" pitchFamily="18" charset="0"/>
              </a:rPr>
              <a:t>dõi</a:t>
            </a:r>
            <a:r>
              <a:rPr lang="en-US" sz="4800" dirty="0">
                <a:solidFill>
                  <a:srgbClr val="471010"/>
                </a:solidFill>
                <a:latin typeface="Times New Roman" panose="02020603050405020304" pitchFamily="18" charset="0"/>
                <a:cs typeface="Times New Roman" panose="02020603050405020304" pitchFamily="18" charset="0"/>
              </a:rPr>
              <a:t> video </a:t>
            </a:r>
            <a:r>
              <a:rPr lang="en-US" sz="4800" dirty="0" err="1">
                <a:solidFill>
                  <a:srgbClr val="471010"/>
                </a:solidFill>
                <a:latin typeface="Times New Roman" panose="02020603050405020304" pitchFamily="18" charset="0"/>
                <a:cs typeface="Times New Roman" panose="02020603050405020304" pitchFamily="18" charset="0"/>
              </a:rPr>
              <a:t>và</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cho</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biết</a:t>
            </a:r>
            <a:r>
              <a:rPr lang="en-US" sz="4800" dirty="0">
                <a:solidFill>
                  <a:srgbClr val="471010"/>
                </a:solidFill>
                <a:latin typeface="Times New Roman" panose="02020603050405020304" pitchFamily="18" charset="0"/>
                <a:cs typeface="Times New Roman" panose="02020603050405020304" pitchFamily="18" charset="0"/>
              </a:rPr>
              <a:t>, video </a:t>
            </a:r>
            <a:r>
              <a:rPr lang="en-US" sz="4800" dirty="0" err="1">
                <a:solidFill>
                  <a:srgbClr val="471010"/>
                </a:solidFill>
                <a:latin typeface="Times New Roman" panose="02020603050405020304" pitchFamily="18" charset="0"/>
                <a:cs typeface="Times New Roman" panose="02020603050405020304" pitchFamily="18" charset="0"/>
              </a:rPr>
              <a:t>đề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cập</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đến</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vấn</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gì</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Em</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có</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suy</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nghĩ</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gì</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về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vấn</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đó</a:t>
            </a:r>
            <a:r>
              <a:rPr lang="en-US" sz="4800" dirty="0">
                <a:solidFill>
                  <a:srgbClr val="471010"/>
                </a:solidFill>
                <a:latin typeface="Times New Roman" panose="02020603050405020304" pitchFamily="18" charset="0"/>
                <a:cs typeface="Times New Roman" panose="02020603050405020304" pitchFamily="18" charset="0"/>
              </a:rPr>
              <a:t>?</a:t>
            </a:r>
          </a:p>
        </p:txBody>
      </p:sp>
      <p:pic>
        <p:nvPicPr>
          <p:cNvPr id="29" name="POKI_ Bài học về chịu trách nhiệm - _ Kỹ năng sống POKI - Kỹ năng sống tiểu học">
            <a:hlinkClick r:id="" action="ppaction://media"/>
            <a:extLst>
              <a:ext uri="{FF2B5EF4-FFF2-40B4-BE49-F238E27FC236}">
                <a16:creationId xmlns:a16="http://schemas.microsoft.com/office/drawing/2014/main" id="{FE93AB22-6FAB-2393-7FC2-3F5C636CF351}"/>
              </a:ext>
            </a:extLst>
          </p:cNvPr>
          <p:cNvPicPr>
            <a:picLocks noChangeAspect="1"/>
          </p:cNvPicPr>
          <p:nvPr>
            <a:videoFile r:link="rId1"/>
            <p:extLst>
              <p:ext uri="{DAA4B4D4-6D71-4841-9C94-3DE7FCFB9230}">
                <p14:media xmlns:p14="http://schemas.microsoft.com/office/powerpoint/2010/main" r:embed="rId2">
                  <p14:trim st="23976"/>
                </p14:media>
              </p:ext>
            </p:extLst>
          </p:nvPr>
        </p:nvPicPr>
        <p:blipFill>
          <a:blip r:embed="rId14"/>
          <a:stretch>
            <a:fillRect/>
          </a:stretch>
        </p:blipFill>
        <p:spPr>
          <a:xfrm>
            <a:off x="1981199" y="2143658"/>
            <a:ext cx="12908740" cy="7261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06"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blipFill>
            <a:blip r:embed="rId3">
              <a:extLst>
                <a:ext uri="{96DAC541-7B7A-43D3-8B79-37D633B846F1}">
                  <asvg:svgBlip xmlns:asvg="http://schemas.microsoft.com/office/drawing/2016/SVG/main" r:embed="rId4"/>
                </a:ext>
              </a:extLst>
            </a:blip>
            <a:stretch>
              <a:fillRect l="-8025" r="-43652"/>
            </a:stretch>
          </a:blip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162800" y="2120568"/>
            <a:ext cx="2667000" cy="2108532"/>
          </a:xfrm>
          <a:custGeom>
            <a:avLst/>
            <a:gdLst/>
            <a:ahLst/>
            <a:cxnLst/>
            <a:rect l="l" t="t" r="r" b="b"/>
            <a:pathLst>
              <a:path w="9476146" h="7115724">
                <a:moveTo>
                  <a:pt x="0" y="0"/>
                </a:moveTo>
                <a:lnTo>
                  <a:pt x="9476146" y="0"/>
                </a:lnTo>
                <a:lnTo>
                  <a:pt x="9476146" y="7115724"/>
                </a:lnTo>
                <a:lnTo>
                  <a:pt x="0" y="7115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122897" y="6206337"/>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7" name="Picture 6">
            <a:extLst>
              <a:ext uri="{FF2B5EF4-FFF2-40B4-BE49-F238E27FC236}">
                <a16:creationId xmlns:a16="http://schemas.microsoft.com/office/drawing/2014/main" id="{A297D5B6-931D-CD61-F6BB-9BB821D03995}"/>
              </a:ext>
            </a:extLst>
          </p:cNvPr>
          <p:cNvPicPr>
            <a:picLocks noChangeAspect="1"/>
          </p:cNvPicPr>
          <p:nvPr/>
        </p:nvPicPr>
        <p:blipFill>
          <a:blip r:embed="rId19"/>
          <a:stretch>
            <a:fillRect/>
          </a:stretch>
        </p:blipFill>
        <p:spPr>
          <a:xfrm>
            <a:off x="2209093" y="1801674"/>
            <a:ext cx="12961219" cy="5340559"/>
          </a:xfrm>
          <a:prstGeom prst="rect">
            <a:avLst/>
          </a:prstGeom>
        </p:spPr>
      </p:pic>
    </p:spTree>
    <p:extLst>
      <p:ext uri="{BB962C8B-B14F-4D97-AF65-F5344CB8AC3E}">
        <p14:creationId xmlns:p14="http://schemas.microsoft.com/office/powerpoint/2010/main" val="282575703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494BD-11F0-AE7F-A92F-2D7F92F1B9F9}"/>
              </a:ext>
            </a:extLst>
          </p:cNvPr>
          <p:cNvSpPr/>
          <p:nvPr/>
        </p:nvSpPr>
        <p:spPr>
          <a:xfrm>
            <a:off x="636999" y="2621529"/>
            <a:ext cx="16808522" cy="6002862"/>
          </a:xfrm>
          <a:prstGeom prst="rect">
            <a:avLst/>
          </a:prstGeom>
        </p:spPr>
        <p:txBody>
          <a:bodyPr wrap="square">
            <a:spAutoFit/>
          </a:bodyPr>
          <a:lstStyle/>
          <a:p>
            <a:pPr marL="685800" indent="-685800" algn="just" defTabSz="1828800">
              <a:lnSpc>
                <a:spcPct val="132000"/>
              </a:lnSpc>
              <a:spcAft>
                <a:spcPts val="400"/>
              </a:spcAft>
              <a:buClr>
                <a:srgbClr val="000000"/>
              </a:buClr>
              <a:buSzPts val="1200"/>
              <a:buFont typeface="Symbol" panose="05050102010706020507" pitchFamily="18" charset="2"/>
              <a:buChar char="-"/>
              <a:tabLst>
                <a:tab pos="996950" algn="l"/>
              </a:tabLst>
            </a:pP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Vấn đề nêu lên để thảo luận có liên quan đến ý thức trách nhiệm của HS đối với cộng đ</a:t>
            </a:r>
            <a:r>
              <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ồ</a:t>
            </a: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ng hay không?</a:t>
            </a:r>
            <a:endPar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685800" indent="-685800" algn="just" defTabSz="1828800">
              <a:lnSpc>
                <a:spcPct val="132000"/>
              </a:lnSpc>
              <a:spcAft>
                <a:spcPts val="400"/>
              </a:spcAft>
              <a:buClr>
                <a:srgbClr val="000000"/>
              </a:buClr>
              <a:buSzPts val="1200"/>
              <a:buFont typeface="Symbol" panose="05050102010706020507" pitchFamily="18" charset="2"/>
              <a:buChar char="-"/>
              <a:tabLst>
                <a:tab pos="989330" algn="l"/>
              </a:tabLst>
            </a:pP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Nội dung thảo luận đã làm rõ những khía cạnh nào của vấn đề? Những khía cạnh nào cần tiếp tục suy nghĩ?</a:t>
            </a:r>
            <a:endPar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685800" indent="-685800" algn="just" defTabSz="1828800">
              <a:lnSpc>
                <a:spcPct val="144000"/>
              </a:lnSpc>
              <a:spcAft>
                <a:spcPts val="400"/>
              </a:spcAft>
              <a:buClr>
                <a:srgbClr val="000000"/>
              </a:buClr>
              <a:buSzPts val="1200"/>
              <a:buFont typeface="Symbol" panose="05050102010706020507" pitchFamily="18" charset="2"/>
              <a:buChar char="-"/>
              <a:tabLst>
                <a:tab pos="976630" algn="l"/>
              </a:tabLst>
            </a:pP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Các ý kiến thảo luận (cả về nội dung và cách trình bày) đã đáp ứng yêu cầu chưa? Sự tương tác giữa người nói và người nghe thể hiện như thế nào trong quá trình thảo luận?</a:t>
            </a:r>
            <a:endPar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5F41B7DD-E705-5803-EDCD-3A157B626089}"/>
              </a:ext>
            </a:extLst>
          </p:cNvPr>
          <p:cNvSpPr/>
          <p:nvPr/>
        </p:nvSpPr>
        <p:spPr>
          <a:xfrm>
            <a:off x="3647545" y="1394570"/>
            <a:ext cx="12421238" cy="830997"/>
          </a:xfrm>
          <a:prstGeom prst="rect">
            <a:avLst/>
          </a:prstGeom>
        </p:spPr>
        <p:txBody>
          <a:bodyPr wrap="square">
            <a:spAutoFit/>
          </a:bodyPr>
          <a:lstStyle/>
          <a:p>
            <a:pPr algn="just" defTabSz="1828800">
              <a:buClr>
                <a:srgbClr val="000000"/>
              </a:buClr>
            </a:pPr>
            <a:r>
              <a:rPr lang="vi-VN" sz="4800" b="1" kern="0" dirty="0">
                <a:solidFill>
                  <a:schemeClr val="bg1">
                    <a:lumMod val="10000"/>
                  </a:schemeClr>
                </a:solidFill>
                <a:latin typeface="Times New Roman" panose="02020603050405020304" pitchFamily="18" charset="0"/>
                <a:cs typeface="Times New Roman" panose="02020603050405020304" pitchFamily="18" charset="0"/>
                <a:sym typeface="Arial"/>
              </a:rPr>
              <a:t>Giáo viên hướng dẫn học sinh đánh giá</a:t>
            </a:r>
            <a:endParaRPr lang="vi-VN" sz="4800" kern="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4" name="Freeform 6">
            <a:extLst>
              <a:ext uri="{FF2B5EF4-FFF2-40B4-BE49-F238E27FC236}">
                <a16:creationId xmlns:a16="http://schemas.microsoft.com/office/drawing/2014/main" id="{7E6CC2FC-B596-2CAC-1430-78BDFC1E5C2C}"/>
              </a:ext>
            </a:extLst>
          </p:cNvPr>
          <p:cNvSpPr/>
          <p:nvPr/>
        </p:nvSpPr>
        <p:spPr>
          <a:xfrm rot="2210305">
            <a:off x="-680753" y="-255249"/>
            <a:ext cx="2988021" cy="2825038"/>
          </a:xfrm>
          <a:custGeom>
            <a:avLst/>
            <a:gdLst/>
            <a:ahLst/>
            <a:cxnLst/>
            <a:rect l="l" t="t" r="r" b="b"/>
            <a:pathLst>
              <a:path w="2988021" h="2825038">
                <a:moveTo>
                  <a:pt x="0" y="0"/>
                </a:moveTo>
                <a:lnTo>
                  <a:pt x="2988021" y="0"/>
                </a:lnTo>
                <a:lnTo>
                  <a:pt x="2988021" y="2825037"/>
                </a:lnTo>
                <a:lnTo>
                  <a:pt x="0" y="2825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7">
            <a:extLst>
              <a:ext uri="{FF2B5EF4-FFF2-40B4-BE49-F238E27FC236}">
                <a16:creationId xmlns:a16="http://schemas.microsoft.com/office/drawing/2014/main" id="{5096D0E1-DB9A-154B-2CEC-E5CAF15B839D}"/>
              </a:ext>
            </a:extLst>
          </p:cNvPr>
          <p:cNvSpPr/>
          <p:nvPr/>
        </p:nvSpPr>
        <p:spPr>
          <a:xfrm rot="-1209448">
            <a:off x="16234565" y="-1647883"/>
            <a:ext cx="2229473" cy="4114800"/>
          </a:xfrm>
          <a:custGeom>
            <a:avLst/>
            <a:gdLst/>
            <a:ahLst/>
            <a:cxnLst/>
            <a:rect l="l" t="t" r="r" b="b"/>
            <a:pathLst>
              <a:path w="2229473" h="4114800">
                <a:moveTo>
                  <a:pt x="0" y="0"/>
                </a:moveTo>
                <a:lnTo>
                  <a:pt x="2229474" y="0"/>
                </a:lnTo>
                <a:lnTo>
                  <a:pt x="2229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4416C489-8D61-031D-5D94-27531466C6A0}"/>
              </a:ext>
            </a:extLst>
          </p:cNvPr>
          <p:cNvSpPr/>
          <p:nvPr/>
        </p:nvSpPr>
        <p:spPr>
          <a:xfrm rot="-2700000">
            <a:off x="-847300" y="7750801"/>
            <a:ext cx="3142211" cy="4114800"/>
          </a:xfrm>
          <a:custGeom>
            <a:avLst/>
            <a:gdLst/>
            <a:ahLst/>
            <a:cxnLst/>
            <a:rect l="l" t="t" r="r" b="b"/>
            <a:pathLst>
              <a:path w="3142211" h="4114800">
                <a:moveTo>
                  <a:pt x="0" y="0"/>
                </a:moveTo>
                <a:lnTo>
                  <a:pt x="3142211" y="0"/>
                </a:lnTo>
                <a:lnTo>
                  <a:pt x="314221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9">
            <a:extLst>
              <a:ext uri="{FF2B5EF4-FFF2-40B4-BE49-F238E27FC236}">
                <a16:creationId xmlns:a16="http://schemas.microsoft.com/office/drawing/2014/main" id="{6332FD5D-2F39-1B43-5E68-9EA8F2F7C640}"/>
              </a:ext>
            </a:extLst>
          </p:cNvPr>
          <p:cNvSpPr/>
          <p:nvPr/>
        </p:nvSpPr>
        <p:spPr>
          <a:xfrm>
            <a:off x="15207471" y="7559332"/>
            <a:ext cx="3080529" cy="2727668"/>
          </a:xfrm>
          <a:custGeom>
            <a:avLst/>
            <a:gdLst/>
            <a:ahLst/>
            <a:cxnLst/>
            <a:rect l="l" t="t" r="r" b="b"/>
            <a:pathLst>
              <a:path w="3080529" h="2727668">
                <a:moveTo>
                  <a:pt x="0" y="0"/>
                </a:moveTo>
                <a:lnTo>
                  <a:pt x="3080529" y="0"/>
                </a:lnTo>
                <a:lnTo>
                  <a:pt x="3080529" y="2727668"/>
                </a:lnTo>
                <a:lnTo>
                  <a:pt x="0" y="2727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68736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F59C702D-5368-23F5-A95A-B3F56E7B2B3D}"/>
              </a:ext>
            </a:extLst>
          </p:cNvPr>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5">
            <a:extLst>
              <a:ext uri="{FF2B5EF4-FFF2-40B4-BE49-F238E27FC236}">
                <a16:creationId xmlns:a16="http://schemas.microsoft.com/office/drawing/2014/main" id="{70C4B682-7344-B9FF-A1A9-B97BE04D965E}"/>
              </a:ext>
            </a:extLst>
          </p:cNvPr>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6">
            <a:extLst>
              <a:ext uri="{FF2B5EF4-FFF2-40B4-BE49-F238E27FC236}">
                <a16:creationId xmlns:a16="http://schemas.microsoft.com/office/drawing/2014/main" id="{977A875A-01A4-973A-E821-99C209844795}"/>
              </a:ext>
            </a:extLst>
          </p:cNvPr>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799A8415-3E68-BAA9-61B2-FE5F120F053B}"/>
              </a:ext>
            </a:extLst>
          </p:cNvPr>
          <p:cNvPicPr>
            <a:picLocks noChangeAspect="1"/>
          </p:cNvPicPr>
          <p:nvPr/>
        </p:nvPicPr>
        <p:blipFill>
          <a:blip r:embed="rId9"/>
          <a:stretch>
            <a:fillRect/>
          </a:stretch>
        </p:blipFill>
        <p:spPr>
          <a:xfrm>
            <a:off x="1066800" y="647700"/>
            <a:ext cx="13412362" cy="1963082"/>
          </a:xfrm>
          <a:prstGeom prst="rect">
            <a:avLst/>
          </a:prstGeom>
        </p:spPr>
      </p:pic>
      <p:sp>
        <p:nvSpPr>
          <p:cNvPr id="5" name="Freeform 12">
            <a:extLst>
              <a:ext uri="{FF2B5EF4-FFF2-40B4-BE49-F238E27FC236}">
                <a16:creationId xmlns:a16="http://schemas.microsoft.com/office/drawing/2014/main" id="{442334B6-C956-23F7-6D81-B3C9B2EEDA46}"/>
              </a:ext>
            </a:extLst>
          </p:cNvPr>
          <p:cNvSpPr/>
          <p:nvPr/>
        </p:nvSpPr>
        <p:spPr>
          <a:xfrm>
            <a:off x="13545693" y="2400300"/>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10"/>
            <a:stretch>
              <a:fillRect/>
            </a:stretch>
          </a:blipFill>
        </p:spPr>
      </p:sp>
      <p:pic>
        <p:nvPicPr>
          <p:cNvPr id="6" name="Picture 5">
            <a:extLst>
              <a:ext uri="{FF2B5EF4-FFF2-40B4-BE49-F238E27FC236}">
                <a16:creationId xmlns:a16="http://schemas.microsoft.com/office/drawing/2014/main" id="{BE5A2219-EE7D-192D-7AA2-5DC433DB8F7B}"/>
              </a:ext>
            </a:extLst>
          </p:cNvPr>
          <p:cNvPicPr>
            <a:picLocks noChangeAspect="1"/>
          </p:cNvPicPr>
          <p:nvPr/>
        </p:nvPicPr>
        <p:blipFill>
          <a:blip r:embed="rId11"/>
          <a:stretch>
            <a:fillRect/>
          </a:stretch>
        </p:blipFill>
        <p:spPr>
          <a:xfrm>
            <a:off x="914400" y="3218518"/>
            <a:ext cx="14746147" cy="3733800"/>
          </a:xfrm>
          <a:prstGeom prst="rect">
            <a:avLst/>
          </a:prstGeom>
        </p:spPr>
      </p:pic>
    </p:spTree>
    <p:extLst>
      <p:ext uri="{BB962C8B-B14F-4D97-AF65-F5344CB8AC3E}">
        <p14:creationId xmlns:p14="http://schemas.microsoft.com/office/powerpoint/2010/main" val="4106413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52;p42">
            <a:extLst>
              <a:ext uri="{FF2B5EF4-FFF2-40B4-BE49-F238E27FC236}">
                <a16:creationId xmlns:a16="http://schemas.microsoft.com/office/drawing/2014/main" id="{EDCAB9FD-E0ED-D792-3B37-0D102E9DC724}"/>
              </a:ext>
            </a:extLst>
          </p:cNvPr>
          <p:cNvSpPr/>
          <p:nvPr/>
        </p:nvSpPr>
        <p:spPr>
          <a:xfrm>
            <a:off x="1190736" y="1087547"/>
            <a:ext cx="15043200" cy="1809766"/>
          </a:xfrm>
          <a:prstGeom prst="roundRect">
            <a:avLst>
              <a:gd name="adj" fmla="val 13374"/>
            </a:avLst>
          </a:prstGeom>
          <a:solidFill>
            <a:srgbClr val="FFF1DD"/>
          </a:solidFill>
          <a:ln>
            <a:noFill/>
          </a:ln>
        </p:spPr>
        <p:txBody>
          <a:bodyPr spcFirstLastPara="1" wrap="square" lIns="182850" tIns="182850" rIns="182850" bIns="182850" anchor="ctr" anchorCtr="0">
            <a:noAutofit/>
          </a:bodyPr>
          <a:lstStyle/>
          <a:p>
            <a:pPr defTabSz="1828800">
              <a:buClr>
                <a:srgbClr val="000000"/>
              </a:buClr>
            </a:pPr>
            <a:endParaRPr sz="2800" kern="0">
              <a:solidFill>
                <a:schemeClr val="bg1">
                  <a:lumMod val="10000"/>
                </a:schemeClr>
              </a:solidFill>
              <a:latin typeface="Arial"/>
              <a:cs typeface="Arial"/>
              <a:sym typeface="Arial"/>
            </a:endParaRPr>
          </a:p>
        </p:txBody>
      </p:sp>
      <p:sp>
        <p:nvSpPr>
          <p:cNvPr id="3" name="Google Shape;1779;p42">
            <a:extLst>
              <a:ext uri="{FF2B5EF4-FFF2-40B4-BE49-F238E27FC236}">
                <a16:creationId xmlns:a16="http://schemas.microsoft.com/office/drawing/2014/main" id="{2DE0898F-49F9-A07B-BFEC-D46AA529ED9A}"/>
              </a:ext>
            </a:extLst>
          </p:cNvPr>
          <p:cNvSpPr txBox="1">
            <a:spLocks/>
          </p:cNvSpPr>
          <p:nvPr/>
        </p:nvSpPr>
        <p:spPr>
          <a:xfrm>
            <a:off x="3536689" y="1983972"/>
            <a:ext cx="12905854" cy="4476916"/>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lnSpc>
                <a:spcPct val="150000"/>
              </a:lnSpc>
            </a:pP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Kết</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thúc</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tọa</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đàm</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vi-VN"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cả lớp sẽ bình chọn</a:t>
            </a:r>
            <a:endPar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defTabSz="1828800">
              <a:lnSpc>
                <a:spcPct val="150000"/>
              </a:lnSpc>
            </a:pPr>
            <a:endPar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defTabSz="1828800">
              <a:lnSpc>
                <a:spcPct val="150000"/>
              </a:lnSpc>
            </a:pPr>
            <a:r>
              <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viên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hay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a:p>
            <a:pPr defTabSz="1828800">
              <a:lnSpc>
                <a:spcPct val="150000"/>
              </a:lnSpc>
            </a:pPr>
            <a:r>
              <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viên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nổi</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bật</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endPar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defTabSz="1828800">
              <a:lnSpc>
                <a:spcPct val="150000"/>
              </a:lnSpc>
            </a:pPr>
            <a:r>
              <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Thành viên có nhiều ý kiến nhất</a:t>
            </a:r>
            <a:endPar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A062D668-4B34-18B4-C41A-F225A09FC451}"/>
              </a:ext>
            </a:extLst>
          </p:cNvPr>
          <p:cNvSpPr/>
          <p:nvPr/>
        </p:nvSpPr>
        <p:spPr>
          <a:xfrm rot="-3950430">
            <a:off x="-1091470" y="-765717"/>
            <a:ext cx="4240341" cy="3523338"/>
          </a:xfrm>
          <a:custGeom>
            <a:avLst/>
            <a:gdLst/>
            <a:ahLst/>
            <a:cxnLst/>
            <a:rect l="l" t="t" r="r" b="b"/>
            <a:pathLst>
              <a:path w="4240341" h="3523338">
                <a:moveTo>
                  <a:pt x="0" y="0"/>
                </a:moveTo>
                <a:lnTo>
                  <a:pt x="4240340" y="0"/>
                </a:lnTo>
                <a:lnTo>
                  <a:pt x="4240340" y="3523338"/>
                </a:lnTo>
                <a:lnTo>
                  <a:pt x="0" y="3523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F43BBC4B-3605-2BB1-E52D-82080422B63B}"/>
              </a:ext>
            </a:extLst>
          </p:cNvPr>
          <p:cNvSpPr/>
          <p:nvPr/>
        </p:nvSpPr>
        <p:spPr>
          <a:xfrm rot="1332995" flipH="1">
            <a:off x="-1794388" y="7430042"/>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9">
            <a:extLst>
              <a:ext uri="{FF2B5EF4-FFF2-40B4-BE49-F238E27FC236}">
                <a16:creationId xmlns:a16="http://schemas.microsoft.com/office/drawing/2014/main" id="{BBCADC2E-640D-36AC-4235-53B48ECBE519}"/>
              </a:ext>
            </a:extLst>
          </p:cNvPr>
          <p:cNvSpPr/>
          <p:nvPr/>
        </p:nvSpPr>
        <p:spPr>
          <a:xfrm rot="-10045428" flipH="1">
            <a:off x="14045240" y="-1019908"/>
            <a:ext cx="6155298" cy="4031720"/>
          </a:xfrm>
          <a:custGeom>
            <a:avLst/>
            <a:gdLst/>
            <a:ahLst/>
            <a:cxnLst/>
            <a:rect l="l" t="t" r="r" b="b"/>
            <a:pathLst>
              <a:path w="6155298" h="4031720">
                <a:moveTo>
                  <a:pt x="6155298" y="0"/>
                </a:moveTo>
                <a:lnTo>
                  <a:pt x="0" y="0"/>
                </a:lnTo>
                <a:lnTo>
                  <a:pt x="0" y="4031720"/>
                </a:lnTo>
                <a:lnTo>
                  <a:pt x="6155298" y="4031720"/>
                </a:lnTo>
                <a:lnTo>
                  <a:pt x="6155298"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8812312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solidFill>
            <a:srgbClr val="FFF1DD"/>
          </a:solid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206394" y="6823654"/>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198142" y="3782239"/>
            <a:ext cx="3280998" cy="6433329"/>
          </a:xfrm>
          <a:custGeom>
            <a:avLst/>
            <a:gdLst/>
            <a:ahLst/>
            <a:cxnLst/>
            <a:rect l="l" t="t" r="r" b="b"/>
            <a:pathLst>
              <a:path w="3280998" h="6433329">
                <a:moveTo>
                  <a:pt x="0" y="0"/>
                </a:moveTo>
                <a:lnTo>
                  <a:pt x="3280998" y="0"/>
                </a:lnTo>
                <a:lnTo>
                  <a:pt x="3280998" y="6433329"/>
                </a:lnTo>
                <a:lnTo>
                  <a:pt x="0" y="64333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5" name="Picture 14">
            <a:extLst>
              <a:ext uri="{FF2B5EF4-FFF2-40B4-BE49-F238E27FC236}">
                <a16:creationId xmlns:a16="http://schemas.microsoft.com/office/drawing/2014/main" id="{ED96A487-87F4-94DD-5E29-ABFC2F89F7FE}"/>
              </a:ext>
            </a:extLst>
          </p:cNvPr>
          <p:cNvPicPr>
            <a:picLocks noChangeAspect="1"/>
          </p:cNvPicPr>
          <p:nvPr/>
        </p:nvPicPr>
        <p:blipFill>
          <a:blip r:embed="rId17"/>
          <a:stretch>
            <a:fillRect/>
          </a:stretch>
        </p:blipFill>
        <p:spPr>
          <a:xfrm>
            <a:off x="2404162" y="1051011"/>
            <a:ext cx="13985436" cy="602946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blipFill>
            <a:blip r:embed="rId3">
              <a:extLst>
                <a:ext uri="{96DAC541-7B7A-43D3-8B79-37D633B846F1}">
                  <asvg:svgBlip xmlns:asvg="http://schemas.microsoft.com/office/drawing/2016/SVG/main" r:embed="rId4"/>
                </a:ext>
              </a:extLst>
            </a:blip>
            <a:stretch>
              <a:fillRect l="-8025" r="-43652"/>
            </a:stretch>
          </a:blip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162800" y="2120568"/>
            <a:ext cx="2667000" cy="2108532"/>
          </a:xfrm>
          <a:custGeom>
            <a:avLst/>
            <a:gdLst/>
            <a:ahLst/>
            <a:cxnLst/>
            <a:rect l="l" t="t" r="r" b="b"/>
            <a:pathLst>
              <a:path w="9476146" h="7115724">
                <a:moveTo>
                  <a:pt x="0" y="0"/>
                </a:moveTo>
                <a:lnTo>
                  <a:pt x="9476146" y="0"/>
                </a:lnTo>
                <a:lnTo>
                  <a:pt x="9476146" y="7115724"/>
                </a:lnTo>
                <a:lnTo>
                  <a:pt x="0" y="7115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122897" y="6206337"/>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7" name="Picture 6">
            <a:extLst>
              <a:ext uri="{FF2B5EF4-FFF2-40B4-BE49-F238E27FC236}">
                <a16:creationId xmlns:a16="http://schemas.microsoft.com/office/drawing/2014/main" id="{A091F20D-CB50-A93B-7E24-8B4870F7A582}"/>
              </a:ext>
            </a:extLst>
          </p:cNvPr>
          <p:cNvPicPr>
            <a:picLocks noChangeAspect="1"/>
          </p:cNvPicPr>
          <p:nvPr/>
        </p:nvPicPr>
        <p:blipFill>
          <a:blip r:embed="rId19"/>
          <a:stretch>
            <a:fillRect/>
          </a:stretch>
        </p:blipFill>
        <p:spPr>
          <a:xfrm>
            <a:off x="2298746" y="1880662"/>
            <a:ext cx="12961219" cy="5340559"/>
          </a:xfrm>
          <a:prstGeom prst="rect">
            <a:avLst/>
          </a:prstGeom>
        </p:spPr>
      </p:pic>
    </p:spTree>
    <p:extLst>
      <p:ext uri="{BB962C8B-B14F-4D97-AF65-F5344CB8AC3E}">
        <p14:creationId xmlns:p14="http://schemas.microsoft.com/office/powerpoint/2010/main" val="14823477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E6C8D2-D799-6A2E-CE18-E1318E26B068}"/>
              </a:ext>
            </a:extLst>
          </p:cNvPr>
          <p:cNvSpPr/>
          <p:nvPr/>
        </p:nvSpPr>
        <p:spPr>
          <a:xfrm>
            <a:off x="708916" y="912878"/>
            <a:ext cx="15154384" cy="2308324"/>
          </a:xfrm>
          <a:prstGeom prst="rect">
            <a:avLst/>
          </a:prstGeom>
        </p:spPr>
        <p:txBody>
          <a:bodyPr wrap="square">
            <a:spAutoFit/>
          </a:bodyPr>
          <a:lstStyle/>
          <a:p>
            <a:pPr algn="just" defTabSz="1828800">
              <a:buClr>
                <a:srgbClr val="000000"/>
              </a:buClr>
            </a:pPr>
            <a:r>
              <a:rPr lang="vi-VN" sz="4800" b="1" kern="0" dirty="0">
                <a:solidFill>
                  <a:srgbClr val="000000"/>
                </a:solidFill>
                <a:latin typeface="Times New Roman" panose="02020603050405020304" pitchFamily="18" charset="0"/>
                <a:cs typeface="Arial"/>
                <a:sym typeface="Arial"/>
              </a:rPr>
              <a:t>1. Thống nhất một vấn đề</a:t>
            </a:r>
          </a:p>
          <a:p>
            <a:pPr algn="just" defTabSz="1828800">
              <a:buClr>
                <a:srgbClr val="000000"/>
              </a:buClr>
            </a:pPr>
            <a:endParaRPr lang="vi-VN" sz="4800" kern="0" dirty="0">
              <a:solidFill>
                <a:srgbClr val="000000"/>
              </a:solidFill>
              <a:latin typeface="Times New Roman" panose="02020603050405020304" pitchFamily="18" charset="0"/>
              <a:cs typeface="Arial"/>
              <a:sym typeface="Arial"/>
            </a:endParaRPr>
          </a:p>
          <a:p>
            <a:pPr algn="just" defTabSz="1828800">
              <a:buClr>
                <a:srgbClr val="000000"/>
              </a:buClr>
            </a:pPr>
            <a:r>
              <a:rPr lang="vi-VN" sz="4800" kern="0" dirty="0">
                <a:solidFill>
                  <a:srgbClr val="000000"/>
                </a:solidFill>
                <a:latin typeface="Times New Roman" panose="02020603050405020304" pitchFamily="18" charset="0"/>
                <a:cs typeface="Arial"/>
                <a:sym typeface="Arial"/>
              </a:rPr>
              <a:t>                 Có thể lựa chọn  một trong số vấn đề sau:</a:t>
            </a:r>
          </a:p>
        </p:txBody>
      </p:sp>
      <p:sp>
        <p:nvSpPr>
          <p:cNvPr id="3" name="Google Shape;2352;p117">
            <a:extLst>
              <a:ext uri="{FF2B5EF4-FFF2-40B4-BE49-F238E27FC236}">
                <a16:creationId xmlns:a16="http://schemas.microsoft.com/office/drawing/2014/main" id="{367D3F0D-0C1B-0751-E2FA-5E27F1EFD6D7}"/>
              </a:ext>
            </a:extLst>
          </p:cNvPr>
          <p:cNvSpPr/>
          <p:nvPr/>
        </p:nvSpPr>
        <p:spPr>
          <a:xfrm>
            <a:off x="1938944" y="3804698"/>
            <a:ext cx="4387880" cy="5298208"/>
          </a:xfrm>
          <a:prstGeom prst="rect">
            <a:avLst/>
          </a:prstGeom>
          <a:solidFill>
            <a:schemeClr val="lt1"/>
          </a:solidFill>
          <a:ln>
            <a:noFill/>
          </a:ln>
        </p:spPr>
        <p:txBody>
          <a:bodyPr spcFirstLastPara="1" wrap="square" lIns="182850" tIns="182850" rIns="182850" bIns="182850" anchor="t" anchorCtr="0">
            <a:noAutofit/>
          </a:bodyPr>
          <a:lstStyle/>
          <a:p>
            <a:pPr algn="just" defTabSz="1828800">
              <a:buClr>
                <a:srgbClr val="000000"/>
              </a:buClr>
            </a:pPr>
            <a:r>
              <a:rPr lang="vi-VN" sz="4800" kern="0" dirty="0">
                <a:solidFill>
                  <a:srgbClr val="000000"/>
                </a:solidFill>
                <a:latin typeface="Times New Roman" panose="02020603050405020304" pitchFamily="18" charset="0"/>
                <a:cs typeface="Arial"/>
                <a:sym typeface="Arial"/>
              </a:rPr>
              <a:t>- Học sinh có cần quan tâm đến những vấn đề lớn lao của đất nước?</a:t>
            </a:r>
          </a:p>
        </p:txBody>
      </p:sp>
      <p:sp>
        <p:nvSpPr>
          <p:cNvPr id="4" name="Google Shape;2353;p117">
            <a:extLst>
              <a:ext uri="{FF2B5EF4-FFF2-40B4-BE49-F238E27FC236}">
                <a16:creationId xmlns:a16="http://schemas.microsoft.com/office/drawing/2014/main" id="{EC87F11B-BB0B-6A92-EDB4-619A7641D9B9}"/>
              </a:ext>
            </a:extLst>
          </p:cNvPr>
          <p:cNvSpPr/>
          <p:nvPr/>
        </p:nvSpPr>
        <p:spPr>
          <a:xfrm>
            <a:off x="6783934" y="3804698"/>
            <a:ext cx="4387880" cy="5298208"/>
          </a:xfrm>
          <a:prstGeom prst="rect">
            <a:avLst/>
          </a:prstGeom>
          <a:solidFill>
            <a:schemeClr val="lt1"/>
          </a:solidFill>
          <a:ln>
            <a:noFill/>
          </a:ln>
        </p:spPr>
        <p:txBody>
          <a:bodyPr spcFirstLastPara="1" wrap="square" lIns="182850" tIns="182850" rIns="182850" bIns="182850" anchor="t" anchorCtr="0">
            <a:noAutofit/>
          </a:bodyPr>
          <a:lstStyle/>
          <a:p>
            <a:pPr algn="just" defTabSz="1828800">
              <a:buClr>
                <a:srgbClr val="000000"/>
              </a:buClr>
            </a:pPr>
            <a:r>
              <a:rPr lang="vi-VN" sz="4800" kern="0" dirty="0">
                <a:solidFill>
                  <a:srgbClr val="000000"/>
                </a:solidFill>
                <a:latin typeface="Times New Roman" panose="02020603050405020304" pitchFamily="18" charset="0"/>
                <a:cs typeface="Arial"/>
                <a:sym typeface="Arial"/>
              </a:rPr>
              <a:t>- Học sinh có trách nhiệm như thế nào với vấn đề trật tự an toàn giao thông?</a:t>
            </a:r>
          </a:p>
        </p:txBody>
      </p:sp>
      <p:sp>
        <p:nvSpPr>
          <p:cNvPr id="5" name="Google Shape;2354;p117">
            <a:extLst>
              <a:ext uri="{FF2B5EF4-FFF2-40B4-BE49-F238E27FC236}">
                <a16:creationId xmlns:a16="http://schemas.microsoft.com/office/drawing/2014/main" id="{CEE84731-ED68-E756-0C5F-193709CC45D8}"/>
              </a:ext>
            </a:extLst>
          </p:cNvPr>
          <p:cNvSpPr/>
          <p:nvPr/>
        </p:nvSpPr>
        <p:spPr>
          <a:xfrm>
            <a:off x="11643004" y="3804698"/>
            <a:ext cx="4387880" cy="5298208"/>
          </a:xfrm>
          <a:prstGeom prst="rect">
            <a:avLst/>
          </a:prstGeom>
          <a:solidFill>
            <a:schemeClr val="lt1"/>
          </a:solidFill>
          <a:ln>
            <a:noFill/>
          </a:ln>
        </p:spPr>
        <p:txBody>
          <a:bodyPr spcFirstLastPara="1" wrap="square" lIns="182850" tIns="182850" rIns="182850" bIns="182850" anchor="t" anchorCtr="0">
            <a:noAutofit/>
          </a:bodyPr>
          <a:lstStyle/>
          <a:p>
            <a:pPr algn="just" defTabSz="1828800">
              <a:buClr>
                <a:srgbClr val="000000"/>
              </a:buClr>
            </a:pPr>
            <a:r>
              <a:rPr lang="vi-VN" sz="4800" kern="0" dirty="0">
                <a:solidFill>
                  <a:srgbClr val="000000"/>
                </a:solidFill>
                <a:latin typeface="Times New Roman" panose="02020603050405020304" pitchFamily="18" charset="0"/>
                <a:cs typeface="Arial"/>
                <a:sym typeface="Arial"/>
              </a:rPr>
              <a:t>- Học sinh cần làm gì để góp phần giữ gìn tiếng nói của dân tộc?</a:t>
            </a:r>
          </a:p>
        </p:txBody>
      </p:sp>
      <p:sp>
        <p:nvSpPr>
          <p:cNvPr id="6" name="Freeform 12">
            <a:extLst>
              <a:ext uri="{FF2B5EF4-FFF2-40B4-BE49-F238E27FC236}">
                <a16:creationId xmlns:a16="http://schemas.microsoft.com/office/drawing/2014/main" id="{681A9CAE-987C-7996-A908-D86CC60E0332}"/>
              </a:ext>
            </a:extLst>
          </p:cNvPr>
          <p:cNvSpPr/>
          <p:nvPr/>
        </p:nvSpPr>
        <p:spPr>
          <a:xfrm>
            <a:off x="13210825" y="-2034511"/>
            <a:ext cx="6067399" cy="4114800"/>
          </a:xfrm>
          <a:custGeom>
            <a:avLst/>
            <a:gdLst/>
            <a:ahLst/>
            <a:cxnLst/>
            <a:rect l="l" t="t" r="r" b="b"/>
            <a:pathLst>
              <a:path w="6067399" h="4114800">
                <a:moveTo>
                  <a:pt x="0" y="0"/>
                </a:moveTo>
                <a:lnTo>
                  <a:pt x="6067399" y="0"/>
                </a:lnTo>
                <a:lnTo>
                  <a:pt x="60673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13">
            <a:extLst>
              <a:ext uri="{FF2B5EF4-FFF2-40B4-BE49-F238E27FC236}">
                <a16:creationId xmlns:a16="http://schemas.microsoft.com/office/drawing/2014/main" id="{7F202280-6961-AD6F-2C3B-23EBEE74CE88}"/>
              </a:ext>
            </a:extLst>
          </p:cNvPr>
          <p:cNvSpPr/>
          <p:nvPr/>
        </p:nvSpPr>
        <p:spPr>
          <a:xfrm flipH="1" flipV="1">
            <a:off x="-1560094" y="8229600"/>
            <a:ext cx="6067399" cy="4114800"/>
          </a:xfrm>
          <a:custGeom>
            <a:avLst/>
            <a:gdLst/>
            <a:ahLst/>
            <a:cxnLst/>
            <a:rect l="l" t="t" r="r" b="b"/>
            <a:pathLst>
              <a:path w="6067399" h="4114800">
                <a:moveTo>
                  <a:pt x="6067400" y="4114800"/>
                </a:moveTo>
                <a:lnTo>
                  <a:pt x="0" y="4114800"/>
                </a:lnTo>
                <a:lnTo>
                  <a:pt x="0" y="0"/>
                </a:lnTo>
                <a:lnTo>
                  <a:pt x="6067400" y="0"/>
                </a:lnTo>
                <a:lnTo>
                  <a:pt x="606740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4">
            <a:extLst>
              <a:ext uri="{FF2B5EF4-FFF2-40B4-BE49-F238E27FC236}">
                <a16:creationId xmlns:a16="http://schemas.microsoft.com/office/drawing/2014/main" id="{FEB932CE-3D4A-99B8-FD97-F32A9B2BD1B6}"/>
              </a:ext>
            </a:extLst>
          </p:cNvPr>
          <p:cNvSpPr/>
          <p:nvPr/>
        </p:nvSpPr>
        <p:spPr>
          <a:xfrm>
            <a:off x="15207471" y="7559332"/>
            <a:ext cx="3080529" cy="2727668"/>
          </a:xfrm>
          <a:custGeom>
            <a:avLst/>
            <a:gdLst/>
            <a:ahLst/>
            <a:cxnLst/>
            <a:rect l="l" t="t" r="r" b="b"/>
            <a:pathLst>
              <a:path w="3080529" h="2727668">
                <a:moveTo>
                  <a:pt x="0" y="0"/>
                </a:moveTo>
                <a:lnTo>
                  <a:pt x="3080529" y="0"/>
                </a:lnTo>
                <a:lnTo>
                  <a:pt x="3080529" y="2727668"/>
                </a:lnTo>
                <a:lnTo>
                  <a:pt x="0" y="27276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07203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E82F3F-C436-5E8A-C716-D7FB2376A9A9}"/>
              </a:ext>
            </a:extLst>
          </p:cNvPr>
          <p:cNvSpPr txBox="1"/>
          <p:nvPr/>
        </p:nvSpPr>
        <p:spPr>
          <a:xfrm>
            <a:off x="1529843" y="2196558"/>
            <a:ext cx="13512530" cy="3283591"/>
          </a:xfrm>
          <a:prstGeom prst="rect">
            <a:avLst/>
          </a:prstGeom>
          <a:noFill/>
        </p:spPr>
        <p:txBody>
          <a:bodyPr wrap="square" rtlCol="0">
            <a:spAutoFit/>
          </a:bodyPr>
          <a:lstStyle/>
          <a:p>
            <a:pPr algn="just" defTabSz="1828800">
              <a:lnSpc>
                <a:spcPct val="150000"/>
              </a:lnSpc>
            </a:pP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vi-VN" sz="4800" kern="0" dirty="0" err="1">
                <a:solidFill>
                  <a:srgbClr val="40474B">
                    <a:lumMod val="50000"/>
                  </a:srgbClr>
                </a:solidFill>
                <a:latin typeface="Times New Roman" panose="02020603050405020304" pitchFamily="18" charset="0"/>
                <a:cs typeface="Times New Roman" panose="02020603050405020304" pitchFamily="18" charset="0"/>
                <a:sym typeface="Arial"/>
              </a:rPr>
              <a:t>C</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á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nhân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tìm</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hiểu</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tham</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khảo</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thêm</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những</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tài</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liệu</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có</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liên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quan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ghi</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chép</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nhanh</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các</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ý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nảy</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sinh</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trong</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quá</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trình</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suy</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nghĩ</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để</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chuẩn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bị</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phát</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biểu</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ý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kiến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thảo</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luận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a:t>
            </a:r>
            <a:endParaRPr lang="en-US" sz="4800" b="1" dirty="0">
              <a:solidFill>
                <a:srgbClr val="40474B">
                  <a:lumMod val="50000"/>
                </a:srgbClr>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49F27F70-25A2-3725-783C-F4CD96691BD4}"/>
              </a:ext>
            </a:extLst>
          </p:cNvPr>
          <p:cNvSpPr/>
          <p:nvPr/>
        </p:nvSpPr>
        <p:spPr>
          <a:xfrm>
            <a:off x="708916" y="912879"/>
            <a:ext cx="15154384" cy="830997"/>
          </a:xfrm>
          <a:prstGeom prst="rect">
            <a:avLst/>
          </a:prstGeom>
        </p:spPr>
        <p:txBody>
          <a:bodyPr wrap="square">
            <a:spAutoFit/>
          </a:bodyPr>
          <a:lstStyle/>
          <a:p>
            <a:pPr algn="just" defTabSz="1828800">
              <a:buClr>
                <a:srgbClr val="000000"/>
              </a:buClr>
            </a:pPr>
            <a:r>
              <a:rPr lang="vi-VN" sz="4800" b="1" kern="0" dirty="0">
                <a:solidFill>
                  <a:srgbClr val="000000"/>
                </a:solidFill>
                <a:latin typeface="Times New Roman" panose="02020603050405020304" pitchFamily="18" charset="0"/>
                <a:cs typeface="Arial"/>
                <a:sym typeface="Arial"/>
              </a:rPr>
              <a:t>2. Hoạt động cá nhân</a:t>
            </a:r>
            <a:endParaRPr lang="vi-VN" sz="4800" kern="0" dirty="0">
              <a:solidFill>
                <a:srgbClr val="000000"/>
              </a:solidFill>
              <a:latin typeface="Times New Roman" panose="02020603050405020304" pitchFamily="18" charset="0"/>
              <a:cs typeface="Arial"/>
              <a:sym typeface="Arial"/>
            </a:endParaRPr>
          </a:p>
        </p:txBody>
      </p:sp>
      <p:sp>
        <p:nvSpPr>
          <p:cNvPr id="4" name="Freeform 10">
            <a:extLst>
              <a:ext uri="{FF2B5EF4-FFF2-40B4-BE49-F238E27FC236}">
                <a16:creationId xmlns:a16="http://schemas.microsoft.com/office/drawing/2014/main" id="{63BC5178-7E72-F491-FDCF-AA6A7234E0BB}"/>
              </a:ext>
            </a:extLst>
          </p:cNvPr>
          <p:cNvSpPr/>
          <p:nvPr/>
        </p:nvSpPr>
        <p:spPr>
          <a:xfrm>
            <a:off x="14935200" y="3127513"/>
            <a:ext cx="3276600" cy="7159487"/>
          </a:xfrm>
          <a:custGeom>
            <a:avLst/>
            <a:gdLst/>
            <a:ahLst/>
            <a:cxnLst/>
            <a:rect l="l" t="t" r="r" b="b"/>
            <a:pathLst>
              <a:path w="4104513" h="8229600">
                <a:moveTo>
                  <a:pt x="0" y="0"/>
                </a:moveTo>
                <a:lnTo>
                  <a:pt x="4104513" y="0"/>
                </a:lnTo>
                <a:lnTo>
                  <a:pt x="4104513" y="8229600"/>
                </a:lnTo>
                <a:lnTo>
                  <a:pt x="0" y="8229600"/>
                </a:lnTo>
                <a:lnTo>
                  <a:pt x="0" y="0"/>
                </a:lnTo>
                <a:close/>
              </a:path>
            </a:pathLst>
          </a:custGeom>
          <a:blipFill>
            <a:blip r:embed="rId3"/>
            <a:stretch>
              <a:fillRect/>
            </a:stretch>
          </a:blipFill>
        </p:spPr>
      </p:sp>
      <p:sp>
        <p:nvSpPr>
          <p:cNvPr id="5" name="Freeform 20">
            <a:extLst>
              <a:ext uri="{FF2B5EF4-FFF2-40B4-BE49-F238E27FC236}">
                <a16:creationId xmlns:a16="http://schemas.microsoft.com/office/drawing/2014/main" id="{EE8845D7-75AC-7532-4AF1-31277EFE5BA2}"/>
              </a:ext>
            </a:extLst>
          </p:cNvPr>
          <p:cNvSpPr/>
          <p:nvPr/>
        </p:nvSpPr>
        <p:spPr>
          <a:xfrm>
            <a:off x="-1492550" y="-2393784"/>
            <a:ext cx="2985100" cy="4114800"/>
          </a:xfrm>
          <a:custGeom>
            <a:avLst/>
            <a:gdLst/>
            <a:ahLst/>
            <a:cxnLst/>
            <a:rect l="l" t="t" r="r" b="b"/>
            <a:pathLst>
              <a:path w="2985100" h="4114800">
                <a:moveTo>
                  <a:pt x="0" y="0"/>
                </a:moveTo>
                <a:lnTo>
                  <a:pt x="2985101" y="0"/>
                </a:lnTo>
                <a:lnTo>
                  <a:pt x="29851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22">
            <a:extLst>
              <a:ext uri="{FF2B5EF4-FFF2-40B4-BE49-F238E27FC236}">
                <a16:creationId xmlns:a16="http://schemas.microsoft.com/office/drawing/2014/main" id="{A5578569-E984-9BE1-766B-F3223D811401}"/>
              </a:ext>
            </a:extLst>
          </p:cNvPr>
          <p:cNvSpPr/>
          <p:nvPr/>
        </p:nvSpPr>
        <p:spPr>
          <a:xfrm rot="1332995" flipH="1">
            <a:off x="-1794388" y="7511322"/>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23">
            <a:extLst>
              <a:ext uri="{FF2B5EF4-FFF2-40B4-BE49-F238E27FC236}">
                <a16:creationId xmlns:a16="http://schemas.microsoft.com/office/drawing/2014/main" id="{54236498-2524-2961-3425-F4E98AA64F06}"/>
              </a:ext>
            </a:extLst>
          </p:cNvPr>
          <p:cNvSpPr/>
          <p:nvPr/>
        </p:nvSpPr>
        <p:spPr>
          <a:xfrm rot="-10045428" flipH="1">
            <a:off x="14008468" y="-1351188"/>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41849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703272-15B5-4654-A14D-71CEF7D19FDF}"/>
              </a:ext>
            </a:extLst>
          </p:cNvPr>
          <p:cNvSpPr/>
          <p:nvPr/>
        </p:nvSpPr>
        <p:spPr>
          <a:xfrm>
            <a:off x="544750" y="771949"/>
            <a:ext cx="17568152" cy="830997"/>
          </a:xfrm>
          <a:prstGeom prst="rect">
            <a:avLst/>
          </a:prstGeom>
        </p:spPr>
        <p:txBody>
          <a:bodyPr wrap="square">
            <a:spAutoFit/>
          </a:bodyPr>
          <a:lstStyle/>
          <a:p>
            <a:pPr algn="just" defTabSz="1828800">
              <a:buClr>
                <a:srgbClr val="000000"/>
              </a:buClr>
            </a:pPr>
            <a:r>
              <a:rPr lang="vi-VN" sz="4800" b="1" kern="0" dirty="0">
                <a:solidFill>
                  <a:schemeClr val="bg1">
                    <a:lumMod val="10000"/>
                  </a:schemeClr>
                </a:solidFill>
                <a:latin typeface="Times New Roman" panose="02020603050405020304" pitchFamily="18" charset="0"/>
                <a:cs typeface="Times New Roman" panose="02020603050405020304" pitchFamily="18" charset="0"/>
                <a:sym typeface="Arial"/>
              </a:rPr>
              <a:t>3. Lựa chọn người điều hành </a:t>
            </a:r>
            <a:endParaRPr lang="vi-VN" sz="4800" kern="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3" name="Google Shape;174;p9">
            <a:extLst>
              <a:ext uri="{FF2B5EF4-FFF2-40B4-BE49-F238E27FC236}">
                <a16:creationId xmlns:a16="http://schemas.microsoft.com/office/drawing/2014/main" id="{880A6776-E9DD-DC00-3E11-B30570A95293}"/>
              </a:ext>
            </a:extLst>
          </p:cNvPr>
          <p:cNvSpPr/>
          <p:nvPr/>
        </p:nvSpPr>
        <p:spPr>
          <a:xfrm>
            <a:off x="926547" y="2430899"/>
            <a:ext cx="4284238" cy="5441994"/>
          </a:xfrm>
          <a:prstGeom prst="roundRect">
            <a:avLst>
              <a:gd name="adj" fmla="val 10000"/>
            </a:avLst>
          </a:prstGeom>
          <a:solidFill>
            <a:schemeClr val="accent5">
              <a:lumMod val="20000"/>
              <a:lumOff val="80000"/>
            </a:schemeClr>
          </a:solidFill>
          <a:ln w="12700" cap="flat" cmpd="sng">
            <a:solidFill>
              <a:schemeClr val="lt1"/>
            </a:solidFill>
            <a:prstDash val="solid"/>
            <a:miter lim="800000"/>
            <a:headEnd type="none" w="sm" len="sm"/>
            <a:tailEnd type="none" w="sm" len="sm"/>
          </a:ln>
        </p:spPr>
        <p:txBody>
          <a:bodyPr spcFirstLastPara="1" wrap="square" lIns="137138" tIns="68550" rIns="137138" bIns="68550" anchor="t" anchorCtr="0">
            <a:noAutofit/>
          </a:bodyPr>
          <a:lstStyle/>
          <a:p>
            <a:pPr algn="ctr" defTabSz="1828800">
              <a:buClr>
                <a:srgbClr val="000000"/>
              </a:buClr>
            </a:pPr>
            <a:r>
              <a:rPr lang="vi-VN" sz="4000" b="1" kern="0" dirty="0">
                <a:solidFill>
                  <a:srgbClr val="000000"/>
                </a:solidFill>
                <a:latin typeface="Times New Roman" panose="02020603050405020304" pitchFamily="18" charset="0"/>
                <a:cs typeface="Times New Roman" panose="02020603050405020304" pitchFamily="18" charset="0"/>
                <a:sym typeface="Arial"/>
              </a:rPr>
              <a:t>Giáo viên</a:t>
            </a:r>
          </a:p>
          <a:p>
            <a:pPr algn="ctr" defTabSz="1828800">
              <a:buClr>
                <a:srgbClr val="000000"/>
              </a:buClr>
            </a:pPr>
            <a:r>
              <a:rPr lang="vi-VN" sz="4000" kern="0" dirty="0">
                <a:solidFill>
                  <a:srgbClr val="000000"/>
                </a:solidFill>
                <a:latin typeface="Times New Roman" panose="02020603050405020304" pitchFamily="18" charset="0"/>
                <a:cs typeface="Times New Roman" panose="02020603050405020304" pitchFamily="18" charset="0"/>
                <a:sym typeface="Arial"/>
              </a:rPr>
              <a:t>Nắm bao quát và điều hành lớp</a:t>
            </a:r>
          </a:p>
        </p:txBody>
      </p:sp>
      <p:sp>
        <p:nvSpPr>
          <p:cNvPr id="4" name="Google Shape;175;p9">
            <a:extLst>
              <a:ext uri="{FF2B5EF4-FFF2-40B4-BE49-F238E27FC236}">
                <a16:creationId xmlns:a16="http://schemas.microsoft.com/office/drawing/2014/main" id="{CC0F1ACE-4FA7-0493-7097-354A553C44CF}"/>
              </a:ext>
            </a:extLst>
          </p:cNvPr>
          <p:cNvSpPr/>
          <p:nvPr/>
        </p:nvSpPr>
        <p:spPr>
          <a:xfrm>
            <a:off x="5568593" y="2464353"/>
            <a:ext cx="6596010" cy="5521298"/>
          </a:xfrm>
          <a:prstGeom prst="roundRect">
            <a:avLst>
              <a:gd name="adj" fmla="val 10000"/>
            </a:avLst>
          </a:prstGeom>
          <a:solidFill>
            <a:schemeClr val="accent3">
              <a:lumMod val="40000"/>
              <a:lumOff val="60000"/>
            </a:schemeClr>
          </a:solidFill>
          <a:ln w="12700" cap="flat" cmpd="sng">
            <a:solidFill>
              <a:schemeClr val="lt1"/>
            </a:solidFill>
            <a:prstDash val="solid"/>
            <a:miter lim="800000"/>
            <a:headEnd type="none" w="sm" len="sm"/>
            <a:tailEnd type="none" w="sm" len="sm"/>
          </a:ln>
        </p:spPr>
        <p:txBody>
          <a:bodyPr spcFirstLastPara="1" wrap="square" lIns="137138" tIns="68550" rIns="137138" bIns="68550" anchor="t" anchorCtr="0">
            <a:noAutofit/>
          </a:bodyPr>
          <a:lstStyle/>
          <a:p>
            <a:pPr algn="ctr" defTabSz="1828800">
              <a:buClr>
                <a:srgbClr val="000000"/>
              </a:buClr>
            </a:pPr>
            <a:r>
              <a:rPr lang="vi-VN" sz="4000" b="1" kern="0" dirty="0">
                <a:solidFill>
                  <a:srgbClr val="000000"/>
                </a:solidFill>
                <a:latin typeface="Times New Roman" panose="02020603050405020304" pitchFamily="18" charset="0"/>
                <a:cs typeface="Times New Roman" panose="02020603050405020304" pitchFamily="18" charset="0"/>
                <a:sym typeface="Arial"/>
              </a:rPr>
              <a:t>Người điều hành</a:t>
            </a:r>
          </a:p>
          <a:p>
            <a:pPr algn="ctr" defTabSz="1828800">
              <a:buClr>
                <a:srgbClr val="000000"/>
              </a:buClr>
            </a:pPr>
            <a:r>
              <a:rPr lang="vi-VN" sz="4000" kern="0" dirty="0">
                <a:solidFill>
                  <a:srgbClr val="000000"/>
                </a:solidFill>
                <a:latin typeface="Times New Roman" panose="02020603050405020304" pitchFamily="18" charset="0"/>
                <a:cs typeface="Times New Roman" panose="02020603050405020304" pitchFamily="18" charset="0"/>
                <a:sym typeface="Arial"/>
              </a:rPr>
              <a:t>Sắp xếp, giới thiệu tuần tự các ý kiến, định hướng vào trọng tâm đề tài, kiểm soát thời gian phát biểu ý kiến của từng người; tổ chức đánh giá, tổng kết cuộc thảo luận</a:t>
            </a:r>
            <a:endParaRPr lang="en-US" sz="4000" b="1" kern="0" dirty="0">
              <a:solidFill>
                <a:srgbClr val="008000"/>
              </a:solidFill>
              <a:latin typeface="Times New Roman" panose="02020603050405020304" pitchFamily="18" charset="0"/>
              <a:cs typeface="Times New Roman" panose="02020603050405020304" pitchFamily="18" charset="0"/>
              <a:sym typeface="Arial"/>
            </a:endParaRPr>
          </a:p>
        </p:txBody>
      </p:sp>
      <p:sp>
        <p:nvSpPr>
          <p:cNvPr id="5" name="Google Shape;176;p9">
            <a:extLst>
              <a:ext uri="{FF2B5EF4-FFF2-40B4-BE49-F238E27FC236}">
                <a16:creationId xmlns:a16="http://schemas.microsoft.com/office/drawing/2014/main" id="{B945D10A-68CA-4B80-EBC5-24422AA3A1EF}"/>
              </a:ext>
            </a:extLst>
          </p:cNvPr>
          <p:cNvSpPr/>
          <p:nvPr/>
        </p:nvSpPr>
        <p:spPr>
          <a:xfrm>
            <a:off x="12478559" y="2430899"/>
            <a:ext cx="4284238" cy="5521298"/>
          </a:xfrm>
          <a:prstGeom prst="roundRect">
            <a:avLst>
              <a:gd name="adj" fmla="val 10000"/>
            </a:avLst>
          </a:prstGeom>
          <a:solidFill>
            <a:schemeClr val="accent2">
              <a:lumMod val="20000"/>
              <a:lumOff val="80000"/>
            </a:schemeClr>
          </a:solidFill>
          <a:ln w="12700" cap="flat" cmpd="sng">
            <a:solidFill>
              <a:schemeClr val="lt1"/>
            </a:solidFill>
            <a:prstDash val="solid"/>
            <a:miter lim="800000"/>
            <a:headEnd type="none" w="sm" len="sm"/>
            <a:tailEnd type="none" w="sm" len="sm"/>
          </a:ln>
        </p:spPr>
        <p:txBody>
          <a:bodyPr spcFirstLastPara="1" wrap="square" lIns="137138" tIns="68550" rIns="137138" bIns="68550" anchor="t" anchorCtr="0">
            <a:noAutofit/>
          </a:bodyPr>
          <a:lstStyle/>
          <a:p>
            <a:pPr algn="ctr" defTabSz="1828800">
              <a:buClr>
                <a:srgbClr val="000000"/>
              </a:buClr>
            </a:pPr>
            <a:r>
              <a:rPr lang="vi-VN" sz="4000" b="1" kern="0" dirty="0">
                <a:solidFill>
                  <a:srgbClr val="40474B">
                    <a:lumMod val="50000"/>
                  </a:srgbClr>
                </a:solidFill>
                <a:latin typeface="Times New Roman" panose="02020603050405020304" pitchFamily="18" charset="0"/>
                <a:cs typeface="Times New Roman" panose="02020603050405020304" pitchFamily="18" charset="0"/>
                <a:sym typeface="Arial"/>
              </a:rPr>
              <a:t>Thư kí</a:t>
            </a:r>
          </a:p>
          <a:p>
            <a:pPr algn="ctr" defTabSz="1828800">
              <a:buClr>
                <a:srgbClr val="000000"/>
              </a:buClr>
            </a:pP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Ghi</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chép</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những</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nội</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dung, ý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kiến</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trong</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cuộc</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thảo</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luận</a:t>
            </a:r>
            <a:endPar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endParaRPr>
          </a:p>
          <a:p>
            <a:pPr algn="ctr" defTabSz="1828800">
              <a:buClr>
                <a:srgbClr val="000000"/>
              </a:buClr>
            </a:pPr>
            <a:endParaRPr lang="vi-VN" sz="4000" kern="0" dirty="0">
              <a:solidFill>
                <a:srgbClr val="40474B">
                  <a:lumMod val="50000"/>
                </a:srgbClr>
              </a:solidFill>
              <a:latin typeface="Times New Roman" panose="02020603050405020304" pitchFamily="18" charset="0"/>
              <a:cs typeface="Times New Roman" panose="02020603050405020304" pitchFamily="18" charset="0"/>
              <a:sym typeface="Arial"/>
            </a:endParaRPr>
          </a:p>
        </p:txBody>
      </p:sp>
      <p:sp>
        <p:nvSpPr>
          <p:cNvPr id="6" name="Google Shape;1336;p34">
            <a:extLst>
              <a:ext uri="{FF2B5EF4-FFF2-40B4-BE49-F238E27FC236}">
                <a16:creationId xmlns:a16="http://schemas.microsoft.com/office/drawing/2014/main" id="{620A97AC-CB90-DE99-04CC-C6A6749F3871}"/>
              </a:ext>
            </a:extLst>
          </p:cNvPr>
          <p:cNvSpPr txBox="1"/>
          <p:nvPr/>
        </p:nvSpPr>
        <p:spPr>
          <a:xfrm>
            <a:off x="7756690" y="1908570"/>
            <a:ext cx="4705800" cy="1589400"/>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endParaRPr sz="3200" kern="0" dirty="0">
              <a:solidFill>
                <a:srgbClr val="36115C"/>
              </a:solidFill>
              <a:latin typeface="Cambria" panose="02040503050406030204" pitchFamily="18" charset="0"/>
              <a:ea typeface="Cambria" panose="02040503050406030204" pitchFamily="18" charset="0"/>
              <a:cs typeface="Catamaran"/>
              <a:sym typeface="Catamaran"/>
            </a:endParaRPr>
          </a:p>
        </p:txBody>
      </p:sp>
      <p:sp>
        <p:nvSpPr>
          <p:cNvPr id="7" name="Freeform 6">
            <a:extLst>
              <a:ext uri="{FF2B5EF4-FFF2-40B4-BE49-F238E27FC236}">
                <a16:creationId xmlns:a16="http://schemas.microsoft.com/office/drawing/2014/main" id="{7BF7ED1E-E587-A3E1-D394-8C57C26EF6EA}"/>
              </a:ext>
            </a:extLst>
          </p:cNvPr>
          <p:cNvSpPr/>
          <p:nvPr/>
        </p:nvSpPr>
        <p:spPr>
          <a:xfrm rot="-10045428" flipH="1">
            <a:off x="12988365" y="-1463594"/>
            <a:ext cx="7118283" cy="4662475"/>
          </a:xfrm>
          <a:custGeom>
            <a:avLst/>
            <a:gdLst/>
            <a:ahLst/>
            <a:cxnLst/>
            <a:rect l="l" t="t" r="r" b="b"/>
            <a:pathLst>
              <a:path w="7118283" h="4662475">
                <a:moveTo>
                  <a:pt x="7118283" y="0"/>
                </a:moveTo>
                <a:lnTo>
                  <a:pt x="0" y="0"/>
                </a:lnTo>
                <a:lnTo>
                  <a:pt x="0" y="4662475"/>
                </a:lnTo>
                <a:lnTo>
                  <a:pt x="7118283" y="4662475"/>
                </a:lnTo>
                <a:lnTo>
                  <a:pt x="71182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148DF360-553C-D891-EE17-0766735EE985}"/>
              </a:ext>
            </a:extLst>
          </p:cNvPr>
          <p:cNvSpPr/>
          <p:nvPr/>
        </p:nvSpPr>
        <p:spPr>
          <a:xfrm rot="1332995" flipH="1">
            <a:off x="-1794388" y="7511322"/>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BD86F787-E8DF-BBDA-8994-0FA150F25F90}"/>
              </a:ext>
            </a:extLst>
          </p:cNvPr>
          <p:cNvSpPr/>
          <p:nvPr/>
        </p:nvSpPr>
        <p:spPr>
          <a:xfrm>
            <a:off x="-1007744" y="7952197"/>
            <a:ext cx="6218529" cy="2883136"/>
          </a:xfrm>
          <a:custGeom>
            <a:avLst/>
            <a:gdLst/>
            <a:ahLst/>
            <a:cxnLst/>
            <a:rect l="l" t="t" r="r" b="b"/>
            <a:pathLst>
              <a:path w="6218529" h="2883136">
                <a:moveTo>
                  <a:pt x="0" y="0"/>
                </a:moveTo>
                <a:lnTo>
                  <a:pt x="6218530" y="0"/>
                </a:lnTo>
                <a:lnTo>
                  <a:pt x="6218530" y="2883136"/>
                </a:lnTo>
                <a:lnTo>
                  <a:pt x="0" y="2883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FF2B5EF4-FFF2-40B4-BE49-F238E27FC236}">
                <a16:creationId xmlns:a16="http://schemas.microsoft.com/office/drawing/2014/main" id="{74FDAA60-44B1-197A-4130-F4655DB231A5}"/>
              </a:ext>
            </a:extLst>
          </p:cNvPr>
          <p:cNvSpPr/>
          <p:nvPr/>
        </p:nvSpPr>
        <p:spPr>
          <a:xfrm flipH="1" flipV="1">
            <a:off x="15112314" y="6910649"/>
            <a:ext cx="3722095" cy="4695303"/>
          </a:xfrm>
          <a:custGeom>
            <a:avLst/>
            <a:gdLst/>
            <a:ahLst/>
            <a:cxnLst/>
            <a:rect l="l" t="t" r="r" b="b"/>
            <a:pathLst>
              <a:path w="3722095" h="4695303">
                <a:moveTo>
                  <a:pt x="3722095" y="4695302"/>
                </a:moveTo>
                <a:lnTo>
                  <a:pt x="0" y="4695302"/>
                </a:lnTo>
                <a:lnTo>
                  <a:pt x="0" y="0"/>
                </a:lnTo>
                <a:lnTo>
                  <a:pt x="3722095" y="0"/>
                </a:lnTo>
                <a:lnTo>
                  <a:pt x="3722095" y="4695302"/>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3">
            <a:extLst>
              <a:ext uri="{FF2B5EF4-FFF2-40B4-BE49-F238E27FC236}">
                <a16:creationId xmlns:a16="http://schemas.microsoft.com/office/drawing/2014/main" id="{E857A7E3-BDAE-384C-4D16-3134550E81DA}"/>
              </a:ext>
            </a:extLst>
          </p:cNvPr>
          <p:cNvSpPr/>
          <p:nvPr/>
        </p:nvSpPr>
        <p:spPr>
          <a:xfrm>
            <a:off x="11573827" y="6321030"/>
            <a:ext cx="5178810" cy="4114800"/>
          </a:xfrm>
          <a:custGeom>
            <a:avLst/>
            <a:gdLst/>
            <a:ahLst/>
            <a:cxnLst/>
            <a:rect l="l" t="t" r="r" b="b"/>
            <a:pathLst>
              <a:path w="5178810" h="4114800">
                <a:moveTo>
                  <a:pt x="0" y="0"/>
                </a:moveTo>
                <a:lnTo>
                  <a:pt x="5178810" y="0"/>
                </a:lnTo>
                <a:lnTo>
                  <a:pt x="517881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4957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4E6DAA47-8FDE-6E62-C960-9145B11DBCD5}"/>
              </a:ext>
            </a:extLst>
          </p:cNvPr>
          <p:cNvSpPr/>
          <p:nvPr/>
        </p:nvSpPr>
        <p:spPr>
          <a:xfrm rot="-2700000">
            <a:off x="-847300" y="7750801"/>
            <a:ext cx="3142211" cy="4114800"/>
          </a:xfrm>
          <a:custGeom>
            <a:avLst/>
            <a:gdLst/>
            <a:ahLst/>
            <a:cxnLst/>
            <a:rect l="l" t="t" r="r" b="b"/>
            <a:pathLst>
              <a:path w="3142211" h="4114800">
                <a:moveTo>
                  <a:pt x="0" y="0"/>
                </a:moveTo>
                <a:lnTo>
                  <a:pt x="3142211" y="0"/>
                </a:lnTo>
                <a:lnTo>
                  <a:pt x="31422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550B8E0C-E271-0C5F-D0FD-8EB9B8B9324A}"/>
              </a:ext>
            </a:extLst>
          </p:cNvPr>
          <p:cNvSpPr/>
          <p:nvPr/>
        </p:nvSpPr>
        <p:spPr>
          <a:xfrm>
            <a:off x="1317366" y="277757"/>
            <a:ext cx="15535824" cy="9694962"/>
          </a:xfrm>
          <a:prstGeom prst="rect">
            <a:avLst/>
          </a:prstGeom>
          <a:solidFill>
            <a:srgbClr val="FFF1DD"/>
          </a:solidFill>
        </p:spPr>
        <p:txBody>
          <a:bodyPr wrap="square">
            <a:spAutoFit/>
          </a:bodyPr>
          <a:lstStyle/>
          <a:p>
            <a:pPr algn="ctr" defTabSz="1828800">
              <a:buClr>
                <a:srgbClr val="000000"/>
              </a:buClr>
            </a:pPr>
            <a:r>
              <a:rPr lang="vi-VN" sz="4800" b="1" kern="0" dirty="0">
                <a:solidFill>
                  <a:srgbClr val="FF0000"/>
                </a:solidFill>
                <a:latin typeface="Times New Roman" panose="02020603050405020304" pitchFamily="18" charset="0"/>
                <a:cs typeface="Times New Roman" panose="02020603050405020304" pitchFamily="18" charset="0"/>
                <a:sym typeface="Arial"/>
              </a:rPr>
              <a:t>Biên bản cho thư kí</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Giáo viên</a:t>
            </a:r>
            <a:r>
              <a:rPr lang="vi-VN" sz="4800" kern="0" dirty="0">
                <a:solidFill>
                  <a:srgbClr val="000000"/>
                </a:solidFill>
                <a:latin typeface="Times New Roman" panose="02020603050405020304" pitchFamily="18" charset="0"/>
                <a:cs typeface="Times New Roman" panose="02020603050405020304" pitchFamily="18" charset="0"/>
                <a:sym typeface="Arial"/>
              </a:rPr>
              <a:t>:..................................................................................</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Người điều hành</a:t>
            </a:r>
            <a:r>
              <a:rPr lang="vi-VN" sz="4800" kern="0" dirty="0">
                <a:solidFill>
                  <a:srgbClr val="000000"/>
                </a:solidFill>
                <a:latin typeface="Times New Roman" panose="02020603050405020304" pitchFamily="18" charset="0"/>
                <a:cs typeface="Times New Roman" panose="02020603050405020304" pitchFamily="18" charset="0"/>
                <a:sym typeface="Arial"/>
              </a:rPr>
              <a:t>:.....................................................................</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Thư kí</a:t>
            </a:r>
            <a:r>
              <a:rPr lang="vi-VN" sz="4800" kern="0" dirty="0">
                <a:solidFill>
                  <a:srgbClr val="000000"/>
                </a:solidFill>
                <a:latin typeface="Times New Roman" panose="02020603050405020304" pitchFamily="18" charset="0"/>
                <a:cs typeface="Times New Roman" panose="02020603050405020304" pitchFamily="18" charset="0"/>
                <a:sym typeface="Arial"/>
              </a:rPr>
              <a:t>:......................................................................................</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Vấn đề</a:t>
            </a:r>
            <a:r>
              <a:rPr lang="vi-VN" sz="4800" kern="0" dirty="0">
                <a:solidFill>
                  <a:srgbClr val="000000"/>
                </a:solidFill>
                <a:latin typeface="Times New Roman" panose="02020603050405020304" pitchFamily="18" charset="0"/>
                <a:cs typeface="Times New Roman" panose="02020603050405020304" pitchFamily="18" charset="0"/>
                <a:sym typeface="Arial"/>
              </a:rPr>
              <a:t>:  Thảo luận về một vấn đề trong đời sống phù hợp với lứa tuổi (Ý thức trách nhiệm với cộng đồng của học sinh)</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Ý kiến của các thành viên: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 Tên: ...........................Ý kiến:.................................................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 Tên:............................Ý kiến:................................................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 Tên:............................Ý kiến:................................................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Ý kiến của người điều hành:.....................................................</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Tổng kết của giáo viên:.............................................................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3" name="Freeform 7">
            <a:extLst>
              <a:ext uri="{FF2B5EF4-FFF2-40B4-BE49-F238E27FC236}">
                <a16:creationId xmlns:a16="http://schemas.microsoft.com/office/drawing/2014/main" id="{057DECB3-8667-0B95-056A-F8BEAD23F0B2}"/>
              </a:ext>
            </a:extLst>
          </p:cNvPr>
          <p:cNvSpPr/>
          <p:nvPr/>
        </p:nvSpPr>
        <p:spPr>
          <a:xfrm rot="-1209448">
            <a:off x="16234565" y="-1647883"/>
            <a:ext cx="2229473" cy="4114800"/>
          </a:xfrm>
          <a:custGeom>
            <a:avLst/>
            <a:gdLst/>
            <a:ahLst/>
            <a:cxnLst/>
            <a:rect l="l" t="t" r="r" b="b"/>
            <a:pathLst>
              <a:path w="2229473" h="4114800">
                <a:moveTo>
                  <a:pt x="0" y="0"/>
                </a:moveTo>
                <a:lnTo>
                  <a:pt x="2229474" y="0"/>
                </a:lnTo>
                <a:lnTo>
                  <a:pt x="2229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70481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blipFill>
            <a:blip r:embed="rId3">
              <a:extLst>
                <a:ext uri="{96DAC541-7B7A-43D3-8B79-37D633B846F1}">
                  <asvg:svgBlip xmlns:asvg="http://schemas.microsoft.com/office/drawing/2016/SVG/main" r:embed="rId4"/>
                </a:ext>
              </a:extLst>
            </a:blip>
            <a:stretch>
              <a:fillRect l="-8025" r="-43652"/>
            </a:stretch>
          </a:blip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162800" y="2120568"/>
            <a:ext cx="2667000" cy="2108532"/>
          </a:xfrm>
          <a:custGeom>
            <a:avLst/>
            <a:gdLst/>
            <a:ahLst/>
            <a:cxnLst/>
            <a:rect l="l" t="t" r="r" b="b"/>
            <a:pathLst>
              <a:path w="9476146" h="7115724">
                <a:moveTo>
                  <a:pt x="0" y="0"/>
                </a:moveTo>
                <a:lnTo>
                  <a:pt x="9476146" y="0"/>
                </a:lnTo>
                <a:lnTo>
                  <a:pt x="9476146" y="7115724"/>
                </a:lnTo>
                <a:lnTo>
                  <a:pt x="0" y="7115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122897" y="6206337"/>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7" name="Picture 6">
            <a:extLst>
              <a:ext uri="{FF2B5EF4-FFF2-40B4-BE49-F238E27FC236}">
                <a16:creationId xmlns:a16="http://schemas.microsoft.com/office/drawing/2014/main" id="{E07188F3-01BE-CE84-8D7A-524FBFEE1240}"/>
              </a:ext>
            </a:extLst>
          </p:cNvPr>
          <p:cNvPicPr>
            <a:picLocks noChangeAspect="1"/>
          </p:cNvPicPr>
          <p:nvPr/>
        </p:nvPicPr>
        <p:blipFill>
          <a:blip r:embed="rId19"/>
          <a:stretch>
            <a:fillRect/>
          </a:stretch>
        </p:blipFill>
        <p:spPr>
          <a:xfrm>
            <a:off x="2209093" y="1880662"/>
            <a:ext cx="12961219" cy="5340559"/>
          </a:xfrm>
          <a:prstGeom prst="rect">
            <a:avLst/>
          </a:prstGeom>
        </p:spPr>
      </p:pic>
    </p:spTree>
    <p:extLst>
      <p:ext uri="{BB962C8B-B14F-4D97-AF65-F5344CB8AC3E}">
        <p14:creationId xmlns:p14="http://schemas.microsoft.com/office/powerpoint/2010/main" val="417874853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2D06CA-E9EB-FEB4-CF3E-626705968DDD}"/>
              </a:ext>
            </a:extLst>
          </p:cNvPr>
          <p:cNvGrpSpPr/>
          <p:nvPr/>
        </p:nvGrpSpPr>
        <p:grpSpPr>
          <a:xfrm>
            <a:off x="5507852" y="2986982"/>
            <a:ext cx="1083300" cy="182880"/>
            <a:chOff x="2497071" y="953740"/>
            <a:chExt cx="541650" cy="91440"/>
          </a:xfrm>
        </p:grpSpPr>
        <p:sp>
          <p:nvSpPr>
            <p:cNvPr id="3" name="Straight Connector 3">
              <a:extLst>
                <a:ext uri="{FF2B5EF4-FFF2-40B4-BE49-F238E27FC236}">
                  <a16:creationId xmlns:a16="http://schemas.microsoft.com/office/drawing/2014/main" id="{2199A113-6930-3F33-DCE8-A9AA449CCB4B}"/>
                </a:ext>
              </a:extLst>
            </p:cNvPr>
            <p:cNvSpPr/>
            <p:nvPr/>
          </p:nvSpPr>
          <p:spPr>
            <a:xfrm>
              <a:off x="2497071" y="953740"/>
              <a:ext cx="541650" cy="91440"/>
            </a:xfrm>
            <a:custGeom>
              <a:avLst/>
              <a:gdLst/>
              <a:ahLst/>
              <a:cxnLst/>
              <a:rect l="0" t="0" r="0" b="0"/>
              <a:pathLst>
                <a:path>
                  <a:moveTo>
                    <a:pt x="0" y="45720"/>
                  </a:moveTo>
                  <a:lnTo>
                    <a:pt x="541650" y="45720"/>
                  </a:lnTo>
                </a:path>
              </a:pathLst>
            </a:custGeom>
            <a:noFill/>
            <a:ln>
              <a:tailEnd type="arrow"/>
            </a:ln>
          </p:spPr>
          <p:style>
            <a:lnRef idx="1">
              <a:schemeClr val="accent2">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4" name="Straight Connector 4">
              <a:extLst>
                <a:ext uri="{FF2B5EF4-FFF2-40B4-BE49-F238E27FC236}">
                  <a16:creationId xmlns:a16="http://schemas.microsoft.com/office/drawing/2014/main" id="{5983B21A-82FF-8D2F-FB93-CCDEB023EBB8}"/>
                </a:ext>
              </a:extLst>
            </p:cNvPr>
            <p:cNvSpPr/>
            <p:nvPr/>
          </p:nvSpPr>
          <p:spPr>
            <a:xfrm>
              <a:off x="2753590" y="996596"/>
              <a:ext cx="28612"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5" name="Group 4">
            <a:extLst>
              <a:ext uri="{FF2B5EF4-FFF2-40B4-BE49-F238E27FC236}">
                <a16:creationId xmlns:a16="http://schemas.microsoft.com/office/drawing/2014/main" id="{82C229DC-AFBA-51B8-E89D-2E195BEA88B0}"/>
              </a:ext>
            </a:extLst>
          </p:cNvPr>
          <p:cNvGrpSpPr/>
          <p:nvPr/>
        </p:nvGrpSpPr>
        <p:grpSpPr>
          <a:xfrm>
            <a:off x="535357" y="1585592"/>
            <a:ext cx="4976094" cy="2985656"/>
            <a:chOff x="10823" y="253045"/>
            <a:chExt cx="2488047" cy="1492828"/>
          </a:xfrm>
        </p:grpSpPr>
        <p:sp>
          <p:nvSpPr>
            <p:cNvPr id="6" name="Rectangle 5">
              <a:extLst>
                <a:ext uri="{FF2B5EF4-FFF2-40B4-BE49-F238E27FC236}">
                  <a16:creationId xmlns:a16="http://schemas.microsoft.com/office/drawing/2014/main" id="{AEA03538-4ED0-F727-F2F3-6EE1F5E720DA}"/>
                </a:ext>
              </a:extLst>
            </p:cNvPr>
            <p:cNvSpPr/>
            <p:nvPr/>
          </p:nvSpPr>
          <p:spPr>
            <a:xfrm>
              <a:off x="10823" y="253045"/>
              <a:ext cx="2488047" cy="1492828"/>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6">
              <a:extLst>
                <a:ext uri="{FF2B5EF4-FFF2-40B4-BE49-F238E27FC236}">
                  <a16:creationId xmlns:a16="http://schemas.microsoft.com/office/drawing/2014/main" id="{B3CAA421-A485-7E9B-2D7B-FA90A6726FCE}"/>
                </a:ext>
              </a:extLst>
            </p:cNvPr>
            <p:cNvSpPr/>
            <p:nvPr/>
          </p:nvSpPr>
          <p:spPr>
            <a:xfrm>
              <a:off x="10823" y="25304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algn="ctr" defTabSz="1955800">
                <a:lnSpc>
                  <a:spcPct val="90000"/>
                </a:lnSpc>
                <a:spcBef>
                  <a:spcPct val="0"/>
                </a:spcBef>
                <a:spcAft>
                  <a:spcPct val="35000"/>
                </a:spcAft>
                <a:buClr>
                  <a:srgbClr val="000000"/>
                </a:buClr>
              </a:pPr>
              <a:r>
                <a:rPr lang="vi-VN" sz="4400" dirty="0">
                  <a:solidFill>
                    <a:schemeClr val="bg1">
                      <a:lumMod val="10000"/>
                    </a:schemeClr>
                  </a:solidFill>
                  <a:latin typeface="Times New Roman" panose="02020603050405020304" pitchFamily="18" charset="0"/>
                  <a:cs typeface="Times New Roman" panose="02020603050405020304" pitchFamily="18" charset="0"/>
                  <a:sym typeface="Arial"/>
                </a:rPr>
                <a:t>Người điều hành nhắc lại đề tài, nêu định hướng và mục đích thảo luận.</a:t>
              </a:r>
              <a:endParaRPr lang="en-US" sz="44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7927EE88-5607-C00B-002F-FED48EA4F988}"/>
              </a:ext>
            </a:extLst>
          </p:cNvPr>
          <p:cNvGrpSpPr/>
          <p:nvPr/>
        </p:nvGrpSpPr>
        <p:grpSpPr>
          <a:xfrm>
            <a:off x="3023404" y="4567650"/>
            <a:ext cx="8565924" cy="1083300"/>
            <a:chOff x="1254847" y="1744074"/>
            <a:chExt cx="4282962" cy="541650"/>
          </a:xfrm>
        </p:grpSpPr>
        <p:sp>
          <p:nvSpPr>
            <p:cNvPr id="9" name="Straight Connector 7">
              <a:extLst>
                <a:ext uri="{FF2B5EF4-FFF2-40B4-BE49-F238E27FC236}">
                  <a16:creationId xmlns:a16="http://schemas.microsoft.com/office/drawing/2014/main" id="{B7B46266-6121-0A55-7FCF-8AFC9134270D}"/>
                </a:ext>
              </a:extLst>
            </p:cNvPr>
            <p:cNvSpPr/>
            <p:nvPr/>
          </p:nvSpPr>
          <p:spPr>
            <a:xfrm>
              <a:off x="1254847" y="1744074"/>
              <a:ext cx="4282962" cy="541650"/>
            </a:xfrm>
            <a:custGeom>
              <a:avLst/>
              <a:gdLst/>
              <a:ahLst/>
              <a:cxnLst/>
              <a:rect l="0" t="0" r="0" b="0"/>
              <a:pathLst>
                <a:path>
                  <a:moveTo>
                    <a:pt x="4282962" y="0"/>
                  </a:moveTo>
                  <a:lnTo>
                    <a:pt x="4282962" y="287925"/>
                  </a:lnTo>
                  <a:lnTo>
                    <a:pt x="0" y="287925"/>
                  </a:lnTo>
                  <a:lnTo>
                    <a:pt x="0" y="541650"/>
                  </a:lnTo>
                </a:path>
              </a:pathLst>
            </a:custGeom>
            <a:noFill/>
            <a:ln>
              <a:tailEnd type="arrow"/>
            </a:ln>
          </p:spPr>
          <p:style>
            <a:lnRef idx="1">
              <a:schemeClr val="accent2">
                <a:hueOff val="-3600025"/>
                <a:satOff val="8473"/>
                <a:lumOff val="13464"/>
                <a:alphaOff val="0"/>
              </a:schemeClr>
            </a:lnRef>
            <a:fillRef idx="0">
              <a:scrgbClr r="0" g="0" b="0"/>
            </a:fillRef>
            <a:effectRef idx="0">
              <a:scrgbClr r="0" g="0" b="0"/>
            </a:effectRef>
            <a:fontRef idx="minor">
              <a:schemeClr val="tx1">
                <a:hueOff val="0"/>
                <a:satOff val="0"/>
                <a:lumOff val="0"/>
                <a:alphaOff val="0"/>
              </a:schemeClr>
            </a:fontRef>
          </p:style>
        </p:sp>
        <p:sp>
          <p:nvSpPr>
            <p:cNvPr id="10" name="Straight Connector 8">
              <a:extLst>
                <a:ext uri="{FF2B5EF4-FFF2-40B4-BE49-F238E27FC236}">
                  <a16:creationId xmlns:a16="http://schemas.microsoft.com/office/drawing/2014/main" id="{3AAB2090-3A15-A174-0C50-E92D742CB807}"/>
                </a:ext>
              </a:extLst>
            </p:cNvPr>
            <p:cNvSpPr/>
            <p:nvPr/>
          </p:nvSpPr>
          <p:spPr>
            <a:xfrm>
              <a:off x="3288303" y="2012035"/>
              <a:ext cx="216051"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11" name="Group 10">
            <a:extLst>
              <a:ext uri="{FF2B5EF4-FFF2-40B4-BE49-F238E27FC236}">
                <a16:creationId xmlns:a16="http://schemas.microsoft.com/office/drawing/2014/main" id="{C32462C2-5EA8-B56C-FE1F-7FCE2A6A643B}"/>
              </a:ext>
            </a:extLst>
          </p:cNvPr>
          <p:cNvGrpSpPr/>
          <p:nvPr/>
        </p:nvGrpSpPr>
        <p:grpSpPr>
          <a:xfrm>
            <a:off x="6655955" y="1585592"/>
            <a:ext cx="11096690" cy="2985656"/>
            <a:chOff x="3071122" y="253045"/>
            <a:chExt cx="5548345" cy="1492828"/>
          </a:xfrm>
        </p:grpSpPr>
        <p:sp>
          <p:nvSpPr>
            <p:cNvPr id="12" name="Rectangle 11">
              <a:extLst>
                <a:ext uri="{FF2B5EF4-FFF2-40B4-BE49-F238E27FC236}">
                  <a16:creationId xmlns:a16="http://schemas.microsoft.com/office/drawing/2014/main" id="{842D4634-4F03-CD12-64B9-F20DB47BFD0E}"/>
                </a:ext>
              </a:extLst>
            </p:cNvPr>
            <p:cNvSpPr/>
            <p:nvPr/>
          </p:nvSpPr>
          <p:spPr>
            <a:xfrm>
              <a:off x="3071122" y="253045"/>
              <a:ext cx="5548345" cy="1492828"/>
            </a:xfrm>
            <a:prstGeom prst="rect">
              <a:avLst/>
            </a:prstGeom>
          </p:spPr>
          <p:style>
            <a:lnRef idx="2">
              <a:schemeClr val="lt1">
                <a:hueOff val="0"/>
                <a:satOff val="0"/>
                <a:lumOff val="0"/>
                <a:alphaOff val="0"/>
              </a:schemeClr>
            </a:lnRef>
            <a:fillRef idx="1">
              <a:schemeClr val="accent2">
                <a:hueOff val="-2700019"/>
                <a:satOff val="6355"/>
                <a:lumOff val="10098"/>
                <a:alphaOff val="0"/>
              </a:schemeClr>
            </a:fillRef>
            <a:effectRef idx="0">
              <a:schemeClr val="accent2">
                <a:hueOff val="-2700019"/>
                <a:satOff val="6355"/>
                <a:lumOff val="10098"/>
                <a:alphaOff val="0"/>
              </a:schemeClr>
            </a:effectRef>
            <a:fontRef idx="minor">
              <a:schemeClr val="lt1"/>
            </a:fontRef>
          </p:style>
        </p:sp>
        <p:sp>
          <p:nvSpPr>
            <p:cNvPr id="13" name="Rectangle 12">
              <a:extLst>
                <a:ext uri="{FF2B5EF4-FFF2-40B4-BE49-F238E27FC236}">
                  <a16:creationId xmlns:a16="http://schemas.microsoft.com/office/drawing/2014/main" id="{6E9D3384-36A2-9284-07D9-170A32547D0B}"/>
                </a:ext>
              </a:extLst>
            </p:cNvPr>
            <p:cNvSpPr/>
            <p:nvPr/>
          </p:nvSpPr>
          <p:spPr>
            <a:xfrm>
              <a:off x="3071122" y="253045"/>
              <a:ext cx="5548345"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algn="ctr" defTabSz="1778000">
                <a:lnSpc>
                  <a:spcPct val="90000"/>
                </a:lnSpc>
                <a:spcBef>
                  <a:spcPct val="0"/>
                </a:spcBef>
                <a:spcAft>
                  <a:spcPct val="35000"/>
                </a:spcAft>
                <a:buClr>
                  <a:srgbClr val="000000"/>
                </a:buClr>
              </a:pPr>
              <a:r>
                <a:rPr lang="vi-VN" sz="4000" dirty="0">
                  <a:solidFill>
                    <a:schemeClr val="bg1">
                      <a:lumMod val="10000"/>
                    </a:schemeClr>
                  </a:solidFill>
                  <a:latin typeface="Times New Roman" panose="02020603050405020304" pitchFamily="18" charset="0"/>
                  <a:cs typeface="Times New Roman" panose="02020603050405020304" pitchFamily="18" charset="0"/>
                  <a:sym typeface="Arial"/>
                </a:rPr>
                <a:t>Các thành viên trong lớp lần lượt phát biểu ý kiến (tập trung vào trọng tâm vấn đề, phân tích từng khía cạnh, có lí lẽ và bằng chứng thuyết phục), người phát biểu sau có thể nêu quan điểm cá nhân (đồng ý/phản đối)</a:t>
              </a:r>
              <a:endParaRPr lang="en-US" sz="40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14" name="Group 13">
            <a:extLst>
              <a:ext uri="{FF2B5EF4-FFF2-40B4-BE49-F238E27FC236}">
                <a16:creationId xmlns:a16="http://schemas.microsoft.com/office/drawing/2014/main" id="{E27022F2-64C3-9E95-1B37-FF929C653046}"/>
              </a:ext>
            </a:extLst>
          </p:cNvPr>
          <p:cNvGrpSpPr/>
          <p:nvPr/>
        </p:nvGrpSpPr>
        <p:grpSpPr>
          <a:xfrm>
            <a:off x="5507852" y="7117140"/>
            <a:ext cx="1083300" cy="182880"/>
            <a:chOff x="2497071" y="3018819"/>
            <a:chExt cx="541650" cy="91440"/>
          </a:xfrm>
        </p:grpSpPr>
        <p:sp>
          <p:nvSpPr>
            <p:cNvPr id="15" name="Straight Connector 11">
              <a:extLst>
                <a:ext uri="{FF2B5EF4-FFF2-40B4-BE49-F238E27FC236}">
                  <a16:creationId xmlns:a16="http://schemas.microsoft.com/office/drawing/2014/main" id="{C936C721-D0D8-B58C-C977-7462135734B5}"/>
                </a:ext>
              </a:extLst>
            </p:cNvPr>
            <p:cNvSpPr/>
            <p:nvPr/>
          </p:nvSpPr>
          <p:spPr>
            <a:xfrm>
              <a:off x="2497071" y="3018819"/>
              <a:ext cx="541650" cy="91440"/>
            </a:xfrm>
            <a:custGeom>
              <a:avLst/>
              <a:gdLst/>
              <a:ahLst/>
              <a:cxnLst/>
              <a:rect l="0" t="0" r="0" b="0"/>
              <a:pathLst>
                <a:path>
                  <a:moveTo>
                    <a:pt x="0" y="45720"/>
                  </a:moveTo>
                  <a:lnTo>
                    <a:pt x="541650" y="45720"/>
                  </a:lnTo>
                </a:path>
              </a:pathLst>
            </a:custGeom>
            <a:noFill/>
            <a:ln>
              <a:tailEnd type="arrow"/>
            </a:ln>
          </p:spPr>
          <p:style>
            <a:lnRef idx="1">
              <a:schemeClr val="accent2">
                <a:hueOff val="-7200049"/>
                <a:satOff val="16947"/>
                <a:lumOff val="26928"/>
                <a:alphaOff val="0"/>
              </a:schemeClr>
            </a:lnRef>
            <a:fillRef idx="0">
              <a:scrgbClr r="0" g="0" b="0"/>
            </a:fillRef>
            <a:effectRef idx="0">
              <a:scrgbClr r="0" g="0" b="0"/>
            </a:effectRef>
            <a:fontRef idx="minor">
              <a:schemeClr val="tx1">
                <a:hueOff val="0"/>
                <a:satOff val="0"/>
                <a:lumOff val="0"/>
                <a:alphaOff val="0"/>
              </a:schemeClr>
            </a:fontRef>
          </p:style>
        </p:sp>
        <p:sp>
          <p:nvSpPr>
            <p:cNvPr id="16" name="Straight Connector 12">
              <a:extLst>
                <a:ext uri="{FF2B5EF4-FFF2-40B4-BE49-F238E27FC236}">
                  <a16:creationId xmlns:a16="http://schemas.microsoft.com/office/drawing/2014/main" id="{647C6759-9194-B2C1-5FFF-A6CE07ADF08A}"/>
                </a:ext>
              </a:extLst>
            </p:cNvPr>
            <p:cNvSpPr/>
            <p:nvPr/>
          </p:nvSpPr>
          <p:spPr>
            <a:xfrm>
              <a:off x="2753590" y="3061675"/>
              <a:ext cx="28612"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4473D839-60D8-1640-94E8-9B85C8B8AED7}"/>
              </a:ext>
            </a:extLst>
          </p:cNvPr>
          <p:cNvGrpSpPr/>
          <p:nvPr/>
        </p:nvGrpSpPr>
        <p:grpSpPr>
          <a:xfrm>
            <a:off x="535357" y="5715752"/>
            <a:ext cx="4976094" cy="2985656"/>
            <a:chOff x="10823" y="2318125"/>
            <a:chExt cx="2488047" cy="1492828"/>
          </a:xfrm>
        </p:grpSpPr>
        <p:sp>
          <p:nvSpPr>
            <p:cNvPr id="18" name="Rectangle 17">
              <a:extLst>
                <a:ext uri="{FF2B5EF4-FFF2-40B4-BE49-F238E27FC236}">
                  <a16:creationId xmlns:a16="http://schemas.microsoft.com/office/drawing/2014/main" id="{0C410121-8BC9-D615-192A-89CC02AE8E43}"/>
                </a:ext>
              </a:extLst>
            </p:cNvPr>
            <p:cNvSpPr/>
            <p:nvPr/>
          </p:nvSpPr>
          <p:spPr>
            <a:xfrm>
              <a:off x="10823" y="2318125"/>
              <a:ext cx="2488047" cy="1492828"/>
            </a:xfrm>
            <a:prstGeom prst="rect">
              <a:avLst/>
            </a:prstGeom>
          </p:spPr>
          <p:style>
            <a:lnRef idx="2">
              <a:schemeClr val="lt1">
                <a:hueOff val="0"/>
                <a:satOff val="0"/>
                <a:lumOff val="0"/>
                <a:alphaOff val="0"/>
              </a:schemeClr>
            </a:lnRef>
            <a:fillRef idx="1">
              <a:schemeClr val="accent2">
                <a:hueOff val="-5400037"/>
                <a:satOff val="12710"/>
                <a:lumOff val="20196"/>
                <a:alphaOff val="0"/>
              </a:schemeClr>
            </a:fillRef>
            <a:effectRef idx="0">
              <a:schemeClr val="accent2">
                <a:hueOff val="-5400037"/>
                <a:satOff val="12710"/>
                <a:lumOff val="20196"/>
                <a:alphaOff val="0"/>
              </a:schemeClr>
            </a:effectRef>
            <a:fontRef idx="minor">
              <a:schemeClr val="lt1"/>
            </a:fontRef>
          </p:style>
        </p:sp>
        <p:sp>
          <p:nvSpPr>
            <p:cNvPr id="19" name="Rectangle 18">
              <a:extLst>
                <a:ext uri="{FF2B5EF4-FFF2-40B4-BE49-F238E27FC236}">
                  <a16:creationId xmlns:a16="http://schemas.microsoft.com/office/drawing/2014/main" id="{FE5FFA47-A450-2FA6-E4F1-AA171A9ADF63}"/>
                </a:ext>
              </a:extLst>
            </p:cNvPr>
            <p:cNvSpPr/>
            <p:nvPr/>
          </p:nvSpPr>
          <p:spPr>
            <a:xfrm>
              <a:off x="10823" y="231812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algn="ctr" defTabSz="2133600">
                <a:lnSpc>
                  <a:spcPct val="90000"/>
                </a:lnSpc>
                <a:spcBef>
                  <a:spcPct val="0"/>
                </a:spcBef>
                <a:spcAft>
                  <a:spcPct val="35000"/>
                </a:spcAft>
                <a:buClr>
                  <a:srgbClr val="000000"/>
                </a:buClr>
              </a:pPr>
              <a:r>
                <a:rPr lang="vi-VN" sz="4800" dirty="0">
                  <a:solidFill>
                    <a:schemeClr val="bg1">
                      <a:lumMod val="10000"/>
                    </a:schemeClr>
                  </a:solidFill>
                  <a:latin typeface="Times New Roman" panose="02020603050405020304" pitchFamily="18" charset="0"/>
                  <a:cs typeface="Times New Roman" panose="02020603050405020304" pitchFamily="18" charset="0"/>
                  <a:sym typeface="Arial"/>
                </a:rPr>
                <a:t>Thư kí ghi chép các ý kiến</a:t>
              </a:r>
              <a:endParaRPr lang="en-US" sz="48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8A8A5F2B-9182-A97E-0BC6-232550D22935}"/>
              </a:ext>
            </a:extLst>
          </p:cNvPr>
          <p:cNvGrpSpPr/>
          <p:nvPr/>
        </p:nvGrpSpPr>
        <p:grpSpPr>
          <a:xfrm>
            <a:off x="11628448" y="7117140"/>
            <a:ext cx="1083300" cy="182880"/>
            <a:chOff x="5557369" y="3018819"/>
            <a:chExt cx="541650" cy="91440"/>
          </a:xfrm>
        </p:grpSpPr>
        <p:sp>
          <p:nvSpPr>
            <p:cNvPr id="21" name="Straight Connector 15">
              <a:extLst>
                <a:ext uri="{FF2B5EF4-FFF2-40B4-BE49-F238E27FC236}">
                  <a16:creationId xmlns:a16="http://schemas.microsoft.com/office/drawing/2014/main" id="{BAF9B080-3355-39F7-5DF7-5141CA75070A}"/>
                </a:ext>
              </a:extLst>
            </p:cNvPr>
            <p:cNvSpPr/>
            <p:nvPr/>
          </p:nvSpPr>
          <p:spPr>
            <a:xfrm>
              <a:off x="5557369" y="3018819"/>
              <a:ext cx="541650" cy="91440"/>
            </a:xfrm>
            <a:custGeom>
              <a:avLst/>
              <a:gdLst/>
              <a:ahLst/>
              <a:cxnLst/>
              <a:rect l="0" t="0" r="0" b="0"/>
              <a:pathLst>
                <a:path>
                  <a:moveTo>
                    <a:pt x="0" y="45720"/>
                  </a:moveTo>
                  <a:lnTo>
                    <a:pt x="541650" y="45720"/>
                  </a:lnTo>
                </a:path>
              </a:pathLst>
            </a:custGeom>
            <a:noFill/>
            <a:ln>
              <a:tailEnd type="arrow"/>
            </a:ln>
          </p:spPr>
          <p:style>
            <a:lnRef idx="1">
              <a:schemeClr val="accent2">
                <a:hueOff val="-10800074"/>
                <a:satOff val="25420"/>
                <a:lumOff val="40392"/>
                <a:alphaOff val="0"/>
              </a:schemeClr>
            </a:lnRef>
            <a:fillRef idx="0">
              <a:scrgbClr r="0" g="0" b="0"/>
            </a:fillRef>
            <a:effectRef idx="0">
              <a:scrgbClr r="0" g="0" b="0"/>
            </a:effectRef>
            <a:fontRef idx="minor">
              <a:schemeClr val="tx1">
                <a:hueOff val="0"/>
                <a:satOff val="0"/>
                <a:lumOff val="0"/>
                <a:alphaOff val="0"/>
              </a:schemeClr>
            </a:fontRef>
          </p:style>
        </p:sp>
        <p:sp>
          <p:nvSpPr>
            <p:cNvPr id="22" name="Straight Connector 16">
              <a:extLst>
                <a:ext uri="{FF2B5EF4-FFF2-40B4-BE49-F238E27FC236}">
                  <a16:creationId xmlns:a16="http://schemas.microsoft.com/office/drawing/2014/main" id="{F421A3CF-7C6C-D1A2-68D0-DC5F834BCBA0}"/>
                </a:ext>
              </a:extLst>
            </p:cNvPr>
            <p:cNvSpPr/>
            <p:nvPr/>
          </p:nvSpPr>
          <p:spPr>
            <a:xfrm>
              <a:off x="5813889" y="3061675"/>
              <a:ext cx="28612"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23" name="Group 22">
            <a:extLst>
              <a:ext uri="{FF2B5EF4-FFF2-40B4-BE49-F238E27FC236}">
                <a16:creationId xmlns:a16="http://schemas.microsoft.com/office/drawing/2014/main" id="{4EDBCF3B-F531-3227-0A65-1AE66CFE4BB1}"/>
              </a:ext>
            </a:extLst>
          </p:cNvPr>
          <p:cNvGrpSpPr/>
          <p:nvPr/>
        </p:nvGrpSpPr>
        <p:grpSpPr>
          <a:xfrm>
            <a:off x="6655955" y="5715752"/>
            <a:ext cx="4976094" cy="2985656"/>
            <a:chOff x="3071122" y="2318125"/>
            <a:chExt cx="2488047" cy="1492828"/>
          </a:xfrm>
        </p:grpSpPr>
        <p:sp>
          <p:nvSpPr>
            <p:cNvPr id="24" name="Rectangle 23">
              <a:extLst>
                <a:ext uri="{FF2B5EF4-FFF2-40B4-BE49-F238E27FC236}">
                  <a16:creationId xmlns:a16="http://schemas.microsoft.com/office/drawing/2014/main" id="{6644E4F5-2FB1-06CC-8203-BBEAB3068360}"/>
                </a:ext>
              </a:extLst>
            </p:cNvPr>
            <p:cNvSpPr/>
            <p:nvPr/>
          </p:nvSpPr>
          <p:spPr>
            <a:xfrm>
              <a:off x="3071122" y="2318125"/>
              <a:ext cx="2488047" cy="1492828"/>
            </a:xfrm>
            <a:prstGeom prst="rect">
              <a:avLst/>
            </a:prstGeom>
          </p:spPr>
          <p:style>
            <a:lnRef idx="2">
              <a:schemeClr val="lt1">
                <a:hueOff val="0"/>
                <a:satOff val="0"/>
                <a:lumOff val="0"/>
                <a:alphaOff val="0"/>
              </a:schemeClr>
            </a:lnRef>
            <a:fillRef idx="1">
              <a:schemeClr val="accent2">
                <a:hueOff val="-8100056"/>
                <a:satOff val="19065"/>
                <a:lumOff val="30294"/>
                <a:alphaOff val="0"/>
              </a:schemeClr>
            </a:fillRef>
            <a:effectRef idx="0">
              <a:schemeClr val="accent2">
                <a:hueOff val="-8100056"/>
                <a:satOff val="19065"/>
                <a:lumOff val="30294"/>
                <a:alphaOff val="0"/>
              </a:schemeClr>
            </a:effectRef>
            <a:fontRef idx="minor">
              <a:schemeClr val="lt1"/>
            </a:fontRef>
          </p:style>
        </p:sp>
        <p:sp>
          <p:nvSpPr>
            <p:cNvPr id="25" name="Rectangle 24">
              <a:extLst>
                <a:ext uri="{FF2B5EF4-FFF2-40B4-BE49-F238E27FC236}">
                  <a16:creationId xmlns:a16="http://schemas.microsoft.com/office/drawing/2014/main" id="{9EC49E74-097D-7F60-4CF3-72701BFE0F07}"/>
                </a:ext>
              </a:extLst>
            </p:cNvPr>
            <p:cNvSpPr/>
            <p:nvPr/>
          </p:nvSpPr>
          <p:spPr>
            <a:xfrm>
              <a:off x="3071122" y="231812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algn="ctr" defTabSz="2133600">
                <a:lnSpc>
                  <a:spcPct val="90000"/>
                </a:lnSpc>
                <a:spcBef>
                  <a:spcPct val="0"/>
                </a:spcBef>
                <a:spcAft>
                  <a:spcPct val="35000"/>
                </a:spcAft>
                <a:buClr>
                  <a:srgbClr val="000000"/>
                </a:buClr>
              </a:pPr>
              <a:r>
                <a:rPr lang="vi-VN" sz="4800" dirty="0">
                  <a:solidFill>
                    <a:schemeClr val="bg1">
                      <a:lumMod val="10000"/>
                    </a:schemeClr>
                  </a:solidFill>
                  <a:latin typeface="Times New Roman" panose="02020603050405020304" pitchFamily="18" charset="0"/>
                  <a:cs typeface="Times New Roman" panose="02020603050405020304" pitchFamily="18" charset="0"/>
                  <a:sym typeface="Arial"/>
                </a:rPr>
                <a:t>Người điều hành dựa vào đó tổng hợp, kết luận về vấn đề</a:t>
              </a:r>
              <a:endParaRPr lang="en-US" sz="48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94158835-A8BB-1881-72A2-275E8B7E363F}"/>
              </a:ext>
            </a:extLst>
          </p:cNvPr>
          <p:cNvGrpSpPr/>
          <p:nvPr/>
        </p:nvGrpSpPr>
        <p:grpSpPr>
          <a:xfrm>
            <a:off x="12776551" y="5715752"/>
            <a:ext cx="4976094" cy="2985656"/>
            <a:chOff x="6131420" y="2318125"/>
            <a:chExt cx="2488047" cy="1492828"/>
          </a:xfrm>
        </p:grpSpPr>
        <p:sp>
          <p:nvSpPr>
            <p:cNvPr id="27" name="Rectangle 26">
              <a:extLst>
                <a:ext uri="{FF2B5EF4-FFF2-40B4-BE49-F238E27FC236}">
                  <a16:creationId xmlns:a16="http://schemas.microsoft.com/office/drawing/2014/main" id="{F5F75617-D958-788C-C235-603DAD5F96AA}"/>
                </a:ext>
              </a:extLst>
            </p:cNvPr>
            <p:cNvSpPr/>
            <p:nvPr/>
          </p:nvSpPr>
          <p:spPr>
            <a:xfrm>
              <a:off x="6131420" y="2318125"/>
              <a:ext cx="2488047" cy="1492828"/>
            </a:xfrm>
            <a:prstGeom prst="rect">
              <a:avLst/>
            </a:prstGeom>
          </p:spPr>
          <p:style>
            <a:lnRef idx="2">
              <a:schemeClr val="lt1">
                <a:hueOff val="0"/>
                <a:satOff val="0"/>
                <a:lumOff val="0"/>
                <a:alphaOff val="0"/>
              </a:schemeClr>
            </a:lnRef>
            <a:fillRef idx="1">
              <a:schemeClr val="accent2">
                <a:hueOff val="-10800074"/>
                <a:satOff val="25420"/>
                <a:lumOff val="40392"/>
                <a:alphaOff val="0"/>
              </a:schemeClr>
            </a:fillRef>
            <a:effectRef idx="0">
              <a:schemeClr val="accent2">
                <a:hueOff val="-10800074"/>
                <a:satOff val="25420"/>
                <a:lumOff val="40392"/>
                <a:alphaOff val="0"/>
              </a:schemeClr>
            </a:effectRef>
            <a:fontRef idx="minor">
              <a:schemeClr val="lt1"/>
            </a:fontRef>
          </p:style>
        </p:sp>
        <p:sp>
          <p:nvSpPr>
            <p:cNvPr id="28" name="Rectangle 27">
              <a:extLst>
                <a:ext uri="{FF2B5EF4-FFF2-40B4-BE49-F238E27FC236}">
                  <a16:creationId xmlns:a16="http://schemas.microsoft.com/office/drawing/2014/main" id="{B2C153A1-4112-331E-F132-00270F14D5B1}"/>
                </a:ext>
              </a:extLst>
            </p:cNvPr>
            <p:cNvSpPr/>
            <p:nvPr/>
          </p:nvSpPr>
          <p:spPr>
            <a:xfrm>
              <a:off x="6131420" y="231812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algn="ctr" defTabSz="2133600">
                <a:lnSpc>
                  <a:spcPct val="90000"/>
                </a:lnSpc>
                <a:spcBef>
                  <a:spcPct val="0"/>
                </a:spcBef>
                <a:spcAft>
                  <a:spcPct val="35000"/>
                </a:spcAft>
                <a:buClr>
                  <a:srgbClr val="000000"/>
                </a:buClr>
              </a:pPr>
              <a:r>
                <a:rPr lang="vi-VN" sz="4800" dirty="0">
                  <a:solidFill>
                    <a:schemeClr val="bg1">
                      <a:lumMod val="10000"/>
                    </a:schemeClr>
                  </a:solidFill>
                  <a:latin typeface="Times New Roman" panose="02020603050405020304" pitchFamily="18" charset="0"/>
                  <a:cs typeface="Times New Roman" panose="02020603050405020304" pitchFamily="18" charset="0"/>
                  <a:sym typeface="Arial"/>
                </a:rPr>
                <a:t>Giáo viên nhận xét chung, cho điểm</a:t>
              </a:r>
              <a:endParaRPr lang="en-US" sz="48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54585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624</Words>
  <Application>Microsoft Office PowerPoint</Application>
  <PresentationFormat>Custom</PresentationFormat>
  <Paragraphs>68</Paragraphs>
  <Slides>13</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Times New Roman</vt:lpstr>
      <vt:lpstr>Calibri</vt:lpstr>
      <vt:lpstr>Cambria</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Colorful Pastel All About Me for School Presentation </dc:title>
  <cp:lastModifiedBy>Dell Inspiron 5320</cp:lastModifiedBy>
  <cp:revision>8</cp:revision>
  <dcterms:created xsi:type="dcterms:W3CDTF">2006-08-16T00:00:00Z</dcterms:created>
  <dcterms:modified xsi:type="dcterms:W3CDTF">2023-08-15T13:11:12Z</dcterms:modified>
  <dc:identifier>DAFrnFTrs_4</dc:identifier>
</cp:coreProperties>
</file>