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348" r:id="rId2"/>
    <p:sldId id="288" r:id="rId3"/>
    <p:sldId id="337" r:id="rId4"/>
    <p:sldId id="341" r:id="rId5"/>
    <p:sldId id="296" r:id="rId6"/>
    <p:sldId id="339" r:id="rId7"/>
    <p:sldId id="340" r:id="rId8"/>
    <p:sldId id="342" r:id="rId9"/>
    <p:sldId id="297" r:id="rId10"/>
    <p:sldId id="344" r:id="rId11"/>
    <p:sldId id="345" r:id="rId12"/>
    <p:sldId id="346" r:id="rId13"/>
    <p:sldId id="338" r:id="rId14"/>
    <p:sldId id="298" r:id="rId15"/>
    <p:sldId id="276" r:id="rId16"/>
    <p:sldId id="300" r:id="rId17"/>
    <p:sldId id="299" r:id="rId18"/>
    <p:sldId id="347"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Helvetica" panose="020B0604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E9887"/>
    <a:srgbClr val="F8DA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455" autoAdjust="0"/>
  </p:normalViewPr>
  <p:slideViewPr>
    <p:cSldViewPr>
      <p:cViewPr varScale="1">
        <p:scale>
          <a:sx n="45" d="100"/>
          <a:sy n="45" d="100"/>
        </p:scale>
        <p:origin x="10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CF390-9CA0-4D0C-B5B6-45A6C6597ECC}"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9DCE3-CB28-4195-A7C4-09157B91E553}" type="slidenum">
              <a:rPr lang="en-US" smtClean="0"/>
              <a:t>‹#›</a:t>
            </a:fld>
            <a:endParaRPr lang="en-US"/>
          </a:p>
        </p:txBody>
      </p:sp>
    </p:spTree>
    <p:extLst>
      <p:ext uri="{BB962C8B-B14F-4D97-AF65-F5344CB8AC3E}">
        <p14:creationId xmlns:p14="http://schemas.microsoft.com/office/powerpoint/2010/main" val="417927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379DCE3-CB28-4195-A7C4-09157B91E55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294475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BBAC469-437F-4CE1-A260-B0BBC7D4449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7741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BBAC469-437F-4CE1-A260-B0BBC7D4449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415669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379DCE3-CB28-4195-A7C4-09157B91E55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49097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379DCE3-CB28-4195-A7C4-09157B91E55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42628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BBAC469-437F-4CE1-A260-B0BBC7D44490}" type="slidenum">
              <a:rPr lang="en-US" smtClean="0"/>
              <a:t>14</a:t>
            </a:fld>
            <a:endParaRPr lang="en-US"/>
          </a:p>
        </p:txBody>
      </p:sp>
    </p:spTree>
    <p:extLst>
      <p:ext uri="{BB962C8B-B14F-4D97-AF65-F5344CB8AC3E}">
        <p14:creationId xmlns:p14="http://schemas.microsoft.com/office/powerpoint/2010/main" val="3739756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379DCE3-CB28-4195-A7C4-09157B91E553}" type="slidenum">
              <a:rPr lang="en-US" smtClean="0"/>
              <a:t>15</a:t>
            </a:fld>
            <a:endParaRPr lang="en-US"/>
          </a:p>
        </p:txBody>
      </p:sp>
    </p:spTree>
    <p:extLst>
      <p:ext uri="{BB962C8B-B14F-4D97-AF65-F5344CB8AC3E}">
        <p14:creationId xmlns:p14="http://schemas.microsoft.com/office/powerpoint/2010/main" val="3067580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BBAC469-437F-4CE1-A260-B0BBC7D44490}" type="slidenum">
              <a:rPr lang="en-US" smtClean="0"/>
              <a:t>16</a:t>
            </a:fld>
            <a:endParaRPr lang="en-US"/>
          </a:p>
        </p:txBody>
      </p:sp>
    </p:spTree>
    <p:extLst>
      <p:ext uri="{BB962C8B-B14F-4D97-AF65-F5344CB8AC3E}">
        <p14:creationId xmlns:p14="http://schemas.microsoft.com/office/powerpoint/2010/main" val="1170454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BBAC469-437F-4CE1-A260-B0BBC7D44490}" type="slidenum">
              <a:rPr lang="en-US" smtClean="0"/>
              <a:t>17</a:t>
            </a:fld>
            <a:endParaRPr lang="en-US"/>
          </a:p>
        </p:txBody>
      </p:sp>
    </p:spTree>
    <p:extLst>
      <p:ext uri="{BB962C8B-B14F-4D97-AF65-F5344CB8AC3E}">
        <p14:creationId xmlns:p14="http://schemas.microsoft.com/office/powerpoint/2010/main" val="3189150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BBAC469-437F-4CE1-A260-B0BBC7D4449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62947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9379DCE3-CB28-4195-A7C4-09157B91E553}" type="slidenum">
              <a:rPr lang="en-US" smtClean="0"/>
              <a:t>2</a:t>
            </a:fld>
            <a:endParaRPr lang="en-US"/>
          </a:p>
        </p:txBody>
      </p:sp>
    </p:spTree>
    <p:extLst>
      <p:ext uri="{BB962C8B-B14F-4D97-AF65-F5344CB8AC3E}">
        <p14:creationId xmlns:p14="http://schemas.microsoft.com/office/powerpoint/2010/main" val="148913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379DCE3-CB28-4195-A7C4-09157B91E55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6061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379DCE3-CB28-4195-A7C4-09157B91E55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31324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BBAC469-437F-4CE1-A260-B0BBC7D44490}" type="slidenum">
              <a:rPr lang="en-US" smtClean="0"/>
              <a:t>5</a:t>
            </a:fld>
            <a:endParaRPr lang="en-US"/>
          </a:p>
        </p:txBody>
      </p:sp>
    </p:spTree>
    <p:extLst>
      <p:ext uri="{BB962C8B-B14F-4D97-AF65-F5344CB8AC3E}">
        <p14:creationId xmlns:p14="http://schemas.microsoft.com/office/powerpoint/2010/main" val="706170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BBAC469-437F-4CE1-A260-B0BBC7D4449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3360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BBAC469-437F-4CE1-A260-B0BBC7D4449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84131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BBAC469-437F-4CE1-A260-B0BBC7D4449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5943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BBAC469-437F-4CE1-A260-B0BBC7D44490}" type="slidenum">
              <a:rPr lang="en-US" smtClean="0"/>
              <a:t>9</a:t>
            </a:fld>
            <a:endParaRPr lang="en-US"/>
          </a:p>
        </p:txBody>
      </p:sp>
    </p:spTree>
    <p:extLst>
      <p:ext uri="{BB962C8B-B14F-4D97-AF65-F5344CB8AC3E}">
        <p14:creationId xmlns:p14="http://schemas.microsoft.com/office/powerpoint/2010/main" val="270178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5C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2"/>
          <p:cNvSpPr/>
          <p:nvPr/>
        </p:nvSpPr>
        <p:spPr>
          <a:xfrm>
            <a:off x="3786263" y="3591191"/>
            <a:ext cx="17108254" cy="11334218"/>
          </a:xfrm>
          <a:custGeom>
            <a:avLst/>
            <a:gdLst/>
            <a:ahLst/>
            <a:cxnLst/>
            <a:rect l="l" t="t" r="r" b="b"/>
            <a:pathLst>
              <a:path w="17108254" h="11334218">
                <a:moveTo>
                  <a:pt x="0" y="0"/>
                </a:moveTo>
                <a:lnTo>
                  <a:pt x="17108254" y="0"/>
                </a:lnTo>
                <a:lnTo>
                  <a:pt x="17108254" y="11334218"/>
                </a:lnTo>
                <a:lnTo>
                  <a:pt x="0" y="11334218"/>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sp>
      <p:sp>
        <p:nvSpPr>
          <p:cNvPr id="34" name="Rectangle 33"/>
          <p:cNvSpPr/>
          <p:nvPr/>
        </p:nvSpPr>
        <p:spPr>
          <a:xfrm>
            <a:off x="6622905" y="3232448"/>
            <a:ext cx="11434969" cy="1754326"/>
          </a:xfrm>
          <a:prstGeom prst="rect">
            <a:avLst/>
          </a:prstGeom>
        </p:spPr>
        <p:txBody>
          <a:bodyPr wrap="square">
            <a:spAutoFit/>
          </a:bodyPr>
          <a:lstStyle/>
          <a:p>
            <a:pPr algn="just"/>
            <a:r>
              <a:rPr lang="en-US" sz="5400" dirty="0" err="1">
                <a:solidFill>
                  <a:prstClr val="black"/>
                </a:solidFill>
                <a:latin typeface="Times New Roman" panose="02020603050405020304" pitchFamily="18" charset="0"/>
                <a:cs typeface="Times New Roman" panose="02020603050405020304" pitchFamily="18" charset="0"/>
              </a:rPr>
              <a:t>Em</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hãy</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nêu</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những</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tác</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phẩm</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đã</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được</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học</a:t>
            </a:r>
            <a:r>
              <a:rPr lang="en-US" sz="5400" dirty="0">
                <a:solidFill>
                  <a:prstClr val="black"/>
                </a:solidFill>
                <a:latin typeface="Times New Roman" panose="02020603050405020304" pitchFamily="18" charset="0"/>
                <a:cs typeface="Times New Roman" panose="02020603050405020304" pitchFamily="18" charset="0"/>
              </a:rPr>
              <a:t> </a:t>
            </a:r>
            <a:r>
              <a:rPr lang="en-US" sz="5400" dirty="0" err="1">
                <a:solidFill>
                  <a:prstClr val="black"/>
                </a:solidFill>
                <a:latin typeface="Times New Roman" panose="02020603050405020304" pitchFamily="18" charset="0"/>
                <a:cs typeface="Times New Roman" panose="02020603050405020304" pitchFamily="18" charset="0"/>
              </a:rPr>
              <a:t>trong</a:t>
            </a:r>
            <a:r>
              <a:rPr lang="en-US" sz="5400" dirty="0">
                <a:solidFill>
                  <a:prstClr val="black"/>
                </a:solidFill>
                <a:latin typeface="Times New Roman" panose="02020603050405020304" pitchFamily="18" charset="0"/>
                <a:cs typeface="Times New Roman" panose="02020603050405020304" pitchFamily="18" charset="0"/>
              </a:rPr>
              <a:t> </a:t>
            </a:r>
            <a:r>
              <a:rPr lang="en-US" sz="5400" i="1" dirty="0" err="1">
                <a:solidFill>
                  <a:prstClr val="black"/>
                </a:solidFill>
                <a:latin typeface="Times New Roman" panose="02020603050405020304" pitchFamily="18" charset="0"/>
                <a:cs typeface="Times New Roman" panose="02020603050405020304" pitchFamily="18" charset="0"/>
              </a:rPr>
              <a:t>Bài</a:t>
            </a:r>
            <a:r>
              <a:rPr lang="en-US" sz="5400" i="1" dirty="0">
                <a:solidFill>
                  <a:prstClr val="black"/>
                </a:solidFill>
                <a:latin typeface="Times New Roman" panose="02020603050405020304" pitchFamily="18" charset="0"/>
                <a:cs typeface="Times New Roman" panose="02020603050405020304" pitchFamily="18" charset="0"/>
              </a:rPr>
              <a:t> </a:t>
            </a:r>
            <a:r>
              <a:rPr lang="vi-VN" sz="5400" i="1" dirty="0">
                <a:solidFill>
                  <a:prstClr val="black"/>
                </a:solidFill>
                <a:latin typeface="Times New Roman" panose="02020603050405020304" pitchFamily="18" charset="0"/>
                <a:cs typeface="Times New Roman" panose="02020603050405020304" pitchFamily="18" charset="0"/>
              </a:rPr>
              <a:t>3</a:t>
            </a:r>
            <a:r>
              <a:rPr lang="en-US" sz="5400" i="1" dirty="0">
                <a:solidFill>
                  <a:prstClr val="black"/>
                </a:solidFill>
                <a:latin typeface="Times New Roman" panose="02020603050405020304" pitchFamily="18" charset="0"/>
                <a:cs typeface="Times New Roman" panose="02020603050405020304" pitchFamily="18" charset="0"/>
              </a:rPr>
              <a:t>: </a:t>
            </a:r>
            <a:r>
              <a:rPr lang="vi-VN" sz="5400" b="1" i="1" dirty="0">
                <a:solidFill>
                  <a:prstClr val="black"/>
                </a:solidFill>
                <a:latin typeface="Times New Roman" panose="02020603050405020304" pitchFamily="18" charset="0"/>
                <a:cs typeface="Times New Roman" panose="02020603050405020304" pitchFamily="18" charset="0"/>
              </a:rPr>
              <a:t>Lời sông núi</a:t>
            </a:r>
          </a:p>
        </p:txBody>
      </p:sp>
      <p:pic>
        <p:nvPicPr>
          <p:cNvPr id="3" name="Picture 2" descr="A cartoon of a child reading a book&#10;&#10;Description automatically generated">
            <a:extLst>
              <a:ext uri="{FF2B5EF4-FFF2-40B4-BE49-F238E27FC236}">
                <a16:creationId xmlns:a16="http://schemas.microsoft.com/office/drawing/2014/main" id="{0868DE7F-035E-1FD8-D8AA-7BA2A0D6696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4764" b="89988" l="9972" r="89988">
                        <a14:foregroundMark x1="39403" y1="4764" x2="55107" y2="8115"/>
                      </a14:backgroundRemoval>
                    </a14:imgEffect>
                  </a14:imgLayer>
                </a14:imgProps>
              </a:ext>
              <a:ext uri="{28A0092B-C50C-407E-A947-70E740481C1C}">
                <a14:useLocalDpi xmlns:a14="http://schemas.microsoft.com/office/drawing/2010/main" val="0"/>
              </a:ext>
            </a:extLst>
          </a:blip>
          <a:stretch>
            <a:fillRect/>
          </a:stretch>
        </p:blipFill>
        <p:spPr>
          <a:xfrm>
            <a:off x="-25400" y="1714500"/>
            <a:ext cx="7543800" cy="7543800"/>
          </a:xfrm>
          <a:prstGeom prst="rect">
            <a:avLst/>
          </a:prstGeom>
        </p:spPr>
      </p:pic>
    </p:spTree>
    <p:extLst>
      <p:ext uri="{BB962C8B-B14F-4D97-AF65-F5344CB8AC3E}">
        <p14:creationId xmlns:p14="http://schemas.microsoft.com/office/powerpoint/2010/main" val="14960960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flipH="1">
            <a:off x="-287120" y="0"/>
            <a:ext cx="7058451" cy="3714510"/>
          </a:xfrm>
          <a:custGeom>
            <a:avLst/>
            <a:gdLst/>
            <a:ahLst/>
            <a:cxnLst/>
            <a:rect l="l" t="t" r="r" b="b"/>
            <a:pathLst>
              <a:path w="7058451" h="3714510">
                <a:moveTo>
                  <a:pt x="7058451" y="0"/>
                </a:moveTo>
                <a:lnTo>
                  <a:pt x="0" y="0"/>
                </a:lnTo>
                <a:lnTo>
                  <a:pt x="0" y="3714510"/>
                </a:lnTo>
                <a:lnTo>
                  <a:pt x="7058451" y="3714510"/>
                </a:lnTo>
                <a:lnTo>
                  <a:pt x="7058451"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TextBox 4"/>
          <p:cNvSpPr txBox="1"/>
          <p:nvPr/>
        </p:nvSpPr>
        <p:spPr>
          <a:xfrm>
            <a:off x="7467600" y="419100"/>
            <a:ext cx="8115300" cy="987450"/>
          </a:xfrm>
          <a:prstGeom prst="rect">
            <a:avLst/>
          </a:prstGeom>
        </p:spPr>
        <p:txBody>
          <a:bodyPr lIns="0" tIns="0" rIns="0" bIns="0" rtlCol="0" anchor="t">
            <a:spAutoFit/>
          </a:bodyPr>
          <a:lstStyle/>
          <a:p>
            <a:pPr>
              <a:lnSpc>
                <a:spcPts val="7746"/>
              </a:lnSpc>
            </a:pPr>
            <a:r>
              <a:rPr lang="vi-VN" sz="4800" b="1" dirty="0">
                <a:solidFill>
                  <a:srgbClr val="000000"/>
                </a:solidFill>
                <a:latin typeface="Times New Roman" panose="02020603050405020304" pitchFamily="18" charset="0"/>
                <a:cs typeface="Times New Roman" panose="02020603050405020304" pitchFamily="18" charset="0"/>
              </a:rPr>
              <a:t>Bài tập 3</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24" name="AutoShape 8"/>
          <p:cNvSpPr/>
          <p:nvPr/>
        </p:nvSpPr>
        <p:spPr>
          <a:xfrm>
            <a:off x="1021466" y="3288916"/>
            <a:ext cx="99678" cy="5577206"/>
          </a:xfrm>
          <a:prstGeom prst="line">
            <a:avLst/>
          </a:prstGeom>
          <a:ln w="95250" cap="rnd">
            <a:solidFill>
              <a:srgbClr val="D2634A"/>
            </a:solidFill>
            <a:prstDash val="solid"/>
            <a:headEnd type="none" w="sm" len="sm"/>
            <a:tailEnd type="none" w="sm" len="sm"/>
          </a:ln>
        </p:spPr>
      </p:sp>
      <p:grpSp>
        <p:nvGrpSpPr>
          <p:cNvPr id="25" name="Group 24"/>
          <p:cNvGrpSpPr/>
          <p:nvPr/>
        </p:nvGrpSpPr>
        <p:grpSpPr>
          <a:xfrm>
            <a:off x="1447800" y="1429410"/>
            <a:ext cx="16306800" cy="8857590"/>
            <a:chOff x="1739803" y="6879521"/>
            <a:chExt cx="4059832" cy="6940601"/>
          </a:xfrm>
        </p:grpSpPr>
        <p:sp>
          <p:nvSpPr>
            <p:cNvPr id="26" name="Freeform 13"/>
            <p:cNvSpPr/>
            <p:nvPr/>
          </p:nvSpPr>
          <p:spPr>
            <a:xfrm>
              <a:off x="1739803" y="6879521"/>
              <a:ext cx="4059832" cy="6541300"/>
            </a:xfrm>
            <a:custGeom>
              <a:avLst/>
              <a:gdLst/>
              <a:ahLst/>
              <a:cxnLst/>
              <a:rect l="l" t="t" r="r" b="b"/>
              <a:pathLst>
                <a:path w="1015492" h="467641">
                  <a:moveTo>
                    <a:pt x="82325" y="0"/>
                  </a:moveTo>
                  <a:lnTo>
                    <a:pt x="933167" y="0"/>
                  </a:lnTo>
                  <a:cubicBezTo>
                    <a:pt x="978634" y="0"/>
                    <a:pt x="1015492" y="36858"/>
                    <a:pt x="1015492" y="82325"/>
                  </a:cubicBezTo>
                  <a:lnTo>
                    <a:pt x="1015492" y="385316"/>
                  </a:lnTo>
                  <a:cubicBezTo>
                    <a:pt x="1015492" y="430783"/>
                    <a:pt x="978634" y="467641"/>
                    <a:pt x="933167" y="467641"/>
                  </a:cubicBezTo>
                  <a:lnTo>
                    <a:pt x="82325" y="467641"/>
                  </a:lnTo>
                  <a:cubicBezTo>
                    <a:pt x="36858" y="467641"/>
                    <a:pt x="0" y="430783"/>
                    <a:pt x="0" y="385316"/>
                  </a:cubicBezTo>
                  <a:lnTo>
                    <a:pt x="0" y="82325"/>
                  </a:lnTo>
                  <a:cubicBezTo>
                    <a:pt x="0" y="36858"/>
                    <a:pt x="36858" y="0"/>
                    <a:pt x="82325" y="0"/>
                  </a:cubicBezTo>
                  <a:close/>
                </a:path>
              </a:pathLst>
            </a:custGeom>
            <a:solidFill>
              <a:schemeClr val="bg1"/>
            </a:solidFill>
            <a:ln>
              <a:noFill/>
            </a:ln>
          </p:spPr>
        </p:sp>
        <p:sp>
          <p:nvSpPr>
            <p:cNvPr id="29" name="TextBox 39"/>
            <p:cNvSpPr txBox="1"/>
            <p:nvPr/>
          </p:nvSpPr>
          <p:spPr>
            <a:xfrm>
              <a:off x="1817644" y="7036386"/>
              <a:ext cx="3904149" cy="6783736"/>
            </a:xfrm>
            <a:prstGeom prst="rect">
              <a:avLst/>
            </a:prstGeom>
          </p:spPr>
          <p:txBody>
            <a:bodyPr wrap="square" lIns="0" tIns="0" rIns="0" bIns="0" rtlCol="0" anchor="t">
              <a:spAutoFit/>
            </a:bodyPr>
            <a:lstStyle/>
            <a:p>
              <a:pPr algn="just"/>
              <a:r>
                <a:rPr lang="vi-VN" sz="3600" b="1" dirty="0">
                  <a:solidFill>
                    <a:srgbClr val="333333"/>
                  </a:solidFill>
                  <a:latin typeface="Times New Roman" panose="02020603050405020304" pitchFamily="18" charset="0"/>
                </a:rPr>
                <a:t>Thứ hai: Hệ thống luận cứ</a:t>
              </a:r>
              <a:endParaRPr lang="vi-VN" sz="3600" dirty="0">
                <a:solidFill>
                  <a:srgbClr val="333333"/>
                </a:solidFill>
                <a:latin typeface="Times New Roman" panose="02020603050405020304" pitchFamily="18" charset="0"/>
              </a:endParaRPr>
            </a:p>
            <a:p>
              <a:pPr algn="just"/>
              <a:r>
                <a:rPr lang="vi-VN" sz="3600" dirty="0">
                  <a:solidFill>
                    <a:srgbClr val="333333"/>
                  </a:solidFill>
                  <a:latin typeface="Times New Roman" panose="02020603050405020304" pitchFamily="18" charset="0"/>
                </a:rPr>
                <a:t>– Luận cứ là những lý lẽ, dẫn chứng cơ bản làm rõ luận điểm.</a:t>
              </a:r>
            </a:p>
            <a:p>
              <a:pPr algn="just"/>
              <a:r>
                <a:rPr lang="vi-VN" sz="3600" dirty="0">
                  <a:solidFill>
                    <a:srgbClr val="333333"/>
                  </a:solidFill>
                  <a:latin typeface="Times New Roman" panose="02020603050405020304" pitchFamily="18" charset="0"/>
                </a:rPr>
                <a:t>– Luận cứ cũng là một yếu tố không thể thiếu khi nhắc đến đặc điểm của văn nghị luận. Để bà viết có sức thuyết phục cao, người viết phái đưa ra những lý lẽ, dẫn chứng để người đọc tin vào vấn đề người nêu ra.</a:t>
              </a:r>
            </a:p>
            <a:p>
              <a:pPr algn="just"/>
              <a:r>
                <a:rPr lang="vi-VN" sz="3600" dirty="0">
                  <a:solidFill>
                    <a:srgbClr val="333333"/>
                  </a:solidFill>
                  <a:latin typeface="Times New Roman" panose="02020603050405020304" pitchFamily="18" charset="0"/>
                </a:rPr>
                <a:t>– Để phân tích, đánh giá được tính đúng đắn của luận điểm thì việc phân tích luận cứ là một thao tác hết sức quan trọng và cần thiết.</a:t>
              </a:r>
            </a:p>
            <a:p>
              <a:pPr algn="just"/>
              <a:r>
                <a:rPr lang="vi-VN" sz="3600" dirty="0">
                  <a:solidFill>
                    <a:srgbClr val="333333"/>
                  </a:solidFill>
                  <a:latin typeface="Times New Roman" panose="02020603050405020304" pitchFamily="18" charset="0"/>
                </a:rPr>
                <a:t>– Luận cứ phải chân thực, đúng đắn, tiêu biểu mới làm cho luận điểm có sức thuyết phục.</a:t>
              </a:r>
            </a:p>
            <a:p>
              <a:pPr algn="just"/>
              <a:r>
                <a:rPr lang="vi-VN" sz="3600" dirty="0">
                  <a:solidFill>
                    <a:srgbClr val="333333"/>
                  </a:solidFill>
                  <a:latin typeface="Times New Roman" panose="02020603050405020304" pitchFamily="18" charset="0"/>
                </a:rPr>
                <a:t>– Lý lẽ là những đạo lý, lý lẽ phải được thừa nhận nêu ra được đồng tình. Dẫn chứng là sự vật, sự việc, nhân chứng, bằng chứng để chứng minh làm sáng tỏ và xác nhận cho luận điểm đã đưa ra.</a:t>
              </a:r>
            </a:p>
            <a:p>
              <a:pPr algn="just"/>
              <a:r>
                <a:rPr lang="vi-VN" sz="3600" dirty="0">
                  <a:solidFill>
                    <a:srgbClr val="333333"/>
                  </a:solidFill>
                  <a:latin typeface="Times New Roman" panose="02020603050405020304" pitchFamily="18" charset="0"/>
                </a:rPr>
                <a:t>– Những dẫn chứng đưa ra phải xác thực, tiêu biểu, đang tin và không thể bác bỏ. Lý lẽ và dẫn chứng phải đáng tin cậy mới làm cho luận cứ vững chắc.</a:t>
              </a:r>
              <a:endParaRPr lang="vi-VN" sz="3600" dirty="0">
                <a:solidFill>
                  <a:srgbClr val="333333"/>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1488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flipH="1">
            <a:off x="-287120" y="0"/>
            <a:ext cx="7058451" cy="3714510"/>
          </a:xfrm>
          <a:custGeom>
            <a:avLst/>
            <a:gdLst/>
            <a:ahLst/>
            <a:cxnLst/>
            <a:rect l="l" t="t" r="r" b="b"/>
            <a:pathLst>
              <a:path w="7058451" h="3714510">
                <a:moveTo>
                  <a:pt x="7058451" y="0"/>
                </a:moveTo>
                <a:lnTo>
                  <a:pt x="0" y="0"/>
                </a:lnTo>
                <a:lnTo>
                  <a:pt x="0" y="3714510"/>
                </a:lnTo>
                <a:lnTo>
                  <a:pt x="7058451" y="3714510"/>
                </a:lnTo>
                <a:lnTo>
                  <a:pt x="7058451"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TextBox 4"/>
          <p:cNvSpPr txBox="1"/>
          <p:nvPr/>
        </p:nvSpPr>
        <p:spPr>
          <a:xfrm>
            <a:off x="7467600" y="419100"/>
            <a:ext cx="8115300" cy="987450"/>
          </a:xfrm>
          <a:prstGeom prst="rect">
            <a:avLst/>
          </a:prstGeom>
        </p:spPr>
        <p:txBody>
          <a:bodyPr lIns="0" tIns="0" rIns="0" bIns="0" rtlCol="0" anchor="t">
            <a:spAutoFit/>
          </a:bodyPr>
          <a:lstStyle/>
          <a:p>
            <a:pPr>
              <a:lnSpc>
                <a:spcPts val="7746"/>
              </a:lnSpc>
            </a:pPr>
            <a:r>
              <a:rPr lang="vi-VN" sz="4800" b="1" dirty="0">
                <a:solidFill>
                  <a:srgbClr val="000000"/>
                </a:solidFill>
                <a:latin typeface="Times New Roman" panose="02020603050405020304" pitchFamily="18" charset="0"/>
                <a:cs typeface="Times New Roman" panose="02020603050405020304" pitchFamily="18" charset="0"/>
              </a:rPr>
              <a:t>Bài tập 3</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24" name="AutoShape 8"/>
          <p:cNvSpPr/>
          <p:nvPr/>
        </p:nvSpPr>
        <p:spPr>
          <a:xfrm>
            <a:off x="1021466" y="3288916"/>
            <a:ext cx="99678" cy="5577206"/>
          </a:xfrm>
          <a:prstGeom prst="line">
            <a:avLst/>
          </a:prstGeom>
          <a:ln w="95250" cap="rnd">
            <a:solidFill>
              <a:srgbClr val="D2634A"/>
            </a:solidFill>
            <a:prstDash val="solid"/>
            <a:headEnd type="none" w="sm" len="sm"/>
            <a:tailEnd type="none" w="sm" len="sm"/>
          </a:ln>
        </p:spPr>
      </p:sp>
      <p:grpSp>
        <p:nvGrpSpPr>
          <p:cNvPr id="25" name="Group 24"/>
          <p:cNvGrpSpPr/>
          <p:nvPr/>
        </p:nvGrpSpPr>
        <p:grpSpPr>
          <a:xfrm>
            <a:off x="1402463" y="2806869"/>
            <a:ext cx="15894935" cy="6541300"/>
            <a:chOff x="1739803" y="6879521"/>
            <a:chExt cx="4059832" cy="6541300"/>
          </a:xfrm>
        </p:grpSpPr>
        <p:sp>
          <p:nvSpPr>
            <p:cNvPr id="26" name="Freeform 13"/>
            <p:cNvSpPr/>
            <p:nvPr/>
          </p:nvSpPr>
          <p:spPr>
            <a:xfrm>
              <a:off x="1739803" y="6879521"/>
              <a:ext cx="4059832" cy="6541300"/>
            </a:xfrm>
            <a:custGeom>
              <a:avLst/>
              <a:gdLst/>
              <a:ahLst/>
              <a:cxnLst/>
              <a:rect l="l" t="t" r="r" b="b"/>
              <a:pathLst>
                <a:path w="1015492" h="467641">
                  <a:moveTo>
                    <a:pt x="82325" y="0"/>
                  </a:moveTo>
                  <a:lnTo>
                    <a:pt x="933167" y="0"/>
                  </a:lnTo>
                  <a:cubicBezTo>
                    <a:pt x="978634" y="0"/>
                    <a:pt x="1015492" y="36858"/>
                    <a:pt x="1015492" y="82325"/>
                  </a:cubicBezTo>
                  <a:lnTo>
                    <a:pt x="1015492" y="385316"/>
                  </a:lnTo>
                  <a:cubicBezTo>
                    <a:pt x="1015492" y="430783"/>
                    <a:pt x="978634" y="467641"/>
                    <a:pt x="933167" y="467641"/>
                  </a:cubicBezTo>
                  <a:lnTo>
                    <a:pt x="82325" y="467641"/>
                  </a:lnTo>
                  <a:cubicBezTo>
                    <a:pt x="36858" y="467641"/>
                    <a:pt x="0" y="430783"/>
                    <a:pt x="0" y="385316"/>
                  </a:cubicBezTo>
                  <a:lnTo>
                    <a:pt x="0" y="82325"/>
                  </a:lnTo>
                  <a:cubicBezTo>
                    <a:pt x="0" y="36858"/>
                    <a:pt x="36858" y="0"/>
                    <a:pt x="82325" y="0"/>
                  </a:cubicBezTo>
                  <a:close/>
                </a:path>
              </a:pathLst>
            </a:custGeom>
            <a:solidFill>
              <a:schemeClr val="bg1"/>
            </a:solidFill>
            <a:ln>
              <a:noFill/>
            </a:ln>
          </p:spPr>
        </p:sp>
        <p:sp>
          <p:nvSpPr>
            <p:cNvPr id="29" name="TextBox 39"/>
            <p:cNvSpPr txBox="1"/>
            <p:nvPr/>
          </p:nvSpPr>
          <p:spPr>
            <a:xfrm>
              <a:off x="1798173" y="7463552"/>
              <a:ext cx="3904149" cy="5416868"/>
            </a:xfrm>
            <a:prstGeom prst="rect">
              <a:avLst/>
            </a:prstGeom>
          </p:spPr>
          <p:txBody>
            <a:bodyPr wrap="square" lIns="0" tIns="0" rIns="0" bIns="0" rtlCol="0" anchor="t">
              <a:spAutoFit/>
            </a:bodyPr>
            <a:lstStyle/>
            <a:p>
              <a:pPr algn="just"/>
              <a:r>
                <a:rPr lang="vi-VN" sz="4400" b="1" dirty="0">
                  <a:solidFill>
                    <a:srgbClr val="333333"/>
                  </a:solidFill>
                  <a:latin typeface="Times New Roman" panose="02020603050405020304" pitchFamily="18" charset="0"/>
                </a:rPr>
                <a:t>Thứ ba: Lập luận trong văn nghị luận</a:t>
              </a:r>
              <a:endParaRPr lang="vi-VN" sz="4400" dirty="0">
                <a:solidFill>
                  <a:srgbClr val="333333"/>
                </a:solidFill>
                <a:latin typeface="Times New Roman" panose="02020603050405020304" pitchFamily="18" charset="0"/>
              </a:endParaRPr>
            </a:p>
            <a:p>
              <a:pPr algn="just"/>
              <a:r>
                <a:rPr lang="vi-VN" sz="4400" dirty="0">
                  <a:solidFill>
                    <a:srgbClr val="333333"/>
                  </a:solidFill>
                  <a:latin typeface="Times New Roman" panose="02020603050405020304" pitchFamily="18" charset="0"/>
                </a:rPr>
                <a:t>Lý lẽ trong văn nghị luận thể hiện ở hệ thống luận điểm thì lập luận là cách thức trình bày lý lẽ. Lập luận là cách tổ chức vận dụng lý lẽ, dẫn chứng sao cho luận điểm được nổi bật và có sức thuyết phục.</a:t>
              </a:r>
            </a:p>
            <a:p>
              <a:pPr algn="just"/>
              <a:r>
                <a:rPr lang="vi-VN" sz="4400" dirty="0">
                  <a:solidFill>
                    <a:srgbClr val="333333"/>
                  </a:solidFill>
                  <a:latin typeface="Times New Roman" panose="02020603050405020304" pitchFamily="18" charset="0"/>
                </a:rPr>
                <a:t>– Lập luận có thể bắt gặp rất nhiều trong văn nghị luận.</a:t>
              </a:r>
            </a:p>
            <a:p>
              <a:pPr algn="just"/>
              <a:r>
                <a:rPr lang="vi-VN" sz="4400" dirty="0">
                  <a:solidFill>
                    <a:srgbClr val="333333"/>
                  </a:solidFill>
                  <a:latin typeface="Times New Roman" panose="02020603050405020304" pitchFamily="18" charset="0"/>
                </a:rPr>
                <a:t>– Để đưa ra những đánh giá có sức thuyết phục của văn nghị luận cần phải phân tích, đánh giá, chứng minh được mức độ chặt chẽ sắc bén của lập luận mà tác giả lựa chọn.</a:t>
              </a:r>
            </a:p>
          </p:txBody>
        </p:sp>
      </p:grpSp>
    </p:spTree>
    <p:extLst>
      <p:ext uri="{BB962C8B-B14F-4D97-AF65-F5344CB8AC3E}">
        <p14:creationId xmlns:p14="http://schemas.microsoft.com/office/powerpoint/2010/main" val="191166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p:nvPr/>
        </p:nvSpPr>
        <p:spPr>
          <a:xfrm>
            <a:off x="7391400" y="618048"/>
            <a:ext cx="8115300" cy="987450"/>
          </a:xfrm>
          <a:prstGeom prst="rect">
            <a:avLst/>
          </a:prstGeom>
        </p:spPr>
        <p:txBody>
          <a:bodyPr lIns="0" tIns="0" rIns="0" bIns="0" rtlCol="0" anchor="t">
            <a:spAutoFit/>
          </a:bodyPr>
          <a:lstStyle/>
          <a:p>
            <a:pPr>
              <a:lnSpc>
                <a:spcPts val="7746"/>
              </a:lnSpc>
            </a:pPr>
            <a:r>
              <a:rPr lang="vi-VN" sz="4800" b="1" dirty="0">
                <a:solidFill>
                  <a:srgbClr val="000000"/>
                </a:solidFill>
                <a:latin typeface="Times New Roman" panose="02020603050405020304" pitchFamily="18" charset="0"/>
                <a:cs typeface="Times New Roman" panose="02020603050405020304" pitchFamily="18" charset="0"/>
              </a:rPr>
              <a:t>Bài tập 4</a:t>
            </a:r>
            <a:endParaRPr lang="en-US" sz="4800" b="1" dirty="0">
              <a:solidFill>
                <a:srgbClr val="000000"/>
              </a:solidFill>
              <a:latin typeface="Times New Roman" panose="02020603050405020304" pitchFamily="18" charset="0"/>
              <a:cs typeface="Times New Roman" panose="02020603050405020304" pitchFamily="18" charset="0"/>
            </a:endParaRPr>
          </a:p>
        </p:txBody>
      </p:sp>
      <p:grpSp>
        <p:nvGrpSpPr>
          <p:cNvPr id="12" name="Group 13"/>
          <p:cNvGrpSpPr/>
          <p:nvPr/>
        </p:nvGrpSpPr>
        <p:grpSpPr>
          <a:xfrm>
            <a:off x="1328645" y="3771900"/>
            <a:ext cx="6934200" cy="6248400"/>
            <a:chOff x="0" y="0"/>
            <a:chExt cx="1764631" cy="2180424"/>
          </a:xfrm>
        </p:grpSpPr>
        <p:sp>
          <p:nvSpPr>
            <p:cNvPr id="13" name="Freeform 14"/>
            <p:cNvSpPr/>
            <p:nvPr/>
          </p:nvSpPr>
          <p:spPr>
            <a:xfrm>
              <a:off x="31750" y="31750"/>
              <a:ext cx="1701131" cy="2116924"/>
            </a:xfrm>
            <a:custGeom>
              <a:avLst/>
              <a:gdLst/>
              <a:ahLst/>
              <a:cxnLst/>
              <a:rect l="l" t="t" r="r" b="b"/>
              <a:pathLst>
                <a:path w="1701131" h="2116924">
                  <a:moveTo>
                    <a:pt x="1608421" y="2116924"/>
                  </a:moveTo>
                  <a:lnTo>
                    <a:pt x="92710" y="2116924"/>
                  </a:lnTo>
                  <a:cubicBezTo>
                    <a:pt x="41910" y="2116924"/>
                    <a:pt x="0" y="2075014"/>
                    <a:pt x="0" y="2024214"/>
                  </a:cubicBezTo>
                  <a:lnTo>
                    <a:pt x="0" y="92710"/>
                  </a:lnTo>
                  <a:cubicBezTo>
                    <a:pt x="0" y="41910"/>
                    <a:pt x="41910" y="0"/>
                    <a:pt x="92710" y="0"/>
                  </a:cubicBezTo>
                  <a:lnTo>
                    <a:pt x="1607151" y="0"/>
                  </a:lnTo>
                  <a:cubicBezTo>
                    <a:pt x="1657951" y="0"/>
                    <a:pt x="1699861" y="41910"/>
                    <a:pt x="1699861" y="92710"/>
                  </a:cubicBezTo>
                  <a:lnTo>
                    <a:pt x="1699861" y="2022944"/>
                  </a:lnTo>
                  <a:cubicBezTo>
                    <a:pt x="1701131" y="2075014"/>
                    <a:pt x="1659221" y="2116924"/>
                    <a:pt x="1608421" y="2116924"/>
                  </a:cubicBezTo>
                  <a:close/>
                </a:path>
              </a:pathLst>
            </a:custGeom>
            <a:solidFill>
              <a:srgbClr val="CE9887"/>
            </a:solidFill>
          </p:spPr>
        </p:sp>
        <p:sp>
          <p:nvSpPr>
            <p:cNvPr id="14" name="Freeform 15"/>
            <p:cNvSpPr/>
            <p:nvPr/>
          </p:nvSpPr>
          <p:spPr>
            <a:xfrm>
              <a:off x="0" y="0"/>
              <a:ext cx="1764631" cy="2180424"/>
            </a:xfrm>
            <a:custGeom>
              <a:avLst/>
              <a:gdLst/>
              <a:ahLst/>
              <a:cxnLst/>
              <a:rect l="l" t="t" r="r" b="b"/>
              <a:pathLst>
                <a:path w="1764631" h="2180424">
                  <a:moveTo>
                    <a:pt x="1640171" y="59690"/>
                  </a:moveTo>
                  <a:cubicBezTo>
                    <a:pt x="1675731" y="59690"/>
                    <a:pt x="1704941" y="88900"/>
                    <a:pt x="1704941" y="124460"/>
                  </a:cubicBezTo>
                  <a:lnTo>
                    <a:pt x="1704941" y="2055964"/>
                  </a:lnTo>
                  <a:cubicBezTo>
                    <a:pt x="1704941" y="2091524"/>
                    <a:pt x="1675731" y="2120734"/>
                    <a:pt x="1640171" y="2120734"/>
                  </a:cubicBezTo>
                  <a:lnTo>
                    <a:pt x="124460" y="2120734"/>
                  </a:lnTo>
                  <a:cubicBezTo>
                    <a:pt x="88900" y="2120734"/>
                    <a:pt x="59690" y="2091524"/>
                    <a:pt x="59690" y="2055964"/>
                  </a:cubicBezTo>
                  <a:lnTo>
                    <a:pt x="59690" y="124460"/>
                  </a:lnTo>
                  <a:cubicBezTo>
                    <a:pt x="59690" y="88900"/>
                    <a:pt x="88900" y="59690"/>
                    <a:pt x="124460" y="59690"/>
                  </a:cubicBezTo>
                  <a:lnTo>
                    <a:pt x="1640171" y="59690"/>
                  </a:lnTo>
                  <a:moveTo>
                    <a:pt x="1640171" y="0"/>
                  </a:moveTo>
                  <a:lnTo>
                    <a:pt x="124460" y="0"/>
                  </a:lnTo>
                  <a:cubicBezTo>
                    <a:pt x="55880" y="0"/>
                    <a:pt x="0" y="55880"/>
                    <a:pt x="0" y="124460"/>
                  </a:cubicBezTo>
                  <a:lnTo>
                    <a:pt x="0" y="2055964"/>
                  </a:lnTo>
                  <a:cubicBezTo>
                    <a:pt x="0" y="2124544"/>
                    <a:pt x="55880" y="2180424"/>
                    <a:pt x="124460" y="2180424"/>
                  </a:cubicBezTo>
                  <a:lnTo>
                    <a:pt x="1640171" y="2180424"/>
                  </a:lnTo>
                  <a:cubicBezTo>
                    <a:pt x="1708751" y="2180424"/>
                    <a:pt x="1764631" y="2124544"/>
                    <a:pt x="1764631" y="2055964"/>
                  </a:cubicBezTo>
                  <a:lnTo>
                    <a:pt x="1764631" y="124460"/>
                  </a:lnTo>
                  <a:cubicBezTo>
                    <a:pt x="1764631" y="55880"/>
                    <a:pt x="1708751" y="0"/>
                    <a:pt x="1640171" y="0"/>
                  </a:cubicBezTo>
                  <a:close/>
                </a:path>
              </a:pathLst>
            </a:custGeom>
            <a:solidFill>
              <a:srgbClr val="FFFFFF"/>
            </a:solidFill>
          </p:spPr>
        </p:sp>
      </p:grpSp>
      <p:grpSp>
        <p:nvGrpSpPr>
          <p:cNvPr id="15" name="Group 16"/>
          <p:cNvGrpSpPr/>
          <p:nvPr/>
        </p:nvGrpSpPr>
        <p:grpSpPr>
          <a:xfrm>
            <a:off x="8595354" y="3771900"/>
            <a:ext cx="7516091" cy="6248400"/>
            <a:chOff x="0" y="0"/>
            <a:chExt cx="1764631" cy="2180424"/>
          </a:xfrm>
        </p:grpSpPr>
        <p:sp>
          <p:nvSpPr>
            <p:cNvPr id="16" name="Freeform 17"/>
            <p:cNvSpPr/>
            <p:nvPr/>
          </p:nvSpPr>
          <p:spPr>
            <a:xfrm>
              <a:off x="31750" y="31750"/>
              <a:ext cx="1701131" cy="2116924"/>
            </a:xfrm>
            <a:custGeom>
              <a:avLst/>
              <a:gdLst/>
              <a:ahLst/>
              <a:cxnLst/>
              <a:rect l="l" t="t" r="r" b="b"/>
              <a:pathLst>
                <a:path w="1701131" h="2116924">
                  <a:moveTo>
                    <a:pt x="1608421" y="2116924"/>
                  </a:moveTo>
                  <a:lnTo>
                    <a:pt x="92710" y="2116924"/>
                  </a:lnTo>
                  <a:cubicBezTo>
                    <a:pt x="41910" y="2116924"/>
                    <a:pt x="0" y="2075014"/>
                    <a:pt x="0" y="2024214"/>
                  </a:cubicBezTo>
                  <a:lnTo>
                    <a:pt x="0" y="92710"/>
                  </a:lnTo>
                  <a:cubicBezTo>
                    <a:pt x="0" y="41910"/>
                    <a:pt x="41910" y="0"/>
                    <a:pt x="92710" y="0"/>
                  </a:cubicBezTo>
                  <a:lnTo>
                    <a:pt x="1607151" y="0"/>
                  </a:lnTo>
                  <a:cubicBezTo>
                    <a:pt x="1657951" y="0"/>
                    <a:pt x="1699861" y="41910"/>
                    <a:pt x="1699861" y="92710"/>
                  </a:cubicBezTo>
                  <a:lnTo>
                    <a:pt x="1699861" y="2022944"/>
                  </a:lnTo>
                  <a:cubicBezTo>
                    <a:pt x="1701131" y="2075014"/>
                    <a:pt x="1659221" y="2116924"/>
                    <a:pt x="1608421" y="2116924"/>
                  </a:cubicBezTo>
                  <a:close/>
                </a:path>
              </a:pathLst>
            </a:custGeom>
            <a:solidFill>
              <a:srgbClr val="CE9887"/>
            </a:solidFill>
          </p:spPr>
        </p:sp>
        <p:sp>
          <p:nvSpPr>
            <p:cNvPr id="17" name="Freeform 18"/>
            <p:cNvSpPr/>
            <p:nvPr/>
          </p:nvSpPr>
          <p:spPr>
            <a:xfrm>
              <a:off x="0" y="0"/>
              <a:ext cx="1764631" cy="2180424"/>
            </a:xfrm>
            <a:custGeom>
              <a:avLst/>
              <a:gdLst/>
              <a:ahLst/>
              <a:cxnLst/>
              <a:rect l="l" t="t" r="r" b="b"/>
              <a:pathLst>
                <a:path w="1764631" h="2180424">
                  <a:moveTo>
                    <a:pt x="1640171" y="59690"/>
                  </a:moveTo>
                  <a:cubicBezTo>
                    <a:pt x="1675731" y="59690"/>
                    <a:pt x="1704941" y="88900"/>
                    <a:pt x="1704941" y="124460"/>
                  </a:cubicBezTo>
                  <a:lnTo>
                    <a:pt x="1704941" y="2055964"/>
                  </a:lnTo>
                  <a:cubicBezTo>
                    <a:pt x="1704941" y="2091524"/>
                    <a:pt x="1675731" y="2120734"/>
                    <a:pt x="1640171" y="2120734"/>
                  </a:cubicBezTo>
                  <a:lnTo>
                    <a:pt x="124460" y="2120734"/>
                  </a:lnTo>
                  <a:cubicBezTo>
                    <a:pt x="88900" y="2120734"/>
                    <a:pt x="59690" y="2091524"/>
                    <a:pt x="59690" y="2055964"/>
                  </a:cubicBezTo>
                  <a:lnTo>
                    <a:pt x="59690" y="124460"/>
                  </a:lnTo>
                  <a:cubicBezTo>
                    <a:pt x="59690" y="88900"/>
                    <a:pt x="88900" y="59690"/>
                    <a:pt x="124460" y="59690"/>
                  </a:cubicBezTo>
                  <a:lnTo>
                    <a:pt x="1640171" y="59690"/>
                  </a:lnTo>
                  <a:moveTo>
                    <a:pt x="1640171" y="0"/>
                  </a:moveTo>
                  <a:lnTo>
                    <a:pt x="124460" y="0"/>
                  </a:lnTo>
                  <a:cubicBezTo>
                    <a:pt x="55880" y="0"/>
                    <a:pt x="0" y="55880"/>
                    <a:pt x="0" y="124460"/>
                  </a:cubicBezTo>
                  <a:lnTo>
                    <a:pt x="0" y="2055964"/>
                  </a:lnTo>
                  <a:cubicBezTo>
                    <a:pt x="0" y="2124544"/>
                    <a:pt x="55880" y="2180424"/>
                    <a:pt x="124460" y="2180424"/>
                  </a:cubicBezTo>
                  <a:lnTo>
                    <a:pt x="1640171" y="2180424"/>
                  </a:lnTo>
                  <a:cubicBezTo>
                    <a:pt x="1708751" y="2180424"/>
                    <a:pt x="1764631" y="2124544"/>
                    <a:pt x="1764631" y="2055964"/>
                  </a:cubicBezTo>
                  <a:lnTo>
                    <a:pt x="1764631" y="124460"/>
                  </a:lnTo>
                  <a:cubicBezTo>
                    <a:pt x="1764631" y="55880"/>
                    <a:pt x="1708751" y="0"/>
                    <a:pt x="1640171" y="0"/>
                  </a:cubicBezTo>
                  <a:close/>
                </a:path>
              </a:pathLst>
            </a:custGeom>
            <a:solidFill>
              <a:srgbClr val="FFFFFF"/>
            </a:solidFill>
          </p:spPr>
        </p:sp>
      </p:grpSp>
      <p:sp>
        <p:nvSpPr>
          <p:cNvPr id="2" name="Rectangle 1"/>
          <p:cNvSpPr/>
          <p:nvPr/>
        </p:nvSpPr>
        <p:spPr>
          <a:xfrm>
            <a:off x="940743" y="1793974"/>
            <a:ext cx="16273555" cy="1446550"/>
          </a:xfrm>
          <a:prstGeom prst="rect">
            <a:avLst/>
          </a:prstGeom>
        </p:spPr>
        <p:txBody>
          <a:bodyPr wrap="square">
            <a:spAutoFit/>
          </a:bodyPr>
          <a:lstStyle/>
          <a:p>
            <a:pPr algn="just"/>
            <a:r>
              <a:rPr lang="vi-VN" sz="4400" dirty="0">
                <a:latin typeface="+mj-lt"/>
              </a:rPr>
              <a:t>Những điểm giống và khác nhau trong cách sử dụng bằng chứng ở hai văn bản Hịch tướng sĩ và Tinh thần yêu nước của nhân dân ta:</a:t>
            </a:r>
          </a:p>
        </p:txBody>
      </p:sp>
      <p:sp>
        <p:nvSpPr>
          <p:cNvPr id="18" name="Rectangle 17"/>
          <p:cNvSpPr/>
          <p:nvPr/>
        </p:nvSpPr>
        <p:spPr>
          <a:xfrm>
            <a:off x="1785917" y="4152900"/>
            <a:ext cx="5910283" cy="2123658"/>
          </a:xfrm>
          <a:prstGeom prst="rect">
            <a:avLst/>
          </a:prstGeom>
        </p:spPr>
        <p:txBody>
          <a:bodyPr wrap="square">
            <a:spAutoFit/>
          </a:bodyPr>
          <a:lstStyle/>
          <a:p>
            <a:pPr algn="just"/>
            <a:r>
              <a:rPr lang="vi-VN" sz="4400" dirty="0">
                <a:solidFill>
                  <a:schemeClr val="bg1"/>
                </a:solidFill>
                <a:latin typeface="+mj-lt"/>
              </a:rPr>
              <a:t>- </a:t>
            </a:r>
            <a:r>
              <a:rPr lang="vi-VN" sz="4400" b="1" dirty="0">
                <a:solidFill>
                  <a:schemeClr val="bg1"/>
                </a:solidFill>
                <a:latin typeface="+mj-lt"/>
              </a:rPr>
              <a:t>Giống nhau</a:t>
            </a:r>
            <a:r>
              <a:rPr lang="vi-VN" sz="4400" dirty="0">
                <a:solidFill>
                  <a:schemeClr val="bg1"/>
                </a:solidFill>
                <a:latin typeface="+mj-lt"/>
              </a:rPr>
              <a:t>: Dẫn chứng đều là những nhân vật có thật trong lịch sử.</a:t>
            </a:r>
          </a:p>
        </p:txBody>
      </p:sp>
      <p:sp>
        <p:nvSpPr>
          <p:cNvPr id="19" name="Rectangle 18"/>
          <p:cNvSpPr/>
          <p:nvPr/>
        </p:nvSpPr>
        <p:spPr>
          <a:xfrm>
            <a:off x="9077521" y="4152900"/>
            <a:ext cx="6619679" cy="5509200"/>
          </a:xfrm>
          <a:prstGeom prst="rect">
            <a:avLst/>
          </a:prstGeom>
        </p:spPr>
        <p:txBody>
          <a:bodyPr wrap="square">
            <a:spAutoFit/>
          </a:bodyPr>
          <a:lstStyle/>
          <a:p>
            <a:pPr algn="just"/>
            <a:r>
              <a:rPr lang="vi-VN" sz="4400" dirty="0">
                <a:solidFill>
                  <a:schemeClr val="bg1"/>
                </a:solidFill>
                <a:latin typeface="+mj-lt"/>
              </a:rPr>
              <a:t>- </a:t>
            </a:r>
            <a:r>
              <a:rPr lang="vi-VN" sz="4400" b="1" dirty="0">
                <a:solidFill>
                  <a:schemeClr val="bg1"/>
                </a:solidFill>
                <a:latin typeface="+mj-lt"/>
              </a:rPr>
              <a:t>Khác nhau</a:t>
            </a:r>
            <a:r>
              <a:rPr lang="vi-VN" sz="4400" dirty="0">
                <a:solidFill>
                  <a:schemeClr val="bg1"/>
                </a:solidFill>
                <a:latin typeface="+mj-lt"/>
              </a:rPr>
              <a:t>:</a:t>
            </a:r>
          </a:p>
          <a:p>
            <a:pPr algn="just"/>
            <a:r>
              <a:rPr lang="vi-VN" sz="4400" dirty="0">
                <a:solidFill>
                  <a:schemeClr val="bg1"/>
                </a:solidFill>
                <a:latin typeface="+mj-lt"/>
              </a:rPr>
              <a:t>+ Hịch tướng sĩ dùng dẫn chứng để khích lệ binh lính chiến đấu.</a:t>
            </a:r>
          </a:p>
          <a:p>
            <a:pPr algn="just"/>
            <a:r>
              <a:rPr lang="vi-VN" sz="4400" dirty="0">
                <a:solidFill>
                  <a:schemeClr val="bg1"/>
                </a:solidFill>
                <a:latin typeface="+mj-lt"/>
              </a:rPr>
              <a:t>+ Tinh thần yêu nước của nhân dân ta dùng dẫn chứng để bày tỏ truyền thống yêu nước của dân tộc.</a:t>
            </a:r>
            <a:endParaRPr lang="vi-VN" sz="4400" b="0" i="0" dirty="0">
              <a:solidFill>
                <a:schemeClr val="bg1"/>
              </a:solidFill>
              <a:effectLst/>
              <a:latin typeface="+mj-lt"/>
            </a:endParaRPr>
          </a:p>
        </p:txBody>
      </p:sp>
    </p:spTree>
    <p:extLst>
      <p:ext uri="{BB962C8B-B14F-4D97-AF65-F5344CB8AC3E}">
        <p14:creationId xmlns:p14="http://schemas.microsoft.com/office/powerpoint/2010/main" val="396433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19600" y="-13449300"/>
            <a:ext cx="20226732" cy="18800580"/>
            <a:chOff x="6666527" y="-11336541"/>
            <a:chExt cx="20226732" cy="18800580"/>
          </a:xfrm>
        </p:grpSpPr>
        <p:sp>
          <p:nvSpPr>
            <p:cNvPr id="6" name="Freeform 2"/>
            <p:cNvSpPr/>
            <p:nvPr/>
          </p:nvSpPr>
          <p:spPr>
            <a:xfrm rot="1108674">
              <a:off x="6666527" y="-9456674"/>
              <a:ext cx="17352570" cy="16289725"/>
            </a:xfrm>
            <a:custGeom>
              <a:avLst/>
              <a:gdLst/>
              <a:ahLst/>
              <a:cxnLst/>
              <a:rect l="l" t="t" r="r" b="b"/>
              <a:pathLst>
                <a:path w="17352570" h="16289725">
                  <a:moveTo>
                    <a:pt x="0" y="0"/>
                  </a:moveTo>
                  <a:lnTo>
                    <a:pt x="17352570" y="0"/>
                  </a:lnTo>
                  <a:lnTo>
                    <a:pt x="17352570" y="16289725"/>
                  </a:lnTo>
                  <a:lnTo>
                    <a:pt x="0" y="162897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3"/>
            <p:cNvSpPr/>
            <p:nvPr/>
          </p:nvSpPr>
          <p:spPr>
            <a:xfrm rot="813508">
              <a:off x="9306237" y="-11336541"/>
              <a:ext cx="17541846" cy="18800580"/>
            </a:xfrm>
            <a:custGeom>
              <a:avLst/>
              <a:gdLst/>
              <a:ahLst/>
              <a:cxnLst/>
              <a:rect l="l" t="t" r="r" b="b"/>
              <a:pathLst>
                <a:path w="17541846" h="18800580">
                  <a:moveTo>
                    <a:pt x="0" y="0"/>
                  </a:moveTo>
                  <a:lnTo>
                    <a:pt x="17541845" y="0"/>
                  </a:lnTo>
                  <a:lnTo>
                    <a:pt x="17541845" y="18800580"/>
                  </a:lnTo>
                  <a:lnTo>
                    <a:pt x="0" y="18800580"/>
                  </a:lnTo>
                  <a:lnTo>
                    <a:pt x="0" y="0"/>
                  </a:lnTo>
                  <a:close/>
                </a:path>
              </a:pathLst>
            </a:custGeom>
            <a:blipFill>
              <a:blip r:embed="rId5">
                <a:extLst>
                  <a:ext uri="{96DAC541-7B7A-43D3-8B79-37D633B846F1}">
                    <asvg:svgBlip xmlns:asvg="http://schemas.microsoft.com/office/drawing/2016/SVG/main" r:embed="rId6"/>
                  </a:ext>
                </a:extLst>
              </a:blip>
              <a:stretch>
                <a:fillRect l="-14583" b="-363"/>
              </a:stretch>
            </a:blipFill>
          </p:spPr>
        </p:sp>
        <p:sp>
          <p:nvSpPr>
            <p:cNvPr id="8" name="Freeform 4"/>
            <p:cNvSpPr/>
            <p:nvPr/>
          </p:nvSpPr>
          <p:spPr>
            <a:xfrm rot="2474766">
              <a:off x="9785005" y="-7553034"/>
              <a:ext cx="17108254" cy="11334218"/>
            </a:xfrm>
            <a:custGeom>
              <a:avLst/>
              <a:gdLst/>
              <a:ahLst/>
              <a:cxnLst/>
              <a:rect l="l" t="t" r="r" b="b"/>
              <a:pathLst>
                <a:path w="17108254" h="11334218">
                  <a:moveTo>
                    <a:pt x="0" y="0"/>
                  </a:moveTo>
                  <a:lnTo>
                    <a:pt x="17108253" y="0"/>
                  </a:lnTo>
                  <a:lnTo>
                    <a:pt x="17108253" y="11334218"/>
                  </a:lnTo>
                  <a:lnTo>
                    <a:pt x="0" y="11334218"/>
                  </a:lnTo>
                  <a:lnTo>
                    <a:pt x="0" y="0"/>
                  </a:lnTo>
                  <a:close/>
                </a:path>
              </a:pathLst>
            </a:custGeom>
            <a:blipFill>
              <a:blip r:embed="rId7">
                <a:alphaModFix amt="30000"/>
                <a:extLst>
                  <a:ext uri="{96DAC541-7B7A-43D3-8B79-37D633B846F1}">
                    <asvg:svgBlip xmlns:asvg="http://schemas.microsoft.com/office/drawing/2016/SVG/main" r:embed="rId8"/>
                  </a:ext>
                </a:extLst>
              </a:blip>
              <a:stretch>
                <a:fillRect/>
              </a:stretch>
            </a:blipFill>
          </p:spPr>
        </p:sp>
      </p:grpSp>
      <p:pic>
        <p:nvPicPr>
          <p:cNvPr id="11" name="Picture 10"/>
          <p:cNvPicPr>
            <a:picLocks noChangeAspect="1"/>
          </p:cNvPicPr>
          <p:nvPr/>
        </p:nvPicPr>
        <p:blipFill>
          <a:blip r:embed="rId9"/>
          <a:stretch>
            <a:fillRect/>
          </a:stretch>
        </p:blipFill>
        <p:spPr>
          <a:xfrm>
            <a:off x="4476001" y="3771900"/>
            <a:ext cx="11768056" cy="3660762"/>
          </a:xfrm>
          <a:prstGeom prst="rect">
            <a:avLst/>
          </a:prstGeom>
        </p:spPr>
      </p:pic>
    </p:spTree>
    <p:extLst>
      <p:ext uri="{BB962C8B-B14F-4D97-AF65-F5344CB8AC3E}">
        <p14:creationId xmlns:p14="http://schemas.microsoft.com/office/powerpoint/2010/main" val="3670333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flipH="1">
            <a:off x="-287120" y="0"/>
            <a:ext cx="7058451" cy="3714510"/>
          </a:xfrm>
          <a:custGeom>
            <a:avLst/>
            <a:gdLst/>
            <a:ahLst/>
            <a:cxnLst/>
            <a:rect l="l" t="t" r="r" b="b"/>
            <a:pathLst>
              <a:path w="7058451" h="3714510">
                <a:moveTo>
                  <a:pt x="7058451" y="0"/>
                </a:moveTo>
                <a:lnTo>
                  <a:pt x="0" y="0"/>
                </a:lnTo>
                <a:lnTo>
                  <a:pt x="0" y="3714510"/>
                </a:lnTo>
                <a:lnTo>
                  <a:pt x="7058451" y="3714510"/>
                </a:lnTo>
                <a:lnTo>
                  <a:pt x="7058451"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3" name="Picture 2"/>
          <p:cNvPicPr>
            <a:picLocks noChangeAspect="1"/>
          </p:cNvPicPr>
          <p:nvPr/>
        </p:nvPicPr>
        <p:blipFill>
          <a:blip r:embed="rId5"/>
          <a:stretch>
            <a:fillRect/>
          </a:stretch>
        </p:blipFill>
        <p:spPr>
          <a:xfrm>
            <a:off x="533400" y="876300"/>
            <a:ext cx="16928856" cy="8875558"/>
          </a:xfrm>
          <a:prstGeom prst="rect">
            <a:avLst/>
          </a:prstGeom>
        </p:spPr>
      </p:pic>
      <p:pic>
        <p:nvPicPr>
          <p:cNvPr id="5" name="Picture 4"/>
          <p:cNvPicPr>
            <a:picLocks noChangeAspect="1"/>
          </p:cNvPicPr>
          <p:nvPr/>
        </p:nvPicPr>
        <p:blipFill>
          <a:blip r:embed="rId6"/>
          <a:stretch>
            <a:fillRect/>
          </a:stretch>
        </p:blipFill>
        <p:spPr>
          <a:xfrm>
            <a:off x="838200" y="1862698"/>
            <a:ext cx="10500907" cy="2561816"/>
          </a:xfrm>
          <a:prstGeom prst="rect">
            <a:avLst/>
          </a:prstGeom>
        </p:spPr>
      </p:pic>
      <p:pic>
        <p:nvPicPr>
          <p:cNvPr id="7" name="Picture 6"/>
          <p:cNvPicPr>
            <a:picLocks noChangeAspect="1"/>
          </p:cNvPicPr>
          <p:nvPr/>
        </p:nvPicPr>
        <p:blipFill>
          <a:blip r:embed="rId7"/>
          <a:stretch>
            <a:fillRect/>
          </a:stretch>
        </p:blipFill>
        <p:spPr>
          <a:xfrm>
            <a:off x="3505200" y="3310329"/>
            <a:ext cx="6202754" cy="1518367"/>
          </a:xfrm>
          <a:prstGeom prst="rect">
            <a:avLst/>
          </a:prstGeom>
        </p:spPr>
      </p:pic>
    </p:spTree>
    <p:extLst>
      <p:ext uri="{BB962C8B-B14F-4D97-AF65-F5344CB8AC3E}">
        <p14:creationId xmlns:p14="http://schemas.microsoft.com/office/powerpoint/2010/main" val="68637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00400" y="-12153900"/>
            <a:ext cx="20226732" cy="18800580"/>
            <a:chOff x="6666527" y="-11336541"/>
            <a:chExt cx="20226732" cy="18800580"/>
          </a:xfrm>
        </p:grpSpPr>
        <p:sp>
          <p:nvSpPr>
            <p:cNvPr id="6" name="Freeform 2"/>
            <p:cNvSpPr/>
            <p:nvPr/>
          </p:nvSpPr>
          <p:spPr>
            <a:xfrm rot="1108674">
              <a:off x="6666527" y="-9456674"/>
              <a:ext cx="17352570" cy="16289725"/>
            </a:xfrm>
            <a:custGeom>
              <a:avLst/>
              <a:gdLst/>
              <a:ahLst/>
              <a:cxnLst/>
              <a:rect l="l" t="t" r="r" b="b"/>
              <a:pathLst>
                <a:path w="17352570" h="16289725">
                  <a:moveTo>
                    <a:pt x="0" y="0"/>
                  </a:moveTo>
                  <a:lnTo>
                    <a:pt x="17352570" y="0"/>
                  </a:lnTo>
                  <a:lnTo>
                    <a:pt x="17352570" y="16289725"/>
                  </a:lnTo>
                  <a:lnTo>
                    <a:pt x="0" y="162897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3"/>
            <p:cNvSpPr/>
            <p:nvPr/>
          </p:nvSpPr>
          <p:spPr>
            <a:xfrm rot="813508">
              <a:off x="9306237" y="-11336541"/>
              <a:ext cx="17541846" cy="18800580"/>
            </a:xfrm>
            <a:custGeom>
              <a:avLst/>
              <a:gdLst/>
              <a:ahLst/>
              <a:cxnLst/>
              <a:rect l="l" t="t" r="r" b="b"/>
              <a:pathLst>
                <a:path w="17541846" h="18800580">
                  <a:moveTo>
                    <a:pt x="0" y="0"/>
                  </a:moveTo>
                  <a:lnTo>
                    <a:pt x="17541845" y="0"/>
                  </a:lnTo>
                  <a:lnTo>
                    <a:pt x="17541845" y="18800580"/>
                  </a:lnTo>
                  <a:lnTo>
                    <a:pt x="0" y="18800580"/>
                  </a:lnTo>
                  <a:lnTo>
                    <a:pt x="0" y="0"/>
                  </a:lnTo>
                  <a:close/>
                </a:path>
              </a:pathLst>
            </a:custGeom>
            <a:blipFill>
              <a:blip r:embed="rId5">
                <a:extLst>
                  <a:ext uri="{96DAC541-7B7A-43D3-8B79-37D633B846F1}">
                    <asvg:svgBlip xmlns:asvg="http://schemas.microsoft.com/office/drawing/2016/SVG/main" r:embed="rId6"/>
                  </a:ext>
                </a:extLst>
              </a:blip>
              <a:stretch>
                <a:fillRect l="-14583" b="-363"/>
              </a:stretch>
            </a:blipFill>
          </p:spPr>
        </p:sp>
        <p:sp>
          <p:nvSpPr>
            <p:cNvPr id="8" name="Freeform 4"/>
            <p:cNvSpPr/>
            <p:nvPr/>
          </p:nvSpPr>
          <p:spPr>
            <a:xfrm rot="2474766">
              <a:off x="9785005" y="-7553034"/>
              <a:ext cx="17108254" cy="11334218"/>
            </a:xfrm>
            <a:custGeom>
              <a:avLst/>
              <a:gdLst/>
              <a:ahLst/>
              <a:cxnLst/>
              <a:rect l="l" t="t" r="r" b="b"/>
              <a:pathLst>
                <a:path w="17108254" h="11334218">
                  <a:moveTo>
                    <a:pt x="0" y="0"/>
                  </a:moveTo>
                  <a:lnTo>
                    <a:pt x="17108253" y="0"/>
                  </a:lnTo>
                  <a:lnTo>
                    <a:pt x="17108253" y="11334218"/>
                  </a:lnTo>
                  <a:lnTo>
                    <a:pt x="0" y="11334218"/>
                  </a:lnTo>
                  <a:lnTo>
                    <a:pt x="0" y="0"/>
                  </a:lnTo>
                  <a:close/>
                </a:path>
              </a:pathLst>
            </a:custGeom>
            <a:blipFill>
              <a:blip r:embed="rId7">
                <a:alphaModFix amt="30000"/>
                <a:extLst>
                  <a:ext uri="{96DAC541-7B7A-43D3-8B79-37D633B846F1}">
                    <asvg:svgBlip xmlns:asvg="http://schemas.microsoft.com/office/drawing/2016/SVG/main" r:embed="rId8"/>
                  </a:ext>
                </a:extLst>
              </a:blip>
              <a:stretch>
                <a:fillRect/>
              </a:stretch>
            </a:blipFill>
          </p:spPr>
        </p:sp>
      </p:grpSp>
      <p:sp>
        <p:nvSpPr>
          <p:cNvPr id="4" name="Rectangle 3"/>
          <p:cNvSpPr/>
          <p:nvPr/>
        </p:nvSpPr>
        <p:spPr>
          <a:xfrm>
            <a:off x="1154199" y="7197419"/>
            <a:ext cx="16459200" cy="2123658"/>
          </a:xfrm>
          <a:prstGeom prst="rect">
            <a:avLst/>
          </a:prstGeom>
        </p:spPr>
        <p:txBody>
          <a:bodyPr wrap="square">
            <a:spAutoFit/>
          </a:bodyPr>
          <a:lstStyle/>
          <a:p>
            <a:pPr algn="just"/>
            <a:r>
              <a:rPr lang="vi-VN" sz="4400" b="1" dirty="0">
                <a:solidFill>
                  <a:srgbClr val="000000"/>
                </a:solidFill>
                <a:latin typeface="Times New Roman" panose="02020603050405020304" pitchFamily="18" charset="0"/>
                <a:cs typeface="Times New Roman" panose="02020603050405020304" pitchFamily="18" charset="0"/>
              </a:rPr>
              <a:t>Nội dung chính</a:t>
            </a:r>
            <a:r>
              <a:rPr lang="vi-VN" sz="4400" dirty="0">
                <a:solidFill>
                  <a:srgbClr val="000000"/>
                </a:solidFill>
                <a:latin typeface="Times New Roman" panose="02020603050405020304" pitchFamily="18" charset="0"/>
                <a:cs typeface="Times New Roman" panose="02020603050405020304" pitchFamily="18" charset="0"/>
              </a:rPr>
              <a:t>: Bài Chiếu phản ánh khát vọng của nhân dân về một dân tộc độc lập thống nhất đồng thời phản ánh ý chí tự cường của dân tộc Đại Việt trên đà lớn mạnh</a:t>
            </a:r>
            <a:endParaRPr lang="en-US" sz="44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9"/>
          <a:srcRect l="2858" t="3025" r="3528" b="3235"/>
          <a:stretch/>
        </p:blipFill>
        <p:spPr>
          <a:xfrm>
            <a:off x="2819400" y="297138"/>
            <a:ext cx="12573001" cy="64304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rot="10800000" flipH="1" flipV="1">
            <a:off x="11353800" y="-77822"/>
            <a:ext cx="7058451" cy="3714510"/>
          </a:xfrm>
          <a:custGeom>
            <a:avLst/>
            <a:gdLst/>
            <a:ahLst/>
            <a:cxnLst/>
            <a:rect l="l" t="t" r="r" b="b"/>
            <a:pathLst>
              <a:path w="7058451" h="3714510">
                <a:moveTo>
                  <a:pt x="7058451" y="0"/>
                </a:moveTo>
                <a:lnTo>
                  <a:pt x="0" y="0"/>
                </a:lnTo>
                <a:lnTo>
                  <a:pt x="0" y="3714510"/>
                </a:lnTo>
                <a:lnTo>
                  <a:pt x="7058451" y="3714510"/>
                </a:lnTo>
                <a:lnTo>
                  <a:pt x="7058451"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Rectangle 2"/>
          <p:cNvSpPr/>
          <p:nvPr/>
        </p:nvSpPr>
        <p:spPr>
          <a:xfrm>
            <a:off x="914400" y="1201445"/>
            <a:ext cx="16306800" cy="2123658"/>
          </a:xfrm>
          <a:prstGeom prst="rect">
            <a:avLst/>
          </a:prstGeom>
        </p:spPr>
        <p:txBody>
          <a:bodyPr wrap="square">
            <a:spAutoFit/>
          </a:bodyPr>
          <a:lstStyle/>
          <a:p>
            <a:pPr algn="just"/>
            <a:r>
              <a:rPr lang="vi-VN" sz="4400" b="1" dirty="0">
                <a:solidFill>
                  <a:srgbClr val="222222"/>
                </a:solidFill>
                <a:latin typeface="Times New Roman" panose="02020603050405020304" pitchFamily="18" charset="0"/>
                <a:cs typeface="Times New Roman" panose="02020603050405020304" pitchFamily="18" charset="0"/>
              </a:rPr>
              <a:t>1. Bài chiếu là một văn bản hành chính, nhưng vẫn đậm chất văn chương, thể hiện khát vọng xây dựng quốc gia giàu mạnh hơn trong tương lai.</a:t>
            </a:r>
          </a:p>
        </p:txBody>
      </p:sp>
      <p:sp>
        <p:nvSpPr>
          <p:cNvPr id="24" name="Freeform 4"/>
          <p:cNvSpPr/>
          <p:nvPr/>
        </p:nvSpPr>
        <p:spPr>
          <a:xfrm>
            <a:off x="762000" y="4000500"/>
            <a:ext cx="3881436" cy="3664208"/>
          </a:xfrm>
          <a:custGeom>
            <a:avLst/>
            <a:gdLst/>
            <a:ahLst/>
            <a:cxnLst/>
            <a:rect l="l" t="t" r="r" b="b"/>
            <a:pathLst>
              <a:path w="7510895" h="2624287">
                <a:moveTo>
                  <a:pt x="7418184" y="2624287"/>
                </a:moveTo>
                <a:lnTo>
                  <a:pt x="92710" y="2624287"/>
                </a:lnTo>
                <a:cubicBezTo>
                  <a:pt x="41910" y="2624287"/>
                  <a:pt x="0" y="2582377"/>
                  <a:pt x="0" y="2531577"/>
                </a:cubicBezTo>
                <a:lnTo>
                  <a:pt x="0" y="92710"/>
                </a:lnTo>
                <a:cubicBezTo>
                  <a:pt x="0" y="41910"/>
                  <a:pt x="41910" y="0"/>
                  <a:pt x="92710" y="0"/>
                </a:cubicBezTo>
                <a:lnTo>
                  <a:pt x="7416915" y="0"/>
                </a:lnTo>
                <a:cubicBezTo>
                  <a:pt x="7467715" y="0"/>
                  <a:pt x="7509625" y="41910"/>
                  <a:pt x="7509625" y="92710"/>
                </a:cubicBezTo>
                <a:lnTo>
                  <a:pt x="7509625" y="2530307"/>
                </a:lnTo>
                <a:cubicBezTo>
                  <a:pt x="7510895" y="2582377"/>
                  <a:pt x="7468985" y="2624287"/>
                  <a:pt x="7418185" y="2624287"/>
                </a:cubicBezTo>
                <a:close/>
              </a:path>
            </a:pathLst>
          </a:custGeom>
          <a:solidFill>
            <a:schemeClr val="bg1"/>
          </a:solidFill>
        </p:spPr>
      </p:sp>
      <p:sp>
        <p:nvSpPr>
          <p:cNvPr id="25" name="Freeform 4"/>
          <p:cNvSpPr/>
          <p:nvPr/>
        </p:nvSpPr>
        <p:spPr>
          <a:xfrm>
            <a:off x="5054746" y="4000500"/>
            <a:ext cx="3881436" cy="3664208"/>
          </a:xfrm>
          <a:custGeom>
            <a:avLst/>
            <a:gdLst/>
            <a:ahLst/>
            <a:cxnLst/>
            <a:rect l="l" t="t" r="r" b="b"/>
            <a:pathLst>
              <a:path w="7510895" h="2624287">
                <a:moveTo>
                  <a:pt x="7418184" y="2624287"/>
                </a:moveTo>
                <a:lnTo>
                  <a:pt x="92710" y="2624287"/>
                </a:lnTo>
                <a:cubicBezTo>
                  <a:pt x="41910" y="2624287"/>
                  <a:pt x="0" y="2582377"/>
                  <a:pt x="0" y="2531577"/>
                </a:cubicBezTo>
                <a:lnTo>
                  <a:pt x="0" y="92710"/>
                </a:lnTo>
                <a:cubicBezTo>
                  <a:pt x="0" y="41910"/>
                  <a:pt x="41910" y="0"/>
                  <a:pt x="92710" y="0"/>
                </a:cubicBezTo>
                <a:lnTo>
                  <a:pt x="7416915" y="0"/>
                </a:lnTo>
                <a:cubicBezTo>
                  <a:pt x="7467715" y="0"/>
                  <a:pt x="7509625" y="41910"/>
                  <a:pt x="7509625" y="92710"/>
                </a:cubicBezTo>
                <a:lnTo>
                  <a:pt x="7509625" y="2530307"/>
                </a:lnTo>
                <a:cubicBezTo>
                  <a:pt x="7510895" y="2582377"/>
                  <a:pt x="7468985" y="2624287"/>
                  <a:pt x="7418185" y="2624287"/>
                </a:cubicBezTo>
                <a:close/>
              </a:path>
            </a:pathLst>
          </a:custGeom>
          <a:solidFill>
            <a:schemeClr val="bg1"/>
          </a:solidFill>
        </p:spPr>
      </p:sp>
      <p:sp>
        <p:nvSpPr>
          <p:cNvPr id="27" name="Freeform 4"/>
          <p:cNvSpPr/>
          <p:nvPr/>
        </p:nvSpPr>
        <p:spPr>
          <a:xfrm>
            <a:off x="9305928" y="3993892"/>
            <a:ext cx="3881436" cy="3664208"/>
          </a:xfrm>
          <a:custGeom>
            <a:avLst/>
            <a:gdLst/>
            <a:ahLst/>
            <a:cxnLst/>
            <a:rect l="l" t="t" r="r" b="b"/>
            <a:pathLst>
              <a:path w="7510895" h="2624287">
                <a:moveTo>
                  <a:pt x="7418184" y="2624287"/>
                </a:moveTo>
                <a:lnTo>
                  <a:pt x="92710" y="2624287"/>
                </a:lnTo>
                <a:cubicBezTo>
                  <a:pt x="41910" y="2624287"/>
                  <a:pt x="0" y="2582377"/>
                  <a:pt x="0" y="2531577"/>
                </a:cubicBezTo>
                <a:lnTo>
                  <a:pt x="0" y="92710"/>
                </a:lnTo>
                <a:cubicBezTo>
                  <a:pt x="0" y="41910"/>
                  <a:pt x="41910" y="0"/>
                  <a:pt x="92710" y="0"/>
                </a:cubicBezTo>
                <a:lnTo>
                  <a:pt x="7416915" y="0"/>
                </a:lnTo>
                <a:cubicBezTo>
                  <a:pt x="7467715" y="0"/>
                  <a:pt x="7509625" y="41910"/>
                  <a:pt x="7509625" y="92710"/>
                </a:cubicBezTo>
                <a:lnTo>
                  <a:pt x="7509625" y="2530307"/>
                </a:lnTo>
                <a:cubicBezTo>
                  <a:pt x="7510895" y="2582377"/>
                  <a:pt x="7468985" y="2624287"/>
                  <a:pt x="7418185" y="2624287"/>
                </a:cubicBezTo>
                <a:close/>
              </a:path>
            </a:pathLst>
          </a:custGeom>
          <a:solidFill>
            <a:schemeClr val="bg1"/>
          </a:solidFill>
        </p:spPr>
      </p:sp>
      <p:sp>
        <p:nvSpPr>
          <p:cNvPr id="28" name="Freeform 4"/>
          <p:cNvSpPr/>
          <p:nvPr/>
        </p:nvSpPr>
        <p:spPr>
          <a:xfrm>
            <a:off x="13598674" y="3993892"/>
            <a:ext cx="3881436" cy="3664208"/>
          </a:xfrm>
          <a:custGeom>
            <a:avLst/>
            <a:gdLst/>
            <a:ahLst/>
            <a:cxnLst/>
            <a:rect l="l" t="t" r="r" b="b"/>
            <a:pathLst>
              <a:path w="7510895" h="2624287">
                <a:moveTo>
                  <a:pt x="7418184" y="2624287"/>
                </a:moveTo>
                <a:lnTo>
                  <a:pt x="92710" y="2624287"/>
                </a:lnTo>
                <a:cubicBezTo>
                  <a:pt x="41910" y="2624287"/>
                  <a:pt x="0" y="2582377"/>
                  <a:pt x="0" y="2531577"/>
                </a:cubicBezTo>
                <a:lnTo>
                  <a:pt x="0" y="92710"/>
                </a:lnTo>
                <a:cubicBezTo>
                  <a:pt x="0" y="41910"/>
                  <a:pt x="41910" y="0"/>
                  <a:pt x="92710" y="0"/>
                </a:cubicBezTo>
                <a:lnTo>
                  <a:pt x="7416915" y="0"/>
                </a:lnTo>
                <a:cubicBezTo>
                  <a:pt x="7467715" y="0"/>
                  <a:pt x="7509625" y="41910"/>
                  <a:pt x="7509625" y="92710"/>
                </a:cubicBezTo>
                <a:lnTo>
                  <a:pt x="7509625" y="2530307"/>
                </a:lnTo>
                <a:cubicBezTo>
                  <a:pt x="7510895" y="2582377"/>
                  <a:pt x="7468985" y="2624287"/>
                  <a:pt x="7418185" y="2624287"/>
                </a:cubicBezTo>
                <a:close/>
              </a:path>
            </a:pathLst>
          </a:custGeom>
          <a:solidFill>
            <a:schemeClr val="bg1"/>
          </a:solidFill>
        </p:spPr>
      </p:sp>
      <p:sp>
        <p:nvSpPr>
          <p:cNvPr id="5" name="Rectangle 4"/>
          <p:cNvSpPr/>
          <p:nvPr/>
        </p:nvSpPr>
        <p:spPr>
          <a:xfrm>
            <a:off x="768927" y="4297114"/>
            <a:ext cx="3812707" cy="1323439"/>
          </a:xfrm>
          <a:prstGeom prst="rect">
            <a:avLst/>
          </a:prstGeom>
        </p:spPr>
        <p:txBody>
          <a:bodyPr wrap="square">
            <a:spAutoFit/>
          </a:bodyPr>
          <a:lstStyle/>
          <a:p>
            <a:pPr algn="just">
              <a:buFont typeface="Arial" panose="020B0604020202020204" pitchFamily="34" charset="0"/>
              <a:buChar char="•"/>
            </a:pPr>
            <a:r>
              <a:rPr lang="vi-VN" sz="4000" dirty="0">
                <a:solidFill>
                  <a:srgbClr val="222222"/>
                </a:solidFill>
                <a:latin typeface="Times New Roman" panose="02020603050405020304" pitchFamily="18" charset="0"/>
                <a:cs typeface="Times New Roman" panose="02020603050405020304" pitchFamily="18" charset="0"/>
              </a:rPr>
              <a:t>Luận điểm rõ ràng, lí lẽ sắc sảo</a:t>
            </a:r>
          </a:p>
        </p:txBody>
      </p:sp>
      <p:sp>
        <p:nvSpPr>
          <p:cNvPr id="6" name="Rectangle 5"/>
          <p:cNvSpPr/>
          <p:nvPr/>
        </p:nvSpPr>
        <p:spPr>
          <a:xfrm>
            <a:off x="5054746" y="4297114"/>
            <a:ext cx="3839872" cy="1938992"/>
          </a:xfrm>
          <a:prstGeom prst="rect">
            <a:avLst/>
          </a:prstGeom>
        </p:spPr>
        <p:txBody>
          <a:bodyPr wrap="square">
            <a:spAutoFit/>
          </a:bodyPr>
          <a:lstStyle/>
          <a:p>
            <a:pPr algn="just">
              <a:buFont typeface="Arial" panose="020B0604020202020204" pitchFamily="34" charset="0"/>
              <a:buChar char="•"/>
            </a:pPr>
            <a:r>
              <a:rPr lang="vi-VN" sz="4000" dirty="0">
                <a:solidFill>
                  <a:srgbClr val="222222"/>
                </a:solidFill>
                <a:latin typeface="Times New Roman" panose="02020603050405020304" pitchFamily="18" charset="0"/>
                <a:cs typeface="Times New Roman" panose="02020603050405020304" pitchFamily="18" charset="0"/>
              </a:rPr>
              <a:t>Dẫn chứng tiêu biểu giàu sức thuyết phục</a:t>
            </a:r>
          </a:p>
        </p:txBody>
      </p:sp>
      <p:sp>
        <p:nvSpPr>
          <p:cNvPr id="7" name="Rectangle 6"/>
          <p:cNvSpPr/>
          <p:nvPr/>
        </p:nvSpPr>
        <p:spPr>
          <a:xfrm>
            <a:off x="9347492" y="4297114"/>
            <a:ext cx="3881436" cy="2554545"/>
          </a:xfrm>
          <a:prstGeom prst="rect">
            <a:avLst/>
          </a:prstGeom>
        </p:spPr>
        <p:txBody>
          <a:bodyPr wrap="square">
            <a:spAutoFit/>
          </a:bodyPr>
          <a:lstStyle/>
          <a:p>
            <a:pPr algn="just">
              <a:buFont typeface="Arial" panose="020B0604020202020204" pitchFamily="34" charset="0"/>
              <a:buChar char="•"/>
            </a:pPr>
            <a:r>
              <a:rPr lang="vi-VN" sz="4000" dirty="0">
                <a:solidFill>
                  <a:srgbClr val="222222"/>
                </a:solidFill>
                <a:latin typeface="Times New Roman" panose="02020603050405020304" pitchFamily="18" charset="0"/>
                <a:cs typeface="Times New Roman" panose="02020603050405020304" pitchFamily="18" charset="0"/>
              </a:rPr>
              <a:t>Lập luận chặt chẽ, có sự kết hợp hài hòa giữa tình và lí.</a:t>
            </a:r>
          </a:p>
        </p:txBody>
      </p:sp>
      <p:sp>
        <p:nvSpPr>
          <p:cNvPr id="10" name="Rectangle 9"/>
          <p:cNvSpPr/>
          <p:nvPr/>
        </p:nvSpPr>
        <p:spPr>
          <a:xfrm>
            <a:off x="13563600" y="4297113"/>
            <a:ext cx="3881436" cy="2554545"/>
          </a:xfrm>
          <a:prstGeom prst="rect">
            <a:avLst/>
          </a:prstGeom>
        </p:spPr>
        <p:txBody>
          <a:bodyPr wrap="square">
            <a:spAutoFit/>
          </a:bodyPr>
          <a:lstStyle/>
          <a:p>
            <a:pPr algn="just">
              <a:buFont typeface="Arial" panose="020B0604020202020204" pitchFamily="34" charset="0"/>
              <a:buChar char="•"/>
            </a:pPr>
            <a:r>
              <a:rPr lang="vi-VN" sz="4000" dirty="0">
                <a:solidFill>
                  <a:srgbClr val="222222"/>
                </a:solidFill>
                <a:latin typeface="Times New Roman" panose="02020603050405020304" pitchFamily="18" charset="0"/>
                <a:cs typeface="Times New Roman" panose="02020603050405020304" pitchFamily="18" charset="0"/>
              </a:rPr>
              <a:t>Sử dụng nhiều hình ảnh mang tính biểu tượng cao…</a:t>
            </a:r>
          </a:p>
        </p:txBody>
      </p:sp>
    </p:spTree>
    <p:extLst>
      <p:ext uri="{BB962C8B-B14F-4D97-AF65-F5344CB8AC3E}">
        <p14:creationId xmlns:p14="http://schemas.microsoft.com/office/powerpoint/2010/main" val="197822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par>
                                <p:cTn id="37" presetID="16" presetClass="entr" presetSubtype="21"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flipH="1">
            <a:off x="-533400" y="-190500"/>
            <a:ext cx="7058451" cy="3714510"/>
          </a:xfrm>
          <a:custGeom>
            <a:avLst/>
            <a:gdLst/>
            <a:ahLst/>
            <a:cxnLst/>
            <a:rect l="l" t="t" r="r" b="b"/>
            <a:pathLst>
              <a:path w="7058451" h="3714510">
                <a:moveTo>
                  <a:pt x="7058451" y="0"/>
                </a:moveTo>
                <a:lnTo>
                  <a:pt x="0" y="0"/>
                </a:lnTo>
                <a:lnTo>
                  <a:pt x="0" y="3714510"/>
                </a:lnTo>
                <a:lnTo>
                  <a:pt x="7058451" y="3714510"/>
                </a:lnTo>
                <a:lnTo>
                  <a:pt x="7058451"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Rectangle 1"/>
          <p:cNvSpPr>
            <a:spLocks noChangeArrowheads="1"/>
          </p:cNvSpPr>
          <p:nvPr/>
        </p:nvSpPr>
        <p:spPr bwMode="auto">
          <a:xfrm>
            <a:off x="1262062" y="2389853"/>
            <a:ext cx="65" cy="25545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600" b="1" i="0" u="none" strike="noStrike" cap="none" normalizeH="0" baseline="0" dirty="0">
              <a:ln>
                <a:noFill/>
              </a:ln>
              <a:solidFill>
                <a:srgbClr val="222222"/>
              </a:solidFill>
              <a:effectLst/>
              <a:latin typeface="Helvetica" panose="020B0604020202020204" pitchFamily="34" charset="0"/>
              <a:cs typeface="Arial" panose="020B0604020202020204" pitchFamily="34" charset="0"/>
            </a:endParaRPr>
          </a:p>
        </p:txBody>
      </p:sp>
      <p:sp>
        <p:nvSpPr>
          <p:cNvPr id="8" name="Rectangle 7"/>
          <p:cNvSpPr/>
          <p:nvPr/>
        </p:nvSpPr>
        <p:spPr>
          <a:xfrm>
            <a:off x="533400" y="776704"/>
            <a:ext cx="17526000" cy="2062103"/>
          </a:xfrm>
          <a:prstGeom prst="rect">
            <a:avLst/>
          </a:prstGeom>
        </p:spPr>
        <p:txBody>
          <a:bodyPr wrap="square">
            <a:spAutoFit/>
          </a:bodyPr>
          <a:lstStyle/>
          <a:p>
            <a:pPr algn="just"/>
            <a:r>
              <a:rPr lang="vi-VN" sz="3600" b="1" dirty="0">
                <a:solidFill>
                  <a:srgbClr val="222222"/>
                </a:solidFill>
                <a:latin typeface="Times New Roman" panose="02020603050405020304" pitchFamily="18" charset="0"/>
                <a:cs typeface="Times New Roman" panose="02020603050405020304" pitchFamily="18" charset="0"/>
              </a:rPr>
              <a:t>2. Hệ thống các luận điểm, lí lẽ, bằng chứng được tác giả dùng để thuyết phục người đọc việc dời đô từ Hoa Lư về Đại La.</a:t>
            </a:r>
          </a:p>
          <a:p>
            <a:pPr algn="ctr"/>
            <a:endParaRPr lang="vi-VN" sz="2000" b="1" dirty="0">
              <a:solidFill>
                <a:srgbClr val="222222"/>
              </a:solidFill>
              <a:latin typeface="Times New Roman" panose="02020603050405020304" pitchFamily="18" charset="0"/>
              <a:cs typeface="Times New Roman" panose="02020603050405020304" pitchFamily="18" charset="0"/>
            </a:endParaRPr>
          </a:p>
          <a:p>
            <a:pPr algn="ctr"/>
            <a:r>
              <a:rPr lang="vi-VN" sz="3600" b="1" dirty="0">
                <a:solidFill>
                  <a:srgbClr val="222222"/>
                </a:solidFill>
                <a:latin typeface="Times New Roman" panose="02020603050405020304" pitchFamily="18" charset="0"/>
                <a:cs typeface="Times New Roman" panose="02020603050405020304" pitchFamily="18" charset="0"/>
              </a:rPr>
              <a:t>a. Luận điểm 1. Nguyên nhân cần phải dời đô</a:t>
            </a:r>
          </a:p>
        </p:txBody>
      </p:sp>
      <p:sp>
        <p:nvSpPr>
          <p:cNvPr id="9" name="Rectangle 8"/>
          <p:cNvSpPr/>
          <p:nvPr/>
        </p:nvSpPr>
        <p:spPr>
          <a:xfrm>
            <a:off x="270164" y="3187393"/>
            <a:ext cx="8915400" cy="6740307"/>
          </a:xfrm>
          <a:prstGeom prst="rect">
            <a:avLst/>
          </a:prstGeom>
          <a:solidFill>
            <a:schemeClr val="bg1"/>
          </a:solidFill>
        </p:spPr>
        <p:txBody>
          <a:bodyPr wrap="square">
            <a:spAutoFit/>
          </a:bodyPr>
          <a:lstStyle/>
          <a:p>
            <a:pPr algn="just"/>
            <a:r>
              <a:rPr lang="vi-VN" sz="3600" dirty="0">
                <a:solidFill>
                  <a:srgbClr val="222222"/>
                </a:solidFill>
                <a:latin typeface="Times New Roman" panose="02020603050405020304" pitchFamily="18" charset="0"/>
                <a:cs typeface="Times New Roman" panose="02020603050405020304" pitchFamily="18" charset="0"/>
              </a:rPr>
              <a:t>– </a:t>
            </a:r>
            <a:r>
              <a:rPr lang="vi-VN" sz="3600" b="1" dirty="0">
                <a:solidFill>
                  <a:srgbClr val="222222"/>
                </a:solidFill>
                <a:latin typeface="Times New Roman" panose="02020603050405020304" pitchFamily="18" charset="0"/>
                <a:cs typeface="Times New Roman" panose="02020603050405020304" pitchFamily="18" charset="0"/>
              </a:rPr>
              <a:t>Lí lẽ 1</a:t>
            </a:r>
            <a:r>
              <a:rPr lang="vi-VN" sz="3600" dirty="0">
                <a:solidFill>
                  <a:srgbClr val="222222"/>
                </a:solidFill>
                <a:latin typeface="Times New Roman" panose="02020603050405020304" pitchFamily="18" charset="0"/>
                <a:cs typeface="Times New Roman" panose="02020603050405020304" pitchFamily="18" charset="0"/>
              </a:rPr>
              <a:t>: nhắc lại lịch sử dời của các vương triều hưng thịnh ở Trung Quốc</a:t>
            </a:r>
          </a:p>
          <a:p>
            <a:pPr algn="just"/>
            <a:r>
              <a:rPr lang="vi-VN" sz="3600" dirty="0">
                <a:solidFill>
                  <a:srgbClr val="222222"/>
                </a:solidFill>
                <a:latin typeface="Times New Roman" panose="02020603050405020304" pitchFamily="18" charset="0"/>
                <a:cs typeface="Times New Roman" panose="02020603050405020304" pitchFamily="18" charset="0"/>
              </a:rPr>
              <a:t>– </a:t>
            </a:r>
            <a:r>
              <a:rPr lang="vi-VN" sz="3600" b="1" dirty="0">
                <a:solidFill>
                  <a:srgbClr val="222222"/>
                </a:solidFill>
                <a:latin typeface="Times New Roman" panose="02020603050405020304" pitchFamily="18" charset="0"/>
                <a:cs typeface="Times New Roman" panose="02020603050405020304" pitchFamily="18" charset="0"/>
              </a:rPr>
              <a:t>Dẫn chứng 1:</a:t>
            </a:r>
          </a:p>
          <a:p>
            <a:pPr algn="just">
              <a:buFont typeface="Arial" panose="020B0604020202020204" pitchFamily="34" charset="0"/>
              <a:buChar char="•"/>
            </a:pPr>
            <a:r>
              <a:rPr lang="vi-VN" sz="3600" dirty="0">
                <a:solidFill>
                  <a:srgbClr val="222222"/>
                </a:solidFill>
                <a:latin typeface="Times New Roman" panose="02020603050405020304" pitchFamily="18" charset="0"/>
                <a:cs typeface="Times New Roman" panose="02020603050405020304" pitchFamily="18" charset="0"/>
              </a:rPr>
              <a:t> Nhà Thương: năm lần dời đô; nhà Chu: ba lần dời đô</a:t>
            </a:r>
          </a:p>
          <a:p>
            <a:pPr algn="just">
              <a:buFont typeface="Arial" panose="020B0604020202020204" pitchFamily="34" charset="0"/>
              <a:buChar char="•"/>
            </a:pPr>
            <a:r>
              <a:rPr lang="vi-VN" sz="3600" dirty="0">
                <a:solidFill>
                  <a:srgbClr val="222222"/>
                </a:solidFill>
                <a:latin typeface="Times New Roman" panose="02020603050405020304" pitchFamily="18" charset="0"/>
                <a:cs typeface="Times New Roman" panose="02020603050405020304" pitchFamily="18" charset="0"/>
              </a:rPr>
              <a:t> Lí do dời đô của nhà Thương và nhà Chu: đóng đô ở nơi trung tâm, mưu toan nghiệp lớn, tính kế muôn đời… hễ thấy thuận tiện thì đổi.</a:t>
            </a:r>
          </a:p>
          <a:p>
            <a:pPr algn="just">
              <a:buFont typeface="Arial" panose="020B0604020202020204" pitchFamily="34" charset="0"/>
              <a:buChar char="•"/>
            </a:pPr>
            <a:r>
              <a:rPr lang="vi-VN" sz="3600" dirty="0">
                <a:solidFill>
                  <a:srgbClr val="222222"/>
                </a:solidFill>
                <a:latin typeface="Times New Roman" panose="02020603050405020304" pitchFamily="18" charset="0"/>
                <a:cs typeface="Times New Roman" panose="02020603050405020304" pitchFamily="18" charset="0"/>
              </a:rPr>
              <a:t> Kết quả của việc dời đô: vận nước lâu dài, phong tục phồn thịnh</a:t>
            </a:r>
          </a:p>
          <a:p>
            <a:pPr algn="just"/>
            <a:r>
              <a:rPr lang="vi-VN" sz="3600" dirty="0">
                <a:latin typeface="Times New Roman" panose="02020603050405020304" pitchFamily="18" charset="0"/>
                <a:cs typeface="Times New Roman" panose="02020603050405020304" pitchFamily="18" charset="0"/>
                <a:sym typeface="Wingdings" panose="05000000000000000000" pitchFamily="2" charset="2"/>
              </a:rPr>
              <a:t></a:t>
            </a:r>
            <a:r>
              <a:rPr lang="vi-VN" sz="3600" dirty="0">
                <a:latin typeface="Times New Roman" panose="02020603050405020304" pitchFamily="18" charset="0"/>
                <a:cs typeface="Times New Roman" panose="02020603050405020304" pitchFamily="18" charset="0"/>
              </a:rPr>
              <a:t> Những tấm gương sáng chứng minh dời đô là việc “thường niên” của các triều đại lịch sử.</a:t>
            </a:r>
          </a:p>
        </p:txBody>
      </p:sp>
      <p:sp>
        <p:nvSpPr>
          <p:cNvPr id="17" name="Rectangle 16"/>
          <p:cNvSpPr/>
          <p:nvPr/>
        </p:nvSpPr>
        <p:spPr>
          <a:xfrm>
            <a:off x="9803390" y="3187393"/>
            <a:ext cx="8256010" cy="6740307"/>
          </a:xfrm>
          <a:prstGeom prst="rect">
            <a:avLst/>
          </a:prstGeom>
          <a:solidFill>
            <a:schemeClr val="bg1"/>
          </a:solidFill>
        </p:spPr>
        <p:txBody>
          <a:bodyPr wrap="square">
            <a:spAutoFit/>
          </a:bodyPr>
          <a:lstStyle/>
          <a:p>
            <a:pPr algn="just"/>
            <a:r>
              <a:rPr lang="vi-VN" sz="3600"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Lí lẽ 2</a:t>
            </a:r>
            <a:r>
              <a:rPr lang="vi-VN" sz="3600" dirty="0">
                <a:latin typeface="Times New Roman" panose="02020603050405020304" pitchFamily="18" charset="0"/>
                <a:cs typeface="Times New Roman" panose="02020603050405020304" pitchFamily="18" charset="0"/>
              </a:rPr>
              <a:t>: phê phán hai nhà Đinh, Lê:</a:t>
            </a:r>
          </a:p>
          <a:p>
            <a:pPr algn="just"/>
            <a:r>
              <a:rPr lang="vi-VN" sz="3600"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Dẫn chứng 2</a:t>
            </a:r>
            <a:r>
              <a:rPr lang="vi-VN" sz="3600" dirty="0">
                <a:latin typeface="Times New Roman" panose="02020603050405020304" pitchFamily="18" charset="0"/>
                <a:cs typeface="Times New Roman" panose="02020603050405020304" pitchFamily="18" charset="0"/>
              </a:rPr>
              <a:t>:</a:t>
            </a:r>
          </a:p>
          <a:p>
            <a:pPr marL="571500" indent="-571500" algn="just">
              <a:buFont typeface="Arial" panose="020B0604020202020204" pitchFamily="34" charset="0"/>
              <a:buChar char="•"/>
            </a:pPr>
            <a:r>
              <a:rPr lang="vi-VN" sz="3600" dirty="0">
                <a:latin typeface="Times New Roman" panose="02020603050405020304" pitchFamily="18" charset="0"/>
                <a:cs typeface="Times New Roman" panose="02020603050405020304" pitchFamily="18" charset="0"/>
              </a:rPr>
              <a:t>Khinh thường mệnh trời</a:t>
            </a:r>
          </a:p>
          <a:p>
            <a:pPr marL="571500" indent="-571500" algn="just">
              <a:buFont typeface="Arial" panose="020B0604020202020204" pitchFamily="34" charset="0"/>
              <a:buChar char="•"/>
            </a:pPr>
            <a:r>
              <a:rPr lang="vi-VN" sz="3600" dirty="0">
                <a:latin typeface="Times New Roman" panose="02020603050405020304" pitchFamily="18" charset="0"/>
                <a:cs typeface="Times New Roman" panose="02020603050405020304" pitchFamily="18" charset="0"/>
              </a:rPr>
              <a:t>Không biết noi theo các tấm gương sáng của hai nhà Thương, Chu</a:t>
            </a:r>
          </a:p>
          <a:p>
            <a:pPr marL="571500" indent="-571500" algn="just">
              <a:buFont typeface="Arial" panose="020B0604020202020204" pitchFamily="34" charset="0"/>
              <a:buChar char="•"/>
            </a:pPr>
            <a:r>
              <a:rPr lang="vi-VN" sz="3600" dirty="0">
                <a:latin typeface="Times New Roman" panose="02020603050405020304" pitchFamily="18" charset="0"/>
                <a:cs typeface="Times New Roman" panose="02020603050405020304" pitchFamily="18" charset="0"/>
              </a:rPr>
              <a:t>Hậu quả: triều đại ngắn ngủi, nhân dân không thể phát triển được</a:t>
            </a:r>
          </a:p>
          <a:p>
            <a:pPr algn="just"/>
            <a:r>
              <a:rPr lang="vi-VN" sz="3600" dirty="0">
                <a:latin typeface="Times New Roman" panose="02020603050405020304" pitchFamily="18" charset="0"/>
                <a:cs typeface="Times New Roman" panose="02020603050405020304" pitchFamily="18" charset="0"/>
                <a:sym typeface="Wingdings" panose="05000000000000000000" pitchFamily="2" charset="2"/>
              </a:rPr>
              <a:t></a:t>
            </a:r>
            <a:r>
              <a:rPr lang="vi-VN" sz="3600" dirty="0">
                <a:latin typeface="Times New Roman" panose="02020603050405020304" pitchFamily="18" charset="0"/>
                <a:cs typeface="Times New Roman" panose="02020603050405020304" pitchFamily="18" charset="0"/>
              </a:rPr>
              <a:t> Cơ sở thuyết phục để khẳng định dời đô là điều nên làm của các triều đại hưng thịnh, đặc biệt là trong hoàn cảnh nhà Lý lúc bấy giờ đang rất cần một nơi hội tụ đầy đủ linh khí, sức mạnh đất trời để phát triển.</a:t>
            </a:r>
          </a:p>
        </p:txBody>
      </p:sp>
    </p:spTree>
    <p:extLst>
      <p:ext uri="{BB962C8B-B14F-4D97-AF65-F5344CB8AC3E}">
        <p14:creationId xmlns:p14="http://schemas.microsoft.com/office/powerpoint/2010/main" val="111500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ircle(in)">
                                      <p:cBhvr>
                                        <p:cTn id="12" dur="2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rot="10800000" flipH="1" flipV="1">
            <a:off x="11353800" y="-77822"/>
            <a:ext cx="7058451" cy="3714510"/>
          </a:xfrm>
          <a:custGeom>
            <a:avLst/>
            <a:gdLst/>
            <a:ahLst/>
            <a:cxnLst/>
            <a:rect l="l" t="t" r="r" b="b"/>
            <a:pathLst>
              <a:path w="7058451" h="3714510">
                <a:moveTo>
                  <a:pt x="7058451" y="0"/>
                </a:moveTo>
                <a:lnTo>
                  <a:pt x="0" y="0"/>
                </a:lnTo>
                <a:lnTo>
                  <a:pt x="0" y="3714510"/>
                </a:lnTo>
                <a:lnTo>
                  <a:pt x="7058451" y="3714510"/>
                </a:lnTo>
                <a:lnTo>
                  <a:pt x="7058451"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Rectangle 11"/>
          <p:cNvSpPr/>
          <p:nvPr/>
        </p:nvSpPr>
        <p:spPr>
          <a:xfrm>
            <a:off x="2362200" y="1095792"/>
            <a:ext cx="14173200" cy="707886"/>
          </a:xfrm>
          <a:prstGeom prst="rect">
            <a:avLst/>
          </a:prstGeom>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b. Luận điểm 2. Nguyên nhân chọn thành Đại La làm kinh đô</a:t>
            </a:r>
          </a:p>
        </p:txBody>
      </p:sp>
      <p:sp>
        <p:nvSpPr>
          <p:cNvPr id="13" name="Rectangle 12"/>
          <p:cNvSpPr/>
          <p:nvPr/>
        </p:nvSpPr>
        <p:spPr>
          <a:xfrm>
            <a:off x="457200" y="2324100"/>
            <a:ext cx="17526000" cy="6863417"/>
          </a:xfrm>
          <a:prstGeom prst="rect">
            <a:avLst/>
          </a:prstGeom>
          <a:solidFill>
            <a:schemeClr val="bg1"/>
          </a:solidFill>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 Lí lẽ</a:t>
            </a:r>
            <a:r>
              <a:rPr lang="vi-VN" sz="4000" dirty="0">
                <a:latin typeface="Times New Roman" panose="02020603050405020304" pitchFamily="18" charset="0"/>
                <a:cs typeface="Times New Roman" panose="02020603050405020304" pitchFamily="18" charset="0"/>
              </a:rPr>
              <a:t>: thành Đại La có những lợi thế tuyệt vời mà khó nơi nào có được</a:t>
            </a:r>
          </a:p>
          <a:p>
            <a:pPr algn="just"/>
            <a:r>
              <a:rPr lang="vi-VN" sz="4000" b="1" dirty="0">
                <a:latin typeface="Times New Roman" panose="02020603050405020304" pitchFamily="18" charset="0"/>
                <a:cs typeface="Times New Roman" panose="02020603050405020304" pitchFamily="18" charset="0"/>
              </a:rPr>
              <a:t>- Dẫn chứng:</a:t>
            </a:r>
          </a:p>
          <a:p>
            <a:pPr marL="571500" indent="-571500" algn="just">
              <a:buFont typeface="Arial" panose="020B0604020202020204" pitchFamily="34" charset="0"/>
              <a:buChar char="•"/>
            </a:pPr>
            <a:r>
              <a:rPr lang="vi-VN" sz="4000" dirty="0">
                <a:latin typeface="Times New Roman" panose="02020603050405020304" pitchFamily="18" charset="0"/>
                <a:cs typeface="Times New Roman" panose="02020603050405020304" pitchFamily="18" charset="0"/>
              </a:rPr>
              <a:t>Vị trí địa lý: ở vào nơi trung tâm trời đất, hợp cả bốn hướng nam, bắc, đông, tây, lại được thế “rồng cuộn hổ ngồi”, được coi là thế đất đẹp, có tương lai phát triển thịnh vượng</a:t>
            </a:r>
          </a:p>
          <a:p>
            <a:pPr marL="571500" indent="-571500" algn="just">
              <a:buFont typeface="Arial" panose="020B0604020202020204" pitchFamily="34" charset="0"/>
              <a:buChar char="•"/>
            </a:pPr>
            <a:r>
              <a:rPr lang="vi-VN" sz="4000" dirty="0">
                <a:latin typeface="Times New Roman" panose="02020603050405020304" pitchFamily="18" charset="0"/>
                <a:cs typeface="Times New Roman" panose="02020603050405020304" pitchFamily="18" charset="0"/>
              </a:rPr>
              <a:t>Địa thế: rộng rãi, bằng phẳng, đất cao, thoáng</a:t>
            </a:r>
          </a:p>
          <a:p>
            <a:pPr marL="571500" indent="-571500" algn="just">
              <a:buFont typeface="Arial" panose="020B0604020202020204" pitchFamily="34" charset="0"/>
              <a:buChar char="•"/>
            </a:pPr>
            <a:r>
              <a:rPr lang="vi-VN" sz="4000" dirty="0">
                <a:latin typeface="Times New Roman" panose="02020603050405020304" pitchFamily="18" charset="0"/>
                <a:cs typeface="Times New Roman" panose="02020603050405020304" pitchFamily="18" charset="0"/>
              </a:rPr>
              <a:t>Dân cư: không bị ảnh hưởng của thiên tai ngập lụt</a:t>
            </a:r>
          </a:p>
          <a:p>
            <a:pPr marL="571500" indent="-571500" algn="just">
              <a:buFont typeface="Arial" panose="020B0604020202020204" pitchFamily="34" charset="0"/>
              <a:buChar char="•"/>
            </a:pPr>
            <a:r>
              <a:rPr lang="vi-VN" sz="4000" dirty="0">
                <a:latin typeface="Times New Roman" panose="02020603050405020304" pitchFamily="18" charset="0"/>
                <a:cs typeface="Times New Roman" panose="02020603050405020304" pitchFamily="18" charset="0"/>
              </a:rPr>
              <a:t>Phong cảnh: tốt tươi, tràn đầy sức sống</a:t>
            </a:r>
          </a:p>
          <a:p>
            <a:pPr algn="just"/>
            <a:r>
              <a:rPr lang="vi-VN" sz="4000" dirty="0">
                <a:latin typeface="Times New Roman" panose="02020603050405020304" pitchFamily="18" charset="0"/>
                <a:cs typeface="Times New Roman" panose="02020603050405020304" pitchFamily="18" charset="0"/>
                <a:sym typeface="Wingdings" panose="05000000000000000000" pitchFamily="2" charset="2"/>
              </a:rPr>
              <a:t></a:t>
            </a:r>
            <a:r>
              <a:rPr lang="vi-VN" sz="4000" dirty="0">
                <a:latin typeface="Times New Roman" panose="02020603050405020304" pitchFamily="18" charset="0"/>
                <a:cs typeface="Times New Roman" panose="02020603050405020304" pitchFamily="18" charset="0"/>
              </a:rPr>
              <a:t> Thành Đại La xứng đáng là thánh địa của trời đất, là nơi thích hợp nhất để đóng đô muôn đời. Qua đó, thể hiện khát vọng của nhà vua về một đất nước thái bình, thịnh trị và ý thức dân tộc, tự chủ, tự lập, tự cường của một quốc gia phong kiến.</a:t>
            </a:r>
          </a:p>
        </p:txBody>
      </p:sp>
    </p:spTree>
    <p:extLst>
      <p:ext uri="{BB962C8B-B14F-4D97-AF65-F5344CB8AC3E}">
        <p14:creationId xmlns:p14="http://schemas.microsoft.com/office/powerpoint/2010/main" val="16387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81652" y="0"/>
            <a:ext cx="14406348" cy="758134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p:cNvPicPr>
            <a:picLocks noChangeAspect="1"/>
          </p:cNvPicPr>
          <p:nvPr/>
        </p:nvPicPr>
        <p:blipFill rotWithShape="1">
          <a:blip r:embed="rId5">
            <a:biLevel thresh="50000"/>
          </a:blip>
          <a:srcRect t="20266"/>
          <a:stretch/>
        </p:blipFill>
        <p:spPr>
          <a:xfrm>
            <a:off x="-228600" y="2857500"/>
            <a:ext cx="15298872" cy="5867400"/>
          </a:xfrm>
          <a:prstGeom prst="rect">
            <a:avLst/>
          </a:prstGeom>
        </p:spPr>
      </p:pic>
    </p:spTree>
    <p:extLst>
      <p:ext uri="{BB962C8B-B14F-4D97-AF65-F5344CB8AC3E}">
        <p14:creationId xmlns:p14="http://schemas.microsoft.com/office/powerpoint/2010/main" val="2058618762"/>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19600" y="-13449300"/>
            <a:ext cx="20226732" cy="18800580"/>
            <a:chOff x="6666527" y="-11336541"/>
            <a:chExt cx="20226732" cy="18800580"/>
          </a:xfrm>
        </p:grpSpPr>
        <p:sp>
          <p:nvSpPr>
            <p:cNvPr id="6" name="Freeform 2"/>
            <p:cNvSpPr/>
            <p:nvPr/>
          </p:nvSpPr>
          <p:spPr>
            <a:xfrm rot="1108674">
              <a:off x="6666527" y="-9456674"/>
              <a:ext cx="17352570" cy="16289725"/>
            </a:xfrm>
            <a:custGeom>
              <a:avLst/>
              <a:gdLst/>
              <a:ahLst/>
              <a:cxnLst/>
              <a:rect l="l" t="t" r="r" b="b"/>
              <a:pathLst>
                <a:path w="17352570" h="16289725">
                  <a:moveTo>
                    <a:pt x="0" y="0"/>
                  </a:moveTo>
                  <a:lnTo>
                    <a:pt x="17352570" y="0"/>
                  </a:lnTo>
                  <a:lnTo>
                    <a:pt x="17352570" y="16289725"/>
                  </a:lnTo>
                  <a:lnTo>
                    <a:pt x="0" y="162897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3"/>
            <p:cNvSpPr/>
            <p:nvPr/>
          </p:nvSpPr>
          <p:spPr>
            <a:xfrm rot="813508">
              <a:off x="9306237" y="-11336541"/>
              <a:ext cx="17541846" cy="18800580"/>
            </a:xfrm>
            <a:custGeom>
              <a:avLst/>
              <a:gdLst/>
              <a:ahLst/>
              <a:cxnLst/>
              <a:rect l="l" t="t" r="r" b="b"/>
              <a:pathLst>
                <a:path w="17541846" h="18800580">
                  <a:moveTo>
                    <a:pt x="0" y="0"/>
                  </a:moveTo>
                  <a:lnTo>
                    <a:pt x="17541845" y="0"/>
                  </a:lnTo>
                  <a:lnTo>
                    <a:pt x="17541845" y="18800580"/>
                  </a:lnTo>
                  <a:lnTo>
                    <a:pt x="0" y="18800580"/>
                  </a:lnTo>
                  <a:lnTo>
                    <a:pt x="0" y="0"/>
                  </a:lnTo>
                  <a:close/>
                </a:path>
              </a:pathLst>
            </a:custGeom>
            <a:blipFill>
              <a:blip r:embed="rId5">
                <a:extLst>
                  <a:ext uri="{96DAC541-7B7A-43D3-8B79-37D633B846F1}">
                    <asvg:svgBlip xmlns:asvg="http://schemas.microsoft.com/office/drawing/2016/SVG/main" r:embed="rId6"/>
                  </a:ext>
                </a:extLst>
              </a:blip>
              <a:stretch>
                <a:fillRect l="-14583" b="-363"/>
              </a:stretch>
            </a:blipFill>
          </p:spPr>
        </p:sp>
        <p:sp>
          <p:nvSpPr>
            <p:cNvPr id="8" name="Freeform 4"/>
            <p:cNvSpPr/>
            <p:nvPr/>
          </p:nvSpPr>
          <p:spPr>
            <a:xfrm rot="2474766">
              <a:off x="9785005" y="-7553034"/>
              <a:ext cx="17108254" cy="11334218"/>
            </a:xfrm>
            <a:custGeom>
              <a:avLst/>
              <a:gdLst/>
              <a:ahLst/>
              <a:cxnLst/>
              <a:rect l="l" t="t" r="r" b="b"/>
              <a:pathLst>
                <a:path w="17108254" h="11334218">
                  <a:moveTo>
                    <a:pt x="0" y="0"/>
                  </a:moveTo>
                  <a:lnTo>
                    <a:pt x="17108253" y="0"/>
                  </a:lnTo>
                  <a:lnTo>
                    <a:pt x="17108253" y="11334218"/>
                  </a:lnTo>
                  <a:lnTo>
                    <a:pt x="0" y="11334218"/>
                  </a:lnTo>
                  <a:lnTo>
                    <a:pt x="0" y="0"/>
                  </a:lnTo>
                  <a:close/>
                </a:path>
              </a:pathLst>
            </a:custGeom>
            <a:blipFill>
              <a:blip r:embed="rId7">
                <a:alphaModFix amt="30000"/>
                <a:extLst>
                  <a:ext uri="{96DAC541-7B7A-43D3-8B79-37D633B846F1}">
                    <asvg:svgBlip xmlns:asvg="http://schemas.microsoft.com/office/drawing/2016/SVG/main" r:embed="rId8"/>
                  </a:ext>
                </a:extLst>
              </a:blip>
              <a:stretch>
                <a:fillRect/>
              </a:stretch>
            </a:blipFill>
          </p:spPr>
        </p:sp>
      </p:grpSp>
      <p:pic>
        <p:nvPicPr>
          <p:cNvPr id="10" name="Picture 9"/>
          <p:cNvPicPr>
            <a:picLocks noChangeAspect="1"/>
          </p:cNvPicPr>
          <p:nvPr/>
        </p:nvPicPr>
        <p:blipFill>
          <a:blip r:embed="rId9"/>
          <a:stretch>
            <a:fillRect/>
          </a:stretch>
        </p:blipFill>
        <p:spPr>
          <a:xfrm>
            <a:off x="3657600" y="3543300"/>
            <a:ext cx="12982661" cy="3276600"/>
          </a:xfrm>
          <a:prstGeom prst="rect">
            <a:avLst/>
          </a:prstGeom>
        </p:spPr>
      </p:pic>
    </p:spTree>
    <p:extLst>
      <p:ext uri="{BB962C8B-B14F-4D97-AF65-F5344CB8AC3E}">
        <p14:creationId xmlns:p14="http://schemas.microsoft.com/office/powerpoint/2010/main" val="426353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2"/>
          <p:cNvSpPr/>
          <p:nvPr/>
        </p:nvSpPr>
        <p:spPr>
          <a:xfrm>
            <a:off x="3786263" y="3591191"/>
            <a:ext cx="17108254" cy="11334218"/>
          </a:xfrm>
          <a:custGeom>
            <a:avLst/>
            <a:gdLst/>
            <a:ahLst/>
            <a:cxnLst/>
            <a:rect l="l" t="t" r="r" b="b"/>
            <a:pathLst>
              <a:path w="17108254" h="11334218">
                <a:moveTo>
                  <a:pt x="0" y="0"/>
                </a:moveTo>
                <a:lnTo>
                  <a:pt x="17108254" y="0"/>
                </a:lnTo>
                <a:lnTo>
                  <a:pt x="17108254" y="11334218"/>
                </a:lnTo>
                <a:lnTo>
                  <a:pt x="0" y="11334218"/>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sp>
      <p:sp>
        <p:nvSpPr>
          <p:cNvPr id="8" name="Rectangle 7">
            <a:extLst>
              <a:ext uri="{FF2B5EF4-FFF2-40B4-BE49-F238E27FC236}">
                <a16:creationId xmlns:a16="http://schemas.microsoft.com/office/drawing/2014/main" id="{C36B9FBF-87CE-4FE8-AB56-14EF7B3947F3}"/>
              </a:ext>
            </a:extLst>
          </p:cNvPr>
          <p:cNvSpPr/>
          <p:nvPr/>
        </p:nvSpPr>
        <p:spPr>
          <a:xfrm>
            <a:off x="11572102" y="2819696"/>
            <a:ext cx="4638237" cy="18172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Nhóm 2- Bài tập 2</a:t>
            </a:r>
            <a:endParaRPr lang="en-US" sz="44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06BD946-BEA2-4EAE-9924-F58273B3859B}"/>
              </a:ext>
            </a:extLst>
          </p:cNvPr>
          <p:cNvSpPr/>
          <p:nvPr/>
        </p:nvSpPr>
        <p:spPr>
          <a:xfrm>
            <a:off x="11572102" y="6179292"/>
            <a:ext cx="4638237" cy="27720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Nhóm 4- bài tập 4</a:t>
            </a:r>
            <a:endParaRPr lang="en-US" sz="44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16F8A6-93DA-402F-92DA-40706EFE94E0}"/>
              </a:ext>
            </a:extLst>
          </p:cNvPr>
          <p:cNvSpPr/>
          <p:nvPr/>
        </p:nvSpPr>
        <p:spPr>
          <a:xfrm>
            <a:off x="1554312" y="6556491"/>
            <a:ext cx="4895482" cy="20176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Nhóm 3- Bài tập 3</a:t>
            </a:r>
            <a:endParaRPr lang="en-US" sz="44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E119E13-49CE-4E71-9884-A1E4D480A8BA}"/>
              </a:ext>
            </a:extLst>
          </p:cNvPr>
          <p:cNvSpPr/>
          <p:nvPr/>
        </p:nvSpPr>
        <p:spPr>
          <a:xfrm>
            <a:off x="1554312" y="2565810"/>
            <a:ext cx="4919914" cy="2541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Nhóm 1- Bài tập 1</a:t>
            </a:r>
            <a:endParaRPr lang="en-US" sz="44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67B9B752-1A7B-4EEE-B4FD-F8C7A88160D1}"/>
              </a:ext>
            </a:extLst>
          </p:cNvPr>
          <p:cNvSpPr/>
          <p:nvPr/>
        </p:nvSpPr>
        <p:spPr>
          <a:xfrm>
            <a:off x="5900717" y="619987"/>
            <a:ext cx="8813182" cy="1091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6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Hoạt động nhóm</a:t>
            </a:r>
            <a:endParaRPr lang="en-US" sz="6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2" name="Freeform 2"/>
          <p:cNvSpPr/>
          <p:nvPr/>
        </p:nvSpPr>
        <p:spPr>
          <a:xfrm rot="1378595">
            <a:off x="13488175" y="-432112"/>
            <a:ext cx="7391400" cy="3104847"/>
          </a:xfrm>
          <a:custGeom>
            <a:avLst/>
            <a:gdLst/>
            <a:ahLst/>
            <a:cxnLst/>
            <a:rect l="l" t="t" r="r" b="b"/>
            <a:pathLst>
              <a:path w="8318276" h="4065557">
                <a:moveTo>
                  <a:pt x="0" y="0"/>
                </a:moveTo>
                <a:lnTo>
                  <a:pt x="8318276" y="0"/>
                </a:lnTo>
                <a:lnTo>
                  <a:pt x="8318276" y="4065557"/>
                </a:lnTo>
                <a:lnTo>
                  <a:pt x="0" y="4065557"/>
                </a:lnTo>
                <a:lnTo>
                  <a:pt x="0" y="0"/>
                </a:lnTo>
                <a:close/>
              </a:path>
            </a:pathLst>
          </a:custGeom>
          <a:blipFill>
            <a:blip r:embed="rId5"/>
            <a:stretch>
              <a:fillRect/>
            </a:stretch>
          </a:blipFill>
        </p:spPr>
      </p:sp>
      <p:grpSp>
        <p:nvGrpSpPr>
          <p:cNvPr id="20" name="Group 8"/>
          <p:cNvGrpSpPr/>
          <p:nvPr/>
        </p:nvGrpSpPr>
        <p:grpSpPr>
          <a:xfrm>
            <a:off x="9494666" y="3016897"/>
            <a:ext cx="1794560" cy="1794560"/>
            <a:chOff x="0" y="0"/>
            <a:chExt cx="812800" cy="812800"/>
          </a:xfrm>
        </p:grpSpPr>
        <p:sp>
          <p:nvSpPr>
            <p:cNvPr id="21"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6346"/>
            </a:solidFill>
            <a:ln>
              <a:noFill/>
            </a:ln>
          </p:spPr>
        </p:sp>
        <p:sp>
          <p:nvSpPr>
            <p:cNvPr id="22"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8"/>
          <p:cNvGrpSpPr/>
          <p:nvPr/>
        </p:nvGrpSpPr>
        <p:grpSpPr>
          <a:xfrm>
            <a:off x="9558848" y="6353717"/>
            <a:ext cx="1794560" cy="1794560"/>
            <a:chOff x="0" y="0"/>
            <a:chExt cx="812800" cy="812800"/>
          </a:xfrm>
        </p:grpSpPr>
        <p:sp>
          <p:nvSpPr>
            <p:cNvPr id="24"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6346"/>
            </a:solidFill>
            <a:ln>
              <a:noFill/>
            </a:ln>
          </p:spPr>
        </p:sp>
        <p:sp>
          <p:nvSpPr>
            <p:cNvPr id="25"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6" name="Group 8"/>
          <p:cNvGrpSpPr/>
          <p:nvPr/>
        </p:nvGrpSpPr>
        <p:grpSpPr>
          <a:xfrm>
            <a:off x="6592137" y="6406292"/>
            <a:ext cx="1794560" cy="1794560"/>
            <a:chOff x="0" y="0"/>
            <a:chExt cx="812800" cy="812800"/>
          </a:xfrm>
        </p:grpSpPr>
        <p:sp>
          <p:nvSpPr>
            <p:cNvPr id="27"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6346"/>
            </a:solidFill>
            <a:ln>
              <a:noFill/>
            </a:ln>
          </p:spPr>
        </p:sp>
        <p:sp>
          <p:nvSpPr>
            <p:cNvPr id="28"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9" name="Group 8"/>
          <p:cNvGrpSpPr/>
          <p:nvPr/>
        </p:nvGrpSpPr>
        <p:grpSpPr>
          <a:xfrm>
            <a:off x="6613664" y="2939230"/>
            <a:ext cx="1794560" cy="1794560"/>
            <a:chOff x="0" y="0"/>
            <a:chExt cx="812800" cy="812800"/>
          </a:xfrm>
        </p:grpSpPr>
        <p:sp>
          <p:nvSpPr>
            <p:cNvPr id="30"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6346"/>
            </a:solidFill>
            <a:ln>
              <a:noFill/>
            </a:ln>
          </p:spPr>
        </p:sp>
        <p:sp>
          <p:nvSpPr>
            <p:cNvPr id="31"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spTree>
    <p:extLst>
      <p:ext uri="{BB962C8B-B14F-4D97-AF65-F5344CB8AC3E}">
        <p14:creationId xmlns:p14="http://schemas.microsoft.com/office/powerpoint/2010/main" val="11479871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a:off x="4777409" y="-36154"/>
            <a:ext cx="14406348" cy="758134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4"/>
          <p:cNvSpPr txBox="1"/>
          <p:nvPr/>
        </p:nvSpPr>
        <p:spPr>
          <a:xfrm>
            <a:off x="7467600" y="419100"/>
            <a:ext cx="8115300" cy="884858"/>
          </a:xfrm>
          <a:prstGeom prst="rect">
            <a:avLst/>
          </a:prstGeom>
        </p:spPr>
        <p:txBody>
          <a:bodyPr lIns="0" tIns="0" rIns="0" bIns="0" rtlCol="0" anchor="t">
            <a:spAutoFit/>
          </a:bodyPr>
          <a:lstStyle/>
          <a:p>
            <a:pPr>
              <a:lnSpc>
                <a:spcPts val="7746"/>
              </a:lnSpc>
            </a:pPr>
            <a:r>
              <a:rPr lang="vi-VN" sz="4800" b="1" dirty="0">
                <a:solidFill>
                  <a:srgbClr val="000000"/>
                </a:solidFill>
                <a:latin typeface="Times New Roman" panose="02020603050405020304" pitchFamily="18" charset="0"/>
                <a:cs typeface="Times New Roman" panose="02020603050405020304" pitchFamily="18" charset="0"/>
              </a:rPr>
              <a:t>Bài tập 1</a:t>
            </a:r>
            <a:endParaRPr lang="en-US" sz="48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36533032"/>
              </p:ext>
            </p:extLst>
          </p:nvPr>
        </p:nvGraphicFramePr>
        <p:xfrm>
          <a:off x="609600" y="1600200"/>
          <a:ext cx="17373600" cy="8317840"/>
        </p:xfrm>
        <a:graphic>
          <a:graphicData uri="http://schemas.openxmlformats.org/drawingml/2006/table">
            <a:tbl>
              <a:tblPr>
                <a:tableStyleId>{5940675A-B579-460E-94D1-54222C63F5DA}</a:tableStyleId>
              </a:tblPr>
              <a:tblGrid>
                <a:gridCol w="1318532">
                  <a:extLst>
                    <a:ext uri="{9D8B030D-6E8A-4147-A177-3AD203B41FA5}">
                      <a16:colId xmlns:a16="http://schemas.microsoft.com/office/drawing/2014/main" val="20000"/>
                    </a:ext>
                  </a:extLst>
                </a:gridCol>
                <a:gridCol w="1628775">
                  <a:extLst>
                    <a:ext uri="{9D8B030D-6E8A-4147-A177-3AD203B41FA5}">
                      <a16:colId xmlns:a16="http://schemas.microsoft.com/office/drawing/2014/main" val="20001"/>
                    </a:ext>
                  </a:extLst>
                </a:gridCol>
                <a:gridCol w="3024868">
                  <a:extLst>
                    <a:ext uri="{9D8B030D-6E8A-4147-A177-3AD203B41FA5}">
                      <a16:colId xmlns:a16="http://schemas.microsoft.com/office/drawing/2014/main" val="20002"/>
                    </a:ext>
                  </a:extLst>
                </a:gridCol>
                <a:gridCol w="3257550">
                  <a:extLst>
                    <a:ext uri="{9D8B030D-6E8A-4147-A177-3AD203B41FA5}">
                      <a16:colId xmlns:a16="http://schemas.microsoft.com/office/drawing/2014/main" val="20003"/>
                    </a:ext>
                  </a:extLst>
                </a:gridCol>
                <a:gridCol w="3955596">
                  <a:extLst>
                    <a:ext uri="{9D8B030D-6E8A-4147-A177-3AD203B41FA5}">
                      <a16:colId xmlns:a16="http://schemas.microsoft.com/office/drawing/2014/main" val="20004"/>
                    </a:ext>
                  </a:extLst>
                </a:gridCol>
                <a:gridCol w="4188279">
                  <a:extLst>
                    <a:ext uri="{9D8B030D-6E8A-4147-A177-3AD203B41FA5}">
                      <a16:colId xmlns:a16="http://schemas.microsoft.com/office/drawing/2014/main" val="20005"/>
                    </a:ext>
                  </a:extLst>
                </a:gridCol>
              </a:tblGrid>
              <a:tr h="79116">
                <a:tc>
                  <a:txBody>
                    <a:bodyPr/>
                    <a:lstStyle/>
                    <a:p>
                      <a:pPr algn="ctr"/>
                      <a:r>
                        <a:rPr lang="vi-VN" sz="3200" b="1" dirty="0">
                          <a:solidFill>
                            <a:schemeClr val="bg1"/>
                          </a:solidFill>
                          <a:effectLst/>
                          <a:latin typeface="+mj-lt"/>
                        </a:rPr>
                        <a:t>Văn bản</a:t>
                      </a:r>
                    </a:p>
                  </a:txBody>
                  <a:tcPr marL="6820" marR="6820" marT="6820" marB="6820">
                    <a:solidFill>
                      <a:srgbClr val="CE9887"/>
                    </a:solidFill>
                  </a:tcPr>
                </a:tc>
                <a:tc>
                  <a:txBody>
                    <a:bodyPr/>
                    <a:lstStyle/>
                    <a:p>
                      <a:pPr algn="ctr"/>
                      <a:r>
                        <a:rPr lang="vi-VN" sz="3200" b="1" dirty="0">
                          <a:solidFill>
                            <a:schemeClr val="bg1"/>
                          </a:solidFill>
                          <a:effectLst/>
                          <a:latin typeface="+mj-lt"/>
                        </a:rPr>
                        <a:t>Thời điểm ra đời</a:t>
                      </a:r>
                    </a:p>
                  </a:txBody>
                  <a:tcPr marL="6820" marR="6820" marT="6820" marB="6820">
                    <a:solidFill>
                      <a:srgbClr val="CE9887"/>
                    </a:solidFill>
                  </a:tcPr>
                </a:tc>
                <a:tc>
                  <a:txBody>
                    <a:bodyPr/>
                    <a:lstStyle/>
                    <a:p>
                      <a:pPr algn="ctr"/>
                      <a:r>
                        <a:rPr lang="en-US" sz="3200" b="1" dirty="0" err="1">
                          <a:solidFill>
                            <a:schemeClr val="bg1"/>
                          </a:solidFill>
                          <a:effectLst/>
                          <a:latin typeface="Times New Roman" panose="02020603050405020304" pitchFamily="18" charset="0"/>
                          <a:cs typeface="Times New Roman" panose="02020603050405020304" pitchFamily="18" charset="0"/>
                        </a:rPr>
                        <a:t>Luận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đê</a:t>
                      </a:r>
                      <a:r>
                        <a:rPr lang="en-US" sz="3200" b="1" dirty="0">
                          <a:solidFill>
                            <a:schemeClr val="bg1"/>
                          </a:solidFill>
                          <a:effectLst/>
                          <a:latin typeface="Times New Roman" panose="02020603050405020304" pitchFamily="18" charset="0"/>
                          <a:cs typeface="Times New Roman" panose="02020603050405020304" pitchFamily="18" charset="0"/>
                        </a:rPr>
                        <a:t>̀</a:t>
                      </a:r>
                    </a:p>
                  </a:txBody>
                  <a:tcPr marL="6820" marR="6820" marT="6820" marB="6820">
                    <a:solidFill>
                      <a:srgbClr val="CE9887"/>
                    </a:solidFill>
                  </a:tcPr>
                </a:tc>
                <a:tc>
                  <a:txBody>
                    <a:bodyPr/>
                    <a:lstStyle/>
                    <a:p>
                      <a:pPr algn="ctr"/>
                      <a:r>
                        <a:rPr lang="vi-VN" sz="3200" b="1" dirty="0">
                          <a:solidFill>
                            <a:schemeClr val="bg1"/>
                          </a:solidFill>
                          <a:effectLst/>
                          <a:latin typeface="+mj-lt"/>
                        </a:rPr>
                        <a:t>Luận điểm</a:t>
                      </a:r>
                    </a:p>
                  </a:txBody>
                  <a:tcPr marL="6820" marR="6820" marT="6820" marB="6820">
                    <a:solidFill>
                      <a:srgbClr val="CE9887"/>
                    </a:solidFill>
                  </a:tcPr>
                </a:tc>
                <a:tc>
                  <a:txBody>
                    <a:bodyPr/>
                    <a:lstStyle/>
                    <a:p>
                      <a:pPr algn="ctr"/>
                      <a:r>
                        <a:rPr lang="en-US" sz="3200" b="1" dirty="0">
                          <a:solidFill>
                            <a:schemeClr val="bg1"/>
                          </a:solidFill>
                          <a:effectLst/>
                          <a:latin typeface="Times New Roman" panose="02020603050405020304" pitchFamily="18" charset="0"/>
                          <a:cs typeface="Times New Roman" panose="02020603050405020304" pitchFamily="18" charset="0"/>
                        </a:rPr>
                        <a:t>Lí lẽ</a:t>
                      </a:r>
                    </a:p>
                  </a:txBody>
                  <a:tcPr marL="6820" marR="6820" marT="6820" marB="6820">
                    <a:solidFill>
                      <a:srgbClr val="CE9887"/>
                    </a:solidFill>
                  </a:tcPr>
                </a:tc>
                <a:tc>
                  <a:txBody>
                    <a:bodyPr/>
                    <a:lstStyle/>
                    <a:p>
                      <a:pPr algn="ctr"/>
                      <a:r>
                        <a:rPr lang="vi-VN" sz="3200" b="1" dirty="0">
                          <a:solidFill>
                            <a:schemeClr val="bg1"/>
                          </a:solidFill>
                          <a:effectLst/>
                          <a:latin typeface="+mj-lt"/>
                        </a:rPr>
                        <a:t>Bằng chứng</a:t>
                      </a:r>
                    </a:p>
                  </a:txBody>
                  <a:tcPr marL="6820" marR="6820" marT="6820" marB="6820">
                    <a:solidFill>
                      <a:srgbClr val="CE9887"/>
                    </a:solidFill>
                  </a:tcPr>
                </a:tc>
                <a:extLst>
                  <a:ext uri="{0D108BD9-81ED-4DB2-BD59-A6C34878D82A}">
                    <a16:rowId xmlns:a16="http://schemas.microsoft.com/office/drawing/2014/main" val="10000"/>
                  </a:ext>
                </a:extLst>
              </a:tr>
              <a:tr h="3189181">
                <a:tc>
                  <a:txBody>
                    <a:bodyPr/>
                    <a:lstStyle/>
                    <a:p>
                      <a:pPr algn="ctr"/>
                      <a:r>
                        <a:rPr lang="vi-VN" sz="3200" dirty="0">
                          <a:effectLst/>
                          <a:latin typeface="+mj-lt"/>
                        </a:rPr>
                        <a:t>Hịch tướng sĩ</a:t>
                      </a:r>
                    </a:p>
                  </a:txBody>
                  <a:tcPr marL="6820" marR="6820" marT="6820" marB="6820" anchor="ctr">
                    <a:solidFill>
                      <a:schemeClr val="bg1"/>
                    </a:solidFill>
                  </a:tcPr>
                </a:tc>
                <a:tc>
                  <a:txBody>
                    <a:bodyPr/>
                    <a:lstStyle/>
                    <a:p>
                      <a:pPr algn="ctr"/>
                      <a:r>
                        <a:rPr lang="vi-VN" sz="3200" dirty="0">
                          <a:effectLst/>
                          <a:latin typeface="+mj-lt"/>
                        </a:rPr>
                        <a:t>Được viết vào năm 1285, khi cuộc xâm lăng lần thứ hai của quân Nguyên Mông đe dọa đất nước.</a:t>
                      </a:r>
                    </a:p>
                  </a:txBody>
                  <a:tcPr marL="6820" marR="6820" marT="6820" marB="6820">
                    <a:solidFill>
                      <a:schemeClr val="bg1"/>
                    </a:solidFill>
                  </a:tcPr>
                </a:tc>
                <a:tc>
                  <a:txBody>
                    <a:bodyPr/>
                    <a:lstStyle/>
                    <a:p>
                      <a:pPr algn="ctr"/>
                      <a:r>
                        <a:rPr lang="vi-VN" sz="3200" dirty="0">
                          <a:effectLst/>
                          <a:latin typeface="+mj-lt"/>
                        </a:rPr>
                        <a:t>Đây là một luận văn quân sự nổi tiếng trong lịch sử dân tộc, là lời kêu gọi chiến đấu quyết tâm đánh thắng quân xâm lược để bảo vệ sơn hà xã tắc của ông cha ta hơn bảy trăm năm về trước từng làm sôi sục lòng người.</a:t>
                      </a:r>
                    </a:p>
                  </a:txBody>
                  <a:tcPr marL="6820" marR="6820" marT="6820" marB="6820">
                    <a:solidFill>
                      <a:schemeClr val="bg1"/>
                    </a:solidFill>
                  </a:tcPr>
                </a:tc>
                <a:tc>
                  <a:txBody>
                    <a:bodyPr/>
                    <a:lstStyle/>
                    <a:p>
                      <a:pPr algn="ctr"/>
                      <a:r>
                        <a:rPr lang="vi-VN" sz="3200" dirty="0">
                          <a:effectLst/>
                          <a:latin typeface="+mj-lt"/>
                        </a:rPr>
                        <a:t>- Luận điểm 1: Các trung thần được ghi trong sử sách</a:t>
                      </a:r>
                    </a:p>
                    <a:p>
                      <a:pPr algn="ctr"/>
                      <a:r>
                        <a:rPr lang="vi-VN" sz="3200" dirty="0">
                          <a:effectLst/>
                          <a:latin typeface="+mj-lt"/>
                        </a:rPr>
                        <a:t>- Luận điểm 2: Tội ác của giặc và lòng căm thù giặc.</a:t>
                      </a:r>
                    </a:p>
                    <a:p>
                      <a:pPr algn="ctr"/>
                      <a:r>
                        <a:rPr lang="vi-VN" sz="3200" dirty="0">
                          <a:effectLst/>
                          <a:latin typeface="+mj-lt"/>
                        </a:rPr>
                        <a:t>- Luận điểm 3: Phê phán thói hưởng lạc cá nhân từ đó thức tỉnh tinh thần yêu nước của tướng sĩ.</a:t>
                      </a:r>
                    </a:p>
                    <a:p>
                      <a:pPr algn="ctr"/>
                      <a:r>
                        <a:rPr lang="vi-VN" sz="3200" dirty="0">
                          <a:effectLst/>
                          <a:latin typeface="+mj-lt"/>
                        </a:rPr>
                        <a:t>- Luận điểm 4: Kêu gọi tướng sĩ</a:t>
                      </a:r>
                      <a:endParaRPr lang="vi-VN" sz="3200" dirty="0">
                        <a:solidFill>
                          <a:srgbClr val="444444"/>
                        </a:solidFill>
                        <a:effectLst/>
                        <a:latin typeface="+mj-lt"/>
                      </a:endParaRPr>
                    </a:p>
                  </a:txBody>
                  <a:tcPr marL="6820" marR="6820" marT="6820" marB="6820">
                    <a:solidFill>
                      <a:schemeClr val="bg1"/>
                    </a:solidFill>
                  </a:tcPr>
                </a:tc>
                <a:tc>
                  <a:txBody>
                    <a:bodyPr/>
                    <a:lstStyle/>
                    <a:p>
                      <a:pPr algn="ctr"/>
                      <a:r>
                        <a:rPr lang="vi-VN" sz="3000" dirty="0">
                          <a:effectLst/>
                          <a:latin typeface="+mj-lt"/>
                        </a:rPr>
                        <a:t>- Những tấm gương trung thần nghĩa sĩ.</a:t>
                      </a:r>
                    </a:p>
                    <a:p>
                      <a:pPr algn="ctr"/>
                      <a:r>
                        <a:rPr lang="vi-VN" sz="3000" dirty="0">
                          <a:effectLst/>
                          <a:latin typeface="+mj-lt"/>
                        </a:rPr>
                        <a:t>- Sự ngang ngược, tàn ác, tham lam của quân giặc.</a:t>
                      </a:r>
                    </a:p>
                    <a:p>
                      <a:pPr algn="ctr"/>
                      <a:r>
                        <a:rPr lang="vi-VN" sz="3000" dirty="0">
                          <a:effectLst/>
                          <a:latin typeface="+mj-lt"/>
                        </a:rPr>
                        <a:t>- Những thú vui tiêu khiển, sự giàu có cũng không thể chống lại quân giặc. Nếu để nước nhục thì chịu tiếng xấu muôn đời.</a:t>
                      </a:r>
                    </a:p>
                    <a:p>
                      <a:pPr algn="ctr"/>
                      <a:r>
                        <a:rPr lang="vi-VN" sz="3000" dirty="0">
                          <a:effectLst/>
                          <a:latin typeface="+mj-lt"/>
                        </a:rPr>
                        <a:t>- Chỉ có luyện binh đánh giặc mới có thể chiến thắng, cửa nhà no ấm, tiếng thơm muôn đời.</a:t>
                      </a:r>
                    </a:p>
                  </a:txBody>
                  <a:tcPr marL="6820" marR="6820" marT="6820" marB="6820">
                    <a:solidFill>
                      <a:schemeClr val="bg1"/>
                    </a:solidFill>
                  </a:tcPr>
                </a:tc>
                <a:tc>
                  <a:txBody>
                    <a:bodyPr/>
                    <a:lstStyle/>
                    <a:p>
                      <a:pPr algn="ctr"/>
                      <a:r>
                        <a:rPr lang="vi-VN" sz="3200" dirty="0">
                          <a:effectLst/>
                          <a:latin typeface="+mj-lt"/>
                        </a:rPr>
                        <a:t>Kỷ Tín, Do Vu, Dự Nhượng, Kính Đức, Cảo Khanh, Vương Công Kiên, Nguyễn Văn Lập, Cốt Đãi Ngột Lang, Xích Tu Tư. đi lại nghênh ngang, uốn lưỡi cú diều mà sỉ mắng triều đình, đem thân dê chó mà bắt nạt tể phụ, thác mệnh Hốt Tất Liệt mà đòi ngọc lụa, giả hiệu Vân Nam Vương mà thu vàng bạc, vét của kho có hạn. </a:t>
                      </a:r>
                      <a:endParaRPr lang="vi-VN" sz="3200" dirty="0">
                        <a:solidFill>
                          <a:srgbClr val="444444"/>
                        </a:solidFill>
                        <a:effectLst/>
                        <a:latin typeface="+mj-lt"/>
                      </a:endParaRPr>
                    </a:p>
                  </a:txBody>
                  <a:tcPr marL="6820" marR="6820" marT="6820" marB="682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964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a:off x="4777409" y="-36154"/>
            <a:ext cx="14406348" cy="758134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4"/>
          <p:cNvSpPr txBox="1"/>
          <p:nvPr/>
        </p:nvSpPr>
        <p:spPr>
          <a:xfrm>
            <a:off x="7467600" y="419100"/>
            <a:ext cx="8115300" cy="987450"/>
          </a:xfrm>
          <a:prstGeom prst="rect">
            <a:avLst/>
          </a:prstGeom>
        </p:spPr>
        <p:txBody>
          <a:bodyPr lIns="0" tIns="0" rIns="0" bIns="0" rtlCol="0" anchor="t">
            <a:spAutoFit/>
          </a:bodyPr>
          <a:lstStyle/>
          <a:p>
            <a:pPr>
              <a:lnSpc>
                <a:spcPts val="7746"/>
              </a:lnSpc>
            </a:pPr>
            <a:r>
              <a:rPr lang="vi-VN" sz="4800" b="1" dirty="0">
                <a:solidFill>
                  <a:srgbClr val="000000"/>
                </a:solidFill>
                <a:latin typeface="+mj-lt"/>
                <a:cs typeface="Times New Roman" panose="02020603050405020304" pitchFamily="18" charset="0"/>
              </a:rPr>
              <a:t>Bài tập 1</a:t>
            </a:r>
            <a:endParaRPr lang="en-US" sz="4800" b="1" dirty="0">
              <a:solidFill>
                <a:srgbClr val="000000"/>
              </a:solidFill>
              <a:latin typeface="+mj-lt"/>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94608542"/>
              </p:ext>
            </p:extLst>
          </p:nvPr>
        </p:nvGraphicFramePr>
        <p:xfrm>
          <a:off x="609600" y="1600200"/>
          <a:ext cx="17068800" cy="8317840"/>
        </p:xfrm>
        <a:graphic>
          <a:graphicData uri="http://schemas.openxmlformats.org/drawingml/2006/table">
            <a:tbl>
              <a:tblPr>
                <a:tableStyleId>{5940675A-B579-460E-94D1-54222C63F5DA}</a:tableStyleId>
              </a:tblPr>
              <a:tblGrid>
                <a:gridCol w="1295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4648200">
                  <a:extLst>
                    <a:ext uri="{9D8B030D-6E8A-4147-A177-3AD203B41FA5}">
                      <a16:colId xmlns:a16="http://schemas.microsoft.com/office/drawing/2014/main" val="20004"/>
                    </a:ext>
                  </a:extLst>
                </a:gridCol>
                <a:gridCol w="6934200">
                  <a:extLst>
                    <a:ext uri="{9D8B030D-6E8A-4147-A177-3AD203B41FA5}">
                      <a16:colId xmlns:a16="http://schemas.microsoft.com/office/drawing/2014/main" val="20005"/>
                    </a:ext>
                  </a:extLst>
                </a:gridCol>
              </a:tblGrid>
              <a:tr h="79116">
                <a:tc>
                  <a:txBody>
                    <a:bodyPr/>
                    <a:lstStyle/>
                    <a:p>
                      <a:pPr algn="ctr"/>
                      <a:r>
                        <a:rPr lang="vi-VN" sz="3200" b="1" dirty="0">
                          <a:solidFill>
                            <a:schemeClr val="bg1"/>
                          </a:solidFill>
                          <a:effectLst/>
                          <a:latin typeface="+mj-lt"/>
                        </a:rPr>
                        <a:t>Văn bản</a:t>
                      </a:r>
                    </a:p>
                  </a:txBody>
                  <a:tcPr marL="6820" marR="6820" marT="6820" marB="6820">
                    <a:solidFill>
                      <a:srgbClr val="CE9887"/>
                    </a:solidFill>
                  </a:tcPr>
                </a:tc>
                <a:tc>
                  <a:txBody>
                    <a:bodyPr/>
                    <a:lstStyle/>
                    <a:p>
                      <a:pPr algn="ctr"/>
                      <a:r>
                        <a:rPr lang="vi-VN" sz="3200" b="1">
                          <a:solidFill>
                            <a:schemeClr val="bg1"/>
                          </a:solidFill>
                          <a:effectLst/>
                          <a:latin typeface="+mj-lt"/>
                        </a:rPr>
                        <a:t>Thời điểm ra đời</a:t>
                      </a:r>
                    </a:p>
                  </a:txBody>
                  <a:tcPr marL="6820" marR="6820" marT="6820" marB="6820">
                    <a:solidFill>
                      <a:srgbClr val="CE9887"/>
                    </a:solidFill>
                  </a:tcPr>
                </a:tc>
                <a:tc>
                  <a:txBody>
                    <a:bodyPr/>
                    <a:lstStyle/>
                    <a:p>
                      <a:pPr algn="ctr"/>
                      <a:r>
                        <a:rPr lang="en-US" sz="3200" b="1" dirty="0" err="1">
                          <a:solidFill>
                            <a:schemeClr val="bg1"/>
                          </a:solidFill>
                          <a:effectLst/>
                          <a:latin typeface="Times New Roman" panose="02020603050405020304" pitchFamily="18" charset="0"/>
                          <a:cs typeface="Times New Roman" panose="02020603050405020304" pitchFamily="18" charset="0"/>
                        </a:rPr>
                        <a:t>Luận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đê</a:t>
                      </a:r>
                      <a:r>
                        <a:rPr lang="en-US" sz="3200" b="1" dirty="0">
                          <a:solidFill>
                            <a:schemeClr val="bg1"/>
                          </a:solidFill>
                          <a:effectLst/>
                          <a:latin typeface="Times New Roman" panose="02020603050405020304" pitchFamily="18" charset="0"/>
                          <a:cs typeface="Times New Roman" panose="02020603050405020304" pitchFamily="18" charset="0"/>
                        </a:rPr>
                        <a:t>̀</a:t>
                      </a:r>
                    </a:p>
                  </a:txBody>
                  <a:tcPr marL="6820" marR="6820" marT="6820" marB="6820">
                    <a:solidFill>
                      <a:srgbClr val="CE9887"/>
                    </a:solidFill>
                  </a:tcPr>
                </a:tc>
                <a:tc>
                  <a:txBody>
                    <a:bodyPr/>
                    <a:lstStyle/>
                    <a:p>
                      <a:pPr algn="ctr"/>
                      <a:r>
                        <a:rPr lang="vi-VN" sz="3200" b="1">
                          <a:solidFill>
                            <a:schemeClr val="bg1"/>
                          </a:solidFill>
                          <a:effectLst/>
                          <a:latin typeface="+mj-lt"/>
                        </a:rPr>
                        <a:t>Luận điểm</a:t>
                      </a:r>
                    </a:p>
                  </a:txBody>
                  <a:tcPr marL="6820" marR="6820" marT="6820" marB="6820">
                    <a:solidFill>
                      <a:srgbClr val="CE9887"/>
                    </a:solidFill>
                  </a:tcPr>
                </a:tc>
                <a:tc>
                  <a:txBody>
                    <a:bodyPr/>
                    <a:lstStyle/>
                    <a:p>
                      <a:pPr algn="ctr"/>
                      <a:r>
                        <a:rPr lang="en-US" sz="3200" b="1" dirty="0">
                          <a:solidFill>
                            <a:schemeClr val="bg1"/>
                          </a:solidFill>
                          <a:effectLst/>
                          <a:latin typeface="Times New Roman" panose="02020603050405020304" pitchFamily="18" charset="0"/>
                          <a:cs typeface="Times New Roman" panose="02020603050405020304" pitchFamily="18" charset="0"/>
                        </a:rPr>
                        <a:t>Lí lẽ</a:t>
                      </a:r>
                    </a:p>
                  </a:txBody>
                  <a:tcPr marL="6820" marR="6820" marT="6820" marB="6820">
                    <a:solidFill>
                      <a:srgbClr val="CE9887"/>
                    </a:solidFill>
                  </a:tcPr>
                </a:tc>
                <a:tc>
                  <a:txBody>
                    <a:bodyPr/>
                    <a:lstStyle/>
                    <a:p>
                      <a:pPr algn="ctr"/>
                      <a:r>
                        <a:rPr lang="vi-VN" sz="3200" b="1" dirty="0">
                          <a:solidFill>
                            <a:schemeClr val="bg1"/>
                          </a:solidFill>
                          <a:effectLst/>
                          <a:latin typeface="+mj-lt"/>
                        </a:rPr>
                        <a:t>Bằng chứng</a:t>
                      </a:r>
                    </a:p>
                  </a:txBody>
                  <a:tcPr marL="6820" marR="6820" marT="6820" marB="6820">
                    <a:solidFill>
                      <a:srgbClr val="CE9887"/>
                    </a:solidFill>
                  </a:tcPr>
                </a:tc>
                <a:extLst>
                  <a:ext uri="{0D108BD9-81ED-4DB2-BD59-A6C34878D82A}">
                    <a16:rowId xmlns:a16="http://schemas.microsoft.com/office/drawing/2014/main" val="10000"/>
                  </a:ext>
                </a:extLst>
              </a:tr>
              <a:tr h="3189181">
                <a:tc>
                  <a:txBody>
                    <a:bodyPr/>
                    <a:lstStyle/>
                    <a:p>
                      <a:endParaRPr lang="vi-VN" sz="3200" dirty="0">
                        <a:effectLst/>
                        <a:latin typeface="+mj-lt"/>
                      </a:endParaRPr>
                    </a:p>
                  </a:txBody>
                  <a:tcPr marL="6820" marR="6820" marT="6820" marB="6820">
                    <a:solidFill>
                      <a:schemeClr val="bg1"/>
                    </a:solidFill>
                  </a:tcPr>
                </a:tc>
                <a:tc>
                  <a:txBody>
                    <a:bodyPr/>
                    <a:lstStyle/>
                    <a:p>
                      <a:endParaRPr lang="vi-VN" sz="3200" dirty="0">
                        <a:effectLst/>
                        <a:latin typeface="+mj-lt"/>
                      </a:endParaRPr>
                    </a:p>
                  </a:txBody>
                  <a:tcPr marL="6820" marR="6820" marT="6820" marB="6820">
                    <a:solidFill>
                      <a:schemeClr val="bg1"/>
                    </a:solidFill>
                  </a:tcPr>
                </a:tc>
                <a:tc>
                  <a:txBody>
                    <a:bodyPr/>
                    <a:lstStyle/>
                    <a:p>
                      <a:endParaRPr lang="vi-VN" sz="3200" dirty="0">
                        <a:effectLst/>
                        <a:latin typeface="+mj-lt"/>
                      </a:endParaRPr>
                    </a:p>
                  </a:txBody>
                  <a:tcPr marL="6820" marR="6820" marT="6820" marB="6820">
                    <a:solidFill>
                      <a:schemeClr val="bg1"/>
                    </a:solidFill>
                  </a:tcPr>
                </a:tc>
                <a:tc>
                  <a:txBody>
                    <a:bodyPr/>
                    <a:lstStyle/>
                    <a:p>
                      <a:endParaRPr lang="vi-VN" sz="3200" dirty="0">
                        <a:solidFill>
                          <a:srgbClr val="444444"/>
                        </a:solidFill>
                        <a:effectLst/>
                        <a:latin typeface="+mj-lt"/>
                      </a:endParaRPr>
                    </a:p>
                  </a:txBody>
                  <a:tcPr marL="6820" marR="6820" marT="6820" marB="6820">
                    <a:solidFill>
                      <a:schemeClr val="bg1"/>
                    </a:solidFill>
                  </a:tcPr>
                </a:tc>
                <a:tc>
                  <a:txBody>
                    <a:bodyPr/>
                    <a:lstStyle/>
                    <a:p>
                      <a:pPr algn="ctr"/>
                      <a:r>
                        <a:rPr lang="vi-VN" sz="3200" dirty="0">
                          <a:effectLst/>
                          <a:latin typeface="+mj-lt"/>
                        </a:rPr>
                        <a:t>- Binh thư yếu lược là binh pháp do Trần Quốc Tuấn chọn từ các nhà hợp lại một quyển.</a:t>
                      </a:r>
                    </a:p>
                    <a:p>
                      <a:pPr algn="ctr"/>
                      <a:r>
                        <a:rPr lang="vi-VN" sz="3200" dirty="0">
                          <a:effectLst/>
                          <a:latin typeface="+mj-lt"/>
                        </a:rPr>
                        <a:t>- Dựa vào đạo thần chủ, trước sự xâm lược của quân Mông - Nguyên, Trần Quốc Tuấn coi giặc là kẻ thù không đội trời chung.</a:t>
                      </a:r>
                    </a:p>
                    <a:p>
                      <a:pPr algn="ctr"/>
                      <a:r>
                        <a:rPr lang="vi-VN" sz="3200" dirty="0">
                          <a:effectLst/>
                          <a:latin typeface="+mj-lt"/>
                        </a:rPr>
                        <a:t>- Nếu không rửa nhục cho chủ, cho nước thì muôn đời để thẹn, không còn mặt mũi nào đứng trong trời đất nữa.</a:t>
                      </a:r>
                      <a:endParaRPr lang="vi-VN" sz="3200" dirty="0">
                        <a:solidFill>
                          <a:srgbClr val="444444"/>
                        </a:solidFill>
                        <a:effectLst/>
                        <a:latin typeface="+mj-lt"/>
                      </a:endParaRPr>
                    </a:p>
                  </a:txBody>
                  <a:tcPr marL="6820" marR="6820" marT="6820" marB="6820">
                    <a:solidFill>
                      <a:schemeClr val="bg1"/>
                    </a:solidFill>
                  </a:tcPr>
                </a:tc>
                <a:tc>
                  <a:txBody>
                    <a:bodyPr/>
                    <a:lstStyle/>
                    <a:p>
                      <a:pPr algn="ctr"/>
                      <a:r>
                        <a:rPr lang="vi-VN" sz="3200" dirty="0">
                          <a:effectLst/>
                          <a:latin typeface="+mj-lt"/>
                        </a:rPr>
                        <a:t>"Ta thường tới bữa quên ăn, nửa đêm vỗ gối, ruột đau như cắt, nước mắt đầm đìa. Chỉ căm tức chưa xả thịt lột da, nuốt gan, uống máu quân thù. Dẫu cho trăm thân này phơi ngoài nội cỏ, nghìn xác này gói trong da ngựa ta cũng vui lòng".</a:t>
                      </a:r>
                    </a:p>
                    <a:p>
                      <a:pPr algn="ctr"/>
                      <a:r>
                        <a:rPr lang="vi-VN" sz="3200" dirty="0">
                          <a:effectLst/>
                          <a:latin typeface="+mj-lt"/>
                        </a:rPr>
                        <a:t>"Giặc với ta là kẻ thù không đội trời chung, các ngươi cứ điềm nhiên không biết rửa nhục, không lo trừ hung, không dạy quân sĩ, chẳng khác nào quay mũi giáo mà chịu đầu hàng, giơ tay không mà chịu thua giặc. Nếu vậy rồi đây sau khi giặc đã dẹp yên, muôn đời để thẹn, há còn mặt mũi nào đứng trong trời đất nữa?".</a:t>
                      </a:r>
                      <a:endParaRPr lang="vi-VN" sz="3200" dirty="0">
                        <a:solidFill>
                          <a:srgbClr val="444444"/>
                        </a:solidFill>
                        <a:effectLst/>
                        <a:latin typeface="+mj-lt"/>
                      </a:endParaRPr>
                    </a:p>
                  </a:txBody>
                  <a:tcPr marL="6820" marR="6820" marT="6820" marB="682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4114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a:off x="4777409" y="-36154"/>
            <a:ext cx="14406348" cy="758134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4"/>
          <p:cNvSpPr txBox="1"/>
          <p:nvPr/>
        </p:nvSpPr>
        <p:spPr>
          <a:xfrm>
            <a:off x="7467600" y="419100"/>
            <a:ext cx="8115300" cy="884858"/>
          </a:xfrm>
          <a:prstGeom prst="rect">
            <a:avLst/>
          </a:prstGeom>
        </p:spPr>
        <p:txBody>
          <a:bodyPr lIns="0" tIns="0" rIns="0" bIns="0" rtlCol="0" anchor="t">
            <a:spAutoFit/>
          </a:bodyPr>
          <a:lstStyle/>
          <a:p>
            <a:pPr>
              <a:lnSpc>
                <a:spcPts val="7746"/>
              </a:lnSpc>
            </a:pPr>
            <a:r>
              <a:rPr lang="vi-VN" sz="4800" b="1" dirty="0">
                <a:solidFill>
                  <a:srgbClr val="000000"/>
                </a:solidFill>
                <a:latin typeface="Times New Roman" panose="02020603050405020304" pitchFamily="18" charset="0"/>
                <a:cs typeface="Times New Roman" panose="02020603050405020304" pitchFamily="18" charset="0"/>
              </a:rPr>
              <a:t>Bài tập 1</a:t>
            </a:r>
            <a:endParaRPr lang="en-US" sz="48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02589549"/>
              </p:ext>
            </p:extLst>
          </p:nvPr>
        </p:nvGraphicFramePr>
        <p:xfrm>
          <a:off x="609600" y="1600200"/>
          <a:ext cx="17068800" cy="8576920"/>
        </p:xfrm>
        <a:graphic>
          <a:graphicData uri="http://schemas.openxmlformats.org/drawingml/2006/table">
            <a:tbl>
              <a:tblPr>
                <a:tableStyleId>{5940675A-B579-460E-94D1-54222C63F5DA}</a:tableStyleId>
              </a:tblPr>
              <a:tblGrid>
                <a:gridCol w="1295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4800600">
                  <a:extLst>
                    <a:ext uri="{9D8B030D-6E8A-4147-A177-3AD203B41FA5}">
                      <a16:colId xmlns:a16="http://schemas.microsoft.com/office/drawing/2014/main" val="20003"/>
                    </a:ext>
                  </a:extLst>
                </a:gridCol>
                <a:gridCol w="2286000">
                  <a:extLst>
                    <a:ext uri="{9D8B030D-6E8A-4147-A177-3AD203B41FA5}">
                      <a16:colId xmlns:a16="http://schemas.microsoft.com/office/drawing/2014/main" val="20004"/>
                    </a:ext>
                  </a:extLst>
                </a:gridCol>
                <a:gridCol w="4114800">
                  <a:extLst>
                    <a:ext uri="{9D8B030D-6E8A-4147-A177-3AD203B41FA5}">
                      <a16:colId xmlns:a16="http://schemas.microsoft.com/office/drawing/2014/main" val="20005"/>
                    </a:ext>
                  </a:extLst>
                </a:gridCol>
              </a:tblGrid>
              <a:tr h="79116">
                <a:tc>
                  <a:txBody>
                    <a:bodyPr/>
                    <a:lstStyle/>
                    <a:p>
                      <a:pPr algn="ctr"/>
                      <a:r>
                        <a:rPr lang="vi-VN" sz="3300" b="1" dirty="0">
                          <a:solidFill>
                            <a:schemeClr val="bg1"/>
                          </a:solidFill>
                          <a:effectLst/>
                          <a:latin typeface="+mj-lt"/>
                        </a:rPr>
                        <a:t>Văn bản</a:t>
                      </a:r>
                    </a:p>
                  </a:txBody>
                  <a:tcPr marL="6820" marR="6820" marT="6820" marB="6820">
                    <a:solidFill>
                      <a:srgbClr val="CE9887"/>
                    </a:solidFill>
                  </a:tcPr>
                </a:tc>
                <a:tc>
                  <a:txBody>
                    <a:bodyPr/>
                    <a:lstStyle/>
                    <a:p>
                      <a:pPr algn="ctr"/>
                      <a:r>
                        <a:rPr lang="vi-VN" sz="3300" b="1" dirty="0">
                          <a:solidFill>
                            <a:schemeClr val="bg1"/>
                          </a:solidFill>
                          <a:effectLst/>
                          <a:latin typeface="+mj-lt"/>
                        </a:rPr>
                        <a:t>Thời điểm ra đời</a:t>
                      </a:r>
                    </a:p>
                  </a:txBody>
                  <a:tcPr marL="6820" marR="6820" marT="6820" marB="6820">
                    <a:solidFill>
                      <a:srgbClr val="CE9887"/>
                    </a:solidFill>
                  </a:tcPr>
                </a:tc>
                <a:tc>
                  <a:txBody>
                    <a:bodyPr/>
                    <a:lstStyle/>
                    <a:p>
                      <a:pPr algn="ctr"/>
                      <a:r>
                        <a:rPr lang="en-US" sz="3300" b="1" dirty="0" err="1">
                          <a:solidFill>
                            <a:schemeClr val="bg1"/>
                          </a:solidFill>
                          <a:effectLst/>
                          <a:latin typeface="Times New Roman" panose="02020603050405020304" pitchFamily="18" charset="0"/>
                          <a:cs typeface="Times New Roman" panose="02020603050405020304" pitchFamily="18" charset="0"/>
                        </a:rPr>
                        <a:t>Luận</a:t>
                      </a:r>
                      <a:r>
                        <a:rPr lang="en-US" sz="3300" b="1" dirty="0">
                          <a:solidFill>
                            <a:schemeClr val="bg1"/>
                          </a:solidFill>
                          <a:effectLst/>
                          <a:latin typeface="Times New Roman" panose="02020603050405020304" pitchFamily="18" charset="0"/>
                          <a:cs typeface="Times New Roman" panose="02020603050405020304" pitchFamily="18" charset="0"/>
                        </a:rPr>
                        <a:t> </a:t>
                      </a:r>
                      <a:r>
                        <a:rPr lang="en-US" sz="3300" b="1" dirty="0" err="1">
                          <a:solidFill>
                            <a:schemeClr val="bg1"/>
                          </a:solidFill>
                          <a:effectLst/>
                          <a:latin typeface="Times New Roman" panose="02020603050405020304" pitchFamily="18" charset="0"/>
                          <a:cs typeface="Times New Roman" panose="02020603050405020304" pitchFamily="18" charset="0"/>
                        </a:rPr>
                        <a:t>đê</a:t>
                      </a:r>
                      <a:r>
                        <a:rPr lang="en-US" sz="3300" b="1" dirty="0">
                          <a:solidFill>
                            <a:schemeClr val="bg1"/>
                          </a:solidFill>
                          <a:effectLst/>
                          <a:latin typeface="Times New Roman" panose="02020603050405020304" pitchFamily="18" charset="0"/>
                          <a:cs typeface="Times New Roman" panose="02020603050405020304" pitchFamily="18" charset="0"/>
                        </a:rPr>
                        <a:t>̀</a:t>
                      </a:r>
                    </a:p>
                  </a:txBody>
                  <a:tcPr marL="6820" marR="6820" marT="6820" marB="6820">
                    <a:solidFill>
                      <a:srgbClr val="CE9887"/>
                    </a:solidFill>
                  </a:tcPr>
                </a:tc>
                <a:tc>
                  <a:txBody>
                    <a:bodyPr/>
                    <a:lstStyle/>
                    <a:p>
                      <a:pPr algn="ctr"/>
                      <a:r>
                        <a:rPr lang="vi-VN" sz="3300" b="1" dirty="0">
                          <a:solidFill>
                            <a:schemeClr val="bg1"/>
                          </a:solidFill>
                          <a:effectLst/>
                          <a:latin typeface="+mj-lt"/>
                        </a:rPr>
                        <a:t>Luận điểm</a:t>
                      </a:r>
                    </a:p>
                  </a:txBody>
                  <a:tcPr marL="6820" marR="6820" marT="6820" marB="6820">
                    <a:solidFill>
                      <a:srgbClr val="CE9887"/>
                    </a:solidFill>
                  </a:tcPr>
                </a:tc>
                <a:tc>
                  <a:txBody>
                    <a:bodyPr/>
                    <a:lstStyle/>
                    <a:p>
                      <a:pPr algn="ctr"/>
                      <a:r>
                        <a:rPr lang="en-US" sz="3300" b="1" dirty="0">
                          <a:solidFill>
                            <a:schemeClr val="bg1"/>
                          </a:solidFill>
                          <a:effectLst/>
                          <a:latin typeface="Times New Roman" panose="02020603050405020304" pitchFamily="18" charset="0"/>
                          <a:cs typeface="Times New Roman" panose="02020603050405020304" pitchFamily="18" charset="0"/>
                        </a:rPr>
                        <a:t>Lí lẽ</a:t>
                      </a:r>
                    </a:p>
                  </a:txBody>
                  <a:tcPr marL="6820" marR="6820" marT="6820" marB="6820">
                    <a:solidFill>
                      <a:srgbClr val="CE9887"/>
                    </a:solidFill>
                  </a:tcPr>
                </a:tc>
                <a:tc>
                  <a:txBody>
                    <a:bodyPr/>
                    <a:lstStyle/>
                    <a:p>
                      <a:pPr algn="ctr"/>
                      <a:r>
                        <a:rPr lang="vi-VN" sz="3300" b="1" dirty="0">
                          <a:solidFill>
                            <a:schemeClr val="bg1"/>
                          </a:solidFill>
                          <a:effectLst/>
                          <a:latin typeface="+mj-lt"/>
                        </a:rPr>
                        <a:t>Bằng chứng</a:t>
                      </a:r>
                    </a:p>
                  </a:txBody>
                  <a:tcPr marL="6820" marR="6820" marT="6820" marB="6820">
                    <a:solidFill>
                      <a:srgbClr val="CE9887"/>
                    </a:solidFill>
                  </a:tcPr>
                </a:tc>
                <a:extLst>
                  <a:ext uri="{0D108BD9-81ED-4DB2-BD59-A6C34878D82A}">
                    <a16:rowId xmlns:a16="http://schemas.microsoft.com/office/drawing/2014/main" val="10000"/>
                  </a:ext>
                </a:extLst>
              </a:tr>
              <a:tr h="1257667">
                <a:tc>
                  <a:txBody>
                    <a:bodyPr/>
                    <a:lstStyle/>
                    <a:p>
                      <a:pPr algn="ctr"/>
                      <a:r>
                        <a:rPr lang="vi-VN" sz="3300" dirty="0">
                          <a:effectLst/>
                          <a:latin typeface="+mj-lt"/>
                        </a:rPr>
                        <a:t>Tinh thần yêu nước của nhân dân ta</a:t>
                      </a:r>
                    </a:p>
                  </a:txBody>
                  <a:tcPr marL="6820" marR="6820" marT="6820" marB="6820" anchor="ctr">
                    <a:solidFill>
                      <a:schemeClr val="bg1"/>
                    </a:solidFill>
                  </a:tcPr>
                </a:tc>
                <a:tc>
                  <a:txBody>
                    <a:bodyPr/>
                    <a:lstStyle/>
                    <a:p>
                      <a:pPr algn="ctr"/>
                      <a:r>
                        <a:rPr lang="en-US" sz="3300" dirty="0" err="1">
                          <a:effectLst/>
                          <a:latin typeface="Times New Roman" panose="02020603050405020304" pitchFamily="18" charset="0"/>
                          <a:cs typeface="Times New Roman" panose="02020603050405020304" pitchFamily="18" charset="0"/>
                        </a:rPr>
                        <a:t>Trích</a:t>
                      </a:r>
                      <a:r>
                        <a:rPr lang="en-US" sz="3300" dirty="0">
                          <a:effectLst/>
                          <a:latin typeface="Times New Roman" panose="02020603050405020304" pitchFamily="18" charset="0"/>
                          <a:cs typeface="Times New Roman" panose="02020603050405020304" pitchFamily="18" charset="0"/>
                        </a:rPr>
                        <a:t> </a:t>
                      </a:r>
                      <a:r>
                        <a:rPr lang="en-US" sz="3300" dirty="0" err="1">
                          <a:effectLst/>
                          <a:latin typeface="Times New Roman" panose="02020603050405020304" pitchFamily="18" charset="0"/>
                          <a:cs typeface="Times New Roman" panose="02020603050405020304" pitchFamily="18" charset="0"/>
                        </a:rPr>
                        <a:t>trong</a:t>
                      </a:r>
                      <a:r>
                        <a:rPr lang="en-US" sz="3300" dirty="0">
                          <a:effectLst/>
                          <a:latin typeface="Times New Roman" panose="02020603050405020304" pitchFamily="18" charset="0"/>
                          <a:cs typeface="Times New Roman" panose="02020603050405020304" pitchFamily="18" charset="0"/>
                        </a:rPr>
                        <a:t> "</a:t>
                      </a:r>
                      <a:r>
                        <a:rPr lang="en-US" sz="3300" dirty="0" err="1">
                          <a:effectLst/>
                          <a:latin typeface="Times New Roman" panose="02020603050405020304" pitchFamily="18" charset="0"/>
                          <a:cs typeface="Times New Roman" panose="02020603050405020304" pitchFamily="18" charset="0"/>
                        </a:rPr>
                        <a:t>Báo</a:t>
                      </a:r>
                      <a:r>
                        <a:rPr lang="en-US" sz="3300" dirty="0">
                          <a:effectLst/>
                          <a:latin typeface="Times New Roman" panose="02020603050405020304" pitchFamily="18" charset="0"/>
                          <a:cs typeface="Times New Roman" panose="02020603050405020304" pitchFamily="18" charset="0"/>
                        </a:rPr>
                        <a:t> </a:t>
                      </a:r>
                      <a:r>
                        <a:rPr lang="en-US" sz="3300" dirty="0" err="1">
                          <a:effectLst/>
                          <a:latin typeface="Times New Roman" panose="02020603050405020304" pitchFamily="18" charset="0"/>
                          <a:cs typeface="Times New Roman" panose="02020603050405020304" pitchFamily="18" charset="0"/>
                        </a:rPr>
                        <a:t>cáo</a:t>
                      </a:r>
                      <a:r>
                        <a:rPr lang="en-US" sz="3300" dirty="0">
                          <a:effectLst/>
                          <a:latin typeface="Times New Roman" panose="02020603050405020304" pitchFamily="18" charset="0"/>
                          <a:cs typeface="Times New Roman" panose="02020603050405020304" pitchFamily="18" charset="0"/>
                        </a:rPr>
                        <a:t> </a:t>
                      </a:r>
                      <a:r>
                        <a:rPr lang="en-US" sz="3300" dirty="0" err="1">
                          <a:effectLst/>
                          <a:latin typeface="Times New Roman" panose="02020603050405020304" pitchFamily="18" charset="0"/>
                          <a:cs typeface="Times New Roman" panose="02020603050405020304" pitchFamily="18" charset="0"/>
                        </a:rPr>
                        <a:t>chính</a:t>
                      </a:r>
                      <a:r>
                        <a:rPr lang="en-US" sz="3300" dirty="0">
                          <a:effectLst/>
                          <a:latin typeface="Times New Roman" panose="02020603050405020304" pitchFamily="18" charset="0"/>
                          <a:cs typeface="Times New Roman" panose="02020603050405020304" pitchFamily="18" charset="0"/>
                        </a:rPr>
                        <a:t> </a:t>
                      </a:r>
                      <a:r>
                        <a:rPr lang="en-US" sz="3300" dirty="0" err="1">
                          <a:effectLst/>
                          <a:latin typeface="Times New Roman" panose="02020603050405020304" pitchFamily="18" charset="0"/>
                          <a:cs typeface="Times New Roman" panose="02020603050405020304" pitchFamily="18" charset="0"/>
                        </a:rPr>
                        <a:t>trị</a:t>
                      </a:r>
                      <a:r>
                        <a:rPr lang="en-US" sz="3300" dirty="0">
                          <a:effectLst/>
                          <a:latin typeface="Times New Roman" panose="02020603050405020304" pitchFamily="18" charset="0"/>
                          <a:cs typeface="Times New Roman" panose="02020603050405020304" pitchFamily="18" charset="0"/>
                        </a:rPr>
                        <a:t>" </a:t>
                      </a:r>
                      <a:r>
                        <a:rPr lang="en-US" sz="3300" dirty="0" err="1">
                          <a:effectLst/>
                          <a:latin typeface="Times New Roman" panose="02020603050405020304" pitchFamily="18" charset="0"/>
                          <a:cs typeface="Times New Roman" panose="02020603050405020304" pitchFamily="18" charset="0"/>
                        </a:rPr>
                        <a:t>của</a:t>
                      </a:r>
                      <a:r>
                        <a:rPr lang="en-US" sz="3300" dirty="0">
                          <a:effectLst/>
                          <a:latin typeface="Times New Roman" panose="02020603050405020304" pitchFamily="18" charset="0"/>
                          <a:cs typeface="Times New Roman" panose="02020603050405020304" pitchFamily="18" charset="0"/>
                        </a:rPr>
                        <a:t> </a:t>
                      </a:r>
                      <a:r>
                        <a:rPr lang="en-US" sz="3300" dirty="0" err="1">
                          <a:effectLst/>
                          <a:latin typeface="Times New Roman" panose="02020603050405020304" pitchFamily="18" charset="0"/>
                          <a:cs typeface="Times New Roman" panose="02020603050405020304" pitchFamily="18" charset="0"/>
                        </a:rPr>
                        <a:t>Chủ</a:t>
                      </a:r>
                      <a:r>
                        <a:rPr lang="en-US" sz="3300" dirty="0">
                          <a:effectLst/>
                          <a:latin typeface="Times New Roman" panose="02020603050405020304" pitchFamily="18" charset="0"/>
                          <a:cs typeface="Times New Roman" panose="02020603050405020304" pitchFamily="18" charset="0"/>
                        </a:rPr>
                        <a:t> </a:t>
                      </a:r>
                      <a:r>
                        <a:rPr lang="en-US" sz="3300" dirty="0" err="1">
                          <a:effectLst/>
                          <a:latin typeface="Times New Roman" panose="02020603050405020304" pitchFamily="18" charset="0"/>
                          <a:cs typeface="Times New Roman" panose="02020603050405020304" pitchFamily="18" charset="0"/>
                        </a:rPr>
                        <a:t>tịch</a:t>
                      </a:r>
                      <a:r>
                        <a:rPr lang="en-US" sz="3300" dirty="0">
                          <a:effectLst/>
                          <a:latin typeface="Times New Roman" panose="02020603050405020304" pitchFamily="18" charset="0"/>
                          <a:cs typeface="Times New Roman" panose="02020603050405020304" pitchFamily="18" charset="0"/>
                        </a:rPr>
                        <a:t> </a:t>
                      </a:r>
                      <a:r>
                        <a:rPr lang="en-US" sz="3300" dirty="0" err="1">
                          <a:effectLst/>
                          <a:latin typeface="Times New Roman" panose="02020603050405020304" pitchFamily="18" charset="0"/>
                          <a:cs typeface="Times New Roman" panose="02020603050405020304" pitchFamily="18" charset="0"/>
                        </a:rPr>
                        <a:t>Hồ</a:t>
                      </a:r>
                      <a:r>
                        <a:rPr lang="en-US" sz="3300" dirty="0">
                          <a:effectLst/>
                          <a:latin typeface="Times New Roman" panose="02020603050405020304" pitchFamily="18" charset="0"/>
                          <a:cs typeface="Times New Roman" panose="02020603050405020304" pitchFamily="18" charset="0"/>
                        </a:rPr>
                        <a:t> </a:t>
                      </a:r>
                      <a:r>
                        <a:rPr lang="en-US" sz="3300" dirty="0" err="1">
                          <a:effectLst/>
                          <a:latin typeface="Times New Roman" panose="02020603050405020304" pitchFamily="18" charset="0"/>
                          <a:cs typeface="Times New Roman" panose="02020603050405020304" pitchFamily="18" charset="0"/>
                        </a:rPr>
                        <a:t>Chí</a:t>
                      </a:r>
                      <a:r>
                        <a:rPr lang="en-US" sz="3300" dirty="0">
                          <a:effectLst/>
                          <a:latin typeface="Times New Roman" panose="02020603050405020304" pitchFamily="18" charset="0"/>
                          <a:cs typeface="Times New Roman" panose="02020603050405020304" pitchFamily="18" charset="0"/>
                        </a:rPr>
                        <a:t> Minh </a:t>
                      </a:r>
                      <a:r>
                        <a:rPr lang="en-US" sz="3300" dirty="0" err="1">
                          <a:effectLst/>
                          <a:latin typeface="Times New Roman" panose="02020603050405020304" pitchFamily="18" charset="0"/>
                          <a:cs typeface="Times New Roman" panose="02020603050405020304" pitchFamily="18" charset="0"/>
                        </a:rPr>
                        <a:t>tại</a:t>
                      </a:r>
                      <a:r>
                        <a:rPr lang="en-US" sz="3300" dirty="0">
                          <a:effectLst/>
                          <a:latin typeface="Times New Roman" panose="02020603050405020304" pitchFamily="18" charset="0"/>
                          <a:cs typeface="Times New Roman" panose="02020603050405020304" pitchFamily="18" charset="0"/>
                        </a:rPr>
                        <a:t> </a:t>
                      </a:r>
                      <a:r>
                        <a:rPr lang="en-US" sz="3300" dirty="0" err="1">
                          <a:effectLst/>
                          <a:latin typeface="Times New Roman" panose="02020603050405020304" pitchFamily="18" charset="0"/>
                          <a:cs typeface="Times New Roman" panose="02020603050405020304" pitchFamily="18" charset="0"/>
                        </a:rPr>
                        <a:t>Đại</a:t>
                      </a:r>
                      <a:r>
                        <a:rPr lang="en-US" sz="3300" dirty="0">
                          <a:effectLst/>
                          <a:latin typeface="Times New Roman" panose="02020603050405020304" pitchFamily="18" charset="0"/>
                          <a:cs typeface="Times New Roman" panose="02020603050405020304" pitchFamily="18" charset="0"/>
                        </a:rPr>
                        <a:t> </a:t>
                      </a:r>
                      <a:r>
                        <a:rPr lang="en-US" sz="3300" dirty="0" err="1">
                          <a:effectLst/>
                          <a:latin typeface="Times New Roman" panose="02020603050405020304" pitchFamily="18" charset="0"/>
                          <a:cs typeface="Times New Roman" panose="02020603050405020304" pitchFamily="18" charset="0"/>
                        </a:rPr>
                        <a:t>hội</a:t>
                      </a:r>
                      <a:r>
                        <a:rPr lang="en-US" sz="3300" dirty="0">
                          <a:effectLst/>
                          <a:latin typeface="Times New Roman" panose="02020603050405020304" pitchFamily="18" charset="0"/>
                          <a:cs typeface="Times New Roman" panose="02020603050405020304" pitchFamily="18" charset="0"/>
                        </a:rPr>
                        <a:t> </a:t>
                      </a:r>
                      <a:r>
                        <a:rPr lang="en-US" sz="3300" dirty="0" err="1">
                          <a:effectLst/>
                          <a:latin typeface="Times New Roman" panose="02020603050405020304" pitchFamily="18" charset="0"/>
                          <a:cs typeface="Times New Roman" panose="02020603050405020304" pitchFamily="18" charset="0"/>
                        </a:rPr>
                        <a:t>lần</a:t>
                      </a:r>
                      <a:r>
                        <a:rPr lang="en-US" sz="3300" dirty="0">
                          <a:effectLst/>
                          <a:latin typeface="Times New Roman" panose="02020603050405020304" pitchFamily="18" charset="0"/>
                          <a:cs typeface="Times New Roman" panose="02020603050405020304" pitchFamily="18" charset="0"/>
                        </a:rPr>
                        <a:t> </a:t>
                      </a:r>
                      <a:r>
                        <a:rPr lang="en-US" sz="3300" dirty="0" err="1">
                          <a:effectLst/>
                          <a:latin typeface="Times New Roman" panose="02020603050405020304" pitchFamily="18" charset="0"/>
                          <a:cs typeface="Times New Roman" panose="02020603050405020304" pitchFamily="18" charset="0"/>
                        </a:rPr>
                        <a:t>thứ</a:t>
                      </a:r>
                      <a:r>
                        <a:rPr lang="en-US" sz="3300" dirty="0">
                          <a:effectLst/>
                          <a:latin typeface="Times New Roman" panose="02020603050405020304" pitchFamily="18" charset="0"/>
                          <a:cs typeface="Times New Roman" panose="02020603050405020304" pitchFamily="18" charset="0"/>
                        </a:rPr>
                        <a:t> II, </a:t>
                      </a:r>
                      <a:r>
                        <a:rPr lang="en-US" sz="3300" dirty="0" err="1">
                          <a:effectLst/>
                          <a:latin typeface="Times New Roman" panose="02020603050405020304" pitchFamily="18" charset="0"/>
                          <a:cs typeface="Times New Roman" panose="02020603050405020304" pitchFamily="18" charset="0"/>
                        </a:rPr>
                        <a:t>tháng</a:t>
                      </a:r>
                      <a:r>
                        <a:rPr lang="en-US" sz="3300" dirty="0">
                          <a:effectLst/>
                          <a:latin typeface="Times New Roman" panose="02020603050405020304" pitchFamily="18" charset="0"/>
                          <a:cs typeface="Times New Roman" panose="02020603050405020304" pitchFamily="18" charset="0"/>
                        </a:rPr>
                        <a:t> 2/1951 </a:t>
                      </a:r>
                      <a:r>
                        <a:rPr lang="en-US" sz="3300" dirty="0" err="1">
                          <a:effectLst/>
                          <a:latin typeface="Times New Roman" panose="02020603050405020304" pitchFamily="18" charset="0"/>
                          <a:cs typeface="Times New Roman" panose="02020603050405020304" pitchFamily="18" charset="0"/>
                        </a:rPr>
                        <a:t>của</a:t>
                      </a:r>
                      <a:r>
                        <a:rPr lang="en-US" sz="3300" dirty="0">
                          <a:effectLst/>
                          <a:latin typeface="Times New Roman" panose="02020603050405020304" pitchFamily="18" charset="0"/>
                          <a:cs typeface="Times New Roman" panose="02020603050405020304" pitchFamily="18" charset="0"/>
                        </a:rPr>
                        <a:t> </a:t>
                      </a:r>
                      <a:r>
                        <a:rPr lang="en-US" sz="3300" dirty="0" err="1">
                          <a:effectLst/>
                          <a:latin typeface="Times New Roman" panose="02020603050405020304" pitchFamily="18" charset="0"/>
                          <a:cs typeface="Times New Roman" panose="02020603050405020304" pitchFamily="18" charset="0"/>
                        </a:rPr>
                        <a:t>Đảng</a:t>
                      </a:r>
                      <a:r>
                        <a:rPr lang="en-US" sz="3300" dirty="0">
                          <a:effectLst/>
                          <a:latin typeface="Times New Roman" panose="02020603050405020304" pitchFamily="18" charset="0"/>
                          <a:cs typeface="Times New Roman" panose="02020603050405020304" pitchFamily="18" charset="0"/>
                        </a:rPr>
                        <a:t> Lao </a:t>
                      </a:r>
                      <a:r>
                        <a:rPr lang="en-US" sz="3300" dirty="0" err="1">
                          <a:effectLst/>
                          <a:latin typeface="Times New Roman" panose="02020603050405020304" pitchFamily="18" charset="0"/>
                          <a:cs typeface="Times New Roman" panose="02020603050405020304" pitchFamily="18" charset="0"/>
                        </a:rPr>
                        <a:t>động</a:t>
                      </a:r>
                      <a:r>
                        <a:rPr lang="en-US" sz="3300" dirty="0">
                          <a:effectLst/>
                          <a:latin typeface="Times New Roman" panose="02020603050405020304" pitchFamily="18" charset="0"/>
                          <a:cs typeface="Times New Roman" panose="02020603050405020304" pitchFamily="18" charset="0"/>
                        </a:rPr>
                        <a:t> </a:t>
                      </a:r>
                      <a:r>
                        <a:rPr lang="en-US" sz="3300" dirty="0" err="1">
                          <a:effectLst/>
                          <a:latin typeface="Times New Roman" panose="02020603050405020304" pitchFamily="18" charset="0"/>
                          <a:cs typeface="Times New Roman" panose="02020603050405020304" pitchFamily="18" charset="0"/>
                        </a:rPr>
                        <a:t>Việt</a:t>
                      </a:r>
                      <a:r>
                        <a:rPr lang="en-US" sz="3300" dirty="0">
                          <a:effectLst/>
                          <a:latin typeface="Times New Roman" panose="02020603050405020304" pitchFamily="18" charset="0"/>
                          <a:cs typeface="Times New Roman" panose="02020603050405020304" pitchFamily="18" charset="0"/>
                        </a:rPr>
                        <a:t> Nam.</a:t>
                      </a:r>
                    </a:p>
                  </a:txBody>
                  <a:tcPr marL="6820" marR="6820" marT="6820" marB="6820">
                    <a:solidFill>
                      <a:schemeClr val="bg1"/>
                    </a:solidFill>
                  </a:tcPr>
                </a:tc>
                <a:tc>
                  <a:txBody>
                    <a:bodyPr/>
                    <a:lstStyle/>
                    <a:p>
                      <a:pPr algn="ctr"/>
                      <a:r>
                        <a:rPr lang="vi-VN" sz="3300" dirty="0">
                          <a:effectLst/>
                          <a:latin typeface="+mj-lt"/>
                        </a:rPr>
                        <a:t>Lòng yêu nước là một truyền thống quý báu của dân tộc.</a:t>
                      </a:r>
                    </a:p>
                  </a:txBody>
                  <a:tcPr marL="6820" marR="6820" marT="6820" marB="6820">
                    <a:solidFill>
                      <a:schemeClr val="bg1"/>
                    </a:solidFill>
                  </a:tcPr>
                </a:tc>
                <a:tc>
                  <a:txBody>
                    <a:bodyPr/>
                    <a:lstStyle/>
                    <a:p>
                      <a:pPr algn="ctr"/>
                      <a:r>
                        <a:rPr lang="vi-VN" sz="3300" dirty="0">
                          <a:effectLst/>
                          <a:latin typeface="+mj-lt"/>
                        </a:rPr>
                        <a:t>- Luận điểm 1: Dân ta có một lòng yêu nước nồng nàn.</a:t>
                      </a:r>
                    </a:p>
                    <a:p>
                      <a:pPr algn="ctr"/>
                      <a:r>
                        <a:rPr lang="vi-VN" sz="3300" dirty="0">
                          <a:effectLst/>
                          <a:latin typeface="+mj-lt"/>
                        </a:rPr>
                        <a:t>- Luận điểm 2: Lịch sử ta có nhiều cuộc kháng chiến</a:t>
                      </a:r>
                    </a:p>
                    <a:p>
                      <a:pPr algn="ctr"/>
                      <a:r>
                        <a:rPr lang="vi-VN" sz="3300" dirty="0">
                          <a:effectLst/>
                          <a:latin typeface="+mj-lt"/>
                        </a:rPr>
                        <a:t>- Luận điểm 3: Đồng bào ta ngày nay cũng rất xứng đáng với tổ tiên ta ngày trước.</a:t>
                      </a:r>
                    </a:p>
                    <a:p>
                      <a:pPr algn="ctr"/>
                      <a:r>
                        <a:rPr lang="vi-VN" sz="3300" dirty="0">
                          <a:effectLst/>
                          <a:latin typeface="+mj-lt"/>
                        </a:rPr>
                        <a:t>- Luận điểm 4: Bổn phận của chúng ta phải làm cho tinh thần yêu nước được thực hành vào công việc yêu nước, công việc kháng chiến.</a:t>
                      </a:r>
                      <a:endParaRPr lang="vi-VN" sz="3300" dirty="0">
                        <a:solidFill>
                          <a:srgbClr val="444444"/>
                        </a:solidFill>
                        <a:effectLst/>
                        <a:latin typeface="+mj-lt"/>
                      </a:endParaRPr>
                    </a:p>
                  </a:txBody>
                  <a:tcPr marL="6820" marR="6820" marT="6820" marB="6820">
                    <a:solidFill>
                      <a:schemeClr val="bg1"/>
                    </a:solidFill>
                  </a:tcPr>
                </a:tc>
                <a:tc>
                  <a:txBody>
                    <a:bodyPr/>
                    <a:lstStyle/>
                    <a:p>
                      <a:pPr algn="ctr"/>
                      <a:r>
                        <a:rPr lang="vi-VN" sz="3300" dirty="0">
                          <a:effectLst/>
                          <a:latin typeface="+mj-lt"/>
                        </a:rPr>
                        <a:t>- Tinh thần yêu nước trong lịch sử ("lịch sử ta đã có nhiều cuộc kháng chiến vĩ đại")</a:t>
                      </a:r>
                    </a:p>
                    <a:p>
                      <a:pPr algn="ctr"/>
                      <a:r>
                        <a:rPr lang="vi-VN" sz="3300" dirty="0">
                          <a:effectLst/>
                          <a:latin typeface="+mj-lt"/>
                        </a:rPr>
                        <a:t>- Tinh thần yêu nước của nhân dân ta ngày nay ("đồng bào ta ngày nay...")</a:t>
                      </a:r>
                      <a:endParaRPr lang="vi-VN" sz="3300" dirty="0">
                        <a:solidFill>
                          <a:srgbClr val="444444"/>
                        </a:solidFill>
                        <a:effectLst/>
                        <a:latin typeface="+mj-lt"/>
                      </a:endParaRPr>
                    </a:p>
                  </a:txBody>
                  <a:tcPr marL="6820" marR="6820" marT="6820" marB="6820">
                    <a:solidFill>
                      <a:schemeClr val="bg1"/>
                    </a:solidFill>
                  </a:tcPr>
                </a:tc>
                <a:tc>
                  <a:txBody>
                    <a:bodyPr/>
                    <a:lstStyle/>
                    <a:p>
                      <a:pPr algn="ctr"/>
                      <a:r>
                        <a:rPr lang="vi-VN" sz="3300" dirty="0">
                          <a:effectLst/>
                          <a:latin typeface="+mj-lt"/>
                        </a:rPr>
                        <a:t>"Chúng ta có quyền tự hào vì những trang lịch sử vẻ vang thời đại Bà Trưng, Bà Triệu, Trần Hưng Đạo, Lê Lợi, Quang Trung,..."</a:t>
                      </a:r>
                    </a:p>
                    <a:p>
                      <a:pPr algn="ctr"/>
                      <a:r>
                        <a:rPr lang="vi-VN" sz="3300" dirty="0">
                          <a:effectLst/>
                          <a:latin typeface="+mj-lt"/>
                        </a:rPr>
                        <a:t>"Mọi người dân từ trẻ đến già, từ miền xuôi đến miền ngược cùng một lòng yêu nước giết giặc, nam nữ công nhân và nông dân hăng hái tham gia sản xuất... "</a:t>
                      </a:r>
                      <a:endParaRPr lang="vi-VN" sz="3300" dirty="0">
                        <a:solidFill>
                          <a:srgbClr val="444444"/>
                        </a:solidFill>
                        <a:effectLst/>
                        <a:latin typeface="+mj-lt"/>
                      </a:endParaRPr>
                    </a:p>
                  </a:txBody>
                  <a:tcPr marL="6820" marR="6820" marT="6820" marB="682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3216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2"/>
          <p:cNvSpPr/>
          <p:nvPr/>
        </p:nvSpPr>
        <p:spPr>
          <a:xfrm rot="2474766">
            <a:off x="-5098139" y="3591189"/>
            <a:ext cx="17108254" cy="11334218"/>
          </a:xfrm>
          <a:custGeom>
            <a:avLst/>
            <a:gdLst/>
            <a:ahLst/>
            <a:cxnLst/>
            <a:rect l="l" t="t" r="r" b="b"/>
            <a:pathLst>
              <a:path w="17108254" h="11334218">
                <a:moveTo>
                  <a:pt x="0" y="0"/>
                </a:moveTo>
                <a:lnTo>
                  <a:pt x="17108254" y="0"/>
                </a:lnTo>
                <a:lnTo>
                  <a:pt x="17108254" y="11334218"/>
                </a:lnTo>
                <a:lnTo>
                  <a:pt x="0" y="11334218"/>
                </a:lnTo>
                <a:lnTo>
                  <a:pt x="0"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sp>
      <p:sp>
        <p:nvSpPr>
          <p:cNvPr id="20" name="Freeform 21"/>
          <p:cNvSpPr/>
          <p:nvPr/>
        </p:nvSpPr>
        <p:spPr>
          <a:xfrm rot="5400000" flipH="1">
            <a:off x="12901518" y="1574560"/>
            <a:ext cx="7058451" cy="3714510"/>
          </a:xfrm>
          <a:custGeom>
            <a:avLst/>
            <a:gdLst/>
            <a:ahLst/>
            <a:cxnLst/>
            <a:rect l="l" t="t" r="r" b="b"/>
            <a:pathLst>
              <a:path w="7058451" h="3714510">
                <a:moveTo>
                  <a:pt x="7058451" y="0"/>
                </a:moveTo>
                <a:lnTo>
                  <a:pt x="0" y="0"/>
                </a:lnTo>
                <a:lnTo>
                  <a:pt x="0" y="3714510"/>
                </a:lnTo>
                <a:lnTo>
                  <a:pt x="7058451" y="3714510"/>
                </a:lnTo>
                <a:lnTo>
                  <a:pt x="7058451"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TextBox 4"/>
          <p:cNvSpPr txBox="1"/>
          <p:nvPr/>
        </p:nvSpPr>
        <p:spPr>
          <a:xfrm>
            <a:off x="7467600" y="419100"/>
            <a:ext cx="8115300" cy="987450"/>
          </a:xfrm>
          <a:prstGeom prst="rect">
            <a:avLst/>
          </a:prstGeom>
        </p:spPr>
        <p:txBody>
          <a:bodyPr lIns="0" tIns="0" rIns="0" bIns="0" rtlCol="0" anchor="t">
            <a:spAutoFit/>
          </a:bodyPr>
          <a:lstStyle/>
          <a:p>
            <a:pPr>
              <a:lnSpc>
                <a:spcPts val="7746"/>
              </a:lnSpc>
            </a:pPr>
            <a:r>
              <a:rPr lang="vi-VN" sz="4800" b="1" dirty="0">
                <a:solidFill>
                  <a:srgbClr val="000000"/>
                </a:solidFill>
                <a:latin typeface="Times New Roman" panose="02020603050405020304" pitchFamily="18" charset="0"/>
                <a:cs typeface="Times New Roman" panose="02020603050405020304" pitchFamily="18" charset="0"/>
              </a:rPr>
              <a:t>Bài tập 2</a:t>
            </a:r>
            <a:endParaRPr lang="en-US" sz="48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23361780"/>
              </p:ext>
            </p:extLst>
          </p:nvPr>
        </p:nvGraphicFramePr>
        <p:xfrm>
          <a:off x="609600" y="1422879"/>
          <a:ext cx="17068800" cy="8519758"/>
        </p:xfrm>
        <a:graphic>
          <a:graphicData uri="http://schemas.openxmlformats.org/drawingml/2006/table">
            <a:tbl>
              <a:tblPr>
                <a:tableStyleId>{5940675A-B579-460E-94D1-54222C63F5DA}</a:tableStyleId>
              </a:tblPr>
              <a:tblGrid>
                <a:gridCol w="2438400">
                  <a:extLst>
                    <a:ext uri="{9D8B030D-6E8A-4147-A177-3AD203B41FA5}">
                      <a16:colId xmlns:a16="http://schemas.microsoft.com/office/drawing/2014/main" val="20000"/>
                    </a:ext>
                  </a:extLst>
                </a:gridCol>
                <a:gridCol w="7315199">
                  <a:extLst>
                    <a:ext uri="{9D8B030D-6E8A-4147-A177-3AD203B41FA5}">
                      <a16:colId xmlns:a16="http://schemas.microsoft.com/office/drawing/2014/main" val="20001"/>
                    </a:ext>
                  </a:extLst>
                </a:gridCol>
                <a:gridCol w="7315201">
                  <a:extLst>
                    <a:ext uri="{9D8B030D-6E8A-4147-A177-3AD203B41FA5}">
                      <a16:colId xmlns:a16="http://schemas.microsoft.com/office/drawing/2014/main" val="20002"/>
                    </a:ext>
                  </a:extLst>
                </a:gridCol>
              </a:tblGrid>
              <a:tr h="965149">
                <a:tc>
                  <a:txBody>
                    <a:bodyPr/>
                    <a:lstStyle/>
                    <a:p>
                      <a:pPr algn="ctr"/>
                      <a:r>
                        <a:rPr lang="en-US" sz="3200" b="1" dirty="0" err="1">
                          <a:solidFill>
                            <a:schemeClr val="bg1"/>
                          </a:solidFill>
                          <a:effectLst/>
                          <a:latin typeface="Times New Roman" panose="02020603050405020304" pitchFamily="18" charset="0"/>
                          <a:cs typeface="Times New Roman" panose="02020603050405020304" pitchFamily="18" charset="0"/>
                        </a:rPr>
                        <a:t>Xác</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định</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luận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điểm</a:t>
                      </a:r>
                      <a:endParaRPr lang="en-US" sz="3200" b="1" dirty="0">
                        <a:solidFill>
                          <a:schemeClr val="bg1"/>
                        </a:solidFill>
                        <a:effectLst/>
                        <a:latin typeface="Times New Roman" panose="02020603050405020304" pitchFamily="18" charset="0"/>
                        <a:cs typeface="Times New Roman" panose="02020603050405020304" pitchFamily="18" charset="0"/>
                      </a:endParaRPr>
                    </a:p>
                  </a:txBody>
                  <a:tcPr marL="44723" marR="44723" marT="44723" marB="44723" anchor="ctr">
                    <a:solidFill>
                      <a:srgbClr val="CE9887"/>
                    </a:solidFill>
                  </a:tcPr>
                </a:tc>
                <a:tc>
                  <a:txBody>
                    <a:bodyPr/>
                    <a:lstStyle/>
                    <a:p>
                      <a:pPr algn="ctr"/>
                      <a:r>
                        <a:rPr lang="vi-VN" sz="3200" b="1" dirty="0">
                          <a:solidFill>
                            <a:schemeClr val="bg1"/>
                          </a:solidFill>
                          <a:effectLst/>
                          <a:latin typeface="Times New Roman" panose="02020603050405020304" pitchFamily="18" charset="0"/>
                          <a:cs typeface="Times New Roman" panose="02020603050405020304" pitchFamily="18" charset="0"/>
                        </a:rPr>
                        <a:t>Hịch tướng sĩ</a:t>
                      </a:r>
                    </a:p>
                  </a:txBody>
                  <a:tcPr marL="44723" marR="44723" marT="44723" marB="44723" anchor="ctr">
                    <a:solidFill>
                      <a:srgbClr val="CE9887"/>
                    </a:solidFill>
                  </a:tcPr>
                </a:tc>
                <a:tc>
                  <a:txBody>
                    <a:bodyPr/>
                    <a:lstStyle/>
                    <a:p>
                      <a:pPr algn="ctr"/>
                      <a:r>
                        <a:rPr lang="vi-VN" sz="3200" b="1" dirty="0">
                          <a:solidFill>
                            <a:schemeClr val="bg1"/>
                          </a:solidFill>
                          <a:effectLst/>
                          <a:latin typeface="Times New Roman" panose="02020603050405020304" pitchFamily="18" charset="0"/>
                          <a:cs typeface="Times New Roman" panose="02020603050405020304" pitchFamily="18" charset="0"/>
                        </a:rPr>
                        <a:t>Tinh thần yêu nước của nhân dân ta.</a:t>
                      </a:r>
                    </a:p>
                  </a:txBody>
                  <a:tcPr marL="44723" marR="44723" marT="44723" marB="44723" anchor="ctr">
                    <a:solidFill>
                      <a:srgbClr val="CE9887"/>
                    </a:solidFill>
                  </a:tcPr>
                </a:tc>
                <a:extLst>
                  <a:ext uri="{0D108BD9-81ED-4DB2-BD59-A6C34878D82A}">
                    <a16:rowId xmlns:a16="http://schemas.microsoft.com/office/drawing/2014/main" val="10000"/>
                  </a:ext>
                </a:extLst>
              </a:tr>
              <a:tr h="1763895">
                <a:tc>
                  <a:txBody>
                    <a:bodyPr/>
                    <a:lstStyle/>
                    <a:p>
                      <a:r>
                        <a:rPr lang="en-US" sz="3200" b="1" dirty="0" err="1">
                          <a:effectLst/>
                          <a:latin typeface="Times New Roman" panose="02020603050405020304" pitchFamily="18" charset="0"/>
                          <a:cs typeface="Times New Roman" panose="02020603050405020304" pitchFamily="18" charset="0"/>
                        </a:rPr>
                        <a:t>Luận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điểm</a:t>
                      </a:r>
                      <a:r>
                        <a:rPr lang="en-US" sz="3200" b="1" dirty="0">
                          <a:effectLst/>
                          <a:latin typeface="Times New Roman" panose="02020603050405020304" pitchFamily="18" charset="0"/>
                          <a:cs typeface="Times New Roman" panose="02020603050405020304" pitchFamily="18" charset="0"/>
                        </a:rPr>
                        <a:t> 1</a:t>
                      </a:r>
                    </a:p>
                  </a:txBody>
                  <a:tcPr marL="44723" marR="44723" marT="44723" marB="44723" anchor="ctr">
                    <a:solidFill>
                      <a:schemeClr val="bg1"/>
                    </a:solidFill>
                  </a:tcPr>
                </a:tc>
                <a:tc>
                  <a:txBody>
                    <a:bodyPr/>
                    <a:lstStyle/>
                    <a:p>
                      <a:r>
                        <a:rPr lang="vi-VN" sz="3200" dirty="0">
                          <a:effectLst/>
                          <a:latin typeface="Times New Roman" panose="02020603050405020304" pitchFamily="18" charset="0"/>
                          <a:cs typeface="Times New Roman" panose="02020603050405020304" pitchFamily="18" charset="0"/>
                        </a:rPr>
                        <a:t>- Đoạn từ đầu đến "còn lưu tiếng tốt".</a:t>
                      </a:r>
                    </a:p>
                    <a:p>
                      <a:r>
                        <a:rPr lang="vi-VN" sz="3200" dirty="0">
                          <a:effectLst/>
                          <a:latin typeface="Times New Roman" panose="02020603050405020304" pitchFamily="18" charset="0"/>
                          <a:cs typeface="Times New Roman" panose="02020603050405020304" pitchFamily="18" charset="0"/>
                        </a:rPr>
                        <a:t>- Đoạn văn thuộc kiểu: đoạn văn quy nạp</a:t>
                      </a:r>
                      <a:endParaRPr lang="vi-VN" sz="3200" dirty="0">
                        <a:solidFill>
                          <a:srgbClr val="444444"/>
                        </a:solidFill>
                        <a:effectLst/>
                        <a:latin typeface="Times New Roman" panose="02020603050405020304" pitchFamily="18" charset="0"/>
                        <a:cs typeface="Times New Roman" panose="02020603050405020304" pitchFamily="18" charset="0"/>
                      </a:endParaRPr>
                    </a:p>
                  </a:txBody>
                  <a:tcPr marL="44723" marR="44723" marT="44723" marB="44723" anchor="ctr">
                    <a:solidFill>
                      <a:schemeClr val="bg1"/>
                    </a:solidFill>
                  </a:tcPr>
                </a:tc>
                <a:tc>
                  <a:txBody>
                    <a:bodyPr/>
                    <a:lstStyle/>
                    <a:p>
                      <a:r>
                        <a:rPr lang="vi-VN" sz="3200" dirty="0">
                          <a:effectLst/>
                          <a:latin typeface="Times New Roman" panose="02020603050405020304" pitchFamily="18" charset="0"/>
                          <a:cs typeface="Times New Roman" panose="02020603050405020304" pitchFamily="18" charset="0"/>
                        </a:rPr>
                        <a:t>- Đoạn từ đầu đến "lũ cướp nước"</a:t>
                      </a:r>
                    </a:p>
                    <a:p>
                      <a:r>
                        <a:rPr lang="vi-VN" sz="3200" dirty="0">
                          <a:effectLst/>
                          <a:latin typeface="Times New Roman" panose="02020603050405020304" pitchFamily="18" charset="0"/>
                          <a:cs typeface="Times New Roman" panose="02020603050405020304" pitchFamily="18" charset="0"/>
                        </a:rPr>
                        <a:t>- Đoạn văn thuộc kiểu: đoạn văn diễn dịch</a:t>
                      </a:r>
                      <a:endParaRPr lang="vi-VN" sz="3200" dirty="0">
                        <a:solidFill>
                          <a:srgbClr val="444444"/>
                        </a:solidFill>
                        <a:effectLst/>
                        <a:latin typeface="Times New Roman" panose="02020603050405020304" pitchFamily="18" charset="0"/>
                        <a:cs typeface="Times New Roman" panose="02020603050405020304" pitchFamily="18" charset="0"/>
                      </a:endParaRPr>
                    </a:p>
                  </a:txBody>
                  <a:tcPr marL="44723" marR="44723" marT="44723" marB="44723" anchor="ctr">
                    <a:solidFill>
                      <a:schemeClr val="bg1"/>
                    </a:solidFill>
                  </a:tcPr>
                </a:tc>
                <a:extLst>
                  <a:ext uri="{0D108BD9-81ED-4DB2-BD59-A6C34878D82A}">
                    <a16:rowId xmlns:a16="http://schemas.microsoft.com/office/drawing/2014/main" val="10001"/>
                  </a:ext>
                </a:extLst>
              </a:tr>
              <a:tr h="1763895">
                <a:tc>
                  <a:txBody>
                    <a:bodyPr/>
                    <a:lstStyle/>
                    <a:p>
                      <a:r>
                        <a:rPr lang="en-US" sz="3200" b="1" dirty="0" err="1">
                          <a:effectLst/>
                          <a:latin typeface="Times New Roman" panose="02020603050405020304" pitchFamily="18" charset="0"/>
                          <a:cs typeface="Times New Roman" panose="02020603050405020304" pitchFamily="18" charset="0"/>
                        </a:rPr>
                        <a:t>Luận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điểm</a:t>
                      </a:r>
                      <a:r>
                        <a:rPr lang="en-US" sz="3200" b="1" dirty="0">
                          <a:effectLst/>
                          <a:latin typeface="Times New Roman" panose="02020603050405020304" pitchFamily="18" charset="0"/>
                          <a:cs typeface="Times New Roman" panose="02020603050405020304" pitchFamily="18" charset="0"/>
                        </a:rPr>
                        <a:t> 2</a:t>
                      </a:r>
                    </a:p>
                  </a:txBody>
                  <a:tcPr marL="44723" marR="44723" marT="44723" marB="44723" anchor="ctr">
                    <a:solidFill>
                      <a:schemeClr val="bg1"/>
                    </a:solidFill>
                  </a:tcPr>
                </a:tc>
                <a:tc>
                  <a:txBody>
                    <a:bodyPr/>
                    <a:lstStyle/>
                    <a:p>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huống</a:t>
                      </a:r>
                      <a:r>
                        <a:rPr lang="en-US" sz="3200" dirty="0">
                          <a:effectLst/>
                          <a:latin typeface="Times New Roman" panose="02020603050405020304" pitchFamily="18" charset="0"/>
                          <a:cs typeface="Times New Roman" panose="02020603050405020304" pitchFamily="18" charset="0"/>
                        </a:rPr>
                        <a:t> chi ta" </a:t>
                      </a:r>
                      <a:r>
                        <a:rPr lang="en-US" sz="3200" dirty="0" err="1">
                          <a:effectLst/>
                          <a:latin typeface="Times New Roman" panose="02020603050405020304" pitchFamily="18" charset="0"/>
                          <a:cs typeface="Times New Roman" panose="02020603050405020304" pitchFamily="18" charset="0"/>
                        </a:rPr>
                        <a:t>đến</a:t>
                      </a:r>
                      <a:r>
                        <a:rPr lang="en-US" sz="3200" dirty="0">
                          <a:effectLst/>
                          <a:latin typeface="Times New Roman" panose="02020603050405020304" pitchFamily="18" charset="0"/>
                          <a:cs typeface="Times New Roman" panose="02020603050405020304" pitchFamily="18" charset="0"/>
                        </a:rPr>
                        <a:t> "ta </a:t>
                      </a:r>
                      <a:r>
                        <a:rPr lang="en-US" sz="3200" dirty="0" err="1">
                          <a:effectLst/>
                          <a:latin typeface="Times New Roman" panose="02020603050405020304" pitchFamily="18" charset="0"/>
                          <a:cs typeface="Times New Roman" panose="02020603050405020304" pitchFamily="18" charset="0"/>
                        </a:rPr>
                        <a:t>cũng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vui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lòng</a:t>
                      </a:r>
                      <a:r>
                        <a:rPr lang="en-US" sz="3200" dirty="0">
                          <a:effectLst/>
                          <a:latin typeface="Times New Roman" panose="02020603050405020304" pitchFamily="18" charset="0"/>
                          <a:cs typeface="Times New Roman" panose="02020603050405020304" pitchFamily="18" charset="0"/>
                        </a:rPr>
                        <a:t>".</a:t>
                      </a:r>
                    </a:p>
                    <a:p>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thuộc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kiểu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song </a:t>
                      </a:r>
                      <a:r>
                        <a:rPr lang="en-US" sz="3200" dirty="0" err="1">
                          <a:effectLst/>
                          <a:latin typeface="Times New Roman" panose="02020603050405020304" pitchFamily="18" charset="0"/>
                          <a:cs typeface="Times New Roman" panose="02020603050405020304" pitchFamily="18" charset="0"/>
                        </a:rPr>
                        <a:t>song</a:t>
                      </a:r>
                      <a:endParaRPr lang="en-US" sz="3200" dirty="0">
                        <a:solidFill>
                          <a:srgbClr val="444444"/>
                        </a:solidFill>
                        <a:effectLst/>
                        <a:latin typeface="Times New Roman" panose="02020603050405020304" pitchFamily="18" charset="0"/>
                        <a:cs typeface="Times New Roman" panose="02020603050405020304" pitchFamily="18" charset="0"/>
                      </a:endParaRPr>
                    </a:p>
                  </a:txBody>
                  <a:tcPr marL="44723" marR="44723" marT="44723" marB="44723" anchor="ctr">
                    <a:solidFill>
                      <a:schemeClr val="bg1"/>
                    </a:solidFill>
                  </a:tcPr>
                </a:tc>
                <a:tc>
                  <a:txBody>
                    <a:bodyPr/>
                    <a:lstStyle/>
                    <a:p>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lịch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sử</a:t>
                      </a:r>
                      <a:r>
                        <a:rPr lang="en-US" sz="3200" dirty="0">
                          <a:effectLst/>
                          <a:latin typeface="Times New Roman" panose="02020603050405020304" pitchFamily="18" charset="0"/>
                          <a:cs typeface="Times New Roman" panose="02020603050405020304" pitchFamily="18" charset="0"/>
                        </a:rPr>
                        <a:t> ta" </a:t>
                      </a:r>
                      <a:r>
                        <a:rPr lang="en-US" sz="3200" dirty="0" err="1">
                          <a:effectLst/>
                          <a:latin typeface="Times New Roman" panose="02020603050405020304" pitchFamily="18" charset="0"/>
                          <a:cs typeface="Times New Roman" panose="02020603050405020304" pitchFamily="18" charset="0"/>
                        </a:rPr>
                        <a:t>đến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dân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tộc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anh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hùng</a:t>
                      </a:r>
                      <a:r>
                        <a:rPr lang="en-US" sz="3200" dirty="0">
                          <a:effectLst/>
                          <a:latin typeface="Times New Roman" panose="02020603050405020304" pitchFamily="18" charset="0"/>
                          <a:cs typeface="Times New Roman" panose="02020603050405020304" pitchFamily="18" charset="0"/>
                        </a:rPr>
                        <a:t>"</a:t>
                      </a:r>
                    </a:p>
                    <a:p>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thuộc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kiểu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cs typeface="Times New Roman" panose="02020603050405020304" pitchFamily="18" charset="0"/>
                        </a:rPr>
                        <a:t>phối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hợp</a:t>
                      </a:r>
                      <a:endParaRPr lang="en-US" sz="3200" dirty="0">
                        <a:solidFill>
                          <a:srgbClr val="444444"/>
                        </a:solidFill>
                        <a:effectLst/>
                        <a:latin typeface="Times New Roman" panose="02020603050405020304" pitchFamily="18" charset="0"/>
                        <a:cs typeface="Times New Roman" panose="02020603050405020304" pitchFamily="18" charset="0"/>
                      </a:endParaRPr>
                    </a:p>
                  </a:txBody>
                  <a:tcPr marL="44723" marR="44723" marT="44723" marB="44723" anchor="ctr">
                    <a:solidFill>
                      <a:schemeClr val="bg1"/>
                    </a:solidFill>
                  </a:tcPr>
                </a:tc>
                <a:extLst>
                  <a:ext uri="{0D108BD9-81ED-4DB2-BD59-A6C34878D82A}">
                    <a16:rowId xmlns:a16="http://schemas.microsoft.com/office/drawing/2014/main" val="10002"/>
                  </a:ext>
                </a:extLst>
              </a:tr>
              <a:tr h="2163267">
                <a:tc>
                  <a:txBody>
                    <a:bodyPr/>
                    <a:lstStyle/>
                    <a:p>
                      <a:r>
                        <a:rPr lang="en-US" sz="3200" b="1" dirty="0" err="1">
                          <a:effectLst/>
                          <a:latin typeface="Times New Roman" panose="02020603050405020304" pitchFamily="18" charset="0"/>
                          <a:cs typeface="Times New Roman" panose="02020603050405020304" pitchFamily="18" charset="0"/>
                        </a:rPr>
                        <a:t>Luận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điểm</a:t>
                      </a:r>
                      <a:r>
                        <a:rPr lang="en-US" sz="3200" b="1" dirty="0">
                          <a:effectLst/>
                          <a:latin typeface="Times New Roman" panose="02020603050405020304" pitchFamily="18" charset="0"/>
                          <a:cs typeface="Times New Roman" panose="02020603050405020304" pitchFamily="18" charset="0"/>
                        </a:rPr>
                        <a:t> 3</a:t>
                      </a:r>
                    </a:p>
                  </a:txBody>
                  <a:tcPr marL="44723" marR="44723" marT="44723" marB="44723" anchor="ctr">
                    <a:solidFill>
                      <a:schemeClr val="bg1"/>
                    </a:solidFill>
                  </a:tcPr>
                </a:tc>
                <a:tc>
                  <a:txBody>
                    <a:bodyPr/>
                    <a:lstStyle/>
                    <a:p>
                      <a:r>
                        <a:rPr lang="vi-VN" sz="3200" dirty="0">
                          <a:effectLst/>
                          <a:latin typeface="Times New Roman" panose="02020603050405020304" pitchFamily="18" charset="0"/>
                          <a:cs typeface="Times New Roman" panose="02020603050405020304" pitchFamily="18" charset="0"/>
                        </a:rPr>
                        <a:t>- Đoạn từ "các ngươi ở cùng ta" đến "phỏng có được không"</a:t>
                      </a:r>
                    </a:p>
                    <a:p>
                      <a:r>
                        <a:rPr lang="vi-VN" sz="3200" dirty="0">
                          <a:effectLst/>
                          <a:latin typeface="Times New Roman" panose="02020603050405020304" pitchFamily="18" charset="0"/>
                          <a:cs typeface="Times New Roman" panose="02020603050405020304" pitchFamily="18" charset="0"/>
                        </a:rPr>
                        <a:t>- Đoạn văn thuộc kiểu: đoạn văn phối hợp</a:t>
                      </a:r>
                      <a:endParaRPr lang="vi-VN" sz="3200" dirty="0">
                        <a:solidFill>
                          <a:srgbClr val="444444"/>
                        </a:solidFill>
                        <a:effectLst/>
                        <a:latin typeface="Times New Roman" panose="02020603050405020304" pitchFamily="18" charset="0"/>
                        <a:cs typeface="Times New Roman" panose="02020603050405020304" pitchFamily="18" charset="0"/>
                      </a:endParaRPr>
                    </a:p>
                  </a:txBody>
                  <a:tcPr marL="44723" marR="44723" marT="44723" marB="44723" anchor="ctr">
                    <a:solidFill>
                      <a:schemeClr val="bg1"/>
                    </a:solidFill>
                  </a:tcPr>
                </a:tc>
                <a:tc>
                  <a:txBody>
                    <a:bodyPr/>
                    <a:lstStyle/>
                    <a:p>
                      <a:r>
                        <a:rPr lang="vi-VN" sz="3200" dirty="0">
                          <a:effectLst/>
                          <a:latin typeface="Times New Roman" panose="02020603050405020304" pitchFamily="18" charset="0"/>
                          <a:cs typeface="Times New Roman" panose="02020603050405020304" pitchFamily="18" charset="0"/>
                        </a:rPr>
                        <a:t>- Đoạn từ "đồng bào ta" đến "lòng nồng nàn yêu nước"</a:t>
                      </a:r>
                    </a:p>
                    <a:p>
                      <a:r>
                        <a:rPr lang="vi-VN" sz="3200" dirty="0">
                          <a:effectLst/>
                          <a:latin typeface="Times New Roman" panose="02020603050405020304" pitchFamily="18" charset="0"/>
                          <a:cs typeface="Times New Roman" panose="02020603050405020304" pitchFamily="18" charset="0"/>
                        </a:rPr>
                        <a:t>- Đoạn văn thuộc kiểu: đoạn văn phối hợp</a:t>
                      </a:r>
                      <a:endParaRPr lang="vi-VN" sz="3200" dirty="0">
                        <a:solidFill>
                          <a:srgbClr val="444444"/>
                        </a:solidFill>
                        <a:effectLst/>
                        <a:latin typeface="Times New Roman" panose="02020603050405020304" pitchFamily="18" charset="0"/>
                        <a:cs typeface="Times New Roman" panose="02020603050405020304" pitchFamily="18" charset="0"/>
                      </a:endParaRPr>
                    </a:p>
                  </a:txBody>
                  <a:tcPr marL="44723" marR="44723" marT="44723" marB="44723" anchor="ctr">
                    <a:solidFill>
                      <a:schemeClr val="bg1"/>
                    </a:solidFill>
                  </a:tcPr>
                </a:tc>
                <a:extLst>
                  <a:ext uri="{0D108BD9-81ED-4DB2-BD59-A6C34878D82A}">
                    <a16:rowId xmlns:a16="http://schemas.microsoft.com/office/drawing/2014/main" val="10003"/>
                  </a:ext>
                </a:extLst>
              </a:tr>
              <a:tr h="1763895">
                <a:tc>
                  <a:txBody>
                    <a:bodyPr/>
                    <a:lstStyle/>
                    <a:p>
                      <a:r>
                        <a:rPr lang="en-US" sz="3200" b="1" dirty="0" err="1">
                          <a:effectLst/>
                          <a:latin typeface="Times New Roman" panose="02020603050405020304" pitchFamily="18" charset="0"/>
                          <a:cs typeface="Times New Roman" panose="02020603050405020304" pitchFamily="18" charset="0"/>
                        </a:rPr>
                        <a:t>Luận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điểm</a:t>
                      </a:r>
                      <a:r>
                        <a:rPr lang="en-US" sz="3200" b="1" dirty="0">
                          <a:effectLst/>
                          <a:latin typeface="Times New Roman" panose="02020603050405020304" pitchFamily="18" charset="0"/>
                          <a:cs typeface="Times New Roman" panose="02020603050405020304" pitchFamily="18" charset="0"/>
                        </a:rPr>
                        <a:t> 4</a:t>
                      </a:r>
                    </a:p>
                  </a:txBody>
                  <a:tcPr marL="44723" marR="44723" marT="44723" marB="44723" anchor="ctr">
                    <a:solidFill>
                      <a:schemeClr val="bg1"/>
                    </a:solidFill>
                  </a:tcPr>
                </a:tc>
                <a:tc>
                  <a:txBody>
                    <a:bodyPr/>
                    <a:lstStyle/>
                    <a:p>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cs typeface="Times New Roman" panose="02020603050405020304" pitchFamily="18" charset="0"/>
                        </a:rPr>
                        <a:t> "nay ta </a:t>
                      </a:r>
                      <a:r>
                        <a:rPr lang="en-US" sz="3200" dirty="0" err="1">
                          <a:effectLst/>
                          <a:latin typeface="Times New Roman" panose="02020603050405020304" pitchFamily="18" charset="0"/>
                          <a:cs typeface="Times New Roman" panose="02020603050405020304" pitchFamily="18" charset="0"/>
                        </a:rPr>
                        <a:t>chọn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binh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pháp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đến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hết</a:t>
                      </a:r>
                      <a:endParaRPr lang="en-US" sz="3200" dirty="0">
                        <a:effectLst/>
                        <a:latin typeface="Times New Roman" panose="02020603050405020304" pitchFamily="18" charset="0"/>
                        <a:cs typeface="Times New Roman" panose="02020603050405020304" pitchFamily="18" charset="0"/>
                      </a:endParaRPr>
                    </a:p>
                    <a:p>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thuộc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kiểu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văn</a:t>
                      </a:r>
                      <a:r>
                        <a:rPr lang="en-US" sz="3200" dirty="0">
                          <a:effectLst/>
                          <a:latin typeface="Times New Roman" panose="02020603050405020304" pitchFamily="18" charset="0"/>
                          <a:cs typeface="Times New Roman" panose="02020603050405020304" pitchFamily="18" charset="0"/>
                        </a:rPr>
                        <a:t> song </a:t>
                      </a:r>
                      <a:r>
                        <a:rPr lang="en-US" sz="3200" dirty="0" err="1">
                          <a:effectLst/>
                          <a:latin typeface="Times New Roman" panose="02020603050405020304" pitchFamily="18" charset="0"/>
                          <a:cs typeface="Times New Roman" panose="02020603050405020304" pitchFamily="18" charset="0"/>
                        </a:rPr>
                        <a:t>song</a:t>
                      </a:r>
                      <a:endParaRPr lang="en-US" sz="3200" dirty="0">
                        <a:solidFill>
                          <a:srgbClr val="444444"/>
                        </a:solidFill>
                        <a:effectLst/>
                        <a:latin typeface="Times New Roman" panose="02020603050405020304" pitchFamily="18" charset="0"/>
                        <a:cs typeface="Times New Roman" panose="02020603050405020304" pitchFamily="18" charset="0"/>
                      </a:endParaRPr>
                    </a:p>
                  </a:txBody>
                  <a:tcPr marL="44723" marR="44723" marT="44723" marB="44723" anchor="ctr">
                    <a:solidFill>
                      <a:schemeClr val="bg1"/>
                    </a:solidFill>
                  </a:tcPr>
                </a:tc>
                <a:tc>
                  <a:txBody>
                    <a:bodyPr/>
                    <a:lstStyle/>
                    <a:p>
                      <a:r>
                        <a:rPr lang="vi-VN" sz="3200" dirty="0">
                          <a:effectLst/>
                          <a:latin typeface="Times New Roman" panose="02020603050405020304" pitchFamily="18" charset="0"/>
                          <a:cs typeface="Times New Roman" panose="02020603050405020304" pitchFamily="18" charset="0"/>
                        </a:rPr>
                        <a:t>- Đoạn từ "tinh thần yêu nước" đến hết</a:t>
                      </a:r>
                    </a:p>
                    <a:p>
                      <a:r>
                        <a:rPr lang="vi-VN" sz="3200" dirty="0">
                          <a:effectLst/>
                          <a:latin typeface="Times New Roman" panose="02020603050405020304" pitchFamily="18" charset="0"/>
                          <a:cs typeface="Times New Roman" panose="02020603050405020304" pitchFamily="18" charset="0"/>
                        </a:rPr>
                        <a:t>- Đoạn văn thuộc kiểu: đoạn văn quy nạp</a:t>
                      </a:r>
                      <a:endParaRPr lang="vi-VN" sz="3200" dirty="0">
                        <a:solidFill>
                          <a:srgbClr val="444444"/>
                        </a:solidFill>
                        <a:effectLst/>
                        <a:latin typeface="Times New Roman" panose="02020603050405020304" pitchFamily="18" charset="0"/>
                        <a:cs typeface="Times New Roman" panose="02020603050405020304" pitchFamily="18" charset="0"/>
                      </a:endParaRPr>
                    </a:p>
                  </a:txBody>
                  <a:tcPr marL="44723" marR="44723" marT="44723" marB="44723"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789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flipH="1">
            <a:off x="-287120" y="0"/>
            <a:ext cx="7058451" cy="3714510"/>
          </a:xfrm>
          <a:custGeom>
            <a:avLst/>
            <a:gdLst/>
            <a:ahLst/>
            <a:cxnLst/>
            <a:rect l="l" t="t" r="r" b="b"/>
            <a:pathLst>
              <a:path w="7058451" h="3714510">
                <a:moveTo>
                  <a:pt x="7058451" y="0"/>
                </a:moveTo>
                <a:lnTo>
                  <a:pt x="0" y="0"/>
                </a:lnTo>
                <a:lnTo>
                  <a:pt x="0" y="3714510"/>
                </a:lnTo>
                <a:lnTo>
                  <a:pt x="7058451" y="3714510"/>
                </a:lnTo>
                <a:lnTo>
                  <a:pt x="7058451"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TextBox 4"/>
          <p:cNvSpPr txBox="1"/>
          <p:nvPr/>
        </p:nvSpPr>
        <p:spPr>
          <a:xfrm>
            <a:off x="7467600" y="419100"/>
            <a:ext cx="8115300" cy="987450"/>
          </a:xfrm>
          <a:prstGeom prst="rect">
            <a:avLst/>
          </a:prstGeom>
        </p:spPr>
        <p:txBody>
          <a:bodyPr lIns="0" tIns="0" rIns="0" bIns="0" rtlCol="0" anchor="t">
            <a:spAutoFit/>
          </a:bodyPr>
          <a:lstStyle/>
          <a:p>
            <a:pPr>
              <a:lnSpc>
                <a:spcPts val="7746"/>
              </a:lnSpc>
            </a:pPr>
            <a:r>
              <a:rPr lang="vi-VN" sz="4800" b="1" dirty="0">
                <a:solidFill>
                  <a:srgbClr val="000000"/>
                </a:solidFill>
                <a:latin typeface="Times New Roman" panose="02020603050405020304" pitchFamily="18" charset="0"/>
                <a:cs typeface="Times New Roman" panose="02020603050405020304" pitchFamily="18" charset="0"/>
              </a:rPr>
              <a:t>Bài tập 3</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24" name="AutoShape 8"/>
          <p:cNvSpPr/>
          <p:nvPr/>
        </p:nvSpPr>
        <p:spPr>
          <a:xfrm>
            <a:off x="1021466" y="3288916"/>
            <a:ext cx="99678" cy="5577206"/>
          </a:xfrm>
          <a:prstGeom prst="line">
            <a:avLst/>
          </a:prstGeom>
          <a:ln w="95250" cap="rnd">
            <a:solidFill>
              <a:srgbClr val="D2634A"/>
            </a:solidFill>
            <a:prstDash val="solid"/>
            <a:headEnd type="none" w="sm" len="sm"/>
            <a:tailEnd type="none" w="sm" len="sm"/>
          </a:ln>
        </p:spPr>
      </p:sp>
      <p:grpSp>
        <p:nvGrpSpPr>
          <p:cNvPr id="25" name="Group 24"/>
          <p:cNvGrpSpPr/>
          <p:nvPr/>
        </p:nvGrpSpPr>
        <p:grpSpPr>
          <a:xfrm>
            <a:off x="1402463" y="2806869"/>
            <a:ext cx="15894935" cy="6541300"/>
            <a:chOff x="1739803" y="6879521"/>
            <a:chExt cx="4059832" cy="6541300"/>
          </a:xfrm>
        </p:grpSpPr>
        <p:sp>
          <p:nvSpPr>
            <p:cNvPr id="26" name="Freeform 13"/>
            <p:cNvSpPr/>
            <p:nvPr/>
          </p:nvSpPr>
          <p:spPr>
            <a:xfrm>
              <a:off x="1739803" y="6879521"/>
              <a:ext cx="4059832" cy="6541300"/>
            </a:xfrm>
            <a:custGeom>
              <a:avLst/>
              <a:gdLst/>
              <a:ahLst/>
              <a:cxnLst/>
              <a:rect l="l" t="t" r="r" b="b"/>
              <a:pathLst>
                <a:path w="1015492" h="467641">
                  <a:moveTo>
                    <a:pt x="82325" y="0"/>
                  </a:moveTo>
                  <a:lnTo>
                    <a:pt x="933167" y="0"/>
                  </a:lnTo>
                  <a:cubicBezTo>
                    <a:pt x="978634" y="0"/>
                    <a:pt x="1015492" y="36858"/>
                    <a:pt x="1015492" y="82325"/>
                  </a:cubicBezTo>
                  <a:lnTo>
                    <a:pt x="1015492" y="385316"/>
                  </a:lnTo>
                  <a:cubicBezTo>
                    <a:pt x="1015492" y="430783"/>
                    <a:pt x="978634" y="467641"/>
                    <a:pt x="933167" y="467641"/>
                  </a:cubicBezTo>
                  <a:lnTo>
                    <a:pt x="82325" y="467641"/>
                  </a:lnTo>
                  <a:cubicBezTo>
                    <a:pt x="36858" y="467641"/>
                    <a:pt x="0" y="430783"/>
                    <a:pt x="0" y="385316"/>
                  </a:cubicBezTo>
                  <a:lnTo>
                    <a:pt x="0" y="82325"/>
                  </a:lnTo>
                  <a:cubicBezTo>
                    <a:pt x="0" y="36858"/>
                    <a:pt x="36858" y="0"/>
                    <a:pt x="82325" y="0"/>
                  </a:cubicBezTo>
                  <a:close/>
                </a:path>
              </a:pathLst>
            </a:custGeom>
            <a:solidFill>
              <a:schemeClr val="bg1"/>
            </a:solidFill>
            <a:ln>
              <a:noFill/>
            </a:ln>
          </p:spPr>
        </p:sp>
        <p:sp>
          <p:nvSpPr>
            <p:cNvPr id="29" name="TextBox 39"/>
            <p:cNvSpPr txBox="1"/>
            <p:nvPr/>
          </p:nvSpPr>
          <p:spPr>
            <a:xfrm>
              <a:off x="1798173" y="7525852"/>
              <a:ext cx="3904149" cy="4739759"/>
            </a:xfrm>
            <a:prstGeom prst="rect">
              <a:avLst/>
            </a:prstGeom>
          </p:spPr>
          <p:txBody>
            <a:bodyPr wrap="square" lIns="0" tIns="0" rIns="0" bIns="0" rtlCol="0" anchor="t">
              <a:spAutoFit/>
            </a:bodyPr>
            <a:lstStyle/>
            <a:p>
              <a:pPr algn="just"/>
              <a:r>
                <a:rPr lang="vi-VN" sz="4400" b="1" dirty="0">
                  <a:solidFill>
                    <a:srgbClr val="333333"/>
                  </a:solidFill>
                  <a:latin typeface="Times New Roman" panose="02020603050405020304" pitchFamily="18" charset="0"/>
                  <a:cs typeface="Times New Roman" panose="02020603050405020304" pitchFamily="18" charset="0"/>
                </a:rPr>
                <a:t>Thứ nhất: Luận điểm trong văn nghị luận</a:t>
              </a:r>
              <a:endParaRPr lang="vi-VN" sz="4400" dirty="0">
                <a:solidFill>
                  <a:srgbClr val="333333"/>
                </a:solidFill>
                <a:latin typeface="Times New Roman" panose="02020603050405020304" pitchFamily="18" charset="0"/>
                <a:cs typeface="Times New Roman" panose="02020603050405020304" pitchFamily="18" charset="0"/>
              </a:endParaRPr>
            </a:p>
            <a:p>
              <a:pPr algn="just"/>
              <a:r>
                <a:rPr lang="vi-VN" sz="4400" dirty="0">
                  <a:solidFill>
                    <a:srgbClr val="333333"/>
                  </a:solidFill>
                  <a:latin typeface="Times New Roman" panose="02020603050405020304" pitchFamily="18" charset="0"/>
                  <a:cs typeface="Times New Roman" panose="02020603050405020304" pitchFamily="18" charset="0"/>
                </a:rPr>
                <a:t>– Là các ý kiến thể hiện tư tưởng, quan điểm của bài văn được nêu ra dưới hình thức câu khẳng định hay phủ định, thường có các từ có thể, có, … được diễn dạt dễ hiểu, sáng tỏ và nhất quán.</a:t>
              </a:r>
            </a:p>
            <a:p>
              <a:pPr algn="just"/>
              <a:r>
                <a:rPr lang="vi-VN" sz="4400" dirty="0">
                  <a:solidFill>
                    <a:srgbClr val="333333"/>
                  </a:solidFill>
                  <a:latin typeface="Times New Roman" panose="02020603050405020304" pitchFamily="18" charset="0"/>
                  <a:cs typeface="Times New Roman" panose="02020603050405020304" pitchFamily="18" charset="0"/>
                </a:rPr>
                <a:t>– Luận điểm là linh hồn của văn nghị luận, thống nhất các đoạn văn thành một khối. Để có sức thuyết phục, luận điểm cần phải đúng đắn, chân thực và đáp ứng nhu cầu thực tế.</a:t>
              </a:r>
            </a:p>
          </p:txBody>
        </p:sp>
      </p:grpSp>
    </p:spTree>
    <p:extLst>
      <p:ext uri="{BB962C8B-B14F-4D97-AF65-F5344CB8AC3E}">
        <p14:creationId xmlns:p14="http://schemas.microsoft.com/office/powerpoint/2010/main" val="29689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864</TotalTime>
  <Words>2284</Words>
  <Application>Microsoft Office PowerPoint</Application>
  <PresentationFormat>Custom</PresentationFormat>
  <Paragraphs>167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Helvetica</vt: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Modern Minimalist Travel Agency Presentation</dc:title>
  <cp:lastModifiedBy>Dell Inspiron 5320</cp:lastModifiedBy>
  <cp:revision>83</cp:revision>
  <dcterms:created xsi:type="dcterms:W3CDTF">2006-08-16T00:00:00Z</dcterms:created>
  <dcterms:modified xsi:type="dcterms:W3CDTF">2023-08-15T08:02:03Z</dcterms:modified>
  <dc:identifier>DAFoDBF0n9k</dc:identifier>
</cp:coreProperties>
</file>