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wmf" ContentType="image/x-w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media/image39.svg" ContentType="image/svg+xml"/>
  <Override PartName="/ppt/media/image41.svg" ContentType="image/svg+xml"/>
  <Override PartName="/ppt/media/image46.svg" ContentType="image/svg+xml"/>
  <Override PartName="/ppt/media/image48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6.svg" ContentType="image/svg+xml"/>
  <Override PartName="/ppt/media/image58.svg" ContentType="image/svg+xml"/>
  <Override PartName="/ppt/media/image60.svg" ContentType="image/svg+xml"/>
  <Override PartName="/ppt/media/image62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2.svg" ContentType="image/svg+xml"/>
  <Override PartName="/ppt/media/image76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9"/>
  </p:notesMasterIdLst>
  <p:sldIdLst>
    <p:sldId id="258" r:id="rId6"/>
    <p:sldId id="261" r:id="rId7"/>
    <p:sldId id="262" r:id="rId8"/>
    <p:sldId id="263" r:id="rId10"/>
    <p:sldId id="264" r:id="rId11"/>
    <p:sldId id="265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wmf"/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86389-FD43-43D1-B63B-F7189C97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3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40.xml"/><Relationship Id="rId17" Type="http://schemas.openxmlformats.org/officeDocument/2006/relationships/image" Target="../media/image66.wmf"/><Relationship Id="rId16" Type="http://schemas.openxmlformats.org/officeDocument/2006/relationships/oleObject" Target="../embeddings/oleObject12.bin"/><Relationship Id="rId15" Type="http://schemas.openxmlformats.org/officeDocument/2006/relationships/image" Target="../media/image65.wmf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64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63.wmf"/><Relationship Id="rId10" Type="http://schemas.openxmlformats.org/officeDocument/2006/relationships/oleObject" Target="../embeddings/oleObject9.bin"/><Relationship Id="rId1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svg"/><Relationship Id="rId7" Type="http://schemas.openxmlformats.org/officeDocument/2006/relationships/image" Target="../media/image81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3" Type="http://schemas.openxmlformats.org/officeDocument/2006/relationships/slideLayout" Target="../slideLayouts/slideLayout40.xml"/><Relationship Id="rId12" Type="http://schemas.openxmlformats.org/officeDocument/2006/relationships/image" Target="../media/image86.svg"/><Relationship Id="rId11" Type="http://schemas.openxmlformats.org/officeDocument/2006/relationships/image" Target="../media/image85.png"/><Relationship Id="rId10" Type="http://schemas.openxmlformats.org/officeDocument/2006/relationships/image" Target="../media/image84.svg"/><Relationship Id="rId1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9" Type="http://schemas.openxmlformats.org/officeDocument/2006/relationships/notesSlide" Target="../notesSlides/notesSlide1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23.xml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23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3.xml"/><Relationship Id="rId14" Type="http://schemas.openxmlformats.org/officeDocument/2006/relationships/audio" Target="../media/audio2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1.wav"/><Relationship Id="rId10" Type="http://schemas.openxmlformats.org/officeDocument/2006/relationships/image" Target="../media/image30.wmf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3.xml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.bin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oleObject" Target="../embeddings/oleObject5.bin"/><Relationship Id="rId7" Type="http://schemas.openxmlformats.org/officeDocument/2006/relationships/tags" Target="../tags/tag1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40.xml"/><Relationship Id="rId11" Type="http://schemas.openxmlformats.org/officeDocument/2006/relationships/image" Target="../media/image44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52.svg"/><Relationship Id="rId7" Type="http://schemas.openxmlformats.org/officeDocument/2006/relationships/image" Target="../media/image51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40.xml"/><Relationship Id="rId12" Type="http://schemas.openxmlformats.org/officeDocument/2006/relationships/image" Target="../media/image54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53.wmf"/><Relationship Id="rId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34831"/>
            <a:ext cx="12192000" cy="1723169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l="65016" t="39726" b="27458"/>
          <a:stretch>
            <a:fillRect/>
          </a:stretch>
        </p:blipFill>
        <p:spPr>
          <a:xfrm>
            <a:off x="7924800" y="4241800"/>
            <a:ext cx="4264237" cy="2895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8177" y="1215397"/>
            <a:ext cx="9755647" cy="221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  <a:endParaRPr lang="en-US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THẦY CÔ GIÁO VỀ DỰ GIỜ</a:t>
            </a:r>
            <a:endParaRPr lang="vi-VN" altLang="en-US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0800" y="3771053"/>
            <a:ext cx="3811270" cy="3165687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641600" y="127000"/>
            <a:ext cx="7200053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GD&amp;ĐT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HUYỆN TIÊN LÃNG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THCS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QUYẾT TIẾN</a:t>
            </a:r>
            <a:endParaRPr lang="vi-V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57413" y="1029123"/>
            <a:ext cx="477223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3518323" y="4140200"/>
            <a:ext cx="5260340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en-US" sz="293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Phạm Thị Phương </a:t>
            </a:r>
            <a:r>
              <a:rPr lang="vi-VN" altLang="en-US" sz="293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Anh</a:t>
            </a:r>
            <a:endParaRPr lang="en-US" sz="2935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93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THCS </a:t>
            </a:r>
            <a:r>
              <a:rPr lang="vi-VN" altLang="en-US" sz="293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Quyết Tiến</a:t>
            </a:r>
            <a:endParaRPr lang="vi-VN" altLang="en-US" sz="2935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127000"/>
            <a:ext cx="1006399" cy="18574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39537" y="-361527"/>
            <a:ext cx="2667847" cy="1809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794434" y="3983225"/>
            <a:ext cx="5030838" cy="37777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50900" y="541451"/>
            <a:ext cx="10490200" cy="5775097"/>
            <a:chOff x="1028700" y="976654"/>
            <a:chExt cx="14439900" cy="6153116"/>
          </a:xfrm>
        </p:grpSpPr>
        <p:grpSp>
          <p:nvGrpSpPr>
            <p:cNvPr id="3" name="Group 3"/>
            <p:cNvGrpSpPr/>
            <p:nvPr/>
          </p:nvGrpSpPr>
          <p:grpSpPr>
            <a:xfrm>
              <a:off x="1181100" y="1129054"/>
              <a:ext cx="14287500" cy="6000716"/>
              <a:chOff x="0" y="0"/>
              <a:chExt cx="2473295" cy="3833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3295" cy="383360"/>
              </a:xfrm>
              <a:custGeom>
                <a:avLst/>
                <a:gdLst/>
                <a:ahLst/>
                <a:cxnLst/>
                <a:rect l="l" t="t" r="r" b="b"/>
                <a:pathLst>
                  <a:path w="2473295" h="383360">
                    <a:moveTo>
                      <a:pt x="32977" y="0"/>
                    </a:moveTo>
                    <a:lnTo>
                      <a:pt x="2440319" y="0"/>
                    </a:lnTo>
                    <a:cubicBezTo>
                      <a:pt x="2449065" y="0"/>
                      <a:pt x="2457452" y="3474"/>
                      <a:pt x="2463637" y="9659"/>
                    </a:cubicBezTo>
                    <a:cubicBezTo>
                      <a:pt x="2469821" y="15843"/>
                      <a:pt x="2473295" y="24231"/>
                      <a:pt x="2473295" y="32977"/>
                    </a:cubicBezTo>
                    <a:lnTo>
                      <a:pt x="2473295" y="350384"/>
                    </a:lnTo>
                    <a:cubicBezTo>
                      <a:pt x="2473295" y="368596"/>
                      <a:pt x="2458531" y="383360"/>
                      <a:pt x="2440319" y="383360"/>
                    </a:cubicBezTo>
                    <a:lnTo>
                      <a:pt x="32977" y="383360"/>
                    </a:lnTo>
                    <a:cubicBezTo>
                      <a:pt x="14764" y="383360"/>
                      <a:pt x="0" y="368596"/>
                      <a:pt x="0" y="350384"/>
                    </a:cubicBezTo>
                    <a:lnTo>
                      <a:pt x="0" y="32977"/>
                    </a:lnTo>
                    <a:cubicBezTo>
                      <a:pt x="0" y="14764"/>
                      <a:pt x="14764" y="0"/>
                      <a:pt x="32977" y="0"/>
                    </a:cubicBezTo>
                    <a:close/>
                  </a:path>
                </a:pathLst>
              </a:custGeom>
              <a:solidFill>
                <a:srgbClr val="E66947"/>
              </a:solidFill>
              <a:ln w="57150">
                <a:solidFill>
                  <a:srgbClr val="383838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28700" y="976654"/>
              <a:ext cx="14287500" cy="6000716"/>
            </a:xfrm>
            <a:custGeom>
              <a:avLst/>
              <a:gdLst/>
              <a:ahLst/>
              <a:cxnLst/>
              <a:rect l="l" t="t" r="r" b="b"/>
              <a:pathLst>
                <a:path w="2473295" h="383360">
                  <a:moveTo>
                    <a:pt x="32977" y="0"/>
                  </a:moveTo>
                  <a:lnTo>
                    <a:pt x="2440319" y="0"/>
                  </a:lnTo>
                  <a:cubicBezTo>
                    <a:pt x="2449065" y="0"/>
                    <a:pt x="2457452" y="3474"/>
                    <a:pt x="2463637" y="9659"/>
                  </a:cubicBezTo>
                  <a:cubicBezTo>
                    <a:pt x="2469821" y="15843"/>
                    <a:pt x="2473295" y="24231"/>
                    <a:pt x="2473295" y="32977"/>
                  </a:cubicBezTo>
                  <a:lnTo>
                    <a:pt x="2473295" y="350384"/>
                  </a:lnTo>
                  <a:cubicBezTo>
                    <a:pt x="2473295" y="368596"/>
                    <a:pt x="2458531" y="383360"/>
                    <a:pt x="2440319" y="383360"/>
                  </a:cubicBezTo>
                  <a:lnTo>
                    <a:pt x="32977" y="383360"/>
                  </a:lnTo>
                  <a:cubicBezTo>
                    <a:pt x="14764" y="383360"/>
                    <a:pt x="0" y="368596"/>
                    <a:pt x="0" y="350384"/>
                  </a:cubicBezTo>
                  <a:lnTo>
                    <a:pt x="0" y="32977"/>
                  </a:lnTo>
                  <a:cubicBezTo>
                    <a:pt x="0" y="14764"/>
                    <a:pt x="14764" y="0"/>
                    <a:pt x="3297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383838"/>
              </a:solidFill>
            </a:ln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434203"/>
            <a:ext cx="1755474" cy="342379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76000" y="584200"/>
            <a:ext cx="469737" cy="13815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9652" y="428611"/>
            <a:ext cx="469737" cy="13815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7841">
            <a:off x="10496746" y="3895222"/>
            <a:ext cx="4365659" cy="5012761"/>
          </a:xfrm>
          <a:prstGeom prst="rect">
            <a:avLst/>
          </a:prstGeom>
        </p:spPr>
      </p:pic>
      <p:sp>
        <p:nvSpPr>
          <p:cNvPr id="28" name="Rectangle: Rounded Corners 27"/>
          <p:cNvSpPr/>
          <p:nvPr/>
        </p:nvSpPr>
        <p:spPr>
          <a:xfrm>
            <a:off x="3586480" y="762000"/>
            <a:ext cx="5264785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9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Bài toán thực </a:t>
            </a:r>
            <a:r>
              <a:rPr lang="vi-VN" altLang="en-US" sz="29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vi-VN" altLang="en-US" sz="293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55140" y="1697355"/>
            <a:ext cx="8789035" cy="241236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14000"/>
              </a:lnSpc>
            </a:pPr>
            <a:r>
              <a:rPr sz="28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Bài tập: 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Một người đi xe máy từ A đến B có độ dài quãng đường khoảng 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6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0 km, xe chạy với vận tốc trung bình là x (km/h) (x&gt;0). Khi quay trở về A người đó đi theo con đường mới với độ dài quãng đường là 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5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0 km và tăng vận tốc thêm 5km/h. </a:t>
            </a:r>
            <a:endParaRPr sz="28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a) Viết phân thức biểu thị tổng thời gian xe lúc đi và lúc về.</a:t>
            </a:r>
            <a:endParaRPr sz="28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b) Nếu vận tốc trung bình lúc đi là 4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0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km/h thì thời gia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n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 cả đi lẫn về là bao nhiêu?</a:t>
            </a:r>
            <a:endParaRPr sz="28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794434" y="3983225"/>
            <a:ext cx="5030838" cy="37777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50900" y="541451"/>
            <a:ext cx="10490200" cy="5775097"/>
            <a:chOff x="1028700" y="976654"/>
            <a:chExt cx="14439900" cy="6153116"/>
          </a:xfrm>
        </p:grpSpPr>
        <p:grpSp>
          <p:nvGrpSpPr>
            <p:cNvPr id="3" name="Group 3"/>
            <p:cNvGrpSpPr/>
            <p:nvPr/>
          </p:nvGrpSpPr>
          <p:grpSpPr>
            <a:xfrm>
              <a:off x="1181100" y="1129054"/>
              <a:ext cx="14287500" cy="6000716"/>
              <a:chOff x="0" y="0"/>
              <a:chExt cx="2473295" cy="3833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3295" cy="383360"/>
              </a:xfrm>
              <a:custGeom>
                <a:avLst/>
                <a:gdLst/>
                <a:ahLst/>
                <a:cxnLst/>
                <a:rect l="l" t="t" r="r" b="b"/>
                <a:pathLst>
                  <a:path w="2473295" h="383360">
                    <a:moveTo>
                      <a:pt x="32977" y="0"/>
                    </a:moveTo>
                    <a:lnTo>
                      <a:pt x="2440319" y="0"/>
                    </a:lnTo>
                    <a:cubicBezTo>
                      <a:pt x="2449065" y="0"/>
                      <a:pt x="2457452" y="3474"/>
                      <a:pt x="2463637" y="9659"/>
                    </a:cubicBezTo>
                    <a:cubicBezTo>
                      <a:pt x="2469821" y="15843"/>
                      <a:pt x="2473295" y="24231"/>
                      <a:pt x="2473295" y="32977"/>
                    </a:cubicBezTo>
                    <a:lnTo>
                      <a:pt x="2473295" y="350384"/>
                    </a:lnTo>
                    <a:cubicBezTo>
                      <a:pt x="2473295" y="368596"/>
                      <a:pt x="2458531" y="383360"/>
                      <a:pt x="2440319" y="383360"/>
                    </a:cubicBezTo>
                    <a:lnTo>
                      <a:pt x="32977" y="383360"/>
                    </a:lnTo>
                    <a:cubicBezTo>
                      <a:pt x="14764" y="383360"/>
                      <a:pt x="0" y="368596"/>
                      <a:pt x="0" y="350384"/>
                    </a:cubicBezTo>
                    <a:lnTo>
                      <a:pt x="0" y="32977"/>
                    </a:lnTo>
                    <a:cubicBezTo>
                      <a:pt x="0" y="14764"/>
                      <a:pt x="14764" y="0"/>
                      <a:pt x="32977" y="0"/>
                    </a:cubicBezTo>
                    <a:close/>
                  </a:path>
                </a:pathLst>
              </a:custGeom>
              <a:solidFill>
                <a:srgbClr val="E66947"/>
              </a:solidFill>
              <a:ln w="57150">
                <a:solidFill>
                  <a:srgbClr val="383838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3360"/>
                  </a:lnSpc>
                </a:pPr>
                <a:endParaRPr sz="120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028700" y="976654"/>
              <a:ext cx="14287500" cy="6000716"/>
            </a:xfrm>
            <a:custGeom>
              <a:avLst/>
              <a:gdLst/>
              <a:ahLst/>
              <a:cxnLst/>
              <a:rect l="l" t="t" r="r" b="b"/>
              <a:pathLst>
                <a:path w="2473295" h="383360">
                  <a:moveTo>
                    <a:pt x="32977" y="0"/>
                  </a:moveTo>
                  <a:lnTo>
                    <a:pt x="2440319" y="0"/>
                  </a:lnTo>
                  <a:cubicBezTo>
                    <a:pt x="2449065" y="0"/>
                    <a:pt x="2457452" y="3474"/>
                    <a:pt x="2463637" y="9659"/>
                  </a:cubicBezTo>
                  <a:cubicBezTo>
                    <a:pt x="2469821" y="15843"/>
                    <a:pt x="2473295" y="24231"/>
                    <a:pt x="2473295" y="32977"/>
                  </a:cubicBezTo>
                  <a:lnTo>
                    <a:pt x="2473295" y="350384"/>
                  </a:lnTo>
                  <a:cubicBezTo>
                    <a:pt x="2473295" y="368596"/>
                    <a:pt x="2458531" y="383360"/>
                    <a:pt x="2440319" y="383360"/>
                  </a:cubicBezTo>
                  <a:lnTo>
                    <a:pt x="32977" y="383360"/>
                  </a:lnTo>
                  <a:cubicBezTo>
                    <a:pt x="14764" y="383360"/>
                    <a:pt x="0" y="368596"/>
                    <a:pt x="0" y="350384"/>
                  </a:cubicBezTo>
                  <a:lnTo>
                    <a:pt x="0" y="32977"/>
                  </a:lnTo>
                  <a:cubicBezTo>
                    <a:pt x="0" y="14764"/>
                    <a:pt x="14764" y="0"/>
                    <a:pt x="3297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383838"/>
              </a:solidFill>
            </a:ln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434203"/>
            <a:ext cx="1755474" cy="342379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76000" y="584200"/>
            <a:ext cx="469737" cy="13815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9652" y="428611"/>
            <a:ext cx="469737" cy="13815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7841">
            <a:off x="10496746" y="3895222"/>
            <a:ext cx="4365659" cy="5012761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78255" y="758825"/>
            <a:ext cx="9669780" cy="241236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14000"/>
              </a:lnSpc>
            </a:pPr>
            <a:r>
              <a:rPr sz="22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Bài tập: </a:t>
            </a: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Một người đi xe máy từ A đến B có độ dài quãng đường khoảng </a:t>
            </a:r>
            <a:r>
              <a:rPr lang="vi-VN"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6</a:t>
            </a: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0 km, xe chạy với vận tốc trung bình là x (km/h) (x&gt;0). Khi quay trở về A người đó đi theo con đường mới với độ dài quãng đường là </a:t>
            </a:r>
            <a:r>
              <a:rPr lang="vi-VN"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50</a:t>
            </a: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 km và tăng vận tốc thêm 5km/h. </a:t>
            </a:r>
            <a:endParaRPr sz="22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a) Viết phân thức biểu thị tổng thời gian xe lúc đi và lúc về.</a:t>
            </a:r>
            <a:endParaRPr sz="22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b) Nếu vận tốc trung bình lúc đi là 4</a:t>
            </a:r>
            <a:r>
              <a:rPr lang="vi-VN"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0</a:t>
            </a: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km/h thì thời gia</a:t>
            </a:r>
            <a:r>
              <a:rPr lang="vi-VN"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n</a:t>
            </a:r>
            <a:r>
              <a:rPr sz="2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 cả đi lẫn về là bao nhiêu?</a:t>
            </a:r>
            <a:endParaRPr sz="22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graphicFrame>
        <p:nvGraphicFramePr>
          <p:cNvPr id="8" name="Table 7"/>
          <p:cNvGraphicFramePr/>
          <p:nvPr>
            <p:custDataLst>
              <p:tags r:id="rId9"/>
            </p:custDataLst>
          </p:nvPr>
        </p:nvGraphicFramePr>
        <p:xfrm>
          <a:off x="1828800" y="3169920"/>
          <a:ext cx="853186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83312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83312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83312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4318635" y="334772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v (km/h)</a:t>
            </a:r>
            <a:endParaRPr lang="vi-VN" alt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6757670" y="334772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t (h)</a:t>
            </a:r>
            <a:endParaRPr lang="vi-VN" alt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8681085" y="334772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S (km)</a:t>
            </a:r>
            <a:endParaRPr lang="vi-VN" alt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2202815" y="500888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Lúc </a:t>
            </a:r>
            <a:r>
              <a:rPr lang="vi-VN" altLang="en-US" sz="2400"/>
              <a:t>về</a:t>
            </a:r>
            <a:endParaRPr lang="vi-VN" altLang="en-US" sz="2400"/>
          </a:p>
        </p:txBody>
      </p:sp>
      <p:sp>
        <p:nvSpPr>
          <p:cNvPr id="15" name="Text Box 14"/>
          <p:cNvSpPr txBox="1"/>
          <p:nvPr/>
        </p:nvSpPr>
        <p:spPr>
          <a:xfrm>
            <a:off x="2202815" y="417830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Lúc </a:t>
            </a:r>
            <a:r>
              <a:rPr lang="vi-VN" altLang="en-US" sz="2400"/>
              <a:t>đi</a:t>
            </a:r>
            <a:endParaRPr lang="vi-VN" altLang="en-US" sz="2400"/>
          </a:p>
        </p:txBody>
      </p:sp>
      <p:sp>
        <p:nvSpPr>
          <p:cNvPr id="18" name="Text Box 17"/>
          <p:cNvSpPr txBox="1"/>
          <p:nvPr/>
        </p:nvSpPr>
        <p:spPr>
          <a:xfrm>
            <a:off x="8944610" y="417830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60</a:t>
            </a:r>
            <a:endParaRPr lang="vi-VN" altLang="en-US" sz="2400"/>
          </a:p>
        </p:txBody>
      </p:sp>
      <p:sp>
        <p:nvSpPr>
          <p:cNvPr id="19" name="Text Box 18"/>
          <p:cNvSpPr txBox="1"/>
          <p:nvPr/>
        </p:nvSpPr>
        <p:spPr>
          <a:xfrm>
            <a:off x="8943975" y="5008880"/>
            <a:ext cx="1325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50</a:t>
            </a:r>
            <a:endParaRPr lang="vi-VN" altLang="en-US" sz="2400"/>
          </a:p>
        </p:txBody>
      </p:sp>
      <p:graphicFrame>
        <p:nvGraphicFramePr>
          <p:cNvPr id="20" name="Object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7533" y="3958273"/>
          <a:ext cx="47561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0" imgW="228600" imgH="431800" progId="Equation.KSEE3">
                  <p:embed/>
                </p:oleObj>
              </mc:Choice>
              <mc:Fallback>
                <p:oleObj name="" r:id="rId10" imgW="228600" imgH="4318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27533" y="3958273"/>
                        <a:ext cx="47561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80213" y="4810125"/>
          <a:ext cx="790575" cy="89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381000" imgH="431800" progId="Equation.KSEE3">
                  <p:embed/>
                </p:oleObj>
              </mc:Choice>
              <mc:Fallback>
                <p:oleObj name="" r:id="rId12" imgW="381000" imgH="4318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0213" y="4810125"/>
                        <a:ext cx="790575" cy="89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18075" y="4221480"/>
          <a:ext cx="290195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4" imgW="127000" imgH="139700" progId="Equation.KSEE3">
                  <p:embed/>
                </p:oleObj>
              </mc:Choice>
              <mc:Fallback>
                <p:oleObj name="" r:id="rId14" imgW="127000" imgH="139700" progId="Equation.KSEE3">
                  <p:embed/>
                  <p:pic>
                    <p:nvPicPr>
                      <p:cNvPr id="0" name="Picture 20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18075" y="4221480"/>
                        <a:ext cx="290195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6613" y="5028883"/>
          <a:ext cx="812800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6" imgW="355600" imgH="177165" progId="Equation.KSEE3">
                  <p:embed/>
                </p:oleObj>
              </mc:Choice>
              <mc:Fallback>
                <p:oleObj name="" r:id="rId16" imgW="355600" imgH="177165" progId="Equation.KSEE3">
                  <p:embed/>
                  <p:pic>
                    <p:nvPicPr>
                      <p:cNvPr id="0" name="Picture 204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6613" y="5028883"/>
                        <a:ext cx="812800" cy="40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1180" y="576518"/>
            <a:ext cx="6691475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37803" y="2428952"/>
            <a:ext cx="496110" cy="358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16389" y="2380830"/>
            <a:ext cx="466211" cy="454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04400" y="2349541"/>
            <a:ext cx="339290" cy="516924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3214993" y="4133685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7015959" y="4133685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631392" y="2774580"/>
            <a:ext cx="2997200" cy="317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vi-VN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ồ t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 duy về phép cộng, trừ, nhân, chia phân thức 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ại số vào giấy A4</a:t>
            </a:r>
            <a:endParaRPr lang="en-US" altLang="en-US" sz="2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4560" y="2774315"/>
            <a:ext cx="2738120" cy="317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Ôn tập và vận dụng quy tắc thực hiện phép tính vào làm bài tập 6.33</a:t>
            </a:r>
            <a:endParaRPr lang="en-US" altLang="en-US" sz="2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9965" y="3464560"/>
            <a:ext cx="2549525" cy="13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65" dirty="0"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Chuẩn bị bài tập 6.35</a:t>
            </a:r>
            <a:endParaRPr lang="en-US" altLang="en-US" sz="2665" dirty="0">
              <a:effectLst/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13" y="4102587"/>
            <a:ext cx="1051808" cy="2476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02" y="4102587"/>
            <a:ext cx="1051808" cy="2476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5" y="498821"/>
            <a:ext cx="1548988" cy="110641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2120435" y="-526916"/>
            <a:ext cx="15943239" cy="79118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545227" y="3816771"/>
            <a:ext cx="4133943" cy="42118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0305" y="3816771"/>
            <a:ext cx="4133943" cy="42118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93495" y="1096010"/>
            <a:ext cx="9653905" cy="2841625"/>
            <a:chOff x="5462202" y="3332308"/>
            <a:chExt cx="7260465" cy="1482435"/>
          </a:xfrm>
        </p:grpSpPr>
        <p:grpSp>
          <p:nvGrpSpPr>
            <p:cNvPr id="5" name="Group 5"/>
            <p:cNvGrpSpPr/>
            <p:nvPr/>
          </p:nvGrpSpPr>
          <p:grpSpPr>
            <a:xfrm>
              <a:off x="5538241" y="3453561"/>
              <a:ext cx="7184426" cy="1361182"/>
              <a:chOff x="0" y="0"/>
              <a:chExt cx="2378244" cy="4505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78244" cy="450589"/>
              </a:xfrm>
              <a:custGeom>
                <a:avLst/>
                <a:gdLst/>
                <a:ahLst/>
                <a:cxnLst/>
                <a:rect l="l" t="t" r="r" b="b"/>
                <a:pathLst>
                  <a:path w="2378244" h="450589">
                    <a:moveTo>
                      <a:pt x="43104" y="0"/>
                    </a:moveTo>
                    <a:lnTo>
                      <a:pt x="2335140" y="0"/>
                    </a:lnTo>
                    <a:cubicBezTo>
                      <a:pt x="2358946" y="0"/>
                      <a:pt x="2378244" y="19298"/>
                      <a:pt x="2378244" y="43104"/>
                    </a:cubicBezTo>
                    <a:lnTo>
                      <a:pt x="2378244" y="407485"/>
                    </a:lnTo>
                    <a:cubicBezTo>
                      <a:pt x="2378244" y="418917"/>
                      <a:pt x="2373703" y="429881"/>
                      <a:pt x="2365619" y="437964"/>
                    </a:cubicBezTo>
                    <a:cubicBezTo>
                      <a:pt x="2357536" y="446048"/>
                      <a:pt x="2346572" y="450589"/>
                      <a:pt x="2335140" y="450589"/>
                    </a:cubicBezTo>
                    <a:lnTo>
                      <a:pt x="43104" y="450589"/>
                    </a:lnTo>
                    <a:cubicBezTo>
                      <a:pt x="19298" y="450589"/>
                      <a:pt x="0" y="431291"/>
                      <a:pt x="0" y="407485"/>
                    </a:cubicBezTo>
                    <a:lnTo>
                      <a:pt x="0" y="43104"/>
                    </a:lnTo>
                    <a:cubicBezTo>
                      <a:pt x="0" y="31672"/>
                      <a:pt x="4541" y="20708"/>
                      <a:pt x="12625" y="12625"/>
                    </a:cubicBezTo>
                    <a:cubicBezTo>
                      <a:pt x="20708" y="4541"/>
                      <a:pt x="31672" y="0"/>
                      <a:pt x="43104" y="0"/>
                    </a:cubicBezTo>
                    <a:close/>
                  </a:path>
                </a:pathLst>
              </a:custGeom>
              <a:solidFill>
                <a:srgbClr val="63B5DF"/>
              </a:solidFill>
              <a:ln w="57150">
                <a:solidFill>
                  <a:srgbClr val="383838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462202" y="3332308"/>
              <a:ext cx="7093996" cy="1361182"/>
              <a:chOff x="0" y="0"/>
              <a:chExt cx="2348309" cy="45058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348309" cy="450589"/>
              </a:xfrm>
              <a:custGeom>
                <a:avLst/>
                <a:gdLst/>
                <a:ahLst/>
                <a:cxnLst/>
                <a:rect l="l" t="t" r="r" b="b"/>
                <a:pathLst>
                  <a:path w="2348309" h="450589">
                    <a:moveTo>
                      <a:pt x="43653" y="0"/>
                    </a:moveTo>
                    <a:lnTo>
                      <a:pt x="2304656" y="0"/>
                    </a:lnTo>
                    <a:cubicBezTo>
                      <a:pt x="2328765" y="0"/>
                      <a:pt x="2348309" y="19544"/>
                      <a:pt x="2348309" y="43653"/>
                    </a:cubicBezTo>
                    <a:lnTo>
                      <a:pt x="2348309" y="406936"/>
                    </a:lnTo>
                    <a:cubicBezTo>
                      <a:pt x="2348309" y="431045"/>
                      <a:pt x="2328765" y="450589"/>
                      <a:pt x="2304656" y="450589"/>
                    </a:cubicBezTo>
                    <a:lnTo>
                      <a:pt x="43653" y="450589"/>
                    </a:lnTo>
                    <a:cubicBezTo>
                      <a:pt x="19544" y="450589"/>
                      <a:pt x="0" y="431045"/>
                      <a:pt x="0" y="406936"/>
                    </a:cubicBezTo>
                    <a:lnTo>
                      <a:pt x="0" y="43653"/>
                    </a:lnTo>
                    <a:cubicBezTo>
                      <a:pt x="0" y="19544"/>
                      <a:pt x="19544" y="0"/>
                      <a:pt x="43653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57150">
                <a:solidFill>
                  <a:srgbClr val="38383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481778" y="4011596"/>
            <a:ext cx="4010387" cy="3011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51185" y="3669854"/>
            <a:ext cx="4107268" cy="43275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88791" y="4011596"/>
            <a:ext cx="4010387" cy="30114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33547" y="3429000"/>
            <a:ext cx="4211267" cy="45684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5800" y="676170"/>
            <a:ext cx="1194958" cy="10500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0311242" y="676170"/>
            <a:ext cx="1194958" cy="1050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1382" y="1564945"/>
            <a:ext cx="83092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/>
          <p:cNvSpPr/>
          <p:nvPr/>
        </p:nvSpPr>
        <p:spPr>
          <a:xfrm>
            <a:off x="3984173" y="1317173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337" y="628258"/>
            <a:ext cx="65074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VIỆT NAM VÔ ĐỊCH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0179" y="3316582"/>
            <a:ext cx="495300" cy="438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2293" y="2305047"/>
            <a:ext cx="495300" cy="438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7035" y="1914522"/>
            <a:ext cx="495300" cy="438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021" y="2743198"/>
            <a:ext cx="495300" cy="438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395" y="3396794"/>
            <a:ext cx="495300" cy="438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699" y="3177719"/>
            <a:ext cx="495300" cy="438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>
            <a:fillRect/>
          </a:stretch>
        </p:blipFill>
        <p:spPr>
          <a:xfrm>
            <a:off x="-269181" y="2518382"/>
            <a:ext cx="3656369" cy="45388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>
            <a:fillRect/>
          </a:stretch>
        </p:blipFill>
        <p:spPr>
          <a:xfrm>
            <a:off x="6839997" y="3648076"/>
            <a:ext cx="5406596" cy="32232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64965" y="1756655"/>
            <a:ext cx="78282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EM TẬP LÀM THỦ MÔN</a:t>
            </a:r>
            <a:endParaRPr kumimoji="0" lang="en-US" sz="54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1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2" y="829448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4" y="1261647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213360" y="3153966"/>
            <a:ext cx="11978640" cy="11386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quả của phép tính                 là:</a:t>
            </a:r>
            <a:endParaRPr kumimoji="0" lang="vi-VN" alt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1"/>
              <p:cNvSpPr/>
              <p:nvPr/>
            </p:nvSpPr>
            <p:spPr>
              <a:xfrm>
                <a:off x="106679" y="4583863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altLang="en-US" sz="286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altLang="en-US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vi-VN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kumimoji="0" lang="vi-VN" altLang="en-US" sz="2865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4583863"/>
                <a:ext cx="5693639" cy="890675"/>
              </a:xfrm>
              <a:prstGeom prst="rect">
                <a:avLst/>
              </a:prstGeom>
              <a:blipFill rotWithShape="1">
                <a:blip r:embed="rId6"/>
                <a:stretch>
                  <a:fillRect l="-11" t="-49" r="4" b="2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106679" y="5715000"/>
                <a:ext cx="5693639" cy="100947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2865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C.</a:t>
                </a:r>
                <a:r>
                  <a:rPr kumimoji="0" lang="vi-VN" altLang="en-US" sz="2865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vi-VN" altLang="en-US" sz="2865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GB" sz="2865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2865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5715000"/>
                <a:ext cx="5693639" cy="1009472"/>
              </a:xfrm>
              <a:prstGeom prst="rect">
                <a:avLst/>
              </a:prstGeom>
              <a:blipFill rotWithShape="1">
                <a:blip r:embed="rId7"/>
                <a:stretch>
                  <a:fillRect l="-11" r="4" b="4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2"/>
              <p:cNvSpPr/>
              <p:nvPr/>
            </p:nvSpPr>
            <p:spPr>
              <a:xfrm>
                <a:off x="6332862" y="4654035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6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B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vi-VN" altLang="en-US" sz="2865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862" y="4654035"/>
                <a:ext cx="5693639" cy="890675"/>
              </a:xfrm>
              <a:prstGeom prst="rect">
                <a:avLst/>
              </a:prstGeom>
              <a:blipFill rotWithShape="1">
                <a:blip r:embed="rId8"/>
                <a:stretch>
                  <a:fillRect t="-13" r="4" b="5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6391681" y="5715000"/>
                <a:ext cx="5693639" cy="98664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D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vi-VN" altLang="en-US" sz="2865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US" sz="2865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81" y="5715000"/>
                <a:ext cx="5693639" cy="986648"/>
              </a:xfrm>
              <a:prstGeom prst="rect">
                <a:avLst/>
              </a:prstGeom>
              <a:blipFill rotWithShape="1">
                <a:blip r:embed="rId9"/>
                <a:stretch>
                  <a:fillRect l="-7" b="5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3" y="122251"/>
            <a:ext cx="2889755" cy="1414395"/>
          </a:xfrm>
          <a:prstGeom prst="rect">
            <a:avLst/>
          </a:prstGeom>
        </p:spPr>
      </p:pic>
      <p:graphicFrame>
        <p:nvGraphicFramePr>
          <p:cNvPr id="2" name="Object -2147482487"/>
          <p:cNvGraphicFramePr>
            <a:graphicFrameLocks noChangeAspect="1"/>
          </p:cNvGraphicFramePr>
          <p:nvPr/>
        </p:nvGraphicFramePr>
        <p:xfrm>
          <a:off x="7094855" y="3265170"/>
          <a:ext cx="1733550" cy="9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914400" imgH="495300" progId="Equation.DSMT4">
                  <p:embed/>
                </p:oleObj>
              </mc:Choice>
              <mc:Fallback>
                <p:oleObj name="" r:id="rId11" imgW="914400" imgH="4953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4855" y="3265170"/>
                        <a:ext cx="1733550" cy="939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2" grpId="1" bldLvl="0" animBg="1"/>
      <p:bldP spid="12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1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2" y="762773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3" y="1203653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106679" y="3423783"/>
                <a:ext cx="11978640" cy="103849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lang="en-GB" sz="32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altLang="en-GB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GB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vi-V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kết quả là: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3423783"/>
                <a:ext cx="11978640" cy="1038499"/>
              </a:xfrm>
              <a:prstGeom prst="rect">
                <a:avLst/>
              </a:prstGeom>
              <a:blipFill rotWithShape="1">
                <a:blip r:embed="rId6"/>
                <a:stretch>
                  <a:fillRect l="-5" t="-48" r="5" b="1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106681" y="4800600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A.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  -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1</a:t>
            </a:r>
            <a:endParaRPr kumimoji="0" lang="vi-V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106679" y="5841273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C.</a:t>
                </a:r>
                <a:r>
                  <a: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vi-VN" alt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5841273"/>
                <a:ext cx="5693639" cy="890675"/>
              </a:xfrm>
              <a:prstGeom prst="rect">
                <a:avLst/>
              </a:prstGeom>
              <a:blipFill rotWithShape="1">
                <a:blip r:embed="rId7"/>
                <a:stretch>
                  <a:fillRect l="-11" t="-61" r="4" b="3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2"/>
          <p:cNvSpPr/>
          <p:nvPr/>
        </p:nvSpPr>
        <p:spPr>
          <a:xfrm>
            <a:off x="6391682" y="4800600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B.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6391681" y="5818449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D</a:t>
                </a: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en-US" sz="3200" b="0" i="0" u="none" strike="noStrike" kern="1200" cap="none" spc="0" normalizeH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GB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vi-VN" alt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81" y="5818449"/>
                <a:ext cx="5693639" cy="890675"/>
              </a:xfrm>
              <a:prstGeom prst="rect">
                <a:avLst/>
              </a:prstGeom>
              <a:blipFill rotWithShape="1">
                <a:blip r:embed="rId8"/>
                <a:stretch>
                  <a:fillRect l="-7" t="-65" b="3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5"/>
            <a:ext cx="2889755" cy="141439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1" grpId="1" bldLvl="0" animBg="1"/>
      <p:bldP spid="11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1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4" y="1311461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80" y="3446108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lang="vi-VN" altLang="en-GB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</a:t>
            </a:r>
            <a:r>
              <a:rPr lang="en-GB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GB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vi-VN" altLang="en-GB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vi-VN" altLang="en-GB" sz="3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81" y="4779091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. </a:t>
            </a:r>
            <a:r>
              <a:rPr kumimoji="0" lang="vi-VN" alt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0</a:t>
            </a:r>
            <a:endParaRPr kumimoji="0" lang="vi-VN" altLang="en-US" sz="3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106679" y="5819764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C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. </a:t>
                </a:r>
                <a:r>
                  <a:rPr lang="en-GB" sz="32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vi-VN" alt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5819764"/>
                <a:ext cx="5693639" cy="890675"/>
              </a:xfrm>
              <a:prstGeom prst="rect">
                <a:avLst/>
              </a:prstGeom>
              <a:blipFill rotWithShape="1">
                <a:blip r:embed="rId6"/>
                <a:stretch>
                  <a:fillRect l="-11" t="-70" r="4" b="4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2"/>
          <p:cNvSpPr/>
          <p:nvPr/>
        </p:nvSpPr>
        <p:spPr>
          <a:xfrm>
            <a:off x="6391682" y="4779091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.</a:t>
            </a:r>
            <a:r>
              <a:rPr lang="en-GB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GB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altLang="en-GB" sz="3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6391681" y="5796940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D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alt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vi-VN" altLang="en-US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vi-VN" altLang="en-US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vi-VN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81" y="5796940"/>
                <a:ext cx="5693639" cy="890675"/>
              </a:xfrm>
              <a:prstGeom prst="rect">
                <a:avLst/>
              </a:prstGeom>
              <a:blipFill rotWithShape="1">
                <a:blip r:embed="rId7"/>
                <a:stretch>
                  <a:fillRect l="-7" t="-3" b="4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6"/>
            <a:ext cx="2889755" cy="1414395"/>
          </a:xfrm>
          <a:prstGeom prst="rect">
            <a:avLst/>
          </a:prstGeom>
        </p:spPr>
      </p:pic>
      <p:graphicFrame>
        <p:nvGraphicFramePr>
          <p:cNvPr id="2" name="Object -2147482397"/>
          <p:cNvGraphicFramePr>
            <a:graphicFrameLocks noChangeAspect="1"/>
          </p:cNvGraphicFramePr>
          <p:nvPr/>
        </p:nvGraphicFramePr>
        <p:xfrm>
          <a:off x="6564630" y="3523615"/>
          <a:ext cx="2552700" cy="83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346200" imgH="431800" progId="Equation.DSMT4">
                  <p:embed/>
                </p:oleObj>
              </mc:Choice>
              <mc:Fallback>
                <p:oleObj name="" r:id="rId9" imgW="1346200" imgH="4318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64630" y="3523615"/>
                        <a:ext cx="2552700" cy="836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1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2" y="829448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4" y="1261647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0" y="3158055"/>
            <a:ext cx="11978640" cy="124565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quả khi tính phép nhân                  là: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1"/>
              <p:cNvSpPr/>
              <p:nvPr/>
            </p:nvSpPr>
            <p:spPr>
              <a:xfrm>
                <a:off x="106681" y="4692486"/>
                <a:ext cx="5693639" cy="10421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2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A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GB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65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kumimoji="0" lang="en-US" sz="2865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2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1" y="4692486"/>
                <a:ext cx="5693639" cy="1042113"/>
              </a:xfrm>
              <a:prstGeom prst="rect">
                <a:avLst/>
              </a:prstGeom>
              <a:blipFill rotWithShape="1">
                <a:blip r:embed="rId6"/>
                <a:stretch>
                  <a:fillRect t="-45" r="4" b="5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106679" y="5884597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2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C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altLang="en-GB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65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" y="5884597"/>
                <a:ext cx="5693639" cy="890675"/>
              </a:xfrm>
              <a:prstGeom prst="rect">
                <a:avLst/>
              </a:prstGeom>
              <a:blipFill rotWithShape="1">
                <a:blip r:embed="rId7"/>
                <a:stretch>
                  <a:fillRect l="-11" t="-6" r="4" b="5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2"/>
              <p:cNvSpPr/>
              <p:nvPr/>
            </p:nvSpPr>
            <p:spPr>
              <a:xfrm>
                <a:off x="6391682" y="4692486"/>
                <a:ext cx="5693639" cy="10421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2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B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GB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65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82" y="4692486"/>
                <a:ext cx="5693639" cy="1042113"/>
              </a:xfrm>
              <a:prstGeom prst="rect">
                <a:avLst/>
              </a:prstGeom>
              <a:blipFill rotWithShape="1">
                <a:blip r:embed="rId8"/>
                <a:stretch>
                  <a:fillRect l="-7" t="-45" b="5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6391681" y="5861773"/>
                <a:ext cx="5693639" cy="8906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2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D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.</a:t>
                </a:r>
                <a:r>
                  <a:rPr kumimoji="0" lang="vi-VN" alt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GB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GB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altLang="vi-VN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vi-VN" altLang="en-US" sz="2865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65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kumimoji="0" lang="en-US" sz="28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kumimoji="0" lang="en-US" sz="2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81" y="5861773"/>
                <a:ext cx="5693639" cy="890675"/>
              </a:xfrm>
              <a:prstGeom prst="rect">
                <a:avLst/>
              </a:prstGeom>
              <a:blipFill rotWithShape="1">
                <a:blip r:embed="rId9"/>
                <a:stretch>
                  <a:fillRect l="-7" t="-10" b="5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3" y="122251"/>
            <a:ext cx="2889755" cy="1414395"/>
          </a:xfrm>
          <a:prstGeom prst="rect">
            <a:avLst/>
          </a:prstGeom>
        </p:spPr>
      </p:pic>
      <p:graphicFrame>
        <p:nvGraphicFramePr>
          <p:cNvPr id="2" name="Object -2147482467"/>
          <p:cNvGraphicFramePr>
            <a:graphicFrameLocks noChangeAspect="1"/>
          </p:cNvGraphicFramePr>
          <p:nvPr/>
        </p:nvGraphicFramePr>
        <p:xfrm>
          <a:off x="7347585" y="3300095"/>
          <a:ext cx="167386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799465" imgH="431800" progId="Equation.DSMT4">
                  <p:embed/>
                </p:oleObj>
              </mc:Choice>
              <mc:Fallback>
                <p:oleObj name="" r:id="rId11" imgW="799465" imgH="4318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47585" y="3300095"/>
                        <a:ext cx="1673860" cy="916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2" grpId="1" bldLvl="0" animBg="1"/>
      <p:bldP spid="12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4" descr="mouse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10464800" y="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khung học tập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265" name="AutoShape 34"/>
          <p:cNvSpPr>
            <a:spLocks noChangeArrowheads="1"/>
          </p:cNvSpPr>
          <p:nvPr/>
        </p:nvSpPr>
        <p:spPr bwMode="auto">
          <a:xfrm>
            <a:off x="1422400" y="1646863"/>
            <a:ext cx="9596967" cy="914400"/>
          </a:xfrm>
          <a:prstGeom prst="flowChartTerminator">
            <a:avLst/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5400000" scaled="1"/>
          </a:gradFill>
          <a:ln w="28575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trắc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7"/>
          <p:cNvSpPr/>
          <p:nvPr/>
        </p:nvSpPr>
        <p:spPr>
          <a:xfrm>
            <a:off x="0" y="5647332"/>
            <a:ext cx="12192000" cy="1210668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977189" y="726298"/>
            <a:ext cx="2722169" cy="2019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09191" y="3030290"/>
            <a:ext cx="2900862" cy="33588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8445" y="1258570"/>
            <a:ext cx="2388870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9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 đúng sai</a:t>
            </a:r>
            <a:endParaRPr lang="vi-VN" altLang="en-US" sz="293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65480" y="726440"/>
            <a:ext cx="6096635" cy="851535"/>
          </a:xfrm>
          <a:prstGeom prst="rect">
            <a:avLst/>
          </a:prstGeom>
        </p:spPr>
        <p:txBody>
          <a:bodyPr>
            <a:noAutofit/>
          </a:bodyPr>
          <a:p>
            <a:pPr defTabSz="266700"/>
            <a:r>
              <a:rPr sz="32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Câu 5: </a:t>
            </a:r>
            <a:r>
              <a:rPr sz="32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Cho biểu thức</a:t>
            </a:r>
            <a:endParaRPr sz="32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graphicFrame>
        <p:nvGraphicFramePr>
          <p:cNvPr id="2" name="Object -2147482414"/>
          <p:cNvGraphicFramePr>
            <a:graphicFrameLocks noChangeAspect="1"/>
          </p:cNvGraphicFramePr>
          <p:nvPr/>
        </p:nvGraphicFramePr>
        <p:xfrm>
          <a:off x="4469765" y="558800"/>
          <a:ext cx="278892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295400" imgH="444500" progId="Equation.DSMT4">
                  <p:embed/>
                </p:oleObj>
              </mc:Choice>
              <mc:Fallback>
                <p:oleObj name="" r:id="rId5" imgW="1295400" imgH="4445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9765" y="558800"/>
                        <a:ext cx="2788920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/>
          <p:nvPr>
            <p:custDataLst>
              <p:tags r:id="rId7"/>
            </p:custDataLst>
          </p:nvPr>
        </p:nvGraphicFramePr>
        <p:xfrm>
          <a:off x="476250" y="1992630"/>
          <a:ext cx="7835900" cy="3263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860"/>
                <a:gridCol w="1463040"/>
              </a:tblGrid>
              <a:tr h="815975">
                <a:tc>
                  <a:txBody>
                    <a:bodyPr/>
                    <a:p>
                      <a:pPr>
                        <a:buNone/>
                      </a:pPr>
                      <a:endParaRPr lang="en-US" altLang="en-US" sz="2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32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 anchorCtr="0"/>
                </a:tc>
              </a:tr>
              <a:tr h="81597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32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 anchorCtr="0"/>
                </a:tc>
              </a:tr>
              <a:tr h="81597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32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 anchorCtr="0"/>
                </a:tc>
              </a:tr>
              <a:tr h="81597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vi-VN" altLang="en-US" sz="32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478155" y="2148205"/>
            <a:ext cx="580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iều kiện xác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ịnh của A: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-2147482413"/>
          <p:cNvGraphicFramePr/>
          <p:nvPr/>
        </p:nvGraphicFramePr>
        <p:xfrm>
          <a:off x="4765040" y="2232025"/>
          <a:ext cx="1649730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8" imgW="977900" imgH="228600" progId="Equation.DSMT4">
                  <p:embed/>
                </p:oleObj>
              </mc:Choice>
              <mc:Fallback>
                <p:oleObj name="" r:id="rId8" imgW="977900" imgH="2286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5040" y="2232025"/>
                        <a:ext cx="1649730" cy="438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497205" y="2955290"/>
            <a:ext cx="580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Rút gọn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03555" y="3766820"/>
            <a:ext cx="580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Tại x=10 thì A=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08635" y="4579620"/>
            <a:ext cx="580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Tại A=2 thì x=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-2147482412"/>
          <p:cNvGraphicFramePr/>
          <p:nvPr/>
        </p:nvGraphicFramePr>
        <p:xfrm>
          <a:off x="2244090" y="2778125"/>
          <a:ext cx="1126490" cy="8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0" imgW="749300" imgH="457200" progId="Equation.DSMT4">
                  <p:embed/>
                </p:oleObj>
              </mc:Choice>
              <mc:Fallback>
                <p:oleObj name="" r:id="rId10" imgW="749300" imgH="457200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44090" y="2778125"/>
                        <a:ext cx="1126490" cy="886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4"/>
          <p:cNvSpPr txBox="1"/>
          <p:nvPr/>
        </p:nvSpPr>
        <p:spPr>
          <a:xfrm>
            <a:off x="7312660" y="2108835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312660" y="3737610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7312660" y="2904490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7312660" y="4544060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25" grpId="0"/>
      <p:bldP spid="27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1300525" y="662939"/>
            <a:ext cx="9532929" cy="5362273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576602">
            <a:off x="10253675" y="4346052"/>
            <a:ext cx="1727327" cy="2432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9083" y="0"/>
            <a:ext cx="2222883" cy="373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7603">
            <a:off x="8524798" y="-514061"/>
            <a:ext cx="4044933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4088" y="5133405"/>
            <a:ext cx="1378516" cy="1426666"/>
          </a:xfrm>
          <a:prstGeom prst="rect">
            <a:avLst/>
          </a:prstGeom>
        </p:spPr>
      </p:pic>
      <p:sp>
        <p:nvSpPr>
          <p:cNvPr id="10" name="Hình chữ nhật: Góc Tròn 13"/>
          <p:cNvSpPr/>
          <p:nvPr/>
        </p:nvSpPr>
        <p:spPr>
          <a:xfrm>
            <a:off x="3956685" y="1260475"/>
            <a:ext cx="4374515" cy="8128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 trả lời </a:t>
            </a:r>
            <a:r>
              <a:rPr lang="vi-VN" alt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vi-VN" altLang="en-US" sz="2665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30" y="2381250"/>
            <a:ext cx="7891145" cy="132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Tính giá trị biểu thức</a:t>
            </a:r>
            <a:endParaRPr lang="vi-VN" altLang="en-US" sz="26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altLang="en-US" sz="2665" dirty="0">
                <a:latin typeface="Arial" panose="020B0604020202020204" pitchFamily="34" charset="0"/>
                <a:cs typeface="Arial" panose="020B0604020202020204" pitchFamily="34" charset="0"/>
              </a:rPr>
              <a:t>tại  </a:t>
            </a:r>
            <a:endParaRPr lang="vi-VN" altLang="en-US" sz="2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-2147482389"/>
          <p:cNvGraphicFramePr>
            <a:graphicFrameLocks noChangeAspect="1"/>
          </p:cNvGraphicFramePr>
          <p:nvPr/>
        </p:nvGraphicFramePr>
        <p:xfrm>
          <a:off x="5682615" y="2246630"/>
          <a:ext cx="483362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2425700" imgH="508000" progId="Equation.DSMT4">
                  <p:embed/>
                </p:oleObj>
              </mc:Choice>
              <mc:Fallback>
                <p:oleObj name="" r:id="rId9" imgW="2425700" imgH="508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2615" y="2246630"/>
                        <a:ext cx="4833620" cy="1021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390"/>
          <p:cNvGraphicFramePr/>
          <p:nvPr/>
        </p:nvGraphicFramePr>
        <p:xfrm>
          <a:off x="2988310" y="3191510"/>
          <a:ext cx="968375" cy="3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1" imgW="545465" imgH="190500" progId="Equation.DSMT4">
                  <p:embed/>
                </p:oleObj>
              </mc:Choice>
              <mc:Fallback>
                <p:oleObj name="" r:id="rId11" imgW="545465" imgH="1905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8310" y="3191510"/>
                        <a:ext cx="968375" cy="394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4756150" y="4204970"/>
            <a:ext cx="277622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670" b="1">
                <a:solidFill>
                  <a:srgbClr val="FF0000"/>
                </a:solidFill>
              </a:rPr>
              <a:t>Đáp án: 1</a:t>
            </a:r>
            <a:endParaRPr lang="vi-VN" altLang="en-US" sz="267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TABLE_ENDDRAG_ORIGIN_RECT" val="617*256"/>
  <p:tag name="TABLE_ENDDRAG_RECT" val="37*156*617*256"/>
</p:tagLst>
</file>

<file path=ppt/tags/tag2.xml><?xml version="1.0" encoding="utf-8"?>
<p:tagLst xmlns:p="http://schemas.openxmlformats.org/presentationml/2006/main">
  <p:tag name="TABLE_ENDDRAG_ORIGIN_RECT" val="671*196"/>
  <p:tag name="TABLE_ENDDRAG_RECT" val="144*249*671*1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WPS Presentation</Application>
  <PresentationFormat>Widescreen</PresentationFormat>
  <Paragraphs>116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13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Arial</vt:lpstr>
      <vt:lpstr>Times New Roman</vt:lpstr>
      <vt:lpstr>Cambria Math</vt:lpstr>
      <vt:lpstr>MS Mincho</vt:lpstr>
      <vt:lpstr>Segoe Print</vt:lpstr>
      <vt:lpstr>Times New Roman</vt:lpstr>
      <vt:lpstr>Calibri</vt:lpstr>
      <vt:lpstr>Microsoft YaHei</vt:lpstr>
      <vt:lpstr>Arial Unicode MS</vt:lpstr>
      <vt:lpstr>Calibri Light</vt:lpstr>
      <vt:lpstr>Office Theme</vt:lpstr>
      <vt:lpstr>2_Office Theme</vt:lpstr>
      <vt:lpstr>1_Office Theme</vt:lpstr>
      <vt:lpstr>3_Office Theme</vt:lpstr>
      <vt:lpstr>Equation.DSMT4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Phương Anh</cp:lastModifiedBy>
  <cp:revision>4</cp:revision>
  <dcterms:created xsi:type="dcterms:W3CDTF">2025-02-18T15:39:00Z</dcterms:created>
  <dcterms:modified xsi:type="dcterms:W3CDTF">2025-02-19T15:29:33Z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B74349906DF2466BBC0408C5B45BF222_11</vt:lpwstr>
  </property>
  <property fmtid="{D5CDD505-2E9C-101B-9397-08002B2CF9AE}" pid="3" name="KSOProductBuildVer">
    <vt:lpwstr>1033-12.2.0.19805</vt:lpwstr>
  </property>
</Properties>
</file>