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578" r:id="rId2"/>
    <p:sldId id="576" r:id="rId3"/>
    <p:sldId id="503" r:id="rId4"/>
    <p:sldId id="584" r:id="rId5"/>
    <p:sldId id="582" r:id="rId6"/>
    <p:sldId id="586" r:id="rId7"/>
    <p:sldId id="594" r:id="rId8"/>
    <p:sldId id="599" r:id="rId9"/>
    <p:sldId id="588" r:id="rId10"/>
    <p:sldId id="592" r:id="rId11"/>
    <p:sldId id="589" r:id="rId12"/>
    <p:sldId id="622" r:id="rId13"/>
    <p:sldId id="595" r:id="rId14"/>
    <p:sldId id="568" r:id="rId15"/>
    <p:sldId id="601" r:id="rId16"/>
    <p:sldId id="602" r:id="rId17"/>
    <p:sldId id="608" r:id="rId18"/>
    <p:sldId id="610" r:id="rId19"/>
    <p:sldId id="603" r:id="rId20"/>
    <p:sldId id="615" r:id="rId21"/>
    <p:sldId id="613" r:id="rId22"/>
    <p:sldId id="612" r:id="rId23"/>
    <p:sldId id="556" r:id="rId24"/>
    <p:sldId id="618" r:id="rId25"/>
    <p:sldId id="617" r:id="rId26"/>
    <p:sldId id="569" r:id="rId27"/>
    <p:sldId id="558" r:id="rId28"/>
    <p:sldId id="621" r:id="rId29"/>
    <p:sldId id="624" r:id="rId30"/>
    <p:sldId id="620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30DD"/>
    <a:srgbClr val="BCFCD4"/>
    <a:srgbClr val="33CCFF"/>
    <a:srgbClr val="99FF66"/>
    <a:srgbClr val="FFCCFF"/>
    <a:srgbClr val="009900"/>
    <a:srgbClr val="F11BAA"/>
    <a:srgbClr val="00FF00"/>
    <a:srgbClr val="11C1F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4680" autoAdjust="0"/>
  </p:normalViewPr>
  <p:slideViewPr>
    <p:cSldViewPr>
      <p:cViewPr varScale="1">
        <p:scale>
          <a:sx n="69" d="100"/>
          <a:sy n="69" d="100"/>
        </p:scale>
        <p:origin x="144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28319-1D47-4DB5-A083-897E335DAC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683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07371-8868-4589-AC6F-FE52F71079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65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2746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67395-B369-44CC-9859-7BCA9477AF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326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67395-B369-44CC-9859-7BCA9477AF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589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278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67395-B369-44CC-9859-7BCA9477AF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554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Slide Image Placeholder 1">
            <a:extLst>
              <a:ext uri="{FF2B5EF4-FFF2-40B4-BE49-F238E27FC236}">
                <a16:creationId xmlns:a16="http://schemas.microsoft.com/office/drawing/2014/main" id="{D45DC287-8953-33C4-1191-69F901579B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082" name="Notes Placeholder 2">
            <a:extLst>
              <a:ext uri="{FF2B5EF4-FFF2-40B4-BE49-F238E27FC236}">
                <a16:creationId xmlns:a16="http://schemas.microsoft.com/office/drawing/2014/main" id="{F69F8735-D055-18EC-DB73-4358394927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74083" name="Slide Number Placeholder 3">
            <a:extLst>
              <a:ext uri="{FF2B5EF4-FFF2-40B4-BE49-F238E27FC236}">
                <a16:creationId xmlns:a16="http://schemas.microsoft.com/office/drawing/2014/main" id="{C3042927-1D20-2FED-8E87-40BCFB0CED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DC4F2DF-8FA2-4842-AF86-BBC87B031534}" type="slidenum">
              <a:rPr lang="en-US" altLang="en-US" smtClean="0">
                <a:latin typeface="Calibri" panose="020F0502020204030204" pitchFamily="34" charset="0"/>
              </a:rPr>
              <a:pPr/>
              <a:t>30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028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FB600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685800" y="4382951"/>
            <a:ext cx="77724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0310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emf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7897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Rectangle 6"/>
          <p:cNvSpPr>
            <a:spLocks noChangeArrowheads="1"/>
          </p:cNvSpPr>
          <p:nvPr/>
        </p:nvSpPr>
        <p:spPr bwMode="auto">
          <a:xfrm>
            <a:off x="512618" y="2549122"/>
            <a:ext cx="834736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HỘI THI GIÁO 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VIÊN DẠY 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GIỎI 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CẤP 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HUYỆN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NĂM HỌC: 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2024-2025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9159" name="Rectangle 6"/>
          <p:cNvSpPr>
            <a:spLocks noChangeArrowheads="1"/>
          </p:cNvSpPr>
          <p:nvPr/>
        </p:nvSpPr>
        <p:spPr bwMode="auto">
          <a:xfrm>
            <a:off x="304015" y="4462593"/>
            <a:ext cx="88399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Giáo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</a:rPr>
              <a:t>viên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: TRẦN THỊ VÂN ANH</a:t>
            </a:r>
            <a:endParaRPr lang="vi-VN" sz="24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Trường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THCS 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QUYẾT TIẾN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49161" name="Picture 9" descr="FIREWRK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776" y="1745770"/>
            <a:ext cx="1497013" cy="78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3" name="Picture 11" descr="FIREWRK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359" y="1814441"/>
            <a:ext cx="1497013" cy="78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4" name="Picture 12" descr="FIREWRK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20" y="3183628"/>
            <a:ext cx="1497013" cy="78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6" name="Picture 14" descr="FIREWRK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130" y="3357036"/>
            <a:ext cx="1497013" cy="78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7" name="Picture 15" descr="FIREWRK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420" y="4799767"/>
            <a:ext cx="1497013" cy="78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8" name="Picture 16" descr="FIREWRK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852" y="4997973"/>
            <a:ext cx="1497013" cy="78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12898" y="1631060"/>
            <a:ext cx="65666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GD&amp;ĐT </a:t>
            </a:r>
            <a:r>
              <a:rPr lang="en-US" sz="2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HUYỆN TIÊN LÃNG</a:t>
            </a:r>
            <a:endParaRPr lang="en-US" sz="21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>
              <a:defRPr/>
            </a:pP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4174739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9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91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91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9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9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2857500" y="3257550"/>
            <a:ext cx="33147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19459" name="Text Box 7"/>
          <p:cNvSpPr txBox="1">
            <a:spLocks noChangeArrowheads="1"/>
          </p:cNvSpPr>
          <p:nvPr/>
        </p:nvSpPr>
        <p:spPr bwMode="auto">
          <a:xfrm>
            <a:off x="2914650" y="3943350"/>
            <a:ext cx="32575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2400">
              <a:latin typeface="Times New Roman" pitchFamily="18" charset="0"/>
            </a:endParaRPr>
          </a:p>
        </p:txBody>
      </p:sp>
      <p:pic>
        <p:nvPicPr>
          <p:cNvPr id="15365" name="Picture 19" descr="http://radiovietnam.vn/webmedia/RadioArticle/11719/2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3555206"/>
            <a:ext cx="4556522" cy="2616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21" descr="http://www.hagiang.gov.vn/esinfo/PublishingImages/Ph%C3%A1t%20trien%20kinh%20te/DSC_5794%20Rung%20keo%20cua%20gia%20dinh%20anh%20Nguyen%20Van%20Chi,%20thon%20Ngan%20Trung,%20xa%20Tan%20Than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555206"/>
            <a:ext cx="4514850" cy="2616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9" descr="fdh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80622" y="36512"/>
            <a:ext cx="4146903" cy="3307705"/>
          </a:xfrm>
          <a:prstGeom prst="rect">
            <a:avLst/>
          </a:prstGeom>
          <a:ln>
            <a:solidFill>
              <a:srgbClr val="FFFF00">
                <a:alpha val="100000"/>
              </a:srgbClr>
            </a:solidFill>
            <a:miter lim="800000"/>
            <a:headEnd/>
            <a:tailEnd/>
          </a:ln>
        </p:spPr>
      </p:pic>
      <p:pic>
        <p:nvPicPr>
          <p:cNvPr id="10" name="Picture 6" descr="Chuong6"/>
          <p:cNvPicPr>
            <a:picLocks noChangeAspect="1"/>
          </p:cNvPicPr>
          <p:nvPr/>
        </p:nvPicPr>
        <p:blipFill>
          <a:blip r:embed="rId5"/>
          <a:srcRect l="4436" r="6839" b="14529"/>
          <a:stretch>
            <a:fillRect/>
          </a:stretch>
        </p:blipFill>
        <p:spPr>
          <a:xfrm>
            <a:off x="4611688" y="36512"/>
            <a:ext cx="3998912" cy="3221038"/>
          </a:xfrm>
          <a:prstGeom prst="rect">
            <a:avLst/>
          </a:prstGeom>
          <a:noFill/>
          <a:ln w="9525" cap="flat" cmpd="sng">
            <a:solidFill>
              <a:srgbClr val="3366F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57200" y="6109234"/>
            <a:ext cx="7848600" cy="596366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kern="1200" dirty="0">
                <a:solidFill>
                  <a:srgbClr val="00B050"/>
                </a:solidFill>
                <a:ea typeface="+mj-ea"/>
                <a:cs typeface="Times New Roman" panose="02020603050405020304" pitchFamily="18" charset="0"/>
              </a:rPr>
              <a:t>     </a:t>
            </a:r>
            <a:r>
              <a:rPr lang="en-US" sz="3100" dirty="0" err="1" smtClean="0">
                <a:solidFill>
                  <a:srgbClr val="00B050"/>
                </a:solidFill>
                <a:ea typeface="+mj-ea"/>
                <a:cs typeface="Times New Roman" panose="02020603050405020304" pitchFamily="18" charset="0"/>
              </a:rPr>
              <a:t>Thích</a:t>
            </a:r>
            <a:r>
              <a:rPr lang="en-US" sz="3100" dirty="0" smtClean="0">
                <a:solidFill>
                  <a:srgbClr val="00B050"/>
                </a:solidFill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B050"/>
                </a:solidFill>
                <a:ea typeface="+mj-ea"/>
                <a:cs typeface="Times New Roman" panose="02020603050405020304" pitchFamily="18" charset="0"/>
              </a:rPr>
              <a:t>hợp</a:t>
            </a:r>
            <a:r>
              <a:rPr lang="en-US" sz="3100" dirty="0" smtClean="0">
                <a:solidFill>
                  <a:srgbClr val="00B050"/>
                </a:solidFill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B050"/>
                </a:solidFill>
                <a:ea typeface="+mj-ea"/>
                <a:cs typeface="Times New Roman" panose="02020603050405020304" pitchFamily="18" charset="0"/>
              </a:rPr>
              <a:t>phát</a:t>
            </a:r>
            <a:r>
              <a:rPr lang="en-US" sz="3100" dirty="0" smtClean="0">
                <a:solidFill>
                  <a:srgbClr val="00B050"/>
                </a:solidFill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B050"/>
                </a:solidFill>
                <a:ea typeface="+mj-ea"/>
                <a:cs typeface="Times New Roman" panose="02020603050405020304" pitchFamily="18" charset="0"/>
              </a:rPr>
              <a:t>triển</a:t>
            </a:r>
            <a:r>
              <a:rPr lang="en-US" sz="3100" dirty="0" smtClean="0">
                <a:solidFill>
                  <a:srgbClr val="00B050"/>
                </a:solidFill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B050"/>
                </a:solidFill>
                <a:ea typeface="+mj-ea"/>
                <a:cs typeface="Times New Roman" panose="02020603050405020304" pitchFamily="18" charset="0"/>
              </a:rPr>
              <a:t>rừng</a:t>
            </a:r>
            <a:r>
              <a:rPr lang="en-US" sz="3100" dirty="0" smtClean="0">
                <a:solidFill>
                  <a:srgbClr val="00B050"/>
                </a:solidFill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B050"/>
                </a:solidFill>
                <a:ea typeface="+mj-ea"/>
                <a:cs typeface="Times New Roman" panose="02020603050405020304" pitchFamily="18" charset="0"/>
              </a:rPr>
              <a:t>sản</a:t>
            </a:r>
            <a:r>
              <a:rPr lang="en-US" sz="3100" dirty="0" smtClean="0">
                <a:solidFill>
                  <a:srgbClr val="00B050"/>
                </a:solidFill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B050"/>
                </a:solidFill>
                <a:ea typeface="+mj-ea"/>
                <a:cs typeface="Times New Roman" panose="02020603050405020304" pitchFamily="18" charset="0"/>
              </a:rPr>
              <a:t>xuất</a:t>
            </a:r>
            <a:r>
              <a:rPr lang="en-US" sz="3100" kern="1200" dirty="0" smtClean="0">
                <a:solidFill>
                  <a:srgbClr val="00B050"/>
                </a:solidFill>
                <a:latin typeface="#9Slide05 Claudia" pitchFamily="2" charset="0"/>
                <a:ea typeface="+mj-ea"/>
                <a:cs typeface="+mj-cs"/>
              </a:rPr>
              <a:t>…</a:t>
            </a:r>
            <a:endParaRPr lang="en-US" sz="3100" kern="1200" dirty="0">
              <a:solidFill>
                <a:srgbClr val="00B050"/>
              </a:solidFill>
              <a:latin typeface="#9Slide05 Claudia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2452435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ky-thuat-trong-cay-cay-phe-cho-nang-suat-cao-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3396"/>
          <a:stretch/>
        </p:blipFill>
        <p:spPr bwMode="auto">
          <a:xfrm>
            <a:off x="1" y="76200"/>
            <a:ext cx="5333999" cy="3178791"/>
          </a:xfrm>
          <a:custGeom>
            <a:avLst/>
            <a:gdLst/>
            <a:ahLst/>
            <a:cxnLst/>
            <a:rect l="l" t="t" r="r" b="b"/>
            <a:pathLst>
              <a:path w="7676573" h="4238389">
                <a:moveTo>
                  <a:pt x="6948167" y="1839459"/>
                </a:moveTo>
                <a:lnTo>
                  <a:pt x="6948167" y="1853646"/>
                </a:lnTo>
                <a:lnTo>
                  <a:pt x="6946213" y="1846552"/>
                </a:lnTo>
                <a:close/>
                <a:moveTo>
                  <a:pt x="888708" y="0"/>
                </a:moveTo>
                <a:cubicBezTo>
                  <a:pt x="888708" y="0"/>
                  <a:pt x="888708" y="0"/>
                  <a:pt x="4932171" y="0"/>
                </a:cubicBezTo>
                <a:cubicBezTo>
                  <a:pt x="5185434" y="0"/>
                  <a:pt x="5429962" y="139215"/>
                  <a:pt x="5552228" y="365439"/>
                </a:cubicBezTo>
                <a:cubicBezTo>
                  <a:pt x="5552228" y="365439"/>
                  <a:pt x="5552228" y="365439"/>
                  <a:pt x="7578324" y="3854515"/>
                </a:cubicBezTo>
                <a:cubicBezTo>
                  <a:pt x="7643823" y="3963277"/>
                  <a:pt x="7676573" y="4087266"/>
                  <a:pt x="7676573" y="4211255"/>
                </a:cubicBezTo>
                <a:lnTo>
                  <a:pt x="7672952" y="4238389"/>
                </a:lnTo>
                <a:lnTo>
                  <a:pt x="0" y="4238389"/>
                </a:lnTo>
                <a:lnTo>
                  <a:pt x="0" y="814976"/>
                </a:lnTo>
                <a:lnTo>
                  <a:pt x="76640" y="682425"/>
                </a:lnTo>
                <a:cubicBezTo>
                  <a:pt x="135804" y="580099"/>
                  <a:pt x="196877" y="474473"/>
                  <a:pt x="259919" y="365439"/>
                </a:cubicBezTo>
                <a:cubicBezTo>
                  <a:pt x="390917" y="139215"/>
                  <a:pt x="626713" y="0"/>
                  <a:pt x="888708" y="0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57200" y="6109234"/>
            <a:ext cx="7848600" cy="596366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kern="1200" dirty="0">
                <a:solidFill>
                  <a:srgbClr val="00B050"/>
                </a:solidFill>
                <a:ea typeface="+mj-ea"/>
                <a:cs typeface="Times New Roman" panose="02020603050405020304" pitchFamily="18" charset="0"/>
              </a:rPr>
              <a:t>     </a:t>
            </a:r>
            <a:r>
              <a:rPr lang="en-US" sz="3100" dirty="0" err="1" smtClean="0">
                <a:solidFill>
                  <a:srgbClr val="00B050"/>
                </a:solidFill>
                <a:ea typeface="+mj-ea"/>
                <a:cs typeface="Times New Roman" panose="02020603050405020304" pitchFamily="18" charset="0"/>
              </a:rPr>
              <a:t>Thích</a:t>
            </a:r>
            <a:r>
              <a:rPr lang="en-US" sz="3100" dirty="0" smtClean="0">
                <a:solidFill>
                  <a:srgbClr val="00B050"/>
                </a:solidFill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B050"/>
                </a:solidFill>
                <a:ea typeface="+mj-ea"/>
                <a:cs typeface="Times New Roman" panose="02020603050405020304" pitchFamily="18" charset="0"/>
              </a:rPr>
              <a:t>hợp</a:t>
            </a:r>
            <a:r>
              <a:rPr lang="en-US" sz="3100" dirty="0" smtClean="0">
                <a:solidFill>
                  <a:srgbClr val="00B050"/>
                </a:solidFill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B050"/>
                </a:solidFill>
                <a:ea typeface="+mj-ea"/>
                <a:cs typeface="Times New Roman" panose="02020603050405020304" pitchFamily="18" charset="0"/>
              </a:rPr>
              <a:t>trồng</a:t>
            </a:r>
            <a:r>
              <a:rPr lang="en-US" sz="3100" kern="1200" dirty="0" smtClean="0">
                <a:solidFill>
                  <a:srgbClr val="00B050"/>
                </a:solidFill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100" kern="1200" dirty="0" err="1">
                <a:solidFill>
                  <a:srgbClr val="00B050"/>
                </a:solidFill>
                <a:ea typeface="+mj-ea"/>
                <a:cs typeface="Times New Roman" panose="02020603050405020304" pitchFamily="18" charset="0"/>
              </a:rPr>
              <a:t>cây</a:t>
            </a:r>
            <a:r>
              <a:rPr lang="en-US" sz="3100" kern="1200" dirty="0">
                <a:solidFill>
                  <a:srgbClr val="00B050"/>
                </a:solidFill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100" kern="1200" dirty="0" err="1">
                <a:solidFill>
                  <a:srgbClr val="00B050"/>
                </a:solidFill>
                <a:ea typeface="+mj-ea"/>
                <a:cs typeface="Times New Roman" panose="02020603050405020304" pitchFamily="18" charset="0"/>
              </a:rPr>
              <a:t>công</a:t>
            </a:r>
            <a:r>
              <a:rPr lang="en-US" sz="3100" kern="1200" dirty="0">
                <a:solidFill>
                  <a:srgbClr val="00B050"/>
                </a:solidFill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100" kern="1200" dirty="0" err="1" smtClean="0">
                <a:solidFill>
                  <a:srgbClr val="00B050"/>
                </a:solidFill>
                <a:ea typeface="+mj-ea"/>
                <a:cs typeface="Times New Roman" panose="02020603050405020304" pitchFamily="18" charset="0"/>
              </a:rPr>
              <a:t>nghiệp</a:t>
            </a:r>
            <a:r>
              <a:rPr lang="en-US" sz="3100" kern="1200" dirty="0" smtClean="0">
                <a:solidFill>
                  <a:srgbClr val="00B050"/>
                </a:solidFill>
                <a:ea typeface="+mj-ea"/>
                <a:cs typeface="Times New Roman" panose="02020603050405020304" pitchFamily="18" charset="0"/>
              </a:rPr>
              <a:t>, </a:t>
            </a:r>
            <a:r>
              <a:rPr lang="en-US" sz="3100" kern="1200" dirty="0" err="1" smtClean="0">
                <a:solidFill>
                  <a:srgbClr val="00B050"/>
                </a:solidFill>
                <a:ea typeface="+mj-ea"/>
                <a:cs typeface="Times New Roman" panose="02020603050405020304" pitchFamily="18" charset="0"/>
              </a:rPr>
              <a:t>cây</a:t>
            </a:r>
            <a:r>
              <a:rPr lang="en-US" sz="3100" kern="1200" dirty="0" smtClean="0">
                <a:solidFill>
                  <a:srgbClr val="00B050"/>
                </a:solidFill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100" kern="1200" dirty="0" err="1" smtClean="0">
                <a:solidFill>
                  <a:srgbClr val="00B050"/>
                </a:solidFill>
                <a:ea typeface="+mj-ea"/>
                <a:cs typeface="Times New Roman" panose="02020603050405020304" pitchFamily="18" charset="0"/>
              </a:rPr>
              <a:t>ăn</a:t>
            </a:r>
            <a:r>
              <a:rPr lang="en-US" sz="3100" kern="1200" dirty="0" smtClean="0">
                <a:solidFill>
                  <a:srgbClr val="00B050"/>
                </a:solidFill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100" kern="1200" dirty="0" err="1" smtClean="0">
                <a:solidFill>
                  <a:srgbClr val="00B050"/>
                </a:solidFill>
                <a:ea typeface="+mj-ea"/>
                <a:cs typeface="Times New Roman" panose="02020603050405020304" pitchFamily="18" charset="0"/>
              </a:rPr>
              <a:t>quả</a:t>
            </a:r>
            <a:r>
              <a:rPr lang="en-US" sz="3100" kern="1200" dirty="0" smtClean="0">
                <a:solidFill>
                  <a:srgbClr val="00B050"/>
                </a:solidFill>
                <a:latin typeface="#9Slide05 Claudia" pitchFamily="2" charset="0"/>
                <a:ea typeface="+mj-ea"/>
                <a:cs typeface="+mj-cs"/>
              </a:rPr>
              <a:t>…</a:t>
            </a:r>
            <a:endParaRPr lang="en-US" sz="3100" kern="1200" dirty="0">
              <a:solidFill>
                <a:srgbClr val="00B050"/>
              </a:solidFill>
              <a:latin typeface="#9Slide05 Claudia" pitchFamily="2" charset="0"/>
              <a:ea typeface="+mj-ea"/>
              <a:cs typeface="+mj-cs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4C5B741-75AD-5688-EDA7-CAFC84E6DA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43" r="2" b="16471"/>
          <a:stretch/>
        </p:blipFill>
        <p:spPr>
          <a:xfrm>
            <a:off x="5029200" y="3276600"/>
            <a:ext cx="3886200" cy="2789948"/>
          </a:xfrm>
          <a:prstGeom prst="rect">
            <a:avLst/>
          </a:prstGeom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237149F5-E31A-1F7F-F3E6-D1E6B849E9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195" r="2" b="26176"/>
          <a:stretch/>
        </p:blipFill>
        <p:spPr>
          <a:xfrm>
            <a:off x="228600" y="3297676"/>
            <a:ext cx="4800601" cy="2722123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8491"/>
            <a:ext cx="3962400" cy="313424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937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D808942E-3A92-400C-AD36-A290F6AC9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838200"/>
            <a:ext cx="4800599" cy="3740727"/>
          </a:xfrm>
          <a:prstGeom prst="rect">
            <a:avLst/>
          </a:prstGeom>
        </p:spPr>
      </p:pic>
      <p:pic>
        <p:nvPicPr>
          <p:cNvPr id="3" name="Picture 3" descr="C:\Users\admin\Desktop\13968677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914400"/>
            <a:ext cx="3124201" cy="3580335"/>
          </a:xfrm>
          <a:prstGeom prst="ellipse">
            <a:avLst/>
          </a:prstGeom>
          <a:solidFill>
            <a:srgbClr val="FF6600"/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4" name="Hộp Văn bản 3"/>
          <p:cNvSpPr txBox="1"/>
          <p:nvPr/>
        </p:nvSpPr>
        <p:spPr>
          <a:xfrm>
            <a:off x="533400" y="4953000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oxit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ôxit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0,5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19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0">
            <a:extLst>
              <a:ext uri="{FF2B5EF4-FFF2-40B4-BE49-F238E27FC236}">
                <a16:creationId xmlns:a16="http://schemas.microsoft.com/office/drawing/2014/main" id="{87BC40DC-95E4-4A24-90D6-67E551DE65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969749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09AA0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defTabSz="913924">
              <a:defRPr/>
            </a:pP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BÁO CÁO NHIỆM VỤ CỦA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NHÓM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</a:b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Nhóm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đất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phù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sa</a:t>
            </a:r>
            <a:endParaRPr lang="zh-CN" altLang="en-US" sz="315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4" descr="tính chất của phù sa">
            <a:extLst>
              <a:ext uri="{FF2B5EF4-FFF2-40B4-BE49-F238E27FC236}">
                <a16:creationId xmlns:a16="http://schemas.microsoft.com/office/drawing/2014/main" id="{F33661AA-E68F-40BD-B7F8-F27328D3E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35" y="3733800"/>
            <a:ext cx="493446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Hình Bầu dục 14"/>
          <p:cNvSpPr/>
          <p:nvPr/>
        </p:nvSpPr>
        <p:spPr>
          <a:xfrm>
            <a:off x="5562600" y="3505200"/>
            <a:ext cx="3124201" cy="2666999"/>
          </a:xfrm>
          <a:prstGeom prst="ellipse">
            <a:avLst/>
          </a:prstGeom>
          <a:blipFill rotWithShape="0">
            <a:blip r:embed="rId4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23365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648200" cy="6400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Callout 9"/>
          <p:cNvSpPr/>
          <p:nvPr/>
        </p:nvSpPr>
        <p:spPr>
          <a:xfrm>
            <a:off x="5029200" y="228600"/>
            <a:ext cx="3733800" cy="3147030"/>
          </a:xfrm>
          <a:prstGeom prst="wedgeEllipseCallout">
            <a:avLst>
              <a:gd name="adj1" fmla="val -20438"/>
              <a:gd name="adj2" fmla="val 8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638800" y="777270"/>
            <a:ext cx="274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24%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93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"/>
            <a:ext cx="4648200" cy="6553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Hình chữ nhật 1"/>
          <p:cNvSpPr/>
          <p:nvPr/>
        </p:nvSpPr>
        <p:spPr>
          <a:xfrm>
            <a:off x="5943600" y="762000"/>
            <a:ext cx="2514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Cửu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Long,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" name="Picture 2" descr="Hải Phòng: Phân cấp đầu tư công cho cấp huyện, xã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114800"/>
            <a:ext cx="32004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87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NC\Pictures\12507144_1122419361110644_7138888900237915223_n-800x5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3048000"/>
            <a:ext cx="3505200" cy="3048000"/>
          </a:xfrm>
          <a:prstGeom prst="rect">
            <a:avLst/>
          </a:prstGeom>
          <a:noFill/>
        </p:spPr>
      </p:pic>
      <p:pic>
        <p:nvPicPr>
          <p:cNvPr id="3" name="Picture 4" descr="tính chất của phù sa">
            <a:extLst>
              <a:ext uri="{FF2B5EF4-FFF2-40B4-BE49-F238E27FC236}">
                <a16:creationId xmlns:a16="http://schemas.microsoft.com/office/drawing/2014/main" id="{F33661AA-E68F-40BD-B7F8-F27328D3E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35" y="3048000"/>
            <a:ext cx="447726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37478D98-985D-424D-8DF0-8B9B6C61E155}"/>
              </a:ext>
            </a:extLst>
          </p:cNvPr>
          <p:cNvSpPr txBox="1"/>
          <p:nvPr/>
        </p:nvSpPr>
        <p:spPr>
          <a:xfrm>
            <a:off x="2034746" y="6260068"/>
            <a:ext cx="1837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7B219546-4243-4A67-9D2B-CF906F07D6B8}"/>
              </a:ext>
            </a:extLst>
          </p:cNvPr>
          <p:cNvSpPr txBox="1"/>
          <p:nvPr/>
        </p:nvSpPr>
        <p:spPr>
          <a:xfrm>
            <a:off x="5782962" y="6183868"/>
            <a:ext cx="1837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 5"/>
          <p:cNvSpPr/>
          <p:nvPr/>
        </p:nvSpPr>
        <p:spPr>
          <a:xfrm>
            <a:off x="1143000" y="857071"/>
            <a:ext cx="7010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b="1" dirty="0" err="1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:</a:t>
            </a:r>
          </a:p>
          <a:p>
            <a:pPr marL="285750" lvl="0" indent="-285750" algn="just">
              <a:buFontTx/>
              <a:buChar char="-"/>
            </a:pPr>
            <a:r>
              <a:rPr lang="en-US" sz="2400" b="1" dirty="0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sa</a:t>
            </a:r>
            <a:r>
              <a:rPr lang="en-US" sz="2400" dirty="0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bồi</a:t>
            </a:r>
            <a:r>
              <a:rPr lang="en-US" sz="2400" dirty="0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đắp</a:t>
            </a:r>
            <a:r>
              <a:rPr lang="en-US" sz="2400" dirty="0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sa</a:t>
            </a:r>
            <a:r>
              <a:rPr lang="en-US" sz="2400" dirty="0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sa</a:t>
            </a:r>
            <a:r>
              <a:rPr lang="en-US" sz="2400" dirty="0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 algn="just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sa</a:t>
            </a:r>
            <a:r>
              <a:rPr lang="en-US" sz="2400" dirty="0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độ</a:t>
            </a:r>
            <a:r>
              <a:rPr lang="vi-VN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phì</a:t>
            </a:r>
            <a:r>
              <a:rPr lang="vi-VN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cao, </a:t>
            </a:r>
            <a:r>
              <a:rPr lang="vi-VN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rất</a:t>
            </a:r>
            <a:r>
              <a:rPr lang="vi-VN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giàu</a:t>
            </a:r>
            <a:r>
              <a:rPr lang="vi-VN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dinh </a:t>
            </a:r>
            <a:r>
              <a:rPr lang="vi-VN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dưỡng</a:t>
            </a:r>
            <a:r>
              <a:rPr lang="vi-VN" sz="2400" dirty="0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51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"/>
            <a:ext cx="4648200" cy="6553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Line Callout 2 29"/>
          <p:cNvSpPr/>
          <p:nvPr/>
        </p:nvSpPr>
        <p:spPr>
          <a:xfrm>
            <a:off x="3429000" y="990600"/>
            <a:ext cx="1295400" cy="8382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6385"/>
              <a:gd name="adj6" fmla="val -7340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Hải Phòng: Phân cấp đầu tư công cho cấp huyện, xã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895600"/>
            <a:ext cx="35814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ình chữ nhật 6"/>
          <p:cNvSpPr/>
          <p:nvPr/>
        </p:nvSpPr>
        <p:spPr>
          <a:xfrm>
            <a:off x="5410200" y="112216"/>
            <a:ext cx="3124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400" dirty="0" err="1" smtClean="0">
                <a:latin typeface="+mj-lt"/>
                <a:ea typeface="Cambria" pitchFamily="18" charset="0"/>
                <a:cs typeface="Times New Roman"/>
              </a:rPr>
              <a:t>Đất</a:t>
            </a:r>
            <a:r>
              <a:rPr lang="vi-VN" sz="2400" dirty="0" smtClean="0">
                <a:latin typeface="+mj-lt"/>
                <a:ea typeface="Cambria" pitchFamily="18" charset="0"/>
                <a:cs typeface="Times New Roman"/>
              </a:rPr>
              <a:t> </a:t>
            </a:r>
            <a:r>
              <a:rPr lang="vi-VN" sz="2400" dirty="0" err="1">
                <a:latin typeface="+mj-lt"/>
                <a:ea typeface="Cambria" pitchFamily="18" charset="0"/>
                <a:cs typeface="Times New Roman"/>
              </a:rPr>
              <a:t>phù</a:t>
            </a:r>
            <a:r>
              <a:rPr lang="vi-VN" sz="2400" dirty="0">
                <a:latin typeface="+mj-lt"/>
                <a:ea typeface="Cambria" pitchFamily="18" charset="0"/>
                <a:cs typeface="Times New Roman"/>
              </a:rPr>
              <a:t> sa sông </a:t>
            </a:r>
            <a:r>
              <a:rPr lang="vi-VN" sz="2400" dirty="0" err="1">
                <a:latin typeface="+mj-lt"/>
                <a:ea typeface="Cambria" pitchFamily="18" charset="0"/>
                <a:cs typeface="Times New Roman"/>
              </a:rPr>
              <a:t>Hồng</a:t>
            </a:r>
            <a:r>
              <a:rPr lang="vi-VN" sz="2400" dirty="0">
                <a:latin typeface="+mj-lt"/>
                <a:ea typeface="Cambria" pitchFamily="18" charset="0"/>
                <a:cs typeface="Times New Roman"/>
              </a:rPr>
              <a:t>: </a:t>
            </a:r>
            <a:r>
              <a:rPr lang="vi-VN" sz="2400" dirty="0" err="1">
                <a:latin typeface="+mj-lt"/>
                <a:ea typeface="Cambria" pitchFamily="18" charset="0"/>
                <a:cs typeface="Times New Roman"/>
              </a:rPr>
              <a:t>ít</a:t>
            </a:r>
            <a:r>
              <a:rPr lang="vi-VN" sz="2400" dirty="0">
                <a:latin typeface="+mj-lt"/>
                <a:ea typeface="Cambria" pitchFamily="18" charset="0"/>
                <a:cs typeface="Times New Roman"/>
              </a:rPr>
              <a:t> chua, tơi </a:t>
            </a:r>
            <a:r>
              <a:rPr lang="vi-VN" sz="2400" dirty="0" err="1">
                <a:latin typeface="+mj-lt"/>
                <a:ea typeface="Cambria" pitchFamily="18" charset="0"/>
                <a:cs typeface="Times New Roman"/>
              </a:rPr>
              <a:t>xốp</a:t>
            </a:r>
            <a:r>
              <a:rPr lang="vi-VN" sz="2400" dirty="0">
                <a:latin typeface="+mj-lt"/>
                <a:ea typeface="Cambria" pitchFamily="18" charset="0"/>
                <a:cs typeface="Times New Roman"/>
              </a:rPr>
              <a:t>, </a:t>
            </a:r>
            <a:r>
              <a:rPr lang="vi-VN" sz="2400" dirty="0" err="1">
                <a:latin typeface="+mj-lt"/>
                <a:ea typeface="Cambria" pitchFamily="18" charset="0"/>
                <a:cs typeface="Times New Roman"/>
              </a:rPr>
              <a:t>giàu</a:t>
            </a:r>
            <a:r>
              <a:rPr lang="vi-VN" sz="2400" dirty="0">
                <a:latin typeface="+mj-lt"/>
                <a:ea typeface="Cambria" pitchFamily="18" charset="0"/>
                <a:cs typeface="Times New Roman"/>
              </a:rPr>
              <a:t> </a:t>
            </a:r>
            <a:r>
              <a:rPr lang="vi-VN" sz="2400" dirty="0" err="1">
                <a:latin typeface="+mj-lt"/>
                <a:ea typeface="Cambria" pitchFamily="18" charset="0"/>
                <a:cs typeface="Times New Roman"/>
              </a:rPr>
              <a:t>chất</a:t>
            </a:r>
            <a:r>
              <a:rPr lang="vi-VN" sz="2400" dirty="0">
                <a:latin typeface="+mj-lt"/>
                <a:ea typeface="Cambria" pitchFamily="18" charset="0"/>
                <a:cs typeface="Times New Roman"/>
              </a:rPr>
              <a:t> dinh </a:t>
            </a:r>
            <a:r>
              <a:rPr lang="vi-VN" sz="2400" dirty="0" err="1">
                <a:latin typeface="+mj-lt"/>
                <a:ea typeface="Cambria" pitchFamily="18" charset="0"/>
                <a:cs typeface="Times New Roman"/>
              </a:rPr>
              <a:t>dưỡng</a:t>
            </a:r>
            <a:r>
              <a:rPr lang="vi-VN" sz="2400" dirty="0" smtClean="0">
                <a:latin typeface="+mj-lt"/>
                <a:ea typeface="Cambria" pitchFamily="18" charset="0"/>
                <a:cs typeface="Times New Roman"/>
              </a:rPr>
              <a:t>.</a:t>
            </a:r>
            <a:r>
              <a:rPr lang="en-US" sz="2400" dirty="0" smtClean="0">
                <a:latin typeface="+mj-lt"/>
                <a:ea typeface="Cambria" pitchFamily="18" charset="0"/>
                <a:cs typeface="Times New Roman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400" dirty="0">
                <a:latin typeface="+mj-lt"/>
                <a:ea typeface="Cambria" pitchFamily="18" charset="0"/>
                <a:cs typeface="Times New Roman"/>
              </a:rPr>
              <a:t>+</a:t>
            </a:r>
            <a:r>
              <a:rPr lang="vi-VN" sz="2400" dirty="0">
                <a:latin typeface="+mj-lt"/>
                <a:ea typeface="Cambria" pitchFamily="18" charset="0"/>
                <a:cs typeface="Times New Roman"/>
              </a:rPr>
              <a:t> </a:t>
            </a:r>
            <a:r>
              <a:rPr lang="vi-VN" sz="2400" dirty="0" err="1">
                <a:latin typeface="+mj-lt"/>
                <a:ea typeface="Cambria" pitchFamily="18" charset="0"/>
                <a:cs typeface="Times New Roman"/>
              </a:rPr>
              <a:t>Đất</a:t>
            </a:r>
            <a:r>
              <a:rPr lang="vi-VN" sz="2400" dirty="0">
                <a:latin typeface="+mj-lt"/>
                <a:ea typeface="Cambria" pitchFamily="18" charset="0"/>
                <a:cs typeface="Times New Roman"/>
              </a:rPr>
              <a:t> </a:t>
            </a:r>
            <a:r>
              <a:rPr lang="vi-VN" sz="2400" dirty="0" err="1">
                <a:latin typeface="+mj-lt"/>
                <a:ea typeface="Cambria" pitchFamily="18" charset="0"/>
                <a:cs typeface="Times New Roman"/>
              </a:rPr>
              <a:t>phù</a:t>
            </a:r>
            <a:r>
              <a:rPr lang="vi-VN" sz="2400" dirty="0">
                <a:latin typeface="+mj-lt"/>
                <a:ea typeface="Cambria" pitchFamily="18" charset="0"/>
                <a:cs typeface="Times New Roman"/>
              </a:rPr>
              <a:t> sa </a:t>
            </a:r>
            <a:r>
              <a:rPr lang="en-US" sz="2400" dirty="0" err="1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đê</a:t>
            </a:r>
            <a:endParaRPr lang="en-US" sz="2400" dirty="0"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400" dirty="0">
                <a:latin typeface="+mj-lt"/>
                <a:ea typeface="Cambria" pitchFamily="18" charset="0"/>
                <a:cs typeface="Times New Roman"/>
              </a:rPr>
              <a:t>+ </a:t>
            </a:r>
            <a:r>
              <a:rPr lang="vi-VN" sz="2400" dirty="0" err="1">
                <a:latin typeface="+mj-lt"/>
                <a:ea typeface="Cambria" pitchFamily="18" charset="0"/>
                <a:cs typeface="Times New Roman"/>
              </a:rPr>
              <a:t>Đất</a:t>
            </a:r>
            <a:r>
              <a:rPr lang="vi-VN" sz="2400" dirty="0">
                <a:latin typeface="+mj-lt"/>
                <a:ea typeface="Cambria" pitchFamily="18" charset="0"/>
                <a:cs typeface="Times New Roman"/>
              </a:rPr>
              <a:t> </a:t>
            </a:r>
            <a:r>
              <a:rPr lang="vi-VN" sz="2400" dirty="0" err="1">
                <a:latin typeface="+mj-lt"/>
                <a:ea typeface="Cambria" pitchFamily="18" charset="0"/>
                <a:cs typeface="Times New Roman"/>
              </a:rPr>
              <a:t>phù</a:t>
            </a:r>
            <a:r>
              <a:rPr lang="vi-VN" sz="2400" dirty="0">
                <a:latin typeface="+mj-lt"/>
                <a:ea typeface="Cambria" pitchFamily="18" charset="0"/>
                <a:cs typeface="Times New Roman"/>
              </a:rPr>
              <a:t> </a:t>
            </a:r>
            <a:r>
              <a:rPr lang="vi-VN" sz="2400" dirty="0" smtClean="0">
                <a:latin typeface="+mj-lt"/>
                <a:ea typeface="Cambria" pitchFamily="18" charset="0"/>
                <a:cs typeface="Times New Roman"/>
              </a:rPr>
              <a:t>sa</a:t>
            </a:r>
            <a:r>
              <a:rPr lang="en-US" sz="2400" dirty="0">
                <a:latin typeface="+mj-lt"/>
                <a:ea typeface="Cambria" pitchFamily="18" charset="0"/>
                <a:cs typeface="Times New Roman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đê</a:t>
            </a:r>
            <a:endParaRPr lang="en-US" sz="2400" dirty="0"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5257800" y="5791200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32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4648200" cy="6553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Line Callout 2 18"/>
          <p:cNvSpPr/>
          <p:nvPr/>
        </p:nvSpPr>
        <p:spPr>
          <a:xfrm>
            <a:off x="2743200" y="5105400"/>
            <a:ext cx="1219200" cy="838200"/>
          </a:xfrm>
          <a:prstGeom prst="borderCallout2">
            <a:avLst>
              <a:gd name="adj1" fmla="val 18750"/>
              <a:gd name="adj2" fmla="val -8333"/>
              <a:gd name="adj3" fmla="val 26831"/>
              <a:gd name="adj4" fmla="val -9674"/>
              <a:gd name="adj5" fmla="val 37753"/>
              <a:gd name="adj6" fmla="val -8163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Đồng</a:t>
            </a:r>
            <a:r>
              <a:rPr lang="en-US" dirty="0" smtClean="0"/>
              <a:t> </a:t>
            </a:r>
            <a:r>
              <a:rPr lang="en-US" dirty="0" err="1" smtClean="0"/>
              <a:t>bằng</a:t>
            </a:r>
            <a:r>
              <a:rPr lang="en-US" dirty="0" smtClean="0"/>
              <a:t> </a:t>
            </a:r>
            <a:r>
              <a:rPr lang="en-US" dirty="0" err="1" smtClean="0"/>
              <a:t>Sông</a:t>
            </a:r>
            <a:r>
              <a:rPr lang="en-US" dirty="0" smtClean="0"/>
              <a:t> </a:t>
            </a:r>
            <a:r>
              <a:rPr lang="en-US" dirty="0" err="1" smtClean="0"/>
              <a:t>Cửu</a:t>
            </a:r>
            <a:r>
              <a:rPr lang="en-US" dirty="0" smtClean="0"/>
              <a:t> Long</a:t>
            </a:r>
            <a:endParaRPr lang="en-US" dirty="0"/>
          </a:p>
        </p:txBody>
      </p:sp>
      <p:sp>
        <p:nvSpPr>
          <p:cNvPr id="7" name="Hình chữ nhật 6"/>
          <p:cNvSpPr/>
          <p:nvPr/>
        </p:nvSpPr>
        <p:spPr>
          <a:xfrm>
            <a:off x="5105400" y="112216"/>
            <a:ext cx="3429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400" dirty="0" err="1" smtClean="0">
                <a:latin typeface="+mj-lt"/>
                <a:ea typeface="Cambria" pitchFamily="18" charset="0"/>
                <a:cs typeface="Times New Roman"/>
              </a:rPr>
              <a:t>Đất</a:t>
            </a:r>
            <a:r>
              <a:rPr lang="vi-VN" sz="2400" dirty="0" smtClean="0">
                <a:latin typeface="+mj-lt"/>
                <a:ea typeface="Cambria" pitchFamily="18" charset="0"/>
                <a:cs typeface="Times New Roman"/>
              </a:rPr>
              <a:t> </a:t>
            </a:r>
            <a:r>
              <a:rPr lang="vi-VN" sz="2400" dirty="0" err="1">
                <a:latin typeface="+mj-lt"/>
                <a:ea typeface="Cambria" pitchFamily="18" charset="0"/>
                <a:cs typeface="Times New Roman"/>
              </a:rPr>
              <a:t>phù</a:t>
            </a:r>
            <a:r>
              <a:rPr lang="vi-VN" sz="2400" dirty="0">
                <a:latin typeface="+mj-lt"/>
                <a:ea typeface="Cambria" pitchFamily="18" charset="0"/>
                <a:cs typeface="Times New Roman"/>
              </a:rPr>
              <a:t> sa sông </a:t>
            </a:r>
            <a:r>
              <a:rPr lang="vi-VN" sz="2400" dirty="0" err="1">
                <a:latin typeface="+mj-lt"/>
                <a:ea typeface="Cambria" pitchFamily="18" charset="0"/>
                <a:cs typeface="Times New Roman"/>
              </a:rPr>
              <a:t>Cửu</a:t>
            </a:r>
            <a:r>
              <a:rPr lang="vi-VN" sz="2400" dirty="0">
                <a:latin typeface="+mj-lt"/>
                <a:ea typeface="Cambria" pitchFamily="18" charset="0"/>
                <a:cs typeface="Times New Roman"/>
              </a:rPr>
              <a:t> </a:t>
            </a:r>
            <a:r>
              <a:rPr lang="vi-VN" sz="2400" dirty="0" smtClean="0">
                <a:latin typeface="+mj-lt"/>
                <a:ea typeface="Cambria" pitchFamily="18" charset="0"/>
                <a:cs typeface="Times New Roman"/>
              </a:rPr>
              <a:t>Long</a:t>
            </a:r>
            <a:r>
              <a:rPr lang="en-US" sz="2400" dirty="0">
                <a:latin typeface="+mj-lt"/>
                <a:ea typeface="Cambria" pitchFamily="18" charset="0"/>
                <a:cs typeface="Times New Roman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:</a:t>
            </a:r>
          </a:p>
          <a:p>
            <a:pPr marL="342900" lvl="0" indent="-342900" algn="just">
              <a:buFontTx/>
              <a:buChar char="-"/>
            </a:pPr>
            <a:r>
              <a:rPr lang="en-US" sz="2400" dirty="0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</a:t>
            </a:r>
            <a:r>
              <a:rPr lang="vi-VN" sz="2400" dirty="0" err="1" smtClean="0">
                <a:latin typeface="+mj-lt"/>
                <a:ea typeface="Cambria" pitchFamily="18" charset="0"/>
                <a:cs typeface="Times New Roman"/>
              </a:rPr>
              <a:t>ất</a:t>
            </a:r>
            <a:r>
              <a:rPr lang="vi-VN" sz="2400" dirty="0" smtClean="0">
                <a:latin typeface="+mj-lt"/>
                <a:ea typeface="Cambria" pitchFamily="18" charset="0"/>
                <a:cs typeface="Times New Roman"/>
              </a:rPr>
              <a:t> </a:t>
            </a:r>
            <a:r>
              <a:rPr lang="vi-VN" sz="2400" dirty="0" err="1">
                <a:latin typeface="+mj-lt"/>
                <a:ea typeface="Cambria" pitchFamily="18" charset="0"/>
                <a:cs typeface="Times New Roman"/>
              </a:rPr>
              <a:t>phù</a:t>
            </a:r>
            <a:r>
              <a:rPr lang="vi-VN" sz="2400" dirty="0">
                <a:latin typeface="+mj-lt"/>
                <a:ea typeface="Cambria" pitchFamily="18" charset="0"/>
                <a:cs typeface="Times New Roman"/>
              </a:rPr>
              <a:t> sa </a:t>
            </a:r>
            <a:r>
              <a:rPr lang="vi-VN" sz="2400" dirty="0" err="1">
                <a:latin typeface="+mj-lt"/>
                <a:ea typeface="Cambria" pitchFamily="18" charset="0"/>
                <a:cs typeface="Times New Roman"/>
              </a:rPr>
              <a:t>ngọt</a:t>
            </a:r>
            <a:r>
              <a:rPr lang="vi-VN" sz="2400" dirty="0">
                <a:latin typeface="+mj-lt"/>
                <a:ea typeface="Cambria" pitchFamily="18" charset="0"/>
                <a:cs typeface="Times New Roman"/>
              </a:rPr>
              <a:t> </a:t>
            </a:r>
            <a:r>
              <a:rPr lang="vi-VN" sz="2400" dirty="0" err="1">
                <a:latin typeface="+mj-lt"/>
                <a:ea typeface="Cambria" pitchFamily="18" charset="0"/>
                <a:cs typeface="Times New Roman"/>
              </a:rPr>
              <a:t>có</a:t>
            </a:r>
            <a:r>
              <a:rPr lang="vi-VN" sz="2400" dirty="0">
                <a:latin typeface="+mj-lt"/>
                <a:ea typeface="Cambria" pitchFamily="18" charset="0"/>
                <a:cs typeface="Times New Roman"/>
              </a:rPr>
              <a:t> </a:t>
            </a:r>
            <a:r>
              <a:rPr lang="vi-VN" sz="2400" dirty="0" err="1">
                <a:latin typeface="+mj-lt"/>
                <a:ea typeface="Cambria" pitchFamily="18" charset="0"/>
                <a:cs typeface="Times New Roman"/>
              </a:rPr>
              <a:t>độ</a:t>
            </a:r>
            <a:r>
              <a:rPr lang="vi-VN" sz="2400" dirty="0">
                <a:latin typeface="+mj-lt"/>
                <a:ea typeface="Cambria" pitchFamily="18" charset="0"/>
                <a:cs typeface="Times New Roman"/>
              </a:rPr>
              <a:t> </a:t>
            </a:r>
            <a:r>
              <a:rPr lang="vi-VN" sz="2400" dirty="0" err="1">
                <a:latin typeface="+mj-lt"/>
                <a:ea typeface="Cambria" pitchFamily="18" charset="0"/>
                <a:cs typeface="Times New Roman"/>
              </a:rPr>
              <a:t>phì</a:t>
            </a:r>
            <a:r>
              <a:rPr lang="vi-VN" sz="2400" dirty="0">
                <a:latin typeface="+mj-lt"/>
                <a:ea typeface="Cambria" pitchFamily="18" charset="0"/>
                <a:cs typeface="Times New Roman"/>
              </a:rPr>
              <a:t> cao</a:t>
            </a:r>
            <a:r>
              <a:rPr lang="vi-VN" sz="2400" dirty="0" smtClean="0">
                <a:latin typeface="+mj-lt"/>
                <a:ea typeface="Cambria" pitchFamily="18" charset="0"/>
                <a:cs typeface="Times New Roman"/>
              </a:rPr>
              <a:t>.</a:t>
            </a:r>
            <a:endParaRPr lang="en-US" sz="2400" dirty="0" smtClean="0">
              <a:latin typeface="+mj-lt"/>
              <a:ea typeface="Cambria" pitchFamily="18" charset="0"/>
              <a:cs typeface="Times New Roman"/>
            </a:endParaRPr>
          </a:p>
          <a:p>
            <a:pPr marL="342900" lvl="0" indent="-342900" algn="just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phèn</a:t>
            </a:r>
            <a:endParaRPr lang="en-US" sz="2400" dirty="0" smtClean="0"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mặn</a:t>
            </a:r>
            <a:endParaRPr lang="en-US" sz="2400" dirty="0"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000" y="2971800"/>
            <a:ext cx="4058399" cy="280441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19"/>
          <p:cNvSpPr txBox="1"/>
          <p:nvPr/>
        </p:nvSpPr>
        <p:spPr>
          <a:xfrm>
            <a:off x="4857001" y="5943600"/>
            <a:ext cx="4058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sa</a:t>
            </a:r>
            <a:r>
              <a:rPr lang="en-US" sz="2400" dirty="0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Cửu</a:t>
            </a:r>
            <a:r>
              <a:rPr lang="en-US" sz="2400" dirty="0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Long</a:t>
            </a:r>
            <a:endParaRPr lang="en-US" sz="2400" dirty="0"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34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5105400" y="792540"/>
            <a:ext cx="3429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dirty="0" smtClean="0">
                <a:latin typeface="+mj-lt"/>
                <a:ea typeface="Cambria" pitchFamily="18" charset="0"/>
                <a:cs typeface="Times New Roman"/>
              </a:rPr>
              <a:t>+ </a:t>
            </a:r>
            <a:r>
              <a:rPr lang="vi-VN" sz="2400" dirty="0" err="1">
                <a:latin typeface="+mj-lt"/>
                <a:ea typeface="Cambria" pitchFamily="18" charset="0"/>
                <a:cs typeface="Times New Roman"/>
              </a:rPr>
              <a:t>Đất</a:t>
            </a:r>
            <a:r>
              <a:rPr lang="vi-VN" sz="2400" dirty="0">
                <a:latin typeface="+mj-lt"/>
                <a:ea typeface="Cambria" pitchFamily="18" charset="0"/>
                <a:cs typeface="Times New Roman"/>
              </a:rPr>
              <a:t> </a:t>
            </a:r>
            <a:r>
              <a:rPr lang="vi-VN" sz="2400" dirty="0" err="1">
                <a:latin typeface="+mj-lt"/>
                <a:ea typeface="Cambria" pitchFamily="18" charset="0"/>
                <a:cs typeface="Times New Roman"/>
              </a:rPr>
              <a:t>phù</a:t>
            </a:r>
            <a:r>
              <a:rPr lang="vi-VN" sz="2400" dirty="0">
                <a:latin typeface="+mj-lt"/>
                <a:ea typeface="Cambria" pitchFamily="18" charset="0"/>
                <a:cs typeface="Times New Roman"/>
              </a:rPr>
              <a:t> sa ở </a:t>
            </a:r>
            <a:r>
              <a:rPr lang="vi-VN" sz="2400" dirty="0" err="1">
                <a:latin typeface="+mj-lt"/>
                <a:ea typeface="Cambria" pitchFamily="18" charset="0"/>
                <a:cs typeface="Times New Roman"/>
              </a:rPr>
              <a:t>dải</a:t>
            </a:r>
            <a:r>
              <a:rPr lang="vi-VN" sz="2400" dirty="0">
                <a:latin typeface="+mj-lt"/>
                <a:ea typeface="Cambria" pitchFamily="18" charset="0"/>
                <a:cs typeface="Times New Roman"/>
              </a:rPr>
              <a:t> </a:t>
            </a:r>
            <a:r>
              <a:rPr lang="vi-VN" sz="2400" dirty="0" err="1">
                <a:latin typeface="+mj-lt"/>
                <a:ea typeface="Cambria" pitchFamily="18" charset="0"/>
                <a:cs typeface="Times New Roman"/>
              </a:rPr>
              <a:t>đồng</a:t>
            </a:r>
            <a:r>
              <a:rPr lang="vi-VN" sz="2400" dirty="0">
                <a:latin typeface="+mj-lt"/>
                <a:ea typeface="Cambria" pitchFamily="18" charset="0"/>
                <a:cs typeface="Times New Roman"/>
              </a:rPr>
              <a:t> </a:t>
            </a:r>
            <a:r>
              <a:rPr lang="vi-VN" sz="2400" dirty="0" err="1">
                <a:latin typeface="+mj-lt"/>
                <a:ea typeface="Cambria" pitchFamily="18" charset="0"/>
                <a:cs typeface="Times New Roman"/>
              </a:rPr>
              <a:t>bằng</a:t>
            </a:r>
            <a:r>
              <a:rPr lang="vi-VN" sz="2400" dirty="0">
                <a:latin typeface="+mj-lt"/>
                <a:ea typeface="Cambria" pitchFamily="18" charset="0"/>
                <a:cs typeface="Times New Roman"/>
              </a:rPr>
              <a:t> ven </a:t>
            </a:r>
            <a:r>
              <a:rPr lang="vi-VN" sz="2400" dirty="0" err="1">
                <a:latin typeface="+mj-lt"/>
                <a:ea typeface="Cambria" pitchFamily="18" charset="0"/>
                <a:cs typeface="Times New Roman"/>
              </a:rPr>
              <a:t>biển</a:t>
            </a:r>
            <a:r>
              <a:rPr lang="vi-VN" sz="2400" dirty="0">
                <a:latin typeface="+mj-lt"/>
                <a:ea typeface="Cambria" pitchFamily="18" charset="0"/>
                <a:cs typeface="Times New Roman"/>
              </a:rPr>
              <a:t> </a:t>
            </a:r>
            <a:r>
              <a:rPr lang="vi-VN" sz="2400" dirty="0" err="1">
                <a:latin typeface="+mj-lt"/>
                <a:ea typeface="Cambria" pitchFamily="18" charset="0"/>
                <a:cs typeface="Times New Roman"/>
              </a:rPr>
              <a:t>miền</a:t>
            </a:r>
            <a:r>
              <a:rPr lang="vi-VN" sz="2400" dirty="0">
                <a:latin typeface="+mj-lt"/>
                <a:ea typeface="Cambria" pitchFamily="18" charset="0"/>
                <a:cs typeface="Times New Roman"/>
              </a:rPr>
              <a:t> Trung: </a:t>
            </a:r>
            <a:r>
              <a:rPr lang="vi-VN" sz="2400" dirty="0" err="1">
                <a:latin typeface="+mj-lt"/>
                <a:ea typeface="Cambria" pitchFamily="18" charset="0"/>
                <a:cs typeface="Times New Roman"/>
              </a:rPr>
              <a:t>độ</a:t>
            </a:r>
            <a:r>
              <a:rPr lang="vi-VN" sz="2400" dirty="0">
                <a:latin typeface="+mj-lt"/>
                <a:ea typeface="Cambria" pitchFamily="18" charset="0"/>
                <a:cs typeface="Times New Roman"/>
              </a:rPr>
              <a:t> </a:t>
            </a:r>
            <a:r>
              <a:rPr lang="vi-VN" sz="2400" dirty="0" err="1">
                <a:latin typeface="+mj-lt"/>
                <a:ea typeface="Cambria" pitchFamily="18" charset="0"/>
                <a:cs typeface="Times New Roman"/>
              </a:rPr>
              <a:t>phì</a:t>
            </a:r>
            <a:r>
              <a:rPr lang="vi-VN" sz="2400" dirty="0">
                <a:latin typeface="+mj-lt"/>
                <a:ea typeface="Cambria" pitchFamily="18" charset="0"/>
                <a:cs typeface="Times New Roman"/>
              </a:rPr>
              <a:t> </a:t>
            </a:r>
            <a:r>
              <a:rPr lang="vi-VN" sz="2400" dirty="0" err="1">
                <a:latin typeface="+mj-lt"/>
                <a:ea typeface="Cambria" pitchFamily="18" charset="0"/>
                <a:cs typeface="Times New Roman"/>
              </a:rPr>
              <a:t>thấp</a:t>
            </a:r>
            <a:r>
              <a:rPr lang="vi-VN" sz="2400" dirty="0">
                <a:latin typeface="+mj-lt"/>
                <a:ea typeface="Cambria" pitchFamily="18" charset="0"/>
                <a:cs typeface="Times New Roman"/>
              </a:rPr>
              <a:t> hơn, </a:t>
            </a:r>
            <a:r>
              <a:rPr lang="vi-VN" sz="2400" dirty="0" err="1">
                <a:latin typeface="+mj-lt"/>
                <a:ea typeface="Cambria" pitchFamily="18" charset="0"/>
                <a:cs typeface="Times New Roman"/>
              </a:rPr>
              <a:t>nhiều</a:t>
            </a:r>
            <a:r>
              <a:rPr lang="vi-VN" sz="2400" dirty="0">
                <a:latin typeface="+mj-lt"/>
                <a:ea typeface="Cambria" pitchFamily="18" charset="0"/>
                <a:cs typeface="Times New Roman"/>
              </a:rPr>
              <a:t> </a:t>
            </a:r>
            <a:r>
              <a:rPr lang="vi-VN" sz="2400" dirty="0" err="1" smtClean="0">
                <a:latin typeface="+mj-lt"/>
                <a:ea typeface="Cambria" pitchFamily="18" charset="0"/>
                <a:cs typeface="Times New Roman"/>
              </a:rPr>
              <a:t>cát</a:t>
            </a:r>
            <a:r>
              <a:rPr lang="vi-VN" sz="2400" dirty="0" smtClean="0">
                <a:latin typeface="+mj-lt"/>
                <a:ea typeface="Cambria" pitchFamily="18" charset="0"/>
                <a:cs typeface="Times New Roman"/>
              </a:rPr>
              <a:t>.</a:t>
            </a:r>
            <a:endParaRPr lang="en-US" sz="2400" dirty="0">
              <a:latin typeface="+mj-lt"/>
              <a:ea typeface="Cambria" pitchFamily="18" charset="0"/>
              <a:cs typeface="Times New Roman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648200" cy="6400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C:\Users\NC\Pictures\12507144_1122419361110644_7138888900237915223_n-800x5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048000"/>
            <a:ext cx="3581400" cy="3048000"/>
          </a:xfrm>
          <a:prstGeom prst="rect">
            <a:avLst/>
          </a:prstGeom>
          <a:noFill/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7B219546-4243-4A67-9D2B-CF906F07D6B8}"/>
              </a:ext>
            </a:extLst>
          </p:cNvPr>
          <p:cNvSpPr txBox="1"/>
          <p:nvPr/>
        </p:nvSpPr>
        <p:spPr>
          <a:xfrm>
            <a:off x="5782962" y="6183868"/>
            <a:ext cx="1837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56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endParaRPr lang="en-US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2118233" cy="93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624840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30DD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HÀNH TRÌNH TRÊN ĐẤT PHÙ SA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30DD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</p:txBody>
      </p:sp>
      <p:pic>
        <p:nvPicPr>
          <p:cNvPr id="6" name="Bai 12 - 1">
            <a:hlinkClick r:id="" action="ppaction://media"/>
            <a:extLst>
              <a:ext uri="{FF2B5EF4-FFF2-40B4-BE49-F238E27FC236}">
                <a16:creationId xmlns:a16="http://schemas.microsoft.com/office/drawing/2014/main" id="{6A43FCF5-E5BB-8C39-73D6-2359D1D7A2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1008064"/>
            <a:ext cx="8305800" cy="486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1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3" descr="2008625103526_256gat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30328" y="228600"/>
            <a:ext cx="4537472" cy="2764633"/>
          </a:xfrm>
          <a:ln>
            <a:solidFill>
              <a:srgbClr val="00CCFF">
                <a:alpha val="100000"/>
              </a:srgbClr>
            </a:solidFill>
            <a:miter lim="800000"/>
            <a:headEnd/>
            <a:tailEnd/>
          </a:ln>
        </p:spPr>
      </p:pic>
      <p:pic>
        <p:nvPicPr>
          <p:cNvPr id="16388" name="Picture 3" descr="Chôm chô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34" y="3419475"/>
            <a:ext cx="4267333" cy="2552700"/>
          </a:xfrm>
          <a:prstGeom prst="rect">
            <a:avLst/>
          </a:prstGeom>
          <a:noFill/>
          <a:ln w="57150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6389" name="Picture 2" descr="đồng na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0328" y="3419475"/>
            <a:ext cx="4469738" cy="2552700"/>
          </a:xfrm>
          <a:prstGeom prst="rect">
            <a:avLst/>
          </a:prstGeom>
          <a:noFill/>
          <a:ln w="57150" cap="flat" cmpd="sng">
            <a:solidFill>
              <a:srgbClr val="FF66CC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6391" name="Text Box 2"/>
          <p:cNvSpPr txBox="1"/>
          <p:nvPr/>
        </p:nvSpPr>
        <p:spPr>
          <a:xfrm>
            <a:off x="381000" y="6153835"/>
            <a:ext cx="8458200" cy="3231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altLang="zh-CN" sz="15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THÍCH HỢP TRỒNG </a:t>
            </a:r>
            <a:r>
              <a:rPr lang="en-US" altLang="zh-CN" sz="15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CÂY LƯƠNG THỰC VÀ CÂY ĂN </a:t>
            </a:r>
            <a:r>
              <a:rPr lang="en-US" altLang="zh-CN" sz="15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QUẢ, CÂY CÔNG NGHIỆP HÀNG NĂM</a:t>
            </a:r>
            <a:endParaRPr lang="en-US" altLang="zh-CN" sz="1500" b="1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9" name="Picture 2" descr="https://images.baoquangnam.vn/Storage/NewsPortal/2023/6/27/144352/Z4468022563194_04189.jpg">
            <a:extLst>
              <a:ext uri="{FF2B5EF4-FFF2-40B4-BE49-F238E27FC236}">
                <a16:creationId xmlns:a16="http://schemas.microsoft.com/office/drawing/2014/main" id="{1B6B61A8-8B86-4C59-9D74-0BBEA88DFB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4" y="228600"/>
            <a:ext cx="4267333" cy="276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50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áº¿t quáº£ hÃ¬nh áº£nh cho nghá» lÃ m thuá»c lÃ o á» TiÃªn lÃ£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8601"/>
            <a:ext cx="41910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4038600" cy="2895601"/>
          </a:xfrm>
          <a:prstGeom prst="rect">
            <a:avLst/>
          </a:prstGeom>
        </p:spPr>
      </p:pic>
      <p:pic>
        <p:nvPicPr>
          <p:cNvPr id="11" name="Hình ảnh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3276600"/>
            <a:ext cx="4343400" cy="2819400"/>
          </a:xfrm>
          <a:prstGeom prst="rect">
            <a:avLst/>
          </a:prstGeom>
        </p:spPr>
      </p:pic>
      <p:sp>
        <p:nvSpPr>
          <p:cNvPr id="13" name="Hộp Văn bản 12"/>
          <p:cNvSpPr txBox="1"/>
          <p:nvPr/>
        </p:nvSpPr>
        <p:spPr>
          <a:xfrm>
            <a:off x="1600200" y="6248400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84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>
            <a:hlinkClick r:id="rId2" action="ppaction://hlinksldjump"/>
            <a:extLst>
              <a:ext uri="{FF2B5EF4-FFF2-40B4-BE49-F238E27FC236}">
                <a16:creationId xmlns:a16="http://schemas.microsoft.com/office/drawing/2014/main" id="{6C307A40-C176-4133-AE14-32FA9061E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0486" y="2590800"/>
            <a:ext cx="4096314" cy="3048000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F1E732DE-C35B-48C6-8811-5E09E1AC758E}"/>
              </a:ext>
            </a:extLst>
          </p:cNvPr>
          <p:cNvSpPr txBox="1"/>
          <p:nvPr/>
        </p:nvSpPr>
        <p:spPr>
          <a:xfrm>
            <a:off x="4648200" y="5791200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Đi Cát bà khám phá rừng ngập mặn Phù Long – Du lịch Cát Bà Hải Phò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90800"/>
            <a:ext cx="4114800" cy="304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F1E732DE-C35B-48C6-8811-5E09E1AC758E}"/>
              </a:ext>
            </a:extLst>
          </p:cNvPr>
          <p:cNvSpPr txBox="1"/>
          <p:nvPr/>
        </p:nvSpPr>
        <p:spPr>
          <a:xfrm>
            <a:off x="381000" y="5791200"/>
            <a:ext cx="373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85800" y="647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4" name="Hình chữ nhật 3"/>
          <p:cNvSpPr/>
          <p:nvPr/>
        </p:nvSpPr>
        <p:spPr>
          <a:xfrm>
            <a:off x="685800" y="457200"/>
            <a:ext cx="7620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400" dirty="0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Trong </a:t>
            </a:r>
            <a:r>
              <a:rPr lang="vi-VN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thủy</a:t>
            </a:r>
            <a:r>
              <a:rPr lang="vi-VN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sản</a:t>
            </a:r>
            <a:r>
              <a:rPr lang="vi-VN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v</a:t>
            </a:r>
            <a:r>
              <a:rPr lang="vi-VN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ùng</a:t>
            </a:r>
            <a:r>
              <a:rPr lang="vi-VN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đất</a:t>
            </a:r>
            <a:r>
              <a:rPr lang="vi-VN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phèn</a:t>
            </a:r>
            <a:r>
              <a:rPr lang="vi-VN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đất</a:t>
            </a:r>
            <a:r>
              <a:rPr lang="vi-VN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mặn</a:t>
            </a:r>
            <a:r>
              <a:rPr lang="vi-VN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tạo</a:t>
            </a:r>
            <a:r>
              <a:rPr lang="vi-VN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điều</a:t>
            </a:r>
            <a:r>
              <a:rPr lang="vi-VN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kiện</a:t>
            </a:r>
            <a:r>
              <a:rPr lang="vi-VN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thuận</a:t>
            </a:r>
            <a:r>
              <a:rPr lang="vi-VN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lợi</a:t>
            </a:r>
            <a:r>
              <a:rPr lang="vi-VN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cho </a:t>
            </a:r>
            <a:r>
              <a:rPr lang="vi-VN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việc</a:t>
            </a:r>
            <a:r>
              <a:rPr lang="vi-VN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đánh</a:t>
            </a:r>
            <a:r>
              <a:rPr lang="vi-VN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bắt</a:t>
            </a:r>
            <a:r>
              <a:rPr lang="vi-VN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thuỷ</a:t>
            </a:r>
            <a:r>
              <a:rPr lang="vi-VN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Ở</a:t>
            </a:r>
            <a:r>
              <a:rPr lang="vi-VN" sz="2400" dirty="0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các</a:t>
            </a:r>
            <a:r>
              <a:rPr lang="vi-VN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rừng</a:t>
            </a:r>
            <a:r>
              <a:rPr lang="vi-VN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ngập</a:t>
            </a:r>
            <a:r>
              <a:rPr lang="vi-VN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mặn</a:t>
            </a:r>
            <a:r>
              <a:rPr lang="vi-VN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ven </a:t>
            </a:r>
            <a:r>
              <a:rPr lang="vi-VN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biển</a:t>
            </a:r>
            <a:r>
              <a:rPr lang="vi-VN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các</a:t>
            </a:r>
            <a:r>
              <a:rPr lang="vi-VN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bãi</a:t>
            </a:r>
            <a:r>
              <a:rPr lang="vi-VN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triều</a:t>
            </a:r>
            <a:r>
              <a:rPr lang="vi-VN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ngập</a:t>
            </a:r>
            <a:r>
              <a:rPr lang="vi-VN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nước</a:t>
            </a:r>
            <a:r>
              <a:rPr lang="vi-VN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và</a:t>
            </a:r>
            <a:r>
              <a:rPr lang="vi-VN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ở </a:t>
            </a:r>
            <a:r>
              <a:rPr lang="vi-VN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cửa</a:t>
            </a:r>
            <a:r>
              <a:rPr lang="vi-VN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sông </a:t>
            </a:r>
            <a:r>
              <a:rPr lang="vi-VN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lớn</a:t>
            </a:r>
            <a:r>
              <a:rPr lang="vi-VN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thuận</a:t>
            </a:r>
            <a:r>
              <a:rPr lang="vi-VN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lợi</a:t>
            </a:r>
            <a:r>
              <a:rPr lang="vi-VN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cho nuôi </a:t>
            </a:r>
            <a:r>
              <a:rPr lang="vi-VN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trồng</a:t>
            </a:r>
            <a:r>
              <a:rPr lang="vi-VN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nhiều</a:t>
            </a:r>
            <a:r>
              <a:rPr lang="vi-VN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loại</a:t>
            </a:r>
            <a:r>
              <a:rPr lang="vi-VN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thuỷ</a:t>
            </a:r>
            <a:r>
              <a:rPr lang="vi-VN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sản</a:t>
            </a:r>
            <a:r>
              <a:rPr lang="vi-VN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nước</a:t>
            </a:r>
            <a:r>
              <a:rPr lang="vi-VN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lợ</a:t>
            </a:r>
            <a:r>
              <a:rPr lang="vi-VN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và</a:t>
            </a:r>
            <a:r>
              <a:rPr lang="vi-VN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nước</a:t>
            </a:r>
            <a:r>
              <a:rPr lang="vi-VN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mặn</a:t>
            </a:r>
            <a:r>
              <a:rPr lang="vi-VN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7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sa</a:t>
            </a:r>
            <a:endParaRPr lang="vi-VN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ular Callout 35"/>
          <p:cNvSpPr/>
          <p:nvPr/>
        </p:nvSpPr>
        <p:spPr>
          <a:xfrm>
            <a:off x="446490" y="1981200"/>
            <a:ext cx="6792509" cy="3733800"/>
          </a:xfrm>
          <a:prstGeom prst="wedgeRoundRectCallout">
            <a:avLst>
              <a:gd name="adj1" fmla="val 48431"/>
              <a:gd name="adj2" fmla="val 54792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609600" y="2239357"/>
            <a:ext cx="6553198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000" dirty="0">
                <a:latin typeface="Cambria" pitchFamily="18" charset="0"/>
                <a:ea typeface="Cambria" pitchFamily="18" charset="0"/>
              </a:rPr>
              <a:t>- Chiếm khoảng 24% diện tích đất tự nhiên.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000" b="1" dirty="0">
                <a:latin typeface="Cambria" pitchFamily="18" charset="0"/>
                <a:ea typeface="Cambria" pitchFamily="18" charset="0"/>
              </a:rPr>
              <a:t>- Phân </a:t>
            </a:r>
            <a:r>
              <a:rPr lang="vi-VN" sz="2000" b="1" dirty="0" smtClean="0">
                <a:latin typeface="Cambria" pitchFamily="18" charset="0"/>
                <a:ea typeface="Cambria" pitchFamily="18" charset="0"/>
              </a:rPr>
              <a:t>bố</a:t>
            </a:r>
            <a:r>
              <a:rPr lang="en-US" sz="2000" b="1" dirty="0" smtClean="0">
                <a:latin typeface="Cambria" pitchFamily="18" charset="0"/>
                <a:ea typeface="Cambria" pitchFamily="18" charset="0"/>
              </a:rPr>
              <a:t>:</a:t>
            </a:r>
            <a:r>
              <a:rPr lang="vi-VN" sz="20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vi-VN" sz="2000" dirty="0">
                <a:latin typeface="Cambria" pitchFamily="18" charset="0"/>
                <a:ea typeface="Cambria" pitchFamily="18" charset="0"/>
              </a:rPr>
              <a:t>chủ yếu ở đồng bằng sông Hồng, đồng bằng sông Cửu Long và các đồng bằng duyên hải miền Trung.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000" b="1" dirty="0">
                <a:latin typeface="Cambria" pitchFamily="18" charset="0"/>
                <a:ea typeface="Cambria" pitchFamily="18" charset="0"/>
              </a:rPr>
              <a:t>- Đặc điểm: </a:t>
            </a:r>
            <a:r>
              <a:rPr lang="vi-VN" sz="2000" dirty="0">
                <a:latin typeface="Cambria" pitchFamily="18" charset="0"/>
                <a:ea typeface="Cambria" pitchFamily="18" charset="0"/>
              </a:rPr>
              <a:t>có độ phì cao, rất giàu dinh dưỡng.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000" b="1" dirty="0">
                <a:latin typeface="Cambria" pitchFamily="18" charset="0"/>
                <a:ea typeface="Cambria" pitchFamily="18" charset="0"/>
              </a:rPr>
              <a:t>- Giá trị sử dụng: 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000" dirty="0">
                <a:latin typeface="Cambria" pitchFamily="18" charset="0"/>
                <a:ea typeface="Cambria" pitchFamily="18" charset="0"/>
              </a:rPr>
              <a:t>+ Trong nông nghiệp: sản xuất lương thực, cây công nghiệp hàng năm và cây ăn quả.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000" dirty="0">
                <a:latin typeface="Cambria" pitchFamily="18" charset="0"/>
                <a:ea typeface="Cambria" pitchFamily="18" charset="0"/>
              </a:rPr>
              <a:t>+ Trong thủy sản: thuận lợi cho việc đánh bắt và nuôi trồng thủy sản.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BA NHÓM ĐẤT CHÍNH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32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EA9A93C0-4F22-410B-8E51-23C9E5B4D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52400"/>
            <a:ext cx="4625266" cy="636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3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0">
            <a:extLst>
              <a:ext uri="{FF2B5EF4-FFF2-40B4-BE49-F238E27FC236}">
                <a16:creationId xmlns:a16="http://schemas.microsoft.com/office/drawing/2014/main" id="{87BC40DC-95E4-4A24-90D6-67E551DE65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969749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09AA0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defTabSz="913924">
              <a:defRPr/>
            </a:pP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BÁO CÁO NHIỆM VỤ CỦA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NHÓM 3</a:t>
            </a:r>
            <a:b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</a:b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Nhóm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đất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mùn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trên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núi</a:t>
            </a:r>
            <a:endParaRPr lang="zh-CN" altLang="en-US" sz="315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Đất mùn núi cao(1kg) | Shopee Việt Nam">
            <a:hlinkClick r:id="rId3" action="ppaction://hlinksldjump"/>
            <a:extLst>
              <a:ext uri="{FF2B5EF4-FFF2-40B4-BE49-F238E27FC236}">
                <a16:creationId xmlns:a16="http://schemas.microsoft.com/office/drawing/2014/main" id="{49390E56-63F1-4D81-8047-DA0A09A5C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14600"/>
            <a:ext cx="417195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G07L0011"/>
          <p:cNvPicPr>
            <a:picLocks noGrp="1" noChangeAspect="1"/>
          </p:cNvPicPr>
          <p:nvPr>
            <p:ph sz="half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5029200" y="2514600"/>
            <a:ext cx="4037675" cy="3495946"/>
          </a:xfrm>
          <a:prstGeom prst="rect">
            <a:avLst/>
          </a:prstGeom>
          <a:ln>
            <a:solidFill>
              <a:srgbClr val="FF6600">
                <a:alpha val="100000"/>
              </a:srgb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272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4648200" cy="6400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447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mùn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endParaRPr lang="vi-VN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ular Callout 35"/>
          <p:cNvSpPr/>
          <p:nvPr/>
        </p:nvSpPr>
        <p:spPr>
          <a:xfrm>
            <a:off x="446490" y="2362200"/>
            <a:ext cx="6792509" cy="2971800"/>
          </a:xfrm>
          <a:prstGeom prst="wedgeRoundRectCallout">
            <a:avLst>
              <a:gd name="adj1" fmla="val 48027"/>
              <a:gd name="adj2" fmla="val 64330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609600" y="2743200"/>
            <a:ext cx="655319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000" dirty="0">
                <a:latin typeface="Cambria" pitchFamily="18" charset="0"/>
                <a:ea typeface="Cambria" pitchFamily="18" charset="0"/>
              </a:rPr>
              <a:t>- Chiếm khoảng 11% diện tích đất tự nhiên.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000" b="1" dirty="0">
                <a:latin typeface="Cambria" pitchFamily="18" charset="0"/>
                <a:ea typeface="Cambria" pitchFamily="18" charset="0"/>
              </a:rPr>
              <a:t>- Phân </a:t>
            </a:r>
            <a:r>
              <a:rPr lang="vi-VN" sz="2000" b="1" dirty="0" smtClean="0">
                <a:latin typeface="Cambria" pitchFamily="18" charset="0"/>
                <a:ea typeface="Cambria" pitchFamily="18" charset="0"/>
              </a:rPr>
              <a:t>bố</a:t>
            </a:r>
            <a:r>
              <a:rPr lang="en-US" sz="2000" b="1" dirty="0" smtClean="0">
                <a:latin typeface="Cambria" pitchFamily="18" charset="0"/>
                <a:ea typeface="Cambria" pitchFamily="18" charset="0"/>
              </a:rPr>
              <a:t>:</a:t>
            </a:r>
            <a:r>
              <a:rPr lang="vi-VN" sz="20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vi-VN" sz="2000" dirty="0">
                <a:latin typeface="Cambria" pitchFamily="18" charset="0"/>
                <a:ea typeface="Cambria" pitchFamily="18" charset="0"/>
              </a:rPr>
              <a:t>rải rác ở các khu vực núi có độ cao từ 1600 - 1700 m trở lên.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000" b="1" dirty="0">
                <a:latin typeface="Cambria" pitchFamily="18" charset="0"/>
                <a:ea typeface="Cambria" pitchFamily="18" charset="0"/>
              </a:rPr>
              <a:t>- Đặc điểm: </a:t>
            </a:r>
            <a:r>
              <a:rPr lang="vi-VN" sz="2000" dirty="0">
                <a:latin typeface="Cambria" pitchFamily="18" charset="0"/>
                <a:ea typeface="Cambria" pitchFamily="18" charset="0"/>
              </a:rPr>
              <a:t>đất giàu mùn, tầng đất mỏng.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000" b="1" dirty="0">
                <a:latin typeface="Cambria" pitchFamily="18" charset="0"/>
                <a:ea typeface="Cambria" pitchFamily="18" charset="0"/>
              </a:rPr>
              <a:t>- Giá trị sử dụng: </a:t>
            </a:r>
            <a:r>
              <a:rPr lang="vi-VN" sz="2000" dirty="0">
                <a:latin typeface="Cambria" pitchFamily="18" charset="0"/>
                <a:ea typeface="Cambria" pitchFamily="18" charset="0"/>
              </a:rPr>
              <a:t>thích hợp trồng rừng phòng hộ đầu nguồn.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BA NHÓM ĐẤT CHÍNH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09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1E8AF54-476D-3E5F-23D5-3A03DB17A038}"/>
              </a:ext>
            </a:extLst>
          </p:cNvPr>
          <p:cNvSpPr txBox="1"/>
          <p:nvPr/>
        </p:nvSpPr>
        <p:spPr>
          <a:xfrm>
            <a:off x="1875399" y="228600"/>
            <a:ext cx="4573758" cy="536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7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 CHÍ ĐÁNH GIÁ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0F11BBF-CF54-8A2B-8C09-6F092B946AF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0" y="765543"/>
          <a:ext cx="9144000" cy="59400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2409">
                  <a:extLst>
                    <a:ext uri="{9D8B030D-6E8A-4147-A177-3AD203B41FA5}">
                      <a16:colId xmlns:a16="http://schemas.microsoft.com/office/drawing/2014/main" val="499884766"/>
                    </a:ext>
                  </a:extLst>
                </a:gridCol>
                <a:gridCol w="3484729">
                  <a:extLst>
                    <a:ext uri="{9D8B030D-6E8A-4147-A177-3AD203B41FA5}">
                      <a16:colId xmlns:a16="http://schemas.microsoft.com/office/drawing/2014/main" val="1482980701"/>
                    </a:ext>
                  </a:extLst>
                </a:gridCol>
                <a:gridCol w="942789">
                  <a:extLst>
                    <a:ext uri="{9D8B030D-6E8A-4147-A177-3AD203B41FA5}">
                      <a16:colId xmlns:a16="http://schemas.microsoft.com/office/drawing/2014/main" val="1117096469"/>
                    </a:ext>
                  </a:extLst>
                </a:gridCol>
                <a:gridCol w="1211477">
                  <a:extLst>
                    <a:ext uri="{9D8B030D-6E8A-4147-A177-3AD203B41FA5}">
                      <a16:colId xmlns:a16="http://schemas.microsoft.com/office/drawing/2014/main" val="1620946210"/>
                    </a:ext>
                  </a:extLst>
                </a:gridCol>
                <a:gridCol w="1346298">
                  <a:extLst>
                    <a:ext uri="{9D8B030D-6E8A-4147-A177-3AD203B41FA5}">
                      <a16:colId xmlns:a16="http://schemas.microsoft.com/office/drawing/2014/main" val="2799286793"/>
                    </a:ext>
                  </a:extLst>
                </a:gridCol>
                <a:gridCol w="1346298">
                  <a:extLst>
                    <a:ext uri="{9D8B030D-6E8A-4147-A177-3AD203B41FA5}">
                      <a16:colId xmlns:a16="http://schemas.microsoft.com/office/drawing/2014/main" val="1942769016"/>
                    </a:ext>
                  </a:extLst>
                </a:gridCol>
              </a:tblGrid>
              <a:tr h="500578">
                <a:tc rowSpan="2"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 đánh giá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 tối đa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 giá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0566458"/>
                  </a:ext>
                </a:extLst>
              </a:tr>
              <a:tr h="10011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 đánh giá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 giá nhóm…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 giá nhóm….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1721691"/>
                  </a:ext>
                </a:extLst>
              </a:tr>
              <a:tr h="1315595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10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1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dung (</a:t>
                      </a:r>
                      <a:r>
                        <a:rPr lang="en-US" sz="2100" baseline="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1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1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1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1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1575545"/>
                  </a:ext>
                </a:extLst>
              </a:tr>
              <a:tr h="1001153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5435704"/>
                  </a:ext>
                </a:extLst>
              </a:tr>
              <a:tr h="619846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10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1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1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5716522"/>
                  </a:ext>
                </a:extLst>
              </a:tr>
              <a:tr h="1001153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ác</a:t>
                      </a:r>
                      <a:r>
                        <a:rPr lang="en-US" sz="2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8756755"/>
                  </a:ext>
                </a:extLst>
              </a:tr>
              <a:tr h="50057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199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9293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20951045">
            <a:off x="1639189" y="1104685"/>
            <a:ext cx="53639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66"/>
                </a:solidFill>
                <a:latin typeface="Ink Free" panose="03080402000500000000" pitchFamily="66" charset="0"/>
              </a:rPr>
              <a:t>VÒNG QUAY MAY MẮN</a:t>
            </a:r>
            <a:endParaRPr lang="en-GB" sz="5400" b="1" dirty="0">
              <a:solidFill>
                <a:srgbClr val="FF0066"/>
              </a:solidFill>
              <a:latin typeface="Ink Free" panose="03080402000500000000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4126" y="2930547"/>
            <a:ext cx="8361219" cy="3204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vi-VN" sz="27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 chơi </a:t>
            </a:r>
          </a:p>
          <a:p>
            <a:pPr>
              <a:lnSpc>
                <a:spcPct val="107000"/>
              </a:lnSpc>
            </a:pPr>
            <a:r>
              <a:rPr lang="vi-VN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vi-VN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7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lượt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quay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mất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lượt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nhường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endParaRPr lang="vi-VN" sz="27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vi-VN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hóm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quay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r>
              <a:rPr lang="en-US" sz="27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05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Documents and Settings\Welcome\Desktop\chs13486669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84" y="3693335"/>
            <a:ext cx="9176083" cy="3164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229599" cy="1143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BÀI 9: THỔ NHƯỠNG VIỆT NAM</a:t>
            </a:r>
            <a:b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(TIẾT 2)</a:t>
            </a:r>
            <a:endParaRPr 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762000" y="1143000"/>
            <a:ext cx="6705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mbria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73" y="2428417"/>
            <a:ext cx="18288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172" y="2535098"/>
            <a:ext cx="115550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-32084" y="3060876"/>
            <a:ext cx="5289884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590800" y="4724400"/>
            <a:ext cx="4038600" cy="850744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Plain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mbria" pitchFamily="18" charset="0"/>
              </a:rPr>
              <a:t>ĐỊA LÍ 8</a:t>
            </a:r>
            <a:endParaRPr lang="en-US" sz="5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86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20907E-6 L -0.00486 0.07678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8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xit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 animBg="1"/>
      <p:bldP spid="17" grpId="0" animBg="1"/>
      <p:bldP spid="17" grpId="1" animBg="1"/>
      <p:bldP spid="18" grpId="0" animBg="1"/>
      <p:bldP spid="18" grpId="1" animBg="1"/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Title 1">
            <a:extLst>
              <a:ext uri="{FF2B5EF4-FFF2-40B4-BE49-F238E27FC236}">
                <a16:creationId xmlns:a16="http://schemas.microsoft.com/office/drawing/2014/main" id="{18DF18F4-E0FD-F995-B924-CEDA7F469AD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100013" y="906067"/>
            <a:ext cx="9121379" cy="792956"/>
          </a:xfrm>
        </p:spPr>
        <p:txBody>
          <a:bodyPr/>
          <a:lstStyle/>
          <a:p>
            <a:pPr eaLnBrk="1" hangingPunct="1"/>
            <a:r>
              <a:rPr lang="en-US" altLang="en-US" sz="3975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 THÁCH CHO EM</a:t>
            </a:r>
          </a:p>
        </p:txBody>
      </p:sp>
      <p:pic>
        <p:nvPicPr>
          <p:cNvPr id="1026" name="Picture 2" descr="Analog Alarm Clock Icon Image Vector Illustration Design Royalty Free  Cliparts, Vectors, And Stock Illustration. Image 82032642.">
            <a:extLst>
              <a:ext uri="{FF2B5EF4-FFF2-40B4-BE49-F238E27FC236}">
                <a16:creationId xmlns:a16="http://schemas.microsoft.com/office/drawing/2014/main" id="{C9DFEB95-07AE-4F4B-B63D-7482CB9B4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79" y="4191001"/>
            <a:ext cx="1208484" cy="120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UPSC Notes Only Pack">
            <a:extLst>
              <a:ext uri="{FF2B5EF4-FFF2-40B4-BE49-F238E27FC236}">
                <a16:creationId xmlns:a16="http://schemas.microsoft.com/office/drawing/2014/main" id="{B3677E09-AFC7-8A76-08E0-7B5FFE3C9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3633787"/>
            <a:ext cx="1090613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0B5D15FD-2D25-3A84-8123-DAAE52A5B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9226" y="3533777"/>
            <a:ext cx="7597379" cy="38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9" tIns="34289" rIns="68579" bIns="34289"/>
          <a:lstStyle>
            <a:lvl1pPr marL="455613" indent="-455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004"/>
              </a:spcBef>
              <a:buFont typeface="Wingdings" pitchFamily="2" charset="2"/>
              <a:buChar char="ü"/>
            </a:pPr>
            <a:r>
              <a:rPr lang="en-US" altLang="en-US" sz="2625" b="1">
                <a:solidFill>
                  <a:srgbClr val="7030A0"/>
                </a:solidFill>
                <a:cs typeface="Times New Roman" panose="02020603050405020304" pitchFamily="18" charset="0"/>
              </a:rPr>
              <a:t>Tìm kiếm thông tin trên sách, báo và Internet </a:t>
            </a:r>
            <a:endParaRPr lang="en-US" altLang="en-US" sz="2625" b="1">
              <a:solidFill>
                <a:srgbClr val="7030A0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id="{B7CF1D17-B1E5-9043-4316-9BC8FD8CE244}"/>
              </a:ext>
            </a:extLst>
          </p:cNvPr>
          <p:cNvSpPr/>
          <p:nvPr/>
        </p:nvSpPr>
        <p:spPr>
          <a:xfrm>
            <a:off x="0" y="857250"/>
            <a:ext cx="9144000" cy="5143500"/>
          </a:xfrm>
          <a:prstGeom prst="frame">
            <a:avLst>
              <a:gd name="adj1" fmla="val 26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sz="2100">
              <a:solidFill>
                <a:schemeClr val="tx1"/>
              </a:solidFill>
            </a:endParaRPr>
          </a:p>
        </p:txBody>
      </p:sp>
      <p:sp>
        <p:nvSpPr>
          <p:cNvPr id="173062" name="Rectangle 2">
            <a:extLst>
              <a:ext uri="{FF2B5EF4-FFF2-40B4-BE49-F238E27FC236}">
                <a16:creationId xmlns:a16="http://schemas.microsoft.com/office/drawing/2014/main" id="{5637A555-1DF1-18E1-8612-A04BDA4D9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502" y="1524000"/>
            <a:ext cx="8090523" cy="2031323"/>
          </a:xfrm>
          <a:prstGeom prst="rect">
            <a:avLst/>
          </a:prstGeom>
          <a:noFill/>
          <a:ln w="9525">
            <a:solidFill>
              <a:srgbClr val="00B0F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US" sz="3150" b="1" dirty="0" err="1" smtClean="0">
                <a:solidFill>
                  <a:srgbClr val="0432FF"/>
                </a:solidFill>
                <a:ea typeface="Times New Roman" panose="02020603050405020304" pitchFamily="18" charset="0"/>
              </a:rPr>
              <a:t>Tìm</a:t>
            </a:r>
            <a:r>
              <a:rPr lang="en-US" sz="3150" b="1" dirty="0" smtClean="0">
                <a:solidFill>
                  <a:srgbClr val="0432FF"/>
                </a:solidFill>
                <a:ea typeface="Times New Roman" panose="02020603050405020304" pitchFamily="18" charset="0"/>
              </a:rPr>
              <a:t> </a:t>
            </a:r>
            <a:r>
              <a:rPr lang="en-US" sz="3150" b="1" dirty="0" err="1" smtClean="0">
                <a:solidFill>
                  <a:srgbClr val="0432FF"/>
                </a:solidFill>
                <a:ea typeface="Times New Roman" panose="02020603050405020304" pitchFamily="18" charset="0"/>
              </a:rPr>
              <a:t>hiểu</a:t>
            </a:r>
            <a:r>
              <a:rPr lang="en-US" sz="3150" b="1" dirty="0" smtClean="0">
                <a:solidFill>
                  <a:srgbClr val="0432FF"/>
                </a:solidFill>
                <a:ea typeface="Times New Roman" panose="02020603050405020304" pitchFamily="18" charset="0"/>
              </a:rPr>
              <a:t> </a:t>
            </a:r>
            <a:r>
              <a:rPr lang="en-US" sz="3150" b="1" dirty="0" err="1" smtClean="0">
                <a:solidFill>
                  <a:srgbClr val="0432FF"/>
                </a:solidFill>
                <a:ea typeface="Times New Roman" panose="02020603050405020304" pitchFamily="18" charset="0"/>
              </a:rPr>
              <a:t>về</a:t>
            </a:r>
            <a:r>
              <a:rPr lang="en-US" sz="3150" b="1" dirty="0" smtClean="0">
                <a:solidFill>
                  <a:srgbClr val="0432FF"/>
                </a:solidFill>
                <a:ea typeface="Times New Roman" panose="02020603050405020304" pitchFamily="18" charset="0"/>
              </a:rPr>
              <a:t> </a:t>
            </a:r>
            <a:r>
              <a:rPr lang="en-US" sz="3150" b="1" dirty="0" err="1" smtClean="0">
                <a:solidFill>
                  <a:srgbClr val="0432FF"/>
                </a:solidFill>
                <a:ea typeface="Times New Roman" panose="02020603050405020304" pitchFamily="18" charset="0"/>
              </a:rPr>
              <a:t>tài</a:t>
            </a:r>
            <a:r>
              <a:rPr lang="en-US" sz="3150" b="1" dirty="0" smtClean="0">
                <a:solidFill>
                  <a:srgbClr val="0432FF"/>
                </a:solidFill>
                <a:ea typeface="Times New Roman" panose="02020603050405020304" pitchFamily="18" charset="0"/>
              </a:rPr>
              <a:t> </a:t>
            </a:r>
            <a:r>
              <a:rPr lang="en-US" sz="3150" b="1" dirty="0" err="1" smtClean="0">
                <a:solidFill>
                  <a:srgbClr val="0432FF"/>
                </a:solidFill>
                <a:ea typeface="Times New Roman" panose="02020603050405020304" pitchFamily="18" charset="0"/>
              </a:rPr>
              <a:t>nguyên</a:t>
            </a:r>
            <a:r>
              <a:rPr lang="en-US" sz="3150" b="1" dirty="0" smtClean="0">
                <a:solidFill>
                  <a:srgbClr val="0432FF"/>
                </a:solidFill>
                <a:ea typeface="Times New Roman" panose="02020603050405020304" pitchFamily="18" charset="0"/>
              </a:rPr>
              <a:t> </a:t>
            </a:r>
            <a:r>
              <a:rPr lang="en-US" sz="3150" b="1" dirty="0" err="1" smtClean="0">
                <a:solidFill>
                  <a:srgbClr val="0432FF"/>
                </a:solidFill>
                <a:ea typeface="Times New Roman" panose="02020603050405020304" pitchFamily="18" charset="0"/>
              </a:rPr>
              <a:t>đất</a:t>
            </a:r>
            <a:r>
              <a:rPr lang="en-US" sz="3150" b="1" dirty="0" smtClean="0">
                <a:solidFill>
                  <a:srgbClr val="0432FF"/>
                </a:solidFill>
                <a:ea typeface="Times New Roman" panose="02020603050405020304" pitchFamily="18" charset="0"/>
              </a:rPr>
              <a:t> ở </a:t>
            </a:r>
            <a:r>
              <a:rPr lang="en-US" sz="3150" b="1" dirty="0" err="1" smtClean="0">
                <a:solidFill>
                  <a:srgbClr val="0432FF"/>
                </a:solidFill>
                <a:ea typeface="Times New Roman" panose="02020603050405020304" pitchFamily="18" charset="0"/>
              </a:rPr>
              <a:t>địa</a:t>
            </a:r>
            <a:r>
              <a:rPr lang="en-US" sz="3150" b="1" dirty="0" smtClean="0">
                <a:solidFill>
                  <a:srgbClr val="0432FF"/>
                </a:solidFill>
                <a:ea typeface="Times New Roman" panose="02020603050405020304" pitchFamily="18" charset="0"/>
              </a:rPr>
              <a:t> </a:t>
            </a:r>
            <a:r>
              <a:rPr lang="en-US" sz="3150" b="1" dirty="0" err="1" smtClean="0">
                <a:solidFill>
                  <a:srgbClr val="0432FF"/>
                </a:solidFill>
                <a:ea typeface="Times New Roman" panose="02020603050405020304" pitchFamily="18" charset="0"/>
              </a:rPr>
              <a:t>phương</a:t>
            </a:r>
            <a:r>
              <a:rPr lang="en-US" sz="3150" b="1" dirty="0" smtClean="0">
                <a:solidFill>
                  <a:srgbClr val="0432FF"/>
                </a:solidFill>
                <a:ea typeface="Times New Roman" panose="02020603050405020304" pitchFamily="18" charset="0"/>
              </a:rPr>
              <a:t> </a:t>
            </a:r>
            <a:r>
              <a:rPr lang="en-US" sz="3150" b="1" dirty="0" err="1" smtClean="0">
                <a:solidFill>
                  <a:srgbClr val="0432FF"/>
                </a:solidFill>
                <a:ea typeface="Times New Roman" panose="02020603050405020304" pitchFamily="18" charset="0"/>
              </a:rPr>
              <a:t>nơi</a:t>
            </a:r>
            <a:r>
              <a:rPr lang="en-US" sz="3150" b="1" dirty="0" smtClean="0">
                <a:solidFill>
                  <a:srgbClr val="0432FF"/>
                </a:solidFill>
                <a:ea typeface="Times New Roman" panose="02020603050405020304" pitchFamily="18" charset="0"/>
              </a:rPr>
              <a:t> </a:t>
            </a:r>
            <a:r>
              <a:rPr lang="en-US" sz="3150" b="1" dirty="0" err="1" smtClean="0">
                <a:solidFill>
                  <a:srgbClr val="0432FF"/>
                </a:solidFill>
                <a:ea typeface="Times New Roman" panose="02020603050405020304" pitchFamily="18" charset="0"/>
              </a:rPr>
              <a:t>em</a:t>
            </a:r>
            <a:r>
              <a:rPr lang="en-US" sz="3150" b="1" dirty="0" smtClean="0">
                <a:solidFill>
                  <a:srgbClr val="0432FF"/>
                </a:solidFill>
                <a:ea typeface="Times New Roman" panose="02020603050405020304" pitchFamily="18" charset="0"/>
              </a:rPr>
              <a:t> </a:t>
            </a:r>
            <a:r>
              <a:rPr lang="en-US" sz="3150" b="1" dirty="0" err="1" smtClean="0">
                <a:solidFill>
                  <a:srgbClr val="0432FF"/>
                </a:solidFill>
                <a:ea typeface="Times New Roman" panose="02020603050405020304" pitchFamily="18" charset="0"/>
              </a:rPr>
              <a:t>sinh</a:t>
            </a:r>
            <a:r>
              <a:rPr lang="en-US" sz="3150" b="1" dirty="0" smtClean="0">
                <a:solidFill>
                  <a:srgbClr val="0432FF"/>
                </a:solidFill>
                <a:ea typeface="Times New Roman" panose="02020603050405020304" pitchFamily="18" charset="0"/>
              </a:rPr>
              <a:t> </a:t>
            </a:r>
            <a:r>
              <a:rPr lang="en-US" sz="3150" b="1" dirty="0" err="1" smtClean="0">
                <a:solidFill>
                  <a:srgbClr val="0432FF"/>
                </a:solidFill>
                <a:ea typeface="Times New Roman" panose="02020603050405020304" pitchFamily="18" charset="0"/>
              </a:rPr>
              <a:t>sống</a:t>
            </a:r>
            <a:r>
              <a:rPr lang="en-US" sz="3150" b="1" dirty="0" smtClean="0">
                <a:solidFill>
                  <a:srgbClr val="0432FF"/>
                </a:solidFill>
                <a:ea typeface="Times New Roman" panose="02020603050405020304" pitchFamily="18" charset="0"/>
              </a:rPr>
              <a:t>.  </a:t>
            </a:r>
            <a:r>
              <a:rPr lang="en-US" sz="3150" b="1" dirty="0" err="1" smtClean="0">
                <a:solidFill>
                  <a:srgbClr val="0432FF"/>
                </a:solidFill>
                <a:ea typeface="Times New Roman" panose="02020603050405020304" pitchFamily="18" charset="0"/>
              </a:rPr>
              <a:t>Viết</a:t>
            </a:r>
            <a:r>
              <a:rPr lang="en-US" sz="3150" b="1" dirty="0" smtClean="0">
                <a:solidFill>
                  <a:srgbClr val="0432FF"/>
                </a:solidFill>
                <a:ea typeface="Times New Roman" panose="02020603050405020304" pitchFamily="18" charset="0"/>
              </a:rPr>
              <a:t> </a:t>
            </a:r>
            <a:r>
              <a:rPr lang="en-US" sz="3150" b="1" dirty="0" err="1" smtClean="0">
                <a:solidFill>
                  <a:srgbClr val="0432FF"/>
                </a:solidFill>
                <a:ea typeface="Times New Roman" panose="02020603050405020304" pitchFamily="18" charset="0"/>
              </a:rPr>
              <a:t>một</a:t>
            </a:r>
            <a:r>
              <a:rPr lang="en-US" sz="3150" b="1" dirty="0" smtClean="0">
                <a:solidFill>
                  <a:srgbClr val="0432FF"/>
                </a:solidFill>
                <a:ea typeface="Times New Roman" panose="02020603050405020304" pitchFamily="18" charset="0"/>
              </a:rPr>
              <a:t> </a:t>
            </a:r>
            <a:r>
              <a:rPr lang="en-US" sz="3150" b="1" dirty="0" err="1" smtClean="0">
                <a:solidFill>
                  <a:srgbClr val="0432FF"/>
                </a:solidFill>
                <a:ea typeface="Times New Roman" panose="02020603050405020304" pitchFamily="18" charset="0"/>
              </a:rPr>
              <a:t>báo</a:t>
            </a:r>
            <a:r>
              <a:rPr lang="en-US" sz="3150" b="1" dirty="0" smtClean="0">
                <a:solidFill>
                  <a:srgbClr val="0432FF"/>
                </a:solidFill>
                <a:ea typeface="Times New Roman" panose="02020603050405020304" pitchFamily="18" charset="0"/>
              </a:rPr>
              <a:t> </a:t>
            </a:r>
            <a:r>
              <a:rPr lang="en-US" sz="3150" b="1" dirty="0" err="1" smtClean="0">
                <a:solidFill>
                  <a:srgbClr val="0432FF"/>
                </a:solidFill>
                <a:ea typeface="Times New Roman" panose="02020603050405020304" pitchFamily="18" charset="0"/>
              </a:rPr>
              <a:t>cáo</a:t>
            </a:r>
            <a:r>
              <a:rPr lang="en-US" sz="3150" b="1" dirty="0" smtClean="0">
                <a:solidFill>
                  <a:srgbClr val="0432FF"/>
                </a:solidFill>
                <a:ea typeface="Times New Roman" panose="02020603050405020304" pitchFamily="18" charset="0"/>
              </a:rPr>
              <a:t> </a:t>
            </a:r>
            <a:r>
              <a:rPr lang="en-US" sz="3150" b="1" dirty="0" err="1" smtClean="0">
                <a:solidFill>
                  <a:srgbClr val="0432FF"/>
                </a:solidFill>
                <a:ea typeface="Times New Roman" panose="02020603050405020304" pitchFamily="18" charset="0"/>
              </a:rPr>
              <a:t>ngắn</a:t>
            </a:r>
            <a:r>
              <a:rPr lang="en-US" sz="3150" b="1" dirty="0" smtClean="0">
                <a:solidFill>
                  <a:srgbClr val="0432FF"/>
                </a:solidFill>
                <a:ea typeface="Times New Roman" panose="02020603050405020304" pitchFamily="18" charset="0"/>
              </a:rPr>
              <a:t> </a:t>
            </a:r>
            <a:r>
              <a:rPr lang="en-US" sz="3150" b="1" dirty="0" err="1" smtClean="0">
                <a:solidFill>
                  <a:srgbClr val="0432FF"/>
                </a:solidFill>
                <a:ea typeface="Times New Roman" panose="02020603050405020304" pitchFamily="18" charset="0"/>
              </a:rPr>
              <a:t>về</a:t>
            </a:r>
            <a:r>
              <a:rPr lang="en-US" sz="3150" b="1" dirty="0" smtClean="0">
                <a:solidFill>
                  <a:srgbClr val="0432FF"/>
                </a:solidFill>
                <a:ea typeface="Times New Roman" panose="02020603050405020304" pitchFamily="18" charset="0"/>
              </a:rPr>
              <a:t> </a:t>
            </a:r>
            <a:r>
              <a:rPr lang="en-US" sz="3150" b="1" dirty="0" err="1" smtClean="0">
                <a:solidFill>
                  <a:srgbClr val="0432FF"/>
                </a:solidFill>
                <a:ea typeface="Times New Roman" panose="02020603050405020304" pitchFamily="18" charset="0"/>
              </a:rPr>
              <a:t>nhóm</a:t>
            </a:r>
            <a:r>
              <a:rPr lang="en-US" sz="3150" b="1" dirty="0" smtClean="0">
                <a:solidFill>
                  <a:srgbClr val="0432FF"/>
                </a:solidFill>
                <a:ea typeface="Times New Roman" panose="02020603050405020304" pitchFamily="18" charset="0"/>
              </a:rPr>
              <a:t> </a:t>
            </a:r>
            <a:r>
              <a:rPr lang="en-US" sz="3150" b="1" dirty="0" err="1" smtClean="0">
                <a:solidFill>
                  <a:srgbClr val="0432FF"/>
                </a:solidFill>
                <a:ea typeface="Times New Roman" panose="02020603050405020304" pitchFamily="18" charset="0"/>
              </a:rPr>
              <a:t>đất</a:t>
            </a:r>
            <a:r>
              <a:rPr lang="en-US" sz="3150" b="1" dirty="0" smtClean="0">
                <a:solidFill>
                  <a:srgbClr val="0432FF"/>
                </a:solidFill>
                <a:ea typeface="Times New Roman" panose="02020603050405020304" pitchFamily="18" charset="0"/>
              </a:rPr>
              <a:t> </a:t>
            </a:r>
            <a:r>
              <a:rPr lang="en-US" sz="3150" b="1" dirty="0" err="1" smtClean="0">
                <a:solidFill>
                  <a:srgbClr val="0432FF"/>
                </a:solidFill>
                <a:ea typeface="Times New Roman" panose="02020603050405020304" pitchFamily="18" charset="0"/>
              </a:rPr>
              <a:t>chủ</a:t>
            </a:r>
            <a:r>
              <a:rPr lang="en-US" sz="3150" b="1" dirty="0" smtClean="0">
                <a:solidFill>
                  <a:srgbClr val="0432FF"/>
                </a:solidFill>
                <a:ea typeface="Times New Roman" panose="02020603050405020304" pitchFamily="18" charset="0"/>
              </a:rPr>
              <a:t> </a:t>
            </a:r>
            <a:r>
              <a:rPr lang="en-US" sz="3150" b="1" dirty="0" err="1" smtClean="0">
                <a:solidFill>
                  <a:srgbClr val="0432FF"/>
                </a:solidFill>
                <a:ea typeface="Times New Roman" panose="02020603050405020304" pitchFamily="18" charset="0"/>
              </a:rPr>
              <a:t>yếu</a:t>
            </a:r>
            <a:r>
              <a:rPr lang="en-US" sz="3150" b="1" dirty="0" smtClean="0">
                <a:solidFill>
                  <a:srgbClr val="0432FF"/>
                </a:solidFill>
                <a:ea typeface="Times New Roman" panose="02020603050405020304" pitchFamily="18" charset="0"/>
              </a:rPr>
              <a:t> ở </a:t>
            </a:r>
            <a:r>
              <a:rPr lang="en-US" sz="3150" b="1" dirty="0" err="1" smtClean="0">
                <a:solidFill>
                  <a:srgbClr val="0432FF"/>
                </a:solidFill>
                <a:ea typeface="Times New Roman" panose="02020603050405020304" pitchFamily="18" charset="0"/>
              </a:rPr>
              <a:t>địa</a:t>
            </a:r>
            <a:r>
              <a:rPr lang="en-US" sz="3150" b="1" dirty="0" smtClean="0">
                <a:solidFill>
                  <a:srgbClr val="0432FF"/>
                </a:solidFill>
                <a:ea typeface="Times New Roman" panose="02020603050405020304" pitchFamily="18" charset="0"/>
              </a:rPr>
              <a:t> </a:t>
            </a:r>
            <a:r>
              <a:rPr lang="en-US" sz="3150" b="1" dirty="0" err="1" smtClean="0">
                <a:solidFill>
                  <a:srgbClr val="0432FF"/>
                </a:solidFill>
                <a:ea typeface="Times New Roman" panose="02020603050405020304" pitchFamily="18" charset="0"/>
              </a:rPr>
              <a:t>phương</a:t>
            </a:r>
            <a:r>
              <a:rPr lang="en-US" sz="3150" b="1" dirty="0" smtClean="0">
                <a:solidFill>
                  <a:srgbClr val="0432FF"/>
                </a:solidFill>
                <a:ea typeface="Times New Roman" panose="02020603050405020304" pitchFamily="18" charset="0"/>
              </a:rPr>
              <a:t> </a:t>
            </a:r>
            <a:r>
              <a:rPr lang="en-US" sz="3150" b="1" dirty="0" err="1" smtClean="0">
                <a:solidFill>
                  <a:srgbClr val="0432FF"/>
                </a:solidFill>
                <a:ea typeface="Times New Roman" panose="02020603050405020304" pitchFamily="18" charset="0"/>
              </a:rPr>
              <a:t>em</a:t>
            </a:r>
            <a:r>
              <a:rPr lang="en-US" sz="3150" b="1" dirty="0" smtClean="0">
                <a:solidFill>
                  <a:srgbClr val="0432FF"/>
                </a:solidFill>
                <a:ea typeface="Times New Roman" panose="02020603050405020304" pitchFamily="18" charset="0"/>
              </a:rPr>
              <a:t> </a:t>
            </a:r>
            <a:r>
              <a:rPr lang="en-US" sz="3150" b="1" dirty="0" err="1" smtClean="0">
                <a:solidFill>
                  <a:srgbClr val="0432FF"/>
                </a:solidFill>
                <a:ea typeface="Times New Roman" panose="02020603050405020304" pitchFamily="18" charset="0"/>
              </a:rPr>
              <a:t>và</a:t>
            </a:r>
            <a:r>
              <a:rPr lang="en-US" sz="3150" b="1" dirty="0" smtClean="0">
                <a:solidFill>
                  <a:srgbClr val="0432FF"/>
                </a:solidFill>
                <a:ea typeface="Times New Roman" panose="02020603050405020304" pitchFamily="18" charset="0"/>
              </a:rPr>
              <a:t> </a:t>
            </a:r>
            <a:r>
              <a:rPr lang="en-US" sz="3150" b="1" dirty="0" err="1" smtClean="0">
                <a:solidFill>
                  <a:srgbClr val="0432FF"/>
                </a:solidFill>
                <a:ea typeface="Times New Roman" panose="02020603050405020304" pitchFamily="18" charset="0"/>
              </a:rPr>
              <a:t>giá</a:t>
            </a:r>
            <a:r>
              <a:rPr lang="en-US" sz="3150" b="1" dirty="0" smtClean="0">
                <a:solidFill>
                  <a:srgbClr val="0432FF"/>
                </a:solidFill>
                <a:ea typeface="Times New Roman" panose="02020603050405020304" pitchFamily="18" charset="0"/>
              </a:rPr>
              <a:t> </a:t>
            </a:r>
            <a:r>
              <a:rPr lang="en-US" sz="3150" b="1" dirty="0" err="1" smtClean="0">
                <a:solidFill>
                  <a:srgbClr val="0432FF"/>
                </a:solidFill>
                <a:ea typeface="Times New Roman" panose="02020603050405020304" pitchFamily="18" charset="0"/>
              </a:rPr>
              <a:t>trị</a:t>
            </a:r>
            <a:r>
              <a:rPr lang="en-US" sz="3150" b="1" dirty="0" smtClean="0">
                <a:solidFill>
                  <a:srgbClr val="0432FF"/>
                </a:solidFill>
                <a:ea typeface="Times New Roman" panose="02020603050405020304" pitchFamily="18" charset="0"/>
              </a:rPr>
              <a:t> </a:t>
            </a:r>
            <a:r>
              <a:rPr lang="en-US" sz="3150" b="1" dirty="0" err="1" smtClean="0">
                <a:solidFill>
                  <a:srgbClr val="0432FF"/>
                </a:solidFill>
                <a:ea typeface="Times New Roman" panose="02020603050405020304" pitchFamily="18" charset="0"/>
              </a:rPr>
              <a:t>sử</a:t>
            </a:r>
            <a:r>
              <a:rPr lang="en-US" sz="3150" b="1" dirty="0" smtClean="0">
                <a:solidFill>
                  <a:srgbClr val="0432FF"/>
                </a:solidFill>
                <a:ea typeface="Times New Roman" panose="02020603050405020304" pitchFamily="18" charset="0"/>
              </a:rPr>
              <a:t> </a:t>
            </a:r>
            <a:r>
              <a:rPr lang="en-US" sz="3150" b="1" dirty="0" err="1" smtClean="0">
                <a:solidFill>
                  <a:srgbClr val="0432FF"/>
                </a:solidFill>
                <a:ea typeface="Times New Roman" panose="02020603050405020304" pitchFamily="18" charset="0"/>
              </a:rPr>
              <a:t>dụng</a:t>
            </a:r>
            <a:r>
              <a:rPr lang="en-VN" sz="3150" b="1" dirty="0" smtClean="0">
                <a:solidFill>
                  <a:srgbClr val="0432FF"/>
                </a:solidFill>
                <a:ea typeface="Times New Roman" panose="02020603050405020304" pitchFamily="18" charset="0"/>
              </a:rPr>
              <a:t> </a:t>
            </a:r>
            <a:r>
              <a:rPr lang="en-US" sz="3150" b="1" dirty="0" smtClean="0">
                <a:solidFill>
                  <a:srgbClr val="0432FF"/>
                </a:solidFill>
                <a:ea typeface="Times New Roman" panose="02020603050405020304" pitchFamily="18" charset="0"/>
              </a:rPr>
              <a:t>.</a:t>
            </a:r>
            <a:endParaRPr lang="en-VN" sz="3150" b="1" dirty="0">
              <a:solidFill>
                <a:srgbClr val="0432FF"/>
              </a:solidFill>
              <a:ea typeface="Times New Roman" panose="02020603050405020304" pitchFamily="18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C2D93FF-148A-DEC2-7120-D34229593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5433" y="4537472"/>
            <a:ext cx="4637485" cy="384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9" tIns="34289" rIns="68579" bIns="34289"/>
          <a:lstStyle>
            <a:lvl1pPr marL="455613" indent="-455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004"/>
              </a:spcBef>
              <a:buFont typeface="Wingdings" pitchFamily="2" charset="2"/>
              <a:buChar char="ü"/>
            </a:pPr>
            <a:r>
              <a:rPr lang="vi-VN" altLang="en-US" sz="2625" b="1">
                <a:solidFill>
                  <a:srgbClr val="7030A0"/>
                </a:solidFill>
                <a:cs typeface="Times New Roman" panose="02020603050405020304" pitchFamily="18" charset="0"/>
              </a:rPr>
              <a:t>Thời gian 1 tuần</a:t>
            </a:r>
            <a:r>
              <a:rPr lang="en-US" altLang="en-US" sz="2625" b="1">
                <a:solidFill>
                  <a:srgbClr val="7030A0"/>
                </a:solidFill>
                <a:cs typeface="Times New Roman" panose="02020603050405020304" pitchFamily="18" charset="0"/>
              </a:rPr>
              <a:t> </a:t>
            </a:r>
            <a:endParaRPr lang="en-US" altLang="en-US" sz="2625" b="1">
              <a:solidFill>
                <a:srgbClr val="7030A0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594B60-5479-2E7C-13E4-7A235A0C4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054" y="5217319"/>
            <a:ext cx="4146947" cy="49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marL="455613" indent="-455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en-US" altLang="en-US" sz="2625" b="1">
                <a:solidFill>
                  <a:srgbClr val="7030A0"/>
                </a:solidFill>
                <a:cs typeface="Times New Roman" panose="02020603050405020304" pitchFamily="18" charset="0"/>
              </a:rPr>
              <a:t> Cá nhân</a:t>
            </a:r>
          </a:p>
        </p:txBody>
      </p:sp>
      <p:pic>
        <p:nvPicPr>
          <p:cNvPr id="11" name="Picture 4" descr="Chương trình đào tạo học sinh thi tuyển vào các đại học hàng đầu tại Mỹ">
            <a:extLst>
              <a:ext uri="{FF2B5EF4-FFF2-40B4-BE49-F238E27FC236}">
                <a16:creationId xmlns:a16="http://schemas.microsoft.com/office/drawing/2014/main" id="{821BC500-5EF9-45E1-34CC-38D4C9AD9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13295" r="14207" b="13728"/>
          <a:stretch>
            <a:fillRect/>
          </a:stretch>
        </p:blipFill>
        <p:spPr bwMode="auto">
          <a:xfrm>
            <a:off x="4260056" y="5051824"/>
            <a:ext cx="623888" cy="69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6" name="Picture 5" descr="POINSET2">
            <a:extLst>
              <a:ext uri="{FF2B5EF4-FFF2-40B4-BE49-F238E27FC236}">
                <a16:creationId xmlns:a16="http://schemas.microsoft.com/office/drawing/2014/main" id="{9BF77238-522C-586C-597A-D276C4464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64916" y="875705"/>
            <a:ext cx="878681" cy="110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7" name="Picture 5" descr="POINSET2">
            <a:extLst>
              <a:ext uri="{FF2B5EF4-FFF2-40B4-BE49-F238E27FC236}">
                <a16:creationId xmlns:a16="http://schemas.microsoft.com/office/drawing/2014/main" id="{4C0DCF7A-6E48-B440-BFF3-0A381CEE9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38127" y="4924425"/>
            <a:ext cx="932259" cy="108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8" name="Picture 5" descr="POINSET2">
            <a:extLst>
              <a:ext uri="{FF2B5EF4-FFF2-40B4-BE49-F238E27FC236}">
                <a16:creationId xmlns:a16="http://schemas.microsoft.com/office/drawing/2014/main" id="{A4F2041C-BAAC-6C65-B757-2F0AFC883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70045" y="915591"/>
            <a:ext cx="931069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9" name="Picture 6" descr="Diagram&#10;&#10;Description automatically generated">
            <a:extLst>
              <a:ext uri="{FF2B5EF4-FFF2-40B4-BE49-F238E27FC236}">
                <a16:creationId xmlns:a16="http://schemas.microsoft.com/office/drawing/2014/main" id="{91553D9D-33BF-9E18-D3E5-E053C6061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4"/>
          <a:stretch>
            <a:fillRect/>
          </a:stretch>
        </p:blipFill>
        <p:spPr bwMode="auto">
          <a:xfrm>
            <a:off x="8003382" y="4862514"/>
            <a:ext cx="972741" cy="96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01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ctrTitle"/>
          </p:nvPr>
        </p:nvSpPr>
        <p:spPr>
          <a:xfrm>
            <a:off x="768836" y="228600"/>
            <a:ext cx="6734914" cy="1419788"/>
          </a:xfrm>
          <a:prstGeom prst="rect">
            <a:avLst/>
          </a:prstGeom>
        </p:spPr>
        <p:txBody>
          <a:bodyPr spcFirstLastPara="1" vert="horz" wrap="square" lIns="91425" tIns="91425" rIns="91425" bIns="91425" numCol="1" rtlCol="0" anchor="b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50" b="1" dirty="0">
                <a:solidFill>
                  <a:srgbClr val="002060"/>
                </a:solidFill>
                <a:latin typeface="#9Slide05 Claudia" panose="020B0604020202020204" charset="0"/>
                <a:ea typeface="Calibri" panose="020F0502020204030204" pitchFamily="34" charset="0"/>
              </a:rPr>
              <a:t>2. Ba </a:t>
            </a:r>
            <a:r>
              <a:rPr lang="en-US" sz="4050" b="1" dirty="0" err="1">
                <a:solidFill>
                  <a:srgbClr val="002060"/>
                </a:solidFill>
                <a:latin typeface="#9Slide05 Claudia" panose="020B0604020202020204" charset="0"/>
                <a:ea typeface="Calibri" panose="020F0502020204030204" pitchFamily="34" charset="0"/>
              </a:rPr>
              <a:t>nhóm</a:t>
            </a:r>
            <a:r>
              <a:rPr lang="en-US" sz="4050" b="1" dirty="0">
                <a:solidFill>
                  <a:srgbClr val="002060"/>
                </a:solidFill>
                <a:latin typeface="#9Slide05 Claudia" panose="020B0604020202020204" charset="0"/>
                <a:ea typeface="Calibri" panose="020F0502020204030204" pitchFamily="34" charset="0"/>
              </a:rPr>
              <a:t> </a:t>
            </a:r>
            <a:r>
              <a:rPr lang="en-US" sz="4050" b="1" dirty="0" err="1">
                <a:solidFill>
                  <a:srgbClr val="002060"/>
                </a:solidFill>
                <a:latin typeface="#9Slide05 Claudia" panose="020B0604020202020204" charset="0"/>
                <a:ea typeface="Calibri" panose="020F0502020204030204" pitchFamily="34" charset="0"/>
              </a:rPr>
              <a:t>đất</a:t>
            </a:r>
            <a:r>
              <a:rPr lang="en-US" sz="4050" b="1" dirty="0">
                <a:solidFill>
                  <a:srgbClr val="002060"/>
                </a:solidFill>
                <a:latin typeface="#9Slide05 Claudia" panose="020B0604020202020204" charset="0"/>
                <a:ea typeface="Calibri" panose="020F0502020204030204" pitchFamily="34" charset="0"/>
              </a:rPr>
              <a:t> </a:t>
            </a:r>
            <a:r>
              <a:rPr lang="en-US" sz="4050" b="1" dirty="0" err="1">
                <a:solidFill>
                  <a:srgbClr val="002060"/>
                </a:solidFill>
                <a:latin typeface="#9Slide05 Claudia" panose="020B0604020202020204" charset="0"/>
                <a:ea typeface="Calibri" panose="020F0502020204030204" pitchFamily="34" charset="0"/>
              </a:rPr>
              <a:t>chính</a:t>
            </a:r>
            <a:r>
              <a:rPr lang="en-US" sz="4050" b="1" dirty="0">
                <a:solidFill>
                  <a:srgbClr val="002060"/>
                </a:solidFill>
                <a:latin typeface="#9Slide05 Claudia" panose="020B0604020202020204" charset="0"/>
                <a:ea typeface="Times New Roman" panose="02020603050405020304" pitchFamily="18" charset="0"/>
              </a:rPr>
              <a:t>. </a:t>
            </a:r>
            <a:endParaRPr lang="vi-VN" sz="30975" b="1" dirty="0">
              <a:solidFill>
                <a:srgbClr val="002060"/>
              </a:solidFill>
              <a:latin typeface="#9Slide05 Claudia" panose="020B06040202020202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048001"/>
            <a:ext cx="3141986" cy="22058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7133" y="3048001"/>
            <a:ext cx="2739718" cy="22624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7198" y="3124201"/>
            <a:ext cx="2714811" cy="21862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Hình ảnh Các Vector Biểu Tượng Thực Vật đất, Đất, Cây, Các Vector. Vector  và PNG với nền trong suốt để tải xuống miễn phí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2" t="14549" r="12150" b="15815"/>
          <a:stretch/>
        </p:blipFill>
        <p:spPr bwMode="auto">
          <a:xfrm>
            <a:off x="7713839" y="990600"/>
            <a:ext cx="1197905" cy="169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8036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24090" y="59319"/>
            <a:ext cx="8827479" cy="6541465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2433" y="1220212"/>
            <a:ext cx="7991967" cy="3416320"/>
          </a:xfrm>
          <a:prstGeom prst="rect">
            <a:avLst/>
          </a:prstGeom>
          <a:solidFill>
            <a:srgbClr val="BCFCD4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NHIỆM VỤ</a:t>
            </a:r>
          </a:p>
          <a:p>
            <a:pPr algn="just"/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 1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</a:t>
            </a:r>
            <a:r>
              <a:rPr lang="vi-VN" sz="2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hóm </a:t>
            </a:r>
            <a:r>
              <a:rPr lang="vi-VN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feral</a:t>
            </a:r>
            <a:r>
              <a:rPr lang="en-US" sz="2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it.</a:t>
            </a:r>
            <a:r>
              <a:rPr lang="vi-VN" sz="2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2800" dirty="0" smtClean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*NHÓM 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</a:t>
            </a:r>
            <a:r>
              <a:rPr lang="vi-VN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hóm</a:t>
            </a:r>
            <a:r>
              <a:rPr lang="vi-VN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</a:t>
            </a:r>
            <a:r>
              <a:rPr lang="en-US" sz="2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b="1" dirty="0" smtClean="0">
              <a:solidFill>
                <a:srgbClr val="00B05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 3</a:t>
            </a:r>
            <a:r>
              <a:rPr lang="en-US" sz="2800" i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</a:t>
            </a:r>
            <a:r>
              <a:rPr lang="vi-VN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hóm</a:t>
            </a:r>
            <a:r>
              <a:rPr lang="vi-VN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mùn</a:t>
            </a:r>
            <a:r>
              <a:rPr lang="en-US" sz="2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52400"/>
            <a:ext cx="762000" cy="713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462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1E8AF54-476D-3E5F-23D5-3A03DB17A038}"/>
              </a:ext>
            </a:extLst>
          </p:cNvPr>
          <p:cNvSpPr txBox="1"/>
          <p:nvPr/>
        </p:nvSpPr>
        <p:spPr>
          <a:xfrm>
            <a:off x="1875399" y="228600"/>
            <a:ext cx="4573758" cy="536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7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 CHÍ ĐÁNH GIÁ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0F11BBF-CF54-8A2B-8C09-6F092B946AF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0" y="765543"/>
          <a:ext cx="9144000" cy="59400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2409">
                  <a:extLst>
                    <a:ext uri="{9D8B030D-6E8A-4147-A177-3AD203B41FA5}">
                      <a16:colId xmlns:a16="http://schemas.microsoft.com/office/drawing/2014/main" val="499884766"/>
                    </a:ext>
                  </a:extLst>
                </a:gridCol>
                <a:gridCol w="3484729">
                  <a:extLst>
                    <a:ext uri="{9D8B030D-6E8A-4147-A177-3AD203B41FA5}">
                      <a16:colId xmlns:a16="http://schemas.microsoft.com/office/drawing/2014/main" val="1482980701"/>
                    </a:ext>
                  </a:extLst>
                </a:gridCol>
                <a:gridCol w="942789">
                  <a:extLst>
                    <a:ext uri="{9D8B030D-6E8A-4147-A177-3AD203B41FA5}">
                      <a16:colId xmlns:a16="http://schemas.microsoft.com/office/drawing/2014/main" val="1117096469"/>
                    </a:ext>
                  </a:extLst>
                </a:gridCol>
                <a:gridCol w="1211477">
                  <a:extLst>
                    <a:ext uri="{9D8B030D-6E8A-4147-A177-3AD203B41FA5}">
                      <a16:colId xmlns:a16="http://schemas.microsoft.com/office/drawing/2014/main" val="1620946210"/>
                    </a:ext>
                  </a:extLst>
                </a:gridCol>
                <a:gridCol w="1346298">
                  <a:extLst>
                    <a:ext uri="{9D8B030D-6E8A-4147-A177-3AD203B41FA5}">
                      <a16:colId xmlns:a16="http://schemas.microsoft.com/office/drawing/2014/main" val="2799286793"/>
                    </a:ext>
                  </a:extLst>
                </a:gridCol>
                <a:gridCol w="1346298">
                  <a:extLst>
                    <a:ext uri="{9D8B030D-6E8A-4147-A177-3AD203B41FA5}">
                      <a16:colId xmlns:a16="http://schemas.microsoft.com/office/drawing/2014/main" val="1942769016"/>
                    </a:ext>
                  </a:extLst>
                </a:gridCol>
              </a:tblGrid>
              <a:tr h="500578">
                <a:tc rowSpan="2"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 đánh giá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 tối đa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 giá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0566458"/>
                  </a:ext>
                </a:extLst>
              </a:tr>
              <a:tr h="10011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 đánh giá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 giá nhóm…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 giá nhóm….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1721691"/>
                  </a:ext>
                </a:extLst>
              </a:tr>
              <a:tr h="1315595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10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1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dung (</a:t>
                      </a:r>
                      <a:r>
                        <a:rPr lang="en-US" sz="2100" baseline="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1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1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1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1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1575545"/>
                  </a:ext>
                </a:extLst>
              </a:tr>
              <a:tr h="1001153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5435704"/>
                  </a:ext>
                </a:extLst>
              </a:tr>
              <a:tr h="619846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10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1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1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5716522"/>
                  </a:ext>
                </a:extLst>
              </a:tr>
              <a:tr h="1001153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ác</a:t>
                      </a:r>
                      <a:r>
                        <a:rPr lang="en-US" sz="2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8756755"/>
                  </a:ext>
                </a:extLst>
              </a:tr>
              <a:tr h="50057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199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2715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0">
            <a:extLst>
              <a:ext uri="{FF2B5EF4-FFF2-40B4-BE49-F238E27FC236}">
                <a16:creationId xmlns:a16="http://schemas.microsoft.com/office/drawing/2014/main" id="{87BC40DC-95E4-4A24-90D6-67E551DE65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969749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09AA0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defTabSz="913924">
              <a:defRPr/>
            </a:pP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BÁO CÁO NHIỆM VỤ CỦA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NHÓM 1</a:t>
            </a:r>
            <a:b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</a:b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Nhóm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đất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feralit</a:t>
            </a:r>
            <a:endParaRPr lang="zh-CN" altLang="en-US" sz="315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oogle Shape;155;p21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771672"/>
            <a:ext cx="4176850" cy="3258308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" name="Picture 6" descr="Chuong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" r="6839" b="14529"/>
          <a:stretch>
            <a:fillRect/>
          </a:stretch>
        </p:blipFill>
        <p:spPr bwMode="auto">
          <a:xfrm>
            <a:off x="166553" y="2806220"/>
            <a:ext cx="1774597" cy="3061180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fd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771672"/>
            <a:ext cx="1742861" cy="3095728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2"/>
          <p:cNvSpPr txBox="1"/>
          <p:nvPr/>
        </p:nvSpPr>
        <p:spPr>
          <a:xfrm>
            <a:off x="503506" y="6029980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5"/>
          <p:cNvSpPr txBox="1"/>
          <p:nvPr/>
        </p:nvSpPr>
        <p:spPr>
          <a:xfrm>
            <a:off x="2667000" y="5953780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72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4648200" cy="6400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502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33915"/>
            <a:ext cx="9018464" cy="66478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152400" y="152400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feralit</a:t>
            </a:r>
            <a:endParaRPr lang="vi-VN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446490" y="1173220"/>
            <a:ext cx="8011710" cy="5525008"/>
          </a:xfrm>
          <a:prstGeom prst="wedgeRoundRectCallout">
            <a:avLst>
              <a:gd name="adj1" fmla="val 48431"/>
              <a:gd name="adj2" fmla="val 54792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85802" y="1402407"/>
            <a:ext cx="7780382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dirty="0">
                <a:latin typeface="+mj-lt"/>
                <a:ea typeface="Cambria" pitchFamily="18" charset="0"/>
              </a:rPr>
              <a:t>- Chiếm tới 65% diện tích đất tự nhiên.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latin typeface="+mj-lt"/>
                <a:ea typeface="Cambria" pitchFamily="18" charset="0"/>
              </a:rPr>
              <a:t>- Phân </a:t>
            </a:r>
            <a:r>
              <a:rPr lang="vi-VN" sz="2400" b="1" dirty="0" smtClean="0">
                <a:latin typeface="+mj-lt"/>
                <a:ea typeface="Cambria" pitchFamily="18" charset="0"/>
              </a:rPr>
              <a:t>bố</a:t>
            </a:r>
            <a:r>
              <a:rPr lang="en-US" sz="2400" b="1" dirty="0" smtClean="0">
                <a:latin typeface="+mj-lt"/>
                <a:ea typeface="Cambria" pitchFamily="18" charset="0"/>
              </a:rPr>
              <a:t>:</a:t>
            </a:r>
            <a:r>
              <a:rPr lang="vi-VN" sz="2400" b="1" dirty="0" smtClean="0">
                <a:latin typeface="+mj-lt"/>
                <a:ea typeface="Cambria" pitchFamily="18" charset="0"/>
              </a:rPr>
              <a:t> </a:t>
            </a:r>
            <a:r>
              <a:rPr lang="vi-VN" sz="2400" dirty="0">
                <a:latin typeface="+mj-lt"/>
                <a:ea typeface="Cambria" pitchFamily="18" charset="0"/>
              </a:rPr>
              <a:t>ở các tỉnh trung du và miền núi, từ độ cao 1600 đến 1700m trở xuống. 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latin typeface="+mj-lt"/>
                <a:ea typeface="Cambria" pitchFamily="18" charset="0"/>
              </a:rPr>
              <a:t>- Đặc điểm: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dirty="0">
                <a:latin typeface="+mj-lt"/>
                <a:ea typeface="Cambria" pitchFamily="18" charset="0"/>
              </a:rPr>
              <a:t>+ Chứa nhiều oxit sắt và oxit nhôm tạo nên màu đỏ vàng.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dirty="0">
                <a:latin typeface="+mj-lt"/>
                <a:ea typeface="Cambria" pitchFamily="18" charset="0"/>
              </a:rPr>
              <a:t>+ Có lớp vỏ phong hóa dày thoáng khí, dễ thoát nước, đất chua, nghèo các chất badơ và mùn.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latin typeface="+mj-lt"/>
                <a:ea typeface="Cambria" pitchFamily="18" charset="0"/>
              </a:rPr>
              <a:t>- Giá trị sử dụng: 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dirty="0">
                <a:latin typeface="+mj-lt"/>
                <a:ea typeface="Cambria" pitchFamily="18" charset="0"/>
              </a:rPr>
              <a:t>+ Trong lâm nghiệp: thích hợp phát triển rừng sản </a:t>
            </a:r>
            <a:r>
              <a:rPr lang="vi-VN" sz="2400" dirty="0" smtClean="0">
                <a:latin typeface="+mj-lt"/>
                <a:ea typeface="Cambria" pitchFamily="18" charset="0"/>
              </a:rPr>
              <a:t>xuất</a:t>
            </a:r>
            <a:r>
              <a:rPr lang="en-US" sz="2400" dirty="0" smtClean="0">
                <a:latin typeface="+mj-lt"/>
                <a:ea typeface="Cambria" pitchFamily="18" charset="0"/>
              </a:rPr>
              <a:t>.</a:t>
            </a:r>
            <a:endParaRPr lang="vi-VN" sz="2400" dirty="0">
              <a:latin typeface="+mj-lt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2400" dirty="0" smtClean="0">
                <a:latin typeface="+mj-lt"/>
                <a:ea typeface="Cambria" pitchFamily="18" charset="0"/>
              </a:rPr>
              <a:t>+</a:t>
            </a:r>
            <a:r>
              <a:rPr lang="vi-VN" sz="2400" dirty="0" smtClean="0">
                <a:latin typeface="+mj-lt"/>
                <a:ea typeface="Cambria" pitchFamily="18" charset="0"/>
              </a:rPr>
              <a:t> </a:t>
            </a:r>
            <a:r>
              <a:rPr lang="vi-VN" sz="2400" dirty="0">
                <a:latin typeface="+mj-lt"/>
                <a:ea typeface="Cambria" pitchFamily="18" charset="0"/>
              </a:rPr>
              <a:t>Trong nông nghiệp: trồng các cây công nghiệp lâu </a:t>
            </a:r>
            <a:r>
              <a:rPr lang="vi-VN" sz="2400" dirty="0" smtClean="0">
                <a:latin typeface="+mj-lt"/>
                <a:ea typeface="Cambria" pitchFamily="18" charset="0"/>
              </a:rPr>
              <a:t>năm</a:t>
            </a:r>
            <a:r>
              <a:rPr lang="en-US" sz="2400" dirty="0" smtClean="0">
                <a:latin typeface="+mj-lt"/>
                <a:ea typeface="Cambria" pitchFamily="18" charset="0"/>
              </a:rPr>
              <a:t>, </a:t>
            </a:r>
            <a:r>
              <a:rPr lang="vi-VN" sz="2400" dirty="0" smtClean="0">
                <a:latin typeface="+mj-lt"/>
                <a:ea typeface="Cambria" pitchFamily="18" charset="0"/>
              </a:rPr>
              <a:t>cây </a:t>
            </a:r>
            <a:r>
              <a:rPr lang="vi-VN" sz="2400" dirty="0">
                <a:latin typeface="+mj-lt"/>
                <a:ea typeface="Cambria" pitchFamily="18" charset="0"/>
              </a:rPr>
              <a:t>dược liệu </a:t>
            </a:r>
            <a:r>
              <a:rPr lang="vi-VN" sz="2400" dirty="0" smtClean="0">
                <a:latin typeface="+mj-lt"/>
                <a:ea typeface="Cambria" pitchFamily="18" charset="0"/>
              </a:rPr>
              <a:t>và </a:t>
            </a:r>
            <a:r>
              <a:rPr lang="vi-VN" sz="2400" dirty="0">
                <a:latin typeface="+mj-lt"/>
                <a:ea typeface="Cambria" pitchFamily="18" charset="0"/>
              </a:rPr>
              <a:t>các loại cây ăn </a:t>
            </a:r>
            <a:r>
              <a:rPr lang="vi-VN" sz="2400" dirty="0" smtClean="0">
                <a:latin typeface="+mj-lt"/>
                <a:ea typeface="Cambria" pitchFamily="18" charset="0"/>
              </a:rPr>
              <a:t>quả</a:t>
            </a:r>
            <a:r>
              <a:rPr lang="en-US" sz="2400" dirty="0" smtClean="0">
                <a:latin typeface="+mj-lt"/>
                <a:ea typeface="Cambria" pitchFamily="18" charset="0"/>
              </a:rPr>
              <a:t>.</a:t>
            </a:r>
            <a:endParaRPr lang="vi-VN" sz="2400" dirty="0">
              <a:latin typeface="+mj-lt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45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6277</TotalTime>
  <Words>1064</Words>
  <Application>Microsoft Office PowerPoint</Application>
  <PresentationFormat>Trình chiếu Trên màn hình (4:3)</PresentationFormat>
  <Paragraphs>167</Paragraphs>
  <Slides>30</Slides>
  <Notes>8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30</vt:i4>
      </vt:variant>
    </vt:vector>
  </HeadingPairs>
  <TitlesOfParts>
    <vt:vector size="42" baseType="lpstr">
      <vt:lpstr>SimSun</vt:lpstr>
      <vt:lpstr>#9Slide05 Claudia</vt:lpstr>
      <vt:lpstr>Arial</vt:lpstr>
      <vt:lpstr>Calibri</vt:lpstr>
      <vt:lpstr>Cambria</vt:lpstr>
      <vt:lpstr>Ink Free</vt:lpstr>
      <vt:lpstr>Segoe UI Black</vt:lpstr>
      <vt:lpstr>Tahoma</vt:lpstr>
      <vt:lpstr>Times New Roman</vt:lpstr>
      <vt:lpstr>Wingdings</vt:lpstr>
      <vt:lpstr>方正静蕾简体</vt:lpstr>
      <vt:lpstr>Office Theme</vt:lpstr>
      <vt:lpstr>Bản trình bày PowerPoint</vt:lpstr>
      <vt:lpstr>Bản trình bày PowerPoint</vt:lpstr>
      <vt:lpstr>BÀI 9: THỔ NHƯỠNG VIỆT NAM (TIẾT 2)</vt:lpstr>
      <vt:lpstr>2. Ba nhóm đất chính. </vt:lpstr>
      <vt:lpstr>Bản trình bày PowerPoint</vt:lpstr>
      <vt:lpstr>Bản trình bày PowerPoint</vt:lpstr>
      <vt:lpstr>BÁO CÁO NHIỆM VỤ CỦA NHÓM 1 Nhóm đất feralit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BÁO CÁO NHIỆM VỤ CỦA NHÓM 2 Nhóm đất phù sa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BÁO CÁO NHIỆM VỤ CỦA NHÓM 3 Nhóm đất mùn trên núi</vt:lpstr>
      <vt:lpstr>Bản trình bày PowerPoint</vt:lpstr>
      <vt:lpstr>Bản trình bày PowerPoint</vt:lpstr>
      <vt:lpstr>Bản trình bày PowerPoint</vt:lpstr>
      <vt:lpstr>Bản trình bày PowerPoint</vt:lpstr>
      <vt:lpstr>THỬ THÁCH CHO 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THỜI TIẾT, KHÍ HẬU</dc:title>
  <dc:creator>ASUSS</dc:creator>
  <cp:lastModifiedBy>user</cp:lastModifiedBy>
  <cp:revision>488</cp:revision>
  <dcterms:created xsi:type="dcterms:W3CDTF">2016-02-15T14:28:12Z</dcterms:created>
  <dcterms:modified xsi:type="dcterms:W3CDTF">2025-02-19T15:04:47Z</dcterms:modified>
</cp:coreProperties>
</file>