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sldIdLst>
    <p:sldId id="256" r:id="rId2"/>
    <p:sldId id="348" r:id="rId3"/>
    <p:sldId id="258" r:id="rId4"/>
    <p:sldId id="259" r:id="rId5"/>
    <p:sldId id="456" r:id="rId6"/>
    <p:sldId id="323" r:id="rId7"/>
    <p:sldId id="327" r:id="rId8"/>
    <p:sldId id="328" r:id="rId9"/>
    <p:sldId id="329" r:id="rId10"/>
    <p:sldId id="324" r:id="rId11"/>
    <p:sldId id="268" r:id="rId12"/>
    <p:sldId id="271" r:id="rId13"/>
    <p:sldId id="345" r:id="rId14"/>
    <p:sldId id="335" r:id="rId15"/>
    <p:sldId id="338" r:id="rId16"/>
    <p:sldId id="336" r:id="rId17"/>
    <p:sldId id="339" r:id="rId18"/>
    <p:sldId id="279" r:id="rId19"/>
    <p:sldId id="334" r:id="rId20"/>
    <p:sldId id="347" r:id="rId21"/>
    <p:sldId id="265" r:id="rId22"/>
    <p:sldId id="266"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Cambria" panose="02040503050406030204" pitchFamily="18" charset="0"/>
      <p:regular r:id="rId31"/>
      <p:bold r:id="rId32"/>
      <p:italic r:id="rId33"/>
      <p:boldItalic r:id="rId34"/>
    </p:embeddedFont>
    <p:embeddedFont>
      <p:font typeface="Cambria Math" panose="02040503050406030204" pitchFamily="18" charset="0"/>
      <p:regular r:id="rId35"/>
    </p:embeddedFont>
    <p:embeddedFont>
      <p:font typeface="Open Sans" panose="020B0606030504020204" pitchFamily="34" charset="0"/>
      <p:regular r:id="rId36"/>
      <p:bold r:id="rId37"/>
      <p:italic r:id="rId38"/>
      <p:boldItalic r:id="rId39"/>
    </p:embeddedFont>
    <p:embeddedFont>
      <p:font typeface="Tahoma" panose="020B0604030504040204" pitchFamily="34" charset="0"/>
      <p:regular r:id="rId40"/>
      <p:bold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8" userDrawn="1">
          <p15:clr>
            <a:srgbClr val="A4A3A4"/>
          </p15:clr>
        </p15:guide>
        <p15:guide id="2" pos="59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C46A"/>
    <a:srgbClr val="E76F51"/>
    <a:srgbClr val="F4A261"/>
    <a:srgbClr val="264653"/>
    <a:srgbClr val="2A9D8F"/>
    <a:srgbClr val="004C00"/>
    <a:srgbClr val="336600"/>
    <a:srgbClr val="438F79"/>
    <a:srgbClr val="4CA289"/>
    <a:srgbClr val="4EB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3974" autoAdjust="0"/>
  </p:normalViewPr>
  <p:slideViewPr>
    <p:cSldViewPr showGuides="1">
      <p:cViewPr varScale="1">
        <p:scale>
          <a:sx n="46" d="100"/>
          <a:sy n="46" d="100"/>
        </p:scale>
        <p:origin x="660" y="36"/>
      </p:cViewPr>
      <p:guideLst>
        <p:guide orient="horz" pos="3348"/>
        <p:guide pos="598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417655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FBB57978-7BFE-40F6-BE1B-9FDDC9A55EA6}" type="slidenum">
              <a:rPr lang="en-US" altLang="en-US"/>
              <a:pPr/>
              <a:t>12</a:t>
            </a:fld>
            <a:endParaRPr lang="en-US" altLang="en-US"/>
          </a:p>
        </p:txBody>
      </p:sp>
    </p:spTree>
    <p:extLst>
      <p:ext uri="{BB962C8B-B14F-4D97-AF65-F5344CB8AC3E}">
        <p14:creationId xmlns:p14="http://schemas.microsoft.com/office/powerpoint/2010/main" val="249683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57196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45143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3650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22613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745800" y="634451"/>
            <a:ext cx="16798328" cy="9019402"/>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4580150" y="63519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508" name="Google Shape;508;p14"/>
          <p:cNvSpPr txBox="1">
            <a:spLocks noGrp="1"/>
          </p:cNvSpPr>
          <p:nvPr>
            <p:ph type="subTitle" idx="1"/>
          </p:nvPr>
        </p:nvSpPr>
        <p:spPr>
          <a:xfrm>
            <a:off x="2916300" y="2871300"/>
            <a:ext cx="12455400" cy="348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5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pic>
        <p:nvPicPr>
          <p:cNvPr id="509" name="Google Shape;509;p14"/>
          <p:cNvPicPr preferRelativeResize="0"/>
          <p:nvPr/>
        </p:nvPicPr>
        <p:blipFill rotWithShape="1">
          <a:blip r:embed="rId2">
            <a:alphaModFix/>
          </a:blip>
          <a:srcRect l="88584" t="31186" b="55558"/>
          <a:stretch/>
        </p:blipFill>
        <p:spPr>
          <a:xfrm>
            <a:off x="16078927" y="4776398"/>
            <a:ext cx="523254" cy="607252"/>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685801" y="4070850"/>
            <a:ext cx="523254" cy="815872"/>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2703301" y="4567951"/>
            <a:ext cx="523254" cy="678346"/>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5600601" y="5791551"/>
            <a:ext cx="523254" cy="678346"/>
          </a:xfrm>
          <a:prstGeom prst="rect">
            <a:avLst/>
          </a:prstGeom>
          <a:noFill/>
          <a:ln>
            <a:noFill/>
          </a:ln>
        </p:spPr>
      </p:pic>
    </p:spTree>
    <p:extLst>
      <p:ext uri="{BB962C8B-B14F-4D97-AF65-F5344CB8AC3E}">
        <p14:creationId xmlns:p14="http://schemas.microsoft.com/office/powerpoint/2010/main" val="82338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01397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135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8550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070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9385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874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0481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7222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t>17/11/2025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828271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file:///C:\Users\Public\Desktop\C&#7889;c%20C&#7889;c.lnk"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50.svg"/><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1.wav"/><Relationship Id="rId7" Type="http://schemas.openxmlformats.org/officeDocument/2006/relationships/slide" Target="slide1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slide" Target="slide19.xml"/><Relationship Id="rId4" Type="http://schemas.openxmlformats.org/officeDocument/2006/relationships/image" Target="../media/image51.jpeg"/><Relationship Id="rId9"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65.png"/><Relationship Id="rId4" Type="http://schemas.openxmlformats.org/officeDocument/2006/relationships/image" Target="../media/image52.png"/><Relationship Id="rId9"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53.png"/><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sv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5.bin"/><Relationship Id="rId3" Type="http://schemas.openxmlformats.org/officeDocument/2006/relationships/image" Target="../media/image17.png"/><Relationship Id="rId7" Type="http://schemas.openxmlformats.org/officeDocument/2006/relationships/oleObject" Target="../embeddings/oleObject1.bin"/><Relationship Id="rId12"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2.wmf"/><Relationship Id="rId5" Type="http://schemas.openxmlformats.org/officeDocument/2006/relationships/image" Target="../media/image19.png"/><Relationship Id="rId15" Type="http://schemas.openxmlformats.org/officeDocument/2006/relationships/image" Target="../media/image23.emf"/><Relationship Id="rId10" Type="http://schemas.openxmlformats.org/officeDocument/2006/relationships/oleObject" Target="../embeddings/oleObject3.bin"/><Relationship Id="rId4" Type="http://schemas.openxmlformats.org/officeDocument/2006/relationships/image" Target="../media/image18.svg"/><Relationship Id="rId9" Type="http://schemas.openxmlformats.org/officeDocument/2006/relationships/oleObject" Target="../embeddings/oleObject2.bin"/><Relationship Id="rId1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5.wmf"/><Relationship Id="rId3" Type="http://schemas.openxmlformats.org/officeDocument/2006/relationships/image" Target="../media/image30.png"/><Relationship Id="rId7" Type="http://schemas.openxmlformats.org/officeDocument/2006/relationships/image" Target="../media/image32.wmf"/><Relationship Id="rId12" Type="http://schemas.openxmlformats.org/officeDocument/2006/relationships/oleObject" Target="../embeddings/oleObject11.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oleObject" Target="../embeddings/oleObject8.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3.wmf"/><Relationship Id="rId1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8" name="Google Shape;1248;p33"/>
          <p:cNvPicPr preferRelativeResize="0"/>
          <p:nvPr/>
        </p:nvPicPr>
        <p:blipFill rotWithShape="1">
          <a:blip r:embed="rId3">
            <a:alphaModFix/>
          </a:blip>
          <a:srcRect l="13450" r="15908"/>
          <a:stretch/>
        </p:blipFill>
        <p:spPr>
          <a:xfrm rot="-878370">
            <a:off x="178542" y="-270566"/>
            <a:ext cx="3006608" cy="4254084"/>
          </a:xfrm>
          <a:prstGeom prst="rect">
            <a:avLst/>
          </a:prstGeom>
          <a:noFill/>
          <a:ln>
            <a:noFill/>
          </a:ln>
        </p:spPr>
      </p:pic>
      <p:pic>
        <p:nvPicPr>
          <p:cNvPr id="1249" name="Google Shape;1249;p33"/>
          <p:cNvPicPr preferRelativeResize="0"/>
          <p:nvPr/>
        </p:nvPicPr>
        <p:blipFill>
          <a:blip r:embed="rId4">
            <a:alphaModFix/>
          </a:blip>
          <a:stretch>
            <a:fillRect/>
          </a:stretch>
        </p:blipFill>
        <p:spPr>
          <a:xfrm rot="331418">
            <a:off x="14164191" y="6548457"/>
            <a:ext cx="4131946" cy="3794898"/>
          </a:xfrm>
          <a:prstGeom prst="rect">
            <a:avLst/>
          </a:prstGeom>
          <a:noFill/>
          <a:ln>
            <a:noFill/>
          </a:ln>
        </p:spPr>
      </p:pic>
      <p:sp>
        <p:nvSpPr>
          <p:cNvPr id="9" name="TextBox 8">
            <a:hlinkClick r:id="rId5" action="ppaction://hlinkfile"/>
            <a:extLst>
              <a:ext uri="{FF2B5EF4-FFF2-40B4-BE49-F238E27FC236}">
                <a16:creationId xmlns:a16="http://schemas.microsoft.com/office/drawing/2014/main" id="{4E234878-3329-46B9-AAC8-3E4C6EDEA022}"/>
              </a:ext>
            </a:extLst>
          </p:cNvPr>
          <p:cNvSpPr txBox="1"/>
          <p:nvPr/>
        </p:nvSpPr>
        <p:spPr>
          <a:xfrm>
            <a:off x="1447800" y="3029322"/>
            <a:ext cx="14782799" cy="3046988"/>
          </a:xfrm>
          <a:prstGeom prst="rect">
            <a:avLst/>
          </a:prstGeom>
          <a:noFill/>
        </p:spPr>
        <p:txBody>
          <a:bodyPr wrap="square" rtlCol="0">
            <a:spAutoFit/>
          </a:bodyPr>
          <a:lstStyle/>
          <a:p>
            <a:pPr algn="ctr"/>
            <a:r>
              <a:rPr lang="en-US" sz="6400" b="1" dirty="0">
                <a:solidFill>
                  <a:srgbClr val="FF0000"/>
                </a:solidFill>
                <a:latin typeface="Times New Roman" panose="02020603050405020304" pitchFamily="18" charset="0"/>
                <a:cs typeface="Times New Roman" panose="02020603050405020304" pitchFamily="18" charset="0"/>
              </a:rPr>
              <a:t>NHIỆT LIỆT CHÀO MỪNG CÁC THẦY CÔ ĐÃ VỀ DỰ HỘI THI GIÁO VIÊN DẠY GIỎI CẤP  TRƯỜNG </a:t>
            </a:r>
          </a:p>
        </p:txBody>
      </p:sp>
      <p:sp>
        <p:nvSpPr>
          <p:cNvPr id="10" name="TextBox 9">
            <a:extLst>
              <a:ext uri="{FF2B5EF4-FFF2-40B4-BE49-F238E27FC236}">
                <a16:creationId xmlns:a16="http://schemas.microsoft.com/office/drawing/2014/main" id="{458DD049-CE77-434E-95C0-84BF3E5DC695}"/>
              </a:ext>
            </a:extLst>
          </p:cNvPr>
          <p:cNvSpPr txBox="1"/>
          <p:nvPr/>
        </p:nvSpPr>
        <p:spPr>
          <a:xfrm>
            <a:off x="1166512" y="7448220"/>
            <a:ext cx="15493156" cy="1569660"/>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Giáo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viên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Vũ</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Thương</a:t>
            </a:r>
            <a:endParaRPr lang="en-US" sz="4800" b="1" dirty="0">
              <a:solidFill>
                <a:srgbClr val="FF0000"/>
              </a:solidFill>
              <a:latin typeface="Times New Roman" panose="02020603050405020304" pitchFamily="18" charset="0"/>
              <a:cs typeface="Times New Roman" panose="02020603050405020304" pitchFamily="18" charset="0"/>
            </a:endParaRPr>
          </a:p>
          <a:p>
            <a:pPr algn="ctr"/>
            <a:r>
              <a:rPr lang="en-US" sz="4800" b="1" dirty="0">
                <a:solidFill>
                  <a:srgbClr val="FF0000"/>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A985D675-2A82-4AA2-AB16-B8A5D354EDA7}"/>
              </a:ext>
            </a:extLst>
          </p:cNvPr>
          <p:cNvSpPr/>
          <p:nvPr/>
        </p:nvSpPr>
        <p:spPr>
          <a:xfrm>
            <a:off x="4904494" y="1465036"/>
            <a:ext cx="11570432" cy="1200329"/>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PHÒNG GIÁO DỤC VÀ ĐÀO TẠO  XÃ TIÊN LÃNG</a:t>
            </a:r>
            <a:br>
              <a:rPr lang="en-US" sz="3600" dirty="0">
                <a:solidFill>
                  <a:srgbClr val="FF0000"/>
                </a:solidFill>
                <a:latin typeface="Times New Roman" panose="02020603050405020304" pitchFamily="18" charset="0"/>
                <a:cs typeface="Times New Roman" panose="02020603050405020304" pitchFamily="18" charset="0"/>
              </a:rPr>
            </a:br>
            <a:r>
              <a:rPr lang="en-US" sz="3600"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THCS QUYẾT TIẾN</a:t>
            </a:r>
            <a:endParaRPr lang="en-US" sz="3600" b="1" dirty="0">
              <a:solidFill>
                <a:srgbClr val="FF0000"/>
              </a:solidFill>
            </a:endParaRPr>
          </a:p>
        </p:txBody>
      </p:sp>
      <p:cxnSp>
        <p:nvCxnSpPr>
          <p:cNvPr id="12" name="Straight Connector 11">
            <a:extLst>
              <a:ext uri="{FF2B5EF4-FFF2-40B4-BE49-F238E27FC236}">
                <a16:creationId xmlns:a16="http://schemas.microsoft.com/office/drawing/2014/main" id="{63AB6561-944F-4ABE-81D0-635F3C7CEAA4}"/>
              </a:ext>
            </a:extLst>
          </p:cNvPr>
          <p:cNvCxnSpPr>
            <a:cxnSpLocks/>
          </p:cNvCxnSpPr>
          <p:nvPr/>
        </p:nvCxnSpPr>
        <p:spPr>
          <a:xfrm>
            <a:off x="8616409" y="2665365"/>
            <a:ext cx="195810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1067308">
            <a:off x="16129727" y="589117"/>
            <a:ext cx="1713028" cy="965525"/>
          </a:xfrm>
          <a:prstGeom prst="rect">
            <a:avLst/>
          </a:prstGeom>
        </p:spPr>
      </p:pic>
      <p:sp>
        <p:nvSpPr>
          <p:cNvPr id="42" name="Rectangle 15"/>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p:cNvPicPr>
            <a:picLocks noChangeAspect="1"/>
          </p:cNvPicPr>
          <p:nvPr/>
        </p:nvPicPr>
        <p:blipFill rotWithShape="1">
          <a:blip r:embed="rId4"/>
          <a:srcRect l="4167" t="75926" r="90416" b="16546"/>
          <a:stretch>
            <a:fillRect/>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p:cNvSpPr txBox="1"/>
          <p:nvPr/>
        </p:nvSpPr>
        <p:spPr>
          <a:xfrm>
            <a:off x="1905000" y="34264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p:cNvPicPr>
            <a:picLocks noChangeAspect="1"/>
          </p:cNvPicPr>
          <p:nvPr/>
        </p:nvPicPr>
        <p:blipFill rotWithShape="1">
          <a:blip r:embed="rId5"/>
          <a:srcRect l="57277" t="54176" r="19134" b="22807"/>
          <a:stretch>
            <a:fillRect/>
          </a:stretch>
        </p:blipFill>
        <p:spPr bwMode="auto">
          <a:xfrm>
            <a:off x="4419757" y="1680858"/>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Hình ảnh 19"/>
          <p:cNvPicPr>
            <a:picLocks noChangeAspect="1"/>
          </p:cNvPicPr>
          <p:nvPr/>
        </p:nvPicPr>
        <p:blipFill rotWithShape="1">
          <a:blip r:embed="rId6"/>
          <a:srcRect l="16916" t="56681" r="46710" b="27809"/>
          <a:stretch>
            <a:fillRect/>
          </a:stretch>
        </p:blipFill>
        <p:spPr bwMode="auto">
          <a:xfrm>
            <a:off x="2971799" y="6286500"/>
            <a:ext cx="11963401" cy="2866830"/>
          </a:xfrm>
          <a:prstGeom prst="rect">
            <a:avLst/>
          </a:prstGeom>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2">
            <a:hlinkClick r:id="rId2" action="ppaction://hlinksldjump"/>
          </p:cNvPr>
          <p:cNvSpPr txBox="1">
            <a:spLocks noChangeArrowheads="1"/>
          </p:cNvSpPr>
          <p:nvPr/>
        </p:nvSpPr>
        <p:spPr bwMode="auto">
          <a:xfrm>
            <a:off x="0" y="2171701"/>
            <a:ext cx="59373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3000" b="1" i="1" dirty="0"/>
              <a:t>a) Tính độ dài x trong   hình 4</a:t>
            </a:r>
          </a:p>
        </p:txBody>
      </p:sp>
      <p:sp>
        <p:nvSpPr>
          <p:cNvPr id="13319" name="Line 35"/>
          <p:cNvSpPr>
            <a:spLocks noChangeShapeType="1"/>
          </p:cNvSpPr>
          <p:nvPr/>
        </p:nvSpPr>
        <p:spPr bwMode="auto">
          <a:xfrm>
            <a:off x="7086600" y="2171700"/>
            <a:ext cx="0" cy="6743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13320" name="Text Box 37">
            <a:hlinkClick r:id="rId2" action="ppaction://hlinksldjump"/>
          </p:cNvPr>
          <p:cNvSpPr txBox="1">
            <a:spLocks noChangeArrowheads="1"/>
          </p:cNvSpPr>
          <p:nvPr/>
        </p:nvSpPr>
        <p:spPr bwMode="auto">
          <a:xfrm>
            <a:off x="7086602" y="2012156"/>
            <a:ext cx="67436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sz="3000" b="1" i="1" dirty="0"/>
              <a:t>b) </a:t>
            </a:r>
            <a:r>
              <a:rPr lang="en-US" altLang="en-US" sz="3000" b="1" i="1" dirty="0" err="1"/>
              <a:t>Tính</a:t>
            </a:r>
            <a:r>
              <a:rPr lang="en-US" altLang="en-US" sz="3000" b="1" i="1" dirty="0"/>
              <a:t> </a:t>
            </a:r>
            <a:r>
              <a:rPr lang="en-US" altLang="en-US" sz="3000" b="1" i="1" dirty="0" err="1"/>
              <a:t>các</a:t>
            </a:r>
            <a:r>
              <a:rPr lang="en-US" altLang="en-US" sz="3000" b="1" i="1" dirty="0"/>
              <a:t> </a:t>
            </a:r>
            <a:r>
              <a:rPr lang="en-US" altLang="en-US" sz="3000" b="1" i="1" dirty="0" err="1"/>
              <a:t>độ</a:t>
            </a:r>
            <a:r>
              <a:rPr lang="en-US" altLang="en-US" sz="3000" b="1" i="1" dirty="0"/>
              <a:t> </a:t>
            </a:r>
            <a:r>
              <a:rPr lang="en-US" altLang="en-US" sz="3000" b="1" i="1" dirty="0" err="1"/>
              <a:t>dài</a:t>
            </a:r>
            <a:r>
              <a:rPr lang="en-US" altLang="en-US" sz="3000" b="1" i="1" dirty="0"/>
              <a:t> x </a:t>
            </a:r>
            <a:r>
              <a:rPr lang="en-US" altLang="en-US" sz="3000" b="1" i="1" dirty="0" err="1"/>
              <a:t>trong</a:t>
            </a:r>
            <a:r>
              <a:rPr lang="en-US" altLang="en-US" sz="3000" b="1" i="1" dirty="0"/>
              <a:t> </a:t>
            </a:r>
            <a:r>
              <a:rPr lang="en-US" altLang="en-US" sz="3000" b="1" i="1" dirty="0" err="1"/>
              <a:t>hình</a:t>
            </a:r>
            <a:r>
              <a:rPr lang="en-US" altLang="en-US" sz="3000" b="1" i="1" dirty="0"/>
              <a:t> 5</a:t>
            </a:r>
          </a:p>
        </p:txBody>
      </p:sp>
      <p:grpSp>
        <p:nvGrpSpPr>
          <p:cNvPr id="13321" name="Group 56"/>
          <p:cNvGrpSpPr>
            <a:grpSpLocks/>
          </p:cNvGrpSpPr>
          <p:nvPr/>
        </p:nvGrpSpPr>
        <p:grpSpPr bwMode="auto">
          <a:xfrm>
            <a:off x="9513093" y="3479008"/>
            <a:ext cx="4774407" cy="3176588"/>
            <a:chOff x="2215" y="1440"/>
            <a:chExt cx="2005" cy="1334"/>
          </a:xfrm>
        </p:grpSpPr>
        <p:grpSp>
          <p:nvGrpSpPr>
            <p:cNvPr id="13344" name="Group 41"/>
            <p:cNvGrpSpPr>
              <a:grpSpLocks/>
            </p:cNvGrpSpPr>
            <p:nvPr/>
          </p:nvGrpSpPr>
          <p:grpSpPr bwMode="auto">
            <a:xfrm>
              <a:off x="2421" y="1627"/>
              <a:ext cx="1595" cy="793"/>
              <a:chOff x="3792" y="624"/>
              <a:chExt cx="1488" cy="816"/>
            </a:xfrm>
          </p:grpSpPr>
          <p:sp>
            <p:nvSpPr>
              <p:cNvPr id="13357" name="Line 42"/>
              <p:cNvSpPr>
                <a:spLocks noChangeShapeType="1"/>
              </p:cNvSpPr>
              <p:nvPr/>
            </p:nvSpPr>
            <p:spPr bwMode="auto">
              <a:xfrm flipH="1">
                <a:off x="3792" y="624"/>
                <a:ext cx="288" cy="8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13358" name="Line 43"/>
              <p:cNvSpPr>
                <a:spLocks noChangeShapeType="1"/>
              </p:cNvSpPr>
              <p:nvPr/>
            </p:nvSpPr>
            <p:spPr bwMode="auto">
              <a:xfrm>
                <a:off x="3792" y="1440"/>
                <a:ext cx="14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13359" name="Line 44"/>
              <p:cNvSpPr>
                <a:spLocks noChangeShapeType="1"/>
              </p:cNvSpPr>
              <p:nvPr/>
            </p:nvSpPr>
            <p:spPr bwMode="auto">
              <a:xfrm flipH="1" flipV="1">
                <a:off x="4080" y="624"/>
                <a:ext cx="1200" cy="8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700"/>
              </a:p>
            </p:txBody>
          </p:sp>
        </p:grpSp>
        <p:sp>
          <p:nvSpPr>
            <p:cNvPr id="13345" name="Line 45"/>
            <p:cNvSpPr>
              <a:spLocks noChangeShapeType="1"/>
            </p:cNvSpPr>
            <p:nvPr/>
          </p:nvSpPr>
          <p:spPr bwMode="auto">
            <a:xfrm>
              <a:off x="2215" y="1910"/>
              <a:ext cx="144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13346" name="Text Box 46"/>
            <p:cNvSpPr txBox="1">
              <a:spLocks noChangeArrowheads="1"/>
            </p:cNvSpPr>
            <p:nvPr/>
          </p:nvSpPr>
          <p:spPr bwMode="auto">
            <a:xfrm>
              <a:off x="2575" y="1440"/>
              <a:ext cx="25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A</a:t>
              </a:r>
            </a:p>
          </p:txBody>
        </p:sp>
        <p:sp>
          <p:nvSpPr>
            <p:cNvPr id="13347" name="Text Box 47"/>
            <p:cNvSpPr txBox="1">
              <a:spLocks noChangeArrowheads="1"/>
            </p:cNvSpPr>
            <p:nvPr/>
          </p:nvSpPr>
          <p:spPr bwMode="auto">
            <a:xfrm>
              <a:off x="2256" y="2256"/>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B</a:t>
              </a:r>
            </a:p>
          </p:txBody>
        </p:sp>
        <p:sp>
          <p:nvSpPr>
            <p:cNvPr id="13348" name="Text Box 48"/>
            <p:cNvSpPr txBox="1">
              <a:spLocks noChangeArrowheads="1"/>
            </p:cNvSpPr>
            <p:nvPr/>
          </p:nvSpPr>
          <p:spPr bwMode="auto">
            <a:xfrm>
              <a:off x="3963" y="2256"/>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C</a:t>
              </a:r>
            </a:p>
          </p:txBody>
        </p:sp>
        <p:sp>
          <p:nvSpPr>
            <p:cNvPr id="13349" name="Text Box 49"/>
            <p:cNvSpPr txBox="1">
              <a:spLocks noChangeArrowheads="1"/>
            </p:cNvSpPr>
            <p:nvPr/>
          </p:nvSpPr>
          <p:spPr bwMode="auto">
            <a:xfrm>
              <a:off x="2575" y="1907"/>
              <a:ext cx="25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dirty="0"/>
                <a:t>D</a:t>
              </a:r>
            </a:p>
          </p:txBody>
        </p:sp>
        <p:sp>
          <p:nvSpPr>
            <p:cNvPr id="13350" name="Text Box 50"/>
            <p:cNvSpPr txBox="1">
              <a:spLocks noChangeArrowheads="1"/>
            </p:cNvSpPr>
            <p:nvPr/>
          </p:nvSpPr>
          <p:spPr bwMode="auto">
            <a:xfrm>
              <a:off x="3090" y="1907"/>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E</a:t>
              </a:r>
            </a:p>
          </p:txBody>
        </p:sp>
        <p:sp>
          <p:nvSpPr>
            <p:cNvPr id="13351" name="Text Box 51"/>
            <p:cNvSpPr txBox="1">
              <a:spLocks noChangeArrowheads="1"/>
            </p:cNvSpPr>
            <p:nvPr/>
          </p:nvSpPr>
          <p:spPr bwMode="auto">
            <a:xfrm>
              <a:off x="2318" y="2047"/>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5</a:t>
              </a:r>
            </a:p>
          </p:txBody>
        </p:sp>
        <p:sp>
          <p:nvSpPr>
            <p:cNvPr id="13352" name="Text Box 52"/>
            <p:cNvSpPr txBox="1">
              <a:spLocks noChangeArrowheads="1"/>
            </p:cNvSpPr>
            <p:nvPr/>
          </p:nvSpPr>
          <p:spPr bwMode="auto">
            <a:xfrm>
              <a:off x="2987" y="1580"/>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x</a:t>
              </a:r>
            </a:p>
          </p:txBody>
        </p:sp>
        <p:sp>
          <p:nvSpPr>
            <p:cNvPr id="13353" name="Text Box 53"/>
            <p:cNvSpPr txBox="1">
              <a:spLocks noChangeArrowheads="1"/>
            </p:cNvSpPr>
            <p:nvPr/>
          </p:nvSpPr>
          <p:spPr bwMode="auto">
            <a:xfrm>
              <a:off x="3707" y="2047"/>
              <a:ext cx="46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10</a:t>
              </a:r>
            </a:p>
          </p:txBody>
        </p:sp>
        <p:graphicFrame>
          <p:nvGraphicFramePr>
            <p:cNvPr id="13354" name="Object 54"/>
            <p:cNvGraphicFramePr>
              <a:graphicFrameLocks noChangeAspect="1"/>
            </p:cNvGraphicFramePr>
            <p:nvPr/>
          </p:nvGraphicFramePr>
          <p:xfrm>
            <a:off x="2463" y="1665"/>
            <a:ext cx="193" cy="175"/>
          </p:xfrm>
          <a:graphic>
            <a:graphicData uri="http://schemas.openxmlformats.org/presentationml/2006/ole">
              <mc:AlternateContent xmlns:mc="http://schemas.openxmlformats.org/markup-compatibility/2006">
                <mc:Choice xmlns:v="urn:schemas-microsoft-com:vml" Requires="v">
                  <p:oleObj name="Equation" r:id="rId3" imgW="228600" imgH="228600" progId="Equation.DSMT4">
                    <p:embed/>
                  </p:oleObj>
                </mc:Choice>
                <mc:Fallback>
                  <p:oleObj name="Equation" r:id="rId3" imgW="228600" imgH="228600" progId="Equation.DSMT4">
                    <p:embed/>
                    <p:pic>
                      <p:nvPicPr>
                        <p:cNvPr id="13354"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 y="1665"/>
                          <a:ext cx="193"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55" name="Text Box 55"/>
            <p:cNvSpPr txBox="1">
              <a:spLocks noChangeArrowheads="1"/>
            </p:cNvSpPr>
            <p:nvPr/>
          </p:nvSpPr>
          <p:spPr bwMode="auto">
            <a:xfrm>
              <a:off x="2935" y="2561"/>
              <a:ext cx="61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a//BC</a:t>
              </a:r>
            </a:p>
          </p:txBody>
        </p:sp>
        <p:sp>
          <p:nvSpPr>
            <p:cNvPr id="13356" name="Text Box 56"/>
            <p:cNvSpPr txBox="1">
              <a:spLocks noChangeArrowheads="1"/>
            </p:cNvSpPr>
            <p:nvPr/>
          </p:nvSpPr>
          <p:spPr bwMode="auto">
            <a:xfrm>
              <a:off x="3637" y="1722"/>
              <a:ext cx="28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a:t>a</a:t>
              </a:r>
            </a:p>
          </p:txBody>
        </p:sp>
      </p:grpSp>
      <p:sp>
        <p:nvSpPr>
          <p:cNvPr id="13325" name="Rectangle 10"/>
          <p:cNvSpPr>
            <a:spLocks noChangeArrowheads="1"/>
          </p:cNvSpPr>
          <p:nvPr/>
        </p:nvSpPr>
        <p:spPr bwMode="auto">
          <a:xfrm>
            <a:off x="8629650" y="6949412"/>
            <a:ext cx="29146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300" i="1" dirty="0"/>
              <a:t>  </a:t>
            </a:r>
            <a:r>
              <a:rPr lang="en-US" altLang="en-US" sz="3300" i="1" dirty="0" err="1"/>
              <a:t>Hình</a:t>
            </a:r>
            <a:r>
              <a:rPr lang="en-US" altLang="en-US" sz="3300" i="1" dirty="0"/>
              <a:t> 5</a:t>
            </a:r>
          </a:p>
        </p:txBody>
      </p:sp>
      <p:sp>
        <p:nvSpPr>
          <p:cNvPr id="13327" name="Text Box 76"/>
          <p:cNvSpPr txBox="1">
            <a:spLocks noChangeArrowheads="1"/>
          </p:cNvSpPr>
          <p:nvPr/>
        </p:nvSpPr>
        <p:spPr bwMode="auto">
          <a:xfrm>
            <a:off x="2667009" y="1143002"/>
            <a:ext cx="10515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sz="3000" b="1" dirty="0">
                <a:solidFill>
                  <a:srgbClr val="0000FF"/>
                </a:solidFill>
              </a:rPr>
              <a:t>HOẠT ĐỘNG CÁ NHÂN :</a:t>
            </a:r>
          </a:p>
        </p:txBody>
      </p:sp>
      <p:pic>
        <p:nvPicPr>
          <p:cNvPr id="4" name="Picture 3"/>
          <p:cNvPicPr>
            <a:picLocks noChangeAspect="1"/>
          </p:cNvPicPr>
          <p:nvPr/>
        </p:nvPicPr>
        <p:blipFill>
          <a:blip r:embed="rId5"/>
          <a:stretch>
            <a:fillRect/>
          </a:stretch>
        </p:blipFill>
        <p:spPr>
          <a:xfrm>
            <a:off x="854278" y="2999557"/>
            <a:ext cx="4843463" cy="3614738"/>
          </a:xfrm>
          <a:prstGeom prst="rect">
            <a:avLst/>
          </a:prstGeom>
        </p:spPr>
      </p:pic>
      <p:sp>
        <p:nvSpPr>
          <p:cNvPr id="25" name="Freeform 31">
            <a:extLst>
              <a:ext uri="{FF2B5EF4-FFF2-40B4-BE49-F238E27FC236}">
                <a16:creationId xmlns:a16="http://schemas.microsoft.com/office/drawing/2014/main" id="{CB4B2972-0C10-4309-AB09-23820A90D8F3}"/>
              </a:ext>
            </a:extLst>
          </p:cNvPr>
          <p:cNvSpPr/>
          <p:nvPr/>
        </p:nvSpPr>
        <p:spPr>
          <a:xfrm>
            <a:off x="3731389" y="1140828"/>
            <a:ext cx="8171288" cy="858347"/>
          </a:xfrm>
          <a:custGeom>
            <a:avLst/>
            <a:gdLst/>
            <a:ahLst/>
            <a:cxnLst/>
            <a:rect l="l" t="t" r="r" b="b"/>
            <a:pathLst>
              <a:path w="3536714" h="1988595">
                <a:moveTo>
                  <a:pt x="0" y="0"/>
                </a:moveTo>
                <a:lnTo>
                  <a:pt x="3536714" y="0"/>
                </a:lnTo>
                <a:lnTo>
                  <a:pt x="3536714" y="1988595"/>
                </a:lnTo>
                <a:lnTo>
                  <a:pt x="0" y="1988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31">
            <a:extLst>
              <a:ext uri="{FF2B5EF4-FFF2-40B4-BE49-F238E27FC236}">
                <a16:creationId xmlns:a16="http://schemas.microsoft.com/office/drawing/2014/main" id="{D4A323B9-A80E-43B0-A592-7414375B8DE7}"/>
              </a:ext>
            </a:extLst>
          </p:cNvPr>
          <p:cNvSpPr/>
          <p:nvPr/>
        </p:nvSpPr>
        <p:spPr>
          <a:xfrm>
            <a:off x="868133" y="429032"/>
            <a:ext cx="16342576" cy="1716694"/>
          </a:xfrm>
          <a:custGeom>
            <a:avLst/>
            <a:gdLst/>
            <a:ahLst/>
            <a:cxnLst/>
            <a:rect l="l" t="t" r="r" b="b"/>
            <a:pathLst>
              <a:path w="3536714" h="1988595">
                <a:moveTo>
                  <a:pt x="0" y="0"/>
                </a:moveTo>
                <a:lnTo>
                  <a:pt x="3536714" y="0"/>
                </a:lnTo>
                <a:lnTo>
                  <a:pt x="3536714" y="1988595"/>
                </a:lnTo>
                <a:lnTo>
                  <a:pt x="0" y="1988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ctr"/>
            <a:r>
              <a:rPr lang="en-US" sz="5400" b="1" dirty="0">
                <a:solidFill>
                  <a:srgbClr val="FF0000"/>
                </a:solidFill>
                <a:latin typeface="Times New Roman" panose="02020603050405020304" pitchFamily="18" charset="0"/>
                <a:cs typeface="Times New Roman" panose="02020603050405020304" pitchFamily="18" charset="0"/>
              </a:rPr>
              <a:t>HOẠT ĐỘNG CÁ NHÂN</a:t>
            </a:r>
          </a:p>
        </p:txBody>
      </p:sp>
    </p:spTree>
    <p:extLst>
      <p:ext uri="{BB962C8B-B14F-4D97-AF65-F5344CB8AC3E}">
        <p14:creationId xmlns:p14="http://schemas.microsoft.com/office/powerpoint/2010/main" val="3298503123"/>
      </p:ext>
    </p:extLst>
  </p:cSld>
  <p:clrMapOvr>
    <a:masterClrMapping/>
  </p:clrMapOvr>
  <p:transition>
    <p:comb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28600" y="171450"/>
            <a:ext cx="17830800" cy="99441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700"/>
          </a:p>
        </p:txBody>
      </p:sp>
      <p:sp>
        <p:nvSpPr>
          <p:cNvPr id="16390" name="Text Box 37"/>
          <p:cNvSpPr txBox="1">
            <a:spLocks noChangeArrowheads="1"/>
          </p:cNvSpPr>
          <p:nvPr/>
        </p:nvSpPr>
        <p:spPr bwMode="auto">
          <a:xfrm>
            <a:off x="800099" y="1468041"/>
            <a:ext cx="118490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4800" dirty="0"/>
              <a:t>HĐ </a:t>
            </a:r>
            <a:r>
              <a:rPr lang="en-US" altLang="en-US" sz="4800" dirty="0" err="1"/>
              <a:t>Cặp</a:t>
            </a:r>
            <a:r>
              <a:rPr lang="en-US" altLang="en-US" sz="4800" dirty="0"/>
              <a:t> </a:t>
            </a:r>
            <a:r>
              <a:rPr lang="en-US" altLang="en-US" sz="4800" dirty="0" err="1"/>
              <a:t>đôi</a:t>
            </a:r>
            <a:r>
              <a:rPr lang="en-US" altLang="en-US" sz="4800" dirty="0"/>
              <a:t> :</a:t>
            </a:r>
            <a:r>
              <a:rPr lang="en-US" altLang="en-US" sz="4800" dirty="0" err="1"/>
              <a:t>Tính</a:t>
            </a:r>
            <a:r>
              <a:rPr lang="en-US" altLang="en-US" sz="4800" dirty="0"/>
              <a:t> các độ dài y trong hình 6</a:t>
            </a:r>
          </a:p>
        </p:txBody>
      </p:sp>
      <p:grpSp>
        <p:nvGrpSpPr>
          <p:cNvPr id="25" name="Group 3"/>
          <p:cNvGrpSpPr>
            <a:grpSpLocks/>
          </p:cNvGrpSpPr>
          <p:nvPr/>
        </p:nvGrpSpPr>
        <p:grpSpPr bwMode="auto">
          <a:xfrm>
            <a:off x="1257301" y="2628900"/>
            <a:ext cx="4657299" cy="5754095"/>
            <a:chOff x="2432" y="784"/>
            <a:chExt cx="1424" cy="1619"/>
          </a:xfrm>
          <a:solidFill>
            <a:schemeClr val="bg1"/>
          </a:solidFill>
        </p:grpSpPr>
        <p:sp>
          <p:nvSpPr>
            <p:cNvPr id="26" name="Text Box 8"/>
            <p:cNvSpPr txBox="1">
              <a:spLocks noChangeArrowheads="1"/>
            </p:cNvSpPr>
            <p:nvPr/>
          </p:nvSpPr>
          <p:spPr bwMode="auto">
            <a:xfrm>
              <a:off x="3401" y="784"/>
              <a:ext cx="157"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t>C</a:t>
              </a:r>
            </a:p>
          </p:txBody>
        </p:sp>
        <p:sp>
          <p:nvSpPr>
            <p:cNvPr id="27" name="Text Box 13"/>
            <p:cNvSpPr txBox="1">
              <a:spLocks noChangeArrowheads="1"/>
            </p:cNvSpPr>
            <p:nvPr/>
          </p:nvSpPr>
          <p:spPr bwMode="auto">
            <a:xfrm>
              <a:off x="3460" y="1252"/>
              <a:ext cx="152"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solidFill>
                    <a:srgbClr val="FF0000"/>
                  </a:solidFill>
                </a:rPr>
                <a:t>4</a:t>
              </a:r>
            </a:p>
          </p:txBody>
        </p:sp>
        <p:sp>
          <p:nvSpPr>
            <p:cNvPr id="28" name="Text Box 11"/>
            <p:cNvSpPr txBox="1">
              <a:spLocks noChangeArrowheads="1"/>
            </p:cNvSpPr>
            <p:nvPr/>
          </p:nvSpPr>
          <p:spPr bwMode="auto">
            <a:xfrm>
              <a:off x="3486" y="1674"/>
              <a:ext cx="149"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t>E</a:t>
              </a:r>
            </a:p>
          </p:txBody>
        </p:sp>
        <p:sp>
          <p:nvSpPr>
            <p:cNvPr id="29" name="Text Box 9"/>
            <p:cNvSpPr txBox="1">
              <a:spLocks noChangeArrowheads="1"/>
            </p:cNvSpPr>
            <p:nvPr/>
          </p:nvSpPr>
          <p:spPr bwMode="auto">
            <a:xfrm>
              <a:off x="3405" y="2159"/>
              <a:ext cx="165"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t>A</a:t>
              </a:r>
            </a:p>
          </p:txBody>
        </p:sp>
        <p:sp>
          <p:nvSpPr>
            <p:cNvPr id="30" name="Text Box 7"/>
            <p:cNvSpPr txBox="1">
              <a:spLocks noChangeArrowheads="1"/>
            </p:cNvSpPr>
            <p:nvPr/>
          </p:nvSpPr>
          <p:spPr bwMode="auto">
            <a:xfrm>
              <a:off x="2432" y="2169"/>
              <a:ext cx="159" cy="234"/>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t>B</a:t>
              </a:r>
            </a:p>
          </p:txBody>
        </p:sp>
        <p:sp>
          <p:nvSpPr>
            <p:cNvPr id="31" name="Text Box 10"/>
            <p:cNvSpPr txBox="1">
              <a:spLocks noChangeArrowheads="1"/>
            </p:cNvSpPr>
            <p:nvPr/>
          </p:nvSpPr>
          <p:spPr bwMode="auto">
            <a:xfrm>
              <a:off x="2709" y="1627"/>
              <a:ext cx="172"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t>D</a:t>
              </a:r>
            </a:p>
          </p:txBody>
        </p:sp>
        <p:sp>
          <p:nvSpPr>
            <p:cNvPr id="32" name="Text Box 14"/>
            <p:cNvSpPr txBox="1">
              <a:spLocks noChangeArrowheads="1"/>
            </p:cNvSpPr>
            <p:nvPr/>
          </p:nvSpPr>
          <p:spPr bwMode="auto">
            <a:xfrm>
              <a:off x="2442" y="1805"/>
              <a:ext cx="386" cy="234"/>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defRPr/>
              </a:pPr>
              <a:r>
                <a:rPr lang="en-US" sz="4800" dirty="0">
                  <a:solidFill>
                    <a:srgbClr val="FF0000"/>
                  </a:solidFill>
                </a:rPr>
                <a:t>3,5</a:t>
              </a:r>
            </a:p>
          </p:txBody>
        </p:sp>
        <p:sp>
          <p:nvSpPr>
            <p:cNvPr id="33" name="AutoShape 4"/>
            <p:cNvSpPr>
              <a:spLocks noChangeArrowheads="1"/>
            </p:cNvSpPr>
            <p:nvPr/>
          </p:nvSpPr>
          <p:spPr bwMode="auto">
            <a:xfrm rot="-5400000">
              <a:off x="2469" y="1184"/>
              <a:ext cx="1144" cy="895"/>
            </a:xfrm>
            <a:prstGeom prst="rtTriangle">
              <a:avLst/>
            </a:prstGeom>
            <a:grpFill/>
            <a:ln w="28575">
              <a:solidFill>
                <a:schemeClr val="tx1"/>
              </a:solidFill>
              <a:miter lim="800000"/>
              <a:headEnd/>
              <a:tailEnd/>
            </a:ln>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700"/>
            </a:p>
          </p:txBody>
        </p:sp>
        <p:sp>
          <p:nvSpPr>
            <p:cNvPr id="34" name="Line 5"/>
            <p:cNvSpPr>
              <a:spLocks noChangeShapeType="1"/>
            </p:cNvSpPr>
            <p:nvPr/>
          </p:nvSpPr>
          <p:spPr bwMode="auto">
            <a:xfrm flipH="1">
              <a:off x="2925" y="1773"/>
              <a:ext cx="554" cy="0"/>
            </a:xfrm>
            <a:prstGeom prst="line">
              <a:avLst/>
            </a:prstGeom>
            <a:grpFill/>
            <a:ln w="28575">
              <a:solidFill>
                <a:schemeClr val="tx1"/>
              </a:solidFill>
              <a:round/>
              <a:headEnd/>
              <a:tailEnd/>
            </a:ln>
          </p:spPr>
          <p:txBody>
            <a:bodyPr/>
            <a:lstStyle/>
            <a:p>
              <a:endParaRPr lang="vi-VN" sz="2700"/>
            </a:p>
          </p:txBody>
        </p:sp>
        <p:sp>
          <p:nvSpPr>
            <p:cNvPr id="35" name="Rectangle 6"/>
            <p:cNvSpPr>
              <a:spLocks noChangeArrowheads="1"/>
            </p:cNvSpPr>
            <p:nvPr/>
          </p:nvSpPr>
          <p:spPr bwMode="auto">
            <a:xfrm>
              <a:off x="3416" y="1712"/>
              <a:ext cx="62" cy="62"/>
            </a:xfrm>
            <a:prstGeom prst="rect">
              <a:avLst/>
            </a:prstGeom>
            <a:grp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700"/>
            </a:p>
          </p:txBody>
        </p:sp>
        <p:sp>
          <p:nvSpPr>
            <p:cNvPr id="36" name="Text Box 12"/>
            <p:cNvSpPr txBox="1">
              <a:spLocks noChangeArrowheads="1"/>
            </p:cNvSpPr>
            <p:nvPr/>
          </p:nvSpPr>
          <p:spPr bwMode="auto">
            <a:xfrm>
              <a:off x="2905" y="1326"/>
              <a:ext cx="152"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solidFill>
                    <a:srgbClr val="FF0000"/>
                  </a:solidFill>
                </a:rPr>
                <a:t>5</a:t>
              </a:r>
            </a:p>
          </p:txBody>
        </p:sp>
        <p:sp>
          <p:nvSpPr>
            <p:cNvPr id="37" name="Rectangle 15"/>
            <p:cNvSpPr>
              <a:spLocks noChangeArrowheads="1"/>
            </p:cNvSpPr>
            <p:nvPr/>
          </p:nvSpPr>
          <p:spPr bwMode="auto">
            <a:xfrm>
              <a:off x="3420" y="2135"/>
              <a:ext cx="62" cy="62"/>
            </a:xfrm>
            <a:prstGeom prst="rect">
              <a:avLst/>
            </a:prstGeom>
            <a:grp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700"/>
            </a:p>
          </p:txBody>
        </p:sp>
        <p:grpSp>
          <p:nvGrpSpPr>
            <p:cNvPr id="38" name="Group 16"/>
            <p:cNvGrpSpPr>
              <a:grpSpLocks/>
            </p:cNvGrpSpPr>
            <p:nvPr/>
          </p:nvGrpSpPr>
          <p:grpSpPr bwMode="auto">
            <a:xfrm>
              <a:off x="3696" y="1048"/>
              <a:ext cx="160" cy="1145"/>
              <a:chOff x="3818" y="1039"/>
              <a:chExt cx="160" cy="1145"/>
            </a:xfrm>
            <a:grpFill/>
          </p:grpSpPr>
          <p:sp>
            <p:nvSpPr>
              <p:cNvPr id="39" name="Text Box 18"/>
              <p:cNvSpPr txBox="1">
                <a:spLocks noChangeArrowheads="1"/>
              </p:cNvSpPr>
              <p:nvPr/>
            </p:nvSpPr>
            <p:spPr bwMode="auto">
              <a:xfrm>
                <a:off x="3836" y="1558"/>
                <a:ext cx="142" cy="234"/>
              </a:xfrm>
              <a:prstGeom prst="rect">
                <a:avLst/>
              </a:prstGeom>
              <a:grp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eaLnBrk="1" hangingPunct="1">
                  <a:defRPr/>
                </a:pPr>
                <a:r>
                  <a:rPr lang="en-US" sz="4800" dirty="0">
                    <a:solidFill>
                      <a:srgbClr val="FF0000"/>
                    </a:solidFill>
                  </a:rPr>
                  <a:t>y</a:t>
                </a:r>
              </a:p>
            </p:txBody>
          </p:sp>
          <p:sp>
            <p:nvSpPr>
              <p:cNvPr id="40" name="Line 17"/>
              <p:cNvSpPr>
                <a:spLocks noChangeShapeType="1"/>
              </p:cNvSpPr>
              <p:nvPr/>
            </p:nvSpPr>
            <p:spPr bwMode="auto">
              <a:xfrm>
                <a:off x="3818" y="1039"/>
                <a:ext cx="0" cy="1145"/>
              </a:xfrm>
              <a:prstGeom prst="line">
                <a:avLst/>
              </a:prstGeom>
              <a:grpFill/>
              <a:ln w="19050">
                <a:solidFill>
                  <a:schemeClr val="tx1"/>
                </a:solidFill>
                <a:round/>
                <a:headEnd type="triangle" w="med" len="med"/>
                <a:tailEnd type="triangle" w="med" len="med"/>
              </a:ln>
            </p:spPr>
            <p:txBody>
              <a:bodyPr/>
              <a:lstStyle/>
              <a:p>
                <a:endParaRPr lang="vi-VN" sz="2700"/>
              </a:p>
            </p:txBody>
          </p:sp>
        </p:grpSp>
      </p:grpSp>
    </p:spTree>
    <p:extLst>
      <p:ext uri="{BB962C8B-B14F-4D97-AF65-F5344CB8AC3E}">
        <p14:creationId xmlns:p14="http://schemas.microsoft.com/office/powerpoint/2010/main" val="34540690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barn(inVertical)">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tretch>
            <a:fillRect/>
          </a:stretch>
        </p:blipFill>
        <p:spPr>
          <a:xfrm>
            <a:off x="2743200" y="1866900"/>
            <a:ext cx="13445490" cy="7666990"/>
          </a:xfrm>
          <a:prstGeom prst="rect">
            <a:avLst/>
          </a:prstGeom>
        </p:spPr>
      </p:pic>
      <p:sp>
        <p:nvSpPr>
          <p:cNvPr id="3" name="Text Box 2">
            <a:hlinkClick r:id="rId5" action="ppaction://hlinksldjump"/>
          </p:cNvPr>
          <p:cNvSpPr txBox="1"/>
          <p:nvPr/>
        </p:nvSpPr>
        <p:spPr>
          <a:xfrm>
            <a:off x="4953000" y="114300"/>
            <a:ext cx="8615680" cy="1305560"/>
          </a:xfrm>
          <a:prstGeom prst="rect">
            <a:avLst/>
          </a:prstGeom>
          <a:noFill/>
        </p:spPr>
        <p:txBody>
          <a:bodyPr wrap="square" rtlCol="0">
            <a:prstTxWarp prst="textChevron">
              <a:avLst/>
            </a:prstTxWarp>
            <a:noAutofit/>
          </a:bodyPr>
          <a:lstStyle/>
          <a:p>
            <a:r>
              <a:rPr lang="en-US" sz="7000" b="1" dirty="0">
                <a:solidFill>
                  <a:srgbClr val="FFFF00"/>
                </a:solidFill>
                <a:effectLst>
                  <a:innerShdw blurRad="63500" dist="50800" dir="18900000">
                    <a:prstClr val="black">
                      <a:alpha val="50000"/>
                    </a:prstClr>
                  </a:innerShdw>
                </a:effectLst>
                <a:highlight>
                  <a:srgbClr val="FF0000"/>
                </a:highlight>
                <a:latin typeface="Times New Roman" panose="02020603050405020304" pitchFamily="18" charset="0"/>
                <a:cs typeface="Times New Roman" panose="02020603050405020304" pitchFamily="18" charset="0"/>
              </a:rPr>
              <a:t>MẢNH GHÉP BÍ ẨN</a:t>
            </a:r>
          </a:p>
        </p:txBody>
      </p:sp>
      <p:sp>
        <p:nvSpPr>
          <p:cNvPr id="5" name="Mảnh 1">
            <a:hlinkClick r:id="rId6" action="ppaction://hlinksldjump"/>
          </p:cNvPr>
          <p:cNvSpPr/>
          <p:nvPr/>
        </p:nvSpPr>
        <p:spPr>
          <a:xfrm>
            <a:off x="2743200" y="1866900"/>
            <a:ext cx="6760210" cy="3783965"/>
          </a:xfrm>
          <a:prstGeom prst="rect">
            <a:avLst/>
          </a:prstGeom>
          <a:solidFill>
            <a:srgbClr val="2A9D8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17000" b="1" dirty="0">
                <a:latin typeface="Tahoma" panose="020B0604030504040204" charset="0"/>
                <a:cs typeface="Tahoma" panose="020B0604030504040204" charset="0"/>
              </a:rPr>
              <a:t>1</a:t>
            </a:r>
          </a:p>
        </p:txBody>
      </p:sp>
      <p:sp>
        <p:nvSpPr>
          <p:cNvPr id="8" name="Rectangles 7">
            <a:hlinkClick r:id="rId7" action="ppaction://hlinksldjump"/>
          </p:cNvPr>
          <p:cNvSpPr/>
          <p:nvPr/>
        </p:nvSpPr>
        <p:spPr>
          <a:xfrm>
            <a:off x="2743200" y="5622290"/>
            <a:ext cx="6760845" cy="3940810"/>
          </a:xfrm>
          <a:prstGeom prst="rect">
            <a:avLst/>
          </a:prstGeom>
          <a:solidFill>
            <a:srgbClr val="E76F5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17000" b="1">
                <a:latin typeface="Tahoma" panose="020B0604030504040204" charset="0"/>
                <a:cs typeface="Tahoma" panose="020B0604030504040204" charset="0"/>
              </a:rPr>
              <a:t>3</a:t>
            </a:r>
          </a:p>
        </p:txBody>
      </p:sp>
      <p:sp>
        <p:nvSpPr>
          <p:cNvPr id="6" name="Rectangles 5">
            <a:hlinkClick r:id="rId8" action="ppaction://hlinksldjump"/>
          </p:cNvPr>
          <p:cNvSpPr/>
          <p:nvPr/>
        </p:nvSpPr>
        <p:spPr>
          <a:xfrm>
            <a:off x="9504045" y="1866900"/>
            <a:ext cx="6726555" cy="3755390"/>
          </a:xfrm>
          <a:prstGeom prst="rect">
            <a:avLst/>
          </a:prstGeom>
          <a:solidFill>
            <a:srgbClr val="264653"/>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17000" b="1">
                <a:latin typeface="Tahoma" panose="020B0604030504040204" charset="0"/>
                <a:cs typeface="Tahoma" panose="020B0604030504040204" charset="0"/>
                <a:sym typeface="+mn-ea"/>
              </a:rPr>
              <a:t>2</a:t>
            </a:r>
          </a:p>
        </p:txBody>
      </p:sp>
      <p:sp>
        <p:nvSpPr>
          <p:cNvPr id="9" name="Rectangles 8">
            <a:hlinkClick r:id="rId9" action="ppaction://hlinksldjump"/>
          </p:cNvPr>
          <p:cNvSpPr/>
          <p:nvPr/>
        </p:nvSpPr>
        <p:spPr>
          <a:xfrm>
            <a:off x="9504045" y="5622290"/>
            <a:ext cx="6726555" cy="3940810"/>
          </a:xfrm>
          <a:prstGeom prst="rect">
            <a:avLst/>
          </a:prstGeom>
          <a:solidFill>
            <a:srgbClr val="E9C46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17000" b="1">
                <a:latin typeface="Tahoma" panose="020B0604030504040204" charset="0"/>
                <a:cs typeface="Tahoma" panose="020B0604030504040204" charset="0"/>
                <a:sym typeface="+mn-ea"/>
              </a:rPr>
              <a:t>4</a:t>
            </a:r>
          </a:p>
        </p:txBody>
      </p:sp>
      <p:sp>
        <p:nvSpPr>
          <p:cNvPr id="10" name="Text Box 9"/>
          <p:cNvSpPr txBox="1"/>
          <p:nvPr/>
        </p:nvSpPr>
        <p:spPr>
          <a:xfrm>
            <a:off x="2087245" y="4571365"/>
            <a:ext cx="6096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subTnLst>
                                    <p:audio>
                                      <p:cMediaNode>
                                        <p:cTn display="1"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subTnLst>
                                    <p:audio>
                                      <p:cMediaNode>
                                        <p:cTn display="1"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1"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1"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bldLst>
      <p:bldP spid="5" grpId="0" animBg="1"/>
      <p:bldP spid="5" grpId="1" animBg="1"/>
      <p:bldP spid="8" grpId="0" animBg="1"/>
      <p:bldP spid="8" grpId="1" animBg="1"/>
      <p:bldP spid="6" grpId="0" animBg="1"/>
      <p:bldP spid="6"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723900"/>
            <a:ext cx="16383000" cy="1976755"/>
          </a:xfrm>
        </p:spPr>
        <p:txBody>
          <a:bodyPr>
            <a:normAutofit fontScale="92500" lnSpcReduction="10000"/>
          </a:bodyPr>
          <a:lstStyle/>
          <a:p>
            <a:pPr marL="0" indent="0">
              <a:buNone/>
            </a:pPr>
            <a:r>
              <a:rPr lang="en-US" sz="5400" b="1" dirty="0" err="1">
                <a:solidFill>
                  <a:srgbClr val="FFFF00"/>
                </a:solidFill>
                <a:highlight>
                  <a:srgbClr val="000000"/>
                </a:highlight>
                <a:latin typeface="Times New Roman" panose="02020603050405020304" pitchFamily="18" charset="0"/>
                <a:cs typeface="Times New Roman" panose="02020603050405020304" pitchFamily="18" charset="0"/>
              </a:rPr>
              <a:t>Câu</a:t>
            </a:r>
            <a:r>
              <a:rPr lang="en-US" sz="5400" b="1" dirty="0">
                <a:solidFill>
                  <a:srgbClr val="FFFF00"/>
                </a:solidFill>
                <a:highlight>
                  <a:srgbClr val="000000"/>
                </a:highlight>
                <a:latin typeface="Times New Roman" panose="02020603050405020304" pitchFamily="18" charset="0"/>
                <a:cs typeface="Times New Roman" panose="02020603050405020304" pitchFamily="18" charset="0"/>
              </a:rPr>
              <a:t> 1:</a:t>
            </a:r>
            <a:r>
              <a:rPr lang="en-US" sz="5400" dirty="0">
                <a:solidFill>
                  <a:srgbClr val="FFFF00"/>
                </a:solidFill>
                <a:highlight>
                  <a:srgbClr val="000000"/>
                </a:highlight>
                <a:latin typeface="Times New Roman" panose="02020603050405020304" pitchFamily="18" charset="0"/>
                <a:cs typeface="Times New Roman" panose="02020603050405020304" pitchFamily="18" charset="0"/>
              </a:rPr>
              <a:t> C</a:t>
            </a:r>
            <a:r>
              <a:rPr lang="en-US" sz="5400" dirty="0" err="1">
                <a:solidFill>
                  <a:srgbClr val="FFFF00"/>
                </a:solidFill>
                <a:highlight>
                  <a:srgbClr val="000000"/>
                </a:highlight>
                <a:latin typeface="Times New Roman" panose="02020603050405020304" pitchFamily="18" charset="0"/>
                <a:cs typeface="Times New Roman" panose="02020603050405020304" pitchFamily="18" charset="0"/>
              </a:rPr>
              <a:t>họn</a:t>
            </a:r>
            <a:r>
              <a:rPr lang="en-US" sz="54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5400" dirty="0" err="1">
                <a:solidFill>
                  <a:srgbClr val="FFFF00"/>
                </a:solidFill>
                <a:highlight>
                  <a:srgbClr val="000000"/>
                </a:highlight>
                <a:latin typeface="Times New Roman" panose="02020603050405020304" pitchFamily="18" charset="0"/>
                <a:cs typeface="Times New Roman" panose="02020603050405020304" pitchFamily="18" charset="0"/>
              </a:rPr>
              <a:t>câu</a:t>
            </a:r>
            <a:r>
              <a:rPr lang="en-US" sz="5400" dirty="0">
                <a:solidFill>
                  <a:srgbClr val="FFFF00"/>
                </a:solidFill>
                <a:highlight>
                  <a:srgbClr val="000000"/>
                </a:highlight>
                <a:latin typeface="Times New Roman" panose="02020603050405020304" pitchFamily="18" charset="0"/>
                <a:cs typeface="Times New Roman" panose="02020603050405020304" pitchFamily="18" charset="0"/>
              </a:rPr>
              <a:t> đúng, </a:t>
            </a:r>
            <a:r>
              <a:rPr lang="en-US" sz="5400" dirty="0" err="1">
                <a:solidFill>
                  <a:srgbClr val="FFFF00"/>
                </a:solidFill>
                <a:highlight>
                  <a:srgbClr val="000000"/>
                </a:highlight>
                <a:latin typeface="Times New Roman" panose="02020603050405020304" pitchFamily="18" charset="0"/>
                <a:cs typeface="Times New Roman" panose="02020603050405020304" pitchFamily="18" charset="0"/>
              </a:rPr>
              <a:t>biết</a:t>
            </a:r>
            <a:r>
              <a:rPr lang="en-US" sz="5400" dirty="0">
                <a:solidFill>
                  <a:srgbClr val="FFFF00"/>
                </a:solidFill>
                <a:highlight>
                  <a:srgbClr val="000000"/>
                </a:highlight>
                <a:latin typeface="Times New Roman" panose="02020603050405020304" pitchFamily="18" charset="0"/>
                <a:cs typeface="Times New Roman" panose="02020603050405020304" pitchFamily="18" charset="0"/>
              </a:rPr>
              <a:t> MN//BC:</a:t>
            </a:r>
          </a:p>
          <a:p>
            <a:r>
              <a:rPr lang="en-US" dirty="0"/>
              <a:t>                                                                                                                                    	. </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435" y="1873250"/>
            <a:ext cx="6995160" cy="654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3A"/>
              <p:cNvSpPr txBox="1"/>
              <p:nvPr/>
            </p:nvSpPr>
            <p:spPr>
              <a:xfrm>
                <a:off x="9525000" y="2197100"/>
                <a:ext cx="3215005"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A.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𝑎</m:t>
                        </m:r>
                      </m:num>
                      <m:den>
                        <m:r>
                          <a:rPr lang="en-US" sz="4500" b="0" i="1" smtClean="0">
                            <a:solidFill>
                              <a:schemeClr val="bg1"/>
                            </a:solidFill>
                            <a:latin typeface="Cambria Math" panose="02040503050406030204" pitchFamily="18" charset="0"/>
                            <a:cs typeface="Cambria Math" panose="02040503050406030204" charset="0"/>
                          </a:rPr>
                          <m:t>𝑏</m:t>
                        </m:r>
                        <m:r>
                          <a:rPr lang="en-US" sz="4500" i="1">
                            <a:solidFill>
                              <a:schemeClr val="bg1"/>
                            </a:solidFill>
                            <a:latin typeface="Cambria Math" panose="02040503050406030204"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𝑏</m:t>
                        </m:r>
                      </m:num>
                      <m:den>
                        <m:r>
                          <a:rPr lang="en-US" sz="4500" b="0" i="1" smtClean="0">
                            <a:solidFill>
                              <a:schemeClr val="bg1"/>
                            </a:solidFill>
                            <a:latin typeface="Cambria Math" panose="02040503050406030204" pitchFamily="18" charset="0"/>
                            <a:cs typeface="Cambria Math" panose="02040503050406030204" charset="0"/>
                          </a:rPr>
                          <m:t>𝑎</m:t>
                        </m:r>
                        <m:r>
                          <a:rPr lang="en-US" sz="4500" i="1">
                            <a:solidFill>
                              <a:schemeClr val="bg1"/>
                            </a:solidFill>
                            <a:latin typeface="Cambria Math" panose="02040503050406030204"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4" name="3A"/>
              <p:cNvSpPr txBox="1">
                <a:spLocks noRot="1" noChangeAspect="1" noMove="1" noResize="1" noEditPoints="1" noAdjustHandles="1" noChangeArrowheads="1" noChangeShapeType="1" noTextEdit="1"/>
              </p:cNvSpPr>
              <p:nvPr/>
            </p:nvSpPr>
            <p:spPr>
              <a:xfrm>
                <a:off x="9525000" y="2197100"/>
                <a:ext cx="3215005" cy="1630680"/>
              </a:xfrm>
              <a:prstGeom prst="rect">
                <a:avLst/>
              </a:prstGeom>
              <a:blipFill>
                <a:blip r:embed="rId5"/>
                <a:stretch>
                  <a:fillRect l="-7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3D"/>
              <p:cNvSpPr txBox="1"/>
              <p:nvPr/>
            </p:nvSpPr>
            <p:spPr>
              <a:xfrm>
                <a:off x="13411200" y="4457700"/>
                <a:ext cx="3423920"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D.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𝑐</m:t>
                        </m:r>
                      </m:num>
                      <m:den>
                        <m:r>
                          <a:rPr lang="en-US" sz="4500" i="1">
                            <a:solidFill>
                              <a:schemeClr val="bg1"/>
                            </a:solidFill>
                            <a:latin typeface="Cambria Math" panose="02040503050406030204" charset="0"/>
                            <a:cs typeface="Cambria Math" panose="02040503050406030204" charset="0"/>
                          </a:rPr>
                          <m:t>𝑐</m:t>
                        </m:r>
                        <m:r>
                          <a:rPr lang="en-US" sz="4500" i="1">
                            <a:solidFill>
                              <a:schemeClr val="bg1"/>
                            </a:solidFill>
                            <a:latin typeface="Cambria Math" panose="02040503050406030204" charset="0"/>
                            <a:cs typeface="Cambria Math" panose="02040503050406030204" charset="0"/>
                          </a:rPr>
                          <m:t>+</m:t>
                        </m:r>
                        <m:r>
                          <a:rPr lang="en-US" sz="4500" i="1">
                            <a:solidFill>
                              <a:schemeClr val="bg1"/>
                            </a:solidFill>
                            <a:latin typeface="Cambria Math" panose="02040503050406030204" charset="0"/>
                            <a:cs typeface="Cambria Math" panose="02040503050406030204" charset="0"/>
                          </a:rPr>
                          <m:t>𝑐</m:t>
                        </m:r>
                        <m:r>
                          <a:rPr lang="en-US" sz="4500" i="1">
                            <a:solidFill>
                              <a:schemeClr val="bg1"/>
                            </a:solidFill>
                            <a:latin typeface="Cambria Math" panose="02040503050406030204"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𝑏</m:t>
                        </m:r>
                      </m:num>
                      <m:den>
                        <m:r>
                          <a:rPr lang="en-US" sz="4500" i="1">
                            <a:solidFill>
                              <a:schemeClr val="bg1"/>
                            </a:solidFill>
                            <a:latin typeface="Cambria Math" panose="02040503050406030204" charset="0"/>
                            <a:cs typeface="Cambria Math" panose="02040503050406030204" charset="0"/>
                          </a:rPr>
                          <m:t>𝑏</m:t>
                        </m:r>
                        <m:r>
                          <a:rPr lang="en-US" sz="4500" i="1">
                            <a:solidFill>
                              <a:schemeClr val="bg1"/>
                            </a:solidFill>
                            <a:latin typeface="Cambria Math" panose="02040503050406030204"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9" name="3D"/>
              <p:cNvSpPr txBox="1">
                <a:spLocks noRot="1" noChangeAspect="1" noMove="1" noResize="1" noEditPoints="1" noAdjustHandles="1" noChangeArrowheads="1" noChangeShapeType="1" noTextEdit="1"/>
              </p:cNvSpPr>
              <p:nvPr/>
            </p:nvSpPr>
            <p:spPr>
              <a:xfrm>
                <a:off x="13411200" y="4457700"/>
                <a:ext cx="3423920" cy="1630680"/>
              </a:xfrm>
              <a:prstGeom prst="rect">
                <a:avLst/>
              </a:prstGeom>
              <a:blipFill rotWithShape="1">
                <a:blip r:embed="rId6"/>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0" name="3C"/>
              <p:cNvSpPr txBox="1"/>
              <p:nvPr/>
            </p:nvSpPr>
            <p:spPr>
              <a:xfrm>
                <a:off x="9525000" y="4457700"/>
                <a:ext cx="3214370"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C.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𝑎</m:t>
                        </m:r>
                      </m:num>
                      <m:den>
                        <m:r>
                          <a:rPr lang="en-US" sz="4500" b="0" i="1" smtClean="0">
                            <a:solidFill>
                              <a:schemeClr val="bg1"/>
                            </a:solidFill>
                            <a:latin typeface="Cambria Math" panose="02040503050406030204" pitchFamily="18" charset="0"/>
                            <a:cs typeface="Cambria Math" panose="02040503050406030204" charset="0"/>
                          </a:rPr>
                          <m:t>𝑎</m:t>
                        </m:r>
                        <m:r>
                          <a:rPr lang="en-US" sz="4500" b="0" i="1" smtClean="0">
                            <a:solidFill>
                              <a:schemeClr val="bg1"/>
                            </a:solidFill>
                            <a:latin typeface="Cambria Math" panose="02040503050406030204" pitchFamily="18" charset="0"/>
                            <a:cs typeface="Cambria Math" panose="02040503050406030204" charset="0"/>
                          </a:rPr>
                          <m:t>+</m:t>
                        </m:r>
                        <m:r>
                          <a:rPr lang="en-US" sz="4500" b="0" i="1" smtClean="0">
                            <a:solidFill>
                              <a:schemeClr val="bg1"/>
                            </a:solidFill>
                            <a:latin typeface="Cambria Math" panose="02040503050406030204" pitchFamily="18" charset="0"/>
                            <a:cs typeface="Cambria Math" panose="02040503050406030204" charset="0"/>
                          </a:rPr>
                          <m:t>𝑎</m:t>
                        </m:r>
                        <m:r>
                          <a:rPr lang="en-US" sz="4500" i="1">
                            <a:solidFill>
                              <a:schemeClr val="bg1"/>
                            </a:solidFill>
                            <a:latin typeface="Cambria Math" panose="02040503050406030204"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𝑏</m:t>
                        </m:r>
                      </m:num>
                      <m:den>
                        <m:r>
                          <a:rPr lang="en-US" sz="4500" b="0" i="1" smtClean="0">
                            <a:solidFill>
                              <a:schemeClr val="bg1"/>
                            </a:solidFill>
                            <a:latin typeface="Cambria Math" panose="02040503050406030204" pitchFamily="18" charset="0"/>
                            <a:cs typeface="Cambria Math" panose="02040503050406030204" charset="0"/>
                          </a:rPr>
                          <m:t>𝑏</m:t>
                        </m:r>
                        <m:r>
                          <a:rPr lang="en-US" sz="4500" b="0" i="1" smtClean="0">
                            <a:solidFill>
                              <a:schemeClr val="bg1"/>
                            </a:solidFill>
                            <a:latin typeface="Cambria Math" panose="02040503050406030204" pitchFamily="18" charset="0"/>
                            <a:cs typeface="Cambria Math" panose="02040503050406030204" charset="0"/>
                          </a:rPr>
                          <m:t>+</m:t>
                        </m:r>
                        <m:r>
                          <a:rPr lang="en-US" sz="4500" b="0" i="1" smtClean="0">
                            <a:solidFill>
                              <a:schemeClr val="bg1"/>
                            </a:solidFill>
                            <a:latin typeface="Cambria Math" panose="02040503050406030204" pitchFamily="18" charset="0"/>
                            <a:cs typeface="Cambria Math" panose="02040503050406030204" charset="0"/>
                          </a:rPr>
                          <m:t>𝑏</m:t>
                        </m:r>
                        <m:r>
                          <a:rPr lang="en-US" sz="4500" i="1">
                            <a:solidFill>
                              <a:schemeClr val="bg1"/>
                            </a:solidFill>
                            <a:latin typeface="Cambria Math" panose="02040503050406030204"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10" name="3C"/>
              <p:cNvSpPr txBox="1">
                <a:spLocks noRot="1" noChangeAspect="1" noMove="1" noResize="1" noEditPoints="1" noAdjustHandles="1" noChangeArrowheads="1" noChangeShapeType="1" noTextEdit="1"/>
              </p:cNvSpPr>
              <p:nvPr/>
            </p:nvSpPr>
            <p:spPr>
              <a:xfrm>
                <a:off x="9525000" y="4457700"/>
                <a:ext cx="3214370" cy="1630680"/>
              </a:xfrm>
              <a:prstGeom prst="rect">
                <a:avLst/>
              </a:prstGeom>
              <a:blipFill>
                <a:blip r:embed="rId7"/>
                <a:stretch>
                  <a:fillRect l="-7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3B"/>
              <p:cNvSpPr txBox="1"/>
              <p:nvPr/>
            </p:nvSpPr>
            <p:spPr>
              <a:xfrm>
                <a:off x="13411200" y="2197100"/>
                <a:ext cx="3399155"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B.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𝑎</m:t>
                        </m:r>
                        <m:r>
                          <a:rPr lang="en-US" sz="4500" i="1">
                            <a:solidFill>
                              <a:schemeClr val="bg1"/>
                            </a:solidFill>
                            <a:latin typeface="Cambria Math" panose="02040503050406030204" charset="0"/>
                            <a:cs typeface="Cambria Math" panose="02040503050406030204" charset="0"/>
                          </a:rPr>
                          <m:t>’</m:t>
                        </m:r>
                      </m:num>
                      <m:den>
                        <m:r>
                          <a:rPr lang="en-US" sz="4500" b="0" i="1" smtClean="0">
                            <a:solidFill>
                              <a:schemeClr val="bg1"/>
                            </a:solidFill>
                            <a:latin typeface="Cambria Math" panose="02040503050406030204" pitchFamily="18" charset="0"/>
                            <a:cs typeface="Cambria Math" panose="02040503050406030204" charset="0"/>
                          </a:rPr>
                          <m:t>𝑐</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𝑏</m:t>
                        </m:r>
                        <m:r>
                          <a:rPr lang="en-US" sz="4500" i="1">
                            <a:solidFill>
                              <a:schemeClr val="bg1"/>
                            </a:solidFill>
                            <a:latin typeface="Cambria Math" panose="02040503050406030204" charset="0"/>
                            <a:cs typeface="Cambria Math" panose="02040503050406030204" charset="0"/>
                          </a:rPr>
                          <m:t>’</m:t>
                        </m:r>
                      </m:num>
                      <m:den>
                        <m:r>
                          <a:rPr lang="en-US" sz="4500" b="0" i="1" smtClean="0">
                            <a:solidFill>
                              <a:schemeClr val="bg1"/>
                            </a:solidFill>
                            <a:latin typeface="Cambria Math" panose="02040503050406030204" pitchFamily="18" charset="0"/>
                            <a:cs typeface="Cambria Math" panose="02040503050406030204" charset="0"/>
                          </a:rPr>
                          <m:t>𝑐</m:t>
                        </m:r>
                        <m:r>
                          <a:rPr lang="en-US" sz="4500" b="0" i="1" smtClean="0">
                            <a:solidFill>
                              <a:schemeClr val="bg1"/>
                            </a:solidFill>
                            <a:latin typeface="Cambria Math" panose="02040503050406030204" pitchFamily="18" charset="0"/>
                            <a:cs typeface="Cambria Math" panose="02040503050406030204" charset="0"/>
                          </a:rPr>
                          <m:t>"</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11" name="3B"/>
              <p:cNvSpPr txBox="1">
                <a:spLocks noRot="1" noChangeAspect="1" noMove="1" noResize="1" noEditPoints="1" noAdjustHandles="1" noChangeArrowheads="1" noChangeShapeType="1" noTextEdit="1"/>
              </p:cNvSpPr>
              <p:nvPr/>
            </p:nvSpPr>
            <p:spPr>
              <a:xfrm>
                <a:off x="13411200" y="2197100"/>
                <a:ext cx="3399155" cy="1630680"/>
              </a:xfrm>
              <a:prstGeom prst="rect">
                <a:avLst/>
              </a:prstGeom>
              <a:blipFill>
                <a:blip r:embed="rId8"/>
                <a:stretch>
                  <a:fillRect l="-7527"/>
                </a:stretch>
              </a:blipFill>
            </p:spPr>
            <p:txBody>
              <a:bodyPr/>
              <a:lstStyle/>
              <a:p>
                <a:r>
                  <a:rPr lang="en-US">
                    <a:noFill/>
                  </a:rPr>
                  <a:t> </a:t>
                </a:r>
              </a:p>
            </p:txBody>
          </p:sp>
        </mc:Fallback>
      </mc:AlternateContent>
      <p:sp>
        <p:nvSpPr>
          <p:cNvPr id="8" name="Right Arrow 7">
            <a:hlinkClick r:id="rId9" action="ppaction://hlinksldjump"/>
          </p:cNvPr>
          <p:cNvSpPr/>
          <p:nvPr/>
        </p:nvSpPr>
        <p:spPr>
          <a:xfrm>
            <a:off x="15415260" y="8546465"/>
            <a:ext cx="2296795" cy="1376045"/>
          </a:xfrm>
          <a:prstGeom prst="rightArrow">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14338"/>
                                        </p:tgtEl>
                                        <p:attrNameLst>
                                          <p:attrName>fillcolor</p:attrName>
                                        </p:attrNameLst>
                                      </p:cBhvr>
                                      <p:to>
                                        <a:schemeClr val="accent2"/>
                                      </p:to>
                                    </p:animClr>
                                    <p:set>
                                      <p:cBhvr>
                                        <p:cTn id="7" dur="2000" fill="hold"/>
                                        <p:tgtEl>
                                          <p:spTgt spid="14338"/>
                                        </p:tgtEl>
                                        <p:attrNameLst>
                                          <p:attrName>fill.type</p:attrName>
                                        </p:attrNameLst>
                                      </p:cBhvr>
                                      <p:to>
                                        <p:strVal val="solid"/>
                                      </p:to>
                                    </p:set>
                                    <p:set>
                                      <p:cBhvr>
                                        <p:cTn id="8" dur="2000" fill="hold"/>
                                        <p:tgtEl>
                                          <p:spTgt spid="143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4"/>
                                        </p:tgtEl>
                                        <p:attrNameLst>
                                          <p:attrName>fillcolor</p:attrName>
                                        </p:attrNameLst>
                                      </p:cBhvr>
                                      <p:to>
                                        <a:schemeClr val="accent2"/>
                                      </p:to>
                                    </p:animClr>
                                    <p:set>
                                      <p:cBhvr>
                                        <p:cTn id="14" dur="1000" fill="hold"/>
                                        <p:tgtEl>
                                          <p:spTgt spid="4"/>
                                        </p:tgtEl>
                                        <p:attrNameLst>
                                          <p:attrName>fill.type</p:attrName>
                                        </p:attrNameLst>
                                      </p:cBhvr>
                                      <p:to>
                                        <p:strVal val="solid"/>
                                      </p:to>
                                    </p:set>
                                    <p:set>
                                      <p:cBhvr>
                                        <p:cTn id="15" dur="1000" fill="hold"/>
                                        <p:tgtEl>
                                          <p:spTgt spid="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10"/>
                                        </p:tgtEl>
                                        <p:attrNameLst>
                                          <p:attrName>fillcolor</p:attrName>
                                        </p:attrNameLst>
                                      </p:cBhvr>
                                      <p:to>
                                        <a:schemeClr val="hlink"/>
                                      </p:to>
                                    </p:animClr>
                                    <p:set>
                                      <p:cBhvr>
                                        <p:cTn id="28" dur="1000" fill="hold"/>
                                        <p:tgtEl>
                                          <p:spTgt spid="10"/>
                                        </p:tgtEl>
                                        <p:attrNameLst>
                                          <p:attrName>fill.type</p:attrName>
                                        </p:attrNameLst>
                                      </p:cBhvr>
                                      <p:to>
                                        <p:strVal val="solid"/>
                                      </p:to>
                                    </p:set>
                                    <p:set>
                                      <p:cBhvr>
                                        <p:cTn id="29" dur="10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_thanh_Dung_roi_ban_gioi_qua-www_tiengdong_com.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1000" fill="hold"/>
                                        <p:tgtEl>
                                          <p:spTgt spid="9"/>
                                        </p:tgtEl>
                                        <p:attrNameLst>
                                          <p:attrName>fillcolor</p:attrName>
                                        </p:attrNameLst>
                                      </p:cBhvr>
                                      <p:to>
                                        <a:schemeClr val="accent2"/>
                                      </p:to>
                                    </p:animClr>
                                    <p:set>
                                      <p:cBhvr>
                                        <p:cTn id="35" dur="1000" fill="hold"/>
                                        <p:tgtEl>
                                          <p:spTgt spid="9"/>
                                        </p:tgtEl>
                                        <p:attrNameLst>
                                          <p:attrName>fill.type</p:attrName>
                                        </p:attrNameLst>
                                      </p:cBhvr>
                                      <p:to>
                                        <p:strVal val="solid"/>
                                      </p:to>
                                    </p:set>
                                    <p:set>
                                      <p:cBhvr>
                                        <p:cTn id="36" dur="100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435" y="647700"/>
            <a:ext cx="15616555" cy="1143000"/>
          </a:xfrm>
        </p:spPr>
        <p:txBody>
          <a:bodyPr>
            <a:normAutofit fontScale="90000"/>
          </a:bodyPr>
          <a:lstStyle/>
          <a:p>
            <a:pPr algn="l"/>
            <a:r>
              <a:rPr lang="en-US" sz="6000" b="1" dirty="0" err="1">
                <a:solidFill>
                  <a:srgbClr val="FFFF00"/>
                </a:solidFill>
                <a:highlight>
                  <a:srgbClr val="000000"/>
                </a:highlight>
                <a:latin typeface="Times New Roman" panose="02020603050405020304" pitchFamily="18" charset="0"/>
                <a:cs typeface="Times New Roman" panose="02020603050405020304" pitchFamily="18" charset="0"/>
              </a:rPr>
              <a:t>Câu</a:t>
            </a:r>
            <a:r>
              <a:rPr lang="en-US" sz="6000" b="1" dirty="0">
                <a:solidFill>
                  <a:srgbClr val="FFFF00"/>
                </a:solidFill>
                <a:highlight>
                  <a:srgbClr val="000000"/>
                </a:highlight>
                <a:latin typeface="Times New Roman" panose="02020603050405020304" pitchFamily="18" charset="0"/>
                <a:cs typeface="Times New Roman" panose="02020603050405020304" pitchFamily="18" charset="0"/>
              </a:rPr>
              <a:t> 2:</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dirty="0" err="1">
                <a:solidFill>
                  <a:srgbClr val="FFFF00"/>
                </a:solidFill>
                <a:highlight>
                  <a:srgbClr val="000000"/>
                </a:highlight>
                <a:latin typeface="Times New Roman" panose="02020603050405020304" pitchFamily="18" charset="0"/>
                <a:cs typeface="Times New Roman" panose="02020603050405020304" pitchFamily="18" charset="0"/>
              </a:rPr>
              <a:t>Hãy</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dirty="0" err="1">
                <a:solidFill>
                  <a:srgbClr val="FFFF00"/>
                </a:solidFill>
                <a:highlight>
                  <a:srgbClr val="000000"/>
                </a:highlight>
                <a:latin typeface="Times New Roman" panose="02020603050405020304" pitchFamily="18" charset="0"/>
                <a:cs typeface="Times New Roman" panose="02020603050405020304" pitchFamily="18" charset="0"/>
              </a:rPr>
              <a:t>chọn</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dirty="0" err="1">
                <a:solidFill>
                  <a:srgbClr val="FFFF00"/>
                </a:solidFill>
                <a:highlight>
                  <a:srgbClr val="000000"/>
                </a:highlight>
                <a:latin typeface="Times New Roman" panose="02020603050405020304" pitchFamily="18" charset="0"/>
                <a:cs typeface="Times New Roman" panose="02020603050405020304" pitchFamily="18" charset="0"/>
              </a:rPr>
              <a:t>câu</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b="1" dirty="0" err="1">
                <a:solidFill>
                  <a:srgbClr val="FFFF00"/>
                </a:solidFill>
                <a:highlight>
                  <a:srgbClr val="000000"/>
                </a:highlight>
                <a:latin typeface="Times New Roman" panose="02020603050405020304" pitchFamily="18" charset="0"/>
                <a:cs typeface="Times New Roman" panose="02020603050405020304" pitchFamily="18" charset="0"/>
              </a:rPr>
              <a:t>sai</a:t>
            </a:r>
            <a:r>
              <a:rPr lang="en-US" sz="6000" b="1"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Cho </a:t>
            </a:r>
            <a:r>
              <a:rPr lang="en-US" sz="6000" dirty="0" err="1">
                <a:solidFill>
                  <a:srgbClr val="FFFF00"/>
                </a:solidFill>
                <a:highlight>
                  <a:srgbClr val="000000"/>
                </a:highlight>
                <a:latin typeface="Times New Roman" panose="02020603050405020304" pitchFamily="18" charset="0"/>
                <a:cs typeface="Times New Roman" panose="02020603050405020304" pitchFamily="18" charset="0"/>
              </a:rPr>
              <a:t>hình</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dirty="0" err="1">
                <a:solidFill>
                  <a:srgbClr val="FFFF00"/>
                </a:solidFill>
                <a:highlight>
                  <a:srgbClr val="000000"/>
                </a:highlight>
                <a:latin typeface="Times New Roman" panose="02020603050405020304" pitchFamily="18" charset="0"/>
                <a:cs typeface="Times New Roman" panose="02020603050405020304" pitchFamily="18" charset="0"/>
              </a:rPr>
              <a:t>vẽ</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a:t>
            </a:r>
            <a:r>
              <a:rPr lang="en-US" sz="6000" dirty="0" err="1">
                <a:solidFill>
                  <a:srgbClr val="FFFF00"/>
                </a:solidFill>
                <a:highlight>
                  <a:srgbClr val="000000"/>
                </a:highlight>
                <a:latin typeface="Times New Roman" panose="02020603050405020304" pitchFamily="18" charset="0"/>
                <a:cs typeface="Times New Roman" panose="02020603050405020304" pitchFamily="18" charset="0"/>
              </a:rPr>
              <a:t>biết</a:t>
            </a:r>
            <a:r>
              <a:rPr lang="en-US" sz="6000" dirty="0">
                <a:solidFill>
                  <a:srgbClr val="FFFF00"/>
                </a:solidFill>
                <a:highlight>
                  <a:srgbClr val="000000"/>
                </a:highlight>
                <a:latin typeface="Times New Roman" panose="02020603050405020304" pitchFamily="18" charset="0"/>
                <a:cs typeface="Times New Roman" panose="02020603050405020304" pitchFamily="18" charset="0"/>
              </a:rPr>
              <a:t> DE//BC:</a:t>
            </a:r>
            <a:br>
              <a:rPr lang="en-US" sz="6000" dirty="0">
                <a:solidFill>
                  <a:srgbClr val="FFFF00"/>
                </a:solidFill>
                <a:highlight>
                  <a:srgbClr val="000000"/>
                </a:highlight>
                <a:latin typeface="Times New Roman" panose="02020603050405020304" pitchFamily="18" charset="0"/>
                <a:cs typeface="Times New Roman" panose="02020603050405020304" pitchFamily="18" charset="0"/>
              </a:rPr>
            </a:br>
            <a:endParaRPr lang="en-US" sz="6000"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15468600" cy="7886700"/>
          </a:xfrm>
        </p:spPr>
        <p:txBody>
          <a:bodyPr/>
          <a:lstStyle/>
          <a:p>
            <a:pPr algn="just"/>
            <a:r>
              <a:rPr lang="en-US" dirty="0">
                <a:solidFill>
                  <a:srgbClr val="212529"/>
                </a:solidFill>
                <a:latin typeface="Open Sans" panose="020B0606030504020204"/>
              </a:rPr>
              <a:t>:</a:t>
            </a:r>
          </a:p>
          <a:p>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60" y="1766455"/>
            <a:ext cx="6724015" cy="742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3A"/>
              <p:cNvSpPr txBox="1"/>
              <p:nvPr/>
            </p:nvSpPr>
            <p:spPr>
              <a:xfrm>
                <a:off x="9500839" y="2197100"/>
                <a:ext cx="3080385"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A.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𝐴𝐷</m:t>
                        </m:r>
                      </m:num>
                      <m:den>
                        <m:r>
                          <a:rPr lang="en-US" sz="4500" i="1">
                            <a:solidFill>
                              <a:schemeClr val="bg1"/>
                            </a:solidFill>
                            <a:latin typeface="Cambria Math" panose="02040503050406030204" charset="0"/>
                            <a:cs typeface="Cambria Math" panose="02040503050406030204" charset="0"/>
                          </a:rPr>
                          <m:t>𝐴𝐵</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𝐴𝐸</m:t>
                        </m:r>
                      </m:num>
                      <m:den>
                        <m:r>
                          <a:rPr lang="en-US" sz="4500" i="1">
                            <a:solidFill>
                              <a:schemeClr val="bg1"/>
                            </a:solidFill>
                            <a:latin typeface="Cambria Math" panose="02040503050406030204" charset="0"/>
                            <a:cs typeface="Cambria Math" panose="02040503050406030204" charset="0"/>
                          </a:rPr>
                          <m:t>𝐴𝐶</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4" name="3A"/>
              <p:cNvSpPr txBox="1">
                <a:spLocks noRot="1" noChangeAspect="1" noMove="1" noResize="1" noEditPoints="1" noAdjustHandles="1" noChangeArrowheads="1" noChangeShapeType="1" noTextEdit="1"/>
              </p:cNvSpPr>
              <p:nvPr/>
            </p:nvSpPr>
            <p:spPr>
              <a:xfrm>
                <a:off x="9500839" y="2197100"/>
                <a:ext cx="3080385" cy="1630680"/>
              </a:xfrm>
              <a:prstGeom prst="rect">
                <a:avLst/>
              </a:prstGeom>
              <a:blipFill rotWithShape="1">
                <a:blip r:embed="rId5"/>
                <a:stretch>
                  <a:fillRect l="-20" r="-537"/>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9" name="3D"/>
              <p:cNvSpPr txBox="1"/>
              <p:nvPr/>
            </p:nvSpPr>
            <p:spPr>
              <a:xfrm>
                <a:off x="13411200" y="4457700"/>
                <a:ext cx="3060700"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D.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𝐴𝐷</m:t>
                        </m:r>
                      </m:num>
                      <m:den>
                        <m:r>
                          <a:rPr lang="en-US" sz="4500" i="1">
                            <a:solidFill>
                              <a:schemeClr val="bg1"/>
                            </a:solidFill>
                            <a:latin typeface="Cambria Math" panose="02040503050406030204" charset="0"/>
                            <a:cs typeface="Cambria Math" panose="02040503050406030204" charset="0"/>
                          </a:rPr>
                          <m:t>𝐵𝐷</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𝐴𝐸</m:t>
                        </m:r>
                      </m:num>
                      <m:den>
                        <m:r>
                          <a:rPr lang="en-US" sz="4500" i="1">
                            <a:solidFill>
                              <a:schemeClr val="bg1"/>
                            </a:solidFill>
                            <a:latin typeface="Cambria Math" panose="02040503050406030204" charset="0"/>
                            <a:cs typeface="Cambria Math" panose="02040503050406030204" charset="0"/>
                          </a:rPr>
                          <m:t>𝐸𝐶</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9" name="3D"/>
              <p:cNvSpPr txBox="1">
                <a:spLocks noRot="1" noChangeAspect="1" noMove="1" noResize="1" noEditPoints="1" noAdjustHandles="1" noChangeArrowheads="1" noChangeShapeType="1" noTextEdit="1"/>
              </p:cNvSpPr>
              <p:nvPr/>
            </p:nvSpPr>
            <p:spPr>
              <a:xfrm>
                <a:off x="13411200" y="4457700"/>
                <a:ext cx="3060700" cy="1630680"/>
              </a:xfrm>
              <a:prstGeom prst="rect">
                <a:avLst/>
              </a:prstGeom>
              <a:blipFill rotWithShape="1">
                <a:blip r:embed="rId6"/>
                <a:stretch>
                  <a:fillRect r="-1763"/>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0" name="3C"/>
              <p:cNvSpPr txBox="1"/>
              <p:nvPr/>
            </p:nvSpPr>
            <p:spPr>
              <a:xfrm>
                <a:off x="9525000" y="4457700"/>
                <a:ext cx="3060700" cy="1630680"/>
              </a:xfrm>
              <a:prstGeom prst="rect">
                <a:avLst/>
              </a:prstGeom>
              <a:solidFill>
                <a:schemeClr val="bg2">
                  <a:lumMod val="50000"/>
                </a:schemeClr>
              </a:solidFill>
            </p:spPr>
            <p:txBody>
              <a:bodyPr wrap="none" rtlCol="0" anchor="t">
                <a:noAutofit/>
              </a:bodyPr>
              <a:lstStyle/>
              <a:p>
                <a:pPr algn="l"/>
                <a:r>
                  <a:rPr lang="en-US" sz="4500">
                    <a:solidFill>
                      <a:schemeClr val="bg1"/>
                    </a:solidFill>
                    <a:latin typeface="Cambria Math" panose="02040503050406030204" charset="0"/>
                    <a:cs typeface="Cambria Math" panose="02040503050406030204" charset="0"/>
                  </a:rPr>
                  <a:t>C.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𝐴𝐵</m:t>
                        </m:r>
                      </m:num>
                      <m:den>
                        <m:r>
                          <a:rPr lang="en-US" sz="4500" i="1">
                            <a:solidFill>
                              <a:schemeClr val="bg1"/>
                            </a:solidFill>
                            <a:latin typeface="Cambria Math" panose="02040503050406030204" charset="0"/>
                            <a:cs typeface="Cambria Math" panose="02040503050406030204" charset="0"/>
                          </a:rPr>
                          <m:t>𝐴𝐷</m:t>
                        </m:r>
                      </m:den>
                    </m:f>
                  </m:oMath>
                </a14:m>
                <a:r>
                  <a:rPr lang="en-US" sz="4500" i="1">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i="1">
                            <a:solidFill>
                              <a:schemeClr val="bg1"/>
                            </a:solidFill>
                            <a:latin typeface="Cambria Math" panose="02040503050406030204" charset="0"/>
                            <a:cs typeface="Cambria Math" panose="02040503050406030204" charset="0"/>
                          </a:rPr>
                          <m:t>𝐴𝐶</m:t>
                        </m:r>
                      </m:num>
                      <m:den>
                        <m:r>
                          <a:rPr lang="en-US" sz="4500" i="1">
                            <a:solidFill>
                              <a:schemeClr val="bg1"/>
                            </a:solidFill>
                            <a:latin typeface="Cambria Math" panose="02040503050406030204" charset="0"/>
                            <a:cs typeface="Cambria Math" panose="02040503050406030204" charset="0"/>
                          </a:rPr>
                          <m:t>𝐴𝐸</m:t>
                        </m:r>
                      </m:den>
                    </m:f>
                  </m:oMath>
                </a14:m>
                <a:r>
                  <a:rPr lang="en-US" sz="4500" i="1">
                    <a:solidFill>
                      <a:schemeClr val="bg1"/>
                    </a:solidFill>
                    <a:latin typeface="Cambria Math" panose="02040503050406030204" charset="0"/>
                    <a:cs typeface="Cambria Math" panose="02040503050406030204" charset="0"/>
                  </a:rPr>
                  <a:t>  </a:t>
                </a:r>
              </a:p>
            </p:txBody>
          </p:sp>
        </mc:Choice>
        <mc:Fallback xmlns="">
          <p:sp>
            <p:nvSpPr>
              <p:cNvPr id="10" name="3C"/>
              <p:cNvSpPr txBox="1">
                <a:spLocks noRot="1" noChangeAspect="1" noMove="1" noResize="1" noEditPoints="1" noAdjustHandles="1" noChangeArrowheads="1" noChangeShapeType="1" noTextEdit="1"/>
              </p:cNvSpPr>
              <p:nvPr/>
            </p:nvSpPr>
            <p:spPr>
              <a:xfrm>
                <a:off x="9525000" y="4457700"/>
                <a:ext cx="3060700" cy="1630680"/>
              </a:xfrm>
              <a:prstGeom prst="rect">
                <a:avLst/>
              </a:prstGeom>
              <a:blipFill rotWithShape="1">
                <a:blip r:embed="rId7"/>
                <a:stretch>
                  <a:fillRect r="-62"/>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 name="3B"/>
              <p:cNvSpPr txBox="1"/>
              <p:nvPr/>
            </p:nvSpPr>
            <p:spPr>
              <a:xfrm>
                <a:off x="13487400" y="2197100"/>
                <a:ext cx="2984500" cy="1630680"/>
              </a:xfrm>
              <a:prstGeom prst="rect">
                <a:avLst/>
              </a:prstGeom>
              <a:solidFill>
                <a:schemeClr val="bg2">
                  <a:lumMod val="50000"/>
                </a:schemeClr>
              </a:solidFill>
            </p:spPr>
            <p:txBody>
              <a:bodyPr wrap="none" rtlCol="0" anchor="t">
                <a:noAutofit/>
              </a:bodyPr>
              <a:lstStyle/>
              <a:p>
                <a:pPr algn="l"/>
                <a:r>
                  <a:rPr lang="en-US" sz="4500" dirty="0">
                    <a:solidFill>
                      <a:schemeClr val="bg1"/>
                    </a:solidFill>
                    <a:latin typeface="Cambria Math" panose="02040503050406030204" charset="0"/>
                    <a:cs typeface="Cambria Math" panose="02040503050406030204" charset="0"/>
                  </a:rPr>
                  <a:t>B.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b="0" i="1" smtClean="0">
                            <a:solidFill>
                              <a:schemeClr val="bg1"/>
                            </a:solidFill>
                            <a:latin typeface="Cambria Math" panose="02040503050406030204" pitchFamily="18" charset="0"/>
                            <a:cs typeface="Cambria Math" panose="02040503050406030204" charset="0"/>
                          </a:rPr>
                          <m:t>𝐷𝐵</m:t>
                        </m:r>
                      </m:num>
                      <m:den>
                        <m:r>
                          <a:rPr lang="en-US" sz="4500" i="1">
                            <a:solidFill>
                              <a:schemeClr val="bg1"/>
                            </a:solidFill>
                            <a:latin typeface="Cambria Math" panose="02040503050406030204" charset="0"/>
                            <a:cs typeface="Cambria Math" panose="02040503050406030204" charset="0"/>
                          </a:rPr>
                          <m:t>𝐴𝐵</m:t>
                        </m:r>
                      </m:den>
                    </m:f>
                  </m:oMath>
                </a14:m>
                <a:r>
                  <a:rPr lang="en-US" sz="4500" i="1" dirty="0">
                    <a:solidFill>
                      <a:schemeClr val="bg1"/>
                    </a:solidFill>
                    <a:latin typeface="Cambria Math" panose="02040503050406030204" charset="0"/>
                    <a:cs typeface="Cambria Math" panose="02040503050406030204" charset="0"/>
                  </a:rPr>
                  <a:t> = </a:t>
                </a:r>
                <a14:m>
                  <m:oMath xmlns:m="http://schemas.openxmlformats.org/officeDocument/2006/math">
                    <m:f>
                      <m:fPr>
                        <m:ctrlPr>
                          <a:rPr lang="en-US" sz="4500" i="1">
                            <a:solidFill>
                              <a:schemeClr val="bg1"/>
                            </a:solidFill>
                            <a:latin typeface="Cambria Math" panose="02040503050406030204" pitchFamily="18" charset="0"/>
                            <a:cs typeface="Cambria Math" panose="02040503050406030204" charset="0"/>
                          </a:rPr>
                        </m:ctrlPr>
                      </m:fPr>
                      <m:num>
                        <m:r>
                          <a:rPr lang="en-US" sz="4500" b="0" i="1" smtClean="0">
                            <a:solidFill>
                              <a:schemeClr val="bg1"/>
                            </a:solidFill>
                            <a:latin typeface="Cambria Math" panose="02040503050406030204" pitchFamily="18" charset="0"/>
                            <a:cs typeface="Cambria Math" panose="02040503050406030204" charset="0"/>
                          </a:rPr>
                          <m:t>𝐸𝐶</m:t>
                        </m:r>
                      </m:num>
                      <m:den>
                        <m:r>
                          <a:rPr lang="en-US" sz="4500" b="0" i="1" smtClean="0">
                            <a:solidFill>
                              <a:schemeClr val="bg1"/>
                            </a:solidFill>
                            <a:latin typeface="Cambria Math" panose="02040503050406030204" pitchFamily="18" charset="0"/>
                            <a:cs typeface="Cambria Math" panose="02040503050406030204" charset="0"/>
                          </a:rPr>
                          <m:t>𝐴𝐸</m:t>
                        </m:r>
                      </m:den>
                    </m:f>
                  </m:oMath>
                </a14:m>
                <a:r>
                  <a:rPr lang="en-US" sz="4500" i="1" dirty="0">
                    <a:solidFill>
                      <a:schemeClr val="bg1"/>
                    </a:solidFill>
                    <a:latin typeface="Cambria Math" panose="02040503050406030204" charset="0"/>
                    <a:cs typeface="Cambria Math" panose="02040503050406030204" charset="0"/>
                  </a:rPr>
                  <a:t>  </a:t>
                </a:r>
              </a:p>
            </p:txBody>
          </p:sp>
        </mc:Choice>
        <mc:Fallback xmlns="">
          <p:sp>
            <p:nvSpPr>
              <p:cNvPr id="11" name="3B"/>
              <p:cNvSpPr txBox="1">
                <a:spLocks noRot="1" noChangeAspect="1" noMove="1" noResize="1" noEditPoints="1" noAdjustHandles="1" noChangeArrowheads="1" noChangeShapeType="1" noTextEdit="1"/>
              </p:cNvSpPr>
              <p:nvPr/>
            </p:nvSpPr>
            <p:spPr>
              <a:xfrm>
                <a:off x="13487400" y="2197100"/>
                <a:ext cx="2984500" cy="1630680"/>
              </a:xfrm>
              <a:prstGeom prst="rect">
                <a:avLst/>
              </a:prstGeom>
              <a:blipFill>
                <a:blip r:embed="rId8"/>
                <a:stretch>
                  <a:fillRect l="-8589"/>
                </a:stretch>
              </a:blipFill>
            </p:spPr>
            <p:txBody>
              <a:bodyPr/>
              <a:lstStyle/>
              <a:p>
                <a:r>
                  <a:rPr lang="en-US">
                    <a:noFill/>
                  </a:rPr>
                  <a:t> </a:t>
                </a:r>
              </a:p>
            </p:txBody>
          </p:sp>
        </mc:Fallback>
      </mc:AlternateContent>
      <p:sp>
        <p:nvSpPr>
          <p:cNvPr id="14" name="Right Arrow 13">
            <a:hlinkClick r:id="rId9" action="ppaction://hlinksldjump"/>
          </p:cNvPr>
          <p:cNvSpPr/>
          <p:nvPr/>
        </p:nvSpPr>
        <p:spPr>
          <a:xfrm>
            <a:off x="15415260" y="8546465"/>
            <a:ext cx="2296795" cy="1376045"/>
          </a:xfrm>
          <a:prstGeom prst="rightArrow">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chemeClr val="hlink"/>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m_thanh_Dung_roi_ban_gioi_qua-www_tiengdong_com.wav"/>
                                        </p:tgtEl>
                                      </p:cMediaNode>
                                    </p:audio>
                                  </p:sub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chemeClr val="accent2"/>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35" y="952500"/>
            <a:ext cx="18578830" cy="1363345"/>
          </a:xfrm>
        </p:spPr>
        <p:txBody>
          <a:bodyPr>
            <a:normAutofit fontScale="90000"/>
          </a:bodyPr>
          <a:lstStyle/>
          <a:p>
            <a:pPr algn="l"/>
            <a:r>
              <a:rPr lang="en-US" altLang="vi-VN" sz="6000" b="1" dirty="0">
                <a:solidFill>
                  <a:srgbClr val="FFFF00"/>
                </a:solidFill>
                <a:highlight>
                  <a:srgbClr val="008000"/>
                </a:highlight>
                <a:latin typeface="Times New Roman" panose="02020603050405020304" pitchFamily="18" charset="0"/>
                <a:cs typeface="Times New Roman" panose="02020603050405020304" pitchFamily="18" charset="0"/>
              </a:rPr>
              <a:t>Câu 3:</a:t>
            </a:r>
            <a:r>
              <a:rPr lang="en-US" altLang="vi-VN" sz="6000" dirty="0">
                <a:solidFill>
                  <a:srgbClr val="FFFF00"/>
                </a:solidFill>
                <a:highlight>
                  <a:srgbClr val="008000"/>
                </a:highlight>
                <a:latin typeface="Times New Roman" panose="02020603050405020304" pitchFamily="18" charset="0"/>
                <a:cs typeface="Times New Roman" panose="02020603050405020304" pitchFamily="18" charset="0"/>
              </a:rPr>
              <a:t> </a:t>
            </a:r>
            <a:r>
              <a:rPr lang="vi-VN" sz="6000" dirty="0">
                <a:solidFill>
                  <a:srgbClr val="FFFF00"/>
                </a:solidFill>
                <a:highlight>
                  <a:srgbClr val="008000"/>
                </a:highlight>
                <a:latin typeface="Times New Roman" panose="02020603050405020304" pitchFamily="18" charset="0"/>
                <a:cs typeface="Times New Roman" panose="02020603050405020304" pitchFamily="18" charset="0"/>
              </a:rPr>
              <a:t>Cho hình vẽ, trong đó DE // BC, AE = 12, DB = 18, </a:t>
            </a:r>
            <a:br>
              <a:rPr lang="en-US" sz="6000" dirty="0">
                <a:solidFill>
                  <a:srgbClr val="FFFF00"/>
                </a:solidFill>
                <a:highlight>
                  <a:srgbClr val="008000"/>
                </a:highlight>
                <a:latin typeface="Times New Roman" panose="02020603050405020304" pitchFamily="18" charset="0"/>
                <a:cs typeface="Times New Roman" panose="02020603050405020304" pitchFamily="18" charset="0"/>
              </a:rPr>
            </a:br>
            <a:r>
              <a:rPr lang="vi-VN" sz="6000" dirty="0">
                <a:solidFill>
                  <a:srgbClr val="FFFF00"/>
                </a:solidFill>
                <a:highlight>
                  <a:srgbClr val="008000"/>
                </a:highlight>
                <a:latin typeface="Times New Roman" panose="02020603050405020304" pitchFamily="18" charset="0"/>
                <a:cs typeface="Times New Roman" panose="02020603050405020304" pitchFamily="18" charset="0"/>
              </a:rPr>
              <a:t>CA = 36. Độ dài AB bằng:</a:t>
            </a:r>
            <a:br>
              <a:rPr lang="vi-VN" sz="6000" dirty="0">
                <a:solidFill>
                  <a:srgbClr val="FFFF00"/>
                </a:solidFill>
                <a:highlight>
                  <a:srgbClr val="008000"/>
                </a:highlight>
                <a:latin typeface="Times New Roman" panose="02020603050405020304" pitchFamily="18" charset="0"/>
                <a:cs typeface="Times New Roman" panose="02020603050405020304" pitchFamily="18" charset="0"/>
              </a:rPr>
            </a:br>
            <a:endParaRPr lang="en-US" sz="5400" dirty="0">
              <a:solidFill>
                <a:schemeClr val="bg1"/>
              </a:solidFill>
              <a:highlight>
                <a:srgbClr val="008000"/>
              </a:highlight>
              <a:latin typeface="Times New Roman" panose="02020603050405020304" pitchFamily="18" charset="0"/>
              <a:cs typeface="Times New Roman" panose="02020603050405020304" pitchFamily="18" charset="0"/>
            </a:endParaRPr>
          </a:p>
        </p:txBody>
      </p:sp>
      <p:pic>
        <p:nvPicPr>
          <p:cNvPr id="17410" name="Picture 2" descr="Trắc nghiệm Định lý Ta-lét trong tam giác có đáp án – Toán lớp 8 (ảnh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28900"/>
            <a:ext cx="8394700" cy="5805170"/>
          </a:xfrm>
          <a:prstGeom prst="rect">
            <a:avLst/>
          </a:prstGeom>
          <a:noFill/>
          <a:extLst>
            <a:ext uri="{909E8E84-426E-40DD-AFC4-6F175D3DCCD1}">
              <a14:hiddenFill xmlns:a14="http://schemas.microsoft.com/office/drawing/2010/main">
                <a:solidFill>
                  <a:srgbClr val="FFFFFF"/>
                </a:solidFill>
              </a14:hiddenFill>
            </a:ext>
          </a:extLst>
        </p:spPr>
      </p:pic>
      <p:sp>
        <p:nvSpPr>
          <p:cNvPr id="3" name="3A"/>
          <p:cNvSpPr txBox="1"/>
          <p:nvPr/>
        </p:nvSpPr>
        <p:spPr>
          <a:xfrm>
            <a:off x="11125200" y="2552700"/>
            <a:ext cx="2419985" cy="1014730"/>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A. 30</a:t>
            </a:r>
          </a:p>
        </p:txBody>
      </p:sp>
      <p:sp>
        <p:nvSpPr>
          <p:cNvPr id="5" name="3B"/>
          <p:cNvSpPr txBox="1"/>
          <p:nvPr/>
        </p:nvSpPr>
        <p:spPr>
          <a:xfrm>
            <a:off x="11125200" y="3467100"/>
            <a:ext cx="2419350" cy="1014730"/>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B. 36</a:t>
            </a:r>
          </a:p>
        </p:txBody>
      </p:sp>
      <p:sp>
        <p:nvSpPr>
          <p:cNvPr id="6" name="3C"/>
          <p:cNvSpPr txBox="1"/>
          <p:nvPr/>
        </p:nvSpPr>
        <p:spPr>
          <a:xfrm>
            <a:off x="11125200" y="4381500"/>
            <a:ext cx="2419350" cy="1014730"/>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C. 25</a:t>
            </a:r>
          </a:p>
        </p:txBody>
      </p:sp>
      <p:sp>
        <p:nvSpPr>
          <p:cNvPr id="7" name="3D"/>
          <p:cNvSpPr txBox="1"/>
          <p:nvPr/>
        </p:nvSpPr>
        <p:spPr>
          <a:xfrm>
            <a:off x="11125200" y="5195570"/>
            <a:ext cx="2419350" cy="1014730"/>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D. 27</a:t>
            </a:r>
          </a:p>
        </p:txBody>
      </p:sp>
      <p:sp>
        <p:nvSpPr>
          <p:cNvPr id="18" name="Right Arrow 17">
            <a:hlinkClick r:id="rId5" action="ppaction://hlinksldjump"/>
          </p:cNvPr>
          <p:cNvSpPr/>
          <p:nvPr/>
        </p:nvSpPr>
        <p:spPr>
          <a:xfrm>
            <a:off x="15415260" y="8546465"/>
            <a:ext cx="2296795" cy="1376045"/>
          </a:xfrm>
          <a:prstGeom prst="rightArrow">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250" fill="hold"/>
                                        <p:tgtEl>
                                          <p:spTgt spid="3"/>
                                        </p:tgtEl>
                                        <p:attrNameLst>
                                          <p:attrName>fillcolor</p:attrName>
                                        </p:attrNameLst>
                                      </p:cBhvr>
                                      <p:to>
                                        <a:schemeClr val="accent2"/>
                                      </p:to>
                                    </p:animClr>
                                    <p:set>
                                      <p:cBhvr>
                                        <p:cTn id="7" dur="1250" fill="hold"/>
                                        <p:tgtEl>
                                          <p:spTgt spid="3"/>
                                        </p:tgtEl>
                                        <p:attrNameLst>
                                          <p:attrName>fill.type</p:attrName>
                                        </p:attrNameLst>
                                      </p:cBhvr>
                                      <p:to>
                                        <p:strVal val="solid"/>
                                      </p:to>
                                    </p:set>
                                    <p:set>
                                      <p:cBhvr>
                                        <p:cTn id="8" dur="1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250" fill="hold"/>
                                        <p:tgtEl>
                                          <p:spTgt spid="5"/>
                                        </p:tgtEl>
                                        <p:attrNameLst>
                                          <p:attrName>fillcolor</p:attrName>
                                        </p:attrNameLst>
                                      </p:cBhvr>
                                      <p:to>
                                        <a:schemeClr val="accent2"/>
                                      </p:to>
                                    </p:animClr>
                                    <p:set>
                                      <p:cBhvr>
                                        <p:cTn id="14" dur="1250" fill="hold"/>
                                        <p:tgtEl>
                                          <p:spTgt spid="5"/>
                                        </p:tgtEl>
                                        <p:attrNameLst>
                                          <p:attrName>fill.type</p:attrName>
                                        </p:attrNameLst>
                                      </p:cBhvr>
                                      <p:to>
                                        <p:strVal val="solid"/>
                                      </p:to>
                                    </p:set>
                                    <p:set>
                                      <p:cBhvr>
                                        <p:cTn id="15" dur="1250" fill="hold"/>
                                        <p:tgtEl>
                                          <p:spTgt spid="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250" fill="hold"/>
                                        <p:tgtEl>
                                          <p:spTgt spid="6"/>
                                        </p:tgtEl>
                                        <p:attrNameLst>
                                          <p:attrName>fillcolor</p:attrName>
                                        </p:attrNameLst>
                                      </p:cBhvr>
                                      <p:to>
                                        <a:schemeClr val="accent2"/>
                                      </p:to>
                                    </p:animClr>
                                    <p:set>
                                      <p:cBhvr>
                                        <p:cTn id="21" dur="1250" fill="hold"/>
                                        <p:tgtEl>
                                          <p:spTgt spid="6"/>
                                        </p:tgtEl>
                                        <p:attrNameLst>
                                          <p:attrName>fill.type</p:attrName>
                                        </p:attrNameLst>
                                      </p:cBhvr>
                                      <p:to>
                                        <p:strVal val="solid"/>
                                      </p:to>
                                    </p:set>
                                    <p:set>
                                      <p:cBhvr>
                                        <p:cTn id="22" dur="125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250" fill="hold"/>
                                        <p:tgtEl>
                                          <p:spTgt spid="7"/>
                                        </p:tgtEl>
                                        <p:attrNameLst>
                                          <p:attrName>fillcolor</p:attrName>
                                        </p:attrNameLst>
                                      </p:cBhvr>
                                      <p:to>
                                        <a:schemeClr val="hlink"/>
                                      </p:to>
                                    </p:animClr>
                                    <p:set>
                                      <p:cBhvr>
                                        <p:cTn id="28" dur="1250" fill="hold"/>
                                        <p:tgtEl>
                                          <p:spTgt spid="7"/>
                                        </p:tgtEl>
                                        <p:attrNameLst>
                                          <p:attrName>fill.type</p:attrName>
                                        </p:attrNameLst>
                                      </p:cBhvr>
                                      <p:to>
                                        <p:strVal val="solid"/>
                                      </p:to>
                                    </p:set>
                                    <p:set>
                                      <p:cBhvr>
                                        <p:cTn id="29" dur="1250" fill="hold"/>
                                        <p:tgtEl>
                                          <p:spTgt spid="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_thanh_Dung_roi_ban_gioi_qua-www_tiengdong_com.wav"/>
                                        </p:tgtEl>
                                      </p:cMediaNode>
                                    </p:audio>
                                  </p:sub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430" y="709295"/>
            <a:ext cx="16994505" cy="2362200"/>
          </a:xfrm>
        </p:spPr>
        <p:txBody>
          <a:bodyPr>
            <a:normAutofit fontScale="90000"/>
          </a:bodyPr>
          <a:lstStyle/>
          <a:p>
            <a:pPr algn="l"/>
            <a:r>
              <a:rPr lang="vi-VN" sz="6000" b="1" dirty="0">
                <a:solidFill>
                  <a:srgbClr val="FFFF00"/>
                </a:solidFill>
                <a:highlight>
                  <a:srgbClr val="000000"/>
                </a:highlight>
                <a:latin typeface="Times New Roman" panose="02020603050405020304" pitchFamily="18" charset="0"/>
                <a:cs typeface="Times New Roman" panose="02020603050405020304" pitchFamily="18" charset="0"/>
              </a:rPr>
              <a:t>Câu </a:t>
            </a:r>
            <a:r>
              <a:rPr lang="en-US" altLang="vi-VN" sz="6000" b="1" dirty="0">
                <a:solidFill>
                  <a:srgbClr val="FFFF00"/>
                </a:solidFill>
                <a:highlight>
                  <a:srgbClr val="000000"/>
                </a:highlight>
                <a:latin typeface="Times New Roman" panose="02020603050405020304" pitchFamily="18" charset="0"/>
                <a:cs typeface="Times New Roman" panose="02020603050405020304" pitchFamily="18" charset="0"/>
              </a:rPr>
              <a:t>4</a:t>
            </a:r>
            <a:r>
              <a:rPr lang="vi-VN" sz="6000" b="1" dirty="0">
                <a:solidFill>
                  <a:srgbClr val="FFFF00"/>
                </a:solidFill>
                <a:highlight>
                  <a:srgbClr val="000000"/>
                </a:highlight>
                <a:latin typeface="Times New Roman" panose="02020603050405020304" pitchFamily="18" charset="0"/>
                <a:cs typeface="Times New Roman" panose="02020603050405020304" pitchFamily="18" charset="0"/>
              </a:rPr>
              <a:t>:</a:t>
            </a:r>
            <a:r>
              <a:rPr lang="en-US" sz="6000" b="1" dirty="0">
                <a:solidFill>
                  <a:srgbClr val="FFFF00"/>
                </a:solidFill>
                <a:highlight>
                  <a:srgbClr val="000000"/>
                </a:highlight>
                <a:latin typeface="Times New Roman" panose="02020603050405020304" pitchFamily="18" charset="0"/>
                <a:cs typeface="Times New Roman" panose="02020603050405020304" pitchFamily="18" charset="0"/>
              </a:rPr>
              <a:t> </a:t>
            </a:r>
            <a:r>
              <a:rPr lang="vi-VN" sz="6000" dirty="0">
                <a:solidFill>
                  <a:srgbClr val="FFFF00"/>
                </a:solidFill>
                <a:highlight>
                  <a:srgbClr val="000000"/>
                </a:highlight>
                <a:latin typeface="Times New Roman" panose="02020603050405020304" pitchFamily="18" charset="0"/>
                <a:cs typeface="Times New Roman" panose="02020603050405020304" pitchFamily="18" charset="0"/>
              </a:rPr>
              <a:t>Chọn câu trả lời đúng. Cho hình bên, biết DE // AC, tìm x:</a:t>
            </a:r>
            <a:br>
              <a:rPr lang="vi-VN" sz="6000" dirty="0">
                <a:solidFill>
                  <a:srgbClr val="FFFF00"/>
                </a:solidFill>
                <a:highlight>
                  <a:srgbClr val="000000"/>
                </a:highlight>
                <a:latin typeface="Times New Roman" panose="02020603050405020304" pitchFamily="18" charset="0"/>
                <a:cs typeface="Times New Roman" panose="02020603050405020304" pitchFamily="18" charset="0"/>
              </a:rPr>
            </a:br>
            <a:br>
              <a:rPr lang="vi-VN" sz="6000" dirty="0">
                <a:latin typeface="Times New Roman" panose="02020603050405020304" pitchFamily="18" charset="0"/>
                <a:cs typeface="Times New Roman" panose="02020603050405020304" pitchFamily="18" charset="0"/>
              </a:rPr>
            </a:br>
            <a:endParaRPr lang="en-US" sz="6000" dirty="0">
              <a:latin typeface="Times New Roman" panose="02020603050405020304" pitchFamily="18" charset="0"/>
              <a:cs typeface="Times New Roman" panose="02020603050405020304" pitchFamily="18" charset="0"/>
            </a:endParaRPr>
          </a:p>
        </p:txBody>
      </p:sp>
      <p:pic>
        <p:nvPicPr>
          <p:cNvPr id="1638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43635" y="2400300"/>
            <a:ext cx="6804025" cy="653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973435" y="1943100"/>
            <a:ext cx="4265930" cy="1128395"/>
          </a:xfrm>
          <a:prstGeom prst="rect">
            <a:avLst/>
          </a:prstGeom>
        </p:spPr>
        <p:txBody>
          <a:bodyPr wrap="square">
            <a:noAutofit/>
          </a:bodyPr>
          <a:lstStyle/>
          <a:p>
            <a:r>
              <a:rPr lang="en-US" sz="6000" b="1" dirty="0">
                <a:latin typeface="Times New Roman" panose="02020603050405020304" pitchFamily="18" charset="0"/>
                <a:cs typeface="Times New Roman" panose="02020603050405020304" pitchFamily="18" charset="0"/>
              </a:rPr>
              <a:t>A. x = 6,5</a:t>
            </a:r>
          </a:p>
          <a:p>
            <a:endParaRPr lang="en-US" sz="6000" b="1" i="0" dirty="0">
              <a:solidFill>
                <a:schemeClr val="bg1"/>
              </a:solidFill>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10973435" y="3086100"/>
            <a:ext cx="4265930" cy="1014730"/>
          </a:xfrm>
          <a:prstGeom prst="rect">
            <a:avLst/>
          </a:prstGeom>
          <a:noFill/>
        </p:spPr>
        <p:txBody>
          <a:bodyPr wrap="square" rtlCol="0" anchor="t">
            <a:spAutoFit/>
          </a:bodyPr>
          <a:lstStyle/>
          <a:p>
            <a:r>
              <a:rPr lang="en-US" sz="6000" b="1" dirty="0">
                <a:latin typeface="Times New Roman" panose="02020603050405020304" pitchFamily="18" charset="0"/>
                <a:cs typeface="Times New Roman" panose="02020603050405020304" pitchFamily="18" charset="0"/>
                <a:sym typeface="+mn-ea"/>
              </a:rPr>
              <a:t>B. x = 6,25</a:t>
            </a:r>
          </a:p>
        </p:txBody>
      </p:sp>
      <p:sp>
        <p:nvSpPr>
          <p:cNvPr id="5" name="Text Box 4"/>
          <p:cNvSpPr txBox="1"/>
          <p:nvPr/>
        </p:nvSpPr>
        <p:spPr>
          <a:xfrm>
            <a:off x="10973435" y="4283710"/>
            <a:ext cx="4266565" cy="1014730"/>
          </a:xfrm>
          <a:prstGeom prst="rect">
            <a:avLst/>
          </a:prstGeom>
          <a:noFill/>
        </p:spPr>
        <p:txBody>
          <a:bodyPr wrap="square" rtlCol="0" anchor="t">
            <a:spAutoFit/>
          </a:bodyPr>
          <a:lstStyle/>
          <a:p>
            <a:r>
              <a:rPr lang="en-US" sz="6000" b="1" dirty="0">
                <a:latin typeface="Times New Roman" panose="02020603050405020304" pitchFamily="18" charset="0"/>
                <a:cs typeface="Times New Roman" panose="02020603050405020304" pitchFamily="18" charset="0"/>
                <a:sym typeface="+mn-ea"/>
              </a:rPr>
              <a:t>C. x = 5</a:t>
            </a:r>
          </a:p>
        </p:txBody>
      </p:sp>
      <p:sp>
        <p:nvSpPr>
          <p:cNvPr id="6" name="Text Box 5"/>
          <p:cNvSpPr txBox="1"/>
          <p:nvPr/>
        </p:nvSpPr>
        <p:spPr>
          <a:xfrm>
            <a:off x="10973435" y="5524500"/>
            <a:ext cx="3895725" cy="1014730"/>
          </a:xfrm>
          <a:prstGeom prst="rect">
            <a:avLst/>
          </a:prstGeom>
          <a:noFill/>
        </p:spPr>
        <p:txBody>
          <a:bodyPr wrap="square" rtlCol="0" anchor="t">
            <a:spAutoFit/>
          </a:bodyPr>
          <a:lstStyle/>
          <a:p>
            <a:r>
              <a:rPr lang="en-US" sz="6000" b="1" dirty="0">
                <a:latin typeface="Times New Roman" panose="02020603050405020304" pitchFamily="18" charset="0"/>
                <a:cs typeface="Times New Roman" panose="02020603050405020304" pitchFamily="18" charset="0"/>
                <a:sym typeface="+mn-ea"/>
              </a:rPr>
              <a:t>D. x = 8</a:t>
            </a:r>
          </a:p>
        </p:txBody>
      </p:sp>
      <p:sp>
        <p:nvSpPr>
          <p:cNvPr id="11" name="Right Arrow 10">
            <a:hlinkClick r:id="rId5" action="ppaction://hlinksldjump"/>
          </p:cNvPr>
          <p:cNvSpPr/>
          <p:nvPr/>
        </p:nvSpPr>
        <p:spPr>
          <a:xfrm>
            <a:off x="15415260" y="8546465"/>
            <a:ext cx="2296795" cy="1376045"/>
          </a:xfrm>
          <a:prstGeom prst="rightArrow">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3"/>
                                        </p:tgtEl>
                                        <p:attrNameLst>
                                          <p:attrName>fillcolor</p:attrName>
                                        </p:attrNameLst>
                                      </p:cBhvr>
                                      <p:to>
                                        <a:schemeClr val="hlink"/>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m_thanh_Dung_roi_ban_gioi_qua-www_tiengdong_com.wav"/>
                                        </p:tgtEl>
                                      </p:cMediaNode>
                                    </p:audio>
                                  </p:sub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chemeClr val="accent2"/>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chemeClr val="accent2"/>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tieng_bao_sai-www_tiengdong_com_out.wav"/>
                                        </p:tgtEl>
                                      </p:cMediaNode>
                                    </p:audio>
                                  </p:sub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1887200" y="5715002"/>
            <a:ext cx="5257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b="1">
                <a:solidFill>
                  <a:srgbClr val="FF0000"/>
                </a:solidFill>
              </a:rPr>
              <a:t>TA-LÉT ( THALETS)</a:t>
            </a:r>
          </a:p>
        </p:txBody>
      </p:sp>
      <p:sp>
        <p:nvSpPr>
          <p:cNvPr id="30725" name="Text Box 5"/>
          <p:cNvSpPr txBox="1">
            <a:spLocks noChangeArrowheads="1"/>
          </p:cNvSpPr>
          <p:nvPr/>
        </p:nvSpPr>
        <p:spPr bwMode="auto">
          <a:xfrm>
            <a:off x="228600" y="6172202"/>
            <a:ext cx="15430500"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150" b="1" dirty="0"/>
              <a:t>- Định lí Ta-lét: Hai đường thẳng song </a:t>
            </a:r>
            <a:r>
              <a:rPr lang="en-US" altLang="en-US" sz="3150" b="1" dirty="0" err="1"/>
              <a:t>song</a:t>
            </a:r>
            <a:r>
              <a:rPr lang="en-US" altLang="en-US" sz="3150" b="1" dirty="0"/>
              <a:t> định ra trên hai đường thẳng giao nhau những đoạn thẳng tỉ lệ.                                                                                                                                - Góc chắn nửa đường tròn thì bằng nhau.                                                                                   - Đường kính chia đôi đường tròn thành hai phần bằng nhau.                                                                                     - Hai góc đáy của tam giác cân thì bằng nhau.                                                                              - Hai tam giác nếu có hai cặp góc đối và cặp cạnh tương ứng bằng nhau thì bằng nhau.                                                                                                                                    - Hai góc đối đỉnh thì bằng nhau.</a:t>
            </a:r>
          </a:p>
        </p:txBody>
      </p:sp>
      <p:pic>
        <p:nvPicPr>
          <p:cNvPr id="2458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25" y="342900"/>
            <a:ext cx="4533900" cy="5143500"/>
          </a:xfrm>
          <a:prstGeom prst="rect">
            <a:avLst/>
          </a:prstGeom>
          <a:noFill/>
          <a:ln w="57150" cmpd="thinThick" algn="ctr">
            <a:solidFill>
              <a:srgbClr val="FFCC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0727" name="Rectangle 7"/>
          <p:cNvSpPr>
            <a:spLocks noChangeArrowheads="1"/>
          </p:cNvSpPr>
          <p:nvPr/>
        </p:nvSpPr>
        <p:spPr bwMode="auto">
          <a:xfrm>
            <a:off x="228600" y="635796"/>
            <a:ext cx="110871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450" b="1" dirty="0">
                <a:solidFill>
                  <a:srgbClr val="000000"/>
                </a:solidFill>
              </a:rPr>
              <a:t>	</a:t>
            </a:r>
            <a:r>
              <a:rPr lang="en-US" altLang="en-US" sz="3450" b="1" dirty="0"/>
              <a:t>Ta- lét ( 624 TCN - 547 TCN) là một triết gia, một  nhà toán học người Hi Lạp. Ông cũng được xem là một nhà triết gia đầu tiên trong nền triết học Hi Lạp cổ đại, là " cha đẻ của khoa học". Tên của ông được dùng để đặt tên cho một định lí toán học do ông phát hiện </a:t>
            </a:r>
            <a:r>
              <a:rPr lang="en-US" altLang="en-US" sz="3450" b="1" dirty="0" err="1"/>
              <a:t>ra.</a:t>
            </a:r>
            <a:endParaRPr lang="en-US" altLang="en-US" sz="3450" b="1" dirty="0"/>
          </a:p>
          <a:p>
            <a:pPr eaLnBrk="1" hangingPunct="1"/>
            <a:r>
              <a:rPr lang="en-US" altLang="en-US" sz="3450" b="1" dirty="0"/>
              <a:t>Ông cũng là người thầy của </a:t>
            </a:r>
            <a:r>
              <a:rPr lang="en-US" altLang="en-US" sz="3450" b="1" dirty="0" err="1"/>
              <a:t>Py</a:t>
            </a:r>
            <a:r>
              <a:rPr lang="en-US" altLang="en-US" sz="3450" b="1" dirty="0"/>
              <a:t>-ta-go.                                                                                </a:t>
            </a:r>
          </a:p>
        </p:txBody>
      </p:sp>
      <p:sp>
        <p:nvSpPr>
          <p:cNvPr id="30728" name="Rectangle 8"/>
          <p:cNvSpPr>
            <a:spLocks noChangeArrowheads="1"/>
          </p:cNvSpPr>
          <p:nvPr/>
        </p:nvSpPr>
        <p:spPr bwMode="auto">
          <a:xfrm>
            <a:off x="2286001" y="5212559"/>
            <a:ext cx="904965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300" b="1" dirty="0">
                <a:solidFill>
                  <a:schemeClr val="bg1"/>
                </a:solidFill>
              </a:rPr>
              <a:t>*</a:t>
            </a:r>
            <a:r>
              <a:rPr lang="en-US" altLang="en-US" sz="3300" b="1" dirty="0"/>
              <a:t>Các </a:t>
            </a:r>
            <a:r>
              <a:rPr lang="en-US" altLang="en-US" sz="3300" b="1" dirty="0" err="1"/>
              <a:t>phát</a:t>
            </a:r>
            <a:r>
              <a:rPr lang="en-US" altLang="en-US" sz="3300" b="1" dirty="0"/>
              <a:t> </a:t>
            </a:r>
            <a:r>
              <a:rPr lang="en-US" altLang="en-US" sz="3300" b="1" dirty="0" err="1"/>
              <a:t>minh</a:t>
            </a:r>
            <a:r>
              <a:rPr lang="en-US" altLang="en-US" sz="3300" b="1" dirty="0"/>
              <a:t> </a:t>
            </a:r>
            <a:r>
              <a:rPr lang="en-US" altLang="en-US" sz="3300" b="1" dirty="0" err="1"/>
              <a:t>trong</a:t>
            </a:r>
            <a:r>
              <a:rPr lang="en-US" altLang="en-US" sz="3300" b="1" dirty="0"/>
              <a:t> </a:t>
            </a:r>
            <a:r>
              <a:rPr lang="en-US" altLang="en-US" sz="3300" b="1" dirty="0" err="1"/>
              <a:t>lĩnh</a:t>
            </a:r>
            <a:r>
              <a:rPr lang="en-US" altLang="en-US" sz="3300" b="1" dirty="0"/>
              <a:t> </a:t>
            </a:r>
            <a:r>
              <a:rPr lang="en-US" altLang="en-US" sz="3300" b="1" dirty="0" err="1"/>
              <a:t>vực</a:t>
            </a:r>
            <a:r>
              <a:rPr lang="en-US" altLang="en-US" sz="3300" b="1" dirty="0"/>
              <a:t> </a:t>
            </a:r>
            <a:r>
              <a:rPr lang="en-US" altLang="en-US" sz="3300" b="1" dirty="0" err="1"/>
              <a:t>hình</a:t>
            </a:r>
            <a:r>
              <a:rPr lang="en-US" altLang="en-US" sz="3300" b="1" dirty="0"/>
              <a:t> </a:t>
            </a:r>
            <a:r>
              <a:rPr lang="en-US" altLang="en-US" sz="3300" b="1" dirty="0" err="1"/>
              <a:t>học</a:t>
            </a:r>
            <a:r>
              <a:rPr lang="en-US" altLang="en-US" sz="3300" b="1" dirty="0"/>
              <a:t> </a:t>
            </a:r>
            <a:r>
              <a:rPr lang="en-US" altLang="en-US" sz="3300" b="1" dirty="0" err="1"/>
              <a:t>của</a:t>
            </a:r>
            <a:r>
              <a:rPr lang="en-US" altLang="en-US" sz="3300" b="1" dirty="0"/>
              <a:t> </a:t>
            </a:r>
            <a:r>
              <a:rPr lang="en-US" altLang="en-US" sz="3300" b="1" dirty="0" err="1"/>
              <a:t>ông</a:t>
            </a:r>
            <a:r>
              <a:rPr lang="en-US" altLang="en-US" sz="3300" b="1" dirty="0">
                <a:solidFill>
                  <a:schemeClr val="bg1"/>
                </a:solidFill>
              </a:rPr>
              <a:t>:</a:t>
            </a:r>
          </a:p>
        </p:txBody>
      </p:sp>
      <p:pic>
        <p:nvPicPr>
          <p:cNvPr id="2" name="text-to-speech (2)">
            <a:hlinkClick r:id="" action="ppaction://media"/>
            <a:extLst>
              <a:ext uri="{FF2B5EF4-FFF2-40B4-BE49-F238E27FC236}">
                <a16:creationId xmlns:a16="http://schemas.microsoft.com/office/drawing/2014/main" id="{49A25FF2-D456-4892-86BD-0E7C9DD7DC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4838700"/>
            <a:ext cx="609600" cy="609600"/>
          </a:xfrm>
          <a:prstGeom prst="rect">
            <a:avLst/>
          </a:prstGeom>
        </p:spPr>
      </p:pic>
    </p:spTree>
    <p:extLst>
      <p:ext uri="{BB962C8B-B14F-4D97-AF65-F5344CB8AC3E}">
        <p14:creationId xmlns:p14="http://schemas.microsoft.com/office/powerpoint/2010/main" val="25657143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727"/>
                                        </p:tgtEl>
                                        <p:attrNameLst>
                                          <p:attrName>style.visibility</p:attrName>
                                        </p:attrNameLst>
                                      </p:cBhvr>
                                      <p:to>
                                        <p:strVal val="visible"/>
                                      </p:to>
                                    </p:set>
                                    <p:anim calcmode="discrete" valueType="clr">
                                      <p:cBhvr override="childStyle">
                                        <p:cTn id="7" dur="80"/>
                                        <p:tgtEl>
                                          <p:spTgt spid="307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7"/>
                                        </p:tgtEl>
                                        <p:attrNameLst>
                                          <p:attrName>fillcolor</p:attrName>
                                        </p:attrNameLst>
                                      </p:cBhvr>
                                      <p:tavLst>
                                        <p:tav tm="0">
                                          <p:val>
                                            <p:clrVal>
                                              <a:schemeClr val="accent2"/>
                                            </p:clrVal>
                                          </p:val>
                                        </p:tav>
                                        <p:tav tm="50000">
                                          <p:val>
                                            <p:clrVal>
                                              <a:schemeClr val="hlink"/>
                                            </p:clrVal>
                                          </p:val>
                                        </p:tav>
                                      </p:tavLst>
                                    </p:anim>
                                    <p:set>
                                      <p:cBhvr>
                                        <p:cTn id="9" dur="80"/>
                                        <p:tgtEl>
                                          <p:spTgt spid="30727"/>
                                        </p:tgtEl>
                                        <p:attrNameLst>
                                          <p:attrName>fill.type</p:attrName>
                                        </p:attrNameLst>
                                      </p:cBhvr>
                                      <p:to>
                                        <p:strVal val="solid"/>
                                      </p:to>
                                    </p:set>
                                  </p:childTnLst>
                                </p:cTn>
                              </p:par>
                            </p:childTnLst>
                          </p:cTn>
                        </p:par>
                        <p:par>
                          <p:cTn id="10" fill="hold" nodeType="afterGroup">
                            <p:stCondLst>
                              <p:cond delay="9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0728"/>
                                        </p:tgtEl>
                                        <p:attrNameLst>
                                          <p:attrName>style.visibility</p:attrName>
                                        </p:attrNameLst>
                                      </p:cBhvr>
                                      <p:to>
                                        <p:strVal val="visible"/>
                                      </p:to>
                                    </p:set>
                                    <p:anim calcmode="discrete" valueType="clr">
                                      <p:cBhvr override="childStyle">
                                        <p:cTn id="13" dur="80"/>
                                        <p:tgtEl>
                                          <p:spTgt spid="3072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0728"/>
                                        </p:tgtEl>
                                        <p:attrNameLst>
                                          <p:attrName>fillcolor</p:attrName>
                                        </p:attrNameLst>
                                      </p:cBhvr>
                                      <p:tavLst>
                                        <p:tav tm="0">
                                          <p:val>
                                            <p:clrVal>
                                              <a:schemeClr val="accent2"/>
                                            </p:clrVal>
                                          </p:val>
                                        </p:tav>
                                        <p:tav tm="50000">
                                          <p:val>
                                            <p:clrVal>
                                              <a:schemeClr val="hlink"/>
                                            </p:clrVal>
                                          </p:val>
                                        </p:tav>
                                      </p:tavLst>
                                    </p:anim>
                                    <p:set>
                                      <p:cBhvr>
                                        <p:cTn id="15" dur="80"/>
                                        <p:tgtEl>
                                          <p:spTgt spid="30728"/>
                                        </p:tgtEl>
                                        <p:attrNameLst>
                                          <p:attrName>fill.type</p:attrName>
                                        </p:attrNameLst>
                                      </p:cBhvr>
                                      <p:to>
                                        <p:strVal val="solid"/>
                                      </p:to>
                                    </p:set>
                                  </p:childTnLst>
                                </p:cTn>
                              </p:par>
                            </p:childTnLst>
                          </p:cTn>
                        </p:par>
                        <p:par>
                          <p:cTn id="16" fill="hold" nodeType="afterGroup">
                            <p:stCondLst>
                              <p:cond delay="109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30725">
                                            <p:txEl>
                                              <p:pRg st="0" end="0"/>
                                            </p:txEl>
                                          </p:spTgt>
                                        </p:tgtEl>
                                        <p:attrNameLst>
                                          <p:attrName>style.visibility</p:attrName>
                                        </p:attrNameLst>
                                      </p:cBhvr>
                                      <p:to>
                                        <p:strVal val="visible"/>
                                      </p:to>
                                    </p:set>
                                    <p:anim calcmode="discrete" valueType="clr">
                                      <p:cBhvr override="childStyle">
                                        <p:cTn id="19" dur="80"/>
                                        <p:tgtEl>
                                          <p:spTgt spid="307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725">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0725">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4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30727" grpId="0"/>
      <p:bldP spid="307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896553">
            <a:off x="515916" y="329562"/>
            <a:ext cx="1015571" cy="1461253"/>
          </a:xfrm>
          <a:prstGeom prst="rect">
            <a:avLst/>
          </a:prstGeom>
        </p:spPr>
      </p:pic>
      <p:sp>
        <p:nvSpPr>
          <p:cNvPr id="12" name="Google Shape;7771;p33"/>
          <p:cNvSpPr txBox="1"/>
          <p:nvPr/>
        </p:nvSpPr>
        <p:spPr>
          <a:xfrm>
            <a:off x="4038672" y="571500"/>
            <a:ext cx="10145958" cy="8165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rgbClr val="FFFF00"/>
                </a:solidFill>
                <a:highlight>
                  <a:srgbClr val="000000"/>
                </a:highlight>
                <a:latin typeface="Times New Roman" panose="02020603050405020304" pitchFamily="18" charset="0"/>
                <a:cs typeface="Times New Roman" panose="02020603050405020304" pitchFamily="18" charset="0"/>
              </a:rPr>
              <a:t>VẬN DỤNG THỰC TẾ</a:t>
            </a:r>
            <a:endParaRPr lang="vi-VN" sz="6000" b="1" kern="0" dirty="0">
              <a:solidFill>
                <a:srgbClr val="FFFF00"/>
              </a:solidFill>
              <a:highlight>
                <a:srgbClr val="000000"/>
              </a:highlight>
              <a:latin typeface="Times New Roman" panose="02020603050405020304" pitchFamily="18" charset="0"/>
              <a:cs typeface="Times New Roman" panose="02020603050405020304" pitchFamily="18" charset="0"/>
            </a:endParaRPr>
          </a:p>
        </p:txBody>
      </p:sp>
      <p:pic>
        <p:nvPicPr>
          <p:cNvPr id="16"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19076113">
            <a:off x="593979" y="8727445"/>
            <a:ext cx="2142963" cy="2401079"/>
          </a:xfrm>
          <a:prstGeom prst="rect">
            <a:avLst/>
          </a:prstGeom>
        </p:spPr>
      </p:pic>
      <p:sp>
        <p:nvSpPr>
          <p:cNvPr id="7" name="Hộp Văn bản 6"/>
          <p:cNvSpPr txBox="1"/>
          <p:nvPr/>
        </p:nvSpPr>
        <p:spPr>
          <a:xfrm>
            <a:off x="766265" y="1911138"/>
            <a:ext cx="10435135" cy="6888039"/>
          </a:xfrm>
          <a:prstGeom prst="rect">
            <a:avLst/>
          </a:prstGeom>
          <a:noFill/>
        </p:spPr>
        <p:txBody>
          <a:bodyPr wrap="square">
            <a:spAutoFit/>
          </a:bodyPr>
          <a:lstStyle/>
          <a:p>
            <a:pPr marL="0" marR="0" algn="just">
              <a:lnSpc>
                <a:spcPct val="115000"/>
              </a:lnSpc>
              <a:spcBef>
                <a:spcPts val="0"/>
              </a:spcBef>
              <a:spcAft>
                <a:spcPts val="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latin typeface="Times New Roman" panose="02020603050405020304" pitchFamily="18" charset="0"/>
                <a:ea typeface="Calibri" panose="020F0502020204030204" pitchFamily="34" charset="0"/>
                <a:cs typeface="Times New Roman" panose="02020603050405020304" pitchFamily="18" charset="0"/>
              </a:rPr>
              <a:t>T</a:t>
            </a:r>
            <a:r>
              <a:rPr lang="nl-NL" sz="4800" i="1" dirty="0">
                <a:effectLst/>
                <a:latin typeface="Times New Roman" panose="02020603050405020304" pitchFamily="18" charset="0"/>
                <a:ea typeface="Calibri" panose="020F0502020204030204" pitchFamily="34" charset="0"/>
                <a:cs typeface="Times New Roman" panose="02020603050405020304" pitchFamily="18" charset="0"/>
              </a:rPr>
              <a:t>ính khoảng cách giữa C và D ?</a:t>
            </a:r>
            <a:endParaRPr lang="en-US" sz="4800" dirty="0">
              <a:effectLst/>
              <a:latin typeface="Times New Roman" panose="02020603050405020304" pitchFamily="18" charset="0"/>
              <a:ea typeface="Calibri" panose="020F0502020204030204" pitchFamily="34" charset="0"/>
            </a:endParaRPr>
          </a:p>
        </p:txBody>
      </p:sp>
      <p:pic>
        <p:nvPicPr>
          <p:cNvPr id="8" name="Hình ảnh 7"/>
          <p:cNvPicPr>
            <a:picLocks noChangeAspect="1"/>
          </p:cNvPicPr>
          <p:nvPr/>
        </p:nvPicPr>
        <p:blipFill rotWithShape="1">
          <a:blip r:embed="rId7"/>
          <a:srcRect l="54583" t="25555" r="24584" b="44815"/>
          <a:stretch>
            <a:fillRect/>
          </a:stretch>
        </p:blipFill>
        <p:spPr>
          <a:xfrm>
            <a:off x="11901985" y="2324100"/>
            <a:ext cx="5619750" cy="6248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16">
            <a:hlinkClick r:id="" action="ppaction://media"/>
            <a:extLst>
              <a:ext uri="{FF2B5EF4-FFF2-40B4-BE49-F238E27FC236}">
                <a16:creationId xmlns:a16="http://schemas.microsoft.com/office/drawing/2014/main" id="{ADA3D052-C3B3-4D95-A3D4-46C28D8D54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0"/>
            <a:ext cx="18249900" cy="10287000"/>
          </a:xfrm>
          <a:prstGeom prst="rect">
            <a:avLst/>
          </a:prstGeom>
        </p:spPr>
      </p:pic>
    </p:spTree>
    <p:extLst>
      <p:ext uri="{BB962C8B-B14F-4D97-AF65-F5344CB8AC3E}">
        <p14:creationId xmlns:p14="http://schemas.microsoft.com/office/powerpoint/2010/main" val="79007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8824F-5249-403B-995B-AF6DCA60B5F4}"/>
              </a:ext>
            </a:extLst>
          </p:cNvPr>
          <p:cNvPicPr>
            <a:picLocks noChangeAspect="1"/>
          </p:cNvPicPr>
          <p:nvPr/>
        </p:nvPicPr>
        <p:blipFill>
          <a:blip r:embed="rId2"/>
          <a:stretch>
            <a:fillRect/>
          </a:stretch>
        </p:blipFill>
        <p:spPr>
          <a:xfrm>
            <a:off x="0" y="1"/>
            <a:ext cx="18288000" cy="10451204"/>
          </a:xfrm>
          <a:prstGeom prst="rect">
            <a:avLst/>
          </a:prstGeom>
        </p:spPr>
      </p:pic>
      <p:sp>
        <p:nvSpPr>
          <p:cNvPr id="5" name="TextBox 4">
            <a:extLst>
              <a:ext uri="{FF2B5EF4-FFF2-40B4-BE49-F238E27FC236}">
                <a16:creationId xmlns:a16="http://schemas.microsoft.com/office/drawing/2014/main" id="{1ED38D3C-E8AA-4F49-ACE0-523565B4A115}"/>
              </a:ext>
            </a:extLst>
          </p:cNvPr>
          <p:cNvSpPr txBox="1"/>
          <p:nvPr/>
        </p:nvSpPr>
        <p:spPr>
          <a:xfrm>
            <a:off x="514351" y="504537"/>
            <a:ext cx="17205836" cy="1754326"/>
          </a:xfrm>
          <a:prstGeom prst="rect">
            <a:avLst/>
          </a:prstGeom>
          <a:solidFill>
            <a:schemeClr val="bg1"/>
          </a:solidFill>
        </p:spPr>
        <p:txBody>
          <a:bodyPr wrap="square">
            <a:spAutoFit/>
          </a:bodyPr>
          <a:lstStyle/>
          <a:p>
            <a:r>
              <a:rPr lang="vi-VN" sz="3600" b="1" dirty="0">
                <a:solidFill>
                  <a:srgbClr val="008000"/>
                </a:solidFill>
                <a:latin typeface="Times New Roman" panose="02020603050405020304" pitchFamily="18" charset="0"/>
                <a:cs typeface="Times New Roman" panose="02020603050405020304" pitchFamily="18" charset="0"/>
              </a:rPr>
              <a:t>Bài 5 </a:t>
            </a:r>
            <a:r>
              <a:rPr lang="en-US" sz="3600" b="1" dirty="0">
                <a:solidFill>
                  <a:srgbClr val="008000"/>
                </a:solidFill>
                <a:latin typeface="Times New Roman" panose="02020603050405020304" pitchFamily="18" charset="0"/>
                <a:cs typeface="Times New Roman" panose="02020603050405020304" pitchFamily="18" charset="0"/>
              </a:rPr>
              <a:t>(</a:t>
            </a:r>
            <a:r>
              <a:rPr lang="en-US" sz="3600" b="1" dirty="0" err="1">
                <a:solidFill>
                  <a:srgbClr val="008000"/>
                </a:solidFill>
                <a:latin typeface="Times New Roman" panose="02020603050405020304" pitchFamily="18" charset="0"/>
                <a:cs typeface="Times New Roman" panose="02020603050405020304" pitchFamily="18" charset="0"/>
              </a:rPr>
              <a:t>sbt</a:t>
            </a:r>
            <a:r>
              <a:rPr lang="en-US" sz="3600" b="1" dirty="0">
                <a:solidFill>
                  <a:srgbClr val="008000"/>
                </a:solidFill>
                <a:latin typeface="Times New Roman" panose="02020603050405020304" pitchFamily="18" charset="0"/>
                <a:cs typeface="Times New Roman" panose="02020603050405020304" pitchFamily="18" charset="0"/>
              </a:rPr>
              <a:t>/83)</a:t>
            </a:r>
            <a:r>
              <a:rPr lang="vi-VN" sz="3600" b="1" dirty="0">
                <a:solidFill>
                  <a:srgbClr val="008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Cho tam giác ABC. Từ điểm D trên cạnh BC, kẻ các đường thẳng song song với các cạnh AB và AC, chúng cắt các cạnh AC và AB theo thứ tự tại F và E.</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Chứng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rằng</a:t>
            </a:r>
            <a:r>
              <a:rPr lang="en-US" sz="3600" dirty="0">
                <a:solidFill>
                  <a:srgbClr val="000000"/>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8EDA461-E7D3-4692-8CE3-5A8517EDEDB0}"/>
              </a:ext>
            </a:extLst>
          </p:cNvPr>
          <p:cNvPicPr>
            <a:picLocks noChangeAspect="1"/>
          </p:cNvPicPr>
          <p:nvPr/>
        </p:nvPicPr>
        <p:blipFill>
          <a:blip r:embed="rId3"/>
          <a:stretch>
            <a:fillRect/>
          </a:stretch>
        </p:blipFill>
        <p:spPr>
          <a:xfrm>
            <a:off x="1778563" y="1732705"/>
            <a:ext cx="2337023" cy="1076864"/>
          </a:xfrm>
          <a:prstGeom prst="rect">
            <a:avLst/>
          </a:prstGeom>
        </p:spPr>
      </p:pic>
      <p:pic>
        <p:nvPicPr>
          <p:cNvPr id="6" name="Picture 5">
            <a:extLst>
              <a:ext uri="{FF2B5EF4-FFF2-40B4-BE49-F238E27FC236}">
                <a16:creationId xmlns:a16="http://schemas.microsoft.com/office/drawing/2014/main" id="{1EDD6405-C583-4E87-ABD5-F3D2EFC7DD8F}"/>
              </a:ext>
            </a:extLst>
          </p:cNvPr>
          <p:cNvPicPr>
            <a:picLocks noChangeAspect="1"/>
          </p:cNvPicPr>
          <p:nvPr/>
        </p:nvPicPr>
        <p:blipFill>
          <a:blip r:embed="rId4"/>
          <a:stretch>
            <a:fillRect/>
          </a:stretch>
        </p:blipFill>
        <p:spPr>
          <a:xfrm>
            <a:off x="13647788" y="2305031"/>
            <a:ext cx="4048670" cy="2838470"/>
          </a:xfrm>
          <a:prstGeom prst="rect">
            <a:avLst/>
          </a:prstGeom>
        </p:spPr>
      </p:pic>
    </p:spTree>
    <p:extLst>
      <p:ext uri="{BB962C8B-B14F-4D97-AF65-F5344CB8AC3E}">
        <p14:creationId xmlns:p14="http://schemas.microsoft.com/office/powerpoint/2010/main" val="4130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57300" y="2050415"/>
            <a:ext cx="4958080" cy="6128607"/>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770014" y="3932375"/>
              <a:ext cx="5200126" cy="2286343"/>
            </a:xfrm>
            <a:prstGeom prst="rect">
              <a:avLst/>
            </a:prstGeom>
          </p:spPr>
          <p:txBody>
            <a:bodyPr wrap="square">
              <a:spAutoFit/>
            </a:bodyPr>
            <a:lstStyle/>
            <a:p>
              <a:pPr algn="ctr">
                <a:lnSpc>
                  <a:spcPct val="150000"/>
                </a:lnSpc>
                <a:buClr>
                  <a:srgbClr val="000000"/>
                </a:buClr>
                <a:buFont typeface="Arial" panose="020B0604020202020204"/>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Ghi nhớ </a:t>
              </a:r>
            </a:p>
            <a:p>
              <a:pPr algn="ctr">
                <a:lnSpc>
                  <a:spcPct val="150000"/>
                </a:lnSpc>
                <a:buClr>
                  <a:srgbClr val="000000"/>
                </a:buClr>
                <a:buFont typeface="Arial" panose="020B0604020202020204"/>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kiến thức trong bài. </a:t>
              </a:r>
            </a:p>
          </p:txBody>
        </p:sp>
      </p:grpSp>
      <p:grpSp>
        <p:nvGrpSpPr>
          <p:cNvPr id="17" name="Group 16"/>
          <p:cNvGrpSpPr/>
          <p:nvPr/>
        </p:nvGrpSpPr>
        <p:grpSpPr>
          <a:xfrm>
            <a:off x="6596676" y="2063099"/>
            <a:ext cx="4865371" cy="6124575"/>
            <a:chOff x="6736211" y="3900599"/>
            <a:chExt cx="5562600" cy="4742954"/>
          </a:xfrm>
        </p:grpSpPr>
        <p:grpSp>
          <p:nvGrpSpPr>
            <p:cNvPr id="18" name="Group 4"/>
            <p:cNvGrpSpPr/>
            <p:nvPr/>
          </p:nvGrpSpPr>
          <p:grpSpPr>
            <a:xfrm>
              <a:off x="6736211" y="3900599"/>
              <a:ext cx="5562600" cy="4742954"/>
              <a:chOff x="10996" y="18658"/>
              <a:chExt cx="1669403" cy="2679577"/>
            </a:xfrm>
          </p:grpSpPr>
          <p:sp>
            <p:nvSpPr>
              <p:cNvPr id="20" name="Freeform 5"/>
              <p:cNvSpPr/>
              <p:nvPr/>
            </p:nvSpPr>
            <p:spPr>
              <a:xfrm>
                <a:off x="10996" y="18658"/>
                <a:ext cx="1669403" cy="2679577"/>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22792" y="3984734"/>
              <a:ext cx="5007936" cy="2841346"/>
            </a:xfrm>
            <a:prstGeom prst="rect">
              <a:avLst/>
            </a:prstGeom>
          </p:spPr>
          <p:txBody>
            <a:bodyPr wrap="square">
              <a:noAutofit/>
            </a:bodyPr>
            <a:lstStyle/>
            <a:p>
              <a:pPr algn="ctr">
                <a:lnSpc>
                  <a:spcPct val="150000"/>
                </a:lnSpc>
                <a:spcBef>
                  <a:spcPts val="600"/>
                </a:spcBef>
                <a:spcAft>
                  <a:spcPts val="600"/>
                </a:spcAft>
                <a:buClr>
                  <a:srgbClr val="000000"/>
                </a:buClr>
                <a:buFont typeface="Arial" panose="020B0604020202020204"/>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Hoàn thành các bài tập trong SBT. </a:t>
              </a:r>
            </a:p>
          </p:txBody>
        </p:sp>
      </p:grpSp>
      <p:grpSp>
        <p:nvGrpSpPr>
          <p:cNvPr id="21" name="Group 20"/>
          <p:cNvGrpSpPr/>
          <p:nvPr/>
        </p:nvGrpSpPr>
        <p:grpSpPr>
          <a:xfrm>
            <a:off x="11842750" y="2050415"/>
            <a:ext cx="5107305" cy="6137275"/>
            <a:chOff x="12448416" y="3527258"/>
            <a:chExt cx="5839584" cy="4731721"/>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617869" y="3561805"/>
              <a:ext cx="5572747" cy="2839124"/>
            </a:xfrm>
            <a:prstGeom prst="rect">
              <a:avLst/>
            </a:prstGeom>
          </p:spPr>
          <p:txBody>
            <a:bodyPr wrap="square">
              <a:spAutoFit/>
            </a:bodyPr>
            <a:lstStyle/>
            <a:p>
              <a:pPr algn="ctr">
                <a:lnSpc>
                  <a:spcPct val="150000"/>
                </a:lnSpc>
                <a:buClr>
                  <a:srgbClr val="000000"/>
                </a:buClr>
                <a:buFont typeface="Arial" panose="020B0604020202020204"/>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a:p>
              <a:pPr algn="ctr">
                <a:lnSpc>
                  <a:spcPct val="150000"/>
                </a:lnSpc>
                <a:buClr>
                  <a:srgbClr val="000000"/>
                </a:buClr>
                <a:buFont typeface="Arial" panose="020B0604020202020204"/>
                <a:buNone/>
              </a:pP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Định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lý</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thales</a:t>
              </a:r>
              <a:endPar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a:p>
              <a:pPr algn="ctr">
                <a:lnSpc>
                  <a:spcPct val="150000"/>
                </a:lnSpc>
                <a:buClr>
                  <a:srgbClr val="000000"/>
                </a:buClr>
                <a:buFont typeface="Arial" panose="020B0604020202020204"/>
                <a:buNone/>
              </a:pPr>
              <a:r>
                <a:rPr lang="en-US" sz="5400" b="1" kern="0">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Đảo</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pic>
        <p:nvPicPr>
          <p:cNvPr id="25"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8587542">
            <a:off x="3813490" y="693167"/>
            <a:ext cx="1245923" cy="79116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662805">
            <a:off x="16563673" y="8348240"/>
            <a:ext cx="1344943" cy="1512717"/>
          </a:xfrm>
          <a:prstGeom prst="rect">
            <a:avLst/>
          </a:prstGeom>
        </p:spPr>
      </p:pic>
      <p:sp>
        <p:nvSpPr>
          <p:cNvPr id="17" name="Google Shape;7484;p29"/>
          <p:cNvSpPr txBox="1"/>
          <p:nvPr/>
        </p:nvSpPr>
        <p:spPr>
          <a:xfrm>
            <a:off x="2133808" y="3086286"/>
            <a:ext cx="14255334"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5"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5"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defRPr/>
            </a:pPr>
            <a:r>
              <a:rPr kumimoji="0" lang="en-US" sz="9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Cambria" panose="02040503050406030204" charset="0"/>
                <a:cs typeface="Cambria" panose="02040503050406030204" charset="0"/>
                <a:sym typeface="Kavoon"/>
              </a:rPr>
              <a:t>CẢM</a:t>
            </a:r>
            <a:r>
              <a:rPr kumimoji="0" lang="en-US" sz="9000" b="1" i="0" u="none" strike="noStrike" kern="0" cap="none" spc="0" normalizeH="0" noProof="0" dirty="0">
                <a:ln w="0"/>
                <a:solidFill>
                  <a:srgbClr val="04596F"/>
                </a:solidFill>
                <a:effectLst>
                  <a:outerShdw blurRad="38100" dist="19050" dir="2700000" algn="tl" rotWithShape="0">
                    <a:srgbClr val="04596F">
                      <a:alpha val="40000"/>
                    </a:srgbClr>
                  </a:outerShdw>
                </a:effectLst>
                <a:uLnTx/>
                <a:uFillTx/>
                <a:latin typeface="Cambria" panose="02040503050406030204" charset="0"/>
                <a:cs typeface="Cambria" panose="0204050305040603020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defRPr/>
            </a:pPr>
            <a:r>
              <a:rPr lang="en-US" sz="9000" b="1" kern="0" noProof="0" dirty="0">
                <a:ln w="0"/>
                <a:solidFill>
                  <a:srgbClr val="04596F"/>
                </a:solidFill>
                <a:effectLst>
                  <a:outerShdw blurRad="38100" dist="19050" dir="2700000" algn="tl" rotWithShape="0">
                    <a:srgbClr val="04596F">
                      <a:alpha val="40000"/>
                    </a:srgbClr>
                  </a:outerShdw>
                </a:effectLst>
                <a:latin typeface="Cambria" panose="02040503050406030204" charset="0"/>
                <a:cs typeface="Cambria" panose="02040503050406030204" charset="0"/>
              </a:rPr>
              <a:t>ĐÃ </a:t>
            </a:r>
            <a:r>
              <a:rPr lang="en-US" sz="9000" b="1" kern="0" dirty="0">
                <a:ln w="0"/>
                <a:solidFill>
                  <a:srgbClr val="04596F"/>
                </a:solidFill>
                <a:effectLst>
                  <a:outerShdw blurRad="38100" dist="19050" dir="2700000" algn="tl" rotWithShape="0">
                    <a:srgbClr val="04596F">
                      <a:alpha val="40000"/>
                    </a:srgbClr>
                  </a:outerShdw>
                </a:effectLst>
                <a:latin typeface="Cambria" panose="02040503050406030204" charset="0"/>
                <a:cs typeface="Cambria" panose="02040503050406030204" charset="0"/>
              </a:rPr>
              <a:t>THAM GIA BÀI HỌC</a:t>
            </a:r>
            <a:r>
              <a:rPr kumimoji="0" lang="vi-VN" sz="9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Cambria" panose="02040503050406030204" charset="0"/>
                <a:cs typeface="Cambria" panose="02040503050406030204" charset="0"/>
                <a:sym typeface="Kavoon"/>
              </a:rPr>
              <a:t>!</a:t>
            </a:r>
          </a:p>
        </p:txBody>
      </p:sp>
      <p:pic>
        <p:nvPicPr>
          <p:cNvPr id="4" name="tieng_vo_tay_khan_gia-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37510" y="316617"/>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8"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p:nvPr/>
        </p:nvSpPr>
        <p:spPr>
          <a:xfrm>
            <a:off x="4129800" y="10287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1"/>
                </a:solidFill>
                <a:latin typeface="+mj-lt"/>
              </a:rPr>
              <a:t>KHỞI ĐỘNG</a:t>
            </a:r>
          </a:p>
        </p:txBody>
      </p:sp>
      <p:pic>
        <p:nvPicPr>
          <p:cNvPr id="16"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effectLst/>
              <a:latin typeface="Times New Roman" panose="02020603050405020304" pitchFamily="18" charset="0"/>
              <a:ea typeface="Calibri" panose="020F0502020204030204" pitchFamily="34" charset="0"/>
            </a:endParaRPr>
          </a:p>
        </p:txBody>
      </p:sp>
      <p:pic>
        <p:nvPicPr>
          <p:cNvPr id="8" name="Hình ảnh 7"/>
          <p:cNvPicPr>
            <a:picLocks noChangeAspect="1"/>
          </p:cNvPicPr>
          <p:nvPr/>
        </p:nvPicPr>
        <p:blipFill rotWithShape="1">
          <a:blip r:embed="rId11"/>
          <a:srcRect l="54583" t="25555" r="24584" b="44815"/>
          <a:stretch>
            <a:fillRect/>
          </a:stretch>
        </p:blipFill>
        <p:spPr>
          <a:xfrm>
            <a:off x="11901985" y="2324100"/>
            <a:ext cx="5619750" cy="664252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5" name="Google Shape;1285;p36"/>
          <p:cNvPicPr preferRelativeResize="0"/>
          <p:nvPr/>
        </p:nvPicPr>
        <p:blipFill rotWithShape="1">
          <a:blip r:embed="rId3">
            <a:alphaModFix/>
          </a:blip>
          <a:srcRect l="19717" t="14663" b="14670"/>
          <a:stretch/>
        </p:blipFill>
        <p:spPr>
          <a:xfrm>
            <a:off x="15679568" y="7665058"/>
            <a:ext cx="2608432" cy="2386396"/>
          </a:xfrm>
          <a:prstGeom prst="rect">
            <a:avLst/>
          </a:prstGeom>
          <a:noFill/>
          <a:ln>
            <a:noFill/>
          </a:ln>
        </p:spPr>
      </p:pic>
      <p:sp>
        <p:nvSpPr>
          <p:cNvPr id="2" name="Rectangle 1"/>
          <p:cNvSpPr/>
          <p:nvPr/>
        </p:nvSpPr>
        <p:spPr>
          <a:xfrm>
            <a:off x="1021929" y="1196226"/>
            <a:ext cx="15458538" cy="4287520"/>
          </a:xfrm>
          <a:prstGeom prst="rect">
            <a:avLst/>
          </a:prstGeom>
        </p:spPr>
        <p:txBody>
          <a:bodyPr wrap="square">
            <a:spAutoFit/>
          </a:bodyPr>
          <a:lstStyle/>
          <a:p>
            <a:pPr algn="ctr">
              <a:lnSpc>
                <a:spcPct val="150000"/>
              </a:lnSpc>
            </a:pPr>
            <a:r>
              <a:rPr lang="vi-VN" sz="8800" b="1" kern="0" dirty="0">
                <a:latin typeface="Times New Roman" panose="02020603050405020304" pitchFamily="18" charset="0"/>
                <a:ea typeface="Calibri" panose="020F0502020204030204" pitchFamily="34" charset="0"/>
                <a:cs typeface="Times New Roman" panose="02020603050405020304" pitchFamily="18" charset="0"/>
              </a:rPr>
              <a:t>BÀI </a:t>
            </a:r>
            <a:r>
              <a:rPr lang="en-US" sz="8800" b="1" kern="0" dirty="0">
                <a:latin typeface="Times New Roman" panose="02020603050405020304" pitchFamily="18" charset="0"/>
                <a:ea typeface="Calibri" panose="020F0502020204030204" pitchFamily="34" charset="0"/>
                <a:cs typeface="Times New Roman" panose="02020603050405020304" pitchFamily="18" charset="0"/>
              </a:rPr>
              <a:t>15 </a:t>
            </a:r>
            <a:r>
              <a:rPr lang="en-US" sz="9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LÍ THALES TRONG TAM GIÁC (</a:t>
            </a:r>
            <a:r>
              <a:rPr lang="en-US" sz="9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9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9600" dirty="0">
              <a:solidFill>
                <a:srgbClr val="FF0000"/>
              </a:solidFill>
              <a:latin typeface="+mj-lt"/>
            </a:endParaRPr>
          </a:p>
        </p:txBody>
      </p:sp>
      <p:sp>
        <p:nvSpPr>
          <p:cNvPr id="6" name="Google Shape;1250;p33"/>
          <p:cNvSpPr txBox="1"/>
          <p:nvPr/>
        </p:nvSpPr>
        <p:spPr>
          <a:xfrm>
            <a:off x="-294064" y="8858256"/>
            <a:ext cx="4765800" cy="396971"/>
          </a:xfrm>
          <a:prstGeom prst="rect">
            <a:avLst/>
          </a:prstGeom>
          <a:solidFill>
            <a:schemeClr val="accent2"/>
          </a:solidFill>
          <a:ln>
            <a:noFill/>
          </a:ln>
        </p:spPr>
        <p:txBody>
          <a:bodyPr spcFirstLastPara="1" wrap="square" lIns="182850" tIns="182850" rIns="182850" bIns="182850" anchor="t" anchorCtr="0">
            <a:spAutoFit/>
          </a:bodyPr>
          <a:lstStyle/>
          <a:p>
            <a:pPr algn="ctr">
              <a:lnSpc>
                <a:spcPct val="90000"/>
              </a:lnSpc>
            </a:pPr>
            <a:endParaRPr sz="2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67151" y="-2476500"/>
            <a:ext cx="13575524" cy="13575524"/>
          </a:xfrm>
          <a:prstGeom prst="rect">
            <a:avLst/>
          </a:prstGeom>
        </p:spPr>
      </p:pic>
      <p:sp>
        <p:nvSpPr>
          <p:cNvPr id="4" name="TextBox 4"/>
          <p:cNvSpPr txBox="1"/>
          <p:nvPr/>
        </p:nvSpPr>
        <p:spPr>
          <a:xfrm>
            <a:off x="757030" y="707797"/>
            <a:ext cx="8421848" cy="1106329"/>
          </a:xfrm>
          <a:prstGeom prst="rect">
            <a:avLst/>
          </a:prstGeom>
        </p:spPr>
        <p:txBody>
          <a:bodyPr wrap="square" lIns="0" tIns="0" rIns="0" bIns="0" rtlCol="0" anchor="t">
            <a:spAutoFit/>
          </a:bodyPr>
          <a:lstStyle/>
          <a:p>
            <a:pPr defTabSz="914400">
              <a:lnSpc>
                <a:spcPts val="9500"/>
              </a:lnSpc>
              <a:defRPr/>
            </a:pPr>
            <a:r>
              <a:rPr lang="en-US" sz="6600" b="1" dirty="0" err="1">
                <a:solidFill>
                  <a:srgbClr val="C00000"/>
                </a:solidFill>
                <a:latin typeface="Arial" panose="020B0604020202020204" pitchFamily="34" charset="0"/>
                <a:cs typeface="Arial" panose="020B0604020202020204" pitchFamily="34" charset="0"/>
              </a:rPr>
              <a:t>Nội</a:t>
            </a:r>
            <a:r>
              <a:rPr lang="en-US" sz="6600" b="1" dirty="0">
                <a:solidFill>
                  <a:srgbClr val="C00000"/>
                </a:solidFill>
                <a:latin typeface="Arial" panose="020B0604020202020204" pitchFamily="34" charset="0"/>
                <a:cs typeface="Arial" panose="020B0604020202020204" pitchFamily="34" charset="0"/>
              </a:rPr>
              <a:t> dung </a:t>
            </a:r>
            <a:r>
              <a:rPr lang="en-US" sz="6600" b="1" dirty="0" err="1">
                <a:solidFill>
                  <a:srgbClr val="C00000"/>
                </a:solidFill>
                <a:latin typeface="Arial" panose="020B0604020202020204" pitchFamily="34" charset="0"/>
                <a:cs typeface="Arial" panose="020B0604020202020204" pitchFamily="34" charset="0"/>
              </a:rPr>
              <a:t>bài</a:t>
            </a:r>
            <a:r>
              <a:rPr lang="en-US" sz="6600" b="1" dirty="0">
                <a:solidFill>
                  <a:srgbClr val="C00000"/>
                </a:solidFill>
                <a:latin typeface="Arial" panose="020B0604020202020204" pitchFamily="34" charset="0"/>
                <a:cs typeface="Arial" panose="020B0604020202020204" pitchFamily="34" charset="0"/>
              </a:rPr>
              <a:t> </a:t>
            </a:r>
            <a:r>
              <a:rPr lang="en-US" sz="6600" b="1" dirty="0" err="1">
                <a:solidFill>
                  <a:srgbClr val="C00000"/>
                </a:solidFill>
                <a:latin typeface="Arial" panose="020B0604020202020204" pitchFamily="34" charset="0"/>
                <a:cs typeface="Arial" panose="020B0604020202020204" pitchFamily="34" charset="0"/>
              </a:rPr>
              <a:t>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186927" y="2973722"/>
            <a:ext cx="901746" cy="992788"/>
          </a:xfrm>
          <a:prstGeom prst="rect">
            <a:avLst/>
          </a:prstGeom>
        </p:spPr>
        <p:txBody>
          <a:bodyPr lIns="50800" tIns="50800" rIns="50800" bIns="50800" rtlCol="0" anchor="ctr"/>
          <a:lstStyle/>
          <a:p>
            <a:pPr algn="ctr" defTabSz="914400">
              <a:lnSpc>
                <a:spcPts val="3600"/>
              </a:lnSpc>
              <a:defRPr/>
            </a:pPr>
            <a:endParaRPr>
              <a:solidFill>
                <a:prstClr val="black"/>
              </a:solidFill>
              <a:latin typeface="Calibri"/>
            </a:endParaRPr>
          </a:p>
        </p:txBody>
      </p:sp>
      <p:grpSp>
        <p:nvGrpSpPr>
          <p:cNvPr id="20" name="Group 20"/>
          <p:cNvGrpSpPr/>
          <p:nvPr/>
        </p:nvGrpSpPr>
        <p:grpSpPr>
          <a:xfrm>
            <a:off x="14754759" y="-1720473"/>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defTabSz="914400">
                <a:lnSpc>
                  <a:spcPts val="3600"/>
                </a:lnSpc>
                <a:defRPr/>
              </a:pPr>
              <a:endParaRPr>
                <a:solidFill>
                  <a:prstClr val="black"/>
                </a:solidFill>
                <a:latin typeface="Calibri"/>
              </a:endParaRPr>
            </a:p>
          </p:txBody>
        </p:sp>
      </p:grpSp>
      <p:grpSp>
        <p:nvGrpSpPr>
          <p:cNvPr id="25" name="Group 25"/>
          <p:cNvGrpSpPr/>
          <p:nvPr/>
        </p:nvGrpSpPr>
        <p:grpSpPr>
          <a:xfrm>
            <a:off x="-1165173" y="9258097"/>
            <a:ext cx="20078502" cy="1079986"/>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defTabSz="914400">
                <a:lnSpc>
                  <a:spcPts val="3600"/>
                </a:lnSpc>
                <a:defRPr/>
              </a:pPr>
              <a:endParaRPr>
                <a:solidFill>
                  <a:prstClr val="black"/>
                </a:solidFill>
                <a:latin typeface="Calibri"/>
              </a:endParaRPr>
            </a:p>
          </p:txBody>
        </p:sp>
      </p:grpSp>
      <p:grpSp>
        <p:nvGrpSpPr>
          <p:cNvPr id="29" name="Group 28"/>
          <p:cNvGrpSpPr/>
          <p:nvPr/>
        </p:nvGrpSpPr>
        <p:grpSpPr>
          <a:xfrm>
            <a:off x="2979032" y="2660200"/>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4" y="3513298"/>
              <a:ext cx="901746" cy="623722"/>
            </a:xfrm>
            <a:prstGeom prst="rect">
              <a:avLst/>
            </a:prstGeom>
            <a:noFill/>
          </p:spPr>
          <p:txBody>
            <a:bodyPr wrap="square" rtlCol="0">
              <a:spAutoFit/>
            </a:bodyPr>
            <a:lstStyle/>
            <a:p>
              <a:pPr algn="ctr" defTabSz="914400">
                <a:defRPr/>
              </a:pPr>
              <a:r>
                <a:rPr lang="en-US" sz="4000" b="1" dirty="0">
                  <a:solidFill>
                    <a:prstClr val="white"/>
                  </a:solidFill>
                  <a:latin typeface="Arial" panose="020B0604020202020204" pitchFamily="34" charset="0"/>
                  <a:cs typeface="Arial" panose="020B0604020202020204" pitchFamily="34" charset="0"/>
                </a:rPr>
                <a:t>01</a:t>
              </a:r>
            </a:p>
          </p:txBody>
        </p:sp>
      </p:grpSp>
      <p:sp>
        <p:nvSpPr>
          <p:cNvPr id="30" name="TextBox 29"/>
          <p:cNvSpPr txBox="1"/>
          <p:nvPr/>
        </p:nvSpPr>
        <p:spPr>
          <a:xfrm>
            <a:off x="4689804" y="2887469"/>
            <a:ext cx="9876056" cy="923330"/>
          </a:xfrm>
          <a:prstGeom prst="rect">
            <a:avLst/>
          </a:prstGeom>
          <a:noFill/>
        </p:spPr>
        <p:txBody>
          <a:bodyPr wrap="square" rtlCol="0">
            <a:spAutoFit/>
          </a:bodyPr>
          <a:lstStyle/>
          <a:p>
            <a:pPr defTabSz="914400">
              <a:defRPr/>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a:latin typeface="Times New Roman" panose="02020603050405020304" pitchFamily="18" charset="0"/>
                <a:ea typeface="Calibri" panose="020F0502020204030204" pitchFamily="34" charset="0"/>
                <a:cs typeface="Times New Roman" panose="02020603050405020304" pitchFamily="18" charset="0"/>
              </a:rPr>
              <a:t>Thales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latin typeface="Times New Roman" panose="02020603050405020304" pitchFamily="18" charset="0"/>
                <a:ea typeface="Calibri" panose="020F0502020204030204" pitchFamily="34" charset="0"/>
                <a:cs typeface="Times New Roman" panose="02020603050405020304" pitchFamily="18" charset="0"/>
              </a:rPr>
              <a:t> tam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en-US" sz="4800" b="1" dirty="0">
              <a:solidFill>
                <a:prstClr val="black">
                  <a:lumMod val="95000"/>
                  <a:lumOff val="5000"/>
                </a:prstClr>
              </a:solidFill>
              <a:latin typeface="Arial" panose="020B0604020202020204" pitchFamily="34" charset="0"/>
              <a:cs typeface="Arial" panose="020B0604020202020204" pitchFamily="34" charset="0"/>
            </a:endParaRPr>
          </a:p>
        </p:txBody>
      </p:sp>
      <p:grpSp>
        <p:nvGrpSpPr>
          <p:cNvPr id="31" name="Group 30"/>
          <p:cNvGrpSpPr/>
          <p:nvPr/>
        </p:nvGrpSpPr>
        <p:grpSpPr>
          <a:xfrm>
            <a:off x="3912038" y="4841482"/>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4" y="3513298"/>
              <a:ext cx="901746" cy="623722"/>
            </a:xfrm>
            <a:prstGeom prst="rect">
              <a:avLst/>
            </a:prstGeom>
            <a:noFill/>
          </p:spPr>
          <p:txBody>
            <a:bodyPr wrap="square" rtlCol="0">
              <a:spAutoFit/>
            </a:bodyPr>
            <a:lstStyle/>
            <a:p>
              <a:pPr algn="ctr" defTabSz="914400">
                <a:defRPr/>
              </a:pPr>
              <a:r>
                <a:rPr lang="en-US" sz="4000" b="1" dirty="0">
                  <a:solidFill>
                    <a:prstClr val="white"/>
                  </a:solidFill>
                  <a:latin typeface="Arial" panose="020B0604020202020204" pitchFamily="34" charset="0"/>
                  <a:cs typeface="Arial" panose="020B0604020202020204" pitchFamily="34" charset="0"/>
                </a:rPr>
                <a:t>02</a:t>
              </a:r>
            </a:p>
          </p:txBody>
        </p:sp>
      </p:grpSp>
      <p:sp>
        <p:nvSpPr>
          <p:cNvPr id="34" name="TextBox 33"/>
          <p:cNvSpPr txBox="1"/>
          <p:nvPr/>
        </p:nvSpPr>
        <p:spPr>
          <a:xfrm>
            <a:off x="5589144" y="5008169"/>
            <a:ext cx="8187160" cy="830997"/>
          </a:xfrm>
          <a:prstGeom prst="rect">
            <a:avLst/>
          </a:prstGeom>
          <a:noFill/>
        </p:spPr>
        <p:txBody>
          <a:bodyPr wrap="square" rtlCol="0">
            <a:spAutoFit/>
          </a:bodyPr>
          <a:lstStyle/>
          <a:p>
            <a:pPr defTabSz="914400">
              <a:defRPr/>
            </a:pPr>
            <a:r>
              <a:rPr lang="en-US" sz="4800" b="1" dirty="0" err="1">
                <a:solidFill>
                  <a:prstClr val="black">
                    <a:lumMod val="95000"/>
                    <a:lumOff val="5000"/>
                  </a:prstClr>
                </a:solidFill>
                <a:latin typeface="Arial" panose="020B0604020202020204" pitchFamily="34" charset="0"/>
                <a:cs typeface="Arial" panose="020B0604020202020204" pitchFamily="34" charset="0"/>
              </a:rPr>
              <a:t>Luyện</a:t>
            </a:r>
            <a:r>
              <a:rPr lang="en-US" sz="4800" b="1" dirty="0">
                <a:solidFill>
                  <a:prstClr val="black">
                    <a:lumMod val="95000"/>
                    <a:lumOff val="5000"/>
                  </a:prstClr>
                </a:solidFill>
                <a:latin typeface="Arial" panose="020B0604020202020204" pitchFamily="34" charset="0"/>
                <a:cs typeface="Arial" panose="020B0604020202020204" pitchFamily="34" charset="0"/>
              </a:rPr>
              <a:t> </a:t>
            </a:r>
            <a:r>
              <a:rPr lang="en-US" sz="4800" b="1" dirty="0" err="1">
                <a:solidFill>
                  <a:prstClr val="black">
                    <a:lumMod val="95000"/>
                    <a:lumOff val="5000"/>
                  </a:prstClr>
                </a:solidFill>
                <a:latin typeface="Arial" panose="020B0604020202020204" pitchFamily="34" charset="0"/>
                <a:cs typeface="Arial" panose="020B0604020202020204" pitchFamily="34" charset="0"/>
              </a:rPr>
              <a:t>tập</a:t>
            </a:r>
            <a:r>
              <a:rPr lang="en-US" sz="4800" b="1" dirty="0">
                <a:solidFill>
                  <a:prstClr val="black">
                    <a:lumMod val="95000"/>
                    <a:lumOff val="5000"/>
                  </a:prstClr>
                </a:solidFill>
                <a:latin typeface="Arial" panose="020B0604020202020204" pitchFamily="34" charset="0"/>
                <a:cs typeface="Arial" panose="020B0604020202020204" pitchFamily="34" charset="0"/>
              </a:rPr>
              <a:t> </a:t>
            </a:r>
          </a:p>
        </p:txBody>
      </p:sp>
      <p:pic>
        <p:nvPicPr>
          <p:cNvPr id="39" name="Picture 38"/>
          <p:cNvPicPr>
            <a:picLocks noChangeAspect="1"/>
          </p:cNvPicPr>
          <p:nvPr/>
        </p:nvPicPr>
        <p:blipFill>
          <a:blip r:embed="rId4"/>
          <a:stretch>
            <a:fillRect/>
          </a:stretch>
        </p:blipFill>
        <p:spPr>
          <a:xfrm>
            <a:off x="14280294" y="3579539"/>
            <a:ext cx="3096616" cy="567855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924" y="1176653"/>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sp>
        <p:nvSpPr>
          <p:cNvPr id="28" name="Rectangle 8"/>
          <p:cNvSpPr>
            <a:spLocks noChangeArrowheads="1"/>
          </p:cNvSpPr>
          <p:nvPr/>
        </p:nvSpPr>
        <p:spPr bwMode="auto">
          <a:xfrm>
            <a:off x="381616" y="1413556"/>
            <a:ext cx="169856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a:t>
            </a: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nằm trên cạnh AB. Qua điểm M ta vẽ một đường thẳng song song với BC, cắt AC tại </a:t>
            </a: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Dựa vào hình vẽ, hãy tính và so sánh các tỉ số sau và viết các tỉ lệ thức:</a:t>
            </a:r>
            <a:endParaRPr kumimoji="0" lang="en-US" altLang="en-US" sz="5400" b="0" i="0" u="none" strike="noStrike" cap="none" normalizeH="0" baseline="0" dirty="0">
              <a:ln>
                <a:noFill/>
              </a:ln>
              <a:solidFill>
                <a:schemeClr val="tx1"/>
              </a:solidFill>
              <a:effectLst/>
            </a:endParaRPr>
          </a:p>
        </p:txBody>
      </p:sp>
      <p:sp>
        <p:nvSpPr>
          <p:cNvPr id="29" name="Rectangle 9"/>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1"/>
          <p:cNvSpPr>
            <a:spLocks noChangeArrowheads="1"/>
          </p:cNvSpPr>
          <p:nvPr/>
        </p:nvSpPr>
        <p:spPr bwMode="auto">
          <a:xfrm>
            <a:off x="10508341" y="3067943"/>
            <a:ext cx="31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2"/>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4"/>
          <p:cNvSpPr>
            <a:spLocks noChangeArrowheads="1"/>
          </p:cNvSpPr>
          <p:nvPr/>
        </p:nvSpPr>
        <p:spPr bwMode="auto">
          <a:xfrm>
            <a:off x="10513150" y="45218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p:cNvPicPr>
            <a:picLocks noChangeAspect="1"/>
          </p:cNvPicPr>
          <p:nvPr/>
        </p:nvPicPr>
        <p:blipFill rotWithShape="1">
          <a:blip r:embed="rId6"/>
          <a:srcRect l="56975" t="32222" r="27762" b="41515"/>
          <a:stretch>
            <a:fillRect/>
          </a:stretch>
        </p:blipFill>
        <p:spPr>
          <a:xfrm>
            <a:off x="2590800" y="4829810"/>
            <a:ext cx="5133340" cy="3248660"/>
          </a:xfrm>
          <a:prstGeom prst="rect">
            <a:avLst/>
          </a:prstGeom>
        </p:spPr>
      </p:pic>
      <p:graphicFrame>
        <p:nvGraphicFramePr>
          <p:cNvPr id="21" name="Object 20"/>
          <p:cNvGraphicFramePr>
            <a:graphicFrameLocks noChangeAspect="1"/>
          </p:cNvGraphicFramePr>
          <p:nvPr/>
        </p:nvGraphicFramePr>
        <p:xfrm>
          <a:off x="9042400" y="5054600"/>
          <a:ext cx="203200" cy="177800"/>
        </p:xfrm>
        <a:graphic>
          <a:graphicData uri="http://schemas.openxmlformats.org/presentationml/2006/ole">
            <mc:AlternateContent xmlns:mc="http://schemas.openxmlformats.org/markup-compatibility/2006">
              <mc:Choice xmlns:v="urn:schemas-microsoft-com:vml" Requires="v">
                <p:oleObj name="Equation" r:id="rId7" imgW="4876800" imgH="4267200" progId="Equation.DSMT4">
                  <p:embed/>
                </p:oleObj>
              </mc:Choice>
              <mc:Fallback>
                <p:oleObj name="Equation" r:id="rId7" imgW="4876800" imgH="4267200" progId="Equation.DSMT4">
                  <p:embed/>
                  <p:pic>
                    <p:nvPicPr>
                      <p:cNvPr id="0" name="Picture 13498"/>
                      <p:cNvPicPr/>
                      <p:nvPr/>
                    </p:nvPicPr>
                    <p:blipFill>
                      <a:blip r:embed="rId8"/>
                      <a:stretch>
                        <a:fillRect/>
                      </a:stretch>
                    </p:blipFill>
                    <p:spPr>
                      <a:xfrm>
                        <a:off x="9042400" y="5054600"/>
                        <a:ext cx="203200" cy="1778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9042400" y="5054600"/>
          <a:ext cx="203200" cy="177800"/>
        </p:xfrm>
        <a:graphic>
          <a:graphicData uri="http://schemas.openxmlformats.org/presentationml/2006/ole">
            <mc:AlternateContent xmlns:mc="http://schemas.openxmlformats.org/markup-compatibility/2006">
              <mc:Choice xmlns:v="urn:schemas-microsoft-com:vml" Requires="v">
                <p:oleObj name="Equation" r:id="rId9" imgW="4876800" imgH="4267200" progId="Equation.DSMT4">
                  <p:embed/>
                </p:oleObj>
              </mc:Choice>
              <mc:Fallback>
                <p:oleObj name="Equation" r:id="rId9" imgW="4876800" imgH="4267200" progId="Equation.DSMT4">
                  <p:embed/>
                  <p:pic>
                    <p:nvPicPr>
                      <p:cNvPr id="0" name="Picture 13499"/>
                      <p:cNvPicPr/>
                      <p:nvPr/>
                    </p:nvPicPr>
                    <p:blipFill>
                      <a:blip r:embed="rId8"/>
                      <a:stretch>
                        <a:fillRect/>
                      </a:stretch>
                    </p:blipFill>
                    <p:spPr>
                      <a:xfrm>
                        <a:off x="9042400" y="5054600"/>
                        <a:ext cx="203200" cy="17780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9042400" y="5054600"/>
          <a:ext cx="203200" cy="177800"/>
        </p:xfrm>
        <a:graphic>
          <a:graphicData uri="http://schemas.openxmlformats.org/presentationml/2006/ole">
            <mc:AlternateContent xmlns:mc="http://schemas.openxmlformats.org/markup-compatibility/2006">
              <mc:Choice xmlns:v="urn:schemas-microsoft-com:vml" Requires="v">
                <p:oleObj name="Equation" r:id="rId10" imgW="4876800" imgH="4267200" progId="Equation.DSMT4">
                  <p:embed/>
                </p:oleObj>
              </mc:Choice>
              <mc:Fallback>
                <p:oleObj name="Equation" r:id="rId10" imgW="4876800" imgH="4267200" progId="Equation.DSMT4">
                  <p:embed/>
                  <p:pic>
                    <p:nvPicPr>
                      <p:cNvPr id="0" name="Picture 13500"/>
                      <p:cNvPicPr/>
                      <p:nvPr/>
                    </p:nvPicPr>
                    <p:blipFill>
                      <a:blip r:embed="rId11"/>
                      <a:stretch>
                        <a:fillRect/>
                      </a:stretch>
                    </p:blipFill>
                    <p:spPr>
                      <a:xfrm>
                        <a:off x="9042400" y="5054600"/>
                        <a:ext cx="203200" cy="177800"/>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9042400" y="5054600"/>
          <a:ext cx="203200" cy="177800"/>
        </p:xfrm>
        <a:graphic>
          <a:graphicData uri="http://schemas.openxmlformats.org/presentationml/2006/ole">
            <mc:AlternateContent xmlns:mc="http://schemas.openxmlformats.org/markup-compatibility/2006">
              <mc:Choice xmlns:v="urn:schemas-microsoft-com:vml" Requires="v">
                <p:oleObj name="Equation" r:id="rId12" imgW="4876800" imgH="4267200" progId="Equation.DSMT4">
                  <p:embed/>
                </p:oleObj>
              </mc:Choice>
              <mc:Fallback>
                <p:oleObj name="Equation" r:id="rId12" imgW="4876800" imgH="4267200" progId="Equation.DSMT4">
                  <p:embed/>
                  <p:pic>
                    <p:nvPicPr>
                      <p:cNvPr id="0" name="Picture 13501"/>
                      <p:cNvPicPr/>
                      <p:nvPr/>
                    </p:nvPicPr>
                    <p:blipFill>
                      <a:blip r:embed="rId11"/>
                      <a:stretch>
                        <a:fillRect/>
                      </a:stretch>
                    </p:blipFill>
                    <p:spPr>
                      <a:xfrm>
                        <a:off x="9042400" y="5054600"/>
                        <a:ext cx="203200" cy="177800"/>
                      </a:xfrm>
                      <a:prstGeom prst="rect">
                        <a:avLst/>
                      </a:prstGeom>
                    </p:spPr>
                  </p:pic>
                </p:oleObj>
              </mc:Fallback>
            </mc:AlternateContent>
          </a:graphicData>
        </a:graphic>
      </p:graphicFrame>
      <p:graphicFrame>
        <p:nvGraphicFramePr>
          <p:cNvPr id="36" name="Object 35"/>
          <p:cNvGraphicFramePr>
            <a:graphicFrameLocks noChangeAspect="1"/>
          </p:cNvGraphicFramePr>
          <p:nvPr/>
        </p:nvGraphicFramePr>
        <p:xfrm>
          <a:off x="9042400" y="5054600"/>
          <a:ext cx="203200" cy="177800"/>
        </p:xfrm>
        <a:graphic>
          <a:graphicData uri="http://schemas.openxmlformats.org/presentationml/2006/ole">
            <mc:AlternateContent xmlns:mc="http://schemas.openxmlformats.org/markup-compatibility/2006">
              <mc:Choice xmlns:v="urn:schemas-microsoft-com:vml" Requires="v">
                <p:oleObj name="Equation" r:id="rId13" imgW="4876800" imgH="4267200" progId="Equation.DSMT4">
                  <p:embed/>
                </p:oleObj>
              </mc:Choice>
              <mc:Fallback>
                <p:oleObj name="Equation" r:id="rId13" imgW="4876800" imgH="4267200" progId="Equation.DSMT4">
                  <p:embed/>
                  <p:pic>
                    <p:nvPicPr>
                      <p:cNvPr id="0" name="Picture 13502"/>
                      <p:cNvPicPr/>
                      <p:nvPr/>
                    </p:nvPicPr>
                    <p:blipFill>
                      <a:blip r:embed="rId11"/>
                      <a:stretch>
                        <a:fillRect/>
                      </a:stretch>
                    </p:blipFill>
                    <p:spPr>
                      <a:xfrm>
                        <a:off x="9042400" y="5054600"/>
                        <a:ext cx="203200" cy="177800"/>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9042400" y="5054600"/>
          <a:ext cx="203200" cy="177800"/>
        </p:xfrm>
        <a:graphic>
          <a:graphicData uri="http://schemas.openxmlformats.org/presentationml/2006/ole">
            <mc:AlternateContent xmlns:mc="http://schemas.openxmlformats.org/markup-compatibility/2006">
              <mc:Choice xmlns:v="urn:schemas-microsoft-com:vml" Requires="v">
                <p:oleObj name="Equation" r:id="rId14" imgW="4876800" imgH="4267200" progId="Equation.DSMT4">
                  <p:embed/>
                </p:oleObj>
              </mc:Choice>
              <mc:Fallback>
                <p:oleObj name="Equation" r:id="rId14" imgW="4876800" imgH="4267200" progId="Equation.DSMT4">
                  <p:embed/>
                  <p:pic>
                    <p:nvPicPr>
                      <p:cNvPr id="0" name="Picture 13503"/>
                      <p:cNvPicPr/>
                      <p:nvPr/>
                    </p:nvPicPr>
                    <p:blipFill>
                      <a:blip r:embed="rId11"/>
                      <a:stretch>
                        <a:fillRect/>
                      </a:stretch>
                    </p:blipFill>
                    <p:spPr>
                      <a:xfrm>
                        <a:off x="9042400" y="5054600"/>
                        <a:ext cx="203200" cy="177800"/>
                      </a:xfrm>
                      <a:prstGeom prst="rect">
                        <a:avLst/>
                      </a:prstGeom>
                    </p:spPr>
                  </p:pic>
                </p:oleObj>
              </mc:Fallback>
            </mc:AlternateContent>
          </a:graphicData>
        </a:graphic>
      </p:graphicFrame>
      <p:pic>
        <p:nvPicPr>
          <p:cNvPr id="44" name="Picture 44">
            <a:extLst>
              <a:ext uri="{FF2B5EF4-FFF2-40B4-BE49-F238E27FC236}">
                <a16:creationId xmlns:a16="http://schemas.microsoft.com/office/drawing/2014/main" id="{D5002F6C-A635-44D2-A5B5-CCD43D0AA6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96985" y="4377296"/>
            <a:ext cx="7609269" cy="510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sp>
        <p:nvSpPr>
          <p:cNvPr id="18" name="Rectangle 24"/>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52400" y="1680845"/>
            <a:ext cx="17949951" cy="79343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pic>
        <p:nvPicPr>
          <p:cNvPr id="12"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1067308">
            <a:off x="16129727" y="589117"/>
            <a:ext cx="1713028" cy="965525"/>
          </a:xfrm>
          <a:prstGeom prst="rect">
            <a:avLst/>
          </a:prstGeom>
        </p:spPr>
      </p:pic>
      <p:sp>
        <p:nvSpPr>
          <p:cNvPr id="39" name="Rectangle 12"/>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p:cNvGrpSpPr/>
          <p:nvPr/>
        </p:nvGrpSpPr>
        <p:grpSpPr>
          <a:xfrm>
            <a:off x="190315" y="2449810"/>
            <a:ext cx="16985633" cy="923330"/>
            <a:chOff x="190315" y="1354435"/>
            <a:chExt cx="16985633" cy="923330"/>
          </a:xfrm>
        </p:grpSpPr>
        <p:sp>
          <p:nvSpPr>
            <p:cNvPr id="28" name="Rectangle 8"/>
            <p:cNvSpPr>
              <a:spLocks noChangeArrowheads="1"/>
            </p:cNvSpPr>
            <p:nvPr/>
          </p:nvSpPr>
          <p:spPr bwMode="auto">
            <a:xfrm>
              <a:off x="190315" y="1354435"/>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p:cNvGraphicFramePr>
              <a:graphicFrameLocks noChangeAspect="1"/>
            </p:cNvGraphicFramePr>
            <p:nvPr/>
          </p:nvGraphicFramePr>
          <p:xfrm>
            <a:off x="5711554" y="1457325"/>
            <a:ext cx="2497137" cy="815975"/>
          </p:xfrm>
          <a:graphic>
            <a:graphicData uri="http://schemas.openxmlformats.org/presentationml/2006/ole">
              <mc:AlternateContent xmlns:mc="http://schemas.openxmlformats.org/markup-compatibility/2006">
                <mc:Choice xmlns:v="urn:schemas-microsoft-com:vml" Requires="v">
                  <p:oleObj name="Equation" r:id="rId4" imgW="15849600" imgH="5181600" progId="Equation.DSMT4">
                    <p:embed/>
                  </p:oleObj>
                </mc:Choice>
                <mc:Fallback>
                  <p:oleObj name="Equation" r:id="rId4" imgW="15849600" imgH="5181600" progId="Equation.DSMT4">
                    <p:embed/>
                    <p:pic>
                      <p:nvPicPr>
                        <p:cNvPr id="0" name="Đối tượng 1"/>
                        <p:cNvPicPr/>
                        <p:nvPr/>
                      </p:nvPicPr>
                      <p:blipFill>
                        <a:blip r:embed="rId5"/>
                        <a:stretch>
                          <a:fillRect/>
                        </a:stretch>
                      </p:blipFill>
                      <p:spPr>
                        <a:xfrm>
                          <a:off x="5711554" y="1457325"/>
                          <a:ext cx="2497137" cy="815975"/>
                        </a:xfrm>
                        <a:prstGeom prst="rect">
                          <a:avLst/>
                        </a:prstGeom>
                      </p:spPr>
                    </p:pic>
                  </p:oleObj>
                </mc:Fallback>
              </mc:AlternateContent>
            </a:graphicData>
          </a:graphic>
        </p:graphicFrame>
        <p:graphicFrame>
          <p:nvGraphicFramePr>
            <p:cNvPr id="6" name="Đối tượng 2"/>
            <p:cNvGraphicFramePr>
              <a:graphicFrameLocks noChangeAspect="1"/>
            </p:cNvGraphicFramePr>
            <p:nvPr/>
          </p:nvGraphicFramePr>
          <p:xfrm>
            <a:off x="11646965" y="1450438"/>
            <a:ext cx="2348857" cy="704657"/>
          </p:xfrm>
          <a:graphic>
            <a:graphicData uri="http://schemas.openxmlformats.org/presentationml/2006/ole">
              <mc:AlternateContent xmlns:mc="http://schemas.openxmlformats.org/markup-compatibility/2006">
                <mc:Choice xmlns:v="urn:schemas-microsoft-com:vml" Requires="v">
                  <p:oleObj name="Equation" r:id="rId6" imgW="15240000" imgH="4572000" progId="Equation.DSMT4">
                    <p:embed/>
                  </p:oleObj>
                </mc:Choice>
                <mc:Fallback>
                  <p:oleObj name="Equation" r:id="rId6" imgW="15240000" imgH="4572000" progId="Equation.DSMT4">
                    <p:embed/>
                    <p:pic>
                      <p:nvPicPr>
                        <p:cNvPr id="0" name="Đối tượng 2"/>
                        <p:cNvPicPr/>
                        <p:nvPr/>
                      </p:nvPicPr>
                      <p:blipFill>
                        <a:blip r:embed="rId7"/>
                        <a:stretch>
                          <a:fillRect/>
                        </a:stretch>
                      </p:blipFill>
                      <p:spPr>
                        <a:xfrm>
                          <a:off x="11646965" y="1450438"/>
                          <a:ext cx="2348857" cy="704657"/>
                        </a:xfrm>
                        <a:prstGeom prst="rect">
                          <a:avLst/>
                        </a:prstGeom>
                      </p:spPr>
                    </p:pic>
                  </p:oleObj>
                </mc:Fallback>
              </mc:AlternateContent>
            </a:graphicData>
          </a:graphic>
        </p:graphicFrame>
      </p:grpSp>
      <p:sp>
        <p:nvSpPr>
          <p:cNvPr id="17" name="Rectangle 4"/>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22" name="Nhóm 21"/>
          <p:cNvGrpSpPr/>
          <p:nvPr/>
        </p:nvGrpSpPr>
        <p:grpSpPr>
          <a:xfrm>
            <a:off x="366123" y="3772026"/>
            <a:ext cx="3968009" cy="1476880"/>
            <a:chOff x="910397" y="4424026"/>
            <a:chExt cx="3968009" cy="1476880"/>
          </a:xfrm>
        </p:grpSpPr>
        <p:graphicFrame>
          <p:nvGraphicFramePr>
            <p:cNvPr id="15" name="Đối tượng 14"/>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8" imgW="21031200" imgH="10972800" progId="Equation.DSMT4">
                    <p:embed/>
                  </p:oleObj>
                </mc:Choice>
                <mc:Fallback>
                  <p:oleObj name="Equation" r:id="rId8" imgW="21031200" imgH="10972800" progId="Equation.DSMT4">
                    <p:embed/>
                    <p:pic>
                      <p:nvPicPr>
                        <p:cNvPr id="0" name="Đối tượng 14"/>
                        <p:cNvPicPr>
                          <a:picLocks noChangeAspect="1" noChangeArrowheads="1"/>
                        </p:cNvPicPr>
                        <p:nvPr/>
                      </p:nvPicPr>
                      <p:blipFill>
                        <a:blip r:embed="rId9"/>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p:cNvGrpSpPr/>
          <p:nvPr/>
        </p:nvGrpSpPr>
        <p:grpSpPr>
          <a:xfrm>
            <a:off x="381000" y="5384473"/>
            <a:ext cx="3859029" cy="1420507"/>
            <a:chOff x="765664" y="7480471"/>
            <a:chExt cx="3859029" cy="1420507"/>
          </a:xfrm>
        </p:grpSpPr>
        <p:sp>
          <p:nvSpPr>
            <p:cNvPr id="45" name="Rectangle 12"/>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0" imgW="21945600" imgH="10972800" progId="Equation.DSMT4">
                    <p:embed/>
                  </p:oleObj>
                </mc:Choice>
                <mc:Fallback>
                  <p:oleObj name="Equation" r:id="rId10" imgW="21945600" imgH="10972800" progId="Equation.DSMT4">
                    <p:embed/>
                    <p:pic>
                      <p:nvPicPr>
                        <p:cNvPr id="0" name="Đối tượng 47"/>
                        <p:cNvPicPr/>
                        <p:nvPr/>
                      </p:nvPicPr>
                      <p:blipFill>
                        <a:blip r:embed="rId11"/>
                        <a:stretch>
                          <a:fillRect/>
                        </a:stretch>
                      </p:blipFill>
                      <p:spPr>
                        <a:xfrm>
                          <a:off x="1783679" y="7480471"/>
                          <a:ext cx="2841014" cy="1420507"/>
                        </a:xfrm>
                        <a:prstGeom prst="rect">
                          <a:avLst/>
                        </a:prstGeom>
                      </p:spPr>
                    </p:pic>
                  </p:oleObj>
                </mc:Fallback>
              </mc:AlternateContent>
            </a:graphicData>
          </a:graphic>
        </p:graphicFrame>
      </p:grpSp>
      <p:grpSp>
        <p:nvGrpSpPr>
          <p:cNvPr id="10" name="Nhóm 5"/>
          <p:cNvGrpSpPr/>
          <p:nvPr/>
        </p:nvGrpSpPr>
        <p:grpSpPr>
          <a:xfrm>
            <a:off x="326017" y="7345983"/>
            <a:ext cx="3897852" cy="1375587"/>
            <a:chOff x="722522" y="4871000"/>
            <a:chExt cx="3897852" cy="1375587"/>
          </a:xfrm>
        </p:grpSpPr>
        <p:graphicFrame>
          <p:nvGraphicFramePr>
            <p:cNvPr id="13" name="Đối tượng 8"/>
            <p:cNvGraphicFramePr>
              <a:graphicFrameLocks noChangeAspect="1"/>
            </p:cNvGraphicFramePr>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2" imgW="21945600" imgH="10972800" progId="Equation.DSMT4">
                    <p:embed/>
                  </p:oleObj>
                </mc:Choice>
                <mc:Fallback>
                  <p:oleObj name="Equation" r:id="rId12" imgW="21945600" imgH="10972800" progId="Equation.DSMT4">
                    <p:embed/>
                    <p:pic>
                      <p:nvPicPr>
                        <p:cNvPr id="0" name="Đối tượng 15"/>
                        <p:cNvPicPr>
                          <a:picLocks noChangeAspect="1" noChangeArrowheads="1"/>
                        </p:cNvPicPr>
                        <p:nvPr/>
                      </p:nvPicPr>
                      <p:blipFill>
                        <a:blip r:embed="rId13"/>
                        <a:srcRect/>
                        <a:stretch>
                          <a:fillRect/>
                        </a:stretch>
                      </p:blipFill>
                      <p:spPr bwMode="auto">
                        <a:xfrm>
                          <a:off x="1888306" y="4871000"/>
                          <a:ext cx="2732068" cy="1375587"/>
                        </a:xfrm>
                        <a:prstGeom prst="rect">
                          <a:avLst/>
                        </a:prstGeom>
                        <a:noFill/>
                      </p:spPr>
                    </p:pic>
                  </p:oleObj>
                </mc:Fallback>
              </mc:AlternateContent>
            </a:graphicData>
          </a:graphic>
        </p:graphicFrame>
        <p:sp>
          <p:nvSpPr>
            <p:cNvPr id="16" name="Rectangle 5"/>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24" name="Hộp Văn bản 22"/>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 name="Picture 44">
            <a:extLst>
              <a:ext uri="{FF2B5EF4-FFF2-40B4-BE49-F238E27FC236}">
                <a16:creationId xmlns:a16="http://schemas.microsoft.com/office/drawing/2014/main" id="{73F055FA-8223-4B9D-BEB6-CDEF9B5894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66180" y="3983617"/>
            <a:ext cx="7719664" cy="532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7" cstate="print">
            <a:alphaModFix amt="21999"/>
            <a:extLst>
              <a:ext uri="{28A0092B-C50C-407E-A947-70E740481C1C}">
                <a14:useLocalDpi xmlns:a14="http://schemas.microsoft.com/office/drawing/2010/main" val="0"/>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7" cstate="print">
            <a:alphaModFix amt="21999"/>
            <a:extLst>
              <a:ext uri="{28A0092B-C50C-407E-A947-70E740481C1C}">
                <a14:useLocalDpi xmlns:a14="http://schemas.microsoft.com/office/drawing/2010/main" val="0"/>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7" cstate="print">
            <a:alphaModFix amt="21999"/>
            <a:extLst>
              <a:ext uri="{28A0092B-C50C-407E-A947-70E740481C1C}">
                <a14:useLocalDpi xmlns:a14="http://schemas.microsoft.com/office/drawing/2010/main" val="0"/>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4728357">
            <a:off x="648442" y="7837436"/>
            <a:ext cx="1769883" cy="1879220"/>
          </a:xfrm>
          <a:prstGeom prst="rect">
            <a:avLst/>
          </a:prstGeom>
        </p:spPr>
      </p:pic>
      <p:sp>
        <p:nvSpPr>
          <p:cNvPr id="8" name="Rectangle 3"/>
          <p:cNvSpPr>
            <a:spLocks noChangeArrowheads="1"/>
          </p:cNvSpPr>
          <p:nvPr/>
        </p:nvSpPr>
        <p:spPr bwMode="auto">
          <a:xfrm>
            <a:off x="1829862" y="2897977"/>
            <a:ext cx="15157173" cy="378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nl-NL" altLang="en-US" sz="5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p>
        </p:txBody>
      </p:sp>
      <p:pic>
        <p:nvPicPr>
          <p:cNvPr id="2" name="text-to-spee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7060" y="2781300"/>
            <a:ext cx="1169340" cy="116934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9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154</TotalTime>
  <Words>880</Words>
  <Application>Microsoft Office PowerPoint</Application>
  <PresentationFormat>Custom</PresentationFormat>
  <Paragraphs>113</Paragraphs>
  <Slides>22</Slides>
  <Notes>10</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Times New Roman</vt:lpstr>
      <vt:lpstr>Tahoma</vt:lpstr>
      <vt:lpstr>Calibri Light</vt:lpstr>
      <vt:lpstr>Open Sans</vt:lpstr>
      <vt:lpstr>Calibri</vt:lpstr>
      <vt:lpstr>Cambria Math</vt:lpstr>
      <vt:lpstr>Cambria</vt:lpstr>
      <vt:lpstr>Kavoon</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 Hãy chọn câu sai. Cho hình vẽ biết DE//BC: </vt:lpstr>
      <vt:lpstr>Câu 3: Cho hình vẽ, trong đó DE // BC, AE = 12, DB = 18,  CA = 36. Độ dài AB bằng: </vt:lpstr>
      <vt:lpstr>Câu 4: Chọn câu trả lời đúng. Cho hình bên, biết DE // AC, tìm x: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Thư Viện VnTeach.Com</dc:creator>
  <cp:keywords>Thư Viện VnTeach.Com</cp:keywords>
  <cp:lastModifiedBy>Admin</cp:lastModifiedBy>
  <cp:revision>78</cp:revision>
  <dcterms:created xsi:type="dcterms:W3CDTF">2006-08-16T00:00:00Z</dcterms:created>
  <dcterms:modified xsi:type="dcterms:W3CDTF">2025-11-16T23:22:55Z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57323012DBE2481C84CEE563F1284F34_12</vt:lpwstr>
  </property>
  <property fmtid="{D5CDD505-2E9C-101B-9397-08002B2CF9AE}" pid="3" name="KSOProductBuildVer">
    <vt:lpwstr>1033-12.2.0.18607</vt:lpwstr>
  </property>
</Properties>
</file>