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47" r:id="rId2"/>
    <p:sldId id="385" r:id="rId3"/>
    <p:sldId id="434" r:id="rId4"/>
    <p:sldId id="449" r:id="rId5"/>
    <p:sldId id="425" r:id="rId6"/>
    <p:sldId id="426" r:id="rId7"/>
    <p:sldId id="458" r:id="rId8"/>
    <p:sldId id="450" r:id="rId9"/>
    <p:sldId id="436" r:id="rId10"/>
    <p:sldId id="393" r:id="rId11"/>
    <p:sldId id="394" r:id="rId12"/>
    <p:sldId id="395" r:id="rId13"/>
    <p:sldId id="441" r:id="rId14"/>
    <p:sldId id="459" r:id="rId15"/>
    <p:sldId id="460" r:id="rId16"/>
    <p:sldId id="396" r:id="rId17"/>
    <p:sldId id="397" r:id="rId18"/>
    <p:sldId id="420" r:id="rId19"/>
    <p:sldId id="421" r:id="rId20"/>
    <p:sldId id="402" r:id="rId21"/>
    <p:sldId id="414" r:id="rId22"/>
    <p:sldId id="462" r:id="rId23"/>
    <p:sldId id="452" r:id="rId24"/>
    <p:sldId id="408" r:id="rId25"/>
    <p:sldId id="411" r:id="rId26"/>
    <p:sldId id="413" r:id="rId27"/>
    <p:sldId id="412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77BDF-0A5F-479E-BE03-3D1CFC867F1A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D390D-5757-4E1A-8E4D-0A3A5938E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963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29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6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0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9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1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97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71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711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EB3C9-0898-413D-ADFC-DEACD32851B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382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11F40-162D-4A41-AC08-790C84DBEE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51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06A8FD-AB87-3146-AE01-AA95A1B7C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B336519-D54C-EBC2-0FBD-B87EC9978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0EE59D-9CF3-4CAD-D0CC-EC2E3599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1BEA17-12A5-8B10-3E76-293605A04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B72ABD-E50D-4D01-0AC0-2E709BE4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396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AD6EA3-D9A3-466D-7969-26A68AC7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2B3171-7014-C10C-5CA7-127E4E421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F7625B-1C0D-AD47-D2CC-0F5DC0CB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F39B6B-8C56-DD3D-F599-CCB646189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5BF333-F643-8CA2-06E8-FB1A275D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543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BEB54F8-8655-6399-20DB-028D4AB8F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874585B-971D-5C73-D1CD-879AC89A8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216760-5F62-BD62-5701-326EE725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470DDF-AB2C-2664-36CA-8439037B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96B718-042D-08E0-51B4-6383611A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1086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25910" y="0"/>
            <a:ext cx="12417910" cy="7025078"/>
            <a:chOff x="-164930" y="0"/>
            <a:chExt cx="9308930" cy="53387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9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64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0C867B-8C9B-8F2E-F0BB-CDF820F51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B0702D-8140-0DDB-185F-AD1942BB8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F97E36-D554-1E3F-F466-ADDFAEFE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4BE38E-439B-251C-DAE2-D9C62862D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402959-833E-8DC8-E880-D2C5828FF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4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57575A-E042-868E-D32B-06BF830F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61236A-AC48-FED8-D15A-FDDDBDE74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5E7A1F-7EE8-8E23-D23D-7B96EB40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16D4C6-91E6-1811-B4F1-FA2D36876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D78581-4E3C-94DD-0859-39826A91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67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4A7645-01A1-B49A-E1F9-6F3AC0641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579CED-E8A8-DC24-B416-1CF245B56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96E8D05-7A3F-1C05-86BF-DFC2C00CA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C940DB-71D2-E34E-2996-B2599524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355BC5-6226-1728-4276-2E518EE0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694E2E-EAC9-1ECE-8C88-99D1782F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09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0902E6-B4D7-F6D9-00D5-93DDAED3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E67F2C-5E7A-4A35-41F2-3A9DA7649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CE38DC-F9B4-EE71-7115-138BE0851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5D0D11-5CC0-F79D-BCDB-0B0747702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169FF0-26F3-2219-781A-60516B2A9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14A9C6-E48C-DFBD-A636-C8F80A3A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C843CFB-8F73-130A-5FC9-5A48E19E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063146B-0B46-8479-8C31-B2C4C03E5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34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1421ED-FFF3-2073-465F-0A3EA977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FDBB94E-B765-1B56-99E6-84309812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6E4F0DF-9BA6-3B1B-1375-344E101F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FC257E-0DF2-BD29-C118-184A2092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36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49ED7D2-84B9-65AB-FA84-BADDC0EB3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DF606C8-3297-5DEE-53EE-CE8536DE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31C752D-18BE-C87B-91D9-181748FF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507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8DE39F-C39D-B057-704F-855E390D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D751BB-BE4F-B0D5-17A8-504772BA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8D8CDB-FD61-1A17-D339-C76ECB9D5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9A89C1-30BB-DBF8-7CD5-84A7E9A7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4B5146-243F-B5C6-588D-A6842988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4A5EB36-793D-1F8E-82DA-2244EADD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11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8BA19A-1E22-3E82-7D60-D17A789FB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D248864-013A-1204-229D-7551C535D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AF29AF9-FCA1-2C09-0906-EAC9342C7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FA92C7-129C-20EA-0F33-9B2731305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5C26EE-8BC6-CE8F-51DE-12896D55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923804-943F-ADFF-1295-F7E30B8B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57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B9C6624-9847-D4BE-C270-5467790A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29C487-7AB4-8BA3-FABA-2B4B13065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7F4CCC-C0F2-5FDA-25D9-79CB75696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CA2D8-A0FF-4BF0-8746-E1F7FAB34661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A970C8-83DB-9390-29F9-31A3D2C77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E75E82-0D94-AF16-A178-4907147C9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E277C1-8A71-48CC-95F3-5500CDA29D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38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69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NULL"/><Relationship Id="rId2" Type="http://schemas.openxmlformats.org/officeDocument/2006/relationships/image" Target="../media/image47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NULL"/><Relationship Id="rId15" Type="http://schemas.openxmlformats.org/officeDocument/2006/relationships/image" Target="../media/image55.png"/><Relationship Id="rId10" Type="http://schemas.openxmlformats.org/officeDocument/2006/relationships/image" Target="NULL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sv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2 Phông nền lớp học ý tưởng | phông nền, giáo viên, nền">
            <a:extLst>
              <a:ext uri="{FF2B5EF4-FFF2-40B4-BE49-F238E27FC236}">
                <a16:creationId xmlns="" xmlns:a16="http://schemas.microsoft.com/office/drawing/2014/main" id="{BC625734-2612-4E99-B27F-9E27E2ECB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1228437"/>
            <a:ext cx="12192000" cy="56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5EFE456-DCAD-4A98-B9C2-873DFA67E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27" y="103695"/>
            <a:ext cx="11988799" cy="1041614"/>
          </a:xfr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400">
                <a:solidFill>
                  <a:srgbClr val="FFFF00"/>
                </a:solidFill>
                <a:latin typeface="#9Slide05 SVNSteady" pitchFamily="2" charset="0"/>
              </a:rPr>
              <a:t>Chào mừng </a:t>
            </a:r>
            <a:r>
              <a:rPr lang="en-US" sz="4400" smtClean="0">
                <a:solidFill>
                  <a:srgbClr val="FFFF00"/>
                </a:solidFill>
                <a:latin typeface="#9Slide05 SVNSteady" pitchFamily="2" charset="0"/>
              </a:rPr>
              <a:t>Thầy cô các </a:t>
            </a:r>
            <a:r>
              <a:rPr lang="en-US" sz="4400">
                <a:solidFill>
                  <a:srgbClr val="FFFF00"/>
                </a:solidFill>
                <a:latin typeface="#9Slide05 SVNSteady" pitchFamily="2" charset="0"/>
              </a:rPr>
              <a:t>em học sinh lớp </a:t>
            </a:r>
            <a:r>
              <a:rPr lang="en-US" sz="4400" smtClean="0">
                <a:solidFill>
                  <a:srgbClr val="FFFF00"/>
                </a:solidFill>
                <a:latin typeface="#9Slide05 SVNSteady" pitchFamily="2" charset="0"/>
              </a:rPr>
              <a:t>9 </a:t>
            </a:r>
            <a:r>
              <a:rPr lang="en-US" sz="4400">
                <a:solidFill>
                  <a:srgbClr val="FFFF00"/>
                </a:solidFill>
                <a:latin typeface="#9Slide05 SVNSteady" pitchFamily="2" charset="0"/>
              </a:rPr>
              <a:t>đến với lớp học Ngữ văn</a:t>
            </a:r>
            <a:endParaRPr lang="vi-VN" sz="4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964" y="0"/>
            <a:ext cx="4734392" cy="6608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95" y="2600440"/>
            <a:ext cx="5617612" cy="4257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436" y="369454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880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smtClean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cặp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8800" dirty="0">
              <a:solidFill>
                <a:schemeClr val="accent2">
                  <a:lumMod val="50000"/>
                </a:schemeClr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8556" l="10000" r="96000">
                        <a14:foregroundMark x1="70444" y1="15556" x2="70444" y2="15556"/>
                        <a14:foregroundMark x1="70889" y1="30444" x2="70889" y2="30444"/>
                        <a14:foregroundMark x1="73444" y1="42556" x2="73444" y2="42556"/>
                        <a14:foregroundMark x1="63667" y1="39333" x2="63667" y2="39333"/>
                        <a14:foregroundMark x1="73889" y1="36000" x2="73889" y2="36000"/>
                        <a14:foregroundMark x1="73778" y1="46778" x2="73778" y2="46778"/>
                        <a14:foregroundMark x1="73778" y1="49222" x2="73778" y2="49222"/>
                        <a14:foregroundMark x1="72000" y1="48111" x2="72000" y2="48111"/>
                        <a14:foregroundMark x1="67222" y1="44444" x2="67222" y2="43222"/>
                        <a14:foregroundMark x1="69556" y1="34333" x2="69556" y2="34333"/>
                        <a14:foregroundMark x1="75111" y1="32778" x2="75111" y2="32778"/>
                        <a14:foregroundMark x1="71889" y1="38222" x2="71889" y2="38222"/>
                        <a14:foregroundMark x1="71333" y1="37111" x2="71333" y2="37111"/>
                        <a14:foregroundMark x1="76889" y1="35111" x2="76889" y2="35111"/>
                        <a14:foregroundMark x1="80000" y1="34000" x2="80667" y2="34000"/>
                        <a14:foregroundMark x1="82333" y1="34111" x2="82333" y2="34111"/>
                        <a14:foregroundMark x1="86667" y1="34111" x2="86667" y2="34111"/>
                        <a14:foregroundMark x1="85889" y1="36333" x2="85444" y2="36333"/>
                        <a14:foregroundMark x1="74000" y1="41444" x2="74000" y2="41444"/>
                        <a14:foregroundMark x1="73889" y1="41667" x2="72444" y2="45333"/>
                        <a14:foregroundMark x1="72444" y1="45333" x2="72444" y2="45333"/>
                        <a14:foregroundMark x1="70889" y1="46444" x2="70889" y2="46444"/>
                        <a14:foregroundMark x1="70222" y1="47222" x2="70111" y2="47667"/>
                        <a14:foregroundMark x1="66667" y1="46778" x2="65778" y2="47333"/>
                        <a14:foregroundMark x1="65778" y1="47333" x2="65778" y2="47333"/>
                        <a14:foregroundMark x1="65889" y1="48667" x2="65889" y2="48667"/>
                        <a14:foregroundMark x1="69444" y1="49667" x2="69444" y2="49667"/>
                        <a14:foregroundMark x1="71444" y1="35556" x2="71444" y2="35556"/>
                        <a14:foregroundMark x1="70444" y1="33778" x2="70444" y2="33778"/>
                        <a14:foregroundMark x1="72222" y1="34444" x2="72778" y2="34667"/>
                        <a14:foregroundMark x1="73889" y1="35333" x2="74444" y2="35889"/>
                        <a14:foregroundMark x1="74444" y1="35889" x2="74444" y2="35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80" y="1052945"/>
            <a:ext cx="2359257" cy="23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3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ại tướng nhà Tống &quot;nướng&quot; 10 vạn quân ở Như Nguy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4" y="3371252"/>
            <a:ext cx="4053081" cy="3238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 khi đánh bại quân Tống ở sông Như Nguyệt, Lý Thường Kiệt đã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94" y="274390"/>
            <a:ext cx="2792079" cy="2396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033" y="231539"/>
            <a:ext cx="22124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a. </a:t>
            </a:r>
            <a:r>
              <a:rPr lang="en-US" sz="4800" dirty="0" err="1">
                <a:latin typeface="#9Slide06 Thillends" pitchFamily="2" charset="0"/>
              </a:rPr>
              <a:t>Tác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giả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63" y="2670903"/>
            <a:ext cx="230543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b. </a:t>
            </a:r>
            <a:r>
              <a:rPr lang="en-US" sz="4800" dirty="0" err="1">
                <a:latin typeface="#9Slide06 Thillends" pitchFamily="2" charset="0"/>
              </a:rPr>
              <a:t>Văn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bản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55854" y="35407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 chưa rõ tác giả của bài thơ là ai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sách ghi tương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9527" y="1960197"/>
            <a:ext cx="63923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thơ được s</a:t>
            </a:r>
            <a:r>
              <a:rPr lang="en-US" sz="2800" smtClean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áng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smtClean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năm 1076),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 Như Nguyệt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0543" y="4074188"/>
            <a:ext cx="65941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đích của bài thơ: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 động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thơ được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6291" y="428818"/>
            <a:ext cx="7748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thơ: Thất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B78C950-0FC5-CE53-B64B-5D0A2866592A}"/>
              </a:ext>
            </a:extLst>
          </p:cNvPr>
          <p:cNvSpPr txBox="1"/>
          <p:nvPr/>
        </p:nvSpPr>
        <p:spPr>
          <a:xfrm>
            <a:off x="674255" y="3671454"/>
            <a:ext cx="9234054" cy="2627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(Hai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cai quản, điều hành) trên phần lãnh thổ của đất nước)</a:t>
            </a:r>
          </a:p>
          <a:p>
            <a:pPr algn="just">
              <a:lnSpc>
                <a:spcPct val="150000"/>
              </a:lnSpc>
            </a:pPr>
            <a:r>
              <a:rPr lang="vi-VN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Phần 2 (Hai câu sau): Khẳng định tinh thần quyết tâm bảo vệ chủ quyền đó trước quân xâm lược.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1281547" y="2990272"/>
            <a:ext cx="3752272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933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Bố cục: </a:t>
            </a:r>
            <a:r>
              <a:rPr lang="en-US" sz="2933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93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</a:p>
          <a:p>
            <a:pPr algn="just"/>
            <a:r>
              <a:rPr lang="en-US" sz="2933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FBBF4E44-CED0-20A8-8DBE-3CDCAFE6F05B}"/>
              </a:ext>
            </a:extLst>
          </p:cNvPr>
          <p:cNvSpPr/>
          <p:nvPr/>
        </p:nvSpPr>
        <p:spPr>
          <a:xfrm>
            <a:off x="9281012" y="330200"/>
            <a:ext cx="2667762" cy="2743200"/>
          </a:xfrm>
          <a:custGeom>
            <a:avLst/>
            <a:gdLst/>
            <a:ahLst/>
            <a:cxnLst/>
            <a:rect l="l" t="t" r="r" b="b"/>
            <a:pathLst>
              <a:path w="4001643" h="4114800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1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10798" y="4929655"/>
            <a:ext cx="3041122" cy="1655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254001" y="628088"/>
            <a:ext cx="10515600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933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Nhan </a:t>
            </a:r>
            <a:r>
              <a:rPr lang="en-US" sz="29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</a:p>
          <a:p>
            <a:pPr algn="just"/>
            <a:r>
              <a:rPr lang="en-US" sz="2933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“Nam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Bài Thơ Nam Quốc Sơn Hà - Bản Tuyên Ngôn đầu Tiên Của Việt Nam | Lessonopoly">
            <a:extLst>
              <a:ext uri="{FF2B5EF4-FFF2-40B4-BE49-F238E27FC236}">
                <a16:creationId xmlns="" xmlns:a16="http://schemas.microsoft.com/office/drawing/2014/main" id="{B59B7ABE-AA56-925E-67F6-BB46C25E1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b="6871"/>
          <a:stretch/>
        </p:blipFill>
        <p:spPr bwMode="auto">
          <a:xfrm>
            <a:off x="2616202" y="2269838"/>
            <a:ext cx="7975600" cy="3153307"/>
          </a:xfrm>
          <a:custGeom>
            <a:avLst/>
            <a:gdLst>
              <a:gd name="connsiteX0" fmla="*/ 0 w 11963400"/>
              <a:gd name="connsiteY0" fmla="*/ 0 h 4729961"/>
              <a:gd name="connsiteX1" fmla="*/ 11963400 w 11963400"/>
              <a:gd name="connsiteY1" fmla="*/ 0 h 4729961"/>
              <a:gd name="connsiteX2" fmla="*/ 11963400 w 11963400"/>
              <a:gd name="connsiteY2" fmla="*/ 4729961 h 4729961"/>
              <a:gd name="connsiteX3" fmla="*/ 0 w 11963400"/>
              <a:gd name="connsiteY3" fmla="*/ 4729961 h 4729961"/>
              <a:gd name="connsiteX4" fmla="*/ 0 w 11963400"/>
              <a:gd name="connsiteY4" fmla="*/ 0 h 472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3400" h="4729961" extrusionOk="0">
                <a:moveTo>
                  <a:pt x="0" y="0"/>
                </a:moveTo>
                <a:cubicBezTo>
                  <a:pt x="1659619" y="39291"/>
                  <a:pt x="6385718" y="85489"/>
                  <a:pt x="11963400" y="0"/>
                </a:cubicBezTo>
                <a:cubicBezTo>
                  <a:pt x="11944492" y="2271402"/>
                  <a:pt x="11966692" y="2826473"/>
                  <a:pt x="11963400" y="4729961"/>
                </a:cubicBezTo>
                <a:cubicBezTo>
                  <a:pt x="10015214" y="4645210"/>
                  <a:pt x="3184217" y="4708378"/>
                  <a:pt x="0" y="4729961"/>
                </a:cubicBezTo>
                <a:cubicBezTo>
                  <a:pt x="64521" y="4202210"/>
                  <a:pt x="111707" y="2165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048262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5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video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6836" y="98425"/>
            <a:ext cx="14436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" y="98425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4698046" y="174422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=""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40183" y="23481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#9Slide06 ThuPhap Thien An" panose="02040603050506020204" pitchFamily="18" charset="0"/>
                  <a:ea typeface="叶根友毛笔行书2.0版" panose="02010601030101010101" pitchFamily="2" charset="-122"/>
                </a:rPr>
                <a:t>II</a:t>
              </a:r>
              <a:endParaRPr lang="zh-CN" altLang="en-US" sz="6000" dirty="0">
                <a:latin typeface="#9Slide06 ThuPhap Thien An" panose="02040603050506020204" pitchFamily="18" charset="0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55871" y="3678600"/>
            <a:ext cx="97749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err="1">
                <a:latin typeface="#9Slide06 ThuPhap Thien An" panose="02040603050506020204" pitchFamily="18" charset="0"/>
              </a:rPr>
              <a:t>Đọc</a:t>
            </a:r>
            <a:r>
              <a:rPr lang="en-US" sz="8800" dirty="0">
                <a:latin typeface="#9Slide06 ThuPhap Thien An" panose="02040603050506020204" pitchFamily="18" charset="0"/>
              </a:rPr>
              <a:t> – </a:t>
            </a:r>
            <a:r>
              <a:rPr lang="en-US" sz="8800" dirty="0" err="1">
                <a:latin typeface="#9Slide06 ThuPhap Thien An" panose="02040603050506020204" pitchFamily="18" charset="0"/>
              </a:rPr>
              <a:t>Hiểu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văn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bản</a:t>
            </a:r>
            <a:endParaRPr lang="en-US" sz="8800" dirty="0">
              <a:latin typeface="#9Slide06 ThuPhap Thien An" panose="02040603050506020204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427786" y="200580"/>
            <a:ext cx="3782267" cy="20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438235" y="2262702"/>
            <a:ext cx="10588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Một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số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đặc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trưng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của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thể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err="1">
                <a:latin typeface="#9Slide06 ThuPhap Thien An" panose="02040603050506020204" pitchFamily="18" charset="0"/>
                <a:ea typeface="方正华隶简体" pitchFamily="65" charset="-122"/>
              </a:rPr>
              <a:t>thơ</a:t>
            </a:r>
            <a:r>
              <a:rPr lang="en-US" altLang="zh-CN" sz="480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smtClean="0">
                <a:latin typeface="#9Slide06 ThuPhap Thien An" panose="02040603050506020204" pitchFamily="18" charset="0"/>
                <a:ea typeface="方正华隶简体" pitchFamily="65" charset="-122"/>
              </a:rPr>
              <a:t>thất ngôn tứ tuyệt được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thể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hiện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trong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bản</a:t>
            </a:r>
            <a:endParaRPr lang="zh-CN" altLang="en-US" sz="48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" y="2138053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72606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6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9583199-023D-AF0E-42CD-1A20EA428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397164" y="-175491"/>
            <a:ext cx="646545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75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75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75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7500" dirty="0">
              <a:solidFill>
                <a:schemeClr val="accent2">
                  <a:lumMod val="50000"/>
                </a:schemeClr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5566275"/>
            <a:ext cx="2475346" cy="119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C9F7870-DB45-E071-7D8D-2F6F4D056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8CD4095-8D37-3108-1C9A-7E1F3A92D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39" t="45632" r="2386" b="37229"/>
          <a:stretch/>
        </p:blipFill>
        <p:spPr>
          <a:xfrm>
            <a:off x="0" y="3429000"/>
            <a:ext cx="3494314" cy="11157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ABA3EDC-C185-3A55-2851-851C08110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39" t="45632" r="2386" b="37229"/>
          <a:stretch/>
        </p:blipFill>
        <p:spPr>
          <a:xfrm>
            <a:off x="0" y="2871120"/>
            <a:ext cx="2174736" cy="11157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B901613-AA35-22FC-0F88-E4D31128E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39" t="45632" r="2386" b="37229"/>
          <a:stretch/>
        </p:blipFill>
        <p:spPr>
          <a:xfrm>
            <a:off x="2174737" y="2871118"/>
            <a:ext cx="960350" cy="1096497"/>
          </a:xfrm>
          <a:prstGeom prst="rect">
            <a:avLst/>
          </a:prstGeom>
        </p:spPr>
      </p:pic>
      <p:pic>
        <p:nvPicPr>
          <p:cNvPr id="13" name="Picture 12" descr="A close-up of a branch&#10;&#10;Description automatically generated">
            <a:extLst>
              <a:ext uri="{FF2B5EF4-FFF2-40B4-BE49-F238E27FC236}">
                <a16:creationId xmlns="" xmlns:a16="http://schemas.microsoft.com/office/drawing/2014/main" id="{F2DF2343-24C6-1445-B3D4-F162DCF0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502229" cy="2172966"/>
          </a:xfrm>
          <a:prstGeom prst="rect">
            <a:avLst/>
          </a:prstGeom>
        </p:spPr>
      </p:pic>
      <p:pic>
        <p:nvPicPr>
          <p:cNvPr id="14" name="图片 103">
            <a:extLst>
              <a:ext uri="{FF2B5EF4-FFF2-40B4-BE49-F238E27FC236}">
                <a16:creationId xmlns="" xmlns:a16="http://schemas.microsoft.com/office/drawing/2014/main" id="{2992E818-D086-320D-D0B6-996DC06FC0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50000" b="40242"/>
          <a:stretch>
            <a:fillRect/>
          </a:stretch>
        </p:blipFill>
        <p:spPr>
          <a:xfrm>
            <a:off x="9834227" y="-55305"/>
            <a:ext cx="1106926" cy="888060"/>
          </a:xfrm>
          <a:prstGeom prst="rect">
            <a:avLst/>
          </a:prstGeom>
        </p:spPr>
      </p:pic>
      <p:pic>
        <p:nvPicPr>
          <p:cNvPr id="16" name="图片 31">
            <a:extLst>
              <a:ext uri="{FF2B5EF4-FFF2-40B4-BE49-F238E27FC236}">
                <a16:creationId xmlns="" xmlns:a16="http://schemas.microsoft.com/office/drawing/2014/main" id="{9EA5A9E6-F038-3323-0A2C-3368F1A9C1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62965" y="-55403"/>
            <a:ext cx="937836" cy="863045"/>
          </a:xfrm>
          <a:prstGeom prst="rect">
            <a:avLst/>
          </a:prstGeom>
          <a:ln>
            <a:noFill/>
          </a:ln>
        </p:spPr>
      </p:pic>
      <p:pic>
        <p:nvPicPr>
          <p:cNvPr id="22" name="图片 103">
            <a:extLst>
              <a:ext uri="{FF2B5EF4-FFF2-40B4-BE49-F238E27FC236}">
                <a16:creationId xmlns="" xmlns:a16="http://schemas.microsoft.com/office/drawing/2014/main" id="{BAA48283-F2C7-5106-4158-45AE3FA519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50000" b="40242"/>
          <a:stretch>
            <a:fillRect/>
          </a:stretch>
        </p:blipFill>
        <p:spPr>
          <a:xfrm>
            <a:off x="1502229" y="99719"/>
            <a:ext cx="1106926" cy="88806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84D33033-8B81-EAB6-EFD8-459918DDD5F2}"/>
              </a:ext>
            </a:extLst>
          </p:cNvPr>
          <p:cNvSpPr/>
          <p:nvPr/>
        </p:nvSpPr>
        <p:spPr>
          <a:xfrm>
            <a:off x="4666735" y="6111202"/>
            <a:ext cx="55086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550866" y="4572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CE7A8B3E-FBB4-247C-13F1-29F259F73E1E}"/>
              </a:ext>
            </a:extLst>
          </p:cNvPr>
          <p:cNvSpPr/>
          <p:nvPr/>
        </p:nvSpPr>
        <p:spPr>
          <a:xfrm>
            <a:off x="1361536" y="3428999"/>
            <a:ext cx="550866" cy="272792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75433" y="0"/>
                </a:lnTo>
                <a:lnTo>
                  <a:pt x="275433" y="2727922"/>
                </a:lnTo>
                <a:lnTo>
                  <a:pt x="550866" y="272792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E1910CED-2456-A52C-9DFE-5E6D5BEC3337}"/>
              </a:ext>
            </a:extLst>
          </p:cNvPr>
          <p:cNvSpPr/>
          <p:nvPr/>
        </p:nvSpPr>
        <p:spPr>
          <a:xfrm>
            <a:off x="3299753" y="4945311"/>
            <a:ext cx="55086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550866" y="4572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3F76AE42-9F5B-7223-33F8-D3ED08D029DA}"/>
              </a:ext>
            </a:extLst>
          </p:cNvPr>
          <p:cNvSpPr/>
          <p:nvPr/>
        </p:nvSpPr>
        <p:spPr>
          <a:xfrm>
            <a:off x="1361536" y="3428999"/>
            <a:ext cx="550866" cy="15435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75433" y="0"/>
                </a:lnTo>
                <a:lnTo>
                  <a:pt x="275433" y="1543559"/>
                </a:lnTo>
                <a:lnTo>
                  <a:pt x="550866" y="154355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E870F38F-62BE-62A4-DDBF-859870CD6C07}"/>
              </a:ext>
            </a:extLst>
          </p:cNvPr>
          <p:cNvSpPr/>
          <p:nvPr/>
        </p:nvSpPr>
        <p:spPr>
          <a:xfrm>
            <a:off x="3623026" y="3168305"/>
            <a:ext cx="550866" cy="5921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75433" y="0"/>
                </a:lnTo>
                <a:lnTo>
                  <a:pt x="275433" y="592181"/>
                </a:lnTo>
                <a:lnTo>
                  <a:pt x="550866" y="59218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212966B9-0A90-955C-5230-8AECA84A0CF6}"/>
              </a:ext>
            </a:extLst>
          </p:cNvPr>
          <p:cNvSpPr/>
          <p:nvPr/>
        </p:nvSpPr>
        <p:spPr>
          <a:xfrm>
            <a:off x="3364407" y="2557651"/>
            <a:ext cx="550866" cy="5921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592181"/>
                </a:moveTo>
                <a:lnTo>
                  <a:pt x="275433" y="592181"/>
                </a:lnTo>
                <a:lnTo>
                  <a:pt x="275433" y="0"/>
                </a:lnTo>
                <a:lnTo>
                  <a:pt x="550866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1AF3B2E5-A6E0-E6AC-FB14-E68EEC5FC075}"/>
              </a:ext>
            </a:extLst>
          </p:cNvPr>
          <p:cNvSpPr/>
          <p:nvPr/>
        </p:nvSpPr>
        <p:spPr>
          <a:xfrm>
            <a:off x="1361536" y="3196014"/>
            <a:ext cx="550866" cy="2329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32985"/>
                </a:moveTo>
                <a:lnTo>
                  <a:pt x="275433" y="232985"/>
                </a:lnTo>
                <a:lnTo>
                  <a:pt x="275433" y="0"/>
                </a:lnTo>
                <a:lnTo>
                  <a:pt x="550866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AFD3BA45-76B9-4A28-6872-A9CE4151F2F3}"/>
              </a:ext>
            </a:extLst>
          </p:cNvPr>
          <p:cNvSpPr/>
          <p:nvPr/>
        </p:nvSpPr>
        <p:spPr>
          <a:xfrm>
            <a:off x="4666735" y="1401341"/>
            <a:ext cx="55086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550866" y="4572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12ED2087-CC13-5F32-236D-AB874ED678B8}"/>
              </a:ext>
            </a:extLst>
          </p:cNvPr>
          <p:cNvSpPr/>
          <p:nvPr/>
        </p:nvSpPr>
        <p:spPr>
          <a:xfrm>
            <a:off x="1361536" y="1535961"/>
            <a:ext cx="550866" cy="18930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893037"/>
                </a:moveTo>
                <a:lnTo>
                  <a:pt x="275433" y="1893037"/>
                </a:lnTo>
                <a:lnTo>
                  <a:pt x="275433" y="0"/>
                </a:lnTo>
                <a:lnTo>
                  <a:pt x="550866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EBA67622-CF3B-5CC4-2E2F-D9C9AE7C1A8D}"/>
              </a:ext>
            </a:extLst>
          </p:cNvPr>
          <p:cNvSpPr/>
          <p:nvPr/>
        </p:nvSpPr>
        <p:spPr>
          <a:xfrm>
            <a:off x="4666735" y="538864"/>
            <a:ext cx="55086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550866" y="4572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7BD7ADC8-4ED7-4C59-A14E-A76AD9F8C244}"/>
              </a:ext>
            </a:extLst>
          </p:cNvPr>
          <p:cNvSpPr/>
          <p:nvPr/>
        </p:nvSpPr>
        <p:spPr>
          <a:xfrm>
            <a:off x="1361536" y="584584"/>
            <a:ext cx="550866" cy="28444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44415"/>
                </a:moveTo>
                <a:lnTo>
                  <a:pt x="275433" y="2844415"/>
                </a:lnTo>
                <a:lnTo>
                  <a:pt x="275433" y="0"/>
                </a:lnTo>
                <a:lnTo>
                  <a:pt x="550866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n-SG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BB6E5BD0-7C85-D4F4-EC6E-58FF55082E3B}"/>
              </a:ext>
            </a:extLst>
          </p:cNvPr>
          <p:cNvSpPr/>
          <p:nvPr/>
        </p:nvSpPr>
        <p:spPr>
          <a:xfrm>
            <a:off x="302081" y="1612903"/>
            <a:ext cx="1059454" cy="3632192"/>
          </a:xfrm>
          <a:custGeom>
            <a:avLst/>
            <a:gdLst>
              <a:gd name="connsiteX0" fmla="*/ 0 w 1059454"/>
              <a:gd name="connsiteY0" fmla="*/ 0 h 3632192"/>
              <a:gd name="connsiteX1" fmla="*/ 1059454 w 1059454"/>
              <a:gd name="connsiteY1" fmla="*/ 0 h 3632192"/>
              <a:gd name="connsiteX2" fmla="*/ 1059454 w 1059454"/>
              <a:gd name="connsiteY2" fmla="*/ 3632192 h 3632192"/>
              <a:gd name="connsiteX3" fmla="*/ 0 w 1059454"/>
              <a:gd name="connsiteY3" fmla="*/ 3632192 h 3632192"/>
              <a:gd name="connsiteX4" fmla="*/ 0 w 1059454"/>
              <a:gd name="connsiteY4" fmla="*/ 0 h 363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454" h="3632192">
                <a:moveTo>
                  <a:pt x="0" y="0"/>
                </a:moveTo>
                <a:lnTo>
                  <a:pt x="1059454" y="0"/>
                </a:lnTo>
                <a:lnTo>
                  <a:pt x="1059454" y="3632192"/>
                </a:lnTo>
                <a:lnTo>
                  <a:pt x="0" y="36321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32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yếu tố thi luật của bài</a:t>
            </a:r>
            <a:r>
              <a:rPr lang="vi-VN" sz="32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thơ</a:t>
            </a:r>
            <a:endParaRPr lang="en-SG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="" xmlns:a16="http://schemas.microsoft.com/office/drawing/2014/main" id="{C5E2FD69-297D-8B30-5C08-084DF33AF97B}"/>
              </a:ext>
            </a:extLst>
          </p:cNvPr>
          <p:cNvSpPr/>
          <p:nvPr/>
        </p:nvSpPr>
        <p:spPr>
          <a:xfrm>
            <a:off x="1912402" y="281041"/>
            <a:ext cx="2754333" cy="607086"/>
          </a:xfrm>
          <a:custGeom>
            <a:avLst/>
            <a:gdLst>
              <a:gd name="connsiteX0" fmla="*/ 0 w 2754333"/>
              <a:gd name="connsiteY0" fmla="*/ 0 h 607086"/>
              <a:gd name="connsiteX1" fmla="*/ 2754333 w 2754333"/>
              <a:gd name="connsiteY1" fmla="*/ 0 h 607086"/>
              <a:gd name="connsiteX2" fmla="*/ 2754333 w 2754333"/>
              <a:gd name="connsiteY2" fmla="*/ 607086 h 607086"/>
              <a:gd name="connsiteX3" fmla="*/ 0 w 2754333"/>
              <a:gd name="connsiteY3" fmla="*/ 607086 h 607086"/>
              <a:gd name="connsiteX4" fmla="*/ 0 w 2754333"/>
              <a:gd name="connsiteY4" fmla="*/ 0 h 60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333" h="607086">
                <a:moveTo>
                  <a:pt x="0" y="0"/>
                </a:moveTo>
                <a:lnTo>
                  <a:pt x="2754333" y="0"/>
                </a:lnTo>
                <a:lnTo>
                  <a:pt x="2754333" y="607086"/>
                </a:lnTo>
                <a:lnTo>
                  <a:pt x="0" y="607086"/>
                </a:lnTo>
                <a:lnTo>
                  <a:pt x="0" y="0"/>
                </a:lnTo>
                <a:close/>
              </a:path>
            </a:pathLst>
          </a:custGeom>
          <a:solidFill>
            <a:srgbClr val="FBF99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dòng trong bài</a:t>
            </a:r>
            <a:endParaRPr lang="en-SG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A58D93B7-B2FF-93DD-4C4F-3494A7BA21A3}"/>
              </a:ext>
            </a:extLst>
          </p:cNvPr>
          <p:cNvSpPr/>
          <p:nvPr/>
        </p:nvSpPr>
        <p:spPr>
          <a:xfrm>
            <a:off x="5217602" y="281041"/>
            <a:ext cx="4959617" cy="607086"/>
          </a:xfrm>
          <a:custGeom>
            <a:avLst/>
            <a:gdLst>
              <a:gd name="connsiteX0" fmla="*/ 0 w 4959617"/>
              <a:gd name="connsiteY0" fmla="*/ 0 h 607086"/>
              <a:gd name="connsiteX1" fmla="*/ 4959617 w 4959617"/>
              <a:gd name="connsiteY1" fmla="*/ 0 h 607086"/>
              <a:gd name="connsiteX2" fmla="*/ 4959617 w 4959617"/>
              <a:gd name="connsiteY2" fmla="*/ 607086 h 607086"/>
              <a:gd name="connsiteX3" fmla="*/ 0 w 4959617"/>
              <a:gd name="connsiteY3" fmla="*/ 607086 h 607086"/>
              <a:gd name="connsiteX4" fmla="*/ 0 w 4959617"/>
              <a:gd name="connsiteY4" fmla="*/ 0 h 60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17" h="607086">
                <a:moveTo>
                  <a:pt x="0" y="0"/>
                </a:moveTo>
                <a:lnTo>
                  <a:pt x="4959617" y="0"/>
                </a:lnTo>
                <a:lnTo>
                  <a:pt x="4959617" y="607086"/>
                </a:lnTo>
                <a:lnTo>
                  <a:pt x="0" y="6070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SG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D4F5DC3A-3FDC-F09F-78CB-82D534B530C2}"/>
              </a:ext>
            </a:extLst>
          </p:cNvPr>
          <p:cNvSpPr/>
          <p:nvPr/>
        </p:nvSpPr>
        <p:spPr>
          <a:xfrm>
            <a:off x="1912402" y="1143518"/>
            <a:ext cx="2754333" cy="607086"/>
          </a:xfrm>
          <a:custGeom>
            <a:avLst/>
            <a:gdLst>
              <a:gd name="connsiteX0" fmla="*/ 0 w 2754333"/>
              <a:gd name="connsiteY0" fmla="*/ 0 h 607086"/>
              <a:gd name="connsiteX1" fmla="*/ 2754333 w 2754333"/>
              <a:gd name="connsiteY1" fmla="*/ 0 h 607086"/>
              <a:gd name="connsiteX2" fmla="*/ 2754333 w 2754333"/>
              <a:gd name="connsiteY2" fmla="*/ 607086 h 607086"/>
              <a:gd name="connsiteX3" fmla="*/ 0 w 2754333"/>
              <a:gd name="connsiteY3" fmla="*/ 607086 h 607086"/>
              <a:gd name="connsiteX4" fmla="*/ 0 w 2754333"/>
              <a:gd name="connsiteY4" fmla="*/ 0 h 60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333" h="607086">
                <a:moveTo>
                  <a:pt x="0" y="0"/>
                </a:moveTo>
                <a:lnTo>
                  <a:pt x="2754333" y="0"/>
                </a:lnTo>
                <a:lnTo>
                  <a:pt x="2754333" y="607086"/>
                </a:lnTo>
                <a:lnTo>
                  <a:pt x="0" y="607086"/>
                </a:lnTo>
                <a:lnTo>
                  <a:pt x="0" y="0"/>
                </a:lnTo>
                <a:close/>
              </a:path>
            </a:pathLst>
          </a:custGeom>
          <a:solidFill>
            <a:srgbClr val="CEFCC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chữ trong câu</a:t>
            </a:r>
            <a:endParaRPr lang="en-SG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0CF40C25-4D5A-BB9F-3D21-A8D38FF84580}"/>
              </a:ext>
            </a:extLst>
          </p:cNvPr>
          <p:cNvSpPr/>
          <p:nvPr/>
        </p:nvSpPr>
        <p:spPr>
          <a:xfrm>
            <a:off x="5217602" y="1143518"/>
            <a:ext cx="4959617" cy="607086"/>
          </a:xfrm>
          <a:custGeom>
            <a:avLst/>
            <a:gdLst>
              <a:gd name="connsiteX0" fmla="*/ 0 w 4959617"/>
              <a:gd name="connsiteY0" fmla="*/ 0 h 607086"/>
              <a:gd name="connsiteX1" fmla="*/ 4959617 w 4959617"/>
              <a:gd name="connsiteY1" fmla="*/ 0 h 607086"/>
              <a:gd name="connsiteX2" fmla="*/ 4959617 w 4959617"/>
              <a:gd name="connsiteY2" fmla="*/ 607086 h 607086"/>
              <a:gd name="connsiteX3" fmla="*/ 0 w 4959617"/>
              <a:gd name="connsiteY3" fmla="*/ 607086 h 607086"/>
              <a:gd name="connsiteX4" fmla="*/ 0 w 4959617"/>
              <a:gd name="connsiteY4" fmla="*/ 0 h 60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17" h="607086">
                <a:moveTo>
                  <a:pt x="0" y="0"/>
                </a:moveTo>
                <a:lnTo>
                  <a:pt x="4959617" y="0"/>
                </a:lnTo>
                <a:lnTo>
                  <a:pt x="4959617" y="607086"/>
                </a:lnTo>
                <a:lnTo>
                  <a:pt x="0" y="6070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93C64332-A9B1-AF70-0FC3-F626F3607359}"/>
              </a:ext>
            </a:extLst>
          </p:cNvPr>
          <p:cNvSpPr/>
          <p:nvPr/>
        </p:nvSpPr>
        <p:spPr>
          <a:xfrm>
            <a:off x="1912402" y="2775978"/>
            <a:ext cx="1458871" cy="840071"/>
          </a:xfrm>
          <a:custGeom>
            <a:avLst/>
            <a:gdLst>
              <a:gd name="connsiteX0" fmla="*/ 0 w 2754333"/>
              <a:gd name="connsiteY0" fmla="*/ 0 h 840071"/>
              <a:gd name="connsiteX1" fmla="*/ 2754333 w 2754333"/>
              <a:gd name="connsiteY1" fmla="*/ 0 h 840071"/>
              <a:gd name="connsiteX2" fmla="*/ 2754333 w 2754333"/>
              <a:gd name="connsiteY2" fmla="*/ 840071 h 840071"/>
              <a:gd name="connsiteX3" fmla="*/ 0 w 2754333"/>
              <a:gd name="connsiteY3" fmla="*/ 840071 h 840071"/>
              <a:gd name="connsiteX4" fmla="*/ 0 w 2754333"/>
              <a:gd name="connsiteY4" fmla="*/ 0 h 8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333" h="840071">
                <a:moveTo>
                  <a:pt x="0" y="0"/>
                </a:moveTo>
                <a:lnTo>
                  <a:pt x="2754333" y="0"/>
                </a:lnTo>
                <a:lnTo>
                  <a:pt x="2754333" y="840071"/>
                </a:lnTo>
                <a:lnTo>
                  <a:pt x="0" y="840071"/>
                </a:lnTo>
                <a:lnTo>
                  <a:pt x="0" y="0"/>
                </a:lnTo>
                <a:close/>
              </a:path>
            </a:pathLst>
          </a:custGeom>
          <a:solidFill>
            <a:srgbClr val="D6D0F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endParaRPr lang="en-SG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94CA84ED-8D8D-BF4C-ED09-1F87EF529450}"/>
              </a:ext>
            </a:extLst>
          </p:cNvPr>
          <p:cNvSpPr/>
          <p:nvPr/>
        </p:nvSpPr>
        <p:spPr>
          <a:xfrm>
            <a:off x="3999346" y="1885224"/>
            <a:ext cx="6177874" cy="1270538"/>
          </a:xfrm>
          <a:custGeom>
            <a:avLst/>
            <a:gdLst>
              <a:gd name="connsiteX0" fmla="*/ 0 w 4959617"/>
              <a:gd name="connsiteY0" fmla="*/ 0 h 840071"/>
              <a:gd name="connsiteX1" fmla="*/ 4959617 w 4959617"/>
              <a:gd name="connsiteY1" fmla="*/ 0 h 840071"/>
              <a:gd name="connsiteX2" fmla="*/ 4959617 w 4959617"/>
              <a:gd name="connsiteY2" fmla="*/ 840071 h 840071"/>
              <a:gd name="connsiteX3" fmla="*/ 0 w 4959617"/>
              <a:gd name="connsiteY3" fmla="*/ 840071 h 840071"/>
              <a:gd name="connsiteX4" fmla="*/ 0 w 4959617"/>
              <a:gd name="connsiteY4" fmla="*/ 0 h 8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17" h="840071">
                <a:moveTo>
                  <a:pt x="0" y="0"/>
                </a:moveTo>
                <a:lnTo>
                  <a:pt x="4959617" y="0"/>
                </a:lnTo>
                <a:lnTo>
                  <a:pt x="4959617" y="840071"/>
                </a:lnTo>
                <a:lnTo>
                  <a:pt x="0" y="84007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algn="just" defTabSz="914446"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hai của dòng 1 và dòng 4 (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quốc, đẳng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cùng thanh trắc,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35948774-40FE-1629-51E5-AEB6C7AF2417}"/>
              </a:ext>
            </a:extLst>
          </p:cNvPr>
          <p:cNvSpPr/>
          <p:nvPr/>
        </p:nvSpPr>
        <p:spPr>
          <a:xfrm>
            <a:off x="4285674" y="3234137"/>
            <a:ext cx="5891546" cy="1191960"/>
          </a:xfrm>
          <a:custGeom>
            <a:avLst/>
            <a:gdLst>
              <a:gd name="connsiteX0" fmla="*/ 0 w 4959617"/>
              <a:gd name="connsiteY0" fmla="*/ 0 h 840071"/>
              <a:gd name="connsiteX1" fmla="*/ 4959617 w 4959617"/>
              <a:gd name="connsiteY1" fmla="*/ 0 h 840071"/>
              <a:gd name="connsiteX2" fmla="*/ 4959617 w 4959617"/>
              <a:gd name="connsiteY2" fmla="*/ 840071 h 840071"/>
              <a:gd name="connsiteX3" fmla="*/ 0 w 4959617"/>
              <a:gd name="connsiteY3" fmla="*/ 840071 h 840071"/>
              <a:gd name="connsiteX4" fmla="*/ 0 w 4959617"/>
              <a:gd name="connsiteY4" fmla="*/ 0 h 8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17" h="840071">
                <a:moveTo>
                  <a:pt x="0" y="0"/>
                </a:moveTo>
                <a:lnTo>
                  <a:pt x="4959617" y="0"/>
                </a:lnTo>
                <a:lnTo>
                  <a:pt x="4959617" y="840071"/>
                </a:lnTo>
                <a:lnTo>
                  <a:pt x="0" y="84007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algn="just" defTabSz="914446"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chữ thứ hai của dòng 2 và dòng 3 (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nhiên, hà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cùng thanh bằng;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EC42422A-98EA-C03C-33D1-A885A7B895C2}"/>
              </a:ext>
            </a:extLst>
          </p:cNvPr>
          <p:cNvSpPr/>
          <p:nvPr/>
        </p:nvSpPr>
        <p:spPr>
          <a:xfrm>
            <a:off x="1912403" y="4590623"/>
            <a:ext cx="1384980" cy="840071"/>
          </a:xfrm>
          <a:custGeom>
            <a:avLst/>
            <a:gdLst>
              <a:gd name="connsiteX0" fmla="*/ 0 w 2754333"/>
              <a:gd name="connsiteY0" fmla="*/ 0 h 840071"/>
              <a:gd name="connsiteX1" fmla="*/ 2754333 w 2754333"/>
              <a:gd name="connsiteY1" fmla="*/ 0 h 840071"/>
              <a:gd name="connsiteX2" fmla="*/ 2754333 w 2754333"/>
              <a:gd name="connsiteY2" fmla="*/ 840071 h 840071"/>
              <a:gd name="connsiteX3" fmla="*/ 0 w 2754333"/>
              <a:gd name="connsiteY3" fmla="*/ 840071 h 840071"/>
              <a:gd name="connsiteX4" fmla="*/ 0 w 2754333"/>
              <a:gd name="connsiteY4" fmla="*/ 0 h 8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333" h="840071">
                <a:moveTo>
                  <a:pt x="0" y="0"/>
                </a:moveTo>
                <a:lnTo>
                  <a:pt x="2754333" y="0"/>
                </a:lnTo>
                <a:lnTo>
                  <a:pt x="2754333" y="840071"/>
                </a:lnTo>
                <a:lnTo>
                  <a:pt x="0" y="8400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</a:t>
            </a:r>
            <a:endParaRPr lang="en-SG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A5735991-06B9-9473-8647-0715698AD175}"/>
              </a:ext>
            </a:extLst>
          </p:cNvPr>
          <p:cNvSpPr/>
          <p:nvPr/>
        </p:nvSpPr>
        <p:spPr>
          <a:xfrm>
            <a:off x="3943928" y="4590622"/>
            <a:ext cx="6233292" cy="966497"/>
          </a:xfrm>
          <a:custGeom>
            <a:avLst/>
            <a:gdLst>
              <a:gd name="connsiteX0" fmla="*/ 0 w 4959617"/>
              <a:gd name="connsiteY0" fmla="*/ 0 h 840071"/>
              <a:gd name="connsiteX1" fmla="*/ 4959617 w 4959617"/>
              <a:gd name="connsiteY1" fmla="*/ 0 h 840071"/>
              <a:gd name="connsiteX2" fmla="*/ 4959617 w 4959617"/>
              <a:gd name="connsiteY2" fmla="*/ 840071 h 840071"/>
              <a:gd name="connsiteX3" fmla="*/ 0 w 4959617"/>
              <a:gd name="connsiteY3" fmla="*/ 840071 h 840071"/>
              <a:gd name="connsiteX4" fmla="*/ 0 w 4959617"/>
              <a:gd name="connsiteY4" fmla="*/ 0 h 8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17" h="840071">
                <a:moveTo>
                  <a:pt x="0" y="0"/>
                </a:moveTo>
                <a:lnTo>
                  <a:pt x="4959617" y="0"/>
                </a:lnTo>
                <a:lnTo>
                  <a:pt x="4959617" y="840071"/>
                </a:lnTo>
                <a:lnTo>
                  <a:pt x="0" y="84007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algn="just" defTabSz="914446"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hai của dòng 1 mang thanh trắc (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nên bài thơ thuộc luật trắc.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="" xmlns:a16="http://schemas.microsoft.com/office/drawing/2014/main" id="{8F2EA133-FA96-EEE4-1054-591AE050C818}"/>
              </a:ext>
            </a:extLst>
          </p:cNvPr>
          <p:cNvSpPr/>
          <p:nvPr/>
        </p:nvSpPr>
        <p:spPr>
          <a:xfrm>
            <a:off x="1912402" y="5736886"/>
            <a:ext cx="2754333" cy="840071"/>
          </a:xfrm>
          <a:custGeom>
            <a:avLst/>
            <a:gdLst>
              <a:gd name="connsiteX0" fmla="*/ 0 w 2754333"/>
              <a:gd name="connsiteY0" fmla="*/ 0 h 840071"/>
              <a:gd name="connsiteX1" fmla="*/ 2754333 w 2754333"/>
              <a:gd name="connsiteY1" fmla="*/ 0 h 840071"/>
              <a:gd name="connsiteX2" fmla="*/ 2754333 w 2754333"/>
              <a:gd name="connsiteY2" fmla="*/ 840071 h 840071"/>
              <a:gd name="connsiteX3" fmla="*/ 0 w 2754333"/>
              <a:gd name="connsiteY3" fmla="*/ 840071 h 840071"/>
              <a:gd name="connsiteX4" fmla="*/ 0 w 2754333"/>
              <a:gd name="connsiteY4" fmla="*/ 0 h 8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333" h="840071">
                <a:moveTo>
                  <a:pt x="0" y="0"/>
                </a:moveTo>
                <a:lnTo>
                  <a:pt x="2754333" y="0"/>
                </a:lnTo>
                <a:lnTo>
                  <a:pt x="2754333" y="840071"/>
                </a:lnTo>
                <a:lnTo>
                  <a:pt x="0" y="840071"/>
                </a:lnTo>
                <a:lnTo>
                  <a:pt x="0" y="0"/>
                </a:lnTo>
                <a:close/>
              </a:path>
            </a:pathLst>
          </a:custGeom>
          <a:solidFill>
            <a:srgbClr val="FFE2E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SG" sz="28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9F3D647C-D247-AF60-3956-4295364FC871}"/>
              </a:ext>
            </a:extLst>
          </p:cNvPr>
          <p:cNvSpPr/>
          <p:nvPr/>
        </p:nvSpPr>
        <p:spPr>
          <a:xfrm>
            <a:off x="5217602" y="5736886"/>
            <a:ext cx="4959617" cy="840071"/>
          </a:xfrm>
          <a:custGeom>
            <a:avLst/>
            <a:gdLst>
              <a:gd name="connsiteX0" fmla="*/ 0 w 4959617"/>
              <a:gd name="connsiteY0" fmla="*/ 0 h 840071"/>
              <a:gd name="connsiteX1" fmla="*/ 4959617 w 4959617"/>
              <a:gd name="connsiteY1" fmla="*/ 0 h 840071"/>
              <a:gd name="connsiteX2" fmla="*/ 4959617 w 4959617"/>
              <a:gd name="connsiteY2" fmla="*/ 840071 h 840071"/>
              <a:gd name="connsiteX3" fmla="*/ 0 w 4959617"/>
              <a:gd name="connsiteY3" fmla="*/ 840071 h 840071"/>
              <a:gd name="connsiteX4" fmla="*/ 0 w 4959617"/>
              <a:gd name="connsiteY4" fmla="*/ 0 h 8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17" h="840071">
                <a:moveTo>
                  <a:pt x="0" y="0"/>
                </a:moveTo>
                <a:lnTo>
                  <a:pt x="4959617" y="0"/>
                </a:lnTo>
                <a:lnTo>
                  <a:pt x="4959617" y="840071"/>
                </a:lnTo>
                <a:lnTo>
                  <a:pt x="0" y="84007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just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hiệp theo một vần ở các câu 1, 2 và 4 </a:t>
            </a:r>
            <a:r>
              <a:rPr lang="vi-VN" sz="28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(cư, thư, hư).</a:t>
            </a:r>
            <a:endParaRPr lang="en-SG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C282AF6E-C66A-8841-4CBB-99E5D35B3F4B}"/>
              </a:ext>
            </a:extLst>
          </p:cNvPr>
          <p:cNvSpPr txBox="1"/>
          <p:nvPr/>
        </p:nvSpPr>
        <p:spPr>
          <a:xfrm>
            <a:off x="10505536" y="1681789"/>
            <a:ext cx="1686464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thơ tuân thủ quy định về luật, niêm, vần của một bài thơ thất ngôn 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</a:t>
            </a:r>
            <a:r>
              <a:rPr lang="vi-VN" sz="28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9330EC3A-73D8-3A21-21BA-45A8DDDABE40}"/>
              </a:ext>
            </a:extLst>
          </p:cNvPr>
          <p:cNvGrpSpPr/>
          <p:nvPr/>
        </p:nvGrpSpPr>
        <p:grpSpPr>
          <a:xfrm>
            <a:off x="326431" y="5047965"/>
            <a:ext cx="1812432" cy="1751668"/>
            <a:chOff x="11604736" y="1830979"/>
            <a:chExt cx="7325437" cy="7186301"/>
          </a:xfrm>
        </p:grpSpPr>
        <p:sp>
          <p:nvSpPr>
            <p:cNvPr id="56" name="Freeform 16">
              <a:extLst>
                <a:ext uri="{FF2B5EF4-FFF2-40B4-BE49-F238E27FC236}">
                  <a16:creationId xmlns="" xmlns:a16="http://schemas.microsoft.com/office/drawing/2014/main" id="{247EF76C-98FE-F49C-94B9-C931E901E323}"/>
                </a:ext>
              </a:extLst>
            </p:cNvPr>
            <p:cNvSpPr/>
            <p:nvPr/>
          </p:nvSpPr>
          <p:spPr>
            <a:xfrm rot="-9800757">
              <a:off x="15541212" y="6452982"/>
              <a:ext cx="458368" cy="2564298"/>
            </a:xfrm>
            <a:custGeom>
              <a:avLst/>
              <a:gdLst/>
              <a:ahLst/>
              <a:cxnLst/>
              <a:rect l="l" t="t" r="r" b="b"/>
              <a:pathLst>
                <a:path w="458368" h="2564298">
                  <a:moveTo>
                    <a:pt x="0" y="0"/>
                  </a:moveTo>
                  <a:lnTo>
                    <a:pt x="458369" y="0"/>
                  </a:lnTo>
                  <a:lnTo>
                    <a:pt x="458369" y="2564298"/>
                  </a:lnTo>
                  <a:lnTo>
                    <a:pt x="0" y="2564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7" name="Freeform 17">
              <a:extLst>
                <a:ext uri="{FF2B5EF4-FFF2-40B4-BE49-F238E27FC236}">
                  <a16:creationId xmlns="" xmlns:a16="http://schemas.microsoft.com/office/drawing/2014/main" id="{23014F84-BEA6-5434-2B64-917B4CF06D89}"/>
                </a:ext>
              </a:extLst>
            </p:cNvPr>
            <p:cNvSpPr/>
            <p:nvPr/>
          </p:nvSpPr>
          <p:spPr>
            <a:xfrm rot="-890567">
              <a:off x="11604736" y="4324391"/>
              <a:ext cx="3946267" cy="3278989"/>
            </a:xfrm>
            <a:custGeom>
              <a:avLst/>
              <a:gdLst/>
              <a:ahLst/>
              <a:cxnLst/>
              <a:rect l="l" t="t" r="r" b="b"/>
              <a:pathLst>
                <a:path w="3946267" h="3278989">
                  <a:moveTo>
                    <a:pt x="0" y="0"/>
                  </a:moveTo>
                  <a:lnTo>
                    <a:pt x="3946267" y="0"/>
                  </a:lnTo>
                  <a:lnTo>
                    <a:pt x="3946267" y="3278989"/>
                  </a:lnTo>
                  <a:lnTo>
                    <a:pt x="0" y="3278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8" name="Freeform 18">
              <a:extLst>
                <a:ext uri="{FF2B5EF4-FFF2-40B4-BE49-F238E27FC236}">
                  <a16:creationId xmlns="" xmlns:a16="http://schemas.microsoft.com/office/drawing/2014/main" id="{352236E0-CAEB-9D77-4003-251421FAA8C4}"/>
                </a:ext>
              </a:extLst>
            </p:cNvPr>
            <p:cNvSpPr/>
            <p:nvPr/>
          </p:nvSpPr>
          <p:spPr>
            <a:xfrm rot="17928622">
              <a:off x="15223542" y="1250236"/>
              <a:ext cx="3125887" cy="4287374"/>
            </a:xfrm>
            <a:custGeom>
              <a:avLst/>
              <a:gdLst/>
              <a:ahLst/>
              <a:cxnLst/>
              <a:rect l="l" t="t" r="r" b="b"/>
              <a:pathLst>
                <a:path w="3125885" h="4287373">
                  <a:moveTo>
                    <a:pt x="0" y="0"/>
                  </a:moveTo>
                  <a:lnTo>
                    <a:pt x="3125885" y="0"/>
                  </a:lnTo>
                  <a:lnTo>
                    <a:pt x="3125885" y="4287373"/>
                  </a:lnTo>
                  <a:lnTo>
                    <a:pt x="0" y="4287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42092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="" xmlns:a16="http://schemas.microsoft.com/office/drawing/2014/main" id="{A4134FB4-DB2B-E8F1-BF21-9F10557A0B86}"/>
              </a:ext>
            </a:extLst>
          </p:cNvPr>
          <p:cNvSpPr/>
          <p:nvPr/>
        </p:nvSpPr>
        <p:spPr>
          <a:xfrm>
            <a:off x="182826" y="190467"/>
            <a:ext cx="4117373" cy="274320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5">
            <a:extLst>
              <a:ext uri="{FF2B5EF4-FFF2-40B4-BE49-F238E27FC236}">
                <a16:creationId xmlns="" xmlns:a16="http://schemas.microsoft.com/office/drawing/2014/main" id="{4D8207BE-DD7B-9B24-6F42-186C5520097B}"/>
              </a:ext>
            </a:extLst>
          </p:cNvPr>
          <p:cNvSpPr/>
          <p:nvPr/>
        </p:nvSpPr>
        <p:spPr>
          <a:xfrm>
            <a:off x="9882031" y="780431"/>
            <a:ext cx="2122551" cy="2743200"/>
          </a:xfrm>
          <a:custGeom>
            <a:avLst/>
            <a:gdLst/>
            <a:ahLst/>
            <a:cxnLst/>
            <a:rect l="l" t="t" r="r" b="b"/>
            <a:pathLst>
              <a:path w="3183827" h="4114800">
                <a:moveTo>
                  <a:pt x="0" y="0"/>
                </a:moveTo>
                <a:lnTo>
                  <a:pt x="3183826" y="0"/>
                </a:lnTo>
                <a:lnTo>
                  <a:pt x="3183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67D94295-8580-8B84-A8E8-494CCC3E3334}"/>
              </a:ext>
            </a:extLst>
          </p:cNvPr>
          <p:cNvSpPr txBox="1"/>
          <p:nvPr/>
        </p:nvSpPr>
        <p:spPr>
          <a:xfrm>
            <a:off x="1168401" y="2094344"/>
            <a:ext cx="9628030" cy="235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667" smtClean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HOẠT ĐỘNG SÁNG TẠO </a:t>
            </a:r>
            <a:endParaRPr lang="en-US" sz="7667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D87FE8-3FAF-8DB6-8A25-3D4C450AB867}"/>
              </a:ext>
            </a:extLst>
          </p:cNvPr>
          <p:cNvSpPr txBox="1"/>
          <p:nvPr/>
        </p:nvSpPr>
        <p:spPr>
          <a:xfrm>
            <a:off x="399084" y="4383456"/>
            <a:ext cx="8026400" cy="1519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8"/>
              </a:lnSpc>
            </a:pP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Chủ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đề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: </a:t>
            </a:r>
          </a:p>
          <a:p>
            <a:pPr algn="ctr">
              <a:lnSpc>
                <a:spcPts val="5948"/>
              </a:lnSpc>
            </a:pP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Lòng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yêu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nước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và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chủ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quyền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dân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tộc</a:t>
            </a:r>
            <a:endParaRPr lang="en-US" sz="5311" dirty="0">
              <a:solidFill>
                <a:srgbClr val="151C23"/>
              </a:solidFill>
              <a:latin typeface="#9Slide05 IcielSanelma" pitchFamily="2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="" xmlns:a16="http://schemas.microsoft.com/office/drawing/2014/main" id="{F1F840C5-09AB-E6E2-2C48-8644CA2E76C3}"/>
              </a:ext>
            </a:extLst>
          </p:cNvPr>
          <p:cNvSpPr/>
          <p:nvPr/>
        </p:nvSpPr>
        <p:spPr>
          <a:xfrm>
            <a:off x="8336725" y="3739607"/>
            <a:ext cx="2122551" cy="2963423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220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063690" y="2467791"/>
            <a:ext cx="10972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dirty="0">
                <a:latin typeface="#9Slide05 IcielSanelma" pitchFamily="2" charset="0"/>
                <a:ea typeface="方正华隶简体" pitchFamily="65" charset="-122"/>
              </a:rPr>
              <a:t>2.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Cơ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sở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khẳng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định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độc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lập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chủ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quyền</a:t>
            </a:r>
            <a:endParaRPr lang="zh-CN" altLang="en-US" sz="54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11" y="2545376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48451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0">
            <a:extLst>
              <a:ext uri="{FF2B5EF4-FFF2-40B4-BE49-F238E27FC236}">
                <a16:creationId xmlns="" xmlns:a16="http://schemas.microsoft.com/office/drawing/2014/main" id="{65AE8401-BACF-5E55-0CB1-3D9DA96D4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3795" y="423412"/>
            <a:ext cx="3162416" cy="458421"/>
          </a:xfrm>
          <a:prstGeom prst="rect">
            <a:avLst/>
          </a:prstGeom>
        </p:spPr>
      </p:pic>
      <p:pic>
        <p:nvPicPr>
          <p:cNvPr id="12" name="图片 3" descr="6">
            <a:extLst>
              <a:ext uri="{FF2B5EF4-FFF2-40B4-BE49-F238E27FC236}">
                <a16:creationId xmlns="" xmlns:a16="http://schemas.microsoft.com/office/drawing/2014/main" id="{372323A6-707A-C050-AE81-2123455994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1469" b="61454"/>
          <a:stretch>
            <a:fillRect/>
          </a:stretch>
        </p:blipFill>
        <p:spPr>
          <a:xfrm>
            <a:off x="0" y="0"/>
            <a:ext cx="1837055" cy="1396068"/>
          </a:xfrm>
          <a:prstGeom prst="rect">
            <a:avLst/>
          </a:prstGeom>
        </p:spPr>
      </p:pic>
      <p:grpSp>
        <p:nvGrpSpPr>
          <p:cNvPr id="2" name="组合 13">
            <a:extLst>
              <a:ext uri="{FF2B5EF4-FFF2-40B4-BE49-F238E27FC236}">
                <a16:creationId xmlns="" xmlns:a16="http://schemas.microsoft.com/office/drawing/2014/main" id="{0D0E2133-FFFD-887E-BE0D-6022B5FE54E4}"/>
              </a:ext>
            </a:extLst>
          </p:cNvPr>
          <p:cNvGrpSpPr/>
          <p:nvPr/>
        </p:nvGrpSpPr>
        <p:grpSpPr>
          <a:xfrm>
            <a:off x="373928" y="1396068"/>
            <a:ext cx="2952047" cy="3302226"/>
            <a:chOff x="684891" y="1504666"/>
            <a:chExt cx="3545746" cy="3966353"/>
          </a:xfrm>
        </p:grpSpPr>
        <p:grpSp>
          <p:nvGrpSpPr>
            <p:cNvPr id="3" name="组合 3">
              <a:extLst>
                <a:ext uri="{FF2B5EF4-FFF2-40B4-BE49-F238E27FC236}">
                  <a16:creationId xmlns="" xmlns:a16="http://schemas.microsoft.com/office/drawing/2014/main" id="{47FE5118-B48E-EDB7-0417-60A9BA4574E2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5" name="等腰三角形 1">
                <a:extLst>
                  <a:ext uri="{FF2B5EF4-FFF2-40B4-BE49-F238E27FC236}">
                    <a16:creationId xmlns="" xmlns:a16="http://schemas.microsoft.com/office/drawing/2014/main" id="{5238C7DD-5626-DC90-E600-C0B33287A3C4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49D99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42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7357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" name="椭圆 2">
                <a:extLst>
                  <a:ext uri="{FF2B5EF4-FFF2-40B4-BE49-F238E27FC236}">
                    <a16:creationId xmlns="" xmlns:a16="http://schemas.microsoft.com/office/drawing/2014/main" id="{C0363575-29FE-BE5A-BB1A-BF0F27A45650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ysClr val="window" lastClr="FFFFFF"/>
              </a:solidFill>
              <a:ln w="44450" cap="flat" cmpd="sng" algn="ctr">
                <a:solidFill>
                  <a:srgbClr val="49D99B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42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3579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Arial"/>
                  </a:rPr>
                  <a:t>01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7357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" name="矩形 12">
              <a:extLst>
                <a:ext uri="{FF2B5EF4-FFF2-40B4-BE49-F238E27FC236}">
                  <a16:creationId xmlns="" xmlns:a16="http://schemas.microsoft.com/office/drawing/2014/main" id="{37ECACCD-59C3-C01F-01D4-3F959943746F}"/>
                </a:ext>
              </a:extLst>
            </p:cNvPr>
            <p:cNvSpPr/>
            <p:nvPr/>
          </p:nvSpPr>
          <p:spPr>
            <a:xfrm>
              <a:off x="684891" y="3585677"/>
              <a:ext cx="3545746" cy="1885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 dòng thơ đầu khẳng định điều gì? 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735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24">
            <a:extLst>
              <a:ext uri="{FF2B5EF4-FFF2-40B4-BE49-F238E27FC236}">
                <a16:creationId xmlns="" xmlns:a16="http://schemas.microsoft.com/office/drawing/2014/main" id="{6D05FC9A-0B5B-CD27-B031-C6A038E4DA03}"/>
              </a:ext>
            </a:extLst>
          </p:cNvPr>
          <p:cNvGrpSpPr/>
          <p:nvPr/>
        </p:nvGrpSpPr>
        <p:grpSpPr>
          <a:xfrm>
            <a:off x="7997170" y="1023045"/>
            <a:ext cx="3998887" cy="4690196"/>
            <a:chOff x="448744" y="1504666"/>
            <a:chExt cx="4803122" cy="5633457"/>
          </a:xfrm>
        </p:grpSpPr>
        <p:grpSp>
          <p:nvGrpSpPr>
            <p:cNvPr id="8" name="组合 25">
              <a:extLst>
                <a:ext uri="{FF2B5EF4-FFF2-40B4-BE49-F238E27FC236}">
                  <a16:creationId xmlns="" xmlns:a16="http://schemas.microsoft.com/office/drawing/2014/main" id="{A7ABEEB3-01DD-F8E3-DB62-8E0CE5B31169}"/>
                </a:ext>
              </a:extLst>
            </p:cNvPr>
            <p:cNvGrpSpPr/>
            <p:nvPr/>
          </p:nvGrpSpPr>
          <p:grpSpPr>
            <a:xfrm>
              <a:off x="1605061" y="1504666"/>
              <a:ext cx="1733529" cy="1575864"/>
              <a:chOff x="1605061" y="1504666"/>
              <a:chExt cx="1733529" cy="1575864"/>
            </a:xfrm>
          </p:grpSpPr>
          <p:sp>
            <p:nvSpPr>
              <p:cNvPr id="10" name="等腰三角形 1">
                <a:extLst>
                  <a:ext uri="{FF2B5EF4-FFF2-40B4-BE49-F238E27FC236}">
                    <a16:creationId xmlns="" xmlns:a16="http://schemas.microsoft.com/office/drawing/2014/main" id="{183ED4D6-28A4-1A92-1389-D84B0F6C76F9}"/>
                  </a:ext>
                </a:extLst>
              </p:cNvPr>
              <p:cNvSpPr/>
              <p:nvPr/>
            </p:nvSpPr>
            <p:spPr>
              <a:xfrm rot="2601797">
                <a:off x="1605061" y="1504666"/>
                <a:ext cx="1733529" cy="1575864"/>
              </a:xfrm>
              <a:custGeom>
                <a:avLst/>
                <a:gdLst>
                  <a:gd name="connsiteX0" fmla="*/ 0 w 2472324"/>
                  <a:gd name="connsiteY0" fmla="*/ 2131314 h 2131314"/>
                  <a:gd name="connsiteX1" fmla="*/ 1236162 w 2472324"/>
                  <a:gd name="connsiteY1" fmla="*/ 0 h 2131314"/>
                  <a:gd name="connsiteX2" fmla="*/ 2472324 w 2472324"/>
                  <a:gd name="connsiteY2" fmla="*/ 2131314 h 2131314"/>
                  <a:gd name="connsiteX3" fmla="*/ 0 w 2472324"/>
                  <a:gd name="connsiteY3" fmla="*/ 2131314 h 2131314"/>
                  <a:gd name="connsiteX0" fmla="*/ 0 w 2472324"/>
                  <a:gd name="connsiteY0" fmla="*/ 2131495 h 2131495"/>
                  <a:gd name="connsiteX1" fmla="*/ 1236162 w 2472324"/>
                  <a:gd name="connsiteY1" fmla="*/ 181 h 2131495"/>
                  <a:gd name="connsiteX2" fmla="*/ 2472324 w 2472324"/>
                  <a:gd name="connsiteY2" fmla="*/ 2131495 h 2131495"/>
                  <a:gd name="connsiteX3" fmla="*/ 0 w 2472324"/>
                  <a:gd name="connsiteY3" fmla="*/ 2131495 h 2131495"/>
                  <a:gd name="connsiteX0" fmla="*/ 0 w 2472470"/>
                  <a:gd name="connsiteY0" fmla="*/ 2131449 h 2218902"/>
                  <a:gd name="connsiteX1" fmla="*/ 1236162 w 2472470"/>
                  <a:gd name="connsiteY1" fmla="*/ 135 h 2218902"/>
                  <a:gd name="connsiteX2" fmla="*/ 2472324 w 2472470"/>
                  <a:gd name="connsiteY2" fmla="*/ 2131449 h 2218902"/>
                  <a:gd name="connsiteX3" fmla="*/ 0 w 2472470"/>
                  <a:gd name="connsiteY3" fmla="*/ 2131449 h 2218902"/>
                  <a:gd name="connsiteX0" fmla="*/ 7425 w 2479895"/>
                  <a:gd name="connsiteY0" fmla="*/ 2131449 h 2254348"/>
                  <a:gd name="connsiteX1" fmla="*/ 1243587 w 2479895"/>
                  <a:gd name="connsiteY1" fmla="*/ 135 h 2254348"/>
                  <a:gd name="connsiteX2" fmla="*/ 2479749 w 2479895"/>
                  <a:gd name="connsiteY2" fmla="*/ 2131449 h 2254348"/>
                  <a:gd name="connsiteX3" fmla="*/ 7425 w 2479895"/>
                  <a:gd name="connsiteY3" fmla="*/ 2131449 h 22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895" h="2254348">
                    <a:moveTo>
                      <a:pt x="7425" y="2131449"/>
                    </a:moveTo>
                    <a:cubicBezTo>
                      <a:pt x="-99052" y="2004127"/>
                      <a:pt x="970429" y="18903"/>
                      <a:pt x="1243587" y="135"/>
                    </a:cubicBezTo>
                    <a:cubicBezTo>
                      <a:pt x="1516745" y="-18633"/>
                      <a:pt x="2493629" y="1934679"/>
                      <a:pt x="2479749" y="2131449"/>
                    </a:cubicBezTo>
                    <a:cubicBezTo>
                      <a:pt x="2465869" y="2328219"/>
                      <a:pt x="113902" y="2258771"/>
                      <a:pt x="7425" y="2131449"/>
                    </a:cubicBezTo>
                    <a:close/>
                  </a:path>
                </a:pathLst>
              </a:custGeom>
              <a:solidFill>
                <a:srgbClr val="FFE27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42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7357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" name="椭圆 28">
                <a:extLst>
                  <a:ext uri="{FF2B5EF4-FFF2-40B4-BE49-F238E27FC236}">
                    <a16:creationId xmlns="" xmlns:a16="http://schemas.microsoft.com/office/drawing/2014/main" id="{EEF2403C-0D91-818B-E09D-036D57EA5CBF}"/>
                  </a:ext>
                </a:extLst>
              </p:cNvPr>
              <p:cNvSpPr/>
              <p:nvPr/>
            </p:nvSpPr>
            <p:spPr>
              <a:xfrm>
                <a:off x="2457765" y="2176909"/>
                <a:ext cx="847138" cy="847138"/>
              </a:xfrm>
              <a:prstGeom prst="ellipse">
                <a:avLst/>
              </a:prstGeom>
              <a:solidFill>
                <a:sysClr val="window" lastClr="FFFFFF"/>
              </a:solidFill>
              <a:ln w="44450" cap="flat" cmpd="sng" algn="ctr">
                <a:solidFill>
                  <a:srgbClr val="FFE27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42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3579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Arial"/>
                  </a:rPr>
                  <a:t>02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7357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" name="矩形 26">
              <a:extLst>
                <a:ext uri="{FF2B5EF4-FFF2-40B4-BE49-F238E27FC236}">
                  <a16:creationId xmlns="" xmlns:a16="http://schemas.microsoft.com/office/drawing/2014/main" id="{4C49C51D-093C-CA28-42C2-B336CB85008F}"/>
                </a:ext>
              </a:extLst>
            </p:cNvPr>
            <p:cNvSpPr/>
            <p:nvPr/>
          </p:nvSpPr>
          <p:spPr>
            <a:xfrm>
              <a:off x="448744" y="3478345"/>
              <a:ext cx="4803122" cy="3659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vi-VN" sz="320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từ ngữ </a:t>
              </a:r>
              <a:r>
                <a:rPr lang="vi-VN" sz="3200" i="1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“Nam quốc”, “Nam đế” “tiệt nhiên”, “định phận”. “thiên thư”</a:t>
              </a:r>
              <a:r>
                <a:rPr lang="vi-VN" sz="320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đóng vai trò gì trong việc khẳng định điều đó?</a:t>
              </a:r>
              <a:endParaRPr lang="en-SG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F8A220-027C-7D5D-E5F3-9489C11025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56897" l="14650" r="51858">
                        <a14:foregroundMark x1="14650" y1="34253" x2="17622" y2="32414"/>
                        <a14:foregroundMark x1="51858" y1="42989" x2="49788" y2="40460"/>
                        <a14:foregroundMark x1="17516" y1="56897" x2="17516" y2="56897"/>
                        <a14:foregroundMark x1="29507" y1="54304" x2="29565" y2="55057"/>
                        <a14:foregroundMark x1="36890" y1="42644" x2="37261" y2="44253"/>
                        <a14:backgroundMark x1="17941" y1="48161" x2="17941" y2="48161"/>
                        <a14:backgroundMark x1="21497" y1="53103" x2="21497" y2="53103"/>
                        <a14:backgroundMark x1="27389" y1="51724" x2="27389" y2="51724"/>
                        <a14:backgroundMark x1="29883" y1="47011" x2="29883" y2="47011"/>
                        <a14:backgroundMark x1="30308" y1="44368" x2="34660" y2="54483"/>
                        <a14:backgroundMark x1="33386" y1="41609" x2="34023" y2="43678"/>
                        <a14:backgroundMark x1="42197" y1="51724" x2="42941" y2="54023"/>
                        <a14:backgroundMark x1="48461" y1="54023" x2="50531" y2="57816"/>
                        <a14:backgroundMark x1="49682" y1="45632" x2="51062" y2="47471"/>
                        <a14:backgroundMark x1="22824" y1="50115" x2="22824" y2="50115"/>
                        <a14:backgroundMark x1="20011" y1="51954" x2="22399" y2="57586"/>
                        <a14:backgroundMark x1="35032" y1="39195" x2="35987" y2="49885"/>
                        <a14:backgroundMark x1="36231" y1="45287" x2="35987" y2="48506"/>
                        <a14:backgroundMark x1="36571" y1="40805" x2="36394" y2="43141"/>
                        <a14:backgroundMark x1="37155" y1="49425" x2="38110" y2="51494"/>
                        <a14:backgroundMark x1="38163" y1="50460" x2="36040" y2="55632"/>
                        <a14:backgroundMark x1="36093" y1="48966" x2="35934" y2="56552"/>
                        <a14:backgroundMark x1="45860" y1="37241" x2="47877" y2="37126"/>
                        <a14:backgroundMark x1="30520" y1="39655" x2="32006" y2="40575"/>
                        <a14:backgroundMark x1="30096" y1="51264" x2="30361" y2="53908"/>
                        <a14:backgroundMark x1="48461" y1="45402" x2="47930" y2="50460"/>
                      </a14:backgroundRemoval>
                    </a14:imgEffect>
                  </a14:imgLayer>
                </a14:imgProps>
              </a:ext>
            </a:extLst>
          </a:blip>
          <a:srcRect l="13588" t="15457" r="46738" b="44999"/>
          <a:stretch/>
        </p:blipFill>
        <p:spPr>
          <a:xfrm>
            <a:off x="2301307" y="3527552"/>
            <a:ext cx="6967351" cy="32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688469" y="-672353"/>
            <a:ext cx="14355598" cy="10748387"/>
            <a:chOff x="-1688469" y="3172657"/>
            <a:chExt cx="14234826" cy="690337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8469" y="4680175"/>
              <a:ext cx="5364474" cy="227619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9" t="10122"/>
            <a:stretch/>
          </p:blipFill>
          <p:spPr>
            <a:xfrm rot="1018429">
              <a:off x="7384817" y="3172657"/>
              <a:ext cx="5161540" cy="6903377"/>
            </a:xfrm>
            <a:prstGeom prst="rect">
              <a:avLst/>
            </a:prstGeom>
            <a:effectLst>
              <a:softEdge rad="635000"/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108640" y="105811"/>
            <a:ext cx="6549585" cy="1185107"/>
            <a:chOff x="737040" y="124077"/>
            <a:chExt cx="6549585" cy="1342773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821728" y="133351"/>
              <a:ext cx="6464897" cy="13334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737040" y="268735"/>
              <a:ext cx="1179946" cy="71623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007024" y="124077"/>
              <a:ext cx="50482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3600" b="1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2823" y="1290918"/>
            <a:ext cx="84146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Hai câu thơ đầu: </a:t>
            </a:r>
          </a:p>
          <a:p>
            <a:pPr algn="just">
              <a:spcAft>
                <a:spcPts val="0"/>
              </a:spcAft>
            </a:pPr>
            <a:r>
              <a:rPr lang="en-US" sz="36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-Khẳng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tộc: 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lang="en-US" sz="3200" b="1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quyền, có cương vực lãnh thổ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3200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“Nam </a:t>
            </a:r>
            <a:r>
              <a:rPr lang="en-US" sz="3200" b="1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 - “</a:t>
            </a:r>
            <a:r>
              <a:rPr lang="en-US" sz="32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đế”</a:t>
            </a:r>
            <a:r>
              <a:rPr lang="en-US" sz="32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Vua nước Nam sánh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Nước </a:t>
            </a:r>
            <a:r>
              <a:rPr lang="en-US" sz="32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Nam đ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ộc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“Tiệt </a:t>
            </a:r>
            <a:r>
              <a:rPr lang="en-US" sz="32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nhiên”, “định phận”, “thiên thư”: 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Ghi </a:t>
            </a:r>
            <a:r>
              <a:rPr lang="en-US" sz="32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 cương vực, lãnh thổ của nước Nam 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tại sách trời, đã </a:t>
            </a:r>
            <a:r>
              <a:rPr lang="en-US" sz="32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 trời đất phân định rõ 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ràng, là chân lí không ai thay đổi được.</a:t>
            </a:r>
            <a:endParaRPr lang="en-US" sz="3200" b="1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Lòng yêu nước, niềm tự hào dân tộc sâu sắc, lòng tự tôn và ý thức về độc lập dân tộc.</a:t>
            </a:r>
            <a:endParaRPr lang="en-US" sz="3200" b="1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V="1">
            <a:off x="-2383231" y="3151958"/>
            <a:ext cx="7001817" cy="5794003"/>
          </a:xfrm>
          <a:custGeom>
            <a:avLst/>
            <a:gdLst/>
            <a:ahLst/>
            <a:cxnLst/>
            <a:rect l="l" t="t" r="r" b="b"/>
            <a:pathLst>
              <a:path w="10502725" h="8691005">
                <a:moveTo>
                  <a:pt x="0" y="8691005"/>
                </a:moveTo>
                <a:lnTo>
                  <a:pt x="10502725" y="8691005"/>
                </a:lnTo>
                <a:lnTo>
                  <a:pt x="10502725" y="0"/>
                </a:lnTo>
                <a:lnTo>
                  <a:pt x="0" y="0"/>
                </a:lnTo>
                <a:lnTo>
                  <a:pt x="0" y="8691005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918262" flipV="1">
            <a:off x="9491392" y="-1041015"/>
            <a:ext cx="5401907" cy="4470077"/>
          </a:xfrm>
          <a:custGeom>
            <a:avLst/>
            <a:gdLst/>
            <a:ahLst/>
            <a:cxnLst/>
            <a:rect l="l" t="t" r="r" b="b"/>
            <a:pathLst>
              <a:path w="8102860" h="6705116">
                <a:moveTo>
                  <a:pt x="0" y="6705117"/>
                </a:moveTo>
                <a:lnTo>
                  <a:pt x="8102859" y="6705117"/>
                </a:lnTo>
                <a:lnTo>
                  <a:pt x="8102859" y="0"/>
                </a:lnTo>
                <a:lnTo>
                  <a:pt x="0" y="0"/>
                </a:lnTo>
                <a:lnTo>
                  <a:pt x="0" y="6705117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07406" y="729094"/>
            <a:ext cx="1466100" cy="1727364"/>
          </a:xfrm>
          <a:custGeom>
            <a:avLst/>
            <a:gdLst/>
            <a:ahLst/>
            <a:cxnLst/>
            <a:rect l="l" t="t" r="r" b="b"/>
            <a:pathLst>
              <a:path w="2199150" h="2591046">
                <a:moveTo>
                  <a:pt x="0" y="0"/>
                </a:moveTo>
                <a:lnTo>
                  <a:pt x="2199150" y="0"/>
                </a:lnTo>
                <a:lnTo>
                  <a:pt x="2199150" y="2591046"/>
                </a:lnTo>
                <a:lnTo>
                  <a:pt x="0" y="2591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2507406" y="3738346"/>
            <a:ext cx="1466100" cy="1727364"/>
          </a:xfrm>
          <a:custGeom>
            <a:avLst/>
            <a:gdLst/>
            <a:ahLst/>
            <a:cxnLst/>
            <a:rect l="l" t="t" r="r" b="b"/>
            <a:pathLst>
              <a:path w="2199150" h="2591046">
                <a:moveTo>
                  <a:pt x="2199150" y="0"/>
                </a:moveTo>
                <a:lnTo>
                  <a:pt x="0" y="0"/>
                </a:lnTo>
                <a:lnTo>
                  <a:pt x="0" y="2591046"/>
                </a:lnTo>
                <a:lnTo>
                  <a:pt x="2199150" y="2591046"/>
                </a:lnTo>
                <a:lnTo>
                  <a:pt x="21991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730007" y="723983"/>
            <a:ext cx="1807887" cy="1732475"/>
            <a:chOff x="0" y="0"/>
            <a:chExt cx="3615773" cy="3464951"/>
          </a:xfrm>
        </p:grpSpPr>
        <p:sp>
          <p:nvSpPr>
            <p:cNvPr id="7" name="Freeform 7"/>
            <p:cNvSpPr/>
            <p:nvPr/>
          </p:nvSpPr>
          <p:spPr>
            <a:xfrm>
              <a:off x="0" y="10224"/>
              <a:ext cx="2932200" cy="3454728"/>
            </a:xfrm>
            <a:custGeom>
              <a:avLst/>
              <a:gdLst/>
              <a:ahLst/>
              <a:cxnLst/>
              <a:rect l="l" t="t" r="r" b="b"/>
              <a:pathLst>
                <a:path w="2932200" h="3454728">
                  <a:moveTo>
                    <a:pt x="0" y="0"/>
                  </a:moveTo>
                  <a:lnTo>
                    <a:pt x="2932200" y="0"/>
                  </a:lnTo>
                  <a:lnTo>
                    <a:pt x="2932200" y="3454727"/>
                  </a:lnTo>
                  <a:lnTo>
                    <a:pt x="0" y="3454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683573" y="0"/>
              <a:ext cx="2932200" cy="3454728"/>
            </a:xfrm>
            <a:custGeom>
              <a:avLst/>
              <a:gdLst/>
              <a:ahLst/>
              <a:cxnLst/>
              <a:rect l="l" t="t" r="r" b="b"/>
              <a:pathLst>
                <a:path w="2932200" h="3454728">
                  <a:moveTo>
                    <a:pt x="2932200" y="0"/>
                  </a:moveTo>
                  <a:lnTo>
                    <a:pt x="0" y="0"/>
                  </a:lnTo>
                  <a:lnTo>
                    <a:pt x="0" y="3454728"/>
                  </a:lnTo>
                  <a:lnTo>
                    <a:pt x="2932200" y="3454728"/>
                  </a:lnTo>
                  <a:lnTo>
                    <a:pt x="293220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619092" y="3429000"/>
            <a:ext cx="4228618" cy="2036710"/>
          </a:xfrm>
          <a:custGeom>
            <a:avLst/>
            <a:gdLst/>
            <a:ahLst/>
            <a:cxnLst/>
            <a:rect l="l" t="t" r="r" b="b"/>
            <a:pathLst>
              <a:path w="6342927" h="3055065">
                <a:moveTo>
                  <a:pt x="0" y="0"/>
                </a:moveTo>
                <a:lnTo>
                  <a:pt x="6342928" y="0"/>
                </a:lnTo>
                <a:lnTo>
                  <a:pt x="6342928" y="3055065"/>
                </a:lnTo>
                <a:lnTo>
                  <a:pt x="0" y="3055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76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97450" y="4164648"/>
            <a:ext cx="841231" cy="841231"/>
          </a:xfrm>
          <a:custGeom>
            <a:avLst/>
            <a:gdLst/>
            <a:ahLst/>
            <a:cxnLst/>
            <a:rect l="l" t="t" r="r" b="b"/>
            <a:pathLst>
              <a:path w="1261846" h="1261846">
                <a:moveTo>
                  <a:pt x="0" y="0"/>
                </a:moveTo>
                <a:lnTo>
                  <a:pt x="1261846" y="0"/>
                </a:lnTo>
                <a:lnTo>
                  <a:pt x="1261846" y="1261846"/>
                </a:lnTo>
                <a:lnTo>
                  <a:pt x="0" y="1261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81113" y="1194024"/>
            <a:ext cx="724732" cy="797505"/>
          </a:xfrm>
          <a:custGeom>
            <a:avLst/>
            <a:gdLst/>
            <a:ahLst/>
            <a:cxnLst/>
            <a:rect l="l" t="t" r="r" b="b"/>
            <a:pathLst>
              <a:path w="1087098" h="1196257">
                <a:moveTo>
                  <a:pt x="0" y="0"/>
                </a:moveTo>
                <a:lnTo>
                  <a:pt x="1087098" y="0"/>
                </a:lnTo>
                <a:lnTo>
                  <a:pt x="1087098" y="1196257"/>
                </a:lnTo>
                <a:lnTo>
                  <a:pt x="0" y="1196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8092" y="4469631"/>
            <a:ext cx="587754" cy="760847"/>
          </a:xfrm>
          <a:custGeom>
            <a:avLst/>
            <a:gdLst/>
            <a:ahLst/>
            <a:cxnLst/>
            <a:rect l="l" t="t" r="r" b="b"/>
            <a:pathLst>
              <a:path w="881631" h="1141270">
                <a:moveTo>
                  <a:pt x="0" y="0"/>
                </a:moveTo>
                <a:lnTo>
                  <a:pt x="881631" y="0"/>
                </a:lnTo>
                <a:lnTo>
                  <a:pt x="881631" y="1141269"/>
                </a:lnTo>
                <a:lnTo>
                  <a:pt x="0" y="11412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25542" y="1068809"/>
            <a:ext cx="802765" cy="922719"/>
          </a:xfrm>
          <a:custGeom>
            <a:avLst/>
            <a:gdLst/>
            <a:ahLst/>
            <a:cxnLst/>
            <a:rect l="l" t="t" r="r" b="b"/>
            <a:pathLst>
              <a:path w="1204148" h="1384078">
                <a:moveTo>
                  <a:pt x="0" y="0"/>
                </a:moveTo>
                <a:lnTo>
                  <a:pt x="1204148" y="0"/>
                </a:lnTo>
                <a:lnTo>
                  <a:pt x="1204148" y="1384078"/>
                </a:lnTo>
                <a:lnTo>
                  <a:pt x="0" y="13840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258265" y="4394988"/>
            <a:ext cx="721654" cy="835489"/>
          </a:xfrm>
          <a:custGeom>
            <a:avLst/>
            <a:gdLst/>
            <a:ahLst/>
            <a:cxnLst/>
            <a:rect l="l" t="t" r="r" b="b"/>
            <a:pathLst>
              <a:path w="1082481" h="1253234">
                <a:moveTo>
                  <a:pt x="0" y="0"/>
                </a:moveTo>
                <a:lnTo>
                  <a:pt x="1082481" y="0"/>
                </a:lnTo>
                <a:lnTo>
                  <a:pt x="1082481" y="1253234"/>
                </a:lnTo>
                <a:lnTo>
                  <a:pt x="0" y="12532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859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0074021-6BF1-4B49-5F68-CE1D6AA7C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507" y="1673"/>
            <a:ext cx="12457507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07600" y="279471"/>
            <a:ext cx="10201415" cy="12213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1. Ai là tác giả của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 nước Nam?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949347"/>
            <a:ext cx="6400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 truyền là Lý Thường Kiệt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97684" y="1912064"/>
            <a:ext cx="501365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Du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7269" y="2805155"/>
            <a:ext cx="623505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Trãi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97683" y="2844058"/>
            <a:ext cx="501365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 Quang Khải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79403" y="2063732"/>
            <a:ext cx="767686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4962" y="2871883"/>
            <a:ext cx="822057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150" y="2883480"/>
            <a:ext cx="822268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150" y="1994792"/>
            <a:ext cx="822268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13A4471-3008-6B29-B6D6-DEC1E4D2C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điệu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yếu </a:t>
            </a: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là gì?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3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 nhàng, tha thiết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8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Dõng dạc, đanh thép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3" y="2876128"/>
            <a:ext cx="4906799" cy="947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lắng, tình cảm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6" y="2848619"/>
            <a:ext cx="4951165" cy="1002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 thiết, trầm buồn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4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4" y="2026497"/>
            <a:ext cx="804743" cy="643793"/>
          </a:xfrm>
          <a:prstGeom prst="rect">
            <a:avLst/>
          </a:prstGeom>
        </p:spPr>
      </p:pic>
      <p:sp>
        <p:nvSpPr>
          <p:cNvPr id="20" name="Thought Bubble: Cloud 19">
            <a:hlinkClick r:id="" action="ppaction://noaction"/>
            <a:extLst>
              <a:ext uri="{FF2B5EF4-FFF2-40B4-BE49-F238E27FC236}">
                <a16:creationId xmlns="" xmlns:a16="http://schemas.microsoft.com/office/drawing/2014/main" id="{253192BA-372B-4383-94DD-9327CCDAE34B}"/>
              </a:ext>
            </a:extLst>
          </p:cNvPr>
          <p:cNvSpPr/>
          <p:nvPr/>
        </p:nvSpPr>
        <p:spPr>
          <a:xfrm>
            <a:off x="5614159" y="4227077"/>
            <a:ext cx="2146004" cy="102433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1863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FB588E-63C0-1C6A-1AC9-F2C4F900B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Bài thơ Sông núi nước Nam thuộc thể thơ nào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3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 ngôn tứ tuyệt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8" y="1953535"/>
            <a:ext cx="522874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 ngôn bát cú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3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Song thất lục bát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8" y="2842707"/>
            <a:ext cx="522874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 ngôn tứ tuyệt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4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409" y="2921072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19" y="1949348"/>
            <a:ext cx="80474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B48021-5FD8-3000-0B09-EE36A7F7B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17412" y="119889"/>
            <a:ext cx="10199215" cy="155647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vi-V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 là tuyên ngôn độc 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2 </a:t>
            </a:r>
            <a:r>
              <a:rPr lang="vi-V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7663" y="1949347"/>
            <a:ext cx="5579357" cy="1144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32"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14332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kumimoji="0" 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Chiếu</a:t>
            </a:r>
            <a:r>
              <a:rPr kumimoji="0" lang="en-US" sz="28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dời đô -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Công Uẩn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39288" y="3285456"/>
            <a:ext cx="4906799" cy="14343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kumimoji="0" 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Bình</a:t>
            </a:r>
            <a:r>
              <a:rPr kumimoji="0" lang="en-US" sz="28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Ngô Đại cáo - Nguyễn Trãi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664" y="3275113"/>
            <a:ext cx="5579356" cy="14723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Hịch tướng </a:t>
            </a: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Tuấn.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83652" y="1945296"/>
            <a:ext cx="4906799" cy="1144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kumimoji="0" 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Lời</a:t>
            </a:r>
            <a:r>
              <a:rPr kumimoji="0" lang="en-US" sz="28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kêu gọi kháng chiến - </a:t>
            </a:r>
            <a:r>
              <a:rPr lang="vi-VN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Minh.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70446" y="352863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82" y="185951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437" y="3230988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9A333A-9AE4-A6E9-CB86-86C91819C3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" b="10105"/>
          <a:stretch/>
        </p:blipFill>
        <p:spPr>
          <a:xfrm>
            <a:off x="4622800" y="0"/>
            <a:ext cx="9669642" cy="68579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E4FC0887-8493-02E4-3DF5-E5BA8956BB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11" b="12645"/>
          <a:stretch>
            <a:fillRect/>
          </a:stretch>
        </p:blipFill>
        <p:spPr>
          <a:xfrm>
            <a:off x="1930284" y="-569773"/>
            <a:ext cx="5368338" cy="7997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E1F621-1EE8-170E-23FD-FC95E7EF01D1}"/>
              </a:ext>
            </a:extLst>
          </p:cNvPr>
          <p:cNvSpPr txBox="1"/>
          <p:nvPr/>
        </p:nvSpPr>
        <p:spPr>
          <a:xfrm>
            <a:off x="-50800" y="430387"/>
            <a:ext cx="6350000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8"/>
              </a:lnSpc>
            </a:pP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Bài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1: </a:t>
            </a:r>
          </a:p>
          <a:p>
            <a:pPr algn="ctr">
              <a:lnSpc>
                <a:spcPts val="5948"/>
              </a:lnSpc>
            </a:pP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Thơ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và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thơ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song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thất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lục</a:t>
            </a:r>
            <a:r>
              <a:rPr lang="en-US" sz="5311" dirty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bát</a:t>
            </a:r>
            <a:endParaRPr lang="en-US" sz="5311" dirty="0">
              <a:solidFill>
                <a:srgbClr val="151C23"/>
              </a:solidFill>
              <a:latin typeface="#9Slide05 IcielSanelm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46D795-A11E-8E3B-877B-5D58B9AF4E4B}"/>
              </a:ext>
            </a:extLst>
          </p:cNvPr>
          <p:cNvSpPr txBox="1"/>
          <p:nvPr/>
        </p:nvSpPr>
        <p:spPr>
          <a:xfrm>
            <a:off x="18102" y="3325525"/>
            <a:ext cx="680945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8"/>
              </a:lnSpc>
            </a:pPr>
            <a:r>
              <a:rPr lang="en-US" sz="9200" b="1" dirty="0" err="1">
                <a:solidFill>
                  <a:srgbClr val="C00000"/>
                </a:solidFill>
                <a:latin typeface="#9Slide05 Hummingbird" panose="02000505000000020002" pitchFamily="2" charset="0"/>
              </a:rPr>
              <a:t>Sông</a:t>
            </a:r>
            <a:r>
              <a:rPr lang="en-US" sz="9200" b="1" dirty="0">
                <a:solidFill>
                  <a:srgbClr val="C00000"/>
                </a:solidFill>
                <a:latin typeface="#9Slide05 Hummingbird" panose="02000505000000020002" pitchFamily="2" charset="0"/>
              </a:rPr>
              <a:t> </a:t>
            </a:r>
            <a:r>
              <a:rPr lang="en-US" sz="9200" b="1" dirty="0" err="1">
                <a:solidFill>
                  <a:srgbClr val="C00000"/>
                </a:solidFill>
                <a:latin typeface="#9Slide05 Hummingbird" panose="02000505000000020002" pitchFamily="2" charset="0"/>
              </a:rPr>
              <a:t>núi</a:t>
            </a:r>
            <a:r>
              <a:rPr lang="en-US" sz="9200" b="1" dirty="0">
                <a:solidFill>
                  <a:srgbClr val="C00000"/>
                </a:solidFill>
                <a:latin typeface="#9Slide05 Hummingbird" panose="02000505000000020002" pitchFamily="2" charset="0"/>
              </a:rPr>
              <a:t> </a:t>
            </a:r>
            <a:r>
              <a:rPr lang="en-US" sz="9200" b="1" dirty="0" err="1">
                <a:solidFill>
                  <a:srgbClr val="C00000"/>
                </a:solidFill>
                <a:latin typeface="#9Slide05 Hummingbird" panose="02000505000000020002" pitchFamily="2" charset="0"/>
              </a:rPr>
              <a:t>nước</a:t>
            </a:r>
            <a:r>
              <a:rPr lang="en-US" sz="9200" b="1" dirty="0">
                <a:solidFill>
                  <a:srgbClr val="C00000"/>
                </a:solidFill>
                <a:latin typeface="#9Slide05 Hummingbird" panose="02000505000000020002" pitchFamily="2" charset="0"/>
              </a:rPr>
              <a:t> Nam</a:t>
            </a:r>
          </a:p>
          <a:p>
            <a:pPr algn="ctr">
              <a:lnSpc>
                <a:spcPts val="5948"/>
              </a:lnSpc>
            </a:pPr>
            <a:r>
              <a:rPr lang="en-US" sz="6400" b="1" dirty="0">
                <a:latin typeface="#9Slide05 Hummingbird" panose="02000505000000020002" pitchFamily="2" charset="0"/>
              </a:rPr>
              <a:t>(Nam </a:t>
            </a:r>
            <a:r>
              <a:rPr lang="en-US" sz="6400" b="1" dirty="0" err="1">
                <a:latin typeface="#9Slide05 Hummingbird" panose="02000505000000020002" pitchFamily="2" charset="0"/>
              </a:rPr>
              <a:t>quốc</a:t>
            </a:r>
            <a:r>
              <a:rPr lang="en-US" sz="6400" b="1" dirty="0">
                <a:latin typeface="#9Slide05 Hummingbird" panose="02000505000000020002" pitchFamily="2" charset="0"/>
              </a:rPr>
              <a:t> </a:t>
            </a:r>
            <a:r>
              <a:rPr lang="en-US" sz="6400" b="1" dirty="0" err="1">
                <a:latin typeface="#9Slide05 Hummingbird" panose="02000505000000020002" pitchFamily="2" charset="0"/>
              </a:rPr>
              <a:t>sơn</a:t>
            </a:r>
            <a:r>
              <a:rPr lang="en-US" sz="6400" b="1" dirty="0">
                <a:latin typeface="#9Slide05 Hummingbird" panose="02000505000000020002" pitchFamily="2" charset="0"/>
              </a:rPr>
              <a:t> </a:t>
            </a:r>
            <a:r>
              <a:rPr lang="en-US" sz="6400" b="1" dirty="0" err="1">
                <a:latin typeface="#9Slide05 Hummingbird" panose="02000505000000020002" pitchFamily="2" charset="0"/>
              </a:rPr>
              <a:t>hà</a:t>
            </a:r>
            <a:r>
              <a:rPr lang="en-US" sz="6400" b="1" dirty="0">
                <a:latin typeface="#9Slide05 Hummingbird" panose="02000505000000020002" pitchFamily="2" charset="0"/>
              </a:rPr>
              <a:t>)</a:t>
            </a:r>
          </a:p>
          <a:p>
            <a:pPr algn="ctr">
              <a:lnSpc>
                <a:spcPts val="5948"/>
              </a:lnSpc>
            </a:pPr>
            <a:r>
              <a:rPr lang="en-US" sz="6400" dirty="0">
                <a:latin typeface="#9Slide05 Hummingbird" panose="02000505000000020002" pitchFamily="2" charset="0"/>
              </a:rPr>
              <a:t>- </a:t>
            </a:r>
            <a:r>
              <a:rPr lang="en-US" sz="6400" dirty="0" err="1">
                <a:latin typeface="#9Slide05 Hummingbird" panose="02000505000000020002" pitchFamily="2" charset="0"/>
              </a:rPr>
              <a:t>Khuyết</a:t>
            </a:r>
            <a:r>
              <a:rPr lang="en-US" sz="6400" dirty="0">
                <a:latin typeface="#9Slide05 Hummingbird" panose="02000505000000020002" pitchFamily="2" charset="0"/>
              </a:rPr>
              <a:t> </a:t>
            </a:r>
            <a:r>
              <a:rPr lang="en-US" sz="6400" dirty="0" err="1">
                <a:latin typeface="#9Slide05 Hummingbird" panose="02000505000000020002" pitchFamily="2" charset="0"/>
              </a:rPr>
              <a:t>danh</a:t>
            </a:r>
            <a:r>
              <a:rPr lang="en-US" sz="6400" dirty="0">
                <a:latin typeface="#9Slide05 Hummingbird" panose="02000505000000020002" pitchFamily="2" charset="0"/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D5014C-BBB1-4F7A-D698-528ABE86F255}"/>
              </a:ext>
            </a:extLst>
          </p:cNvPr>
          <p:cNvSpPr txBox="1"/>
          <p:nvPr/>
        </p:nvSpPr>
        <p:spPr>
          <a:xfrm>
            <a:off x="-61843" y="2176139"/>
            <a:ext cx="635000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8"/>
              </a:lnSpc>
            </a:pPr>
            <a:r>
              <a:rPr lang="en-US" sz="5311" smtClean="0">
                <a:solidFill>
                  <a:srgbClr val="151C23"/>
                </a:solidFill>
                <a:latin typeface="#9Slide05 IcielSanelma" pitchFamily="2" charset="0"/>
              </a:rPr>
              <a:t>Đọc hiểu </a:t>
            </a:r>
            <a:r>
              <a:rPr lang="en-US" sz="5311">
                <a:solidFill>
                  <a:srgbClr val="151C23"/>
                </a:solidFill>
                <a:latin typeface="#9Slide05 IcielSanelma" pitchFamily="2" charset="0"/>
              </a:rPr>
              <a:t>v</a:t>
            </a:r>
            <a:r>
              <a:rPr lang="en-US" sz="5311" smtClean="0">
                <a:solidFill>
                  <a:srgbClr val="151C23"/>
                </a:solidFill>
                <a:latin typeface="#9Slide05 IcielSanelma" pitchFamily="2" charset="0"/>
              </a:rPr>
              <a:t>ăn </a:t>
            </a:r>
            <a:r>
              <a:rPr lang="en-US" sz="5311" dirty="0" err="1">
                <a:solidFill>
                  <a:srgbClr val="151C23"/>
                </a:solidFill>
                <a:latin typeface="#9Slide05 IcielSanelma" pitchFamily="2" charset="0"/>
              </a:rPr>
              <a:t>bản</a:t>
            </a:r>
            <a:endParaRPr lang="en-US" sz="5311" dirty="0">
              <a:solidFill>
                <a:srgbClr val="151C23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58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="" xmlns:a16="http://schemas.microsoft.com/office/drawing/2014/main" id="{2A34D292-9105-614B-3730-09E9022585E1}"/>
              </a:ext>
            </a:extLst>
          </p:cNvPr>
          <p:cNvSpPr txBox="1"/>
          <p:nvPr/>
        </p:nvSpPr>
        <p:spPr>
          <a:xfrm>
            <a:off x="3186546" y="3368965"/>
            <a:ext cx="7591459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334" smtClean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1. Một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số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yếu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tố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thi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luật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của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thể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thơ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song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thất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lục</a:t>
            </a:r>
            <a:r>
              <a:rPr lang="en-US" sz="5334" dirty="0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C0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bát</a:t>
            </a:r>
            <a:endParaRPr lang="en-US" sz="5334" dirty="0">
              <a:solidFill>
                <a:srgbClr val="C00000"/>
              </a:solidFill>
              <a:latin typeface="#9Slide05 FS Blonde Script" panose="03000503000000000000" pitchFamily="65" charset="0"/>
              <a:cs typeface="Times New Roman" panose="02020603050405020304" pitchFamily="18" charset="0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="" xmlns:a16="http://schemas.microsoft.com/office/drawing/2014/main" id="{E706C455-6177-CFBE-D7AC-8CB8C8FDB7A9}"/>
              </a:ext>
            </a:extLst>
          </p:cNvPr>
          <p:cNvSpPr/>
          <p:nvPr/>
        </p:nvSpPr>
        <p:spPr>
          <a:xfrm>
            <a:off x="-226822" y="949038"/>
            <a:ext cx="3766660" cy="4821324"/>
          </a:xfrm>
          <a:custGeom>
            <a:avLst/>
            <a:gdLst/>
            <a:ahLst/>
            <a:cxnLst/>
            <a:rect l="l" t="t" r="r" b="b"/>
            <a:pathLst>
              <a:path w="3214688" h="4114800">
                <a:moveTo>
                  <a:pt x="0" y="0"/>
                </a:moveTo>
                <a:lnTo>
                  <a:pt x="3214687" y="0"/>
                </a:lnTo>
                <a:lnTo>
                  <a:pt x="321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="" xmlns:a16="http://schemas.microsoft.com/office/drawing/2014/main" id="{CB7D0C1B-705D-A62A-96CF-BA68CEDAB258}"/>
              </a:ext>
            </a:extLst>
          </p:cNvPr>
          <p:cNvSpPr/>
          <p:nvPr/>
        </p:nvSpPr>
        <p:spPr>
          <a:xfrm>
            <a:off x="10090528" y="5098472"/>
            <a:ext cx="2101472" cy="1620693"/>
          </a:xfrm>
          <a:custGeom>
            <a:avLst/>
            <a:gdLst/>
            <a:ahLst/>
            <a:cxnLst/>
            <a:rect l="l" t="t" r="r" b="b"/>
            <a:pathLst>
              <a:path w="4420195" h="4114800">
                <a:moveTo>
                  <a:pt x="0" y="0"/>
                </a:moveTo>
                <a:lnTo>
                  <a:pt x="4420195" y="0"/>
                </a:lnTo>
                <a:lnTo>
                  <a:pt x="4420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矩形 1"/>
          <p:cNvSpPr/>
          <p:nvPr/>
        </p:nvSpPr>
        <p:spPr>
          <a:xfrm>
            <a:off x="3680692" y="2086344"/>
            <a:ext cx="80219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mtClean="0">
                <a:latin typeface="#9Slide06 ThuPhap Thien An" panose="02040603050506020204" pitchFamily="18" charset="0"/>
                <a:ea typeface="方正华隶简体" pitchFamily="65" charset="-122"/>
              </a:rPr>
              <a:t> A. Kiến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66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7" name="Picture 5" descr="毛笔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10220489" y="249382"/>
            <a:ext cx="2088847" cy="146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87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10" y="-130221"/>
            <a:ext cx="11915039" cy="6870349"/>
            <a:chOff x="0" y="-114300"/>
            <a:chExt cx="4707176" cy="27142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07175" cy="2599912"/>
            </a:xfrm>
            <a:custGeom>
              <a:avLst/>
              <a:gdLst/>
              <a:ahLst/>
              <a:cxnLst/>
              <a:rect l="l" t="t" r="r" b="b"/>
              <a:pathLst>
                <a:path w="4707175" h="2599912">
                  <a:moveTo>
                    <a:pt x="22092" y="0"/>
                  </a:moveTo>
                  <a:lnTo>
                    <a:pt x="4685084" y="0"/>
                  </a:lnTo>
                  <a:cubicBezTo>
                    <a:pt x="4697285" y="0"/>
                    <a:pt x="4707175" y="9891"/>
                    <a:pt x="4707175" y="22092"/>
                  </a:cubicBezTo>
                  <a:lnTo>
                    <a:pt x="4707175" y="2577820"/>
                  </a:lnTo>
                  <a:cubicBezTo>
                    <a:pt x="4707175" y="2583680"/>
                    <a:pt x="4704848" y="2589299"/>
                    <a:pt x="4700705" y="2593442"/>
                  </a:cubicBezTo>
                  <a:cubicBezTo>
                    <a:pt x="4696562" y="2597585"/>
                    <a:pt x="4690943" y="2599912"/>
                    <a:pt x="4685084" y="2599912"/>
                  </a:cubicBezTo>
                  <a:lnTo>
                    <a:pt x="22092" y="2599912"/>
                  </a:lnTo>
                  <a:cubicBezTo>
                    <a:pt x="16233" y="2599912"/>
                    <a:pt x="10614" y="2597585"/>
                    <a:pt x="6471" y="2593442"/>
                  </a:cubicBezTo>
                  <a:cubicBezTo>
                    <a:pt x="2328" y="2589299"/>
                    <a:pt x="0" y="2583680"/>
                    <a:pt x="0" y="2577820"/>
                  </a:cubicBezTo>
                  <a:lnTo>
                    <a:pt x="0" y="22092"/>
                  </a:lnTo>
                  <a:cubicBezTo>
                    <a:pt x="0" y="16233"/>
                    <a:pt x="2328" y="10614"/>
                    <a:pt x="6471" y="6471"/>
                  </a:cubicBezTo>
                  <a:cubicBezTo>
                    <a:pt x="10614" y="2328"/>
                    <a:pt x="16233" y="0"/>
                    <a:pt x="22092" y="0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10980"/>
              </a:schemeClr>
            </a:solidFill>
          </p:spPr>
          <p:txBody>
            <a:bodyPr/>
            <a:lstStyle/>
            <a:p>
              <a:pPr marL="0" marR="0" lvl="0" indent="0" algn="l" defTabSz="6096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4707176" cy="27142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15" rtl="0" eaLnBrk="1" fontAlgn="auto" latinLnBrk="0" hangingPunct="1">
                <a:lnSpc>
                  <a:spcPts val="2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94940F4-1300-E56F-F395-9F5535061E6E}"/>
              </a:ext>
            </a:extLst>
          </p:cNvPr>
          <p:cNvGrpSpPr/>
          <p:nvPr/>
        </p:nvGrpSpPr>
        <p:grpSpPr>
          <a:xfrm>
            <a:off x="1088572" y="216083"/>
            <a:ext cx="10210799" cy="777816"/>
            <a:chOff x="286806" y="93839"/>
            <a:chExt cx="15694140" cy="1194784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322A90CC-DAAB-E509-3842-7F11D89BB7D0}"/>
                </a:ext>
              </a:extLst>
            </p:cNvPr>
            <p:cNvGrpSpPr/>
            <p:nvPr/>
          </p:nvGrpSpPr>
          <p:grpSpPr>
            <a:xfrm>
              <a:off x="286806" y="93839"/>
              <a:ext cx="15694140" cy="1194784"/>
              <a:chOff x="347269" y="9380"/>
              <a:chExt cx="23366942" cy="1939116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871904" y="135672"/>
                <a:ext cx="22842307" cy="1465958"/>
                <a:chOff x="0" y="-9525"/>
                <a:chExt cx="9286978" cy="596013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307264" y="37606"/>
                  <a:ext cx="8979714" cy="548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8885" h="385457">
                      <a:moveTo>
                        <a:pt x="0" y="0"/>
                      </a:moveTo>
                      <a:lnTo>
                        <a:pt x="4088885" y="0"/>
                      </a:lnTo>
                      <a:lnTo>
                        <a:pt x="4088885" y="385457"/>
                      </a:lnTo>
                      <a:lnTo>
                        <a:pt x="0" y="385457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/>
                <a:lstStyle/>
                <a:p>
                  <a:pPr marL="0" marR="0" lvl="0" indent="0" algn="l" defTabSz="6096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G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" name="TextBox 7"/>
                <p:cNvSpPr txBox="1"/>
                <p:nvPr/>
              </p:nvSpPr>
              <p:spPr>
                <a:xfrm>
                  <a:off x="0" y="-9525"/>
                  <a:ext cx="4088884" cy="394982"/>
                </a:xfrm>
                <a:prstGeom prst="rect">
                  <a:avLst/>
                </a:prstGeom>
              </p:spPr>
              <p:txBody>
                <a:bodyPr lIns="18288" tIns="18288" rIns="18288" bIns="18288" rtlCol="0" anchor="t"/>
                <a:lstStyle/>
                <a:p>
                  <a:pPr marL="0" marR="0" lvl="0" indent="0" algn="ctr" defTabSz="609615" rtl="0" eaLnBrk="1" fontAlgn="auto" latinLnBrk="0" hangingPunct="1">
                    <a:lnSpc>
                      <a:spcPts val="795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" name="TextBox 10"/>
              <p:cNvSpPr txBox="1"/>
              <p:nvPr/>
            </p:nvSpPr>
            <p:spPr>
              <a:xfrm>
                <a:off x="347269" y="9380"/>
                <a:ext cx="1653017" cy="193911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15" rtl="0" eaLnBrk="1" fontAlgn="auto" latinLnBrk="0" hangingPunct="1">
                  <a:lnSpc>
                    <a:spcPts val="218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475934" y="182584"/>
                <a:ext cx="1395685" cy="16372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15" rtl="0" eaLnBrk="1" fontAlgn="auto" latinLnBrk="0" hangingPunct="1">
                  <a:lnSpc>
                    <a:spcPts val="218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748B77A4-19E6-D94F-9694-437EA5795071}"/>
                </a:ext>
              </a:extLst>
            </p:cNvPr>
            <p:cNvSpPr txBox="1"/>
            <p:nvPr/>
          </p:nvSpPr>
          <p:spPr>
            <a:xfrm>
              <a:off x="1025114" y="211688"/>
              <a:ext cx="14834185" cy="898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387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67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32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Một số yếu tố thi luật của thể thơ song thất lục bát</a:t>
              </a:r>
              <a:endParaRPr kumimoji="0" lang="en-SG" sz="4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DB0FE37D-8FFD-0FEB-C17C-01D470070E07}"/>
                </a:ext>
              </a:extLst>
            </p:cNvPr>
            <p:cNvGrpSpPr/>
            <p:nvPr/>
          </p:nvGrpSpPr>
          <p:grpSpPr>
            <a:xfrm>
              <a:off x="290996" y="141332"/>
              <a:ext cx="1127237" cy="1127237"/>
              <a:chOff x="196656" y="239194"/>
              <a:chExt cx="1127237" cy="1127237"/>
            </a:xfrm>
          </p:grpSpPr>
          <p:grpSp>
            <p:nvGrpSpPr>
              <p:cNvPr id="17" name="Group 17"/>
              <p:cNvGrpSpPr/>
              <p:nvPr/>
            </p:nvGrpSpPr>
            <p:grpSpPr>
              <a:xfrm>
                <a:off x="196656" y="239194"/>
                <a:ext cx="1127237" cy="1127237"/>
                <a:chOff x="0" y="0"/>
                <a:chExt cx="812800" cy="812800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/>
                <a:lstStyle/>
                <a:p>
                  <a:pPr marL="0" marR="0" lvl="0" indent="0" algn="l" defTabSz="6096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G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TextBox 19"/>
                <p:cNvSpPr txBox="1"/>
                <p:nvPr/>
              </p:nvSpPr>
              <p:spPr>
                <a:xfrm>
                  <a:off x="76200" y="-38100"/>
                  <a:ext cx="660400" cy="7747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15" rtl="0" eaLnBrk="1" fontAlgn="auto" latinLnBrk="0" hangingPunct="1">
                    <a:lnSpc>
                      <a:spcPts val="2187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" name="Group 20"/>
              <p:cNvGrpSpPr/>
              <p:nvPr/>
            </p:nvGrpSpPr>
            <p:grpSpPr>
              <a:xfrm>
                <a:off x="323909" y="368775"/>
                <a:ext cx="872731" cy="872731"/>
                <a:chOff x="0" y="0"/>
                <a:chExt cx="1745463" cy="1745463"/>
              </a:xfrm>
            </p:grpSpPr>
            <p:grpSp>
              <p:nvGrpSpPr>
                <p:cNvPr id="21" name="Group 21"/>
                <p:cNvGrpSpPr/>
                <p:nvPr/>
              </p:nvGrpSpPr>
              <p:grpSpPr>
                <a:xfrm>
                  <a:off x="0" y="0"/>
                  <a:ext cx="1745463" cy="1745463"/>
                  <a:chOff x="0" y="0"/>
                  <a:chExt cx="812800" cy="812800"/>
                </a:xfrm>
              </p:grpSpPr>
              <p:sp>
                <p:nvSpPr>
                  <p:cNvPr id="22" name="Freeform 22"/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6096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SG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" name="TextBox 23"/>
                  <p:cNvSpPr txBox="1"/>
                  <p:nvPr/>
                </p:nvSpPr>
                <p:spPr>
                  <a:xfrm>
                    <a:off x="76200" y="-38100"/>
                    <a:ext cx="660400" cy="774700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marL="0" marR="0" lvl="0" indent="0" algn="ctr" defTabSz="609615" rtl="0" eaLnBrk="1" fontAlgn="auto" latinLnBrk="0" hangingPunct="1">
                      <a:lnSpc>
                        <a:spcPts val="2187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" name="Freeform 24"/>
                <p:cNvSpPr/>
                <p:nvPr/>
              </p:nvSpPr>
              <p:spPr>
                <a:xfrm>
                  <a:off x="197195" y="0"/>
                  <a:ext cx="1351072" cy="1546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72" h="1546291">
                      <a:moveTo>
                        <a:pt x="0" y="0"/>
                      </a:moveTo>
                      <a:lnTo>
                        <a:pt x="1351073" y="0"/>
                      </a:lnTo>
                      <a:lnTo>
                        <a:pt x="1351073" y="1546291"/>
                      </a:lnTo>
                      <a:lnTo>
                        <a:pt x="0" y="15462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marL="0" marR="0" lvl="0" indent="0" algn="l" defTabSz="6096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G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D44331B8-48E5-EE1D-CD38-25ADFDAE39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5328" y="1050881"/>
          <a:ext cx="11658600" cy="5540379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073329">
                  <a:extLst>
                    <a:ext uri="{9D8B030D-6E8A-4147-A177-3AD203B41FA5}">
                      <a16:colId xmlns="" xmlns:a16="http://schemas.microsoft.com/office/drawing/2014/main" val="1419545538"/>
                    </a:ext>
                  </a:extLst>
                </a:gridCol>
                <a:gridCol w="9585271">
                  <a:extLst>
                    <a:ext uri="{9D8B030D-6E8A-4147-A177-3AD203B41FA5}">
                      <a16:colId xmlns="" xmlns:a16="http://schemas.microsoft.com/office/drawing/2014/main" val="2182818128"/>
                    </a:ext>
                  </a:extLst>
                </a:gridCol>
              </a:tblGrid>
              <a:tr h="12449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Khái niệm</a:t>
                      </a: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4185154"/>
                  </a:ext>
                </a:extLst>
              </a:tr>
              <a:tr h="1244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Số câu trong khổ</a:t>
                      </a:r>
                      <a:endParaRPr lang="en-SG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529939"/>
                  </a:ext>
                </a:extLst>
              </a:tr>
              <a:tr h="1244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Ngắt nhịp</a:t>
                      </a: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33777052"/>
                  </a:ext>
                </a:extLst>
              </a:tr>
              <a:tr h="180554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Gieo vần</a:t>
                      </a: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5491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6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10" y="-130221"/>
            <a:ext cx="11915039" cy="6870349"/>
            <a:chOff x="0" y="-114300"/>
            <a:chExt cx="4707176" cy="27142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07175" cy="2599912"/>
            </a:xfrm>
            <a:custGeom>
              <a:avLst/>
              <a:gdLst/>
              <a:ahLst/>
              <a:cxnLst/>
              <a:rect l="l" t="t" r="r" b="b"/>
              <a:pathLst>
                <a:path w="4707175" h="2599912">
                  <a:moveTo>
                    <a:pt x="22092" y="0"/>
                  </a:moveTo>
                  <a:lnTo>
                    <a:pt x="4685084" y="0"/>
                  </a:lnTo>
                  <a:cubicBezTo>
                    <a:pt x="4697285" y="0"/>
                    <a:pt x="4707175" y="9891"/>
                    <a:pt x="4707175" y="22092"/>
                  </a:cubicBezTo>
                  <a:lnTo>
                    <a:pt x="4707175" y="2577820"/>
                  </a:lnTo>
                  <a:cubicBezTo>
                    <a:pt x="4707175" y="2583680"/>
                    <a:pt x="4704848" y="2589299"/>
                    <a:pt x="4700705" y="2593442"/>
                  </a:cubicBezTo>
                  <a:cubicBezTo>
                    <a:pt x="4696562" y="2597585"/>
                    <a:pt x="4690943" y="2599912"/>
                    <a:pt x="4685084" y="2599912"/>
                  </a:cubicBezTo>
                  <a:lnTo>
                    <a:pt x="22092" y="2599912"/>
                  </a:lnTo>
                  <a:cubicBezTo>
                    <a:pt x="16233" y="2599912"/>
                    <a:pt x="10614" y="2597585"/>
                    <a:pt x="6471" y="2593442"/>
                  </a:cubicBezTo>
                  <a:cubicBezTo>
                    <a:pt x="2328" y="2589299"/>
                    <a:pt x="0" y="2583680"/>
                    <a:pt x="0" y="2577820"/>
                  </a:cubicBezTo>
                  <a:lnTo>
                    <a:pt x="0" y="22092"/>
                  </a:lnTo>
                  <a:cubicBezTo>
                    <a:pt x="0" y="16233"/>
                    <a:pt x="2328" y="10614"/>
                    <a:pt x="6471" y="6471"/>
                  </a:cubicBezTo>
                  <a:cubicBezTo>
                    <a:pt x="10614" y="2328"/>
                    <a:pt x="16233" y="0"/>
                    <a:pt x="22092" y="0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10980"/>
              </a:schemeClr>
            </a:solidFill>
          </p:spPr>
          <p:txBody>
            <a:bodyPr/>
            <a:lstStyle/>
            <a:p>
              <a:pPr marL="0" marR="0" lvl="0" indent="0" algn="l" defTabSz="6096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4707176" cy="27142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15" rtl="0" eaLnBrk="1" fontAlgn="auto" latinLnBrk="0" hangingPunct="1">
                <a:lnSpc>
                  <a:spcPts val="2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94940F4-1300-E56F-F395-9F5535061E6E}"/>
              </a:ext>
            </a:extLst>
          </p:cNvPr>
          <p:cNvGrpSpPr/>
          <p:nvPr/>
        </p:nvGrpSpPr>
        <p:grpSpPr>
          <a:xfrm>
            <a:off x="1088572" y="216083"/>
            <a:ext cx="10210799" cy="777816"/>
            <a:chOff x="286806" y="93839"/>
            <a:chExt cx="15694140" cy="1194784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322A90CC-DAAB-E509-3842-7F11D89BB7D0}"/>
                </a:ext>
              </a:extLst>
            </p:cNvPr>
            <p:cNvGrpSpPr/>
            <p:nvPr/>
          </p:nvGrpSpPr>
          <p:grpSpPr>
            <a:xfrm>
              <a:off x="286806" y="93839"/>
              <a:ext cx="15694140" cy="1194784"/>
              <a:chOff x="347269" y="9380"/>
              <a:chExt cx="23366942" cy="1939116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871904" y="135672"/>
                <a:ext cx="22842307" cy="1465958"/>
                <a:chOff x="0" y="-9525"/>
                <a:chExt cx="9286978" cy="596013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307264" y="37606"/>
                  <a:ext cx="8979714" cy="548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8885" h="385457">
                      <a:moveTo>
                        <a:pt x="0" y="0"/>
                      </a:moveTo>
                      <a:lnTo>
                        <a:pt x="4088885" y="0"/>
                      </a:lnTo>
                      <a:lnTo>
                        <a:pt x="4088885" y="385457"/>
                      </a:lnTo>
                      <a:lnTo>
                        <a:pt x="0" y="385457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/>
                <a:lstStyle/>
                <a:p>
                  <a:pPr marL="0" marR="0" lvl="0" indent="0" algn="l" defTabSz="6096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G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" name="TextBox 7"/>
                <p:cNvSpPr txBox="1"/>
                <p:nvPr/>
              </p:nvSpPr>
              <p:spPr>
                <a:xfrm>
                  <a:off x="0" y="-9525"/>
                  <a:ext cx="4088884" cy="394982"/>
                </a:xfrm>
                <a:prstGeom prst="rect">
                  <a:avLst/>
                </a:prstGeom>
              </p:spPr>
              <p:txBody>
                <a:bodyPr lIns="18288" tIns="18288" rIns="18288" bIns="18288" rtlCol="0" anchor="t"/>
                <a:lstStyle/>
                <a:p>
                  <a:pPr marL="0" marR="0" lvl="0" indent="0" algn="ctr" defTabSz="609615" rtl="0" eaLnBrk="1" fontAlgn="auto" latinLnBrk="0" hangingPunct="1">
                    <a:lnSpc>
                      <a:spcPts val="795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" name="TextBox 10"/>
              <p:cNvSpPr txBox="1"/>
              <p:nvPr/>
            </p:nvSpPr>
            <p:spPr>
              <a:xfrm>
                <a:off x="347269" y="9380"/>
                <a:ext cx="1653017" cy="193911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15" rtl="0" eaLnBrk="1" fontAlgn="auto" latinLnBrk="0" hangingPunct="1">
                  <a:lnSpc>
                    <a:spcPts val="218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475934" y="182584"/>
                <a:ext cx="1395685" cy="16372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15" rtl="0" eaLnBrk="1" fontAlgn="auto" latinLnBrk="0" hangingPunct="1">
                  <a:lnSpc>
                    <a:spcPts val="218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748B77A4-19E6-D94F-9694-437EA5795071}"/>
                </a:ext>
              </a:extLst>
            </p:cNvPr>
            <p:cNvSpPr txBox="1"/>
            <p:nvPr/>
          </p:nvSpPr>
          <p:spPr>
            <a:xfrm>
              <a:off x="1025114" y="211688"/>
              <a:ext cx="14834185" cy="898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387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67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32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Một số yếu tố thi luật của thể thơ song thất lục bát</a:t>
              </a:r>
              <a:endParaRPr kumimoji="0" lang="en-SG" sz="4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DB0FE37D-8FFD-0FEB-C17C-01D470070E07}"/>
                </a:ext>
              </a:extLst>
            </p:cNvPr>
            <p:cNvGrpSpPr/>
            <p:nvPr/>
          </p:nvGrpSpPr>
          <p:grpSpPr>
            <a:xfrm>
              <a:off x="290996" y="141332"/>
              <a:ext cx="1127237" cy="1127237"/>
              <a:chOff x="196656" y="239194"/>
              <a:chExt cx="1127237" cy="1127237"/>
            </a:xfrm>
          </p:grpSpPr>
          <p:grpSp>
            <p:nvGrpSpPr>
              <p:cNvPr id="17" name="Group 17"/>
              <p:cNvGrpSpPr/>
              <p:nvPr/>
            </p:nvGrpSpPr>
            <p:grpSpPr>
              <a:xfrm>
                <a:off x="196656" y="239194"/>
                <a:ext cx="1127237" cy="1127237"/>
                <a:chOff x="0" y="0"/>
                <a:chExt cx="812800" cy="812800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/>
                <a:lstStyle/>
                <a:p>
                  <a:pPr marL="0" marR="0" lvl="0" indent="0" algn="l" defTabSz="6096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G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TextBox 19"/>
                <p:cNvSpPr txBox="1"/>
                <p:nvPr/>
              </p:nvSpPr>
              <p:spPr>
                <a:xfrm>
                  <a:off x="76200" y="-38100"/>
                  <a:ext cx="660400" cy="7747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15" rtl="0" eaLnBrk="1" fontAlgn="auto" latinLnBrk="0" hangingPunct="1">
                    <a:lnSpc>
                      <a:spcPts val="2187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" name="Group 20"/>
              <p:cNvGrpSpPr/>
              <p:nvPr/>
            </p:nvGrpSpPr>
            <p:grpSpPr>
              <a:xfrm>
                <a:off x="323909" y="368775"/>
                <a:ext cx="872731" cy="872731"/>
                <a:chOff x="0" y="0"/>
                <a:chExt cx="1745463" cy="1745463"/>
              </a:xfrm>
            </p:grpSpPr>
            <p:grpSp>
              <p:nvGrpSpPr>
                <p:cNvPr id="21" name="Group 21"/>
                <p:cNvGrpSpPr/>
                <p:nvPr/>
              </p:nvGrpSpPr>
              <p:grpSpPr>
                <a:xfrm>
                  <a:off x="0" y="0"/>
                  <a:ext cx="1745463" cy="1745463"/>
                  <a:chOff x="0" y="0"/>
                  <a:chExt cx="812800" cy="812800"/>
                </a:xfrm>
              </p:grpSpPr>
              <p:sp>
                <p:nvSpPr>
                  <p:cNvPr id="22" name="Freeform 22"/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6096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SG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" name="TextBox 23"/>
                  <p:cNvSpPr txBox="1"/>
                  <p:nvPr/>
                </p:nvSpPr>
                <p:spPr>
                  <a:xfrm>
                    <a:off x="76200" y="-38100"/>
                    <a:ext cx="660400" cy="774700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marL="0" marR="0" lvl="0" indent="0" algn="ctr" defTabSz="609615" rtl="0" eaLnBrk="1" fontAlgn="auto" latinLnBrk="0" hangingPunct="1">
                      <a:lnSpc>
                        <a:spcPts val="2187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" name="Freeform 24"/>
                <p:cNvSpPr/>
                <p:nvPr/>
              </p:nvSpPr>
              <p:spPr>
                <a:xfrm>
                  <a:off x="197195" y="0"/>
                  <a:ext cx="1351072" cy="1546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72" h="1546291">
                      <a:moveTo>
                        <a:pt x="0" y="0"/>
                      </a:moveTo>
                      <a:lnTo>
                        <a:pt x="1351073" y="0"/>
                      </a:lnTo>
                      <a:lnTo>
                        <a:pt x="1351073" y="1546291"/>
                      </a:lnTo>
                      <a:lnTo>
                        <a:pt x="0" y="15462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marL="0" marR="0" lvl="0" indent="0" algn="l" defTabSz="6096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G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D44331B8-48E5-EE1D-CD38-25ADFDAE39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5328" y="1050881"/>
          <a:ext cx="11658600" cy="5540379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073329">
                  <a:extLst>
                    <a:ext uri="{9D8B030D-6E8A-4147-A177-3AD203B41FA5}">
                      <a16:colId xmlns="" xmlns:a16="http://schemas.microsoft.com/office/drawing/2014/main" val="1419545538"/>
                    </a:ext>
                  </a:extLst>
                </a:gridCol>
                <a:gridCol w="9585271">
                  <a:extLst>
                    <a:ext uri="{9D8B030D-6E8A-4147-A177-3AD203B41FA5}">
                      <a16:colId xmlns="" xmlns:a16="http://schemas.microsoft.com/office/drawing/2014/main" val="2182818128"/>
                    </a:ext>
                  </a:extLst>
                </a:gridCol>
              </a:tblGrid>
              <a:tr h="12449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Khái niệm</a:t>
                      </a: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4185154"/>
                  </a:ext>
                </a:extLst>
              </a:tr>
              <a:tr h="1244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Số câu trong khổ</a:t>
                      </a:r>
                      <a:endParaRPr lang="en-SG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1529939"/>
                  </a:ext>
                </a:extLst>
              </a:tr>
              <a:tr h="1244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Ngắt nhịp</a:t>
                      </a: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33777052"/>
                  </a:ext>
                </a:extLst>
              </a:tr>
              <a:tr h="180554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Gieo vần</a:t>
                      </a: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54917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2464C5-FB05-AE94-9A5A-729C3BB40BC6}"/>
              </a:ext>
            </a:extLst>
          </p:cNvPr>
          <p:cNvSpPr txBox="1"/>
          <p:nvPr/>
        </p:nvSpPr>
        <p:spPr>
          <a:xfrm>
            <a:off x="2416627" y="1144086"/>
            <a:ext cx="93508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Song thất lục bát là thể thơ kết hợp giữa thơ thất ngôn và thơ lục bát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9FB7A0B-4D9D-A774-7960-10682057FCC2}"/>
              </a:ext>
            </a:extLst>
          </p:cNvPr>
          <p:cNvSpPr txBox="1"/>
          <p:nvPr/>
        </p:nvSpPr>
        <p:spPr>
          <a:xfrm>
            <a:off x="2398154" y="2376915"/>
            <a:ext cx="93508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 khổ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gồm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thơ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đầu bằng 1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cặp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thất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tiếp theo là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cặp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lục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bát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 đôi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khi cặp lục bát xếp trước )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F0DE1B7-5692-31AF-4103-2E92EEB72225}"/>
              </a:ext>
            </a:extLst>
          </p:cNvPr>
          <p:cNvSpPr txBox="1"/>
          <p:nvPr/>
        </p:nvSpPr>
        <p:spPr>
          <a:xfrm>
            <a:off x="2416625" y="3593520"/>
            <a:ext cx="93508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thể ngắt nhịp 3/4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hoặc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3/2/2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sáu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tám ngắt theo thể lục bát.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FCF5EE2-7BF3-D88A-E2ED-FF71611446A7}"/>
              </a:ext>
            </a:extLst>
          </p:cNvPr>
          <p:cNvSpPr txBox="1"/>
          <p:nvPr/>
        </p:nvSpPr>
        <p:spPr>
          <a:xfrm>
            <a:off x="2416624" y="4944314"/>
            <a:ext cx="94873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 khổ thơ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vần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trắc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</a:rPr>
              <a:t>năm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vần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sáu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có vần chân,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có vần chân vừa có vần lưng. 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267B3559-FB32-B010-E658-39F2EFE07D47}"/>
              </a:ext>
            </a:extLst>
          </p:cNvPr>
          <p:cNvSpPr/>
          <p:nvPr/>
        </p:nvSpPr>
        <p:spPr>
          <a:xfrm rot="16200000">
            <a:off x="3178696" y="-3110658"/>
            <a:ext cx="3668905" cy="9887306"/>
          </a:xfrm>
          <a:custGeom>
            <a:avLst/>
            <a:gdLst/>
            <a:ahLst/>
            <a:cxnLst/>
            <a:rect l="l" t="t" r="r" b="b"/>
            <a:pathLst>
              <a:path w="5488217" h="15187770">
                <a:moveTo>
                  <a:pt x="0" y="0"/>
                </a:moveTo>
                <a:lnTo>
                  <a:pt x="5488218" y="0"/>
                </a:lnTo>
                <a:lnTo>
                  <a:pt x="5488218" y="15187770"/>
                </a:lnTo>
                <a:lnTo>
                  <a:pt x="0" y="151877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BF04F1-8648-42A2-7B7E-27F1239AAA41}"/>
              </a:ext>
            </a:extLst>
          </p:cNvPr>
          <p:cNvSpPr/>
          <p:nvPr/>
        </p:nvSpPr>
        <p:spPr>
          <a:xfrm>
            <a:off x="287672" y="279400"/>
            <a:ext cx="7112000" cy="3375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6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B             T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6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áu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6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               B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6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	 B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26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B                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="" xmlns:a16="http://schemas.microsoft.com/office/drawing/2014/main" id="{F8E03748-392D-4299-1B1D-EF1CFE7A7346}"/>
              </a:ext>
            </a:extLst>
          </p:cNvPr>
          <p:cNvSpPr/>
          <p:nvPr/>
        </p:nvSpPr>
        <p:spPr>
          <a:xfrm>
            <a:off x="7400637" y="220305"/>
            <a:ext cx="254000" cy="1320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E7074616-471B-BC66-BA28-1CABD69EC8FA}"/>
              </a:ext>
            </a:extLst>
          </p:cNvPr>
          <p:cNvSpPr/>
          <p:nvPr/>
        </p:nvSpPr>
        <p:spPr>
          <a:xfrm>
            <a:off x="7398327" y="1840253"/>
            <a:ext cx="254000" cy="1320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7D1FA0E-759A-E34F-BFA7-4FCC4FC6FEDF}"/>
              </a:ext>
            </a:extLst>
          </p:cNvPr>
          <p:cNvSpPr/>
          <p:nvPr/>
        </p:nvSpPr>
        <p:spPr>
          <a:xfrm>
            <a:off x="7788161" y="644744"/>
            <a:ext cx="213575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altLang="en-US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9760E5-A6D7-221E-1B86-D377C123FF11}"/>
              </a:ext>
            </a:extLst>
          </p:cNvPr>
          <p:cNvSpPr/>
          <p:nvPr/>
        </p:nvSpPr>
        <p:spPr>
          <a:xfrm>
            <a:off x="7788161" y="2159724"/>
            <a:ext cx="213575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altLang="en-US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="" xmlns:a16="http://schemas.microsoft.com/office/drawing/2014/main" id="{0B6B5405-A2E1-3B36-DF14-2C5149CC9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742873" y="506752"/>
            <a:ext cx="889000" cy="889000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="" xmlns:a16="http://schemas.microsoft.com/office/drawing/2014/main" id="{A0249748-0C27-BA61-E140-518A2896A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1269" flipH="1">
            <a:off x="5588000" y="1296595"/>
            <a:ext cx="889000" cy="889000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="" xmlns:a16="http://schemas.microsoft.com/office/drawing/2014/main" id="{78927478-ED83-6082-C2A6-6FAD935FD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5536" y="2106373"/>
            <a:ext cx="889000" cy="8890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="" xmlns:a16="http://schemas.microsoft.com/office/drawing/2014/main" id="{56D94BF8-0187-8109-7ECF-F15AD41546C7}"/>
              </a:ext>
            </a:extLst>
          </p:cNvPr>
          <p:cNvSpPr/>
          <p:nvPr/>
        </p:nvSpPr>
        <p:spPr>
          <a:xfrm>
            <a:off x="10696309" y="0"/>
            <a:ext cx="1078115" cy="3194413"/>
          </a:xfrm>
          <a:custGeom>
            <a:avLst/>
            <a:gdLst/>
            <a:ahLst/>
            <a:cxnLst/>
            <a:rect l="l" t="t" r="r" b="b"/>
            <a:pathLst>
              <a:path w="1617172" h="4791620">
                <a:moveTo>
                  <a:pt x="0" y="0"/>
                </a:moveTo>
                <a:lnTo>
                  <a:pt x="1617172" y="0"/>
                </a:lnTo>
                <a:lnTo>
                  <a:pt x="1617172" y="4791620"/>
                </a:lnTo>
                <a:lnTo>
                  <a:pt x="0" y="4791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9396AFF-29C3-8F08-7144-6B5A856E92E2}"/>
              </a:ext>
            </a:extLst>
          </p:cNvPr>
          <p:cNvSpPr/>
          <p:nvPr/>
        </p:nvSpPr>
        <p:spPr>
          <a:xfrm>
            <a:off x="4996873" y="4128654"/>
            <a:ext cx="66132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A36CA90B-0F6F-44D9-8B38-2A5C5F4B225D}"/>
              </a:ext>
            </a:extLst>
          </p:cNvPr>
          <p:cNvSpPr/>
          <p:nvPr/>
        </p:nvSpPr>
        <p:spPr>
          <a:xfrm>
            <a:off x="775853" y="4110182"/>
            <a:ext cx="3692097" cy="2282638"/>
          </a:xfrm>
          <a:custGeom>
            <a:avLst/>
            <a:gdLst/>
            <a:ahLst/>
            <a:cxnLst/>
            <a:rect l="l" t="t" r="r" b="b"/>
            <a:pathLst>
              <a:path w="5239188" h="3372727">
                <a:moveTo>
                  <a:pt x="0" y="0"/>
                </a:moveTo>
                <a:lnTo>
                  <a:pt x="5239187" y="0"/>
                </a:lnTo>
                <a:lnTo>
                  <a:pt x="5239187" y="3372727"/>
                </a:lnTo>
                <a:lnTo>
                  <a:pt x="0" y="337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653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AC52BC-788C-F7B3-B9A4-0510C17E6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0" b="15242"/>
          <a:stretch/>
        </p:blipFill>
        <p:spPr>
          <a:xfrm>
            <a:off x="13" y="-44167"/>
            <a:ext cx="12191987" cy="371060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4">
            <a:extLst>
              <a:ext uri="{FF2B5EF4-FFF2-40B4-BE49-F238E27FC236}">
                <a16:creationId xmlns="" xmlns:a16="http://schemas.microsoft.com/office/drawing/2014/main" id="{32AD2ACB-B6FC-2551-C17A-3600FC6214D8}"/>
              </a:ext>
            </a:extLst>
          </p:cNvPr>
          <p:cNvSpPr txBox="1"/>
          <p:nvPr/>
        </p:nvSpPr>
        <p:spPr>
          <a:xfrm>
            <a:off x="1281985" y="4153423"/>
            <a:ext cx="962803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6400" dirty="0">
                <a:solidFill>
                  <a:srgbClr val="C0000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144145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558800" y="105172"/>
            <a:ext cx="8053676" cy="2256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CC8C3F9-624F-8400-F59F-F54D31363699}"/>
              </a:ext>
            </a:extLst>
          </p:cNvPr>
          <p:cNvSpPr txBox="1"/>
          <p:nvPr/>
        </p:nvSpPr>
        <p:spPr>
          <a:xfrm>
            <a:off x="2794000" y="2362200"/>
            <a:ext cx="10871200" cy="2256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ở,</a:t>
            </a:r>
          </a:p>
          <a:p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85F246-3B4E-F39D-C5EA-CA89FB58A19D}"/>
              </a:ext>
            </a:extLst>
          </p:cNvPr>
          <p:cNvSpPr txBox="1"/>
          <p:nvPr/>
        </p:nvSpPr>
        <p:spPr>
          <a:xfrm>
            <a:off x="965200" y="4495800"/>
            <a:ext cx="10871200" cy="2256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ở,</a:t>
            </a:r>
          </a:p>
          <a:p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29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939606-8287-69B7-E4B4-DE199B6721A6}"/>
              </a:ext>
            </a:extLst>
          </p:cNvPr>
          <p:cNvSpPr txBox="1"/>
          <p:nvPr/>
        </p:nvSpPr>
        <p:spPr>
          <a:xfrm>
            <a:off x="6299200" y="330201"/>
            <a:ext cx="6733250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8"/>
              </a:lnSpc>
            </a:pPr>
            <a:r>
              <a:rPr lang="en-US" sz="6400" b="1" dirty="0" err="1">
                <a:solidFill>
                  <a:srgbClr val="C00000"/>
                </a:solidFill>
                <a:latin typeface="#9Slide05 Hummingbird" panose="02000505000000020002" pitchFamily="2" charset="0"/>
              </a:rPr>
              <a:t>Sông</a:t>
            </a:r>
            <a:r>
              <a:rPr lang="en-US" sz="6400" b="1" dirty="0">
                <a:solidFill>
                  <a:srgbClr val="C00000"/>
                </a:solidFill>
                <a:latin typeface="#9Slide05 Hummingbird" panose="02000505000000020002" pitchFamily="2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#9Slide05 Hummingbird" panose="02000505000000020002" pitchFamily="2" charset="0"/>
              </a:rPr>
              <a:t>núi</a:t>
            </a:r>
            <a:r>
              <a:rPr lang="en-US" sz="6400" b="1" dirty="0">
                <a:solidFill>
                  <a:srgbClr val="C00000"/>
                </a:solidFill>
                <a:latin typeface="#9Slide05 Hummingbird" panose="02000505000000020002" pitchFamily="2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#9Slide05 Hummingbird" panose="02000505000000020002" pitchFamily="2" charset="0"/>
              </a:rPr>
              <a:t>nước</a:t>
            </a:r>
            <a:r>
              <a:rPr lang="en-US" sz="6400" b="1" dirty="0">
                <a:solidFill>
                  <a:srgbClr val="C00000"/>
                </a:solidFill>
                <a:latin typeface="#9Slide05 Hummingbird" panose="02000505000000020002" pitchFamily="2" charset="0"/>
              </a:rPr>
              <a:t> Nam</a:t>
            </a:r>
          </a:p>
          <a:p>
            <a:pPr algn="ctr">
              <a:lnSpc>
                <a:spcPts val="5948"/>
              </a:lnSpc>
            </a:pPr>
            <a:r>
              <a:rPr lang="en-US" sz="5334" b="1" dirty="0">
                <a:latin typeface="#9Slide05 Hummingbird" panose="02000505000000020002" pitchFamily="2" charset="0"/>
              </a:rPr>
              <a:t>(Nam </a:t>
            </a:r>
            <a:r>
              <a:rPr lang="en-US" sz="5334" b="1" dirty="0" err="1">
                <a:latin typeface="#9Slide05 Hummingbird" panose="02000505000000020002" pitchFamily="2" charset="0"/>
              </a:rPr>
              <a:t>quốc</a:t>
            </a:r>
            <a:r>
              <a:rPr lang="en-US" sz="5334" b="1" dirty="0">
                <a:latin typeface="#9Slide05 Hummingbird" panose="02000505000000020002" pitchFamily="2" charset="0"/>
              </a:rPr>
              <a:t> </a:t>
            </a:r>
            <a:r>
              <a:rPr lang="en-US" sz="5334" b="1" dirty="0" err="1">
                <a:latin typeface="#9Slide05 Hummingbird" panose="02000505000000020002" pitchFamily="2" charset="0"/>
              </a:rPr>
              <a:t>sơn</a:t>
            </a:r>
            <a:r>
              <a:rPr lang="en-US" sz="5334" b="1" dirty="0">
                <a:latin typeface="#9Slide05 Hummingbird" panose="02000505000000020002" pitchFamily="2" charset="0"/>
              </a:rPr>
              <a:t> </a:t>
            </a:r>
            <a:r>
              <a:rPr lang="en-US" sz="5334" b="1" dirty="0" err="1">
                <a:latin typeface="#9Slide05 Hummingbird" panose="02000505000000020002" pitchFamily="2" charset="0"/>
              </a:rPr>
              <a:t>hà</a:t>
            </a:r>
            <a:r>
              <a:rPr lang="en-US" sz="5334" b="1" dirty="0">
                <a:latin typeface="#9Slide05 Hummingbird" panose="02000505000000020002" pitchFamily="2" charset="0"/>
              </a:rPr>
              <a:t>)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02B43F85-AC14-B58E-2E78-246FD7B620FA}"/>
              </a:ext>
            </a:extLst>
          </p:cNvPr>
          <p:cNvSpPr/>
          <p:nvPr/>
        </p:nvSpPr>
        <p:spPr>
          <a:xfrm rot="5400000">
            <a:off x="8927720" y="3899281"/>
            <a:ext cx="2667762" cy="2743200"/>
          </a:xfrm>
          <a:custGeom>
            <a:avLst/>
            <a:gdLst/>
            <a:ahLst/>
            <a:cxnLst/>
            <a:rect l="l" t="t" r="r" b="b"/>
            <a:pathLst>
              <a:path w="4001643" h="4114800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tải xuống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307" y="6287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3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1099</Words>
  <Application>Microsoft Office PowerPoint</Application>
  <PresentationFormat>Widescreen</PresentationFormat>
  <Paragraphs>155</Paragraphs>
  <Slides>27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#9Slide05 Braxton Regular</vt:lpstr>
      <vt:lpstr>#9Slide05 FS Blonde Script</vt:lpstr>
      <vt:lpstr>#9Slide05 Hummingbird</vt:lpstr>
      <vt:lpstr>#9Slide05 IcielSanelma</vt:lpstr>
      <vt:lpstr>#9Slide05 SVNSteady</vt:lpstr>
      <vt:lpstr>#9Slide06 Broodfath</vt:lpstr>
      <vt:lpstr>#9Slide06 Thillends</vt:lpstr>
      <vt:lpstr>#9Slide06 ThuPhap Thien An</vt:lpstr>
      <vt:lpstr>#9Slide07 IcielCrocante</vt:lpstr>
      <vt:lpstr>Aptos</vt:lpstr>
      <vt:lpstr>Aptos Display</vt:lpstr>
      <vt:lpstr>Arial</vt:lpstr>
      <vt:lpstr>Calibri</vt:lpstr>
      <vt:lpstr>Calibri Light</vt:lpstr>
      <vt:lpstr>Cambria</vt:lpstr>
      <vt:lpstr>Times New Roman</vt:lpstr>
      <vt:lpstr>Wingdings</vt:lpstr>
      <vt:lpstr>叶根友毛笔行书2.0版</vt:lpstr>
      <vt:lpstr>字魂70号-灵悦黑体</vt:lpstr>
      <vt:lpstr>方正华隶简体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Phương</dc:creator>
  <cp:lastModifiedBy>Thao</cp:lastModifiedBy>
  <cp:revision>47</cp:revision>
  <dcterms:created xsi:type="dcterms:W3CDTF">2025-08-05T14:57:54Z</dcterms:created>
  <dcterms:modified xsi:type="dcterms:W3CDTF">2025-08-21T12:57:28Z</dcterms:modified>
</cp:coreProperties>
</file>