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15" r:id="rId2"/>
    <p:sldMasterId id="2147483727" r:id="rId3"/>
    <p:sldMasterId id="2147483739" r:id="rId4"/>
    <p:sldMasterId id="2147483751" r:id="rId5"/>
    <p:sldMasterId id="2147483763" r:id="rId6"/>
    <p:sldMasterId id="2147483775" r:id="rId7"/>
  </p:sldMasterIdLst>
  <p:notesMasterIdLst>
    <p:notesMasterId r:id="rId28"/>
  </p:notesMasterIdLst>
  <p:sldIdLst>
    <p:sldId id="365" r:id="rId8"/>
    <p:sldId id="366" r:id="rId9"/>
    <p:sldId id="367" r:id="rId10"/>
    <p:sldId id="368" r:id="rId11"/>
    <p:sldId id="369" r:id="rId12"/>
    <p:sldId id="370" r:id="rId13"/>
    <p:sldId id="371" r:id="rId14"/>
    <p:sldId id="372" r:id="rId15"/>
    <p:sldId id="375" r:id="rId16"/>
    <p:sldId id="388" r:id="rId17"/>
    <p:sldId id="389" r:id="rId18"/>
    <p:sldId id="390" r:id="rId19"/>
    <p:sldId id="379" r:id="rId20"/>
    <p:sldId id="391" r:id="rId21"/>
    <p:sldId id="378" r:id="rId22"/>
    <p:sldId id="384" r:id="rId23"/>
    <p:sldId id="393" r:id="rId24"/>
    <p:sldId id="394" r:id="rId25"/>
    <p:sldId id="392" r:id="rId26"/>
    <p:sldId id="386" r:id="rId27"/>
  </p:sldIdLst>
  <p:sldSz cx="9144000" cy="5143500" type="screen16x9"/>
  <p:notesSz cx="6858000" cy="9144000"/>
  <p:embeddedFontLst>
    <p:embeddedFont>
      <p:font typeface="Segoe UI Semibold" panose="020B0702040204020203" pitchFamily="34" charset="0"/>
      <p:bold r:id="rId29"/>
      <p:boldItalic r:id="rId30"/>
    </p:embeddedFont>
    <p:embeddedFont>
      <p:font typeface="#9Slide07 SVNBango" panose="02000000000000000000" pitchFamily="2" charset="0"/>
      <p:regular r:id="rId31"/>
    </p:embeddedFont>
    <p:embeddedFont>
      <p:font typeface="#9Slide07 IcielSoup of Justice" pitchFamily="2" charset="-93"/>
      <p:regular r:id="rId32"/>
    </p:embeddedFont>
    <p:embeddedFont>
      <p:font typeface="Calibri" panose="020F0502020204030204" pitchFamily="34" charset="0"/>
      <p:regular r:id="rId33"/>
      <p:bold r:id="rId34"/>
      <p:italic r:id="rId35"/>
      <p:boldItalic r:id="rId36"/>
    </p:embeddedFont>
    <p:embeddedFont>
      <p:font typeface="宋体" panose="02010600030101010101" pitchFamily="2" charset="-122"/>
      <p:regular r:id="rId37"/>
    </p:embeddedFont>
    <p:embeddedFont>
      <p:font typeface="#9Slide05 Pattaya" panose="00000500000000000000" pitchFamily="2" charset="-34"/>
      <p:regular r:id="rId38"/>
    </p:embeddedFont>
    <p:embeddedFont>
      <p:font typeface="#9Slide07 SVNGuerrilla" panose="00000500000000000000" pitchFamily="2" charset="0"/>
      <p:regular r:id="rId39"/>
    </p:embeddedFont>
    <p:embeddedFont>
      <p:font typeface="#9Slide04 Vollkorn Bold" panose="00000800000000000000" pitchFamily="2" charset="0"/>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C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1.fntdata"/><Relationship Id="rId21" Type="http://schemas.openxmlformats.org/officeDocument/2006/relationships/slide" Target="slides/slide14.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369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26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619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205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3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2933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3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26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304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37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681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33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8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85948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19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3085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877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54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8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04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245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123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032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17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7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10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06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948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32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1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85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988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435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563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609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433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849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915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76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8760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99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411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1721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575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263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039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594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79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971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410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3752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78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731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8183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895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4794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376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140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454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1382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774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4217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259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3609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420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349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283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1056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4565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9828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1931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766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4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25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091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35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2891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336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04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58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19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129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559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6569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9938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3526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230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00283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7722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8591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1519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1171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015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9019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671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87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14224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92830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37445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4362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355868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3975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8/22/2025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718402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3" Type="http://schemas.microsoft.com/office/2007/relationships/hdphoto" Target="../media/hdphoto7.wdp"/><Relationship Id="rId18" Type="http://schemas.openxmlformats.org/officeDocument/2006/relationships/image" Target="../media/image13.png"/><Relationship Id="rId26" Type="http://schemas.microsoft.com/office/2007/relationships/hdphoto" Target="../media/hdphoto13.wdp"/><Relationship Id="rId39" Type="http://schemas.microsoft.com/office/2007/relationships/hdphoto" Target="../media/hdphoto18.wdp"/><Relationship Id="rId21" Type="http://schemas.openxmlformats.org/officeDocument/2006/relationships/image" Target="../media/image15.png"/><Relationship Id="rId34" Type="http://schemas.openxmlformats.org/officeDocument/2006/relationships/slide" Target="slide8.xml"/><Relationship Id="rId42" Type="http://schemas.microsoft.com/office/2007/relationships/hdphoto" Target="../media/hdphoto19.wdp"/><Relationship Id="rId47" Type="http://schemas.openxmlformats.org/officeDocument/2006/relationships/image" Target="../media/image26.png"/><Relationship Id="rId50" Type="http://schemas.openxmlformats.org/officeDocument/2006/relationships/image" Target="../media/image27.png"/><Relationship Id="rId7" Type="http://schemas.microsoft.com/office/2007/relationships/hdphoto" Target="../media/hdphoto4.wdp"/><Relationship Id="rId2" Type="http://schemas.openxmlformats.org/officeDocument/2006/relationships/notesSlide" Target="../notesSlides/notesSlide2.xml"/><Relationship Id="rId16" Type="http://schemas.openxmlformats.org/officeDocument/2006/relationships/image" Target="../media/image12.png"/><Relationship Id="rId29" Type="http://schemas.openxmlformats.org/officeDocument/2006/relationships/image" Target="../media/image19.png"/><Relationship Id="rId11" Type="http://schemas.microsoft.com/office/2007/relationships/hdphoto" Target="../media/hdphoto6.wdp"/><Relationship Id="rId24" Type="http://schemas.microsoft.com/office/2007/relationships/hdphoto" Target="../media/hdphoto12.wdp"/><Relationship Id="rId32" Type="http://schemas.openxmlformats.org/officeDocument/2006/relationships/image" Target="../media/image21.png"/><Relationship Id="rId37" Type="http://schemas.openxmlformats.org/officeDocument/2006/relationships/slide" Target="slide3.xml"/><Relationship Id="rId40" Type="http://schemas.openxmlformats.org/officeDocument/2006/relationships/slide" Target="slide4.xml"/><Relationship Id="rId45" Type="http://schemas.microsoft.com/office/2007/relationships/hdphoto" Target="../media/hdphoto20.wdp"/><Relationship Id="rId5" Type="http://schemas.microsoft.com/office/2007/relationships/hdphoto" Target="../media/hdphoto3.wdp"/><Relationship Id="rId15" Type="http://schemas.microsoft.com/office/2007/relationships/hdphoto" Target="../media/hdphoto8.wdp"/><Relationship Id="rId23" Type="http://schemas.openxmlformats.org/officeDocument/2006/relationships/image" Target="../media/image16.png"/><Relationship Id="rId28" Type="http://schemas.microsoft.com/office/2007/relationships/hdphoto" Target="../media/hdphoto14.wdp"/><Relationship Id="rId36" Type="http://schemas.microsoft.com/office/2007/relationships/hdphoto" Target="../media/hdphoto17.wdp"/><Relationship Id="rId49" Type="http://schemas.openxmlformats.org/officeDocument/2006/relationships/slide" Target="slide7.xml"/><Relationship Id="rId10" Type="http://schemas.openxmlformats.org/officeDocument/2006/relationships/image" Target="../media/image9.png"/><Relationship Id="rId19" Type="http://schemas.microsoft.com/office/2007/relationships/hdphoto" Target="../media/hdphoto10.wdp"/><Relationship Id="rId31" Type="http://schemas.microsoft.com/office/2007/relationships/hdphoto" Target="../media/hdphoto15.wdp"/><Relationship Id="rId44" Type="http://schemas.openxmlformats.org/officeDocument/2006/relationships/image" Target="../media/image25.png"/><Relationship Id="rId52" Type="http://schemas.openxmlformats.org/officeDocument/2006/relationships/slide" Target="slide9.xml"/><Relationship Id="rId4" Type="http://schemas.openxmlformats.org/officeDocument/2006/relationships/image" Target="../media/image6.png"/><Relationship Id="rId9" Type="http://schemas.microsoft.com/office/2007/relationships/hdphoto" Target="../media/hdphoto5.wdp"/><Relationship Id="rId14" Type="http://schemas.openxmlformats.org/officeDocument/2006/relationships/image" Target="../media/image11.png"/><Relationship Id="rId22" Type="http://schemas.microsoft.com/office/2007/relationships/hdphoto" Target="../media/hdphoto11.wdp"/><Relationship Id="rId27" Type="http://schemas.openxmlformats.org/officeDocument/2006/relationships/image" Target="../media/image18.png"/><Relationship Id="rId30" Type="http://schemas.openxmlformats.org/officeDocument/2006/relationships/image" Target="../media/image20.png"/><Relationship Id="rId35" Type="http://schemas.openxmlformats.org/officeDocument/2006/relationships/image" Target="../media/image22.png"/><Relationship Id="rId43" Type="http://schemas.openxmlformats.org/officeDocument/2006/relationships/slide" Target="slide5.xml"/><Relationship Id="rId48" Type="http://schemas.microsoft.com/office/2007/relationships/hdphoto" Target="../media/hdphoto21.wdp"/><Relationship Id="rId8" Type="http://schemas.openxmlformats.org/officeDocument/2006/relationships/image" Target="../media/image8.png"/><Relationship Id="rId51" Type="http://schemas.microsoft.com/office/2007/relationships/hdphoto" Target="../media/hdphoto22.wdp"/><Relationship Id="rId3" Type="http://schemas.openxmlformats.org/officeDocument/2006/relationships/image" Target="../media/image5.jpg"/><Relationship Id="rId12" Type="http://schemas.openxmlformats.org/officeDocument/2006/relationships/image" Target="../media/image10.png"/><Relationship Id="rId17" Type="http://schemas.microsoft.com/office/2007/relationships/hdphoto" Target="../media/hdphoto9.wdp"/><Relationship Id="rId25" Type="http://schemas.openxmlformats.org/officeDocument/2006/relationships/image" Target="../media/image17.png"/><Relationship Id="rId33" Type="http://schemas.microsoft.com/office/2007/relationships/hdphoto" Target="../media/hdphoto16.wdp"/><Relationship Id="rId38" Type="http://schemas.openxmlformats.org/officeDocument/2006/relationships/image" Target="../media/image23.png"/><Relationship Id="rId46" Type="http://schemas.openxmlformats.org/officeDocument/2006/relationships/slide" Target="slide6.xml"/><Relationship Id="rId20" Type="http://schemas.openxmlformats.org/officeDocument/2006/relationships/image" Target="../media/image14.png"/><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3.wdp"/><Relationship Id="rId5" Type="http://schemas.openxmlformats.org/officeDocument/2006/relationships/image" Target="../media/image2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715000" y="2154864"/>
            <a:ext cx="3200400" cy="2940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3009096"/>
            <a:ext cx="24365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Segoe UI Semibold" pitchFamily="34" charset="0"/>
                <a:ea typeface="+mn-ea"/>
                <a:cs typeface="+mn-cs"/>
              </a:rPr>
              <a:t>NÔNG TRẠI CỦA TÔI</a:t>
            </a:r>
          </a:p>
        </p:txBody>
      </p:sp>
      <p:pic>
        <p:nvPicPr>
          <p:cNvPr id="3076" name="Picture 4" descr="C:\Users\ADMIN\Desktop\Tai nguyen thiet ke tro choi\Bảng gỗ\bat dau.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3400620"/>
              </p:ext>
            </p:extLst>
          </p:nvPr>
        </p:nvGraphicFramePr>
        <p:xfrm>
          <a:off x="152400" y="171450"/>
          <a:ext cx="8877300" cy="46863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16956892"/>
                    </a:ext>
                  </a:extLst>
                </a:gridCol>
                <a:gridCol w="838200">
                  <a:extLst>
                    <a:ext uri="{9D8B030D-6E8A-4147-A177-3AD203B41FA5}">
                      <a16:colId xmlns:a16="http://schemas.microsoft.com/office/drawing/2014/main" xmlns="" val="13168954"/>
                    </a:ext>
                  </a:extLst>
                </a:gridCol>
                <a:gridCol w="3695700">
                  <a:extLst>
                    <a:ext uri="{9D8B030D-6E8A-4147-A177-3AD203B41FA5}">
                      <a16:colId xmlns:a16="http://schemas.microsoft.com/office/drawing/2014/main" xmlns="" val="3914334327"/>
                    </a:ext>
                  </a:extLst>
                </a:gridCol>
                <a:gridCol w="3581400">
                  <a:extLst>
                    <a:ext uri="{9D8B030D-6E8A-4147-A177-3AD203B41FA5}">
                      <a16:colId xmlns:a16="http://schemas.microsoft.com/office/drawing/2014/main" xmlns=""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xmlns="" val="3990431121"/>
                  </a:ext>
                </a:extLst>
              </a:tr>
              <a:tr h="647700">
                <a:tc>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gridSpan="3">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xmlns="" val="3085048504"/>
                  </a:ext>
                </a:extLst>
              </a:tr>
              <a:tr h="224028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đời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indent="0" algn="just">
                        <a:buFontTx/>
                        <a:buNone/>
                      </a:pP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Do bị phong kiến Trung Hoa đô hộ ngay từ trước Công nguyên với chính sách đồng hoá rất khốc liệt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 Việt Nam đã liên tục đứng lên đấu tranh giành quyền độc lập không chỉ về chính trị, kinh tế mà cả về văn hoá</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chữ</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Nôm</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ra</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đời</a:t>
                      </a:r>
                      <a:endParaRPr lang="en-US"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45720" marR="45720" marT="22860" marB="22860"/>
                </a:tc>
                <a:tc>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387233560"/>
                  </a:ext>
                </a:extLst>
              </a:tr>
              <a:tr h="1417320">
                <a:tc vMerge="1">
                  <a:txBody>
                    <a:bodyPr/>
                    <a:lstStyle/>
                    <a:p>
                      <a:pPr algn="just"/>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thiện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manh nha ở Việt Nam vào khoảng từ thế kỉ VIII đến thế kỉ IX, hình thành và hoàn thiện vào khoảng từ cuối thế kỉ X đến thế kỉ XII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hế tác từ thế kỉ XVII</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tu chỉnh qua nhiều giai đoạn, được người Việt tích cực tiếp nhận, truyền bá rộng rãi để đạt đến sự hoàn thiện, ổn định và vị thế như hiện nay.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1621404389"/>
                  </a:ext>
                </a:extLst>
              </a:tr>
            </a:tbl>
          </a:graphicData>
        </a:graphic>
      </p:graphicFrame>
    </p:spTree>
    <p:extLst>
      <p:ext uri="{BB962C8B-B14F-4D97-AF65-F5344CB8AC3E}">
        <p14:creationId xmlns:p14="http://schemas.microsoft.com/office/powerpoint/2010/main" val="271646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668172"/>
              </p:ext>
            </p:extLst>
          </p:nvPr>
        </p:nvGraphicFramePr>
        <p:xfrm>
          <a:off x="152400" y="171450"/>
          <a:ext cx="8877300" cy="45872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16956892"/>
                    </a:ext>
                  </a:extLst>
                </a:gridCol>
                <a:gridCol w="838200">
                  <a:extLst>
                    <a:ext uri="{9D8B030D-6E8A-4147-A177-3AD203B41FA5}">
                      <a16:colId xmlns:a16="http://schemas.microsoft.com/office/drawing/2014/main" xmlns="" val="13168954"/>
                    </a:ext>
                  </a:extLst>
                </a:gridCol>
                <a:gridCol w="3086100">
                  <a:extLst>
                    <a:ext uri="{9D8B030D-6E8A-4147-A177-3AD203B41FA5}">
                      <a16:colId xmlns:a16="http://schemas.microsoft.com/office/drawing/2014/main" xmlns="" val="3914334327"/>
                    </a:ext>
                  </a:extLst>
                </a:gridCol>
                <a:gridCol w="4191000">
                  <a:extLst>
                    <a:ext uri="{9D8B030D-6E8A-4147-A177-3AD203B41FA5}">
                      <a16:colId xmlns:a16="http://schemas.microsoft.com/office/drawing/2014/main" xmlns=""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xmlns="" val="3990431121"/>
                  </a:ext>
                </a:extLst>
              </a:tr>
              <a:tr h="169164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tạo</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Nôm là chữ viết cổ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gồm một số chữ mượn y nguyên chữ Hán nhưng phần lớn là những chữ do người Việt tạo ra trên cơ sở chữ Hán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Quốc ngữ là chữ viết ghi âm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it-IT"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a:t>
                      </a: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ựa trên hệ chữ cái La-tinh (Latin).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3392095850"/>
                  </a:ext>
                </a:extLst>
              </a:tr>
              <a:tr h="2514600">
                <a:tc vMerge="1">
                  <a:txBody>
                    <a:bodyPr/>
                    <a:lstStyle/>
                    <a:p>
                      <a:pPr algn="ct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chế</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Dùng nhiều chữ cái khác nhau để biểu thị một âm. Ví dụ, âm /k/ được biểu thị bằng ba chữ cái c, k, g;</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một chữ cái để biểu thị nhiều âm khác nhau. Ví dụ, dùng chữ a vừa để ghi âm // (ta, tai...), vừa để ghi âm /ã/ (cau, tay...);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nhiều dấu phụ (như ở các chữ ă, â, ô, ơ...) hoặc ghép nhiều chữ cái để biểu thị một âm (như ở các chữ ch, kh, ng...).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1924423743"/>
                  </a:ext>
                </a:extLst>
              </a:tr>
            </a:tbl>
          </a:graphicData>
        </a:graphic>
      </p:graphicFrame>
    </p:spTree>
    <p:extLst>
      <p:ext uri="{BB962C8B-B14F-4D97-AF65-F5344CB8AC3E}">
        <p14:creationId xmlns:p14="http://schemas.microsoft.com/office/powerpoint/2010/main" val="330631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367396"/>
              </p:ext>
            </p:extLst>
          </p:nvPr>
        </p:nvGraphicFramePr>
        <p:xfrm>
          <a:off x="152400" y="171450"/>
          <a:ext cx="8877300" cy="31699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16956892"/>
                    </a:ext>
                  </a:extLst>
                </a:gridCol>
                <a:gridCol w="838200">
                  <a:extLst>
                    <a:ext uri="{9D8B030D-6E8A-4147-A177-3AD203B41FA5}">
                      <a16:colId xmlns:a16="http://schemas.microsoft.com/office/drawing/2014/main" xmlns="" val="13168954"/>
                    </a:ext>
                  </a:extLst>
                </a:gridCol>
                <a:gridCol w="3695700">
                  <a:extLst>
                    <a:ext uri="{9D8B030D-6E8A-4147-A177-3AD203B41FA5}">
                      <a16:colId xmlns:a16="http://schemas.microsoft.com/office/drawing/2014/main" xmlns="" val="3914334327"/>
                    </a:ext>
                  </a:extLst>
                </a:gridCol>
                <a:gridCol w="3581400">
                  <a:extLst>
                    <a:ext uri="{9D8B030D-6E8A-4147-A177-3AD203B41FA5}">
                      <a16:colId xmlns:a16="http://schemas.microsoft.com/office/drawing/2014/main" xmlns=""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xmlns="" val="3990431121"/>
                  </a:ext>
                </a:extLst>
              </a:tr>
              <a:tr h="27889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điểm</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à một thành tựu quan trọng về ngôn ngữ – văn hoá, thể hiện ý chí độc lập, tự chủ, tự cường của dân tộc.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dùng làm phương tiện sáng tác văn học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Quốc âm thi tập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Trãi)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Hồng Đức Quốc âm thi tập</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(Lê Thánh Tông và Hội Tao Đàn)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Truyện Kiều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Du)</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i="1" dirty="0">
                          <a:solidFill>
                            <a:schemeClr val="tx1">
                              <a:lumMod val="95000"/>
                              <a:lumOff val="5000"/>
                            </a:schemeClr>
                          </a:solidFill>
                          <a:latin typeface="Times New Roman" panose="02020603050405020304" pitchFamily="18" charset="0"/>
                          <a:cs typeface="Times New Roman" panose="02020603050405020304" pitchFamily="18" charset="0"/>
                        </a:rPr>
                        <a:t>T</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hơ Hồ Xuân Hương</a:t>
                      </a:r>
                      <a:endParaRPr lang="en-US" sz="18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dễ</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học</a:t>
                      </a:r>
                      <a:endPar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Bằng chứng là trong phong trào Bình dân học vụ sau Cách mạng tháng Tám năm 1945 nhằm xoá nạn mù chữ, diệt “giặc dốt", nhờ chữ Quốc ngữ dễ học mà chỉ sau ba tháng, nhiều người dân thất học đã biết đọc, biết viết.</a:t>
                      </a:r>
                      <a:endParaRPr lang="vi-VN" sz="18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00000"/>
                        </a:lnSpc>
                        <a:spcBef>
                          <a:spcPts val="0"/>
                        </a:spcBef>
                        <a:spcAft>
                          <a:spcPts val="0"/>
                        </a:spcAft>
                        <a:buClrTx/>
                        <a:buSzTx/>
                        <a:buFontTx/>
                        <a:buChar char="-"/>
                        <a:tabLst/>
                        <a:defRPr/>
                      </a:pP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xmlns="" val="298870599"/>
                  </a:ext>
                </a:extLst>
              </a:tr>
            </a:tbl>
          </a:graphicData>
        </a:graphic>
      </p:graphicFrame>
    </p:spTree>
    <p:extLst>
      <p:ext uri="{BB962C8B-B14F-4D97-AF65-F5344CB8AC3E}">
        <p14:creationId xmlns:p14="http://schemas.microsoft.com/office/powerpoint/2010/main" val="111545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895600" y="2305050"/>
            <a:ext cx="6574131" cy="1354217"/>
          </a:xfrm>
          <a:prstGeom prst="rect">
            <a:avLst/>
          </a:prstGeom>
        </p:spPr>
        <p:txBody>
          <a:bodyPr wrap="square" lIns="0" tIns="0" rIns="0" bIns="0" rtlCol="0" anchor="t">
            <a:spAutoFit/>
          </a:bodyPr>
          <a:lstStyle/>
          <a:p>
            <a:pPr algn="ctr" defTabSz="457200">
              <a:buClrTx/>
            </a:pPr>
            <a:r>
              <a:rPr lang="en-US" sz="4400" kern="1200" dirty="0">
                <a:solidFill>
                  <a:srgbClr val="605A35"/>
                </a:solidFill>
                <a:latin typeface="#9Slide07 SVNBango" panose="02000000000000000000" pitchFamily="2" charset="0"/>
                <a:ea typeface="+mn-ea"/>
                <a:cs typeface="+mn-cs"/>
              </a:rPr>
              <a:t>II.</a:t>
            </a:r>
          </a:p>
          <a:p>
            <a:pPr algn="ctr" defTabSz="457200">
              <a:buClrTx/>
            </a:pPr>
            <a:r>
              <a:rPr lang="en-US" sz="4400" kern="1200" dirty="0" err="1">
                <a:solidFill>
                  <a:srgbClr val="605A35"/>
                </a:solidFill>
                <a:latin typeface="#9Slide07 SVNBango" panose="02000000000000000000" pitchFamily="2" charset="0"/>
                <a:ea typeface="+mn-ea"/>
                <a:cs typeface="+mn-cs"/>
              </a:rPr>
              <a:t>Thực</a:t>
            </a:r>
            <a:r>
              <a:rPr lang="en-US" sz="4400" kern="1200" dirty="0">
                <a:solidFill>
                  <a:srgbClr val="605A35"/>
                </a:solidFill>
                <a:latin typeface="#9Slide07 SVNBango" panose="02000000000000000000" pitchFamily="2" charset="0"/>
                <a:ea typeface="+mn-ea"/>
                <a:cs typeface="+mn-cs"/>
              </a:rPr>
              <a:t> </a:t>
            </a:r>
            <a:r>
              <a:rPr lang="en-US" sz="4400" kern="1200" dirty="0" err="1">
                <a:solidFill>
                  <a:srgbClr val="605A35"/>
                </a:solidFill>
                <a:latin typeface="#9Slide07 SVNBango" panose="02000000000000000000" pitchFamily="2" charset="0"/>
                <a:ea typeface="+mn-ea"/>
                <a:cs typeface="+mn-cs"/>
              </a:rPr>
              <a:t>hành</a:t>
            </a:r>
            <a:endParaRPr lang="en-US" sz="4400" kern="1200" dirty="0">
              <a:solidFill>
                <a:srgbClr val="605A35"/>
              </a:solidFill>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xmlns="" id="{1FB263BB-3ABA-1CD4-8297-2683017B10C4}"/>
              </a:ext>
            </a:extLst>
          </p:cNvPr>
          <p:cNvSpPr/>
          <p:nvPr/>
        </p:nvSpPr>
        <p:spPr>
          <a:xfrm>
            <a:off x="665749" y="375013"/>
            <a:ext cx="3068051" cy="2844437"/>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19974712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56A72D5-A3DB-4B28-8831-827CA8B5860C}"/>
              </a:ext>
            </a:extLst>
          </p:cNvPr>
          <p:cNvGrpSpPr/>
          <p:nvPr/>
        </p:nvGrpSpPr>
        <p:grpSpPr>
          <a:xfrm>
            <a:off x="2212153" y="469606"/>
            <a:ext cx="6370738" cy="931811"/>
            <a:chOff x="4495800" y="2130029"/>
            <a:chExt cx="4100351" cy="1863621"/>
          </a:xfrm>
        </p:grpSpPr>
        <p:grpSp>
          <p:nvGrpSpPr>
            <p:cNvPr id="8" name="Group 19"/>
            <p:cNvGrpSpPr/>
            <p:nvPr/>
          </p:nvGrpSpPr>
          <p:grpSpPr>
            <a:xfrm>
              <a:off x="4495800" y="2130029"/>
              <a:ext cx="4100351" cy="1863621"/>
              <a:chOff x="0" y="-57150"/>
              <a:chExt cx="2438449" cy="903582"/>
            </a:xfrm>
          </p:grpSpPr>
          <p:sp>
            <p:nvSpPr>
              <p:cNvPr id="9" name="Freeform 20"/>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a:solidFill>
                <a:srgbClr val="7E7853"/>
              </a:solidFill>
            </p:spPr>
          </p:sp>
          <p:sp>
            <p:nvSpPr>
              <p:cNvPr id="10" name="TextBox 21"/>
              <p:cNvSpPr txBox="1"/>
              <p:nvPr/>
            </p:nvSpPr>
            <p:spPr>
              <a:xfrm>
                <a:off x="0" y="-57150"/>
                <a:ext cx="1937678" cy="651014"/>
              </a:xfrm>
              <a:prstGeom prst="rect">
                <a:avLst/>
              </a:prstGeom>
            </p:spPr>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文本框 17">
              <a:extLst>
                <a:ext uri="{FF2B5EF4-FFF2-40B4-BE49-F238E27FC236}">
                  <a16:creationId xmlns:a16="http://schemas.microsoft.com/office/drawing/2014/main" xmlns="" id="{069AB095-F8D2-4BC8-A6FB-89AEAB009398}"/>
                </a:ext>
              </a:extLst>
            </p:cNvPr>
            <p:cNvSpPr txBox="1"/>
            <p:nvPr/>
          </p:nvSpPr>
          <p:spPr>
            <a:xfrm>
              <a:off x="4495800" y="2339717"/>
              <a:ext cx="4100351" cy="15388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4400" b="1" i="0" u="none" strike="noStrike" kern="1200" cap="none" spc="0" normalizeH="0" baseline="0" noProof="0" dirty="0">
                  <a:ln>
                    <a:noFill/>
                  </a:ln>
                  <a:solidFill>
                    <a:prstClr val="white"/>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NHANH TAY – TINH MẮT</a:t>
              </a:r>
              <a:endParaRPr kumimoji="0" lang="zh-CN" altLang="en-US" sz="4400" b="1" i="0" u="none" strike="noStrike" kern="1200" cap="none" spc="0" normalizeH="0" baseline="0" noProof="0" dirty="0">
                <a:ln>
                  <a:noFill/>
                </a:ln>
                <a:solidFill>
                  <a:prstClr val="white"/>
                </a:solidFill>
                <a:effectLst/>
                <a:uLnTx/>
                <a:uFillTx/>
                <a:latin typeface="#9Slide07 IcielSoup of Justice" pitchFamily="2" charset="0"/>
                <a:ea typeface="黑体"/>
                <a:cs typeface="Times New Roman" panose="02020603050405020304" pitchFamily="18" charset="0"/>
                <a:sym typeface="Arial"/>
              </a:endParaRPr>
            </a:p>
          </p:txBody>
        </p:sp>
      </p:grpSp>
      <p:sp>
        <p:nvSpPr>
          <p:cNvPr id="4" name="Freeform 7">
            <a:extLst>
              <a:ext uri="{FF2B5EF4-FFF2-40B4-BE49-F238E27FC236}">
                <a16:creationId xmlns:a16="http://schemas.microsoft.com/office/drawing/2014/main" xmlns="" id="{47B4B63F-8F97-AECC-C690-AAA4AA43D734}"/>
              </a:ext>
            </a:extLst>
          </p:cNvPr>
          <p:cNvSpPr/>
          <p:nvPr/>
        </p:nvSpPr>
        <p:spPr>
          <a:xfrm>
            <a:off x="401817" y="-10510"/>
            <a:ext cx="1458155" cy="1489617"/>
          </a:xfrm>
          <a:custGeom>
            <a:avLst/>
            <a:gdLst/>
            <a:ahLst/>
            <a:cxnLst/>
            <a:rect l="l" t="t" r="r" b="b"/>
            <a:pathLst>
              <a:path w="3840865" h="4016591">
                <a:moveTo>
                  <a:pt x="0" y="0"/>
                </a:moveTo>
                <a:lnTo>
                  <a:pt x="3840865" y="0"/>
                </a:lnTo>
                <a:lnTo>
                  <a:pt x="3840865" y="4016591"/>
                </a:lnTo>
                <a:lnTo>
                  <a:pt x="0" y="4016591"/>
                </a:lnTo>
                <a:lnTo>
                  <a:pt x="0" y="0"/>
                </a:lnTo>
                <a:close/>
              </a:path>
            </a:pathLst>
          </a:custGeom>
          <a:blipFill>
            <a:blip r:embed="rId3"/>
            <a:stretch>
              <a:fillRect/>
            </a:stretch>
          </a:blipFill>
        </p:spPr>
      </p:sp>
      <p:graphicFrame>
        <p:nvGraphicFramePr>
          <p:cNvPr id="17" name="Table 16"/>
          <p:cNvGraphicFramePr>
            <a:graphicFrameLocks noGrp="1"/>
          </p:cNvGraphicFramePr>
          <p:nvPr/>
        </p:nvGraphicFramePr>
        <p:xfrm>
          <a:off x="578426" y="3471671"/>
          <a:ext cx="8004465" cy="1284143"/>
        </p:xfrm>
        <a:graphic>
          <a:graphicData uri="http://schemas.openxmlformats.org/drawingml/2006/table">
            <a:tbl>
              <a:tblPr firstRow="1" bandRow="1">
                <a:tableStyleId>{3DCDA487-4273-467D-A875-C8748591B622}</a:tableStyleId>
              </a:tblPr>
              <a:tblGrid>
                <a:gridCol w="2668155">
                  <a:extLst>
                    <a:ext uri="{9D8B030D-6E8A-4147-A177-3AD203B41FA5}">
                      <a16:colId xmlns:a16="http://schemas.microsoft.com/office/drawing/2014/main" xmlns="" val="2876165565"/>
                    </a:ext>
                  </a:extLst>
                </a:gridCol>
                <a:gridCol w="2668155">
                  <a:extLst>
                    <a:ext uri="{9D8B030D-6E8A-4147-A177-3AD203B41FA5}">
                      <a16:colId xmlns:a16="http://schemas.microsoft.com/office/drawing/2014/main" xmlns="" val="3818415271"/>
                    </a:ext>
                  </a:extLst>
                </a:gridCol>
                <a:gridCol w="2668155">
                  <a:extLst>
                    <a:ext uri="{9D8B030D-6E8A-4147-A177-3AD203B41FA5}">
                      <a16:colId xmlns:a16="http://schemas.microsoft.com/office/drawing/2014/main" xmlns="" val="527054380"/>
                    </a:ext>
                  </a:extLst>
                </a:gridCol>
              </a:tblGrid>
              <a:tr h="478559">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Hán</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Nôm</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xmlns="" val="232824475"/>
                  </a:ext>
                </a:extLst>
              </a:tr>
              <a:tr h="805584">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08655783"/>
                  </a:ext>
                </a:extLst>
              </a:tr>
            </a:tbl>
          </a:graphicData>
        </a:graphic>
      </p:graphicFrame>
      <p:sp>
        <p:nvSpPr>
          <p:cNvPr id="18" name="Rectangle 17"/>
          <p:cNvSpPr/>
          <p:nvPr/>
        </p:nvSpPr>
        <p:spPr>
          <a:xfrm>
            <a:off x="476159" y="1567264"/>
            <a:ext cx="8106732"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Trong các tác phẩm dưới đây, tác phẩm nào viết bằng chữ Hán, tác phẩm nào viết bằng chữ Nôm, tác phẩm nào viết bằng chữ Quốc ngữ?</a:t>
            </a:r>
            <a:endParaRPr kumimoji="0" lang="en-US" sz="1800" b="1" i="0" u="none" strike="noStrike" kern="0" cap="none" spc="0" normalizeH="0" baseline="0" noProof="0" dirty="0">
              <a:ln>
                <a:noFill/>
              </a:ln>
              <a:solidFill>
                <a:prstClr val="black"/>
              </a:solidFill>
              <a:effectLst/>
              <a:uLnTx/>
              <a:uFillTx/>
              <a:latin typeface="Calibri"/>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Sông núi nước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 (khuyết danh),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Hịch tướng sĩ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(Trần Quốc Tuấn),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Quốc âm thi tập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Trãi),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Kiều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Du),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Lục Vân Tiên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Đình Chiểu),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Tuyên ngôn Độc lập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Nhật kí trong tù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Tắt đèn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(Ngô Tất Tố),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Lão Hạc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(Nam Cao),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Dế Mèn phiêu lưu kí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(Tô Hoài).</a:t>
            </a:r>
          </a:p>
        </p:txBody>
      </p:sp>
    </p:spTree>
    <p:extLst>
      <p:ext uri="{BB962C8B-B14F-4D97-AF65-F5344CB8AC3E}">
        <p14:creationId xmlns:p14="http://schemas.microsoft.com/office/powerpoint/2010/main" val="3788698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xmlns="" id="{260293FA-F302-7B52-ABA2-E11D5D3F7DF5}"/>
              </a:ext>
            </a:extLst>
          </p:cNvPr>
          <p:cNvSpPr/>
          <p:nvPr/>
        </p:nvSpPr>
        <p:spPr>
          <a:xfrm>
            <a:off x="7028158" y="433711"/>
            <a:ext cx="2043105" cy="2266968"/>
          </a:xfrm>
          <a:custGeom>
            <a:avLst/>
            <a:gdLst/>
            <a:ahLst/>
            <a:cxnLst/>
            <a:rect l="l" t="t" r="r" b="b"/>
            <a:pathLst>
              <a:path w="4086210" h="4533936">
                <a:moveTo>
                  <a:pt x="0" y="0"/>
                </a:moveTo>
                <a:lnTo>
                  <a:pt x="4086210" y="0"/>
                </a:lnTo>
                <a:lnTo>
                  <a:pt x="4086210" y="4533936"/>
                </a:lnTo>
                <a:lnTo>
                  <a:pt x="0" y="4533936"/>
                </a:lnTo>
                <a:lnTo>
                  <a:pt x="0"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2124764155"/>
              </p:ext>
            </p:extLst>
          </p:nvPr>
        </p:nvGraphicFramePr>
        <p:xfrm>
          <a:off x="391389" y="716395"/>
          <a:ext cx="6102930" cy="3313199"/>
        </p:xfrm>
        <a:graphic>
          <a:graphicData uri="http://schemas.openxmlformats.org/drawingml/2006/table">
            <a:tbl>
              <a:tblPr firstRow="1" bandRow="1">
                <a:tableStyleId>{3DCDA487-4273-467D-A875-C8748591B622}</a:tableStyleId>
              </a:tblPr>
              <a:tblGrid>
                <a:gridCol w="1738747">
                  <a:extLst>
                    <a:ext uri="{9D8B030D-6E8A-4147-A177-3AD203B41FA5}">
                      <a16:colId xmlns:a16="http://schemas.microsoft.com/office/drawing/2014/main" xmlns="" val="2876165565"/>
                    </a:ext>
                  </a:extLst>
                </a:gridCol>
                <a:gridCol w="2098964">
                  <a:extLst>
                    <a:ext uri="{9D8B030D-6E8A-4147-A177-3AD203B41FA5}">
                      <a16:colId xmlns:a16="http://schemas.microsoft.com/office/drawing/2014/main" xmlns="" val="3818415271"/>
                    </a:ext>
                  </a:extLst>
                </a:gridCol>
                <a:gridCol w="2265219">
                  <a:extLst>
                    <a:ext uri="{9D8B030D-6E8A-4147-A177-3AD203B41FA5}">
                      <a16:colId xmlns:a16="http://schemas.microsoft.com/office/drawing/2014/main" xmlns="" val="527054380"/>
                    </a:ext>
                  </a:extLst>
                </a:gridCol>
              </a:tblGrid>
              <a:tr h="478559">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Hán</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Nôm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Quốc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ngữ</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xmlns="" val="232824475"/>
                  </a:ext>
                </a:extLst>
              </a:tr>
              <a:tr h="805584">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Sông núi nước Nam</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Khuyết</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danh</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a:t>
                      </a:r>
                      <a:r>
                        <a:rPr lang="vi-VN" sz="2000" i="1" dirty="0">
                          <a:solidFill>
                            <a:schemeClr val="tx1"/>
                          </a:solidFill>
                          <a:latin typeface="Times New Roman" panose="02020603050405020304" pitchFamily="18" charset="0"/>
                          <a:cs typeface="Times New Roman" panose="02020603050405020304" pitchFamily="18" charset="0"/>
                        </a:rPr>
                        <a:t> Hịch tướng sĩ</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Trần</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Quốc</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Tuấn</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Nhật kí trong tù</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Hồ</a:t>
                      </a:r>
                      <a:r>
                        <a:rPr lang="en-US" sz="2000" i="0" dirty="0">
                          <a:solidFill>
                            <a:schemeClr val="tx1"/>
                          </a:solidFill>
                          <a:latin typeface="Times New Roman" panose="02020603050405020304" pitchFamily="18" charset="0"/>
                          <a:cs typeface="Times New Roman" panose="02020603050405020304" pitchFamily="18" charset="0"/>
                        </a:rPr>
                        <a:t> Chí Minh)</a:t>
                      </a:r>
                      <a:endParaRPr lang="vi-VN" sz="200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Quốc âm thi tập </a:t>
                      </a:r>
                      <a:r>
                        <a:rPr lang="vi-VN" sz="2000" dirty="0">
                          <a:solidFill>
                            <a:schemeClr val="tx1"/>
                          </a:solidFill>
                          <a:latin typeface="Times New Roman" panose="02020603050405020304" pitchFamily="18" charset="0"/>
                          <a:cs typeface="Times New Roman" panose="02020603050405020304" pitchFamily="18" charset="0"/>
                        </a:rPr>
                        <a:t>(Nguyễn Trãi)</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Kiều </a:t>
                      </a:r>
                      <a:r>
                        <a:rPr lang="vi-VN" sz="2000" dirty="0">
                          <a:solidFill>
                            <a:schemeClr val="tx1"/>
                          </a:solidFill>
                          <a:latin typeface="Times New Roman" panose="02020603050405020304" pitchFamily="18" charset="0"/>
                          <a:cs typeface="Times New Roman" panose="02020603050405020304" pitchFamily="18" charset="0"/>
                        </a:rPr>
                        <a:t>(Nguyễn Du)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Lục Vân Tiên </a:t>
                      </a:r>
                      <a:r>
                        <a:rPr lang="vi-VN" sz="2000" dirty="0">
                          <a:solidFill>
                            <a:schemeClr val="tx1"/>
                          </a:solidFill>
                          <a:latin typeface="Times New Roman" panose="02020603050405020304" pitchFamily="18" charset="0"/>
                          <a:cs typeface="Times New Roman" panose="02020603050405020304" pitchFamily="18" charset="0"/>
                        </a:rPr>
                        <a:t>(Nguyễn Đình Chiểu)</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Tuyên ngôn Độc lập </a:t>
                      </a:r>
                      <a:r>
                        <a:rPr lang="vi-VN" sz="2000" dirty="0">
                          <a:solidFill>
                            <a:schemeClr val="tx1"/>
                          </a:solidFill>
                          <a:latin typeface="Times New Roman" panose="02020603050405020304" pitchFamily="18" charset="0"/>
                          <a:cs typeface="Times New Roman" panose="02020603050405020304" pitchFamily="18" charset="0"/>
                        </a:rPr>
                        <a:t>(Hồ Chí Minh)</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Tắt đèn </a:t>
                      </a:r>
                      <a:r>
                        <a:rPr lang="vi-VN" sz="2000" dirty="0">
                          <a:solidFill>
                            <a:schemeClr val="tx1"/>
                          </a:solidFill>
                          <a:latin typeface="Times New Roman" panose="02020603050405020304" pitchFamily="18" charset="0"/>
                          <a:cs typeface="Times New Roman" panose="02020603050405020304" pitchFamily="18" charset="0"/>
                        </a:rPr>
                        <a:t>(Ngô Tất Tố)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Lão Hạc</a:t>
                      </a:r>
                      <a:r>
                        <a:rPr lang="vi-VN" sz="2000" dirty="0">
                          <a:solidFill>
                            <a:schemeClr val="tx1"/>
                          </a:solidFill>
                          <a:latin typeface="Times New Roman" panose="02020603050405020304" pitchFamily="18" charset="0"/>
                          <a:cs typeface="Times New Roman" panose="02020603050405020304" pitchFamily="18" charset="0"/>
                        </a:rPr>
                        <a:t> (Nam Cao)</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Dế Mèn phiêu lưu kí </a:t>
                      </a:r>
                      <a:r>
                        <a:rPr lang="vi-VN" sz="2000" dirty="0">
                          <a:solidFill>
                            <a:schemeClr val="tx1"/>
                          </a:solidFill>
                          <a:latin typeface="Times New Roman" panose="02020603050405020304" pitchFamily="18" charset="0"/>
                          <a:cs typeface="Times New Roman" panose="02020603050405020304" pitchFamily="18" charset="0"/>
                        </a:rPr>
                        <a:t>(Tô Hoài).</a:t>
                      </a:r>
                    </a:p>
                  </a:txBody>
                  <a:tcPr/>
                </a:tc>
                <a:extLst>
                  <a:ext uri="{0D108BD9-81ED-4DB2-BD59-A6C34878D82A}">
                    <a16:rowId xmlns:a16="http://schemas.microsoft.com/office/drawing/2014/main" xmlns="" val="808655783"/>
                  </a:ext>
                </a:extLst>
              </a:tr>
            </a:tbl>
          </a:graphicData>
        </a:graphic>
      </p:graphicFrame>
    </p:spTree>
    <p:extLst>
      <p:ext uri="{BB962C8B-B14F-4D97-AF65-F5344CB8AC3E}">
        <p14:creationId xmlns:p14="http://schemas.microsoft.com/office/powerpoint/2010/main" val="31356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a:extLst>
              <a:ext uri="{FF2B5EF4-FFF2-40B4-BE49-F238E27FC236}">
                <a16:creationId xmlns:a16="http://schemas.microsoft.com/office/drawing/2014/main" xmlns="" id="{069AB095-F8D2-4BC8-A6FB-89AEAB009398}"/>
              </a:ext>
            </a:extLst>
          </p:cNvPr>
          <p:cNvSpPr txBox="1"/>
          <p:nvPr/>
        </p:nvSpPr>
        <p:spPr>
          <a:xfrm>
            <a:off x="4114800" y="171450"/>
            <a:ext cx="935499" cy="507831"/>
          </a:xfrm>
          <a:prstGeom prst="rect">
            <a:avLst/>
          </a:prstGeom>
          <a:noFill/>
        </p:spPr>
        <p:txBody>
          <a:bodyPr wrap="square" rtlCol="0">
            <a:spAutoFit/>
          </a:bodyPr>
          <a:lstStyle/>
          <a:p>
            <a:pPr algn="ctr" defTabSz="685800">
              <a:buClrTx/>
              <a:defRPr/>
            </a:pPr>
            <a:r>
              <a:rPr lang="en-US" altLang="zh-CN" sz="27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7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2</a:t>
            </a:r>
            <a:endParaRPr lang="zh-CN" altLang="en-US" sz="2700" b="1" kern="1200" dirty="0">
              <a:solidFill>
                <a:srgbClr val="FF0000"/>
              </a:solidFill>
              <a:latin typeface="Times New Roman" panose="02020603050405020304" pitchFamily="18" charset="0"/>
              <a:ea typeface="黑体"/>
              <a:cs typeface="Times New Roman" panose="02020603050405020304" pitchFamily="18" charset="0"/>
            </a:endParaRPr>
          </a:p>
        </p:txBody>
      </p:sp>
      <p:sp>
        <p:nvSpPr>
          <p:cNvPr id="4" name="Freeform 5">
            <a:extLst>
              <a:ext uri="{FF2B5EF4-FFF2-40B4-BE49-F238E27FC236}">
                <a16:creationId xmlns:a16="http://schemas.microsoft.com/office/drawing/2014/main" xmlns="" id="{4288FA5D-609E-7198-2E9F-63944435DE63}"/>
              </a:ext>
            </a:extLst>
          </p:cNvPr>
          <p:cNvSpPr/>
          <p:nvPr/>
        </p:nvSpPr>
        <p:spPr>
          <a:xfrm rot="704523">
            <a:off x="-905768" y="3717217"/>
            <a:ext cx="3705592" cy="1690677"/>
          </a:xfrm>
          <a:custGeom>
            <a:avLst/>
            <a:gdLst/>
            <a:ahLst/>
            <a:cxnLst/>
            <a:rect l="l" t="t" r="r" b="b"/>
            <a:pathLst>
              <a:path w="7411184" h="3381353">
                <a:moveTo>
                  <a:pt x="0" y="0"/>
                </a:moveTo>
                <a:lnTo>
                  <a:pt x="7411184" y="0"/>
                </a:lnTo>
                <a:lnTo>
                  <a:pt x="7411184" y="3381353"/>
                </a:lnTo>
                <a:lnTo>
                  <a:pt x="0" y="3381353"/>
                </a:lnTo>
                <a:lnTo>
                  <a:pt x="0" y="0"/>
                </a:lnTo>
                <a:close/>
              </a:path>
            </a:pathLst>
          </a:custGeom>
          <a:blipFill>
            <a:blip r:embed="rId3"/>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2717818726"/>
              </p:ext>
            </p:extLst>
          </p:nvPr>
        </p:nvGraphicFramePr>
        <p:xfrm>
          <a:off x="4322042" y="1920544"/>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xmlns=""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xmlns=""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06617657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68371639"/>
              </p:ext>
            </p:extLst>
          </p:nvPr>
        </p:nvGraphicFramePr>
        <p:xfrm>
          <a:off x="545824" y="1920544"/>
          <a:ext cx="3356841" cy="1828800"/>
        </p:xfrm>
        <a:graphic>
          <a:graphicData uri="http://schemas.openxmlformats.org/drawingml/2006/table">
            <a:tbl>
              <a:tblPr>
                <a:tableStyleId>{5940675A-B579-460E-94D1-54222C63F5DA}</a:tableStyleId>
              </a:tblPr>
              <a:tblGrid>
                <a:gridCol w="3356841">
                  <a:extLst>
                    <a:ext uri="{9D8B030D-6E8A-4147-A177-3AD203B41FA5}">
                      <a16:colId xmlns:a16="http://schemas.microsoft.com/office/drawing/2014/main" xmlns=""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219346877"/>
                  </a:ext>
                </a:extLst>
              </a:tr>
            </a:tbl>
          </a:graphicData>
        </a:graphic>
      </p:graphicFrame>
      <p:sp>
        <p:nvSpPr>
          <p:cNvPr id="8" name="Rectangle 7"/>
          <p:cNvSpPr/>
          <p:nvPr/>
        </p:nvSpPr>
        <p:spPr>
          <a:xfrm>
            <a:off x="545824" y="884414"/>
            <a:ext cx="8073449" cy="830997"/>
          </a:xfrm>
          <a:prstGeom prst="rect">
            <a:avLst/>
          </a:prstGeom>
        </p:spPr>
        <p:txBody>
          <a:bodyPr wrap="square">
            <a:spAutoFit/>
          </a:bodyPr>
          <a:lstStyle/>
          <a:p>
            <a:pPr algn="just" latinLnBrk="0"/>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mỗi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loại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phẩm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7389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0985930"/>
              </p:ext>
            </p:extLst>
          </p:nvPr>
        </p:nvGraphicFramePr>
        <p:xfrm>
          <a:off x="4524485" y="116661"/>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xmlns=""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xmlns=""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06617657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91271098"/>
              </p:ext>
            </p:extLst>
          </p:nvPr>
        </p:nvGraphicFramePr>
        <p:xfrm>
          <a:off x="482421" y="116661"/>
          <a:ext cx="3169805" cy="1828800"/>
        </p:xfrm>
        <a:graphic>
          <a:graphicData uri="http://schemas.openxmlformats.org/drawingml/2006/table">
            <a:tbl>
              <a:tblPr>
                <a:tableStyleId>{5940675A-B579-460E-94D1-54222C63F5DA}</a:tableStyleId>
              </a:tblPr>
              <a:tblGrid>
                <a:gridCol w="3169805">
                  <a:extLst>
                    <a:ext uri="{9D8B030D-6E8A-4147-A177-3AD203B41FA5}">
                      <a16:colId xmlns:a16="http://schemas.microsoft.com/office/drawing/2014/main" xmlns=""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xmlns=""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219346877"/>
                  </a:ext>
                </a:extLst>
              </a:tr>
            </a:tbl>
          </a:graphicData>
        </a:graphic>
      </p:graphicFrame>
      <p:sp>
        <p:nvSpPr>
          <p:cNvPr id="5" name="Rectangle 4"/>
          <p:cNvSpPr/>
          <p:nvPr/>
        </p:nvSpPr>
        <p:spPr>
          <a:xfrm>
            <a:off x="78828" y="2004522"/>
            <a:ext cx="8928537"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latinLnBrk="0"/>
            <a:r>
              <a:rPr lang="en-US" sz="2400" dirty="0">
                <a:solidFill>
                  <a:schemeClr val="tx1"/>
                </a:solidFill>
                <a:latin typeface="Times New Roman" panose="02020603050405020304" pitchFamily="18" charset="0"/>
                <a:cs typeface="Times New Roman" panose="02020603050405020304" pitchFamily="18" charset="0"/>
              </a:rPr>
              <a:t>a- 2):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sang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a:t>
            </a:r>
          </a:p>
          <a:p>
            <a:pPr algn="just" latinLnBrk="0"/>
            <a:r>
              <a:rPr lang="en-US" sz="2400" dirty="0">
                <a:solidFill>
                  <a:schemeClr val="tx1"/>
                </a:solidFill>
                <a:latin typeface="Times New Roman" panose="02020603050405020304" pitchFamily="18" charset="0"/>
                <a:cs typeface="Times New Roman" panose="02020603050405020304" pitchFamily="18" charset="0"/>
              </a:rPr>
              <a:t>b-1):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nay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3652226" y="730591"/>
            <a:ext cx="872259" cy="64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3652226" y="835575"/>
            <a:ext cx="862016" cy="705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430" y="331262"/>
            <a:ext cx="7980219" cy="400110"/>
          </a:xfrm>
          <a:prstGeom prst="rect">
            <a:avLst/>
          </a:prstGeom>
        </p:spPr>
        <p:txBody>
          <a:bodyPr wrap="square">
            <a:spAutoFit/>
          </a:bodyPr>
          <a:lstStyle/>
          <a:p>
            <a:pPr algn="just" latinLnBrk="0"/>
            <a:r>
              <a:rPr lang="vi-VN" sz="2000" b="1" dirty="0">
                <a:solidFill>
                  <a:schemeClr val="tx1"/>
                </a:solidFill>
                <a:latin typeface="+mj-lt"/>
              </a:rPr>
              <a:t>Hãy tìm thêm một số ví dụ về các trường hợp sau trong chữ Quốc ngữ:</a:t>
            </a:r>
          </a:p>
        </p:txBody>
      </p:sp>
      <p:sp>
        <p:nvSpPr>
          <p:cNvPr id="3" name="Rectangle 2"/>
          <p:cNvSpPr/>
          <p:nvPr/>
        </p:nvSpPr>
        <p:spPr>
          <a:xfrm>
            <a:off x="522430" y="-17537"/>
            <a:ext cx="7453747" cy="461665"/>
          </a:xfrm>
          <a:prstGeom prst="rect">
            <a:avLst/>
          </a:prstGeom>
        </p:spPr>
        <p:txBody>
          <a:bodyPr wrap="square">
            <a:spAutoFit/>
          </a:bodyPr>
          <a:lstStyle/>
          <a:p>
            <a:pPr algn="ctr" latinLnBrk="0"/>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a:t>
            </a:r>
          </a:p>
        </p:txBody>
      </p:sp>
      <p:graphicFrame>
        <p:nvGraphicFramePr>
          <p:cNvPr id="4" name="Table 3"/>
          <p:cNvGraphicFramePr>
            <a:graphicFrameLocks noGrp="1"/>
          </p:cNvGraphicFramePr>
          <p:nvPr>
            <p:extLst>
              <p:ext uri="{D42A27DB-BD31-4B8C-83A1-F6EECF244321}">
                <p14:modId xmlns:p14="http://schemas.microsoft.com/office/powerpoint/2010/main" val="1016415017"/>
              </p:ext>
            </p:extLst>
          </p:nvPr>
        </p:nvGraphicFramePr>
        <p:xfrm>
          <a:off x="107213" y="748179"/>
          <a:ext cx="8868058" cy="4344490"/>
        </p:xfrm>
        <a:graphic>
          <a:graphicData uri="http://schemas.openxmlformats.org/drawingml/2006/table">
            <a:tbl>
              <a:tblPr firstRow="1" bandRow="1">
                <a:tableStyleId>{3DCDA487-4273-467D-A875-C8748591B622}</a:tableStyleId>
              </a:tblPr>
              <a:tblGrid>
                <a:gridCol w="3219306">
                  <a:extLst>
                    <a:ext uri="{9D8B030D-6E8A-4147-A177-3AD203B41FA5}">
                      <a16:colId xmlns:a16="http://schemas.microsoft.com/office/drawing/2014/main" xmlns="" val="3949594647"/>
                    </a:ext>
                  </a:extLst>
                </a:gridCol>
                <a:gridCol w="5648752">
                  <a:extLst>
                    <a:ext uri="{9D8B030D-6E8A-4147-A177-3AD203B41FA5}">
                      <a16:colId xmlns:a16="http://schemas.microsoft.com/office/drawing/2014/main" xmlns="" val="375696544"/>
                    </a:ext>
                  </a:extLst>
                </a:gridCol>
              </a:tblGrid>
              <a:tr h="412570">
                <a:tc>
                  <a:txBody>
                    <a:bodyPr/>
                    <a:lstStyle/>
                    <a:p>
                      <a:pPr algn="ctr"/>
                      <a:r>
                        <a:rPr lang="en-US" sz="2000" b="1" dirty="0" err="1">
                          <a:latin typeface="Times New Roman" panose="02020603050405020304" pitchFamily="18" charset="0"/>
                          <a:cs typeface="Times New Roman" panose="02020603050405020304" pitchFamily="18" charset="0"/>
                        </a:rPr>
                        <a:t>Các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trường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trong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chữ</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xmlns="" val="1296251236"/>
                  </a:ext>
                </a:extLst>
              </a:tr>
              <a:tr h="92119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a) Trường hợp dùng nhiều chữ cái khác nhau để ghi cùng một âm. Ví dụ, ghi âm /k/ bằng các chữ c, k, q.....</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2950129109"/>
                  </a:ext>
                </a:extLst>
              </a:tr>
              <a:tr h="1047293">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b) Trường hợp dùng một chữ cái để ghi nhiều âm khác nhau. Ví dụ, dùng chữ a vừa để ghi âm /a/, vừa để ghi âm /ă/....</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622324379"/>
                  </a:ext>
                </a:extLst>
              </a:tr>
              <a:tr h="729931">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c) Trường hợp ghép nhiều chữ cái để ghi một âm. Ví dụ: ch, ng, kh…</a:t>
                      </a:r>
                    </a:p>
                  </a:txBody>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567849136"/>
                  </a:ext>
                </a:extLst>
              </a:tr>
            </a:tbl>
          </a:graphicData>
        </a:graphic>
      </p:graphicFrame>
      <p:sp>
        <p:nvSpPr>
          <p:cNvPr id="5" name="Freeform 5">
            <a:extLst>
              <a:ext uri="{FF2B5EF4-FFF2-40B4-BE49-F238E27FC236}">
                <a16:creationId xmlns:a16="http://schemas.microsoft.com/office/drawing/2014/main" xmlns="" id="{08A938D6-2131-538E-9189-884243561CF5}"/>
              </a:ext>
            </a:extLst>
          </p:cNvPr>
          <p:cNvSpPr/>
          <p:nvPr/>
        </p:nvSpPr>
        <p:spPr>
          <a:xfrm>
            <a:off x="7762416" y="3410476"/>
            <a:ext cx="2281532" cy="2236386"/>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sp>
        <p:nvSpPr>
          <p:cNvPr id="6" name="Rectangle 5"/>
          <p:cNvSpPr/>
          <p:nvPr/>
        </p:nvSpPr>
        <p:spPr>
          <a:xfrm>
            <a:off x="3472543" y="1244467"/>
            <a:ext cx="5399314" cy="707886"/>
          </a:xfrm>
          <a:prstGeom prst="rect">
            <a:avLst/>
          </a:prstGeom>
        </p:spPr>
        <p:txBody>
          <a:bodyPr wrap="square">
            <a:spAutoFit/>
          </a:bodyPr>
          <a:lstStyle/>
          <a:p>
            <a:pPr algn="just">
              <a:defRPr/>
            </a:pP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/z/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d (</a:t>
            </a:r>
            <a:r>
              <a:rPr lang="en-US" sz="2000" b="1" dirty="0" err="1">
                <a:latin typeface="Times New Roman" panose="02020603050405020304" pitchFamily="18" charset="0"/>
                <a:cs typeface="Times New Roman" panose="02020603050405020304" pitchFamily="18" charset="0"/>
              </a:rPr>
              <a:t>dồi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im</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tùy</a:t>
            </a:r>
            <a:r>
              <a:rPr lang="en-US" sz="2000" b="1" dirty="0">
                <a:latin typeface="Times New Roman" panose="02020603050405020304" pitchFamily="18" charset="0"/>
                <a:cs typeface="Times New Roman" panose="02020603050405020304" pitchFamily="18" charset="0"/>
              </a:rPr>
              <a:t> ý)</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25586" y="2427495"/>
            <a:ext cx="5453743" cy="1631216"/>
          </a:xfrm>
          <a:prstGeom prst="rect">
            <a:avLst/>
          </a:prstGeom>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đệm</a:t>
            </a:r>
            <a:r>
              <a:rPr lang="en-US" sz="2000" b="1" dirty="0">
                <a:latin typeface="Times New Roman" panose="02020603050405020304" pitchFamily="18" charset="0"/>
                <a:cs typeface="Times New Roman" panose="02020603050405020304" pitchFamily="18" charset="0"/>
              </a:rPr>
              <a:t> /-w/ (</a:t>
            </a:r>
            <a:r>
              <a:rPr lang="en-US" sz="2000" b="1" dirty="0" err="1">
                <a:latin typeface="Times New Roman" panose="02020603050405020304" pitchFamily="18" charset="0"/>
                <a:cs typeface="Times New Roman" panose="02020603050405020304" pitchFamily="18" charset="0"/>
              </a:rPr>
              <a:t>quà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lu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(li </a:t>
            </a:r>
            <a:r>
              <a:rPr lang="en-US" sz="2000" b="1" dirty="0" err="1">
                <a:latin typeface="Times New Roman" panose="02020603050405020304" pitchFamily="18" charset="0"/>
                <a:cs typeface="Times New Roman" panose="02020603050405020304" pitchFamily="18" charset="0"/>
              </a:rPr>
              <a:t>bì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núi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364328" y="4289912"/>
            <a:ext cx="3768980" cy="400110"/>
          </a:xfrm>
          <a:prstGeom prst="rect">
            <a:avLst/>
          </a:prstGeom>
        </p:spPr>
        <p:txBody>
          <a:bodyPr wrap="none">
            <a:spAutoFit/>
          </a:bodyPr>
          <a:lstStyle/>
          <a:p>
            <a:pPr algn="just"/>
            <a:r>
              <a:rPr lang="en-US" sz="2000" b="1" dirty="0" err="1">
                <a:latin typeface="Times New Roman" panose="02020603050405020304" pitchFamily="18" charset="0"/>
                <a:cs typeface="Times New Roman" panose="02020603050405020304" pitchFamily="18" charset="0"/>
              </a:rPr>
              <a:t>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t>
            </a:r>
            <a:r>
              <a:rPr lang="en-US" sz="2000" b="1" dirty="0">
                <a:latin typeface="Times New Roman" panose="02020603050405020304" pitchFamily="18" charset="0"/>
                <a:cs typeface="Times New Roman" panose="02020603050405020304" pitchFamily="18" charset="0"/>
              </a:rPr>
              <a:t>, ng, </a:t>
            </a:r>
            <a:r>
              <a:rPr lang="en-US" sz="2000" b="1" dirty="0" err="1">
                <a:latin typeface="Times New Roman" panose="02020603050405020304" pitchFamily="18" charset="0"/>
                <a:cs typeface="Times New Roman" panose="02020603050405020304" pitchFamily="18" charset="0"/>
              </a:rPr>
              <a:t>ngh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tr.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9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6794118-E4F1-ED77-5A03-45F88CD9BFC6}"/>
              </a:ext>
            </a:extLst>
          </p:cNvPr>
          <p:cNvGrpSpPr/>
          <p:nvPr/>
        </p:nvGrpSpPr>
        <p:grpSpPr>
          <a:xfrm>
            <a:off x="1438656" y="66584"/>
            <a:ext cx="5753100" cy="1141606"/>
            <a:chOff x="1714500" y="909251"/>
            <a:chExt cx="11506200" cy="2283212"/>
          </a:xfrm>
        </p:grpSpPr>
        <p:sp>
          <p:nvSpPr>
            <p:cNvPr id="2" name="Freeform 2">
              <a:extLst>
                <a:ext uri="{FF2B5EF4-FFF2-40B4-BE49-F238E27FC236}">
                  <a16:creationId xmlns:a16="http://schemas.microsoft.com/office/drawing/2014/main" xmlns="" id="{A6DBACFA-6F58-944D-DABF-F0D4111D0398}"/>
                </a:ext>
              </a:extLst>
            </p:cNvPr>
            <p:cNvSpPr/>
            <p:nvPr/>
          </p:nvSpPr>
          <p:spPr>
            <a:xfrm>
              <a:off x="1714500" y="909251"/>
              <a:ext cx="11506200" cy="2283212"/>
            </a:xfrm>
            <a:custGeom>
              <a:avLst/>
              <a:gdLst/>
              <a:ahLst/>
              <a:cxnLst/>
              <a:rect l="l" t="t" r="r" b="b"/>
              <a:pathLst>
                <a:path w="11794409" h="2845401">
                  <a:moveTo>
                    <a:pt x="0" y="0"/>
                  </a:moveTo>
                  <a:lnTo>
                    <a:pt x="11794408" y="0"/>
                  </a:lnTo>
                  <a:lnTo>
                    <a:pt x="11794408" y="2845401"/>
                  </a:lnTo>
                  <a:lnTo>
                    <a:pt x="0" y="2845401"/>
                  </a:lnTo>
                  <a:lnTo>
                    <a:pt x="0" y="0"/>
                  </a:lnTo>
                  <a:close/>
                </a:path>
              </a:pathLst>
            </a:custGeom>
            <a:blipFill>
              <a:blip r:embed="rId3">
                <a:duotone>
                  <a:prstClr val="black"/>
                  <a:schemeClr val="accent3">
                    <a:lumMod val="20000"/>
                    <a:lumOff val="80000"/>
                    <a:tint val="45000"/>
                    <a:satMod val="400000"/>
                  </a:schemeClr>
                </a:duotone>
              </a:blip>
              <a:stretch>
                <a:fillRect/>
              </a:stretch>
            </a:blipFill>
          </p:spPr>
        </p:sp>
        <p:sp>
          <p:nvSpPr>
            <p:cNvPr id="6" name="Rectangle 5"/>
            <p:cNvSpPr/>
            <p:nvPr/>
          </p:nvSpPr>
          <p:spPr>
            <a:xfrm>
              <a:off x="2317498" y="1458711"/>
              <a:ext cx="1008088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VĂN</a:t>
              </a:r>
              <a:r>
                <a:rPr kumimoji="0" lang="en-US" sz="3600" b="1" i="0" u="none" strike="noStrike" kern="1200" cap="none" spc="0" normalizeH="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HAY – CHỮ TỐT</a:t>
              </a:r>
              <a:endParaRPr kumimoji="0" lang="vi-VN"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endParaRPr>
            </a:p>
          </p:txBody>
        </p:sp>
      </p:grpSp>
      <p:sp>
        <p:nvSpPr>
          <p:cNvPr id="7" name="Rectangle 6"/>
          <p:cNvSpPr/>
          <p:nvPr/>
        </p:nvSpPr>
        <p:spPr>
          <a:xfrm>
            <a:off x="657605" y="1482920"/>
            <a:ext cx="4751393" cy="2677656"/>
          </a:xfrm>
          <a:prstGeom prst="rect">
            <a:avLst/>
          </a:prstGeom>
        </p:spPr>
        <p:txBody>
          <a:bodyPr wrap="square">
            <a:spAutoFit/>
          </a:bodyPr>
          <a:lstStyle/>
          <a:p>
            <a:pPr algn="just" latinLnBrk="0"/>
            <a:r>
              <a:rPr lang="vi-VN" sz="2400" dirty="0">
                <a:solidFill>
                  <a:schemeClr val="tx1"/>
                </a:solidFill>
                <a:latin typeface="+mj-lt"/>
              </a:rPr>
              <a:t>Viết một đoạn văn (khoảng 6 – 8 dòng) trình bày suy nghĩ của em về những thuận lợi trong việc học chữ Quốc ngữ và sử dụng chữ Quốc ngữ để viết các tên riêng nước ngoài, các thuật ngữ khoa học có nguồn gốc nước ngoài.</a:t>
            </a:r>
          </a:p>
        </p:txBody>
      </p:sp>
      <p:pic>
        <p:nvPicPr>
          <p:cNvPr id="11" name="Google Shape;3556;p109"/>
          <p:cNvPicPr preferRelativeResize="0"/>
          <p:nvPr/>
        </p:nvPicPr>
        <p:blipFill rotWithShape="1">
          <a:blip r:embed="rId4">
            <a:alphaModFix/>
          </a:blip>
          <a:srcRect l="18471" r="11026"/>
          <a:stretch/>
        </p:blipFill>
        <p:spPr>
          <a:xfrm>
            <a:off x="5992363" y="1227350"/>
            <a:ext cx="2761027" cy="3916150"/>
          </a:xfrm>
          <a:prstGeom prst="rect">
            <a:avLst/>
          </a:prstGeom>
          <a:noFill/>
          <a:ln>
            <a:noFill/>
          </a:ln>
        </p:spPr>
      </p:pic>
    </p:spTree>
    <p:extLst>
      <p:ext uri="{BB962C8B-B14F-4D97-AF65-F5344CB8AC3E}">
        <p14:creationId xmlns:p14="http://schemas.microsoft.com/office/powerpoint/2010/main" val="27858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3780064" y="2290287"/>
            <a:ext cx="961909" cy="1012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2685" y="2616720"/>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566386"/>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042091" y="4028766"/>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08" y="2560239"/>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93804" y="2952296"/>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56162" y="3181350"/>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60170" y="3284662"/>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71359" y="4132577"/>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336560" y="2589699"/>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9">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979873" y="2722976"/>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66101" y="330262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7" action="ppaction://hlinksldjump"/>
          </p:cNvPr>
          <p:cNvPicPr>
            <a:picLocks noChangeAspect="1" noChangeArrowheads="1"/>
          </p:cNvPicPr>
          <p:nvPr/>
        </p:nvPicPr>
        <p:blipFill>
          <a:blip r:embed="rId38">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6" action="ppaction://hlinksldjump"/>
          </p:cNvP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49" action="ppaction://hlinksldjump"/>
          </p:cNvPr>
          <p:cNvPicPr>
            <a:picLocks noChangeAspect="1" noChangeArrowheads="1"/>
          </p:cNvPicPr>
          <p:nvPr/>
        </p:nvPicPr>
        <p:blipFill>
          <a:blip r:embed="rId50">
            <a:extLst>
              <a:ext uri="{BEBA8EAE-BF5A-486C-A8C5-ECC9F3942E4B}">
                <a14:imgProps xmlns:a14="http://schemas.microsoft.com/office/drawing/2010/main">
                  <a14:imgLayer r:embed="rId51">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52" action="ppaction://hlinksldjump"/>
          </p:cNvPr>
          <p:cNvSpPr/>
          <p:nvPr/>
        </p:nvSpPr>
        <p:spPr>
          <a:xfrm>
            <a:off x="7645400" y="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MỚI</a:t>
            </a:r>
          </a:p>
        </p:txBody>
      </p:sp>
    </p:spTree>
    <p:extLst>
      <p:ext uri="{BB962C8B-B14F-4D97-AF65-F5344CB8AC3E}">
        <p14:creationId xmlns:p14="http://schemas.microsoft.com/office/powerpoint/2010/main" val="223349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5"/>
          <p:cNvGrpSpPr/>
          <p:nvPr/>
        </p:nvGrpSpPr>
        <p:grpSpPr>
          <a:xfrm>
            <a:off x="0" y="578887"/>
            <a:ext cx="9144000" cy="4242495"/>
            <a:chOff x="0" y="0"/>
            <a:chExt cx="4534469" cy="1756490"/>
          </a:xfrm>
        </p:grpSpPr>
        <p:sp>
          <p:nvSpPr>
            <p:cNvPr id="8"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0"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grpSp>
        <p:nvGrpSpPr>
          <p:cNvPr id="11" name="Group 5">
            <a:extLst>
              <a:ext uri="{FF2B5EF4-FFF2-40B4-BE49-F238E27FC236}">
                <a16:creationId xmlns:a16="http://schemas.microsoft.com/office/drawing/2014/main" xmlns="" id="{FFC4EFD4-95E4-2476-DB01-6A2E01509644}"/>
              </a:ext>
            </a:extLst>
          </p:cNvPr>
          <p:cNvGrpSpPr/>
          <p:nvPr/>
        </p:nvGrpSpPr>
        <p:grpSpPr>
          <a:xfrm>
            <a:off x="389133" y="199518"/>
            <a:ext cx="241333" cy="241333"/>
            <a:chOff x="0" y="0"/>
            <a:chExt cx="812800" cy="812800"/>
          </a:xfrm>
        </p:grpSpPr>
        <p:sp>
          <p:nvSpPr>
            <p:cNvPr id="12" name="Freeform 6">
              <a:extLst>
                <a:ext uri="{FF2B5EF4-FFF2-40B4-BE49-F238E27FC236}">
                  <a16:creationId xmlns:a16="http://schemas.microsoft.com/office/drawing/2014/main" xmlns=""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13" name="TextBox 7">
              <a:extLst>
                <a:ext uri="{FF2B5EF4-FFF2-40B4-BE49-F238E27FC236}">
                  <a16:creationId xmlns:a16="http://schemas.microsoft.com/office/drawing/2014/main" xmlns=""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8">
            <a:extLst>
              <a:ext uri="{FF2B5EF4-FFF2-40B4-BE49-F238E27FC236}">
                <a16:creationId xmlns:a16="http://schemas.microsoft.com/office/drawing/2014/main" xmlns="" id="{B2C972DC-DB90-D695-B5BE-40196DCBD10C}"/>
              </a:ext>
            </a:extLst>
          </p:cNvPr>
          <p:cNvGrpSpPr/>
          <p:nvPr/>
        </p:nvGrpSpPr>
        <p:grpSpPr>
          <a:xfrm>
            <a:off x="680889" y="199518"/>
            <a:ext cx="241333" cy="241333"/>
            <a:chOff x="0" y="0"/>
            <a:chExt cx="812800" cy="812800"/>
          </a:xfrm>
        </p:grpSpPr>
        <p:sp>
          <p:nvSpPr>
            <p:cNvPr id="15" name="Freeform 9">
              <a:extLst>
                <a:ext uri="{FF2B5EF4-FFF2-40B4-BE49-F238E27FC236}">
                  <a16:creationId xmlns:a16="http://schemas.microsoft.com/office/drawing/2014/main" xmlns=""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6" name="TextBox 10">
              <a:extLst>
                <a:ext uri="{FF2B5EF4-FFF2-40B4-BE49-F238E27FC236}">
                  <a16:creationId xmlns:a16="http://schemas.microsoft.com/office/drawing/2014/main" xmlns=""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7" name="Group 11">
            <a:extLst>
              <a:ext uri="{FF2B5EF4-FFF2-40B4-BE49-F238E27FC236}">
                <a16:creationId xmlns:a16="http://schemas.microsoft.com/office/drawing/2014/main" xmlns="" id="{0A18C402-C93C-ED78-08A7-C7A4E73A6A06}"/>
              </a:ext>
            </a:extLst>
          </p:cNvPr>
          <p:cNvGrpSpPr/>
          <p:nvPr/>
        </p:nvGrpSpPr>
        <p:grpSpPr>
          <a:xfrm>
            <a:off x="970160" y="199518"/>
            <a:ext cx="241333" cy="241333"/>
            <a:chOff x="0" y="0"/>
            <a:chExt cx="812800" cy="812800"/>
          </a:xfrm>
        </p:grpSpPr>
        <p:sp>
          <p:nvSpPr>
            <p:cNvPr id="18" name="Freeform 12">
              <a:extLst>
                <a:ext uri="{FF2B5EF4-FFF2-40B4-BE49-F238E27FC236}">
                  <a16:creationId xmlns:a16="http://schemas.microsoft.com/office/drawing/2014/main" xmlns=""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9" name="TextBox 13">
              <a:extLst>
                <a:ext uri="{FF2B5EF4-FFF2-40B4-BE49-F238E27FC236}">
                  <a16:creationId xmlns:a16="http://schemas.microsoft.com/office/drawing/2014/main" xmlns=""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0" name="Group 14">
            <a:extLst>
              <a:ext uri="{FF2B5EF4-FFF2-40B4-BE49-F238E27FC236}">
                <a16:creationId xmlns:a16="http://schemas.microsoft.com/office/drawing/2014/main" xmlns="" id="{65761553-2BFF-2AE6-0570-CC19A71D6FEA}"/>
              </a:ext>
            </a:extLst>
          </p:cNvPr>
          <p:cNvGrpSpPr/>
          <p:nvPr/>
        </p:nvGrpSpPr>
        <p:grpSpPr>
          <a:xfrm>
            <a:off x="1259431" y="199518"/>
            <a:ext cx="241333" cy="241333"/>
            <a:chOff x="0" y="0"/>
            <a:chExt cx="812800" cy="812800"/>
          </a:xfrm>
        </p:grpSpPr>
        <p:sp>
          <p:nvSpPr>
            <p:cNvPr id="21" name="Freeform 15">
              <a:extLst>
                <a:ext uri="{FF2B5EF4-FFF2-40B4-BE49-F238E27FC236}">
                  <a16:creationId xmlns:a16="http://schemas.microsoft.com/office/drawing/2014/main" xmlns=""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22" name="TextBox 16">
              <a:extLst>
                <a:ext uri="{FF2B5EF4-FFF2-40B4-BE49-F238E27FC236}">
                  <a16:creationId xmlns:a16="http://schemas.microsoft.com/office/drawing/2014/main" xmlns=""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23" name="Rectangle 22"/>
          <p:cNvSpPr/>
          <p:nvPr/>
        </p:nvSpPr>
        <p:spPr>
          <a:xfrm>
            <a:off x="264968" y="991974"/>
            <a:ext cx="8614063" cy="3416320"/>
          </a:xfrm>
          <a:prstGeom prst="rect">
            <a:avLst/>
          </a:prstGeom>
        </p:spPr>
        <p:txBody>
          <a:bodyPr wrap="square">
            <a:spAutoFit/>
          </a:bodyPr>
          <a:lstStyle/>
          <a:p>
            <a:pPr algn="just" latinLnBrk="0"/>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mặc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dù</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còn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số</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chế</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nhưng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cơ</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Nhờ</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chỉ</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sau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không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đầy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chương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lớp</a:t>
            </a:r>
            <a:r>
              <a:rPr lang="en-US" sz="2400" i="1" dirty="0">
                <a:solidFill>
                  <a:schemeClr val="tx1"/>
                </a:solidFill>
                <a:latin typeface="Times New Roman" panose="02020603050405020304" pitchFamily="18" charset="0"/>
                <a:cs typeface="Times New Roman" panose="02020603050405020304" pitchFamily="18" charset="0"/>
              </a:rPr>
              <a:t> 1,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Việt</a:t>
            </a:r>
            <a:r>
              <a:rPr lang="en-US" sz="2400" i="1" dirty="0">
                <a:solidFill>
                  <a:schemeClr val="tx1"/>
                </a:solidFill>
                <a:latin typeface="Times New Roman" panose="02020603050405020304" pitchFamily="18" charset="0"/>
                <a:cs typeface="Times New Roman" panose="02020603050405020304" pitchFamily="18" charset="0"/>
              </a:rPr>
              <a:t> Nam </a:t>
            </a:r>
            <a:r>
              <a:rPr lang="en-US" sz="2400" i="1" dirty="0" err="1">
                <a:solidFill>
                  <a:schemeClr val="tx1"/>
                </a:solidFill>
                <a:latin typeface="Times New Roman" panose="02020603050405020304" pitchFamily="18" charset="0"/>
                <a:cs typeface="Times New Roman" panose="02020603050405020304" pitchFamily="18" charset="0"/>
              </a:rPr>
              <a:t>đều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hệ</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La-tin </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để</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riêng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Phi-</a:t>
            </a:r>
            <a:r>
              <a:rPr lang="en-US" sz="2400" i="1" dirty="0" err="1">
                <a:solidFill>
                  <a:schemeClr val="tx1"/>
                </a:solidFill>
                <a:latin typeface="Times New Roman" panose="02020603050405020304" pitchFamily="18" charset="0"/>
                <a:cs typeface="Times New Roman" panose="02020603050405020304" pitchFamily="18" charset="0"/>
              </a:rPr>
              <a:t>líp</a:t>
            </a:r>
            <a:r>
              <a:rPr lang="en-US" sz="2400" i="1" dirty="0">
                <a:solidFill>
                  <a:schemeClr val="tx1"/>
                </a:solidFill>
                <a:latin typeface="Times New Roman" panose="02020603050405020304" pitchFamily="18" charset="0"/>
                <a:cs typeface="Times New Roman" panose="02020603050405020304" pitchFamily="18" charset="0"/>
              </a:rPr>
              <a:t>-pin, Xin-ga-po, Ru-ma-</a:t>
            </a:r>
            <a:r>
              <a:rPr lang="en-US" sz="2400" i="1" dirty="0" err="1">
                <a:solidFill>
                  <a:schemeClr val="tx1"/>
                </a:solidFill>
                <a:latin typeface="Times New Roman" panose="02020603050405020304" pitchFamily="18" charset="0"/>
                <a:cs typeface="Times New Roman" panose="02020603050405020304" pitchFamily="18" charset="0"/>
              </a:rPr>
              <a:t>ni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Xri</a:t>
            </a:r>
            <a:r>
              <a:rPr lang="en-US" sz="2400" i="1" dirty="0">
                <a:solidFill>
                  <a:schemeClr val="tx1"/>
                </a:solidFill>
                <a:latin typeface="Times New Roman" panose="02020603050405020304" pitchFamily="18" charset="0"/>
                <a:cs typeface="Times New Roman" panose="02020603050405020304" pitchFamily="18" charset="0"/>
              </a:rPr>
              <a:t> Lan-ca,…),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khoa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nguồn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acid, hydro, oxy,…). </a:t>
            </a:r>
            <a:r>
              <a:rPr lang="en-US" sz="2400" i="1" dirty="0" err="1">
                <a:solidFill>
                  <a:schemeClr val="tx1"/>
                </a:solidFill>
                <a:latin typeface="Times New Roman" panose="02020603050405020304" pitchFamily="18" charset="0"/>
                <a:cs typeface="Times New Roman" panose="02020603050405020304" pitchFamily="18" charset="0"/>
              </a:rPr>
              <a:t>Đó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toàn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hóa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nhập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63671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20266"/>
            <a:ext cx="55499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giống</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nhau</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Quốc</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ngữ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6099464"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199" y="2510099"/>
            <a:ext cx="6026727" cy="1200329"/>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3499"/>
            <a:ext cx="3048000" cy="2100001"/>
          </a:xfrm>
          <a:prstGeom prst="rect">
            <a:avLst/>
          </a:prstGeom>
        </p:spPr>
      </p:pic>
    </p:spTree>
    <p:extLst>
      <p:ext uri="{BB962C8B-B14F-4D97-AF65-F5344CB8AC3E}">
        <p14:creationId xmlns:p14="http://schemas.microsoft.com/office/powerpoint/2010/main" val="12915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12899" y="93936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solidFill>
                  <a:prstClr val="black"/>
                </a:solidFill>
                <a:latin typeface="Times New Roman" pitchFamily="18" charset="0"/>
                <a:ea typeface="+mn-ea"/>
                <a:cs typeface="Times New Roman" pitchFamily="18" charset="0"/>
              </a:rPr>
              <a:t>Ữ/Q/C/U/Ố/G/N…..</a:t>
            </a:r>
            <a:r>
              <a:rPr kumimoji="0" lang="en-US" sz="2800" b="0" i="0" u="none" strike="noStrike" kern="1200" cap="none" spc="0" normalizeH="0" baseline="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sắp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xếp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sau</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thành</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nghĩa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prstClr val="black"/>
                </a:solidFill>
                <a:latin typeface="Times New Roman" pitchFamily="18" charset="0"/>
                <a:ea typeface="+mn-ea"/>
                <a:cs typeface="Times New Roman" pitchFamily="18" charset="0"/>
              </a:rPr>
              <a:t>QUỐC NGỮ</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F0030F2B-8DD8-5233-F181-F764115A5D7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89948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Hãy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trình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bày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hoàn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cảnh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ra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đời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199" y="2419349"/>
            <a:ext cx="6089073" cy="17681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89200" y="2510101"/>
            <a:ext cx="5597070" cy="1569660"/>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37551"/>
            <a:ext cx="2794000" cy="19250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2EE40A99-F617-441B-DB5C-DC8347A193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51439"/>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prstClr val="black"/>
                </a:solidFill>
                <a:latin typeface="Times New Roman" pitchFamily="18" charset="0"/>
                <a:ea typeface="+mn-ea"/>
                <a:cs typeface="Times New Roman" pitchFamily="18" charset="0"/>
              </a:rPr>
              <a:t>Ư</a:t>
            </a:r>
            <a:r>
              <a:rPr lang="en-US" sz="2800" kern="1200" dirty="0">
                <a:solidFill>
                  <a:prstClr val="black"/>
                </a:solidFill>
                <a:latin typeface="Times New Roman" pitchFamily="18" charset="0"/>
                <a:ea typeface="+mn-ea"/>
                <a:cs typeface="Times New Roman" pitchFamily="18" charset="0"/>
              </a:rPr>
              <a:t>u </a:t>
            </a:r>
            <a:r>
              <a:rPr lang="en-US" sz="2800" kern="1200" dirty="0" err="1">
                <a:solidFill>
                  <a:prstClr val="black"/>
                </a:solidFill>
                <a:latin typeface="Times New Roman" pitchFamily="18" charset="0"/>
                <a:ea typeface="+mn-ea"/>
                <a:cs typeface="Times New Roman" pitchFamily="18" charset="0"/>
              </a:rPr>
              <a:t>điểm</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nổi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bật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nhất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là</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gì</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Đơn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giản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dễ</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học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90051"/>
            <a:ext cx="2717800" cy="18725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8D65A3A5-023F-2E1D-325F-24831ED9B2B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74073" y="331570"/>
            <a:ext cx="6788727" cy="155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374073" y="377845"/>
            <a:ext cx="6639791" cy="1569660"/>
          </a:xfrm>
          <a:prstGeom prst="rect">
            <a:avLst/>
          </a:prstGeom>
          <a:noFill/>
        </p:spPr>
        <p:txBody>
          <a:bodyPr wrap="square" rtlCol="0">
            <a:spAutoFit/>
          </a:bodyPr>
          <a:lstStyle/>
          <a:p>
            <a:pPr algn="ctr">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anh nha ở Việt Nam vào khoảng từ thế kỉ VIII đến thế kỉ IX, hình thành và hoàn thiện vào khoảng từ cuối thế kỉ X đến thế kỉ XII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Nôm</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394D14F7-8F5D-AF2A-240C-EA8F3B16FFC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1024176"/>
            <a:ext cx="55499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lớn</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nhất</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gì</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18113" y="2651551"/>
            <a:ext cx="5060373" cy="830997"/>
          </a:xfrm>
          <a:prstGeom prst="rect">
            <a:avLst/>
          </a:prstGeom>
          <a:noFill/>
        </p:spPr>
        <p:txBody>
          <a:bodyPr wrap="square" rtlCol="0">
            <a:spAutoFit/>
          </a:bodyPr>
          <a:lstStyle/>
          <a:p>
            <a:pPr algn="just">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xmlns="" id="{590B4B01-6362-59D9-7C3C-1C13AEEBC99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578887"/>
            <a:ext cx="9144000" cy="3897863"/>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sp>
        <p:nvSpPr>
          <p:cNvPr id="23" name="TextBox 23"/>
          <p:cNvSpPr txBox="1"/>
          <p:nvPr/>
        </p:nvSpPr>
        <p:spPr>
          <a:xfrm>
            <a:off x="1620981" y="797527"/>
            <a:ext cx="6089635" cy="1769715"/>
          </a:xfrm>
          <a:prstGeom prst="rect">
            <a:avLst/>
          </a:prstGeom>
        </p:spPr>
        <p:txBody>
          <a:bodyPr wrap="square" lIns="0" tIns="0" rIns="0" bIns="0" rtlCol="0" anchor="t">
            <a:spAutoFit/>
          </a:bodyPr>
          <a:lstStyle/>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Bài</a:t>
            </a:r>
            <a:r>
              <a:rPr lang="en-US" sz="3574" kern="1200" dirty="0">
                <a:solidFill>
                  <a:srgbClr val="AE661E"/>
                </a:solidFill>
                <a:latin typeface="#9Slide07 SVNGuerrilla" panose="00000500000000000000" pitchFamily="2" charset="0"/>
                <a:ea typeface="+mn-ea"/>
                <a:cs typeface="+mn-cs"/>
              </a:rPr>
              <a:t> 1: </a:t>
            </a:r>
          </a:p>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và</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song </a:t>
            </a:r>
            <a:r>
              <a:rPr lang="en-US" sz="3574" kern="1200" dirty="0" err="1">
                <a:solidFill>
                  <a:srgbClr val="AE661E"/>
                </a:solidFill>
                <a:latin typeface="#9Slide07 SVNGuerrilla" panose="00000500000000000000" pitchFamily="2" charset="0"/>
                <a:ea typeface="+mn-ea"/>
                <a:cs typeface="+mn-cs"/>
              </a:rPr>
              <a:t>thất</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lục</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bát</a:t>
            </a:r>
            <a:endParaRPr lang="en-US" sz="3600" kern="1200" dirty="0">
              <a:solidFill>
                <a:prstClr val="black"/>
              </a:solidFill>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defTabSz="457200">
              <a:lnSpc>
                <a:spcPts val="4646"/>
              </a:lnSpc>
              <a:buClrTx/>
            </a:pPr>
            <a:endParaRPr lang="en-US" sz="3574" kern="1200" dirty="0">
              <a:solidFill>
                <a:srgbClr val="AE661E"/>
              </a:solidFill>
              <a:latin typeface="#9Slide07 SVNGuerrilla" panose="00000500000000000000" pitchFamily="2" charset="0"/>
              <a:ea typeface="+mn-ea"/>
              <a:cs typeface="+mn-cs"/>
            </a:endParaRPr>
          </a:p>
        </p:txBody>
      </p:sp>
      <p:sp>
        <p:nvSpPr>
          <p:cNvPr id="27" name="TextBox 27"/>
          <p:cNvSpPr txBox="1"/>
          <p:nvPr/>
        </p:nvSpPr>
        <p:spPr>
          <a:xfrm>
            <a:off x="1430813" y="2739972"/>
            <a:ext cx="6282374" cy="615553"/>
          </a:xfrm>
          <a:prstGeom prst="rect">
            <a:avLst/>
          </a:prstGeom>
        </p:spPr>
        <p:txBody>
          <a:bodyPr wrap="square" lIns="0" tIns="0" rIns="0" bIns="0" rtlCol="0" anchor="t">
            <a:spAutoFit/>
          </a:bodyPr>
          <a:lstStyle/>
          <a:p>
            <a:pPr algn="ctr" defTabSz="457200">
              <a:buClrTx/>
            </a:pPr>
            <a:r>
              <a:rPr lang="en-US" sz="4000" kern="1200" spc="70" dirty="0" err="1">
                <a:solidFill>
                  <a:srgbClr val="EEECE1">
                    <a:lumMod val="10000"/>
                  </a:srgbClr>
                </a:solidFill>
                <a:latin typeface="#9Slide07 SVNBango" panose="02000000000000000000" pitchFamily="2" charset="0"/>
                <a:ea typeface="+mn-ea"/>
                <a:cs typeface="+mn-cs"/>
              </a:rPr>
              <a:t>Thực</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hành</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tiếng</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Việt</a:t>
            </a:r>
            <a:endParaRPr lang="en-US" sz="4000" kern="1200" spc="70" dirty="0">
              <a:solidFill>
                <a:srgbClr val="EEECE1">
                  <a:lumMod val="10000"/>
                </a:srgbClr>
              </a:solidFill>
              <a:latin typeface="#9Slide07 SVNBango" panose="02000000000000000000" pitchFamily="2" charset="0"/>
              <a:ea typeface="+mn-ea"/>
              <a:cs typeface="+mn-cs"/>
            </a:endParaRPr>
          </a:p>
        </p:txBody>
      </p:sp>
      <p:sp>
        <p:nvSpPr>
          <p:cNvPr id="2" name="Freeform 5">
            <a:extLst>
              <a:ext uri="{FF2B5EF4-FFF2-40B4-BE49-F238E27FC236}">
                <a16:creationId xmlns:a16="http://schemas.microsoft.com/office/drawing/2014/main" xmlns="" id="{08A938D6-2131-538E-9189-884243561CF5}"/>
              </a:ext>
            </a:extLst>
          </p:cNvPr>
          <p:cNvSpPr/>
          <p:nvPr/>
        </p:nvSpPr>
        <p:spPr>
          <a:xfrm>
            <a:off x="6286500" y="2228850"/>
            <a:ext cx="2998505" cy="3041681"/>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grpSp>
        <p:nvGrpSpPr>
          <p:cNvPr id="18" name="Group 5">
            <a:extLst>
              <a:ext uri="{FF2B5EF4-FFF2-40B4-BE49-F238E27FC236}">
                <a16:creationId xmlns:a16="http://schemas.microsoft.com/office/drawing/2014/main" xmlns="" id="{FFC4EFD4-95E4-2476-DB01-6A2E01509644}"/>
              </a:ext>
            </a:extLst>
          </p:cNvPr>
          <p:cNvGrpSpPr/>
          <p:nvPr/>
        </p:nvGrpSpPr>
        <p:grpSpPr>
          <a:xfrm>
            <a:off x="462705" y="895350"/>
            <a:ext cx="241333" cy="241333"/>
            <a:chOff x="0" y="0"/>
            <a:chExt cx="812800" cy="812800"/>
          </a:xfrm>
        </p:grpSpPr>
        <p:sp>
          <p:nvSpPr>
            <p:cNvPr id="22" name="Freeform 6">
              <a:extLst>
                <a:ext uri="{FF2B5EF4-FFF2-40B4-BE49-F238E27FC236}">
                  <a16:creationId xmlns:a16="http://schemas.microsoft.com/office/drawing/2014/main" xmlns=""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24" name="TextBox 7">
              <a:extLst>
                <a:ext uri="{FF2B5EF4-FFF2-40B4-BE49-F238E27FC236}">
                  <a16:creationId xmlns:a16="http://schemas.microsoft.com/office/drawing/2014/main" xmlns=""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5" name="Group 8">
            <a:extLst>
              <a:ext uri="{FF2B5EF4-FFF2-40B4-BE49-F238E27FC236}">
                <a16:creationId xmlns:a16="http://schemas.microsoft.com/office/drawing/2014/main" xmlns="" id="{B2C972DC-DB90-D695-B5BE-40196DCBD10C}"/>
              </a:ext>
            </a:extLst>
          </p:cNvPr>
          <p:cNvGrpSpPr/>
          <p:nvPr/>
        </p:nvGrpSpPr>
        <p:grpSpPr>
          <a:xfrm>
            <a:off x="754461" y="895350"/>
            <a:ext cx="241333" cy="241333"/>
            <a:chOff x="0" y="0"/>
            <a:chExt cx="812800" cy="812800"/>
          </a:xfrm>
        </p:grpSpPr>
        <p:sp>
          <p:nvSpPr>
            <p:cNvPr id="26" name="Freeform 9">
              <a:extLst>
                <a:ext uri="{FF2B5EF4-FFF2-40B4-BE49-F238E27FC236}">
                  <a16:creationId xmlns:a16="http://schemas.microsoft.com/office/drawing/2014/main" xmlns=""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29" name="TextBox 10">
              <a:extLst>
                <a:ext uri="{FF2B5EF4-FFF2-40B4-BE49-F238E27FC236}">
                  <a16:creationId xmlns:a16="http://schemas.microsoft.com/office/drawing/2014/main" xmlns=""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0" name="Group 11">
            <a:extLst>
              <a:ext uri="{FF2B5EF4-FFF2-40B4-BE49-F238E27FC236}">
                <a16:creationId xmlns:a16="http://schemas.microsoft.com/office/drawing/2014/main" xmlns="" id="{0A18C402-C93C-ED78-08A7-C7A4E73A6A06}"/>
              </a:ext>
            </a:extLst>
          </p:cNvPr>
          <p:cNvGrpSpPr/>
          <p:nvPr/>
        </p:nvGrpSpPr>
        <p:grpSpPr>
          <a:xfrm>
            <a:off x="1043732" y="895350"/>
            <a:ext cx="241333" cy="241333"/>
            <a:chOff x="0" y="0"/>
            <a:chExt cx="812800" cy="812800"/>
          </a:xfrm>
        </p:grpSpPr>
        <p:sp>
          <p:nvSpPr>
            <p:cNvPr id="31" name="Freeform 12">
              <a:extLst>
                <a:ext uri="{FF2B5EF4-FFF2-40B4-BE49-F238E27FC236}">
                  <a16:creationId xmlns:a16="http://schemas.microsoft.com/office/drawing/2014/main" xmlns=""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32" name="TextBox 13">
              <a:extLst>
                <a:ext uri="{FF2B5EF4-FFF2-40B4-BE49-F238E27FC236}">
                  <a16:creationId xmlns:a16="http://schemas.microsoft.com/office/drawing/2014/main" xmlns=""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3" name="Group 14">
            <a:extLst>
              <a:ext uri="{FF2B5EF4-FFF2-40B4-BE49-F238E27FC236}">
                <a16:creationId xmlns:a16="http://schemas.microsoft.com/office/drawing/2014/main" xmlns="" id="{65761553-2BFF-2AE6-0570-CC19A71D6FEA}"/>
              </a:ext>
            </a:extLst>
          </p:cNvPr>
          <p:cNvGrpSpPr/>
          <p:nvPr/>
        </p:nvGrpSpPr>
        <p:grpSpPr>
          <a:xfrm>
            <a:off x="1333003" y="895350"/>
            <a:ext cx="241333" cy="241333"/>
            <a:chOff x="0" y="0"/>
            <a:chExt cx="812800" cy="812800"/>
          </a:xfrm>
        </p:grpSpPr>
        <p:sp>
          <p:nvSpPr>
            <p:cNvPr id="34" name="Freeform 15">
              <a:extLst>
                <a:ext uri="{FF2B5EF4-FFF2-40B4-BE49-F238E27FC236}">
                  <a16:creationId xmlns:a16="http://schemas.microsoft.com/office/drawing/2014/main" xmlns=""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35" name="TextBox 16">
              <a:extLst>
                <a:ext uri="{FF2B5EF4-FFF2-40B4-BE49-F238E27FC236}">
                  <a16:creationId xmlns:a16="http://schemas.microsoft.com/office/drawing/2014/main" xmlns=""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Tree>
    <p:extLst>
      <p:ext uri="{BB962C8B-B14F-4D97-AF65-F5344CB8AC3E}">
        <p14:creationId xmlns:p14="http://schemas.microsoft.com/office/powerpoint/2010/main" val="140894317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TotalTime>
  <Words>1583</Words>
  <Application>Microsoft Office PowerPoint</Application>
  <PresentationFormat>On-screen Show (16:9)</PresentationFormat>
  <Paragraphs>115</Paragraphs>
  <Slides>20</Slides>
  <Notes>20</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20</vt:i4>
      </vt:variant>
    </vt:vector>
  </HeadingPairs>
  <TitlesOfParts>
    <vt:vector size="39" baseType="lpstr">
      <vt:lpstr>Segoe UI Semibold</vt:lpstr>
      <vt:lpstr>Arial</vt:lpstr>
      <vt:lpstr>#9Slide07 SVNBango</vt:lpstr>
      <vt:lpstr>#9Slide07 IcielSoup of Justice</vt:lpstr>
      <vt:lpstr>Calibri</vt:lpstr>
      <vt:lpstr>Times New Roman</vt:lpstr>
      <vt:lpstr>黑体</vt:lpstr>
      <vt:lpstr>宋体</vt:lpstr>
      <vt:lpstr>Wingdings</vt:lpstr>
      <vt:lpstr>#9Slide05 Pattaya</vt:lpstr>
      <vt:lpstr>#9Slide07 SVNGuerrilla</vt:lpstr>
      <vt:lpstr>#9Slide04 Vollkorn Bold</vt:lpstr>
      <vt:lpstr>Office Theme</vt:lpstr>
      <vt:lpstr>5_Office Theme</vt:lpstr>
      <vt:lpstr>4_Office Theme</vt:lpstr>
      <vt:lpstr>3_Office Theme</vt:lpstr>
      <vt:lpstr>2_Office Theme</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ASUS</dc:creator>
  <cp:lastModifiedBy>Thao</cp:lastModifiedBy>
  <cp:revision>84</cp:revision>
  <dcterms:modified xsi:type="dcterms:W3CDTF">2025-08-22T14:55:08Z</dcterms:modified>
</cp:coreProperties>
</file>