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2" r:id="rId1"/>
    <p:sldMasterId id="2147483745" r:id="rId2"/>
  </p:sldMasterIdLst>
  <p:notesMasterIdLst>
    <p:notesMasterId r:id="rId47"/>
  </p:notesMasterIdLst>
  <p:sldIdLst>
    <p:sldId id="469" r:id="rId3"/>
    <p:sldId id="427" r:id="rId4"/>
    <p:sldId id="472" r:id="rId5"/>
    <p:sldId id="474" r:id="rId6"/>
    <p:sldId id="500" r:id="rId7"/>
    <p:sldId id="476" r:id="rId8"/>
    <p:sldId id="477" r:id="rId9"/>
    <p:sldId id="501" r:id="rId10"/>
    <p:sldId id="534" r:id="rId11"/>
    <p:sldId id="478" r:id="rId12"/>
    <p:sldId id="504" r:id="rId13"/>
    <p:sldId id="505" r:id="rId14"/>
    <p:sldId id="503" r:id="rId15"/>
    <p:sldId id="480" r:id="rId16"/>
    <p:sldId id="372" r:id="rId17"/>
    <p:sldId id="481" r:id="rId18"/>
    <p:sldId id="507" r:id="rId19"/>
    <p:sldId id="506" r:id="rId20"/>
    <p:sldId id="485" r:id="rId21"/>
    <p:sldId id="508" r:id="rId22"/>
    <p:sldId id="509" r:id="rId23"/>
    <p:sldId id="522" r:id="rId24"/>
    <p:sldId id="528" r:id="rId25"/>
    <p:sldId id="529" r:id="rId26"/>
    <p:sldId id="525" r:id="rId27"/>
    <p:sldId id="526" r:id="rId28"/>
    <p:sldId id="530" r:id="rId29"/>
    <p:sldId id="531" r:id="rId30"/>
    <p:sldId id="532" r:id="rId31"/>
    <p:sldId id="490" r:id="rId32"/>
    <p:sldId id="491" r:id="rId33"/>
    <p:sldId id="521" r:id="rId34"/>
    <p:sldId id="492" r:id="rId35"/>
    <p:sldId id="493" r:id="rId36"/>
    <p:sldId id="449" r:id="rId37"/>
    <p:sldId id="450" r:id="rId38"/>
    <p:sldId id="451" r:id="rId39"/>
    <p:sldId id="452" r:id="rId40"/>
    <p:sldId id="453" r:id="rId41"/>
    <p:sldId id="454" r:id="rId42"/>
    <p:sldId id="455" r:id="rId43"/>
    <p:sldId id="456" r:id="rId44"/>
    <p:sldId id="457" r:id="rId45"/>
    <p:sldId id="458" r:id="rId46"/>
  </p:sldIdLst>
  <p:sldSz cx="18288000" cy="10287000"/>
  <p:notesSz cx="6858000" cy="9144000"/>
  <p:embeddedFontLst>
    <p:embeddedFont>
      <p:font typeface="#9Slide05 SVNBeauty Atok Script" pitchFamily="2" charset="-127"/>
      <p:regular r:id="rId48"/>
    </p:embeddedFont>
    <p:embeddedFont>
      <p:font typeface="微软雅黑" panose="020B0503020204020204" pitchFamily="34" charset="-122"/>
      <p:regular r:id="rId49"/>
      <p:bold r:id="rId50"/>
    </p:embeddedFont>
    <p:embeddedFont>
      <p:font typeface="#9Slide07 IcielTALUHLA" pitchFamily="2" charset="-93"/>
      <p:regular r:id="rId51"/>
    </p:embeddedFont>
    <p:embeddedFont>
      <p:font typeface="Calibri" panose="020F0502020204030204" pitchFamily="34" charset="0"/>
      <p:regular r:id="rId52"/>
      <p:bold r:id="rId53"/>
      <p:italic r:id="rId54"/>
      <p:boldItalic r:id="rId55"/>
    </p:embeddedFont>
    <p:embeddedFont>
      <p:font typeface="#9Slide04 Vollkorn Bold" panose="00000800000000000000" pitchFamily="2" charset="0"/>
      <p:bold r:id="rId56"/>
    </p:embeddedFont>
    <p:embeddedFont>
      <p:font typeface="Noto Serif" panose="02020600060500020200" pitchFamily="18" charset="0"/>
      <p:regular r:id="rId57"/>
      <p:bold r:id="rId58"/>
      <p:italic r:id="rId59"/>
      <p:boldItalic r:id="rId60"/>
    </p:embeddedFont>
    <p:embeddedFont>
      <p:font typeface="#9Slide05 SVNFadilla" pitchFamily="2" charset="0"/>
      <p:regular r:id="rId61"/>
    </p:embeddedFont>
    <p:embeddedFont>
      <p:font typeface="新宋体" panose="02010609030101010101" pitchFamily="49" charset="-122"/>
      <p:regular r:id="rId62"/>
    </p:embeddedFont>
    <p:embeddedFont>
      <p:font typeface="#9Slide04 Rokkitt SemiBold" panose="00000700000000000000" pitchFamily="2" charset="-93"/>
      <p:bold r:id="rId63"/>
    </p:embeddedFont>
    <p:embeddedFont>
      <p:font typeface="#9Slide07 SVNGuerrilla" panose="00000500000000000000" pitchFamily="2" charset="0"/>
      <p:regular r:id="rId64"/>
    </p:embeddedFont>
    <p:embeddedFont>
      <p:font typeface="#9Slide05 SVNHollie Script Pro" pitchFamily="2" charset="0"/>
      <p:regular r:id="rId65"/>
    </p:embeddedFont>
    <p:embeddedFont>
      <p:font typeface="#9Slide05 SVNBellico" panose="02000000000000000000" pitchFamily="2" charset="-93"/>
      <p:regular r:id="rId66"/>
    </p:embeddedFont>
    <p:embeddedFont>
      <p:font typeface="Calibri Light" panose="020F0302020204030204" pitchFamily="34" charset="0"/>
      <p:regular r:id="rId67"/>
      <p:italic r:id="rId68"/>
    </p:embeddedFont>
    <p:embeddedFont>
      <p:font typeface="#9Slide05 SVNLifehack Script" panose="00000500000000000000" pitchFamily="2" charset="0"/>
      <p:regular r:id="rId69"/>
    </p:embeddedFont>
    <p:embeddedFont>
      <p:font typeface="#9Slide05 Fourth Medium" panose="00000600000000000000" pitchFamily="2" charset="-93"/>
      <p:bold r:id="rId70"/>
    </p:embeddedFont>
    <p:embeddedFont>
      <p:font typeface="#9Slide05 Pattaya" panose="00000500000000000000" pitchFamily="2" charset="-34"/>
      <p:regular r:id="rId71"/>
    </p:embeddedFont>
    <p:embeddedFont>
      <p:font typeface="#9Slide04 Rokkitt Bold" panose="00000800000000000000" pitchFamily="2" charset="-93"/>
      <p:bold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3442D"/>
    <a:srgbClr val="232C37"/>
    <a:srgbClr val="5E4834"/>
    <a:srgbClr val="F9F6F1"/>
    <a:srgbClr val="CAA882"/>
    <a:srgbClr val="AE2746"/>
    <a:srgbClr val="988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8" autoAdjust="0"/>
    <p:restoredTop sz="74720" autoAdjust="0"/>
  </p:normalViewPr>
  <p:slideViewPr>
    <p:cSldViewPr>
      <p:cViewPr varScale="1">
        <p:scale>
          <a:sx n="44" d="100"/>
          <a:sy n="44" d="100"/>
        </p:scale>
        <p:origin x="121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E70960-3C00-4081-9920-C69A7922AA23}" type="doc">
      <dgm:prSet loTypeId="urn:microsoft.com/office/officeart/2005/8/layout/arrow2" loCatId="process" qsTypeId="urn:microsoft.com/office/officeart/2005/8/quickstyle/simple1" qsCatId="simple" csTypeId="urn:microsoft.com/office/officeart/2005/8/colors/colorful1" csCatId="colorful" phldr="1"/>
      <dgm:spPr/>
    </dgm:pt>
    <dgm:pt modelId="{55313E63-1041-42A4-A48B-ACC7D0A9C96D}">
      <dgm:prSet phldrT="[Text]" custT="1"/>
      <dgm:spPr/>
      <dgm:t>
        <a:bodyPr/>
        <a:lstStyle/>
        <a:p>
          <a:r>
            <a:rPr lang="en-US" sz="4800" dirty="0">
              <a:latin typeface="Times New Roman" panose="02020603050405020304" pitchFamily="18" charset="0"/>
              <a:cs typeface="Times New Roman" panose="02020603050405020304" pitchFamily="18" charset="0"/>
            </a:rPr>
            <a:t>Khi </a:t>
          </a:r>
          <a:r>
            <a:rPr lang="en-US" sz="4800" dirty="0" err="1">
              <a:latin typeface="Times New Roman" panose="02020603050405020304" pitchFamily="18" charset="0"/>
              <a:cs typeface="Times New Roman" panose="02020603050405020304" pitchFamily="18" charset="0"/>
            </a:rPr>
            <a:t>tuổi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trẻ</a:t>
          </a:r>
          <a:endParaRPr lang="en-US" sz="4800" dirty="0">
            <a:latin typeface="Times New Roman" panose="02020603050405020304" pitchFamily="18" charset="0"/>
            <a:cs typeface="Times New Roman" panose="02020603050405020304" pitchFamily="18" charset="0"/>
          </a:endParaRPr>
        </a:p>
      </dgm:t>
    </dgm:pt>
    <dgm:pt modelId="{1F0FA217-C700-4D01-8284-81CFCBCA6CE9}" type="par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6CE218E9-3EC2-44C3-A7A1-C40D58D62FEF}" type="sibTrans" cxnId="{FF1037E6-864D-4FDE-9DF9-9C1003814356}">
      <dgm:prSet/>
      <dgm:spPr/>
      <dgm:t>
        <a:bodyPr/>
        <a:lstStyle/>
        <a:p>
          <a:endParaRPr lang="en-US" sz="4800">
            <a:latin typeface="Times New Roman" panose="02020603050405020304" pitchFamily="18" charset="0"/>
            <a:cs typeface="Times New Roman" panose="02020603050405020304" pitchFamily="18" charset="0"/>
          </a:endParaRPr>
        </a:p>
      </dgm:t>
    </dgm:pt>
    <dgm:pt modelId="{EB84B190-BF00-403C-B27C-2E15A3451F32}">
      <dgm:prSet phldrT="[Text]" custT="1"/>
      <dgm:spPr/>
      <dgm:t>
        <a:bodyPr/>
        <a:lstStyle/>
        <a:p>
          <a:r>
            <a:rPr lang="en-US" sz="4800" dirty="0" err="1">
              <a:latin typeface="Times New Roman" panose="02020603050405020304" pitchFamily="18" charset="0"/>
              <a:cs typeface="Times New Roman" panose="02020603050405020304" pitchFamily="18" charset="0"/>
            </a:rPr>
            <a:t>Lúc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già</a:t>
          </a:r>
          <a:endParaRPr lang="en-US" sz="4800" dirty="0">
            <a:latin typeface="Times New Roman" panose="02020603050405020304" pitchFamily="18" charset="0"/>
            <a:cs typeface="Times New Roman" panose="02020603050405020304" pitchFamily="18" charset="0"/>
          </a:endParaRPr>
        </a:p>
      </dgm:t>
    </dgm:pt>
    <dgm:pt modelId="{3D163BE3-0C06-4612-8046-65765A25EC2A}" type="par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36939A68-3E97-45C9-8533-5174A10F0CE8}" type="sibTrans" cxnId="{FBADBDAD-78AD-490C-BAF4-E4529CF7DA52}">
      <dgm:prSet/>
      <dgm:spPr/>
      <dgm:t>
        <a:bodyPr/>
        <a:lstStyle/>
        <a:p>
          <a:endParaRPr lang="en-US" sz="4800">
            <a:latin typeface="Times New Roman" panose="02020603050405020304" pitchFamily="18" charset="0"/>
            <a:cs typeface="Times New Roman" panose="02020603050405020304" pitchFamily="18" charset="0"/>
          </a:endParaRPr>
        </a:p>
      </dgm:t>
    </dgm:pt>
    <dgm:pt modelId="{16D311B4-2987-4CA5-B270-04DFCA9A6436}" type="pres">
      <dgm:prSet presAssocID="{A1E70960-3C00-4081-9920-C69A7922AA23}" presName="arrowDiagram" presStyleCnt="0">
        <dgm:presLayoutVars>
          <dgm:chMax val="5"/>
          <dgm:dir/>
          <dgm:resizeHandles val="exact"/>
        </dgm:presLayoutVars>
      </dgm:prSet>
      <dgm:spPr/>
    </dgm:pt>
    <dgm:pt modelId="{175AC742-9F1A-4B87-8E5C-16A5F76F6392}" type="pres">
      <dgm:prSet presAssocID="{A1E70960-3C00-4081-9920-C69A7922AA23}" presName="arrow" presStyleLbl="bgShp" presStyleIdx="0" presStyleCnt="1"/>
      <dgm:spPr/>
    </dgm:pt>
    <dgm:pt modelId="{9E30F6DE-B635-4444-A1F6-3F3E2C16583B}" type="pres">
      <dgm:prSet presAssocID="{A1E70960-3C00-4081-9920-C69A7922AA23}" presName="arrowDiagram2" presStyleCnt="0"/>
      <dgm:spPr/>
    </dgm:pt>
    <dgm:pt modelId="{DCA0E27B-0DA9-44B5-A6A5-598507018F1F}" type="pres">
      <dgm:prSet presAssocID="{55313E63-1041-42A4-A48B-ACC7D0A9C96D}" presName="bullet2a" presStyleLbl="node1" presStyleIdx="0" presStyleCnt="2"/>
      <dgm:spPr/>
    </dgm:pt>
    <dgm:pt modelId="{B312D70C-89C0-4E7E-9466-1A8371CE79FE}" type="pres">
      <dgm:prSet presAssocID="{55313E63-1041-42A4-A48B-ACC7D0A9C96D}" presName="textBox2a" presStyleLbl="revTx" presStyleIdx="0" presStyleCnt="2">
        <dgm:presLayoutVars>
          <dgm:bulletEnabled val="1"/>
        </dgm:presLayoutVars>
      </dgm:prSet>
      <dgm:spPr/>
      <dgm:t>
        <a:bodyPr/>
        <a:lstStyle/>
        <a:p>
          <a:endParaRPr lang="en-US"/>
        </a:p>
      </dgm:t>
    </dgm:pt>
    <dgm:pt modelId="{5EFD8472-DC99-4A7A-89BC-C3729BB52644}" type="pres">
      <dgm:prSet presAssocID="{EB84B190-BF00-403C-B27C-2E15A3451F32}" presName="bullet2b" presStyleLbl="node1" presStyleIdx="1" presStyleCnt="2"/>
      <dgm:spPr/>
    </dgm:pt>
    <dgm:pt modelId="{9AE15BB5-A2CD-4022-8ED2-F93A57830D93}" type="pres">
      <dgm:prSet presAssocID="{EB84B190-BF00-403C-B27C-2E15A3451F32}" presName="textBox2b" presStyleLbl="revTx" presStyleIdx="1" presStyleCnt="2">
        <dgm:presLayoutVars>
          <dgm:bulletEnabled val="1"/>
        </dgm:presLayoutVars>
      </dgm:prSet>
      <dgm:spPr/>
      <dgm:t>
        <a:bodyPr/>
        <a:lstStyle/>
        <a:p>
          <a:endParaRPr lang="en-US"/>
        </a:p>
      </dgm:t>
    </dgm:pt>
  </dgm:ptLst>
  <dgm:cxnLst>
    <dgm:cxn modelId="{FBADBDAD-78AD-490C-BAF4-E4529CF7DA52}" srcId="{A1E70960-3C00-4081-9920-C69A7922AA23}" destId="{EB84B190-BF00-403C-B27C-2E15A3451F32}" srcOrd="1" destOrd="0" parTransId="{3D163BE3-0C06-4612-8046-65765A25EC2A}" sibTransId="{36939A68-3E97-45C9-8533-5174A10F0CE8}"/>
    <dgm:cxn modelId="{E0CA6A06-57B4-419A-9C21-BCE5D1DFE704}" type="presOf" srcId="{A1E70960-3C00-4081-9920-C69A7922AA23}" destId="{16D311B4-2987-4CA5-B270-04DFCA9A6436}" srcOrd="0" destOrd="0" presId="urn:microsoft.com/office/officeart/2005/8/layout/arrow2"/>
    <dgm:cxn modelId="{4D52A703-7556-47E2-AA83-24A448B5E52F}" type="presOf" srcId="{55313E63-1041-42A4-A48B-ACC7D0A9C96D}" destId="{B312D70C-89C0-4E7E-9466-1A8371CE79FE}" srcOrd="0" destOrd="0" presId="urn:microsoft.com/office/officeart/2005/8/layout/arrow2"/>
    <dgm:cxn modelId="{FF1037E6-864D-4FDE-9DF9-9C1003814356}" srcId="{A1E70960-3C00-4081-9920-C69A7922AA23}" destId="{55313E63-1041-42A4-A48B-ACC7D0A9C96D}" srcOrd="0" destOrd="0" parTransId="{1F0FA217-C700-4D01-8284-81CFCBCA6CE9}" sibTransId="{6CE218E9-3EC2-44C3-A7A1-C40D58D62FEF}"/>
    <dgm:cxn modelId="{4101E2E6-B6B6-415E-B7F0-AB280EFA47E8}" type="presOf" srcId="{EB84B190-BF00-403C-B27C-2E15A3451F32}" destId="{9AE15BB5-A2CD-4022-8ED2-F93A57830D93}" srcOrd="0" destOrd="0" presId="urn:microsoft.com/office/officeart/2005/8/layout/arrow2"/>
    <dgm:cxn modelId="{991D572A-877F-456F-81E7-771FBCD6D9D5}" type="presParOf" srcId="{16D311B4-2987-4CA5-B270-04DFCA9A6436}" destId="{175AC742-9F1A-4B87-8E5C-16A5F76F6392}" srcOrd="0" destOrd="0" presId="urn:microsoft.com/office/officeart/2005/8/layout/arrow2"/>
    <dgm:cxn modelId="{CC22055F-2B5B-420E-9EB5-9A27405DB6FC}" type="presParOf" srcId="{16D311B4-2987-4CA5-B270-04DFCA9A6436}" destId="{9E30F6DE-B635-4444-A1F6-3F3E2C16583B}" srcOrd="1" destOrd="0" presId="urn:microsoft.com/office/officeart/2005/8/layout/arrow2"/>
    <dgm:cxn modelId="{589C1870-6EB9-4DC9-9E3E-DC86807609A7}" type="presParOf" srcId="{9E30F6DE-B635-4444-A1F6-3F3E2C16583B}" destId="{DCA0E27B-0DA9-44B5-A6A5-598507018F1F}" srcOrd="0" destOrd="0" presId="urn:microsoft.com/office/officeart/2005/8/layout/arrow2"/>
    <dgm:cxn modelId="{DE588F31-0E33-4F23-94E8-FB56B780311C}" type="presParOf" srcId="{9E30F6DE-B635-4444-A1F6-3F3E2C16583B}" destId="{B312D70C-89C0-4E7E-9466-1A8371CE79FE}" srcOrd="1" destOrd="0" presId="urn:microsoft.com/office/officeart/2005/8/layout/arrow2"/>
    <dgm:cxn modelId="{4CDBD832-A28C-4013-B487-DA2D0A62D393}" type="presParOf" srcId="{9E30F6DE-B635-4444-A1F6-3F3E2C16583B}" destId="{5EFD8472-DC99-4A7A-89BC-C3729BB52644}" srcOrd="2" destOrd="0" presId="urn:microsoft.com/office/officeart/2005/8/layout/arrow2"/>
    <dgm:cxn modelId="{AD3409C2-2756-4B0F-B427-DB948E67F5F6}" type="presParOf" srcId="{9E30F6DE-B635-4444-A1F6-3F3E2C16583B}" destId="{9AE15BB5-A2CD-4022-8ED2-F93A57830D93}"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5AC742-9F1A-4B87-8E5C-16A5F76F6392}">
      <dsp:nvSpPr>
        <dsp:cNvPr id="0" name=""/>
        <dsp:cNvSpPr/>
      </dsp:nvSpPr>
      <dsp:spPr>
        <a:xfrm>
          <a:off x="0" y="253999"/>
          <a:ext cx="12192000" cy="7620000"/>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0E27B-0DA9-44B5-A6A5-598507018F1F}">
      <dsp:nvSpPr>
        <dsp:cNvPr id="0" name=""/>
        <dsp:cNvSpPr/>
      </dsp:nvSpPr>
      <dsp:spPr>
        <a:xfrm>
          <a:off x="2834640" y="4406899"/>
          <a:ext cx="426720" cy="42672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2D70C-89C0-4E7E-9466-1A8371CE79FE}">
      <dsp:nvSpPr>
        <dsp:cNvPr id="0" name=""/>
        <dsp:cNvSpPr/>
      </dsp:nvSpPr>
      <dsp:spPr>
        <a:xfrm>
          <a:off x="3048000" y="4620259"/>
          <a:ext cx="3962400" cy="325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110" tIns="0" rIns="0" bIns="0" numCol="1" spcCol="1270" anchor="t" anchorCtr="0">
          <a:noAutofit/>
        </a:bodyPr>
        <a:lstStyle/>
        <a:p>
          <a:pPr lvl="0" algn="l" defTabSz="2133600">
            <a:lnSpc>
              <a:spcPct val="90000"/>
            </a:lnSpc>
            <a:spcBef>
              <a:spcPct val="0"/>
            </a:spcBef>
            <a:spcAft>
              <a:spcPct val="35000"/>
            </a:spcAft>
          </a:pPr>
          <a:r>
            <a:rPr lang="en-US" sz="4800" kern="1200" dirty="0">
              <a:latin typeface="Times New Roman" panose="02020603050405020304" pitchFamily="18" charset="0"/>
              <a:cs typeface="Times New Roman" panose="02020603050405020304" pitchFamily="18" charset="0"/>
            </a:rPr>
            <a:t>Khi </a:t>
          </a:r>
          <a:r>
            <a:rPr lang="en-US" sz="4800" kern="1200" dirty="0" err="1">
              <a:latin typeface="Times New Roman" panose="02020603050405020304" pitchFamily="18" charset="0"/>
              <a:cs typeface="Times New Roman" panose="02020603050405020304" pitchFamily="18" charset="0"/>
            </a:rPr>
            <a:t>tuổi</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trẻ</a:t>
          </a:r>
          <a:endParaRPr lang="en-US" sz="4800" kern="1200" dirty="0">
            <a:latin typeface="Times New Roman" panose="02020603050405020304" pitchFamily="18" charset="0"/>
            <a:cs typeface="Times New Roman" panose="02020603050405020304" pitchFamily="18" charset="0"/>
          </a:endParaRPr>
        </a:p>
      </dsp:txBody>
      <dsp:txXfrm>
        <a:off x="3048000" y="4620259"/>
        <a:ext cx="3962400" cy="3253740"/>
      </dsp:txXfrm>
    </dsp:sp>
    <dsp:sp modelId="{5EFD8472-DC99-4A7A-89BC-C3729BB52644}">
      <dsp:nvSpPr>
        <dsp:cNvPr id="0" name=""/>
        <dsp:cNvSpPr/>
      </dsp:nvSpPr>
      <dsp:spPr>
        <a:xfrm>
          <a:off x="6766560" y="2463799"/>
          <a:ext cx="731520" cy="7315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E15BB5-A2CD-4022-8ED2-F93A57830D93}">
      <dsp:nvSpPr>
        <dsp:cNvPr id="0" name=""/>
        <dsp:cNvSpPr/>
      </dsp:nvSpPr>
      <dsp:spPr>
        <a:xfrm>
          <a:off x="7132320" y="2829559"/>
          <a:ext cx="3962400" cy="504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617" tIns="0" rIns="0" bIns="0" numCol="1" spcCol="1270" anchor="t" anchorCtr="0">
          <a:noAutofit/>
        </a:bodyPr>
        <a:lstStyle/>
        <a:p>
          <a:pPr lvl="0" algn="l" defTabSz="2133600">
            <a:lnSpc>
              <a:spcPct val="90000"/>
            </a:lnSpc>
            <a:spcBef>
              <a:spcPct val="0"/>
            </a:spcBef>
            <a:spcAft>
              <a:spcPct val="35000"/>
            </a:spcAft>
          </a:pPr>
          <a:r>
            <a:rPr lang="en-US" sz="4800" kern="1200" dirty="0" err="1">
              <a:latin typeface="Times New Roman" panose="02020603050405020304" pitchFamily="18" charset="0"/>
              <a:cs typeface="Times New Roman" panose="02020603050405020304" pitchFamily="18" charset="0"/>
            </a:rPr>
            <a:t>Lúc</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về</a:t>
          </a:r>
          <a:r>
            <a:rPr lang="en-US" sz="4800" kern="1200" dirty="0">
              <a:latin typeface="Times New Roman" panose="02020603050405020304" pitchFamily="18" charset="0"/>
              <a:cs typeface="Times New Roman" panose="02020603050405020304" pitchFamily="18" charset="0"/>
            </a:rPr>
            <a:t> </a:t>
          </a:r>
          <a:r>
            <a:rPr lang="en-US" sz="4800" kern="1200" dirty="0" err="1">
              <a:latin typeface="Times New Roman" panose="02020603050405020304" pitchFamily="18" charset="0"/>
              <a:cs typeface="Times New Roman" panose="02020603050405020304" pitchFamily="18" charset="0"/>
            </a:rPr>
            <a:t>già</a:t>
          </a:r>
          <a:endParaRPr lang="en-US" sz="4800" kern="1200" dirty="0">
            <a:latin typeface="Times New Roman" panose="02020603050405020304" pitchFamily="18" charset="0"/>
            <a:cs typeface="Times New Roman" panose="02020603050405020304" pitchFamily="18" charset="0"/>
          </a:endParaRPr>
        </a:p>
      </dsp:txBody>
      <dsp:txXfrm>
        <a:off x="7132320" y="2829559"/>
        <a:ext cx="3962400" cy="504444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254F2-167C-4992-B7A3-765BF12D9883}"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3A976-A7B9-4D74-AF60-973F03DD68A4}" type="slidenum">
              <a:rPr lang="en-US" smtClean="0"/>
              <a:t>‹#›</a:t>
            </a:fld>
            <a:endParaRPr lang="en-US"/>
          </a:p>
        </p:txBody>
      </p:sp>
    </p:spTree>
    <p:extLst>
      <p:ext uri="{BB962C8B-B14F-4D97-AF65-F5344CB8AC3E}">
        <p14:creationId xmlns:p14="http://schemas.microsoft.com/office/powerpoint/2010/main" val="29007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0D0D0D"/>
                </a:solidFill>
                <a:effectLst/>
                <a:latin typeface="Söhne"/>
              </a:rPr>
              <a:t>Chia </a:t>
            </a:r>
            <a:r>
              <a:rPr lang="en-US" b="0" i="0" dirty="0" err="1">
                <a:solidFill>
                  <a:srgbClr val="0D0D0D"/>
                </a:solidFill>
                <a:effectLst/>
                <a:latin typeface="Söhne"/>
              </a:rPr>
              <a:t>lớp</a:t>
            </a:r>
            <a:r>
              <a:rPr lang="en-US" b="0" i="0" dirty="0">
                <a:solidFill>
                  <a:srgbClr val="0D0D0D"/>
                </a:solidFill>
                <a:effectLst/>
                <a:latin typeface="Söhne"/>
              </a:rPr>
              <a:t> </a:t>
            </a:r>
            <a:r>
              <a:rPr lang="en-US" b="0" i="0" dirty="0" err="1">
                <a:solidFill>
                  <a:srgbClr val="0D0D0D"/>
                </a:solidFill>
                <a:effectLst/>
                <a:latin typeface="Söhne"/>
              </a:rPr>
              <a:t>thành</a:t>
            </a:r>
            <a:r>
              <a:rPr lang="en-US" b="0" i="0" dirty="0">
                <a:solidFill>
                  <a:srgbClr val="0D0D0D"/>
                </a:solidFill>
                <a:effectLst/>
                <a:latin typeface="Söhne"/>
              </a:rPr>
              <a:t> 2 </a:t>
            </a:r>
            <a:r>
              <a:rPr lang="en-US" b="0" i="0" dirty="0" err="1">
                <a:solidFill>
                  <a:srgbClr val="0D0D0D"/>
                </a:solidFill>
                <a:effectLst/>
                <a:latin typeface="Söhne"/>
              </a:rPr>
              <a:t>nhóm</a:t>
            </a:r>
            <a:endParaRPr lang="en-US" b="0" i="0" dirty="0">
              <a:solidFill>
                <a:srgbClr val="0D0D0D"/>
              </a:solidFill>
              <a:effectLst/>
              <a:latin typeface="Söhne"/>
            </a:endParaRPr>
          </a:p>
          <a:p>
            <a:pPr algn="l">
              <a:buFont typeface="+mj-lt"/>
              <a:buNone/>
            </a:pPr>
            <a:r>
              <a:rPr lang="vi-VN" dirty="0"/>
              <a:t>Nhóm 1 liệt kê các </a:t>
            </a:r>
            <a:r>
              <a:rPr lang="vi-VN" b="1" dirty="0"/>
              <a:t>điểm tích cực</a:t>
            </a:r>
            <a:r>
              <a:rPr lang="vi-VN" dirty="0"/>
              <a:t> của tình bạn (như sự hỗ trợ, niềm vui, sự an ủi,...).</a:t>
            </a:r>
            <a:endParaRPr lang="en-US" dirty="0"/>
          </a:p>
          <a:p>
            <a:pPr algn="l">
              <a:buFont typeface="+mj-lt"/>
              <a:buNone/>
            </a:pPr>
            <a:r>
              <a:rPr lang="vi-VN" dirty="0"/>
              <a:t>Nhóm 2 liệt kê các </a:t>
            </a:r>
            <a:r>
              <a:rPr lang="vi-VN" b="1" dirty="0"/>
              <a:t>khó khăn và thách thức</a:t>
            </a:r>
            <a:r>
              <a:rPr lang="en-US" b="1" dirty="0"/>
              <a:t>/</a:t>
            </a:r>
            <a:r>
              <a:rPr lang="en-US" b="1" dirty="0" err="1"/>
              <a:t>điểm</a:t>
            </a:r>
            <a:r>
              <a:rPr lang="en-US" b="1" dirty="0"/>
              <a:t> </a:t>
            </a:r>
            <a:r>
              <a:rPr lang="en-US" b="1" dirty="0" err="1"/>
              <a:t>tiêu</a:t>
            </a:r>
            <a:r>
              <a:rPr lang="en-US" b="1" dirty="0"/>
              <a:t> </a:t>
            </a:r>
            <a:r>
              <a:rPr lang="en-US" b="1" dirty="0" err="1"/>
              <a:t>cực</a:t>
            </a:r>
            <a:r>
              <a:rPr lang="vi-VN" dirty="0"/>
              <a:t> của tình bạn (như sự hiểu lầm, khoảng cách, sự phản bội,...).</a:t>
            </a:r>
            <a:endParaRPr lang="en-US" dirty="0"/>
          </a:p>
          <a:p>
            <a:pPr algn="l">
              <a:buFont typeface="+mj-lt"/>
              <a:buNone/>
            </a:pP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1 </a:t>
            </a:r>
            <a:r>
              <a:rPr lang="en-US" dirty="0" err="1"/>
              <a:t>phút</a:t>
            </a:r>
            <a:endParaRPr lang="en-US" dirty="0"/>
          </a:p>
          <a:p>
            <a:pPr algn="l">
              <a:buFont typeface="+mj-lt"/>
              <a:buNone/>
            </a:pPr>
            <a:r>
              <a:rPr lang="en-US" dirty="0" err="1"/>
              <a:t>Thời</a:t>
            </a:r>
            <a:r>
              <a:rPr lang="en-US" dirty="0"/>
              <a:t> </a:t>
            </a:r>
            <a:r>
              <a:rPr lang="en-US" dirty="0" err="1"/>
              <a:t>gian</a:t>
            </a:r>
            <a:r>
              <a:rPr lang="en-US" dirty="0"/>
              <a:t> </a:t>
            </a:r>
            <a:r>
              <a:rPr lang="en-US" dirty="0" err="1"/>
              <a:t>ghi</a:t>
            </a:r>
            <a:r>
              <a:rPr lang="en-US" dirty="0"/>
              <a:t> 1 </a:t>
            </a:r>
            <a:r>
              <a:rPr lang="en-US" dirty="0" err="1"/>
              <a:t>phút</a:t>
            </a:r>
            <a:endParaRPr lang="en-US" dirty="0"/>
          </a:p>
          <a:p>
            <a:pPr algn="l">
              <a:buFont typeface="+mj-lt"/>
              <a:buNone/>
            </a:pPr>
            <a:r>
              <a:rPr lang="en-US" dirty="0" err="1"/>
              <a:t>Nhóm</a:t>
            </a:r>
            <a:r>
              <a:rPr lang="en-US" dirty="0"/>
              <a:t> </a:t>
            </a:r>
            <a:r>
              <a:rPr lang="en-US" dirty="0" err="1"/>
              <a:t>nào</a:t>
            </a:r>
            <a:r>
              <a:rPr lang="en-US" dirty="0"/>
              <a:t> </a:t>
            </a:r>
            <a:r>
              <a:rPr lang="en-US" dirty="0" err="1"/>
              <a:t>liệt</a:t>
            </a:r>
            <a:r>
              <a:rPr lang="en-US" dirty="0"/>
              <a:t> </a:t>
            </a:r>
            <a:r>
              <a:rPr lang="en-US" dirty="0" err="1"/>
              <a:t>kê</a:t>
            </a:r>
            <a:r>
              <a:rPr lang="en-US" dirty="0"/>
              <a:t> </a:t>
            </a:r>
            <a:r>
              <a:rPr lang="en-US" dirty="0" err="1"/>
              <a:t>được</a:t>
            </a:r>
            <a:r>
              <a:rPr lang="en-US" dirty="0"/>
              <a:t> </a:t>
            </a:r>
            <a:r>
              <a:rPr lang="en-US" dirty="0" err="1"/>
              <a:t>nhiều</a:t>
            </a:r>
            <a:r>
              <a:rPr lang="en-US" dirty="0"/>
              <a:t> </a:t>
            </a:r>
            <a:r>
              <a:rPr lang="en-US" dirty="0" err="1"/>
              <a:t>hơn</a:t>
            </a:r>
            <a:r>
              <a:rPr lang="en-US" dirty="0"/>
              <a:t> </a:t>
            </a:r>
            <a:r>
              <a:rPr lang="en-US" dirty="0" err="1"/>
              <a:t>điểm</a:t>
            </a:r>
            <a:r>
              <a:rPr lang="en-US" dirty="0"/>
              <a:t> </a:t>
            </a:r>
            <a:r>
              <a:rPr lang="en-US" dirty="0" err="1"/>
              <a:t>chính</a:t>
            </a:r>
            <a:r>
              <a:rPr lang="en-US" dirty="0"/>
              <a:t> </a:t>
            </a:r>
            <a:r>
              <a:rPr lang="en-US" dirty="0" err="1"/>
              <a:t>xác</a:t>
            </a:r>
            <a:r>
              <a:rPr lang="en-US" dirty="0"/>
              <a:t> </a:t>
            </a:r>
            <a:r>
              <a:rPr lang="en-US" dirty="0" err="1"/>
              <a:t>sẽ</a:t>
            </a:r>
            <a:r>
              <a:rPr lang="en-US" dirty="0"/>
              <a:t> </a:t>
            </a:r>
            <a:r>
              <a:rPr lang="en-US" dirty="0" err="1"/>
              <a:t>chiến</a:t>
            </a:r>
            <a:r>
              <a:rPr lang="en-US" dirty="0"/>
              <a:t> </a:t>
            </a:r>
            <a:r>
              <a:rPr lang="en-US" dirty="0" err="1"/>
              <a:t>thắng</a:t>
            </a:r>
            <a:r>
              <a:rPr lang="en-US" dirty="0"/>
              <a:t>. </a:t>
            </a:r>
          </a:p>
          <a:p>
            <a:pPr algn="l">
              <a:buFont typeface="+mj-lt"/>
              <a:buNone/>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a:t>
            </a:fld>
            <a:endParaRPr lang="en-US"/>
          </a:p>
        </p:txBody>
      </p:sp>
    </p:spTree>
    <p:extLst>
      <p:ext uri="{BB962C8B-B14F-4D97-AF65-F5344CB8AC3E}">
        <p14:creationId xmlns:p14="http://schemas.microsoft.com/office/powerpoint/2010/main" val="649968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10</a:t>
            </a:fld>
            <a:endParaRPr lang="en-US"/>
          </a:p>
        </p:txBody>
      </p:sp>
    </p:spTree>
    <p:extLst>
      <p:ext uri="{BB962C8B-B14F-4D97-AF65-F5344CB8AC3E}">
        <p14:creationId xmlns:p14="http://schemas.microsoft.com/office/powerpoint/2010/main" val="160534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latin typeface="Times New Roman" pitchFamily="18" charset="0"/>
                <a:cs typeface="Times New Roman" pitchFamily="18" charset="0"/>
              </a:rPr>
              <a:t>Bài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thơ</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chữ</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Hán</a:t>
            </a:r>
            <a:r>
              <a:rPr lang="en-US" sz="1200" dirty="0">
                <a:latin typeface="Times New Roman" pitchFamily="18" charset="0"/>
                <a:cs typeface="Times New Roman" pitchFamily="18" charset="0"/>
              </a:rPr>
              <a:t> “</a:t>
            </a:r>
            <a:r>
              <a:rPr lang="vi-VN" sz="1200" dirty="0">
                <a:solidFill>
                  <a:srgbClr val="000000"/>
                </a:solidFill>
                <a:latin typeface="Times New Roman" panose="02020603050405020304" pitchFamily="18" charset="0"/>
                <a:cs typeface="Times New Roman" panose="02020603050405020304" pitchFamily="18" charset="0"/>
              </a:rPr>
              <a:t>Vãn </a:t>
            </a:r>
            <a:r>
              <a:rPr lang="en-US" sz="1200" dirty="0">
                <a:solidFill>
                  <a:srgbClr val="000000"/>
                </a:solidFill>
                <a:latin typeface="Times New Roman" panose="02020603050405020304" pitchFamily="18" charset="0"/>
                <a:cs typeface="Times New Roman" panose="02020603050405020304" pitchFamily="18" charset="0"/>
              </a:rPr>
              <a:t>đ</a:t>
            </a:r>
            <a:r>
              <a:rPr lang="vi-VN" sz="1200" dirty="0">
                <a:solidFill>
                  <a:srgbClr val="000000"/>
                </a:solidFill>
                <a:latin typeface="Times New Roman" panose="02020603050405020304" pitchFamily="18" charset="0"/>
                <a:cs typeface="Times New Roman" panose="02020603050405020304" pitchFamily="18" charset="0"/>
              </a:rPr>
              <a:t>ồng </a:t>
            </a:r>
            <a:r>
              <a:rPr lang="en-US" sz="1200" dirty="0">
                <a:solidFill>
                  <a:srgbClr val="000000"/>
                </a:solidFill>
                <a:latin typeface="Times New Roman" panose="02020603050405020304" pitchFamily="18" charset="0"/>
                <a:cs typeface="Times New Roman" panose="02020603050405020304" pitchFamily="18" charset="0"/>
              </a:rPr>
              <a:t>n</a:t>
            </a:r>
            <a:r>
              <a:rPr lang="vi-VN" sz="1200" dirty="0">
                <a:solidFill>
                  <a:srgbClr val="000000"/>
                </a:solidFill>
                <a:latin typeface="Times New Roman" panose="02020603050405020304" pitchFamily="18" charset="0"/>
                <a:cs typeface="Times New Roman" panose="02020603050405020304" pitchFamily="18" charset="0"/>
              </a:rPr>
              <a:t>iên Vân Đình Tiến sĩ Dương Thượng Thư” </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11</a:t>
            </a:fld>
            <a:endParaRPr lang="en-US"/>
          </a:p>
        </p:txBody>
      </p:sp>
    </p:spTree>
    <p:extLst>
      <p:ext uri="{BB962C8B-B14F-4D97-AF65-F5344CB8AC3E}">
        <p14:creationId xmlns:p14="http://schemas.microsoft.com/office/powerpoint/2010/main" val="3095615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Bài “Khóc Dương Khuê” được Nguyễn Khuyến diễn Nôm từ bài thơ chữ Hán “Vãn đồng niên Vân Đình Tiến sĩ Dương Thượng thư” (Viếng bạn đồng niên là Tiến sĩ Thượng thư họ Dương ở Vân Đình) của chính ông, viết khi Dương Khuê mất.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12</a:t>
            </a:fld>
            <a:endParaRPr lang="en-US"/>
          </a:p>
        </p:txBody>
      </p:sp>
    </p:spTree>
    <p:extLst>
      <p:ext uri="{BB962C8B-B14F-4D97-AF65-F5344CB8AC3E}">
        <p14:creationId xmlns:p14="http://schemas.microsoft.com/office/powerpoint/2010/main" val="2536734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Sự kiện tạo ra nguồn cảm xúc để Nguyễn Khuyến viết bài thơ là gì? Sự kiện ấy chi phối bố cục của bài thơ như thế nào? Cho biết ý chính của mỗi phần theo bố cục đó.</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đột</a:t>
            </a:r>
            <a:r>
              <a:rPr lang="en-US" dirty="0"/>
              <a:t> </a:t>
            </a:r>
            <a:r>
              <a:rPr lang="en-US" dirty="0" err="1"/>
              <a:t>ngột</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gắn</a:t>
            </a:r>
            <a:r>
              <a:rPr lang="en-US" dirty="0"/>
              <a:t> </a:t>
            </a:r>
            <a:r>
              <a:rPr lang="en-US" dirty="0" err="1"/>
              <a:t>bó</a:t>
            </a:r>
            <a:r>
              <a:rPr lang="en-US" dirty="0"/>
              <a:t> </a:t>
            </a:r>
            <a:r>
              <a:rPr lang="en-US" dirty="0" err="1"/>
              <a:t>keo</a:t>
            </a:r>
            <a:r>
              <a:rPr lang="en-US" dirty="0"/>
              <a:t> </a:t>
            </a:r>
            <a:r>
              <a:rPr lang="en-US" dirty="0" err="1"/>
              <a:t>sơn</a:t>
            </a:r>
            <a:r>
              <a:rPr lang="en-US" dirty="0"/>
              <a:t> </a:t>
            </a:r>
            <a:r>
              <a:rPr lang="en-US" dirty="0" err="1"/>
              <a:t>của</a:t>
            </a:r>
            <a:r>
              <a:rPr lang="en-US" dirty="0"/>
              <a:t> </a:t>
            </a:r>
            <a:r>
              <a:rPr lang="en-US" dirty="0" err="1"/>
              <a:t>ông</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Sự</a:t>
            </a:r>
            <a:r>
              <a:rPr lang="en-US" dirty="0"/>
              <a:t> </a:t>
            </a:r>
            <a:r>
              <a:rPr lang="en-US" dirty="0" err="1"/>
              <a:t>kiện</a:t>
            </a:r>
            <a:r>
              <a:rPr lang="en-US" dirty="0"/>
              <a:t> </a:t>
            </a:r>
            <a:r>
              <a:rPr lang="en-US" dirty="0" err="1"/>
              <a:t>trên</a:t>
            </a:r>
            <a:r>
              <a:rPr lang="en-US" dirty="0"/>
              <a:t> </a:t>
            </a:r>
            <a:r>
              <a:rPr lang="en-US" dirty="0" err="1"/>
              <a:t>đã</a:t>
            </a:r>
            <a:r>
              <a:rPr lang="en-US" dirty="0"/>
              <a:t> chi </a:t>
            </a:r>
            <a:r>
              <a:rPr lang="en-US" dirty="0" err="1"/>
              <a:t>phối</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phần</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đều</a:t>
            </a:r>
            <a:r>
              <a:rPr lang="en-US" dirty="0"/>
              <a:t> </a:t>
            </a:r>
            <a:r>
              <a:rPr lang="en-US" dirty="0" err="1"/>
              <a:t>hướng</a:t>
            </a:r>
            <a:r>
              <a:rPr lang="en-US" dirty="0"/>
              <a:t> </a:t>
            </a:r>
            <a:r>
              <a:rPr lang="en-US" dirty="0" err="1"/>
              <a:t>đến</a:t>
            </a:r>
            <a:r>
              <a:rPr lang="en-US" dirty="0"/>
              <a:t> </a:t>
            </a:r>
            <a:r>
              <a:rPr lang="en-US" dirty="0" err="1"/>
              <a:t>việc</a:t>
            </a:r>
            <a:r>
              <a:rPr lang="en-US" dirty="0"/>
              <a:t> </a:t>
            </a:r>
            <a:r>
              <a:rPr lang="en-US" dirty="0" err="1"/>
              <a:t>thể</a:t>
            </a:r>
            <a:r>
              <a:rPr lang="en-US" dirty="0"/>
              <a:t> </a:t>
            </a:r>
            <a:r>
              <a:rPr lang="en-US" dirty="0" err="1"/>
              <a:t>hiện</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đó</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được</a:t>
            </a:r>
            <a:r>
              <a:rPr lang="en-US" dirty="0"/>
              <a:t> chia </a:t>
            </a:r>
            <a:r>
              <a:rPr lang="en-US" dirty="0" err="1"/>
              <a:t>làm</a:t>
            </a:r>
            <a:r>
              <a:rPr lang="en-US" dirty="0"/>
              <a:t> 4 </a:t>
            </a:r>
            <a:r>
              <a:rPr lang="en-US" dirty="0" err="1"/>
              <a:t>phần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13</a:t>
            </a:fld>
            <a:endParaRPr lang="en-US"/>
          </a:p>
        </p:txBody>
      </p:sp>
    </p:spTree>
    <p:extLst>
      <p:ext uri="{BB962C8B-B14F-4D97-AF65-F5344CB8AC3E}">
        <p14:creationId xmlns:p14="http://schemas.microsoft.com/office/powerpoint/2010/main" val="2743001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14</a:t>
            </a:fld>
            <a:endParaRPr lang="en-US"/>
          </a:p>
        </p:txBody>
      </p:sp>
    </p:spTree>
    <p:extLst>
      <p:ext uri="{BB962C8B-B14F-4D97-AF65-F5344CB8AC3E}">
        <p14:creationId xmlns:p14="http://schemas.microsoft.com/office/powerpoint/2010/main" val="3239587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15</a:t>
            </a:fld>
            <a:endParaRPr lang="en-US"/>
          </a:p>
        </p:txBody>
      </p:sp>
    </p:spTree>
    <p:extLst>
      <p:ext uri="{BB962C8B-B14F-4D97-AF65-F5344CB8AC3E}">
        <p14:creationId xmlns:p14="http://schemas.microsoft.com/office/powerpoint/2010/main" val="4199313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1. Chỉ ra đặc điểm của thể thơ song thất lục bát qua bài “Khóc Dương Khuê”</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16</a:t>
            </a:fld>
            <a:endParaRPr lang="en-US"/>
          </a:p>
        </p:txBody>
      </p:sp>
    </p:spTree>
    <p:extLst>
      <p:ext uri="{BB962C8B-B14F-4D97-AF65-F5344CB8AC3E}">
        <p14:creationId xmlns:p14="http://schemas.microsoft.com/office/powerpoint/2010/main" val="3534921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mở</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đầu</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bằng</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r>
              <a:rPr lang="en-US" altLang="en-US" sz="1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17</a:t>
            </a:fld>
            <a:endParaRPr lang="en-US"/>
          </a:p>
        </p:txBody>
      </p:sp>
    </p:spTree>
    <p:extLst>
      <p:ext uri="{BB962C8B-B14F-4D97-AF65-F5344CB8AC3E}">
        <p14:creationId xmlns:p14="http://schemas.microsoft.com/office/powerpoint/2010/main" val="3364649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18</a:t>
            </a:fld>
            <a:endParaRPr lang="en-US"/>
          </a:p>
        </p:txBody>
      </p:sp>
    </p:spTree>
    <p:extLst>
      <p:ext uri="{BB962C8B-B14F-4D97-AF65-F5344CB8AC3E}">
        <p14:creationId xmlns:p14="http://schemas.microsoft.com/office/powerpoint/2010/main" val="731860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19</a:t>
            </a:fld>
            <a:endParaRPr lang="en-US"/>
          </a:p>
        </p:txBody>
      </p:sp>
    </p:spTree>
    <p:extLst>
      <p:ext uri="{BB962C8B-B14F-4D97-AF65-F5344CB8AC3E}">
        <p14:creationId xmlns:p14="http://schemas.microsoft.com/office/powerpoint/2010/main" val="4069294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Hoạt động vừa rồi đã giúp chúng ta nhận ra rằng tình bạn không chỉ là những khoảnh khắc vui vẻ mà còn có thể là những thử thách và khó khăn. Khi có bạn bè bên cạnh, chúng ta cảm thấy an ủi, hạnh phúc và có động lực trong cuộc sống. Nhưng ngược lại, khi mất đi người bạn thân thiết, nỗi buồn và sự mất mát trở nên khó khăn hơn bao giờ hết.</a:t>
            </a:r>
          </a:p>
          <a:p>
            <a:r>
              <a:rPr lang="vi-VN" dirty="0"/>
              <a:t>Hôm nay, chúng ta sẽ tìm hiểu một bài thơ sâu sắc về tình bạn và nỗi đau của sự mất mát </a:t>
            </a:r>
            <a:r>
              <a:rPr lang="en-US" dirty="0"/>
              <a:t>qua</a:t>
            </a:r>
            <a:r>
              <a:rPr lang="vi-VN" dirty="0"/>
              <a:t> bài thơ 'Khóc Dương Khuê' của Nguyễn Khuyến. Bài thơ là tiếng lòng của Nguyễn Khuyến khi người bạn thân nhất của ông, Dương Khuê, qua đời.</a:t>
            </a:r>
          </a:p>
        </p:txBody>
      </p:sp>
      <p:sp>
        <p:nvSpPr>
          <p:cNvPr id="4" name="Slide Number Placeholder 3"/>
          <p:cNvSpPr>
            <a:spLocks noGrp="1"/>
          </p:cNvSpPr>
          <p:nvPr>
            <p:ph type="sldNum" sz="quarter" idx="10"/>
          </p:nvPr>
        </p:nvSpPr>
        <p:spPr/>
        <p:txBody>
          <a:bodyPr/>
          <a:lstStyle/>
          <a:p>
            <a:fld id="{E5B3A976-A7B9-4D74-AF60-973F03DD68A4}" type="slidenum">
              <a:rPr lang="en-US" smtClean="0"/>
              <a:t>2</a:t>
            </a:fld>
            <a:endParaRPr lang="en-US"/>
          </a:p>
        </p:txBody>
      </p:sp>
    </p:spTree>
    <p:extLst>
      <p:ext uri="{BB962C8B-B14F-4D97-AF65-F5344CB8AC3E}">
        <p14:creationId xmlns:p14="http://schemas.microsoft.com/office/powerpoint/2010/main" val="757050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a:p>
            <a:r>
              <a:rPr lang="en-US" dirty="0"/>
              <a:t>- </a:t>
            </a:r>
            <a:r>
              <a:rPr lang="en-US" dirty="0" err="1"/>
              <a:t>Nguyễn</a:t>
            </a:r>
            <a:r>
              <a:rPr lang="en-US" dirty="0"/>
              <a:t> </a:t>
            </a:r>
            <a:r>
              <a:rPr lang="en-US" dirty="0" err="1"/>
              <a:t>Khuyến</a:t>
            </a:r>
            <a:r>
              <a:rPr lang="en-US" dirty="0"/>
              <a:t> </a:t>
            </a:r>
            <a:r>
              <a:rPr lang="en-US" dirty="0" err="1"/>
              <a:t>mở</a:t>
            </a:r>
            <a:r>
              <a:rPr lang="en-US" dirty="0"/>
              <a:t> </a:t>
            </a:r>
            <a:r>
              <a:rPr lang="en-US" dirty="0" err="1"/>
              <a:t>đầu</a:t>
            </a:r>
            <a:r>
              <a:rPr lang="en-US" dirty="0"/>
              <a:t> </a:t>
            </a:r>
            <a:r>
              <a:rPr lang="en-US" dirty="0" err="1"/>
              <a:t>bài</a:t>
            </a:r>
            <a:r>
              <a:rPr lang="en-US" dirty="0"/>
              <a:t> </a:t>
            </a:r>
            <a:r>
              <a:rPr lang="en-US" dirty="0" err="1"/>
              <a:t>thơ</a:t>
            </a:r>
            <a:r>
              <a:rPr lang="en-US" dirty="0"/>
              <a:t> </a:t>
            </a:r>
            <a:r>
              <a:rPr lang="en-US" dirty="0" err="1"/>
              <a:t>bằng</a:t>
            </a:r>
            <a:r>
              <a:rPr lang="en-US" dirty="0"/>
              <a:t> </a:t>
            </a:r>
            <a:r>
              <a:rPr lang="en-US" dirty="0" err="1"/>
              <a:t>câu</a:t>
            </a:r>
            <a:r>
              <a:rPr lang="en-US" dirty="0"/>
              <a:t> </a:t>
            </a:r>
            <a:r>
              <a:rPr lang="en-US" dirty="0" err="1"/>
              <a:t>lục</a:t>
            </a:r>
            <a:r>
              <a:rPr lang="en-US" dirty="0"/>
              <a:t> </a:t>
            </a:r>
            <a:r>
              <a:rPr lang="en-US" dirty="0" err="1"/>
              <a:t>bát</a:t>
            </a:r>
            <a:r>
              <a:rPr lang="en-US" dirty="0"/>
              <a:t> (</a:t>
            </a:r>
            <a:r>
              <a:rPr lang="en-US" dirty="0" err="1"/>
              <a:t>trong</a:t>
            </a:r>
            <a:r>
              <a:rPr lang="en-US" dirty="0"/>
              <a:t> </a:t>
            </a:r>
            <a:r>
              <a:rPr lang="en-US" dirty="0" err="1"/>
              <a:t>khi</a:t>
            </a:r>
            <a:r>
              <a:rPr lang="en-US" dirty="0"/>
              <a:t> </a:t>
            </a:r>
            <a:r>
              <a:rPr lang="en-US" dirty="0" err="1"/>
              <a:t>các</a:t>
            </a:r>
            <a:r>
              <a:rPr lang="en-US" dirty="0"/>
              <a:t> </a:t>
            </a:r>
            <a:r>
              <a:rPr lang="en-US" dirty="0" err="1"/>
              <a:t>tác</a:t>
            </a:r>
            <a:r>
              <a:rPr lang="en-US" dirty="0"/>
              <a:t> </a:t>
            </a:r>
            <a:r>
              <a:rPr lang="en-US" dirty="0" err="1"/>
              <a:t>phẩm</a:t>
            </a:r>
            <a:r>
              <a:rPr lang="en-US" dirty="0"/>
              <a:t> </a:t>
            </a:r>
            <a:r>
              <a:rPr lang="en-US" dirty="0" err="1"/>
              <a:t>sử</a:t>
            </a:r>
            <a:r>
              <a:rPr lang="en-US" dirty="0"/>
              <a:t> </a:t>
            </a:r>
            <a:r>
              <a:rPr lang="en-US" dirty="0" err="1"/>
              <a:t>dụng</a:t>
            </a:r>
            <a:r>
              <a:rPr lang="en-US" dirty="0"/>
              <a:t> </a:t>
            </a:r>
            <a:r>
              <a:rPr lang="en-US" dirty="0" err="1"/>
              <a:t>thể</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thường</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a:t>
            </a:r>
          </a:p>
          <a:p>
            <a:r>
              <a:rPr lang="en-US" dirty="0"/>
              <a:t>- </a:t>
            </a:r>
            <a:r>
              <a:rPr lang="en-US" dirty="0" err="1"/>
              <a:t>Tất</a:t>
            </a:r>
            <a:r>
              <a:rPr lang="en-US" dirty="0"/>
              <a:t> </a:t>
            </a:r>
            <a:r>
              <a:rPr lang="en-US" dirty="0" err="1"/>
              <a:t>cả</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dường</a:t>
            </a:r>
            <a:r>
              <a:rPr lang="en-US" dirty="0"/>
              <a:t> </a:t>
            </a:r>
            <a:r>
              <a:rPr lang="en-US" dirty="0" err="1"/>
              <a:t>như</a:t>
            </a:r>
            <a:r>
              <a:rPr lang="en-US" dirty="0"/>
              <a:t> </a:t>
            </a:r>
            <a:r>
              <a:rPr lang="en-US" dirty="0" err="1"/>
              <a:t>dồn</a:t>
            </a:r>
            <a:r>
              <a:rPr lang="en-US" dirty="0"/>
              <a:t> </a:t>
            </a:r>
            <a:r>
              <a:rPr lang="en-US" dirty="0" err="1"/>
              <a:t>nén</a:t>
            </a:r>
            <a:r>
              <a:rPr lang="en-US" dirty="0"/>
              <a:t> </a:t>
            </a:r>
            <a:r>
              <a:rPr lang="en-US" dirty="0" err="1"/>
              <a:t>vào</a:t>
            </a:r>
            <a:r>
              <a:rPr lang="en-US" dirty="0"/>
              <a:t> </a:t>
            </a:r>
            <a:r>
              <a:rPr lang="en-US" dirty="0" err="1"/>
              <a:t>câu</a:t>
            </a:r>
            <a:r>
              <a:rPr lang="en-US" dirty="0"/>
              <a:t> </a:t>
            </a:r>
            <a:r>
              <a:rPr lang="en-US" dirty="0" err="1"/>
              <a:t>lục</a:t>
            </a:r>
            <a:r>
              <a:rPr lang="en-US" dirty="0"/>
              <a:t> </a:t>
            </a:r>
            <a:r>
              <a:rPr lang="en-US" dirty="0" err="1"/>
              <a:t>bát</a:t>
            </a:r>
            <a:r>
              <a:rPr lang="en-US" dirty="0"/>
              <a:t> </a:t>
            </a:r>
            <a:r>
              <a:rPr lang="en-US" dirty="0" err="1"/>
              <a:t>mở</a:t>
            </a:r>
            <a:r>
              <a:rPr lang="en-US" dirty="0"/>
              <a:t> </a:t>
            </a:r>
            <a:r>
              <a:rPr lang="en-US" dirty="0" err="1"/>
              <a:t>đầu</a:t>
            </a:r>
            <a:r>
              <a:rPr lang="en-US" dirty="0"/>
              <a:t> </a:t>
            </a:r>
            <a:r>
              <a:rPr lang="en-US" dirty="0" err="1"/>
              <a:t>này</a:t>
            </a:r>
            <a:r>
              <a:rPr lang="en-US" dirty="0"/>
              <a:t>:</a:t>
            </a:r>
          </a:p>
          <a:p>
            <a:r>
              <a:rPr lang="en-US" dirty="0"/>
              <a:t>+ </a:t>
            </a:r>
            <a:r>
              <a:rPr lang="en-US" dirty="0" err="1"/>
              <a:t>Dòng</a:t>
            </a:r>
            <a:r>
              <a:rPr lang="en-US" dirty="0"/>
              <a:t> </a:t>
            </a:r>
            <a:r>
              <a:rPr lang="en-US" dirty="0" err="1"/>
              <a:t>lục</a:t>
            </a:r>
            <a:r>
              <a:rPr lang="en-US" dirty="0"/>
              <a:t> </a:t>
            </a:r>
            <a:r>
              <a:rPr lang="en-US" dirty="0" err="1"/>
              <a:t>ngắn</a:t>
            </a:r>
            <a:r>
              <a:rPr lang="en-US" dirty="0"/>
              <a:t> </a:t>
            </a:r>
            <a:r>
              <a:rPr lang="en-US" dirty="0" err="1"/>
              <a:t>gọn</a:t>
            </a:r>
            <a:r>
              <a:rPr lang="en-US" dirty="0"/>
              <a:t> </a:t>
            </a:r>
            <a:r>
              <a:rPr lang="en-US" dirty="0" err="1"/>
              <a:t>cất</a:t>
            </a:r>
            <a:r>
              <a:rPr lang="en-US" dirty="0"/>
              <a:t> </a:t>
            </a:r>
            <a:r>
              <a:rPr lang="en-US" dirty="0" err="1"/>
              <a:t>lên</a:t>
            </a:r>
            <a:r>
              <a:rPr lang="en-US" dirty="0"/>
              <a:t> </a:t>
            </a:r>
            <a:r>
              <a:rPr lang="en-US" dirty="0" err="1"/>
              <a:t>tiếng</a:t>
            </a:r>
            <a:r>
              <a:rPr lang="en-US" dirty="0"/>
              <a:t> </a:t>
            </a:r>
            <a:r>
              <a:rPr lang="en-US" dirty="0" err="1"/>
              <a:t>kêu</a:t>
            </a:r>
            <a:r>
              <a:rPr lang="en-US" dirty="0"/>
              <a:t> </a:t>
            </a:r>
            <a:r>
              <a:rPr lang="en-US" dirty="0" err="1"/>
              <a:t>thương</a:t>
            </a:r>
            <a:r>
              <a:rPr lang="en-US" dirty="0"/>
              <a:t> </a:t>
            </a:r>
            <a:r>
              <a:rPr lang="en-US" dirty="0" err="1"/>
              <a:t>đột</a:t>
            </a:r>
            <a:r>
              <a:rPr lang="en-US" dirty="0"/>
              <a:t> </a:t>
            </a:r>
            <a:r>
              <a:rPr lang="en-US" dirty="0" err="1"/>
              <a:t>ngột</a:t>
            </a:r>
            <a:r>
              <a:rPr lang="en-US" dirty="0"/>
              <a:t>, </a:t>
            </a:r>
            <a:r>
              <a:rPr lang="en-US" dirty="0" err="1"/>
              <a:t>tạo</a:t>
            </a:r>
            <a:r>
              <a:rPr lang="en-US" dirty="0"/>
              <a:t> </a:t>
            </a:r>
            <a:r>
              <a:rPr lang="en-US" dirty="0" err="1"/>
              <a:t>sự</a:t>
            </a:r>
            <a:r>
              <a:rPr lang="en-US" dirty="0"/>
              <a:t> </a:t>
            </a:r>
            <a:r>
              <a:rPr lang="en-US" dirty="0" err="1"/>
              <a:t>bất</a:t>
            </a:r>
            <a:r>
              <a:rPr lang="en-US" dirty="0"/>
              <a:t> </a:t>
            </a:r>
            <a:r>
              <a:rPr lang="en-US" dirty="0" err="1"/>
              <a:t>ngờ</a:t>
            </a:r>
            <a:r>
              <a:rPr lang="en-US" dirty="0"/>
              <a:t> </a:t>
            </a:r>
            <a:r>
              <a:rPr lang="en-US" dirty="0" err="1"/>
              <a:t>cho</a:t>
            </a:r>
            <a:r>
              <a:rPr lang="en-US" dirty="0"/>
              <a:t> </a:t>
            </a:r>
            <a:r>
              <a:rPr lang="en-US" dirty="0" err="1"/>
              <a:t>người</a:t>
            </a:r>
            <a:r>
              <a:rPr lang="en-US" dirty="0"/>
              <a:t> </a:t>
            </a:r>
            <a:r>
              <a:rPr lang="en-US" dirty="0" err="1"/>
              <a:t>đọc</a:t>
            </a:r>
            <a:endParaRPr lang="en-US" dirty="0"/>
          </a:p>
          <a:p>
            <a:r>
              <a:rPr lang="en-US" dirty="0"/>
              <a:t>+ </a:t>
            </a:r>
            <a:r>
              <a:rPr lang="en-US" dirty="0" err="1"/>
              <a:t>Tuy</a:t>
            </a:r>
            <a:r>
              <a:rPr lang="en-US" dirty="0"/>
              <a:t> </a:t>
            </a:r>
            <a:r>
              <a:rPr lang="en-US" dirty="0" err="1"/>
              <a:t>hơn</a:t>
            </a:r>
            <a:r>
              <a:rPr lang="en-US" dirty="0"/>
              <a:t> </a:t>
            </a:r>
            <a:r>
              <a:rPr lang="en-US" dirty="0" err="1"/>
              <a:t>tuổi</a:t>
            </a:r>
            <a:r>
              <a:rPr lang="en-US" dirty="0"/>
              <a:t> </a:t>
            </a:r>
            <a:r>
              <a:rPr lang="en-US" dirty="0" err="1"/>
              <a:t>Dương</a:t>
            </a:r>
            <a:r>
              <a:rPr lang="en-US" dirty="0"/>
              <a:t> </a:t>
            </a:r>
            <a:r>
              <a:rPr lang="en-US" dirty="0" err="1"/>
              <a:t>Khuê</a:t>
            </a:r>
            <a:r>
              <a:rPr lang="en-US" dirty="0"/>
              <a:t> </a:t>
            </a:r>
            <a:r>
              <a:rPr lang="en-US" dirty="0" err="1"/>
              <a:t>nhưng</a:t>
            </a:r>
            <a:r>
              <a:rPr lang="en-US" dirty="0"/>
              <a:t> </a:t>
            </a:r>
            <a:r>
              <a:rPr lang="en-US" dirty="0" err="1"/>
              <a:t>nhà</a:t>
            </a:r>
            <a:r>
              <a:rPr lang="en-US" dirty="0"/>
              <a:t> </a:t>
            </a:r>
            <a:r>
              <a:rPr lang="en-US" dirty="0" err="1"/>
              <a:t>thơ</a:t>
            </a:r>
            <a:r>
              <a:rPr lang="en-US" dirty="0"/>
              <a:t> </a:t>
            </a:r>
            <a:r>
              <a:rPr lang="en-US" dirty="0" err="1"/>
              <a:t>vẫn</a:t>
            </a:r>
            <a:r>
              <a:rPr lang="en-US" dirty="0"/>
              <a:t> </a:t>
            </a:r>
            <a:r>
              <a:rPr lang="en-US" dirty="0" err="1"/>
              <a:t>gọi</a:t>
            </a:r>
            <a:r>
              <a:rPr lang="en-US" dirty="0"/>
              <a:t> </a:t>
            </a:r>
            <a:r>
              <a:rPr lang="en-US" dirty="0" err="1"/>
              <a:t>bạn</a:t>
            </a:r>
            <a:r>
              <a:rPr lang="en-US" dirty="0"/>
              <a:t> </a:t>
            </a:r>
            <a:r>
              <a:rPr lang="en-US" dirty="0" err="1"/>
              <a:t>là</a:t>
            </a:r>
            <a:r>
              <a:rPr lang="en-US" dirty="0"/>
              <a:t> “</a:t>
            </a:r>
            <a:r>
              <a:rPr lang="en-US" dirty="0" err="1"/>
              <a:t>bác</a:t>
            </a:r>
            <a:r>
              <a:rPr lang="en-US" dirty="0"/>
              <a:t>”, </a:t>
            </a:r>
            <a:r>
              <a:rPr lang="en-US" dirty="0" err="1"/>
              <a:t>một</a:t>
            </a:r>
            <a:r>
              <a:rPr lang="en-US" dirty="0"/>
              <a:t> </a:t>
            </a:r>
            <a:r>
              <a:rPr lang="en-US" dirty="0" err="1"/>
              <a:t>cách</a:t>
            </a:r>
            <a:r>
              <a:rPr lang="en-US" dirty="0"/>
              <a:t> </a:t>
            </a:r>
            <a:r>
              <a:rPr lang="en-US" dirty="0" err="1"/>
              <a:t>gọi</a:t>
            </a:r>
            <a:r>
              <a:rPr lang="en-US" dirty="0"/>
              <a:t> </a:t>
            </a:r>
            <a:r>
              <a:rPr lang="en-US" dirty="0" err="1"/>
              <a:t>chân</a:t>
            </a:r>
            <a:r>
              <a:rPr lang="en-US" dirty="0"/>
              <a:t> </a:t>
            </a:r>
            <a:r>
              <a:rPr lang="en-US" dirty="0" err="1"/>
              <a:t>tình</a:t>
            </a:r>
            <a:r>
              <a:rPr lang="en-US" dirty="0"/>
              <a:t>, </a:t>
            </a:r>
            <a:r>
              <a:rPr lang="en-US" dirty="0" err="1"/>
              <a:t>thân</a:t>
            </a:r>
            <a:r>
              <a:rPr lang="en-US" dirty="0"/>
              <a:t> </a:t>
            </a:r>
            <a:r>
              <a:rPr lang="en-US" dirty="0" err="1"/>
              <a:t>mật</a:t>
            </a:r>
            <a:r>
              <a:rPr lang="en-US" dirty="0"/>
              <a:t>, </a:t>
            </a:r>
            <a:r>
              <a:rPr lang="en-US" dirty="0" err="1"/>
              <a:t>xóa</a:t>
            </a:r>
            <a:r>
              <a:rPr lang="en-US" dirty="0"/>
              <a:t> </a:t>
            </a:r>
            <a:r>
              <a:rPr lang="en-US" dirty="0" err="1"/>
              <a:t>nhòa</a:t>
            </a:r>
            <a:r>
              <a:rPr lang="en-US" dirty="0"/>
              <a:t> </a:t>
            </a:r>
            <a:r>
              <a:rPr lang="en-US" dirty="0" err="1"/>
              <a:t>khoảng</a:t>
            </a:r>
            <a:r>
              <a:rPr lang="en-US" dirty="0"/>
              <a:t> </a:t>
            </a:r>
            <a:r>
              <a:rPr lang="en-US" dirty="0" err="1"/>
              <a:t>cách</a:t>
            </a:r>
            <a:r>
              <a:rPr lang="en-US" dirty="0"/>
              <a:t> </a:t>
            </a:r>
            <a:r>
              <a:rPr lang="en-US" dirty="0" err="1"/>
              <a:t>tuổi</a:t>
            </a:r>
            <a:r>
              <a:rPr lang="en-US" dirty="0"/>
              <a:t> </a:t>
            </a:r>
            <a:r>
              <a:rPr lang="en-US" dirty="0" err="1"/>
              <a:t>tác</a:t>
            </a:r>
            <a:r>
              <a:rPr lang="en-US" dirty="0"/>
              <a:t> </a:t>
            </a:r>
            <a:r>
              <a:rPr lang="en-US" dirty="0" err="1"/>
              <a:t>và</a:t>
            </a:r>
            <a:r>
              <a:rPr lang="en-US" dirty="0"/>
              <a:t> </a:t>
            </a:r>
            <a:r>
              <a:rPr lang="en-US" dirty="0" err="1"/>
              <a:t>tỏ</a:t>
            </a:r>
            <a:r>
              <a:rPr lang="en-US" dirty="0"/>
              <a:t> </a:t>
            </a:r>
            <a:r>
              <a:rPr lang="en-US" dirty="0" err="1"/>
              <a:t>lòng</a:t>
            </a:r>
            <a:r>
              <a:rPr lang="en-US" dirty="0"/>
              <a:t> </a:t>
            </a:r>
            <a:r>
              <a:rPr lang="en-US" dirty="0" err="1"/>
              <a:t>kính</a:t>
            </a:r>
            <a:r>
              <a:rPr lang="en-US" dirty="0"/>
              <a:t> </a:t>
            </a:r>
            <a:r>
              <a:rPr lang="en-US" dirty="0" err="1"/>
              <a:t>trọng</a:t>
            </a:r>
            <a:r>
              <a:rPr lang="en-US" dirty="0"/>
              <a:t> </a:t>
            </a:r>
            <a:r>
              <a:rPr lang="en-US" dirty="0" err="1"/>
              <a:t>bạn</a:t>
            </a:r>
            <a:r>
              <a:rPr lang="en-US" dirty="0"/>
              <a:t>. </a:t>
            </a:r>
            <a:r>
              <a:rPr lang="en-US" dirty="0" err="1"/>
              <a:t>Cách</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khi</a:t>
            </a:r>
            <a:r>
              <a:rPr lang="en-US" dirty="0"/>
              <a:t> </a:t>
            </a:r>
            <a:r>
              <a:rPr lang="en-US" dirty="0" err="1"/>
              <a:t>bạn</a:t>
            </a:r>
            <a:r>
              <a:rPr lang="en-US" dirty="0"/>
              <a:t> qua </a:t>
            </a:r>
            <a:r>
              <a:rPr lang="en-US" dirty="0" err="1"/>
              <a:t>đời</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yêu</a:t>
            </a:r>
            <a:r>
              <a:rPr lang="en-US" dirty="0"/>
              <a:t> </a:t>
            </a:r>
            <a:r>
              <a:rPr lang="en-US" dirty="0" err="1"/>
              <a:t>thương</a:t>
            </a:r>
            <a:r>
              <a:rPr lang="en-US" dirty="0"/>
              <a:t> </a:t>
            </a:r>
            <a:r>
              <a:rPr lang="en-US" dirty="0" err="1"/>
              <a:t>và</a:t>
            </a:r>
            <a:r>
              <a:rPr lang="en-US" dirty="0"/>
              <a:t> </a:t>
            </a:r>
            <a:r>
              <a:rPr lang="en-US" dirty="0" err="1"/>
              <a:t>nỗi</a:t>
            </a:r>
            <a:r>
              <a:rPr lang="en-US" dirty="0"/>
              <a:t> </a:t>
            </a:r>
            <a:r>
              <a:rPr lang="en-US" dirty="0" err="1"/>
              <a:t>xót</a:t>
            </a:r>
            <a:r>
              <a:rPr lang="en-US" dirty="0"/>
              <a:t> </a:t>
            </a:r>
            <a:r>
              <a:rPr lang="en-US" dirty="0" err="1"/>
              <a:t>xa</a:t>
            </a:r>
            <a:r>
              <a:rPr lang="en-US" dirty="0"/>
              <a:t> </a:t>
            </a:r>
            <a:r>
              <a:rPr lang="en-US" dirty="0" err="1"/>
              <a:t>vô</a:t>
            </a:r>
            <a:r>
              <a:rPr lang="en-US" dirty="0"/>
              <a:t> </a:t>
            </a:r>
            <a:r>
              <a:rPr lang="en-US" dirty="0" err="1"/>
              <a:t>hạn</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trước</a:t>
            </a:r>
            <a:r>
              <a:rPr lang="en-US" dirty="0"/>
              <a:t> </a:t>
            </a:r>
            <a:r>
              <a:rPr lang="en-US" dirty="0" err="1"/>
              <a:t>nỗi</a:t>
            </a:r>
            <a:r>
              <a:rPr lang="en-US" dirty="0"/>
              <a:t> </a:t>
            </a:r>
            <a:r>
              <a:rPr lang="en-US" dirty="0" err="1"/>
              <a:t>đau</a:t>
            </a:r>
            <a:r>
              <a:rPr lang="en-US" dirty="0"/>
              <a:t> </a:t>
            </a:r>
            <a:r>
              <a:rPr lang="en-US" dirty="0" err="1"/>
              <a:t>mất</a:t>
            </a:r>
            <a:r>
              <a:rPr lang="en-US" dirty="0"/>
              <a:t> </a:t>
            </a:r>
            <a:r>
              <a:rPr lang="en-US" dirty="0" err="1"/>
              <a:t>bạn</a:t>
            </a:r>
            <a:r>
              <a:rPr lang="en-US" dirty="0"/>
              <a:t>. </a:t>
            </a:r>
            <a:r>
              <a:rPr lang="en-US" dirty="0" err="1"/>
              <a:t>Hư</a:t>
            </a:r>
            <a:r>
              <a:rPr lang="en-US" dirty="0"/>
              <a:t> </a:t>
            </a:r>
            <a:r>
              <a:rPr lang="en-US" dirty="0" err="1"/>
              <a:t>từ</a:t>
            </a:r>
            <a:r>
              <a:rPr lang="en-US" dirty="0"/>
              <a:t> “</a:t>
            </a:r>
            <a:r>
              <a:rPr lang="en-US" dirty="0" err="1"/>
              <a:t>thôi</a:t>
            </a:r>
            <a:r>
              <a:rPr lang="en-US" dirty="0"/>
              <a:t>” </a:t>
            </a:r>
            <a:r>
              <a:rPr lang="en-US" dirty="0" err="1"/>
              <a:t>được</a:t>
            </a:r>
            <a:r>
              <a:rPr lang="en-US" dirty="0"/>
              <a:t> </a:t>
            </a:r>
            <a:r>
              <a:rPr lang="en-US" dirty="0" err="1"/>
              <a:t>lặp</a:t>
            </a:r>
            <a:r>
              <a:rPr lang="en-US" dirty="0"/>
              <a:t> </a:t>
            </a:r>
            <a:r>
              <a:rPr lang="en-US" dirty="0" err="1"/>
              <a:t>ại</a:t>
            </a:r>
            <a:r>
              <a:rPr lang="en-US" dirty="0"/>
              <a:t>, </a:t>
            </a:r>
            <a:r>
              <a:rPr lang="en-US" dirty="0" err="1"/>
              <a:t>nhấn</a:t>
            </a:r>
            <a:r>
              <a:rPr lang="en-US" dirty="0"/>
              <a:t> </a:t>
            </a:r>
            <a:r>
              <a:rPr lang="en-US" dirty="0" err="1"/>
              <a:t>mạnh</a:t>
            </a:r>
            <a:r>
              <a:rPr lang="en-US" dirty="0"/>
              <a:t> </a:t>
            </a:r>
            <a:r>
              <a:rPr lang="en-US" dirty="0" err="1"/>
              <a:t>sự</a:t>
            </a:r>
            <a:r>
              <a:rPr lang="en-US" dirty="0"/>
              <a:t> </a:t>
            </a:r>
            <a:r>
              <a:rPr lang="en-US" dirty="0" err="1"/>
              <a:t>mất</a:t>
            </a:r>
            <a:r>
              <a:rPr lang="en-US" dirty="0"/>
              <a:t> </a:t>
            </a:r>
            <a:r>
              <a:rPr lang="en-US" dirty="0" err="1"/>
              <a:t>mát</a:t>
            </a:r>
            <a:r>
              <a:rPr lang="en-US" dirty="0"/>
              <a:t>, </a:t>
            </a:r>
            <a:r>
              <a:rPr lang="en-US" dirty="0" err="1"/>
              <a:t>trống</a:t>
            </a:r>
            <a:r>
              <a:rPr lang="en-US" dirty="0"/>
              <a:t> </a:t>
            </a:r>
            <a:r>
              <a:rPr lang="en-US" dirty="0" err="1"/>
              <a:t>vắng</a:t>
            </a:r>
            <a:r>
              <a:rPr lang="en-US" dirty="0"/>
              <a:t> </a:t>
            </a:r>
            <a:r>
              <a:rPr lang="en-US" dirty="0" err="1"/>
              <a:t>không</a:t>
            </a:r>
            <a:r>
              <a:rPr lang="en-US" dirty="0"/>
              <a:t> </a:t>
            </a:r>
            <a:r>
              <a:rPr lang="en-US" dirty="0" err="1"/>
              <a:t>thể</a:t>
            </a:r>
            <a:r>
              <a:rPr lang="en-US" dirty="0"/>
              <a:t> </a:t>
            </a:r>
            <a:r>
              <a:rPr lang="en-US" dirty="0" err="1"/>
              <a:t>bù</a:t>
            </a:r>
            <a:r>
              <a:rPr lang="en-US" dirty="0"/>
              <a:t> </a:t>
            </a:r>
            <a:r>
              <a:rPr lang="en-US" dirty="0" err="1"/>
              <a:t>đắp</a:t>
            </a:r>
            <a:r>
              <a:rPr lang="en-US" dirty="0"/>
              <a:t>.</a:t>
            </a:r>
          </a:p>
          <a:p>
            <a:r>
              <a:rPr lang="en-US" dirty="0"/>
              <a:t>- </a:t>
            </a:r>
            <a:r>
              <a:rPr lang="en-US" dirty="0" err="1"/>
              <a:t>Dòng</a:t>
            </a:r>
            <a:r>
              <a:rPr lang="en-US" dirty="0"/>
              <a:t> </a:t>
            </a:r>
            <a:r>
              <a:rPr lang="en-US" dirty="0" err="1"/>
              <a:t>bát</a:t>
            </a:r>
            <a:r>
              <a:rPr lang="en-US" dirty="0"/>
              <a:t> </a:t>
            </a:r>
            <a:r>
              <a:rPr lang="en-US" dirty="0" err="1"/>
              <a:t>dàn</a:t>
            </a:r>
            <a:r>
              <a:rPr lang="en-US" dirty="0"/>
              <a:t> </a:t>
            </a:r>
            <a:r>
              <a:rPr lang="en-US" dirty="0" err="1"/>
              <a:t>trải</a:t>
            </a:r>
            <a:r>
              <a:rPr lang="en-US" dirty="0"/>
              <a:t> </a:t>
            </a:r>
            <a:r>
              <a:rPr lang="en-US" dirty="0" err="1"/>
              <a:t>cho</a:t>
            </a:r>
            <a:r>
              <a:rPr lang="en-US" dirty="0"/>
              <a:t> </a:t>
            </a:r>
            <a:r>
              <a:rPr lang="en-US" dirty="0" err="1"/>
              <a:t>thấy</a:t>
            </a:r>
            <a:r>
              <a:rPr lang="en-US" dirty="0"/>
              <a:t> </a:t>
            </a:r>
            <a:r>
              <a:rPr lang="en-US" dirty="0" err="1"/>
              <a:t>nỗi</a:t>
            </a:r>
            <a:r>
              <a:rPr lang="en-US" dirty="0"/>
              <a:t> </a:t>
            </a:r>
            <a:r>
              <a:rPr lang="en-US" dirty="0" err="1"/>
              <a:t>tiếc</a:t>
            </a:r>
            <a:r>
              <a:rPr lang="en-US" dirty="0"/>
              <a:t> </a:t>
            </a:r>
            <a:r>
              <a:rPr lang="en-US" dirty="0" err="1"/>
              <a:t>thương</a:t>
            </a:r>
            <a:r>
              <a:rPr lang="en-US" dirty="0"/>
              <a:t> </a:t>
            </a:r>
            <a:r>
              <a:rPr lang="en-US" dirty="0" err="1"/>
              <a:t>là</a:t>
            </a:r>
            <a:r>
              <a:rPr lang="en-US" dirty="0"/>
              <a:t> </a:t>
            </a:r>
            <a:r>
              <a:rPr lang="en-US" dirty="0" err="1"/>
              <a:t>vô</a:t>
            </a:r>
            <a:r>
              <a:rPr lang="en-US" dirty="0"/>
              <a:t> </a:t>
            </a:r>
            <a:r>
              <a:rPr lang="en-US" dirty="0" err="1"/>
              <a:t>hạn</a:t>
            </a:r>
            <a:r>
              <a:rPr lang="en-US" dirty="0"/>
              <a:t>, </a:t>
            </a:r>
            <a:r>
              <a:rPr lang="en-US" dirty="0" err="1"/>
              <a:t>lớn</a:t>
            </a:r>
            <a:r>
              <a:rPr lang="en-US" dirty="0"/>
              <a:t> </a:t>
            </a:r>
            <a:r>
              <a:rPr lang="en-US" dirty="0" err="1"/>
              <a:t>lao</a:t>
            </a:r>
            <a:r>
              <a:rPr lang="en-US" dirty="0"/>
              <a:t>, </a:t>
            </a:r>
            <a:r>
              <a:rPr lang="en-US" dirty="0" err="1"/>
              <a:t>ngoài</a:t>
            </a:r>
            <a:r>
              <a:rPr lang="en-US" dirty="0"/>
              <a:t> </a:t>
            </a:r>
            <a:r>
              <a:rPr lang="en-US" dirty="0" err="1"/>
              <a:t>giới</a:t>
            </a:r>
            <a:r>
              <a:rPr lang="en-US" dirty="0"/>
              <a:t> </a:t>
            </a:r>
            <a:r>
              <a:rPr lang="en-US" dirty="0" err="1"/>
              <a:t>hạn</a:t>
            </a:r>
            <a:r>
              <a:rPr lang="en-US" dirty="0"/>
              <a:t> </a:t>
            </a:r>
            <a:r>
              <a:rPr lang="en-US" dirty="0" err="1"/>
              <a:t>chịu</a:t>
            </a:r>
            <a:r>
              <a:rPr lang="en-US" dirty="0"/>
              <a:t> </a:t>
            </a:r>
            <a:r>
              <a:rPr lang="en-US" dirty="0" err="1"/>
              <a:t>đựng</a:t>
            </a:r>
            <a:r>
              <a:rPr lang="en-US" dirty="0"/>
              <a:t> </a:t>
            </a:r>
            <a:r>
              <a:rPr lang="en-US" dirty="0" err="1"/>
              <a:t>của</a:t>
            </a:r>
            <a:r>
              <a:rPr lang="en-US" dirty="0"/>
              <a:t> con </a:t>
            </a:r>
            <a:r>
              <a:rPr lang="en-US" dirty="0" err="1"/>
              <a:t>người</a:t>
            </a:r>
            <a:r>
              <a:rPr lang="en-US" dirty="0"/>
              <a:t>. </a:t>
            </a:r>
            <a:r>
              <a:rPr lang="en-US" dirty="0" err="1"/>
              <a:t>Cả</a:t>
            </a:r>
            <a:r>
              <a:rPr lang="en-US" dirty="0"/>
              <a:t> </a:t>
            </a:r>
            <a:r>
              <a:rPr lang="en-US" dirty="0" err="1"/>
              <a:t>không</a:t>
            </a:r>
            <a:r>
              <a:rPr lang="en-US" dirty="0"/>
              <a:t> </a:t>
            </a:r>
            <a:r>
              <a:rPr lang="en-US" dirty="0" err="1"/>
              <a:t>gian</a:t>
            </a:r>
            <a:r>
              <a:rPr lang="en-US" dirty="0"/>
              <a:t> </a:t>
            </a:r>
            <a:r>
              <a:rPr lang="en-US" dirty="0" err="1"/>
              <a:t>như</a:t>
            </a:r>
            <a:r>
              <a:rPr lang="en-US" dirty="0"/>
              <a:t> </a:t>
            </a:r>
            <a:r>
              <a:rPr lang="en-US" dirty="0" err="1"/>
              <a:t>nhuốm</a:t>
            </a:r>
            <a:r>
              <a:rPr lang="en-US" dirty="0"/>
              <a:t> </a:t>
            </a:r>
            <a:r>
              <a:rPr lang="en-US" dirty="0" err="1"/>
              <a:t>màu</a:t>
            </a:r>
            <a:r>
              <a:rPr lang="en-US" dirty="0"/>
              <a:t> tang </a:t>
            </a:r>
            <a:r>
              <a:rPr lang="en-US" dirty="0" err="1"/>
              <a:t>tóc</a:t>
            </a:r>
            <a:r>
              <a:rPr lang="en-US" dirty="0"/>
              <a:t>, </a:t>
            </a:r>
            <a:r>
              <a:rPr lang="en-US" dirty="0" err="1"/>
              <a:t>khiến</a:t>
            </a:r>
            <a:r>
              <a:rPr lang="en-US" dirty="0"/>
              <a:t> </a:t>
            </a:r>
            <a:r>
              <a:rPr lang="en-US" dirty="0" err="1"/>
              <a:t>lòng</a:t>
            </a:r>
            <a:r>
              <a:rPr lang="en-US" dirty="0"/>
              <a:t> </a:t>
            </a:r>
            <a:r>
              <a:rPr lang="en-US" dirty="0" err="1"/>
              <a:t>người</a:t>
            </a:r>
            <a:r>
              <a:rPr lang="en-US" dirty="0"/>
              <a:t> </a:t>
            </a:r>
            <a:r>
              <a:rPr lang="en-US" dirty="0" err="1"/>
              <a:t>ngày</a:t>
            </a:r>
            <a:r>
              <a:rPr lang="en-US" dirty="0"/>
              <a:t> </a:t>
            </a:r>
            <a:r>
              <a:rPr lang="en-US" dirty="0" err="1"/>
              <a:t>càng</a:t>
            </a:r>
            <a:r>
              <a:rPr lang="en-US" dirty="0"/>
              <a:t> </a:t>
            </a:r>
            <a:r>
              <a:rPr lang="en-US" dirty="0" err="1"/>
              <a:t>thêm</a:t>
            </a:r>
            <a:r>
              <a:rPr lang="en-US" dirty="0"/>
              <a:t> </a:t>
            </a:r>
            <a:r>
              <a:rPr lang="en-US" dirty="0" err="1"/>
              <a:t>ngậm</a:t>
            </a:r>
            <a:r>
              <a:rPr lang="en-US" dirty="0"/>
              <a:t> </a:t>
            </a:r>
            <a:r>
              <a:rPr lang="en-US" dirty="0" err="1"/>
              <a:t>ngùi</a:t>
            </a:r>
            <a:r>
              <a:rPr lang="en-US" dirty="0"/>
              <a:t>. </a:t>
            </a:r>
          </a:p>
          <a:p>
            <a:r>
              <a:rPr lang="en-US" dirty="0"/>
              <a:t>- </a:t>
            </a:r>
            <a:r>
              <a:rPr lang="en-US" dirty="0" err="1"/>
              <a:t>Nhịp</a:t>
            </a:r>
            <a:r>
              <a:rPr lang="en-US" dirty="0"/>
              <a:t> </a:t>
            </a:r>
            <a:r>
              <a:rPr lang="en-US" dirty="0" err="1"/>
              <a:t>điệu</a:t>
            </a:r>
            <a:r>
              <a:rPr lang="en-US" dirty="0"/>
              <a:t> 2/1/3 ở </a:t>
            </a:r>
            <a:r>
              <a:rPr lang="en-US" dirty="0" err="1"/>
              <a:t>dòng</a:t>
            </a:r>
            <a:r>
              <a:rPr lang="en-US" dirty="0"/>
              <a:t> </a:t>
            </a:r>
            <a:r>
              <a:rPr lang="en-US" dirty="0" err="1"/>
              <a:t>lục</a:t>
            </a:r>
            <a:r>
              <a:rPr lang="en-US" dirty="0"/>
              <a:t> </a:t>
            </a:r>
            <a:r>
              <a:rPr lang="en-US" dirty="0" err="1"/>
              <a:t>tạo</a:t>
            </a:r>
            <a:r>
              <a:rPr lang="en-US" dirty="0"/>
              <a:t> </a:t>
            </a:r>
            <a:r>
              <a:rPr lang="en-US" dirty="0" err="1"/>
              <a:t>sự</a:t>
            </a:r>
            <a:r>
              <a:rPr lang="en-US" dirty="0"/>
              <a:t> </a:t>
            </a:r>
            <a:r>
              <a:rPr lang="en-US" dirty="0" err="1"/>
              <a:t>đột</a:t>
            </a:r>
            <a:r>
              <a:rPr lang="en-US" dirty="0"/>
              <a:t> </a:t>
            </a:r>
            <a:r>
              <a:rPr lang="en-US" dirty="0" err="1"/>
              <a:t>ngột</a:t>
            </a:r>
            <a:r>
              <a:rPr lang="en-US" dirty="0"/>
              <a:t>, </a:t>
            </a:r>
            <a:r>
              <a:rPr lang="en-US" dirty="0" err="1"/>
              <a:t>hụt</a:t>
            </a:r>
            <a:r>
              <a:rPr lang="en-US" dirty="0"/>
              <a:t> </a:t>
            </a:r>
            <a:r>
              <a:rPr lang="en-US" dirty="0" err="1"/>
              <a:t>hẫng</a:t>
            </a:r>
            <a:r>
              <a:rPr lang="en-US" dirty="0"/>
              <a:t>. </a:t>
            </a:r>
            <a:r>
              <a:rPr lang="en-US" dirty="0" err="1"/>
              <a:t>Nhịp</a:t>
            </a:r>
            <a:r>
              <a:rPr lang="en-US" dirty="0"/>
              <a:t> </a:t>
            </a:r>
            <a:r>
              <a:rPr lang="en-US" dirty="0" err="1"/>
              <a:t>điệu</a:t>
            </a:r>
            <a:r>
              <a:rPr lang="en-US" dirty="0"/>
              <a:t> 4/4 ở </a:t>
            </a:r>
            <a:r>
              <a:rPr lang="en-US" dirty="0" err="1"/>
              <a:t>dòng</a:t>
            </a:r>
            <a:r>
              <a:rPr lang="en-US" dirty="0"/>
              <a:t> </a:t>
            </a:r>
            <a:r>
              <a:rPr lang="en-US" dirty="0" err="1"/>
              <a:t>bát</a:t>
            </a:r>
            <a:r>
              <a:rPr lang="en-US" dirty="0"/>
              <a:t> </a:t>
            </a:r>
            <a:r>
              <a:rPr lang="en-US" dirty="0" err="1"/>
              <a:t>tạo</a:t>
            </a:r>
            <a:r>
              <a:rPr lang="en-US" dirty="0"/>
              <a:t> </a:t>
            </a:r>
            <a:r>
              <a:rPr lang="en-US" dirty="0" err="1"/>
              <a:t>sự</a:t>
            </a:r>
            <a:r>
              <a:rPr lang="en-US" dirty="0"/>
              <a:t> </a:t>
            </a:r>
            <a:r>
              <a:rPr lang="en-US" dirty="0" err="1"/>
              <a:t>dàn</a:t>
            </a:r>
            <a:r>
              <a:rPr lang="en-US" dirty="0"/>
              <a:t> </a:t>
            </a:r>
            <a:r>
              <a:rPr lang="en-US" dirty="0" err="1"/>
              <a:t>trải</a:t>
            </a:r>
            <a:r>
              <a:rPr lang="en-US" dirty="0"/>
              <a:t> </a:t>
            </a:r>
            <a:r>
              <a:rPr lang="en-US" dirty="0" err="1"/>
              <a:t>mênh</a:t>
            </a:r>
            <a:r>
              <a:rPr lang="en-US" dirty="0"/>
              <a:t> </a:t>
            </a:r>
            <a:r>
              <a:rPr lang="en-US" dirty="0" err="1"/>
              <a:t>mông</a:t>
            </a:r>
            <a:r>
              <a:rPr lang="en-US" dirty="0"/>
              <a:t>, </a:t>
            </a:r>
            <a:r>
              <a:rPr lang="en-US" dirty="0" err="1"/>
              <a:t>cho</a:t>
            </a:r>
            <a:r>
              <a:rPr lang="en-US" dirty="0"/>
              <a:t> </a:t>
            </a:r>
            <a:r>
              <a:rPr lang="en-US" dirty="0" err="1"/>
              <a:t>thấy</a:t>
            </a:r>
            <a:r>
              <a:rPr lang="en-US" dirty="0"/>
              <a:t> </a:t>
            </a:r>
            <a:r>
              <a:rPr lang="en-US" dirty="0" err="1"/>
              <a:t>nỗi</a:t>
            </a:r>
            <a:r>
              <a:rPr lang="en-US" dirty="0"/>
              <a:t> </a:t>
            </a:r>
            <a:r>
              <a:rPr lang="en-US" dirty="0" err="1"/>
              <a:t>đau</a:t>
            </a:r>
            <a:r>
              <a:rPr lang="en-US" dirty="0"/>
              <a:t> </a:t>
            </a:r>
            <a:r>
              <a:rPr lang="en-US" dirty="0" err="1"/>
              <a:t>của</a:t>
            </a:r>
            <a:r>
              <a:rPr lang="en-US" dirty="0"/>
              <a:t> </a:t>
            </a:r>
            <a:r>
              <a:rPr lang="en-US" dirty="0" err="1"/>
              <a:t>nhà</a:t>
            </a:r>
            <a:r>
              <a:rPr lang="en-US" dirty="0"/>
              <a:t> </a:t>
            </a:r>
            <a:r>
              <a:rPr lang="en-US" dirty="0" err="1"/>
              <a:t>thơ</a:t>
            </a:r>
            <a:r>
              <a:rPr lang="en-US" dirty="0"/>
              <a:t> </a:t>
            </a:r>
            <a:r>
              <a:rPr lang="en-US" dirty="0" err="1"/>
              <a:t>trước</a:t>
            </a:r>
            <a:r>
              <a:rPr lang="en-US" dirty="0"/>
              <a:t> </a:t>
            </a:r>
            <a:r>
              <a:rPr lang="en-US" dirty="0" err="1"/>
              <a:t>việc</a:t>
            </a:r>
            <a:r>
              <a:rPr lang="en-US" dirty="0"/>
              <a:t> </a:t>
            </a:r>
            <a:r>
              <a:rPr lang="en-US" dirty="0" err="1"/>
              <a:t>từ</a:t>
            </a:r>
            <a:r>
              <a:rPr lang="en-US" dirty="0"/>
              <a:t> </a:t>
            </a:r>
            <a:r>
              <a:rPr lang="en-US" dirty="0" err="1"/>
              <a:t>giã</a:t>
            </a:r>
            <a:r>
              <a:rPr lang="en-US" dirty="0"/>
              <a:t> </a:t>
            </a:r>
            <a:r>
              <a:rPr lang="en-US" dirty="0" err="1"/>
              <a:t>cõi</a:t>
            </a:r>
            <a:r>
              <a:rPr lang="en-US" dirty="0"/>
              <a:t> </a:t>
            </a:r>
            <a:r>
              <a:rPr lang="en-US" dirty="0" err="1"/>
              <a:t>đời</a:t>
            </a:r>
            <a:r>
              <a:rPr lang="en-US" dirty="0"/>
              <a:t> </a:t>
            </a:r>
            <a:r>
              <a:rPr lang="en-US" dirty="0" err="1"/>
              <a:t>của</a:t>
            </a:r>
            <a:r>
              <a:rPr lang="en-US" dirty="0"/>
              <a:t> </a:t>
            </a:r>
            <a:r>
              <a:rPr lang="en-US" dirty="0" err="1"/>
              <a:t>một</a:t>
            </a:r>
            <a:r>
              <a:rPr lang="en-US" dirty="0"/>
              <a:t> </a:t>
            </a:r>
            <a:r>
              <a:rPr lang="en-US" dirty="0" err="1"/>
              <a:t>người</a:t>
            </a:r>
            <a:r>
              <a:rPr lang="en-US" dirty="0"/>
              <a:t> </a:t>
            </a:r>
            <a:r>
              <a:rPr lang="en-US" dirty="0" err="1"/>
              <a:t>bạn</a:t>
            </a:r>
            <a:r>
              <a:rPr lang="en-US" dirty="0"/>
              <a:t> </a:t>
            </a:r>
            <a:r>
              <a:rPr lang="en-US" dirty="0" err="1"/>
              <a:t>thân</a:t>
            </a:r>
            <a:r>
              <a:rPr lang="en-US" dirty="0"/>
              <a:t> </a:t>
            </a:r>
            <a:r>
              <a:rPr lang="en-US" dirty="0" err="1"/>
              <a:t>thiết</a:t>
            </a:r>
            <a:r>
              <a:rPr lang="en-US" dirty="0"/>
              <a:t> </a:t>
            </a:r>
            <a:r>
              <a:rPr lang="en-US" dirty="0" err="1"/>
              <a:t>đã</a:t>
            </a:r>
            <a:r>
              <a:rPr lang="en-US" dirty="0"/>
              <a:t> </a:t>
            </a:r>
            <a:r>
              <a:rPr lang="en-US" dirty="0" err="1"/>
              <a:t>làm</a:t>
            </a:r>
            <a:r>
              <a:rPr lang="en-US" dirty="0"/>
              <a:t> </a:t>
            </a:r>
            <a:r>
              <a:rPr lang="en-US" dirty="0" err="1"/>
              <a:t>cảm</a:t>
            </a:r>
            <a:r>
              <a:rPr lang="en-US" dirty="0"/>
              <a:t> </a:t>
            </a:r>
            <a:r>
              <a:rPr lang="en-US" dirty="0" err="1"/>
              <a:t>động</a:t>
            </a:r>
            <a:r>
              <a:rPr lang="en-US" dirty="0"/>
              <a:t> </a:t>
            </a:r>
            <a:r>
              <a:rPr lang="en-US" dirty="0" err="1"/>
              <a:t>cả</a:t>
            </a:r>
            <a:r>
              <a:rPr lang="en-US" dirty="0"/>
              <a:t> </a:t>
            </a:r>
            <a:r>
              <a:rPr lang="en-US" dirty="0" err="1"/>
              <a:t>trời</a:t>
            </a:r>
            <a:r>
              <a:rPr lang="en-US" dirty="0"/>
              <a:t> </a:t>
            </a:r>
            <a:r>
              <a:rPr lang="en-US" dirty="0" err="1"/>
              <a:t>đất</a:t>
            </a:r>
            <a:r>
              <a:rPr lang="en-US" dirty="0"/>
              <a:t>. </a:t>
            </a:r>
          </a:p>
          <a:p>
            <a:r>
              <a:rPr lang="en-US" dirty="0"/>
              <a:t>- </a:t>
            </a:r>
            <a:r>
              <a:rPr lang="en-US" dirty="0" err="1"/>
              <a:t>Việc</a:t>
            </a:r>
            <a:r>
              <a:rPr lang="en-US" dirty="0"/>
              <a:t> </a:t>
            </a:r>
            <a:r>
              <a:rPr lang="en-US" dirty="0" err="1"/>
              <a:t>đưa</a:t>
            </a:r>
            <a:r>
              <a:rPr lang="en-US" dirty="0"/>
              <a:t> </a:t>
            </a:r>
            <a:r>
              <a:rPr lang="en-US" dirty="0" err="1"/>
              <a:t>câu</a:t>
            </a:r>
            <a:r>
              <a:rPr lang="en-US" dirty="0"/>
              <a:t> </a:t>
            </a:r>
            <a:r>
              <a:rPr lang="en-US" dirty="0" err="1"/>
              <a:t>bát</a:t>
            </a:r>
            <a:r>
              <a:rPr lang="en-US" dirty="0"/>
              <a:t> </a:t>
            </a:r>
            <a:r>
              <a:rPr lang="en-US" dirty="0" err="1"/>
              <a:t>lên</a:t>
            </a:r>
            <a:r>
              <a:rPr lang="en-US" dirty="0"/>
              <a:t> </a:t>
            </a:r>
            <a:r>
              <a:rPr lang="en-US" dirty="0" err="1"/>
              <a:t>đầu</a:t>
            </a:r>
            <a:r>
              <a:rPr lang="en-US" dirty="0"/>
              <a:t> </a:t>
            </a:r>
            <a:r>
              <a:rPr lang="en-US" dirty="0" err="1"/>
              <a:t>bài</a:t>
            </a:r>
            <a:r>
              <a:rPr lang="en-US" dirty="0"/>
              <a:t> </a:t>
            </a:r>
            <a:r>
              <a:rPr lang="en-US" dirty="0" err="1"/>
              <a:t>thơ</a:t>
            </a:r>
            <a:r>
              <a:rPr lang="en-US" dirty="0"/>
              <a:t> </a:t>
            </a:r>
            <a:r>
              <a:rPr lang="en-US" dirty="0" err="1"/>
              <a:t>rõ</a:t>
            </a:r>
            <a:r>
              <a:rPr lang="en-US" dirty="0"/>
              <a:t> </a:t>
            </a:r>
            <a:r>
              <a:rPr lang="en-US" dirty="0" err="1"/>
              <a:t>ràng</a:t>
            </a:r>
            <a:r>
              <a:rPr lang="en-US" dirty="0"/>
              <a:t> </a:t>
            </a:r>
            <a:r>
              <a:rPr lang="en-US" dirty="0" err="1"/>
              <a:t>là</a:t>
            </a:r>
            <a:r>
              <a:rPr lang="en-US" dirty="0"/>
              <a:t> </a:t>
            </a:r>
            <a:r>
              <a:rPr lang="en-US" dirty="0" err="1"/>
              <a:t>một</a:t>
            </a:r>
            <a:r>
              <a:rPr lang="en-US" dirty="0"/>
              <a:t> </a:t>
            </a:r>
            <a:r>
              <a:rPr lang="en-US" dirty="0" err="1"/>
              <a:t>việc</a:t>
            </a:r>
            <a:r>
              <a:rPr lang="en-US" dirty="0"/>
              <a:t> </a:t>
            </a:r>
            <a:r>
              <a:rPr lang="en-US" dirty="0" err="1"/>
              <a:t>làm</a:t>
            </a:r>
            <a:r>
              <a:rPr lang="en-US" dirty="0"/>
              <a:t> </a:t>
            </a:r>
            <a:r>
              <a:rPr lang="en-US" dirty="0" err="1"/>
              <a:t>có</a:t>
            </a:r>
            <a:r>
              <a:rPr lang="en-US" dirty="0"/>
              <a:t> ý </a:t>
            </a:r>
            <a:r>
              <a:rPr lang="en-US" dirty="0" err="1"/>
              <a:t>thức</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khi</a:t>
            </a:r>
            <a:r>
              <a:rPr lang="en-US" dirty="0"/>
              <a:t> </a:t>
            </a:r>
            <a:r>
              <a:rPr lang="en-US" dirty="0" err="1"/>
              <a:t>ông</a:t>
            </a:r>
            <a:r>
              <a:rPr lang="en-US" dirty="0"/>
              <a:t> </a:t>
            </a:r>
            <a:r>
              <a:rPr lang="en-US" dirty="0" err="1"/>
              <a:t>muốn</a:t>
            </a:r>
            <a:r>
              <a:rPr lang="en-US" dirty="0"/>
              <a:t> </a:t>
            </a:r>
            <a:r>
              <a:rPr lang="en-US" dirty="0" err="1"/>
              <a:t>thể</a:t>
            </a:r>
            <a:r>
              <a:rPr lang="en-US" dirty="0"/>
              <a:t> </a:t>
            </a:r>
            <a:r>
              <a:rPr lang="en-US" dirty="0" err="1"/>
              <a:t>hiện</a:t>
            </a:r>
            <a:r>
              <a:rPr lang="en-US" dirty="0"/>
              <a:t> </a:t>
            </a:r>
            <a:r>
              <a:rPr lang="en-US" dirty="0" err="1"/>
              <a:t>nỗi</a:t>
            </a:r>
            <a:r>
              <a:rPr lang="en-US" dirty="0"/>
              <a:t> </a:t>
            </a:r>
            <a:r>
              <a:rPr lang="en-US" dirty="0" err="1"/>
              <a:t>đau</a:t>
            </a:r>
            <a:r>
              <a:rPr lang="en-US" dirty="0"/>
              <a:t> </a:t>
            </a:r>
            <a:r>
              <a:rPr lang="en-US" dirty="0" err="1"/>
              <a:t>tột</a:t>
            </a:r>
            <a:r>
              <a:rPr lang="en-US" dirty="0"/>
              <a:t> </a:t>
            </a:r>
            <a:r>
              <a:rPr lang="en-US" dirty="0" err="1"/>
              <a:t>cùng</a:t>
            </a:r>
            <a:r>
              <a:rPr lang="en-US" dirty="0"/>
              <a:t> </a:t>
            </a:r>
            <a:r>
              <a:rPr lang="en-US" dirty="0" err="1"/>
              <a:t>và</a:t>
            </a:r>
            <a:r>
              <a:rPr lang="en-US" dirty="0"/>
              <a:t> </a:t>
            </a:r>
            <a:r>
              <a:rPr lang="en-US" dirty="0" err="1"/>
              <a:t>tình</a:t>
            </a:r>
            <a:r>
              <a:rPr lang="en-US" dirty="0"/>
              <a:t> </a:t>
            </a:r>
            <a:r>
              <a:rPr lang="en-US" dirty="0" err="1"/>
              <a:t>cảm</a:t>
            </a:r>
            <a:r>
              <a:rPr lang="en-US" dirty="0"/>
              <a:t> </a:t>
            </a:r>
            <a:r>
              <a:rPr lang="en-US" dirty="0" err="1"/>
              <a:t>tiếc</a:t>
            </a:r>
            <a:r>
              <a:rPr lang="en-US" dirty="0"/>
              <a:t> </a:t>
            </a:r>
            <a:r>
              <a:rPr lang="en-US" dirty="0" err="1"/>
              <a:t>thương</a:t>
            </a:r>
            <a:r>
              <a:rPr lang="en-US" dirty="0"/>
              <a:t> </a:t>
            </a:r>
            <a:r>
              <a:rPr lang="en-US" dirty="0" err="1"/>
              <a:t>vô</a:t>
            </a:r>
            <a:r>
              <a:rPr lang="en-US" dirty="0"/>
              <a:t> </a:t>
            </a:r>
            <a:r>
              <a:rPr lang="en-US" dirty="0" err="1"/>
              <a:t>hạn</a:t>
            </a:r>
            <a:r>
              <a:rPr lang="en-US" dirty="0"/>
              <a:t> </a:t>
            </a:r>
            <a:r>
              <a:rPr lang="en-US" dirty="0" err="1"/>
              <a:t>trước</a:t>
            </a:r>
            <a:r>
              <a:rPr lang="en-US" dirty="0"/>
              <a:t> </a:t>
            </a:r>
            <a:r>
              <a:rPr lang="en-US" dirty="0" err="1"/>
              <a:t>sự</a:t>
            </a:r>
            <a:r>
              <a:rPr lang="en-US" dirty="0"/>
              <a:t> </a:t>
            </a:r>
            <a:r>
              <a:rPr lang="en-US" dirty="0" err="1"/>
              <a:t>ra</a:t>
            </a:r>
            <a:r>
              <a:rPr lang="en-US" dirty="0"/>
              <a:t> </a:t>
            </a:r>
            <a:r>
              <a:rPr lang="en-US" dirty="0" err="1"/>
              <a:t>đi</a:t>
            </a:r>
            <a:r>
              <a:rPr lang="en-US" dirty="0"/>
              <a:t> </a:t>
            </a:r>
            <a:r>
              <a:rPr lang="en-US" dirty="0" err="1"/>
              <a:t>đột</a:t>
            </a:r>
            <a:r>
              <a:rPr lang="en-US" dirty="0"/>
              <a:t> </a:t>
            </a:r>
            <a:r>
              <a:rPr lang="en-US" dirty="0" err="1"/>
              <a:t>ngột</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thân</a:t>
            </a:r>
            <a:r>
              <a:rPr lang="en-US" dirty="0"/>
              <a:t> </a:t>
            </a:r>
            <a:r>
              <a:rPr lang="en-US" dirty="0" err="1"/>
              <a:t>thiết</a:t>
            </a:r>
            <a:r>
              <a:rPr lang="en-US" dirty="0"/>
              <a:t> </a:t>
            </a:r>
            <a:r>
              <a:rPr lang="en-US" dirty="0" err="1"/>
              <a:t>từ</a:t>
            </a:r>
            <a:r>
              <a:rPr lang="en-US" dirty="0"/>
              <a:t> </a:t>
            </a:r>
            <a:r>
              <a:rPr lang="en-US" dirty="0" err="1"/>
              <a:t>thuở</a:t>
            </a:r>
            <a:r>
              <a:rPr lang="en-US" dirty="0"/>
              <a:t> </a:t>
            </a:r>
            <a:r>
              <a:rPr lang="en-US" dirty="0" err="1"/>
              <a:t>còn</a:t>
            </a:r>
            <a:r>
              <a:rPr lang="en-US" dirty="0"/>
              <a:t> </a:t>
            </a:r>
            <a:r>
              <a:rPr lang="en-US" dirty="0" err="1"/>
              <a:t>theo</a:t>
            </a:r>
            <a:r>
              <a:rPr lang="en-US" dirty="0"/>
              <a:t> </a:t>
            </a:r>
            <a:r>
              <a:rPr lang="en-US" dirty="0" err="1"/>
              <a:t>đòi</a:t>
            </a:r>
            <a:r>
              <a:rPr lang="en-US" dirty="0"/>
              <a:t> khoa </a:t>
            </a:r>
            <a:r>
              <a:rPr lang="en-US" dirty="0" err="1"/>
              <a:t>cử</a:t>
            </a:r>
            <a:r>
              <a:rPr lang="en-US" dirty="0"/>
              <a:t>, </a:t>
            </a:r>
            <a:r>
              <a:rPr lang="en-US" dirty="0" err="1"/>
              <a:t>trước</a:t>
            </a:r>
            <a:r>
              <a:rPr lang="en-US" dirty="0"/>
              <a:t> </a:t>
            </a:r>
            <a:r>
              <a:rPr lang="en-US" dirty="0" err="1"/>
              <a:t>khi</a:t>
            </a:r>
            <a:r>
              <a:rPr lang="en-US" dirty="0"/>
              <a:t> </a:t>
            </a:r>
            <a:r>
              <a:rPr lang="en-US" dirty="0" err="1"/>
              <a:t>tác</a:t>
            </a:r>
            <a:r>
              <a:rPr lang="en-US" dirty="0"/>
              <a:t> </a:t>
            </a:r>
            <a:r>
              <a:rPr lang="en-US" dirty="0" err="1"/>
              <a:t>giả</a:t>
            </a:r>
            <a:r>
              <a:rPr lang="en-US" dirty="0"/>
              <a:t> </a:t>
            </a:r>
            <a:r>
              <a:rPr lang="en-US" dirty="0" err="1"/>
              <a:t>kể</a:t>
            </a:r>
            <a:r>
              <a:rPr lang="en-US" dirty="0"/>
              <a:t> </a:t>
            </a:r>
            <a:r>
              <a:rPr lang="en-US" dirty="0" err="1"/>
              <a:t>các</a:t>
            </a:r>
            <a:r>
              <a:rPr lang="en-US" dirty="0"/>
              <a:t> </a:t>
            </a:r>
            <a:r>
              <a:rPr lang="en-US" dirty="0" err="1"/>
              <a:t>kỉ</a:t>
            </a:r>
            <a:r>
              <a:rPr lang="en-US" dirty="0"/>
              <a:t> </a:t>
            </a:r>
            <a:r>
              <a:rPr lang="en-US" dirty="0" err="1"/>
              <a:t>niệm</a:t>
            </a:r>
            <a:r>
              <a:rPr lang="en-US" dirty="0"/>
              <a:t> </a:t>
            </a:r>
            <a:r>
              <a:rPr lang="en-US" dirty="0" err="1"/>
              <a:t>về</a:t>
            </a:r>
            <a:r>
              <a:rPr lang="en-US" dirty="0"/>
              <a:t> </a:t>
            </a:r>
            <a:r>
              <a:rPr lang="en-US" dirty="0" err="1"/>
              <a:t>bạn</a:t>
            </a:r>
            <a:r>
              <a:rPr lang="en-US" dirty="0"/>
              <a:t>.</a:t>
            </a:r>
          </a:p>
        </p:txBody>
      </p:sp>
      <p:sp>
        <p:nvSpPr>
          <p:cNvPr id="4" name="Slide Number Placeholder 3"/>
          <p:cNvSpPr>
            <a:spLocks noGrp="1"/>
          </p:cNvSpPr>
          <p:nvPr>
            <p:ph type="sldNum" sz="quarter" idx="5"/>
          </p:nvPr>
        </p:nvSpPr>
        <p:spPr/>
        <p:txBody>
          <a:bodyPr/>
          <a:lstStyle/>
          <a:p>
            <a:fld id="{E5B3A976-A7B9-4D74-AF60-973F03DD68A4}" type="slidenum">
              <a:rPr lang="en-US" smtClean="0"/>
              <a:t>20</a:t>
            </a:fld>
            <a:endParaRPr lang="en-US"/>
          </a:p>
        </p:txBody>
      </p:sp>
    </p:spTree>
    <p:extLst>
      <p:ext uri="{BB962C8B-B14F-4D97-AF65-F5344CB8AC3E}">
        <p14:creationId xmlns:p14="http://schemas.microsoft.com/office/powerpoint/2010/main" val="1690491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21</a:t>
            </a:fld>
            <a:endParaRPr lang="en-US"/>
          </a:p>
        </p:txBody>
      </p:sp>
    </p:spTree>
    <p:extLst>
      <p:ext uri="{BB962C8B-B14F-4D97-AF65-F5344CB8AC3E}">
        <p14:creationId xmlns:p14="http://schemas.microsoft.com/office/powerpoint/2010/main" val="3746139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22</a:t>
            </a:fld>
            <a:endParaRPr lang="en-US"/>
          </a:p>
        </p:txBody>
      </p:sp>
    </p:spTree>
    <p:extLst>
      <p:ext uri="{BB962C8B-B14F-4D97-AF65-F5344CB8AC3E}">
        <p14:creationId xmlns:p14="http://schemas.microsoft.com/office/powerpoint/2010/main" val="3652170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23</a:t>
            </a:fld>
            <a:endParaRPr lang="en-US"/>
          </a:p>
        </p:txBody>
      </p:sp>
    </p:spTree>
    <p:extLst>
      <p:ext uri="{BB962C8B-B14F-4D97-AF65-F5344CB8AC3E}">
        <p14:creationId xmlns:p14="http://schemas.microsoft.com/office/powerpoint/2010/main" val="4148201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itchFamily="18" charset="0"/>
                <a:cs typeface="Times New Roman" pitchFamily="18" charset="0"/>
              </a:rPr>
              <a:t>Là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kẻ</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mất</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nước</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Nguyễn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Khuyến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và</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Dương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Khuê</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người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mỗi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cách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sống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nhưng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hai</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vẫn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luôn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nhớ</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đến</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nhau</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trong</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tình</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cảm</a:t>
            </a:r>
            <a:r>
              <a:rPr lang="en-US" sz="1200" dirty="0">
                <a:latin typeface="Times New Roman" pitchFamily="18" charset="0"/>
                <a:cs typeface="Times New Roman" pitchFamily="18" charset="0"/>
              </a:rPr>
              <a:t> “</a:t>
            </a:r>
            <a:r>
              <a:rPr lang="en-US" sz="1200" i="1" dirty="0" err="1">
                <a:latin typeface="Times New Roman" pitchFamily="18" charset="0"/>
                <a:cs typeface="Times New Roman" pitchFamily="18" charset="0"/>
              </a:rPr>
              <a:t>kính</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yêu</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từ</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trước</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đến</a:t>
            </a:r>
            <a:r>
              <a:rPr lang="en-US" sz="1200" i="1" dirty="0">
                <a:latin typeface="Times New Roman" pitchFamily="18" charset="0"/>
                <a:cs typeface="Times New Roman" pitchFamily="18" charset="0"/>
              </a:rPr>
              <a:t> </a:t>
            </a:r>
            <a:r>
              <a:rPr lang="en-US" sz="1200" i="1" dirty="0" err="1">
                <a:latin typeface="Times New Roman" pitchFamily="18" charset="0"/>
                <a:cs typeface="Times New Roman" pitchFamily="18" charset="0"/>
              </a:rPr>
              <a:t>sau</a:t>
            </a:r>
            <a:r>
              <a:rPr lang="en-US" sz="1200" i="1" dirty="0">
                <a:latin typeface="Times New Roman" pitchFamily="18" charset="0"/>
                <a:cs typeface="Times New Roman"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24</a:t>
            </a:fld>
            <a:endParaRPr lang="en-US"/>
          </a:p>
        </p:txBody>
      </p:sp>
    </p:spTree>
    <p:extLst>
      <p:ext uri="{BB962C8B-B14F-4D97-AF65-F5344CB8AC3E}">
        <p14:creationId xmlns:p14="http://schemas.microsoft.com/office/powerpoint/2010/main" val="3154386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25</a:t>
            </a:fld>
            <a:endParaRPr lang="en-US"/>
          </a:p>
        </p:txBody>
      </p:sp>
    </p:spTree>
    <p:extLst>
      <p:ext uri="{BB962C8B-B14F-4D97-AF65-F5344CB8AC3E}">
        <p14:creationId xmlns:p14="http://schemas.microsoft.com/office/powerpoint/2010/main" val="3754502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dirty="0">
                <a:solidFill>
                  <a:srgbClr val="000000"/>
                </a:solidFill>
                <a:effectLst/>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26</a:t>
            </a:fld>
            <a:endParaRPr lang="en-US"/>
          </a:p>
        </p:txBody>
      </p:sp>
    </p:spTree>
    <p:extLst>
      <p:ext uri="{BB962C8B-B14F-4D97-AF65-F5344CB8AC3E}">
        <p14:creationId xmlns:p14="http://schemas.microsoft.com/office/powerpoint/2010/main" val="1808521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endParaRPr lang="en-US" sz="12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Tâm</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đau</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đớn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của</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nghe</a:t>
            </a:r>
            <a:r>
              <a:rPr lang="en-US" sz="1200" dirty="0">
                <a:solidFill>
                  <a:srgbClr val="000000"/>
                </a:solidFill>
                <a:latin typeface="Times New Roman" panose="02020603050405020304" pitchFamily="18" charset="0"/>
                <a:cs typeface="Times New Roman" panose="02020603050405020304" pitchFamily="18" charset="0"/>
              </a:rPr>
              <a:t> tin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qua </a:t>
            </a:r>
            <a:r>
              <a:rPr lang="en-US" sz="1200" dirty="0" err="1">
                <a:solidFill>
                  <a:srgbClr val="000000"/>
                </a:solidFill>
                <a:latin typeface="Times New Roman" panose="02020603050405020304" pitchFamily="18" charset="0"/>
                <a:cs typeface="Times New Roman" panose="02020603050405020304" pitchFamily="18" charset="0"/>
              </a:rPr>
              <a:t>đời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trở</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diện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với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thực</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tin </a:t>
            </a:r>
            <a:r>
              <a:rPr lang="en-US" sz="1200" dirty="0" err="1">
                <a:solidFill>
                  <a:srgbClr val="000000"/>
                </a:solidFill>
                <a:latin typeface="Times New Roman" panose="02020603050405020304" pitchFamily="18" charset="0"/>
                <a:cs typeface="Times New Roman" panose="02020603050405020304" pitchFamily="18" charset="0"/>
              </a:rPr>
              <a:t>đó</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sự</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thật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thoại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với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trong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tâm</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tưởng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trách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vội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vàng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rồi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tự</a:t>
            </a:r>
            <a:r>
              <a:rPr lang="en-US" sz="1200" dirty="0">
                <a:solidFill>
                  <a:srgbClr val="000000"/>
                </a:solidFill>
                <a:latin typeface="Times New Roman" panose="02020603050405020304" pitchFamily="18" charset="0"/>
                <a:cs typeface="Times New Roman" panose="02020603050405020304" pitchFamily="18" charset="0"/>
              </a:rPr>
              <a:t> an </a:t>
            </a:r>
            <a:r>
              <a:rPr lang="en-US" sz="1200" dirty="0" err="1">
                <a:solidFill>
                  <a:srgbClr val="000000"/>
                </a:solidFill>
                <a:latin typeface="Times New Roman" panose="02020603050405020304" pitchFamily="18" charset="0"/>
                <a:cs typeface="Times New Roman" panose="02020603050405020304" pitchFamily="18" charset="0"/>
              </a:rPr>
              <a:t>ủi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mình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vỗ</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về</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27</a:t>
            </a:fld>
            <a:endParaRPr lang="en-US"/>
          </a:p>
        </p:txBody>
      </p:sp>
    </p:spTree>
    <p:extLst>
      <p:ext uri="{BB962C8B-B14F-4D97-AF65-F5344CB8AC3E}">
        <p14:creationId xmlns:p14="http://schemas.microsoft.com/office/powerpoint/2010/main" val="1905513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28</a:t>
            </a:fld>
            <a:endParaRPr lang="en-US"/>
          </a:p>
        </p:txBody>
      </p:sp>
    </p:spTree>
    <p:extLst>
      <p:ext uri="{BB962C8B-B14F-4D97-AF65-F5344CB8AC3E}">
        <p14:creationId xmlns:p14="http://schemas.microsoft.com/office/powerpoint/2010/main" val="3467602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Nỗi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buồn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cô</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trống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vắng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kỉ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chấp</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nhận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nỗi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đau</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mất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thơ</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còn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biết</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nhớ</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thể</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khóc</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thành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tiếng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cũng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là</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thương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cho</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bản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thân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mình</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vì</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từ</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đây</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chỉ</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còn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lại</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sự</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cô</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đơn</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trống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vắng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không</a:t>
            </a:r>
            <a:r>
              <a:rPr lang="en-US" sz="1200" dirty="0">
                <a:solidFill>
                  <a:srgbClr val="000000"/>
                </a:solidFill>
                <a:latin typeface="Times New Roman" panose="02020603050405020304" pitchFamily="18" charset="0"/>
                <a:cs typeface="Times New Roman" panose="02020603050405020304" pitchFamily="18" charset="0"/>
              </a:rPr>
              <a:t> </a:t>
            </a:r>
            <a:r>
              <a:rPr lang="en-US" sz="1200" dirty="0" err="1">
                <a:solidFill>
                  <a:srgbClr val="000000"/>
                </a:solidFill>
                <a:latin typeface="Times New Roman" panose="02020603050405020304" pitchFamily="18" charset="0"/>
                <a:cs typeface="Times New Roman" panose="02020603050405020304" pitchFamily="18" charset="0"/>
              </a:rPr>
              <a:t>người</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âm</a:t>
            </a:r>
            <a:r>
              <a:rPr lang="en-US" sz="1200" dirty="0">
                <a:solidFill>
                  <a:srgbClr val="000000"/>
                </a:solidFill>
                <a:latin typeface="Times New Roman" panose="02020603050405020304" pitchFamily="18" charset="0"/>
                <a:cs typeface="Times New Roman" panose="02020603050405020304" pitchFamily="18" charset="0"/>
              </a:rPr>
              <a:t>, tri </a:t>
            </a:r>
            <a:r>
              <a:rPr lang="en-US" sz="1200" dirty="0" err="1">
                <a:solidFill>
                  <a:srgbClr val="000000"/>
                </a:solidFill>
                <a:latin typeface="Times New Roman" panose="02020603050405020304" pitchFamily="18" charset="0"/>
                <a:cs typeface="Times New Roman" panose="02020603050405020304" pitchFamily="18" charset="0"/>
              </a:rPr>
              <a:t>kỉ</a:t>
            </a:r>
            <a:r>
              <a:rPr lang="en-US" sz="1200" dirty="0">
                <a:solidFill>
                  <a:srgbClr val="000000"/>
                </a:solidFill>
                <a:latin typeface="Times New Roman" panose="02020603050405020304" pitchFamily="18" charset="0"/>
                <a:cs typeface="Times New Roman" panose="02020603050405020304" pitchFamily="18" charset="0"/>
              </a:rPr>
              <a:t>.</a:t>
            </a:r>
            <a:endParaRPr lang="vi-VN" sz="1200"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5B3A976-A7B9-4D74-AF60-973F03DD68A4}" type="slidenum">
              <a:rPr lang="en-US" smtClean="0"/>
              <a:t>29</a:t>
            </a:fld>
            <a:endParaRPr lang="en-US"/>
          </a:p>
        </p:txBody>
      </p:sp>
    </p:spTree>
    <p:extLst>
      <p:ext uri="{BB962C8B-B14F-4D97-AF65-F5344CB8AC3E}">
        <p14:creationId xmlns:p14="http://schemas.microsoft.com/office/powerpoint/2010/main" val="3780659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a:t>
            </a:fld>
            <a:endParaRPr lang="en-US"/>
          </a:p>
        </p:txBody>
      </p:sp>
    </p:spTree>
    <p:extLst>
      <p:ext uri="{BB962C8B-B14F-4D97-AF65-F5344CB8AC3E}">
        <p14:creationId xmlns:p14="http://schemas.microsoft.com/office/powerpoint/2010/main" val="3561996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30</a:t>
            </a:fld>
            <a:endParaRPr lang="en-US"/>
          </a:p>
        </p:txBody>
      </p:sp>
    </p:spTree>
    <p:extLst>
      <p:ext uri="{BB962C8B-B14F-4D97-AF65-F5344CB8AC3E}">
        <p14:creationId xmlns:p14="http://schemas.microsoft.com/office/powerpoint/2010/main" val="3002340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31</a:t>
            </a:fld>
            <a:endParaRPr lang="en-US"/>
          </a:p>
        </p:txBody>
      </p:sp>
    </p:spTree>
    <p:extLst>
      <p:ext uri="{BB962C8B-B14F-4D97-AF65-F5344CB8AC3E}">
        <p14:creationId xmlns:p14="http://schemas.microsoft.com/office/powerpoint/2010/main" val="3036915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3. Khi </a:t>
            </a:r>
            <a:r>
              <a:rPr lang="en-US" dirty="0" err="1"/>
              <a:t>đọc</a:t>
            </a:r>
            <a:r>
              <a:rPr lang="en-US" dirty="0"/>
              <a:t> </a:t>
            </a:r>
            <a:r>
              <a:rPr lang="en-US" dirty="0" err="1"/>
              <a:t>hiểu</a:t>
            </a:r>
            <a:r>
              <a:rPr lang="en-US" dirty="0"/>
              <a:t> </a:t>
            </a:r>
            <a:r>
              <a:rPr lang="en-US" dirty="0" err="1"/>
              <a:t>thơ</a:t>
            </a:r>
            <a:r>
              <a:rPr lang="en-US" dirty="0"/>
              <a:t> song </a:t>
            </a:r>
            <a:r>
              <a:rPr lang="en-US" dirty="0" err="1"/>
              <a:t>thất</a:t>
            </a:r>
            <a:r>
              <a:rPr lang="en-US" dirty="0"/>
              <a:t> </a:t>
            </a:r>
            <a:r>
              <a:rPr lang="en-US" dirty="0" err="1"/>
              <a:t>lục</a:t>
            </a:r>
            <a:r>
              <a:rPr lang="en-US" dirty="0"/>
              <a:t> </a:t>
            </a:r>
            <a:r>
              <a:rPr lang="en-US" dirty="0" err="1"/>
              <a:t>bát</a:t>
            </a:r>
            <a:r>
              <a:rPr lang="en-US" dirty="0"/>
              <a:t>, </a:t>
            </a:r>
            <a:r>
              <a:rPr lang="en-US" dirty="0" err="1"/>
              <a:t>các</a:t>
            </a:r>
            <a:r>
              <a:rPr lang="en-US" dirty="0"/>
              <a:t> </a:t>
            </a:r>
            <a:r>
              <a:rPr lang="en-US" dirty="0" err="1"/>
              <a:t>em</a:t>
            </a:r>
            <a:r>
              <a:rPr lang="en-US" dirty="0"/>
              <a:t> </a:t>
            </a:r>
            <a:r>
              <a:rPr lang="en-US" dirty="0" err="1"/>
              <a:t>cần</a:t>
            </a:r>
            <a:r>
              <a:rPr lang="en-US" dirty="0"/>
              <a:t> </a:t>
            </a:r>
            <a:r>
              <a:rPr lang="en-US" dirty="0" err="1"/>
              <a:t>chú</a:t>
            </a:r>
            <a:r>
              <a:rPr lang="en-US" dirty="0"/>
              <a:t> ý:</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Bài</a:t>
            </a:r>
            <a:r>
              <a:rPr lang="en-US" dirty="0"/>
              <a:t> </a:t>
            </a:r>
            <a:r>
              <a:rPr lang="en-US" dirty="0" err="1"/>
              <a:t>thơ</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câu</a:t>
            </a:r>
            <a:r>
              <a:rPr lang="en-US" dirty="0"/>
              <a:t> song </a:t>
            </a:r>
            <a:r>
              <a:rPr lang="en-US" dirty="0" err="1"/>
              <a:t>thất</a:t>
            </a:r>
            <a:r>
              <a:rPr lang="en-US" dirty="0"/>
              <a:t> hay </a:t>
            </a:r>
            <a:r>
              <a:rPr lang="en-US" dirty="0" err="1"/>
              <a:t>lục</a:t>
            </a:r>
            <a:r>
              <a:rPr lang="en-US" dirty="0"/>
              <a:t> </a:t>
            </a:r>
            <a:r>
              <a:rPr lang="en-US" dirty="0" err="1"/>
              <a:t>bát</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Xác</a:t>
            </a:r>
            <a:r>
              <a:rPr lang="en-US" dirty="0"/>
              <a:t> </a:t>
            </a:r>
            <a:r>
              <a:rPr lang="en-US" dirty="0" err="1"/>
              <a:t>định</a:t>
            </a:r>
            <a:r>
              <a:rPr lang="en-US" dirty="0"/>
              <a:t> </a:t>
            </a:r>
            <a:r>
              <a:rPr lang="en-US" dirty="0" err="1"/>
              <a:t>đề</a:t>
            </a:r>
            <a:r>
              <a:rPr lang="en-US" dirty="0"/>
              <a:t> </a:t>
            </a:r>
            <a:r>
              <a:rPr lang="en-US" dirty="0" err="1"/>
              <a:t>tài</a:t>
            </a:r>
            <a:r>
              <a:rPr lang="en-US" dirty="0"/>
              <a:t>, </a:t>
            </a:r>
            <a:r>
              <a:rPr lang="en-US" dirty="0" err="1"/>
              <a:t>chủ</a:t>
            </a:r>
            <a:r>
              <a:rPr lang="en-US" dirty="0"/>
              <a:t> </a:t>
            </a:r>
            <a:r>
              <a:rPr lang="en-US" dirty="0" err="1"/>
              <a:t>đề</a:t>
            </a:r>
            <a:r>
              <a:rPr lang="en-US" dirty="0"/>
              <a:t> </a:t>
            </a:r>
            <a:r>
              <a:rPr lang="en-US" dirty="0" err="1"/>
              <a:t>và</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Tìm</a:t>
            </a:r>
            <a:r>
              <a:rPr lang="en-US" dirty="0"/>
              <a:t> </a:t>
            </a:r>
            <a:r>
              <a:rPr lang="en-US" dirty="0" err="1"/>
              <a:t>hiểu</a:t>
            </a:r>
            <a:r>
              <a:rPr lang="en-US" dirty="0"/>
              <a:t> </a:t>
            </a:r>
            <a:r>
              <a:rPr lang="en-US" dirty="0" err="1"/>
              <a:t>các</a:t>
            </a:r>
            <a:r>
              <a:rPr lang="en-US" dirty="0"/>
              <a:t> </a:t>
            </a:r>
            <a:r>
              <a:rPr lang="en-US" dirty="0" err="1"/>
              <a:t>biện</a:t>
            </a:r>
            <a:r>
              <a:rPr lang="en-US" dirty="0"/>
              <a:t> </a:t>
            </a:r>
            <a:r>
              <a:rPr lang="en-US" dirty="0" err="1"/>
              <a:t>pháp</a:t>
            </a:r>
            <a:r>
              <a:rPr lang="en-US" dirty="0"/>
              <a:t> </a:t>
            </a:r>
            <a:r>
              <a:rPr lang="en-US" dirty="0" err="1"/>
              <a:t>nghệ</a:t>
            </a:r>
            <a:r>
              <a:rPr lang="en-US" dirty="0"/>
              <a:t> </a:t>
            </a:r>
            <a:r>
              <a:rPr lang="en-US" dirty="0" err="1"/>
              <a:t>thuật</a:t>
            </a:r>
            <a:r>
              <a:rPr lang="en-US" dirty="0"/>
              <a:t> </a:t>
            </a:r>
            <a:r>
              <a:rPr lang="en-US" dirty="0" err="1"/>
              <a:t>được</a:t>
            </a:r>
            <a:r>
              <a:rPr lang="en-US" dirty="0"/>
              <a:t> </a:t>
            </a:r>
            <a:r>
              <a:rPr lang="en-US" dirty="0" err="1"/>
              <a:t>tác</a:t>
            </a:r>
            <a:r>
              <a:rPr lang="en-US" dirty="0"/>
              <a:t> </a:t>
            </a:r>
            <a:r>
              <a:rPr lang="en-US" dirty="0" err="1"/>
              <a:t>giả</a:t>
            </a:r>
            <a:r>
              <a:rPr lang="en-US" dirty="0"/>
              <a:t> </a:t>
            </a:r>
            <a:r>
              <a:rPr lang="en-US" dirty="0" err="1"/>
              <a:t>sử</a:t>
            </a:r>
            <a:r>
              <a:rPr lang="en-US" dirty="0"/>
              <a:t> </a:t>
            </a:r>
            <a:r>
              <a:rPr lang="en-US" dirty="0" err="1"/>
              <a:t>dụng</a:t>
            </a:r>
            <a:r>
              <a:rPr lang="en-US" dirty="0"/>
              <a:t>. </a:t>
            </a:r>
            <a:r>
              <a:rPr lang="en-US" dirty="0" err="1"/>
              <a:t>Chú</a:t>
            </a:r>
            <a:r>
              <a:rPr lang="en-US" dirty="0"/>
              <a:t> ý </a:t>
            </a:r>
            <a:r>
              <a:rPr lang="en-US" dirty="0" err="1"/>
              <a:t>nhịp</a:t>
            </a:r>
            <a:r>
              <a:rPr lang="en-US" dirty="0"/>
              <a:t> </a:t>
            </a:r>
            <a:r>
              <a:rPr lang="en-US" dirty="0" err="1"/>
              <a:t>điệu</a:t>
            </a:r>
            <a:r>
              <a:rPr lang="en-US" dirty="0"/>
              <a:t> </a:t>
            </a:r>
            <a:r>
              <a:rPr lang="en-US" dirty="0" err="1"/>
              <a:t>dòng</a:t>
            </a:r>
            <a:r>
              <a:rPr lang="en-US" dirty="0"/>
              <a:t> </a:t>
            </a:r>
            <a:r>
              <a:rPr lang="en-US" dirty="0" err="1"/>
              <a:t>thơ</a:t>
            </a:r>
            <a:r>
              <a:rPr lang="en-US" dirty="0"/>
              <a:t> </a:t>
            </a:r>
            <a:r>
              <a:rPr lang="en-US" dirty="0" err="1"/>
              <a:t>và</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từ</a:t>
            </a:r>
            <a:r>
              <a:rPr lang="en-US" dirty="0"/>
              <a:t> </a:t>
            </a:r>
            <a:r>
              <a:rPr lang="en-US" dirty="0" err="1"/>
              <a:t>ngữ</a:t>
            </a:r>
            <a:r>
              <a:rPr lang="en-US" dirty="0"/>
              <a:t> </a:t>
            </a:r>
            <a:r>
              <a:rPr lang="en-US" dirty="0" err="1"/>
              <a:t>để</a:t>
            </a:r>
            <a:r>
              <a:rPr lang="en-US" dirty="0"/>
              <a:t> </a:t>
            </a:r>
            <a:r>
              <a:rPr lang="en-US" dirty="0" err="1"/>
              <a:t>diễn</a:t>
            </a:r>
            <a:r>
              <a:rPr lang="en-US" dirty="0"/>
              <a:t> </a:t>
            </a:r>
            <a:r>
              <a:rPr lang="en-US" dirty="0" err="1"/>
              <a:t>tả</a:t>
            </a:r>
            <a:r>
              <a:rPr lang="en-US" dirty="0"/>
              <a:t> </a:t>
            </a:r>
            <a:r>
              <a:rPr lang="en-US" dirty="0" err="1"/>
              <a:t>tình</a:t>
            </a:r>
            <a:r>
              <a:rPr lang="en-US" dirty="0"/>
              <a:t> </a:t>
            </a:r>
            <a:r>
              <a:rPr lang="en-US" dirty="0" err="1"/>
              <a:t>cảm</a:t>
            </a:r>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32</a:t>
            </a:fld>
            <a:endParaRPr lang="en-US"/>
          </a:p>
        </p:txBody>
      </p:sp>
    </p:spTree>
    <p:extLst>
      <p:ext uri="{BB962C8B-B14F-4D97-AF65-F5344CB8AC3E}">
        <p14:creationId xmlns:p14="http://schemas.microsoft.com/office/powerpoint/2010/main" val="3150330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33</a:t>
            </a:fld>
            <a:endParaRPr lang="en-US"/>
          </a:p>
        </p:txBody>
      </p:sp>
    </p:spTree>
    <p:extLst>
      <p:ext uri="{BB962C8B-B14F-4D97-AF65-F5344CB8AC3E}">
        <p14:creationId xmlns:p14="http://schemas.microsoft.com/office/powerpoint/2010/main" val="3885596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GV </a:t>
            </a:r>
            <a:r>
              <a:rPr lang="en-US" dirty="0" err="1"/>
              <a:t>gợi</a:t>
            </a:r>
            <a:r>
              <a:rPr lang="en-US" dirty="0"/>
              <a:t> ý </a:t>
            </a:r>
            <a:r>
              <a:rPr lang="en-US" dirty="0" err="1"/>
              <a:t>một</a:t>
            </a:r>
            <a:r>
              <a:rPr lang="en-US" dirty="0"/>
              <a:t> </a:t>
            </a:r>
            <a:r>
              <a:rPr lang="en-US" dirty="0" err="1"/>
              <a:t>số</a:t>
            </a:r>
            <a:r>
              <a:rPr lang="en-US" dirty="0"/>
              <a:t> </a:t>
            </a:r>
            <a:r>
              <a:rPr lang="en-US" dirty="0" err="1"/>
              <a:t>biện</a:t>
            </a:r>
            <a:r>
              <a:rPr lang="en-US" dirty="0"/>
              <a:t> </a:t>
            </a:r>
            <a:r>
              <a:rPr lang="en-US" dirty="0" err="1"/>
              <a:t>pháp</a:t>
            </a:r>
            <a:r>
              <a:rPr lang="en-US" dirty="0"/>
              <a:t> </a:t>
            </a:r>
            <a:r>
              <a:rPr lang="en-US" dirty="0" err="1"/>
              <a:t>tu</a:t>
            </a:r>
            <a:r>
              <a:rPr lang="en-US" dirty="0"/>
              <a:t> </a:t>
            </a:r>
            <a:r>
              <a:rPr lang="en-US" dirty="0" err="1"/>
              <a:t>từ</a:t>
            </a:r>
            <a:r>
              <a:rPr lang="en-US" dirty="0"/>
              <a:t> </a:t>
            </a:r>
            <a:r>
              <a:rPr lang="en-US" dirty="0" err="1"/>
              <a:t>nổi</a:t>
            </a:r>
            <a:r>
              <a:rPr lang="en-US" dirty="0"/>
              <a:t> </a:t>
            </a:r>
            <a:r>
              <a:rPr lang="en-US" dirty="0" err="1"/>
              <a:t>bật</a:t>
            </a:r>
            <a:r>
              <a:rPr lang="en-US" dirty="0"/>
              <a:t> </a:t>
            </a:r>
            <a:r>
              <a:rPr lang="en-US" dirty="0" err="1"/>
              <a:t>được</a:t>
            </a:r>
            <a:r>
              <a:rPr lang="en-US" dirty="0"/>
              <a:t> </a:t>
            </a:r>
            <a:r>
              <a:rPr lang="en-US" dirty="0" err="1"/>
              <a:t>nhà</a:t>
            </a:r>
            <a:r>
              <a:rPr lang="en-US" dirty="0"/>
              <a:t> </a:t>
            </a:r>
            <a:r>
              <a:rPr lang="en-US" dirty="0" err="1"/>
              <a:t>thơ</a:t>
            </a:r>
            <a:r>
              <a:rPr lang="en-US" dirty="0"/>
              <a:t> </a:t>
            </a:r>
            <a:r>
              <a:rPr lang="en-US" dirty="0" err="1"/>
              <a:t>vận</a:t>
            </a:r>
            <a:r>
              <a:rPr lang="en-US" dirty="0"/>
              <a:t> </a:t>
            </a:r>
            <a:r>
              <a:rPr lang="en-US" dirty="0" err="1"/>
              <a:t>dụng</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như</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dùng</a:t>
            </a:r>
            <a:r>
              <a:rPr lang="en-US" dirty="0"/>
              <a:t> </a:t>
            </a:r>
            <a:r>
              <a:rPr lang="en-US" dirty="0" err="1"/>
              <a:t>từ</a:t>
            </a:r>
            <a:r>
              <a:rPr lang="en-US" dirty="0"/>
              <a:t> </a:t>
            </a:r>
            <a:r>
              <a:rPr lang="en-US" dirty="0" err="1"/>
              <a:t>láy</a:t>
            </a:r>
            <a:r>
              <a:rPr lang="en-US" dirty="0"/>
              <a:t>, </a:t>
            </a:r>
            <a:r>
              <a:rPr lang="en-US" dirty="0" err="1"/>
              <a:t>từ</a:t>
            </a:r>
            <a:r>
              <a:rPr lang="en-US" dirty="0"/>
              <a:t> </a:t>
            </a:r>
            <a:r>
              <a:rPr lang="en-US" dirty="0" err="1"/>
              <a:t>ghép</a:t>
            </a:r>
            <a:r>
              <a:rPr lang="en-US" dirty="0"/>
              <a:t>; </a:t>
            </a:r>
            <a:r>
              <a:rPr lang="en-US" dirty="0" err="1"/>
              <a:t>chọn</a:t>
            </a:r>
            <a:r>
              <a:rPr lang="en-US" dirty="0"/>
              <a:t> </a:t>
            </a:r>
            <a:r>
              <a:rPr lang="en-US" dirty="0" err="1"/>
              <a:t>lọc</a:t>
            </a:r>
            <a:r>
              <a:rPr lang="en-US" dirty="0"/>
              <a:t> </a:t>
            </a:r>
            <a:r>
              <a:rPr lang="en-US" dirty="0" err="1"/>
              <a:t>từ</a:t>
            </a:r>
            <a:r>
              <a:rPr lang="en-US" dirty="0"/>
              <a:t> </a:t>
            </a:r>
            <a:r>
              <a:rPr lang="en-US" dirty="0" err="1"/>
              <a:t>ngữ</a:t>
            </a:r>
            <a:r>
              <a:rPr lang="en-US" dirty="0"/>
              <a:t> </a:t>
            </a:r>
            <a:r>
              <a:rPr lang="en-US" dirty="0" err="1"/>
              <a:t>trong</a:t>
            </a:r>
            <a:r>
              <a:rPr lang="en-US" dirty="0"/>
              <a:t> </a:t>
            </a:r>
            <a:r>
              <a:rPr lang="en-US" dirty="0" err="1"/>
              <a:t>xưng</a:t>
            </a:r>
            <a:r>
              <a:rPr lang="en-US" dirty="0"/>
              <a:t> </a:t>
            </a:r>
            <a:r>
              <a:rPr lang="en-US" dirty="0" err="1"/>
              <a:t>hô</a:t>
            </a:r>
            <a:r>
              <a:rPr lang="en-US" dirty="0"/>
              <a:t>; </a:t>
            </a:r>
            <a:r>
              <a:rPr lang="en-US" dirty="0" err="1"/>
              <a:t>lời</a:t>
            </a:r>
            <a:r>
              <a:rPr lang="en-US" dirty="0"/>
              <a:t> </a:t>
            </a:r>
            <a:r>
              <a:rPr lang="en-US" dirty="0" err="1"/>
              <a:t>cảm</a:t>
            </a:r>
            <a:r>
              <a:rPr lang="en-US" dirty="0"/>
              <a:t> </a:t>
            </a:r>
            <a:r>
              <a:rPr lang="en-US" dirty="0" err="1"/>
              <a:t>thán</a:t>
            </a:r>
            <a:r>
              <a:rPr lang="en-US" dirty="0"/>
              <a:t>, </a:t>
            </a:r>
            <a:r>
              <a:rPr lang="en-US" dirty="0" err="1"/>
              <a:t>sử</a:t>
            </a:r>
            <a:r>
              <a:rPr lang="en-US" dirty="0"/>
              <a:t> dung </a:t>
            </a:r>
            <a:r>
              <a:rPr lang="en-US" dirty="0" err="1"/>
              <a:t>điển</a:t>
            </a:r>
            <a:r>
              <a:rPr lang="en-US" dirty="0"/>
              <a:t> </a:t>
            </a:r>
            <a:r>
              <a:rPr lang="en-US" dirty="0" err="1"/>
              <a:t>cố</a:t>
            </a:r>
            <a:r>
              <a:rPr lang="en-US" dirty="0"/>
              <a:t>, </a:t>
            </a:r>
            <a:r>
              <a:rPr lang="en-US" dirty="0" err="1"/>
              <a:t>điển</a:t>
            </a:r>
            <a:r>
              <a:rPr lang="en-US" dirty="0"/>
              <a:t> </a:t>
            </a:r>
            <a:r>
              <a:rPr lang="en-US" dirty="0" err="1"/>
              <a:t>tích</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Biện</a:t>
            </a:r>
            <a:r>
              <a:rPr lang="en-US" dirty="0"/>
              <a:t> </a:t>
            </a:r>
            <a:r>
              <a:rPr lang="en-US" dirty="0" err="1"/>
              <a:t>pháp</a:t>
            </a:r>
            <a:r>
              <a:rPr lang="en-US" dirty="0"/>
              <a:t> </a:t>
            </a:r>
            <a:r>
              <a:rPr lang="en-US" dirty="0" err="1"/>
              <a:t>nói</a:t>
            </a:r>
            <a:r>
              <a:rPr lang="en-US" dirty="0"/>
              <a:t> </a:t>
            </a:r>
            <a:r>
              <a:rPr lang="en-US" dirty="0" err="1"/>
              <a:t>giảm</a:t>
            </a:r>
            <a:r>
              <a:rPr lang="en-US" dirty="0"/>
              <a:t> – </a:t>
            </a:r>
            <a:r>
              <a:rPr lang="en-US" dirty="0" err="1"/>
              <a:t>nói</a:t>
            </a:r>
            <a:r>
              <a:rPr lang="en-US" dirty="0"/>
              <a:t> </a:t>
            </a:r>
            <a:r>
              <a:rPr lang="en-US" dirty="0" err="1"/>
              <a:t>tránh</a:t>
            </a:r>
            <a:r>
              <a:rPr lang="en-US" dirty="0"/>
              <a:t> </a:t>
            </a:r>
            <a:r>
              <a:rPr lang="en-US" dirty="0" err="1"/>
              <a:t>được</a:t>
            </a:r>
            <a:r>
              <a:rPr lang="en-US" dirty="0"/>
              <a:t> </a:t>
            </a:r>
            <a:r>
              <a:rPr lang="en-US" dirty="0" err="1"/>
              <a:t>nhà</a:t>
            </a:r>
            <a:r>
              <a:rPr lang="en-US" dirty="0"/>
              <a:t> </a:t>
            </a:r>
            <a:r>
              <a:rPr lang="en-US" dirty="0" err="1"/>
              <a:t>thơ</a:t>
            </a:r>
            <a:r>
              <a:rPr lang="en-US" dirty="0"/>
              <a:t> </a:t>
            </a:r>
            <a:r>
              <a:rPr lang="en-US" dirty="0" err="1"/>
              <a:t>sử</a:t>
            </a:r>
            <a:r>
              <a:rPr lang="en-US" dirty="0"/>
              <a:t> </a:t>
            </a:r>
            <a:r>
              <a:rPr lang="en-US" dirty="0" err="1"/>
              <a:t>dụng</a:t>
            </a:r>
            <a:r>
              <a:rPr lang="en-US" dirty="0"/>
              <a:t> </a:t>
            </a:r>
            <a:r>
              <a:rPr lang="en-US" dirty="0" err="1"/>
              <a:t>rất</a:t>
            </a:r>
            <a:r>
              <a:rPr lang="en-US" dirty="0"/>
              <a:t> </a:t>
            </a:r>
            <a:r>
              <a:rPr lang="en-US" dirty="0" err="1"/>
              <a:t>đắc</a:t>
            </a:r>
            <a:r>
              <a:rPr lang="en-US" dirty="0"/>
              <a:t> </a:t>
            </a:r>
            <a:r>
              <a:rPr lang="en-US" dirty="0" err="1"/>
              <a:t>dụng</a:t>
            </a:r>
            <a:r>
              <a:rPr lang="en-US" dirty="0"/>
              <a:t> </a:t>
            </a:r>
            <a:r>
              <a:rPr lang="en-US" dirty="0" err="1"/>
              <a:t>trong</a:t>
            </a:r>
            <a:r>
              <a:rPr lang="en-US" dirty="0"/>
              <a:t> </a:t>
            </a:r>
            <a:r>
              <a:rPr lang="en-US" dirty="0" err="1"/>
              <a:t>nhiều</a:t>
            </a:r>
            <a:r>
              <a:rPr lang="en-US" dirty="0"/>
              <a:t> </a:t>
            </a:r>
            <a:r>
              <a:rPr lang="en-US" dirty="0" err="1"/>
              <a:t>đoạn</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Biện</a:t>
            </a:r>
            <a:r>
              <a:rPr lang="en-US" dirty="0"/>
              <a:t> </a:t>
            </a:r>
            <a:r>
              <a:rPr lang="en-US" dirty="0" err="1"/>
              <a:t>pháp</a:t>
            </a:r>
            <a:r>
              <a:rPr lang="en-US" dirty="0"/>
              <a:t> </a:t>
            </a:r>
            <a:r>
              <a:rPr lang="en-US" dirty="0" err="1"/>
              <a:t>này</a:t>
            </a:r>
            <a:r>
              <a:rPr lang="en-US" dirty="0"/>
              <a:t> </a:t>
            </a:r>
            <a:r>
              <a:rPr lang="en-US" dirty="0" err="1"/>
              <a:t>được</a:t>
            </a:r>
            <a:r>
              <a:rPr lang="en-US" dirty="0"/>
              <a:t> </a:t>
            </a:r>
            <a:r>
              <a:rPr lang="en-US" dirty="0" err="1"/>
              <a:t>thể</a:t>
            </a:r>
            <a:r>
              <a:rPr lang="en-US" dirty="0"/>
              <a:t> </a:t>
            </a:r>
            <a:r>
              <a:rPr lang="en-US" dirty="0" err="1"/>
              <a:t>hiện</a:t>
            </a:r>
            <a:r>
              <a:rPr lang="en-US" dirty="0"/>
              <a:t> qua </a:t>
            </a:r>
            <a:r>
              <a:rPr lang="en-US" dirty="0" err="1"/>
              <a:t>các</a:t>
            </a:r>
            <a:r>
              <a:rPr lang="en-US" dirty="0"/>
              <a:t> </a:t>
            </a:r>
            <a:r>
              <a:rPr lang="en-US" dirty="0" err="1"/>
              <a:t>cụm</a:t>
            </a:r>
            <a:r>
              <a:rPr lang="en-US" dirty="0"/>
              <a:t> </a:t>
            </a:r>
            <a:r>
              <a:rPr lang="en-US" dirty="0" err="1"/>
              <a:t>từ</a:t>
            </a:r>
            <a:r>
              <a:rPr lang="en-US" dirty="0"/>
              <a:t> “</a:t>
            </a:r>
            <a:r>
              <a:rPr lang="en-US" dirty="0" err="1"/>
              <a:t>thôi</a:t>
            </a:r>
            <a:r>
              <a:rPr lang="en-US" dirty="0"/>
              <a:t> </a:t>
            </a:r>
            <a:r>
              <a:rPr lang="en-US" dirty="0" err="1"/>
              <a:t>đã</a:t>
            </a:r>
            <a:r>
              <a:rPr lang="en-US" dirty="0"/>
              <a:t> </a:t>
            </a:r>
            <a:r>
              <a:rPr lang="en-US" dirty="0" err="1"/>
              <a:t>thôi</a:t>
            </a:r>
            <a:r>
              <a:rPr lang="en-US" dirty="0"/>
              <a:t> </a:t>
            </a:r>
            <a:r>
              <a:rPr lang="en-US" dirty="0" err="1"/>
              <a:t>rồi</a:t>
            </a:r>
            <a:r>
              <a:rPr lang="en-US" dirty="0"/>
              <a:t>”, “</a:t>
            </a:r>
            <a:r>
              <a:rPr lang="en-US" dirty="0" err="1"/>
              <a:t>vội</a:t>
            </a:r>
            <a:r>
              <a:rPr lang="en-US" dirty="0"/>
              <a:t> </a:t>
            </a:r>
            <a:r>
              <a:rPr lang="en-US" dirty="0" err="1"/>
              <a:t>về</a:t>
            </a:r>
            <a:r>
              <a:rPr lang="en-US" dirty="0"/>
              <a:t> </a:t>
            </a:r>
            <a:r>
              <a:rPr lang="en-US" dirty="0" err="1"/>
              <a:t>ngay</a:t>
            </a:r>
            <a:r>
              <a:rPr lang="en-US" dirty="0"/>
              <a:t>”, “</a:t>
            </a:r>
            <a:r>
              <a:rPr lang="en-US" dirty="0" err="1"/>
              <a:t>mải</a:t>
            </a:r>
            <a:r>
              <a:rPr lang="en-US" dirty="0"/>
              <a:t> </a:t>
            </a:r>
            <a:r>
              <a:rPr lang="en-US" dirty="0" err="1"/>
              <a:t>lên</a:t>
            </a:r>
            <a:r>
              <a:rPr lang="en-US" dirty="0"/>
              <a:t> </a:t>
            </a:r>
            <a:r>
              <a:rPr lang="en-US" dirty="0" err="1"/>
              <a:t>tiên</a:t>
            </a:r>
            <a:r>
              <a:rPr lang="en-US" dirty="0"/>
              <a:t>”, “</a:t>
            </a:r>
            <a:r>
              <a:rPr lang="en-US" dirty="0" err="1"/>
              <a:t>chẳng</a:t>
            </a:r>
            <a:r>
              <a:rPr lang="en-US" dirty="0"/>
              <a:t> ở”,… </a:t>
            </a:r>
            <a:r>
              <a:rPr lang="en-US" dirty="0" err="1"/>
              <a:t>Các</a:t>
            </a:r>
            <a:r>
              <a:rPr lang="en-US" dirty="0"/>
              <a:t> </a:t>
            </a:r>
            <a:r>
              <a:rPr lang="en-US" dirty="0" err="1"/>
              <a:t>cụm</a:t>
            </a:r>
            <a:r>
              <a:rPr lang="en-US" dirty="0"/>
              <a:t> </a:t>
            </a:r>
            <a:r>
              <a:rPr lang="en-US" dirty="0" err="1"/>
              <a:t>từ</a:t>
            </a:r>
            <a:r>
              <a:rPr lang="en-US" dirty="0"/>
              <a:t> </a:t>
            </a:r>
            <a:r>
              <a:rPr lang="en-US" dirty="0" err="1"/>
              <a:t>này</a:t>
            </a:r>
            <a:r>
              <a:rPr lang="en-US" dirty="0"/>
              <a:t> </a:t>
            </a:r>
            <a:r>
              <a:rPr lang="en-US" dirty="0" err="1"/>
              <a:t>đều</a:t>
            </a:r>
            <a:r>
              <a:rPr lang="en-US" dirty="0"/>
              <a:t> </a:t>
            </a:r>
            <a:r>
              <a:rPr lang="en-US" dirty="0" err="1"/>
              <a:t>được</a:t>
            </a:r>
            <a:r>
              <a:rPr lang="en-US" dirty="0"/>
              <a:t> </a:t>
            </a:r>
            <a:r>
              <a:rPr lang="en-US" dirty="0" err="1"/>
              <a:t>Nguyễn</a:t>
            </a:r>
            <a:r>
              <a:rPr lang="en-US" dirty="0"/>
              <a:t> </a:t>
            </a:r>
            <a:r>
              <a:rPr lang="en-US" dirty="0" err="1"/>
              <a:t>Khuyến</a:t>
            </a:r>
            <a:r>
              <a:rPr lang="en-US" dirty="0"/>
              <a:t> </a:t>
            </a:r>
            <a:r>
              <a:rPr lang="en-US" dirty="0" err="1"/>
              <a:t>dùng</a:t>
            </a:r>
            <a:r>
              <a:rPr lang="en-US" dirty="0"/>
              <a:t> </a:t>
            </a:r>
            <a:r>
              <a:rPr lang="en-US" dirty="0" err="1"/>
              <a:t>để</a:t>
            </a:r>
            <a:r>
              <a:rPr lang="en-US" dirty="0"/>
              <a:t> </a:t>
            </a:r>
            <a:r>
              <a:rPr lang="en-US" dirty="0" err="1"/>
              <a:t>chỉ</a:t>
            </a:r>
            <a:r>
              <a:rPr lang="en-US" dirty="0"/>
              <a:t> </a:t>
            </a:r>
            <a:r>
              <a:rPr lang="en-US" dirty="0" err="1"/>
              <a:t>cái</a:t>
            </a:r>
            <a:r>
              <a:rPr lang="en-US" dirty="0"/>
              <a:t> </a:t>
            </a:r>
            <a:r>
              <a:rPr lang="en-US" dirty="0" err="1"/>
              <a:t>chết</a:t>
            </a:r>
            <a:r>
              <a:rPr lang="en-US" dirty="0"/>
              <a:t>, </a:t>
            </a:r>
            <a:r>
              <a:rPr lang="en-US" dirty="0" err="1"/>
              <a:t>sự</a:t>
            </a:r>
            <a:r>
              <a:rPr lang="en-US" dirty="0"/>
              <a:t> qua </a:t>
            </a:r>
            <a:r>
              <a:rPr lang="en-US" dirty="0" err="1"/>
              <a:t>đời</a:t>
            </a:r>
            <a:r>
              <a:rPr lang="en-US" dirty="0"/>
              <a:t> </a:t>
            </a:r>
            <a:r>
              <a:rPr lang="en-US" dirty="0" err="1"/>
              <a:t>của</a:t>
            </a:r>
            <a:r>
              <a:rPr lang="en-US" dirty="0"/>
              <a:t> </a:t>
            </a:r>
            <a:r>
              <a:rPr lang="en-US" dirty="0" err="1"/>
              <a:t>người</a:t>
            </a:r>
            <a:r>
              <a:rPr lang="en-US" dirty="0"/>
              <a:t> </a:t>
            </a:r>
            <a:r>
              <a:rPr lang="en-US" dirty="0" err="1"/>
              <a:t>bạn</a:t>
            </a:r>
            <a:r>
              <a:rPr lang="en-US" dirty="0"/>
              <a:t> </a:t>
            </a:r>
            <a:r>
              <a:rPr lang="en-US" dirty="0" err="1"/>
              <a:t>Dương</a:t>
            </a:r>
            <a:r>
              <a:rPr lang="en-US" dirty="0"/>
              <a:t> </a:t>
            </a:r>
            <a:r>
              <a:rPr lang="en-US" dirty="0" err="1"/>
              <a:t>Khuê</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Việc</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từ</a:t>
            </a:r>
            <a:r>
              <a:rPr lang="en-US" dirty="0"/>
              <a:t> </a:t>
            </a:r>
            <a:r>
              <a:rPr lang="en-US" dirty="0" err="1"/>
              <a:t>nói</a:t>
            </a:r>
            <a:r>
              <a:rPr lang="en-US" dirty="0"/>
              <a:t> </a:t>
            </a:r>
            <a:r>
              <a:rPr lang="en-US" dirty="0" err="1"/>
              <a:t>giảm</a:t>
            </a:r>
            <a:r>
              <a:rPr lang="en-US" dirty="0"/>
              <a:t>- </a:t>
            </a:r>
            <a:r>
              <a:rPr lang="en-US" dirty="0" err="1"/>
              <a:t>nói</a:t>
            </a:r>
            <a:r>
              <a:rPr lang="en-US" dirty="0"/>
              <a:t> </a:t>
            </a:r>
            <a:r>
              <a:rPr lang="en-US" dirty="0" err="1"/>
              <a:t>tránh</a:t>
            </a:r>
            <a:r>
              <a:rPr lang="en-US" dirty="0"/>
              <a:t> </a:t>
            </a:r>
            <a:r>
              <a:rPr lang="en-US" dirty="0" err="1"/>
              <a:t>đã</a:t>
            </a:r>
            <a:r>
              <a:rPr lang="en-US" dirty="0"/>
              <a:t> </a:t>
            </a:r>
            <a:r>
              <a:rPr lang="en-US" dirty="0" err="1"/>
              <a:t>thể</a:t>
            </a:r>
            <a:r>
              <a:rPr lang="en-US" dirty="0"/>
              <a:t> </a:t>
            </a:r>
            <a:r>
              <a:rPr lang="en-US" dirty="0" err="1"/>
              <a:t>hiện</a:t>
            </a:r>
            <a:r>
              <a:rPr lang="en-US" dirty="0"/>
              <a:t> </a:t>
            </a:r>
            <a:r>
              <a:rPr lang="en-US" dirty="0" err="1"/>
              <a:t>tình</a:t>
            </a:r>
            <a:r>
              <a:rPr lang="en-US" dirty="0"/>
              <a:t> </a:t>
            </a:r>
            <a:r>
              <a:rPr lang="en-US" dirty="0" err="1"/>
              <a:t>cảm</a:t>
            </a:r>
            <a:r>
              <a:rPr lang="en-US" dirty="0"/>
              <a:t> </a:t>
            </a:r>
            <a:r>
              <a:rPr lang="en-US" dirty="0" err="1"/>
              <a:t>tha</a:t>
            </a:r>
            <a:r>
              <a:rPr lang="en-US" dirty="0"/>
              <a:t> </a:t>
            </a:r>
            <a:r>
              <a:rPr lang="en-US" dirty="0" err="1"/>
              <a:t>thiết</a:t>
            </a:r>
            <a:r>
              <a:rPr lang="en-US" dirty="0"/>
              <a:t> </a:t>
            </a:r>
            <a:r>
              <a:rPr lang="en-US" dirty="0" err="1"/>
              <a:t>của</a:t>
            </a:r>
            <a:r>
              <a:rPr lang="en-US" dirty="0"/>
              <a:t> </a:t>
            </a:r>
            <a:r>
              <a:rPr lang="en-US" dirty="0" err="1"/>
              <a:t>Nguyễn</a:t>
            </a:r>
            <a:r>
              <a:rPr lang="en-US" dirty="0"/>
              <a:t> </a:t>
            </a:r>
            <a:r>
              <a:rPr lang="en-US" dirty="0" err="1"/>
              <a:t>Khuyến</a:t>
            </a:r>
            <a:r>
              <a:rPr lang="en-US" dirty="0"/>
              <a:t> </a:t>
            </a:r>
            <a:r>
              <a:rPr lang="en-US" dirty="0" err="1"/>
              <a:t>đối</a:t>
            </a:r>
            <a:r>
              <a:rPr lang="en-US" dirty="0"/>
              <a:t> </a:t>
            </a:r>
            <a:r>
              <a:rPr lang="en-US" dirty="0" err="1"/>
              <a:t>với</a:t>
            </a:r>
            <a:r>
              <a:rPr lang="en-US" dirty="0"/>
              <a:t> </a:t>
            </a:r>
            <a:r>
              <a:rPr lang="en-US" dirty="0" err="1"/>
              <a:t>bạn</a:t>
            </a:r>
            <a:r>
              <a:rPr lang="en-US" dirty="0"/>
              <a:t>, </a:t>
            </a:r>
            <a:r>
              <a:rPr lang="en-US" dirty="0" err="1"/>
              <a:t>sự</a:t>
            </a:r>
            <a:r>
              <a:rPr lang="en-US" dirty="0"/>
              <a:t> </a:t>
            </a:r>
            <a:r>
              <a:rPr lang="en-US" dirty="0" err="1"/>
              <a:t>bàng</a:t>
            </a:r>
            <a:r>
              <a:rPr lang="en-US" dirty="0"/>
              <a:t> </a:t>
            </a:r>
            <a:r>
              <a:rPr lang="en-US" dirty="0" err="1"/>
              <a:t>hoàng</a:t>
            </a:r>
            <a:r>
              <a:rPr lang="en-US" dirty="0"/>
              <a:t> </a:t>
            </a:r>
            <a:r>
              <a:rPr lang="en-US" dirty="0" err="1"/>
              <a:t>trước</a:t>
            </a:r>
            <a:r>
              <a:rPr lang="en-US" dirty="0"/>
              <a:t> tin </a:t>
            </a:r>
            <a:r>
              <a:rPr lang="en-US" dirty="0" err="1"/>
              <a:t>bạn</a:t>
            </a:r>
            <a:r>
              <a:rPr lang="en-US" dirty="0"/>
              <a:t> </a:t>
            </a:r>
            <a:r>
              <a:rPr lang="en-US" dirty="0" err="1"/>
              <a:t>mất</a:t>
            </a:r>
            <a:r>
              <a:rPr lang="en-US" dirty="0"/>
              <a:t> </a:t>
            </a:r>
            <a:r>
              <a:rPr lang="en-US" dirty="0" err="1"/>
              <a:t>đột</a:t>
            </a:r>
            <a:r>
              <a:rPr lang="en-US" dirty="0"/>
              <a:t> </a:t>
            </a:r>
            <a:r>
              <a:rPr lang="en-US" dirty="0" err="1"/>
              <a:t>ngột</a:t>
            </a:r>
            <a:r>
              <a:rPr lang="en-US" dirty="0"/>
              <a:t>; </a:t>
            </a:r>
            <a:r>
              <a:rPr lang="en-US" dirty="0" err="1"/>
              <a:t>tránh</a:t>
            </a:r>
            <a:r>
              <a:rPr lang="en-US" dirty="0"/>
              <a:t> </a:t>
            </a:r>
            <a:r>
              <a:rPr lang="en-US" dirty="0" err="1"/>
              <a:t>nói</a:t>
            </a:r>
            <a:r>
              <a:rPr lang="en-US" dirty="0"/>
              <a:t> </a:t>
            </a:r>
            <a:r>
              <a:rPr lang="en-US" dirty="0" err="1"/>
              <a:t>đến</a:t>
            </a:r>
            <a:r>
              <a:rPr lang="en-US" dirty="0"/>
              <a:t> </a:t>
            </a:r>
            <a:r>
              <a:rPr lang="en-US" dirty="0" err="1"/>
              <a:t>một</a:t>
            </a:r>
            <a:r>
              <a:rPr lang="en-US" dirty="0"/>
              <a:t> </a:t>
            </a:r>
            <a:r>
              <a:rPr lang="en-US" dirty="0" err="1"/>
              <a:t>sự</a:t>
            </a:r>
            <a:r>
              <a:rPr lang="en-US" dirty="0"/>
              <a:t> </a:t>
            </a:r>
            <a:r>
              <a:rPr lang="en-US" dirty="0" err="1"/>
              <a:t>thật</a:t>
            </a:r>
            <a:r>
              <a:rPr lang="en-US" dirty="0"/>
              <a:t> </a:t>
            </a:r>
            <a:r>
              <a:rPr lang="en-US" dirty="0" err="1"/>
              <a:t>đau</a:t>
            </a:r>
            <a:r>
              <a:rPr lang="en-US" dirty="0"/>
              <a:t> </a:t>
            </a:r>
            <a:r>
              <a:rPr lang="en-US" dirty="0" err="1"/>
              <a:t>lòng</a:t>
            </a:r>
            <a:r>
              <a:rPr lang="en-US" dirty="0"/>
              <a:t> </a:t>
            </a:r>
            <a:r>
              <a:rPr lang="en-US" dirty="0" err="1"/>
              <a:t>mà</a:t>
            </a:r>
            <a:r>
              <a:rPr lang="en-US" dirty="0"/>
              <a:t> </a:t>
            </a:r>
            <a:r>
              <a:rPr lang="en-US" dirty="0" err="1"/>
              <a:t>nhà</a:t>
            </a:r>
            <a:r>
              <a:rPr lang="en-US" dirty="0"/>
              <a:t> </a:t>
            </a:r>
            <a:r>
              <a:rPr lang="en-US" dirty="0" err="1"/>
              <a:t>thơ</a:t>
            </a:r>
            <a:r>
              <a:rPr lang="en-US" dirty="0"/>
              <a:t> </a:t>
            </a:r>
            <a:r>
              <a:rPr lang="en-US" dirty="0" err="1"/>
              <a:t>không</a:t>
            </a:r>
            <a:r>
              <a:rPr lang="en-US" dirty="0"/>
              <a:t> </a:t>
            </a:r>
            <a:r>
              <a:rPr lang="en-US" dirty="0" err="1"/>
              <a:t>muốn</a:t>
            </a:r>
            <a:r>
              <a:rPr lang="en-US" dirty="0"/>
              <a:t> tin.)</a:t>
            </a:r>
          </a:p>
        </p:txBody>
      </p:sp>
      <p:sp>
        <p:nvSpPr>
          <p:cNvPr id="4" name="Slide Number Placeholder 3"/>
          <p:cNvSpPr>
            <a:spLocks noGrp="1"/>
          </p:cNvSpPr>
          <p:nvPr>
            <p:ph type="sldNum" sz="quarter" idx="10"/>
          </p:nvPr>
        </p:nvSpPr>
        <p:spPr/>
        <p:txBody>
          <a:bodyPr/>
          <a:lstStyle/>
          <a:p>
            <a:fld id="{E5B3A976-A7B9-4D74-AF60-973F03DD68A4}" type="slidenum">
              <a:rPr lang="en-US" smtClean="0"/>
              <a:t>34</a:t>
            </a:fld>
            <a:endParaRPr lang="en-US"/>
          </a:p>
        </p:txBody>
      </p:sp>
    </p:spTree>
    <p:extLst>
      <p:ext uri="{BB962C8B-B14F-4D97-AF65-F5344CB8AC3E}">
        <p14:creationId xmlns:p14="http://schemas.microsoft.com/office/powerpoint/2010/main" val="3523866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064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những</a:t>
            </a:r>
            <a:r>
              <a:rPr lang="en-US" baseline="0" dirty="0"/>
              <a:t> con </a:t>
            </a:r>
            <a:r>
              <a:rPr lang="en-US" baseline="0" dirty="0" err="1"/>
              <a:t>bướm</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khi</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bấm</a:t>
            </a:r>
            <a:r>
              <a:rPr lang="en-US" baseline="0" dirty="0"/>
              <a:t> go home </a:t>
            </a:r>
            <a:r>
              <a:rPr lang="en-US" baseline="0" dirty="0" err="1"/>
              <a:t>để</a:t>
            </a:r>
            <a:r>
              <a:rPr lang="en-US" baseline="0" dirty="0"/>
              <a:t> quay </a:t>
            </a:r>
            <a:r>
              <a:rPr lang="en-US" baseline="0" dirty="0" err="1"/>
              <a:t>lại</a:t>
            </a:r>
            <a:r>
              <a:rPr lang="en-US" baseline="0" dirty="0"/>
              <a:t> slide </a:t>
            </a:r>
            <a:r>
              <a:rPr lang="en-US" baseline="0" dirty="0" err="1"/>
              <a:t>chính</a:t>
            </a:r>
            <a:endParaRPr lang="en-US" baseline="0" dirty="0"/>
          </a:p>
          <a:p>
            <a:r>
              <a:rPr lang="en-US" baseline="0" dirty="0" err="1"/>
              <a:t>Bấm</a:t>
            </a:r>
            <a:r>
              <a:rPr lang="en-US" baseline="0" dirty="0"/>
              <a:t> </a:t>
            </a:r>
            <a:r>
              <a:rPr lang="en-US" baseline="0" dirty="0" err="1"/>
              <a:t>cộng</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đội</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hình</a:t>
            </a:r>
            <a:r>
              <a:rPr lang="en-US" baseline="0" dirty="0"/>
              <a:t> con </a:t>
            </a:r>
            <a:r>
              <a:rPr lang="en-US" baseline="0" dirty="0" err="1"/>
              <a:t>ong</a:t>
            </a:r>
            <a:r>
              <a:rPr lang="en-US" baseline="0" dirty="0"/>
              <a:t> </a:t>
            </a:r>
            <a:r>
              <a:rPr lang="en-US" baseline="0" dirty="0" err="1"/>
              <a:t>mờ</a:t>
            </a:r>
            <a:r>
              <a:rPr lang="en-US" baseline="0" dirty="0"/>
              <a:t> (</a:t>
            </a:r>
            <a:r>
              <a:rPr lang="en-US" baseline="0" dirty="0" err="1"/>
              <a:t>chỗ</a:t>
            </a:r>
            <a:r>
              <a:rPr lang="en-US" baseline="0" dirty="0"/>
              <a:t> </a:t>
            </a:r>
            <a:r>
              <a:rPr lang="en-US" baseline="0" dirty="0" err="1"/>
              <a:t>đội</a:t>
            </a:r>
            <a:r>
              <a:rPr lang="en-US" baseline="0" dirty="0"/>
              <a:t>) </a:t>
            </a:r>
            <a:r>
              <a:rPr lang="en-US" baseline="0" dirty="0" err="1"/>
              <a:t>để</a:t>
            </a:r>
            <a:r>
              <a:rPr lang="en-US" baseline="0" dirty="0"/>
              <a:t> </a:t>
            </a:r>
            <a:r>
              <a:rPr lang="en-US" baseline="0" dirty="0" err="1"/>
              <a:t>chúc</a:t>
            </a:r>
            <a:r>
              <a:rPr lang="en-US" baseline="0" dirty="0"/>
              <a:t> </a:t>
            </a:r>
            <a:r>
              <a:rPr lang="en-US" baseline="0" dirty="0" err="1"/>
              <a:t>mừng</a:t>
            </a:r>
            <a:r>
              <a:rPr lang="en-US" baseline="0" dirty="0"/>
              <a:t>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93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74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936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32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4</a:t>
            </a:fld>
            <a:endParaRPr lang="en-US"/>
          </a:p>
        </p:txBody>
      </p:sp>
    </p:spTree>
    <p:extLst>
      <p:ext uri="{BB962C8B-B14F-4D97-AF65-F5344CB8AC3E}">
        <p14:creationId xmlns:p14="http://schemas.microsoft.com/office/powerpoint/2010/main" val="695989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8410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32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B3A976-A7B9-4D74-AF60-973F03DD68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26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E5B3A976-A7B9-4D74-AF60-973F03DD68A4}" type="slidenum">
              <a:rPr lang="en-US" smtClean="0"/>
              <a:t>43</a:t>
            </a:fld>
            <a:endParaRPr lang="en-US"/>
          </a:p>
        </p:txBody>
      </p:sp>
    </p:spTree>
    <p:extLst>
      <p:ext uri="{BB962C8B-B14F-4D97-AF65-F5344CB8AC3E}">
        <p14:creationId xmlns:p14="http://schemas.microsoft.com/office/powerpoint/2010/main" val="2632406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fld id="{E5B3A976-A7B9-4D74-AF60-973F03DD68A4}" type="slidenum">
              <a:rPr lang="en-US" smtClean="0"/>
              <a:t>44</a:t>
            </a:fld>
            <a:endParaRPr lang="en-US"/>
          </a:p>
        </p:txBody>
      </p:sp>
    </p:spTree>
    <p:extLst>
      <p:ext uri="{BB962C8B-B14F-4D97-AF65-F5344CB8AC3E}">
        <p14:creationId xmlns:p14="http://schemas.microsoft.com/office/powerpoint/2010/main" val="180453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mj-lt"/>
              </a:rPr>
              <a:t>- </a:t>
            </a:r>
            <a:r>
              <a:rPr lang="vi-VN" sz="1200" b="1" dirty="0">
                <a:latin typeface="+mj-lt"/>
              </a:rPr>
              <a:t>Vân Đình</a:t>
            </a:r>
            <a:r>
              <a:rPr lang="vi-VN" sz="1200" dirty="0">
                <a:latin typeface="+mj-lt"/>
              </a:rPr>
              <a:t>: nay là thị trấn Vân Đình, huyện Ứng Hòa, Hà Nội.</a:t>
            </a:r>
          </a:p>
          <a:p>
            <a:pPr algn="just"/>
            <a:r>
              <a:rPr lang="en-US" sz="1200" b="1" dirty="0">
                <a:latin typeface="+mj-lt"/>
              </a:rPr>
              <a:t>- </a:t>
            </a:r>
            <a:r>
              <a:rPr lang="vi-VN" sz="1200" b="1" dirty="0">
                <a:latin typeface="+mj-lt"/>
              </a:rPr>
              <a:t>Đăng khoa</a:t>
            </a:r>
            <a:r>
              <a:rPr lang="vi-VN" sz="1200" dirty="0">
                <a:latin typeface="+mj-lt"/>
              </a:rPr>
              <a:t>: thi đỗ.</a:t>
            </a:r>
          </a:p>
          <a:p>
            <a:pPr algn="just"/>
            <a:r>
              <a:rPr lang="en-US" sz="1200" b="1" dirty="0">
                <a:latin typeface="+mj-lt"/>
              </a:rPr>
              <a:t>- </a:t>
            </a:r>
            <a:r>
              <a:rPr lang="vi-VN" sz="1200" b="1" dirty="0">
                <a:latin typeface="+mj-lt"/>
              </a:rPr>
              <a:t>Duyên trời:</a:t>
            </a:r>
            <a:r>
              <a:rPr lang="vi-VN" sz="1200" dirty="0">
                <a:latin typeface="+mj-lt"/>
              </a:rPr>
              <a:t>nhân duyên như đã được trời định sẵn.</a:t>
            </a:r>
          </a:p>
          <a:p>
            <a:pPr algn="just"/>
            <a:r>
              <a:rPr lang="en-US" sz="1200" b="1" dirty="0">
                <a:latin typeface="+mj-lt"/>
              </a:rPr>
              <a:t>- </a:t>
            </a:r>
            <a:r>
              <a:rPr lang="vi-VN" sz="1200" b="1" dirty="0">
                <a:latin typeface="+mj-lt"/>
              </a:rPr>
              <a:t>Cầm xoang: </a:t>
            </a:r>
            <a:r>
              <a:rPr lang="vi-VN" sz="1200" dirty="0">
                <a:latin typeface="+mj-lt"/>
              </a:rPr>
              <a:t>chỉ cung đàn và điệu hát trong hát ả đào (còn gọi là ca trù, một loại diễn xướng thơ, ca, nhạc, do các đào nương và nhạc công biểu diễn, được các nhà nho xưa rất ưa chuộng).</a:t>
            </a:r>
          </a:p>
          <a:p>
            <a:pPr algn="just"/>
            <a:r>
              <a:rPr lang="en-US" sz="1200" b="1" dirty="0">
                <a:latin typeface="+mj-lt"/>
              </a:rPr>
              <a:t>- </a:t>
            </a:r>
            <a:r>
              <a:rPr lang="vi-VN" sz="1200" b="1" dirty="0">
                <a:latin typeface="+mj-lt"/>
              </a:rPr>
              <a:t>Quỳnh tương:</a:t>
            </a:r>
            <a:r>
              <a:rPr lang="vi-VN" sz="1200" dirty="0">
                <a:latin typeface="+mj-lt"/>
              </a:rPr>
              <a:t> chỉ thứ rượu ngon</a:t>
            </a:r>
          </a:p>
          <a:p>
            <a:pPr algn="just"/>
            <a:r>
              <a:rPr lang="en-US" sz="1200" b="1" dirty="0">
                <a:latin typeface="+mj-lt"/>
              </a:rPr>
              <a:t>- </a:t>
            </a:r>
            <a:r>
              <a:rPr lang="vi-VN" sz="1200" b="1" dirty="0">
                <a:latin typeface="+mj-lt"/>
              </a:rPr>
              <a:t>Đông bích: </a:t>
            </a:r>
            <a:r>
              <a:rPr lang="vi-VN" sz="1200" dirty="0">
                <a:latin typeface="+mj-lt"/>
              </a:rPr>
              <a:t>vách phía đông, nơi để sách và đọc sách. </a:t>
            </a:r>
            <a:r>
              <a:rPr lang="vi-VN" sz="1200" b="1" dirty="0">
                <a:latin typeface="+mj-lt"/>
              </a:rPr>
              <a:t>Điển phần: </a:t>
            </a:r>
            <a:r>
              <a:rPr lang="vi-VN" sz="1200" dirty="0">
                <a:latin typeface="+mj-lt"/>
              </a:rPr>
              <a:t>chỉ các sách kinh điển từ thời cổ ở Trung Quốc mà các nhà nho cần đọc.</a:t>
            </a:r>
          </a:p>
          <a:p>
            <a:pPr algn="just"/>
            <a:r>
              <a:rPr lang="en-US" sz="1200" b="1" dirty="0">
                <a:latin typeface="+mj-lt"/>
              </a:rPr>
              <a:t>- </a:t>
            </a:r>
            <a:r>
              <a:rPr lang="vi-VN" sz="1200" b="1" dirty="0">
                <a:latin typeface="+mj-lt"/>
              </a:rPr>
              <a:t>Buổi dương cửu: </a:t>
            </a:r>
            <a:r>
              <a:rPr lang="vi-VN" sz="1200" dirty="0">
                <a:latin typeface="+mj-lt"/>
              </a:rPr>
              <a:t>chữ lấy trong “Kinh Dịch”, chỉ thời buổi khó khăn, hoạn nạn.</a:t>
            </a:r>
          </a:p>
          <a:p>
            <a:pPr algn="just"/>
            <a:r>
              <a:rPr lang="en-US" sz="1200" b="1" dirty="0">
                <a:latin typeface="+mj-lt"/>
              </a:rPr>
              <a:t>- </a:t>
            </a:r>
            <a:r>
              <a:rPr lang="vi-VN" sz="1200" b="1" dirty="0">
                <a:latin typeface="+mj-lt"/>
              </a:rPr>
              <a:t>Phận đẩu thăng: đẩu</a:t>
            </a:r>
            <a:r>
              <a:rPr lang="vi-VN" sz="1200" dirty="0">
                <a:latin typeface="+mj-lt"/>
              </a:rPr>
              <a:t> và </a:t>
            </a:r>
            <a:r>
              <a:rPr lang="vi-VN" sz="1200" b="1" dirty="0">
                <a:latin typeface="+mj-lt"/>
              </a:rPr>
              <a:t>thăng </a:t>
            </a:r>
            <a:r>
              <a:rPr lang="vi-VN" sz="1200" dirty="0">
                <a:latin typeface="+mj-lt"/>
              </a:rPr>
              <a:t>là dụng cụ đo thóc gạo. Các quan ngày xưa thường nhận lương bằng thóc nên nói </a:t>
            </a:r>
            <a:r>
              <a:rPr lang="vi-VN" sz="1200" b="1" dirty="0">
                <a:latin typeface="+mj-lt"/>
              </a:rPr>
              <a:t>phận đậu thăng </a:t>
            </a:r>
            <a:r>
              <a:rPr lang="vi-VN" sz="1200" dirty="0">
                <a:latin typeface="+mj-lt"/>
              </a:rPr>
              <a:t>là nói phận người làm quan.</a:t>
            </a:r>
            <a:endParaRPr lang="en-US" sz="1200" dirty="0">
              <a:latin typeface="+mj-lt"/>
            </a:endParaRPr>
          </a:p>
          <a:p>
            <a:pPr algn="just"/>
            <a:r>
              <a:rPr lang="en-US" sz="1200" b="1" dirty="0">
                <a:latin typeface="+mj-lt"/>
              </a:rPr>
              <a:t>- </a:t>
            </a:r>
            <a:r>
              <a:rPr lang="vi-VN" sz="1200" b="1" dirty="0">
                <a:latin typeface="+mj-lt"/>
              </a:rPr>
              <a:t>Chưa can: </a:t>
            </a:r>
            <a:r>
              <a:rPr lang="vi-VN" sz="1200" dirty="0">
                <a:latin typeface="+mj-lt"/>
              </a:rPr>
              <a:t>Chưa hề gì</a:t>
            </a:r>
          </a:p>
          <a:p>
            <a:pPr algn="just"/>
            <a:r>
              <a:rPr lang="en-US" sz="1200" dirty="0">
                <a:latin typeface="+mj-lt"/>
              </a:rPr>
              <a:t>- </a:t>
            </a:r>
            <a:r>
              <a:rPr lang="vi-VN" sz="1200" b="1" dirty="0">
                <a:latin typeface="+mj-lt"/>
              </a:rPr>
              <a:t>Giường treo: </a:t>
            </a:r>
            <a:r>
              <a:rPr lang="vi-VN" sz="1200" dirty="0">
                <a:latin typeface="+mj-lt"/>
              </a:rPr>
              <a:t>Trần Phồn thời Hậu Hán (Trung Quốc) sắm chiếc giường dành riêng cho người bạn thân là Từ Trĩ. Khi bạn đến chơi thì mang giường xuống, khi bạn về thì lại treo cất đi.</a:t>
            </a:r>
          </a:p>
          <a:p>
            <a:pPr algn="just"/>
            <a:r>
              <a:rPr lang="en-US" sz="1200" b="1" dirty="0">
                <a:latin typeface="+mj-lt"/>
              </a:rPr>
              <a:t>- </a:t>
            </a:r>
            <a:r>
              <a:rPr lang="vi-VN" sz="1200" b="1" dirty="0">
                <a:latin typeface="+mj-lt"/>
              </a:rPr>
              <a:t>Đàn kia: </a:t>
            </a:r>
            <a:r>
              <a:rPr lang="vi-VN" sz="1200" dirty="0">
                <a:latin typeface="+mj-lt"/>
              </a:rPr>
              <a:t>Tương truyền Bá Nha và Chung Tử Kỳ là hai người bạn tri âm, sống vào thời Xuân Thu, Chiến Quốc ở Trung Hoa. Bá Nha chơi đàn giỏi. Tử Kỳ nghe tiếng đàn của Bá Nha mà như hiểu thấu tâm can của bạn. Sau khi Tử Kỳ chết, Bá Nha đập bỏ đàn vì cho rằng trên đời không còn ai hiểu được tiếng đàn của mình nữa.</a:t>
            </a:r>
          </a:p>
          <a:p>
            <a:pPr algn="just"/>
            <a:endParaRPr lang="vi-VN" sz="1200" dirty="0">
              <a:latin typeface="+mj-lt"/>
            </a:endParaRPr>
          </a:p>
        </p:txBody>
      </p:sp>
      <p:sp>
        <p:nvSpPr>
          <p:cNvPr id="4" name="Slide Number Placeholder 3"/>
          <p:cNvSpPr>
            <a:spLocks noGrp="1"/>
          </p:cNvSpPr>
          <p:nvPr>
            <p:ph type="sldNum" sz="quarter" idx="10"/>
          </p:nvPr>
        </p:nvSpPr>
        <p:spPr/>
        <p:txBody>
          <a:bodyPr/>
          <a:lstStyle/>
          <a:p>
            <a:fld id="{E5B3A976-A7B9-4D74-AF60-973F03DD68A4}" type="slidenum">
              <a:rPr lang="en-US" smtClean="0"/>
              <a:t>5</a:t>
            </a:fld>
            <a:endParaRPr lang="en-US"/>
          </a:p>
        </p:txBody>
      </p:sp>
    </p:spTree>
    <p:extLst>
      <p:ext uri="{BB962C8B-B14F-4D97-AF65-F5344CB8AC3E}">
        <p14:creationId xmlns:p14="http://schemas.microsoft.com/office/powerpoint/2010/main" val="4208526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3A976-A7B9-4D74-AF60-973F03DD68A4}" type="slidenum">
              <a:rPr lang="en-US" smtClean="0"/>
              <a:t>6</a:t>
            </a:fld>
            <a:endParaRPr lang="en-US"/>
          </a:p>
        </p:txBody>
      </p:sp>
    </p:spTree>
    <p:extLst>
      <p:ext uri="{BB962C8B-B14F-4D97-AF65-F5344CB8AC3E}">
        <p14:creationId xmlns:p14="http://schemas.microsoft.com/office/powerpoint/2010/main" val="926848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Em </a:t>
            </a:r>
            <a:r>
              <a:rPr lang="en-US" sz="1200" b="0" i="1" kern="1200" dirty="0" err="1">
                <a:solidFill>
                  <a:schemeClr val="tx1"/>
                </a:solidFill>
                <a:effectLst/>
                <a:latin typeface="+mn-lt"/>
                <a:ea typeface="+mn-ea"/>
                <a:cs typeface="+mn-cs"/>
              </a:rPr>
              <a:t>hãy</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nêu</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một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số</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nét</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về</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tác</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giả</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Nguyễn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Khuyến</a:t>
            </a:r>
            <a:r>
              <a:rPr lang="en-US" sz="1200" b="0" i="1" kern="1200" dirty="0">
                <a:solidFill>
                  <a:schemeClr val="tx1"/>
                </a:solidFill>
                <a:effectLst/>
                <a:latin typeface="+mn-lt"/>
                <a:ea typeface="+mn-ea"/>
                <a:cs typeface="+mn-cs"/>
              </a:rPr>
              <a:t>?</a:t>
            </a:r>
            <a:endParaRPr lang="en-US" dirty="0"/>
          </a:p>
          <a:p>
            <a:r>
              <a:rPr lang="en-US" dirty="0" err="1"/>
              <a:t>Tìm</a:t>
            </a:r>
            <a:r>
              <a:rPr lang="en-US" dirty="0"/>
              <a:t> </a:t>
            </a:r>
            <a:r>
              <a:rPr lang="en-US" dirty="0" err="1"/>
              <a:t>hiểu</a:t>
            </a:r>
            <a:r>
              <a:rPr lang="en-US" dirty="0"/>
              <a:t> </a:t>
            </a:r>
            <a:r>
              <a:rPr lang="en-US" dirty="0" err="1"/>
              <a:t>thêm</a:t>
            </a:r>
            <a:r>
              <a:rPr lang="en-US" dirty="0"/>
              <a:t> </a:t>
            </a:r>
            <a:r>
              <a:rPr lang="en-US" dirty="0" err="1"/>
              <a:t>thông</a:t>
            </a:r>
            <a:r>
              <a:rPr lang="en-US" dirty="0"/>
              <a:t> tin </a:t>
            </a:r>
            <a:r>
              <a:rPr lang="en-US" dirty="0" err="1"/>
              <a:t>về</a:t>
            </a:r>
            <a:r>
              <a:rPr lang="en-US" dirty="0"/>
              <a:t> </a:t>
            </a:r>
            <a:r>
              <a:rPr lang="en-US" dirty="0" err="1"/>
              <a:t>nhà</a:t>
            </a:r>
            <a:r>
              <a:rPr lang="en-US" dirty="0"/>
              <a:t> </a:t>
            </a:r>
            <a:r>
              <a:rPr lang="en-US" dirty="0" err="1"/>
              <a:t>thơ</a:t>
            </a:r>
            <a:r>
              <a:rPr lang="en-US" dirty="0"/>
              <a:t> </a:t>
            </a:r>
            <a:r>
              <a:rPr lang="en-US" dirty="0" err="1"/>
              <a:t>Dương</a:t>
            </a:r>
            <a:r>
              <a:rPr lang="en-US" dirty="0"/>
              <a:t> </a:t>
            </a:r>
            <a:r>
              <a:rPr lang="en-US" dirty="0" err="1"/>
              <a:t>Khuê</a:t>
            </a:r>
            <a:r>
              <a:rPr lang="en-US" dirty="0"/>
              <a:t> (</a:t>
            </a:r>
            <a:r>
              <a:rPr lang="vi-VN" dirty="0"/>
              <a:t>1839 – 1902)</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7</a:t>
            </a:fld>
            <a:endParaRPr lang="en-US"/>
          </a:p>
        </p:txBody>
      </p:sp>
    </p:spTree>
    <p:extLst>
      <p:ext uri="{BB962C8B-B14F-4D97-AF65-F5344CB8AC3E}">
        <p14:creationId xmlns:p14="http://schemas.microsoft.com/office/powerpoint/2010/main" val="1503586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Dương</a:t>
            </a:r>
            <a:r>
              <a:rPr lang="en-US" dirty="0"/>
              <a:t> </a:t>
            </a:r>
            <a:r>
              <a:rPr lang="en-US" dirty="0" err="1"/>
              <a:t>Khuê</a:t>
            </a:r>
            <a:r>
              <a:rPr lang="en-US" dirty="0"/>
              <a:t> – </a:t>
            </a:r>
            <a:r>
              <a:rPr lang="en-US" dirty="0" err="1"/>
              <a:t>Nguyễn</a:t>
            </a:r>
            <a:r>
              <a:rPr lang="en-US" dirty="0"/>
              <a:t> </a:t>
            </a:r>
            <a:r>
              <a:rPr lang="en-US" dirty="0" err="1"/>
              <a:t>Khuyến</a:t>
            </a:r>
            <a:r>
              <a:rPr lang="en-US" dirty="0"/>
              <a:t> </a:t>
            </a:r>
            <a:r>
              <a:rPr lang="en-US" dirty="0" err="1"/>
              <a:t>là</a:t>
            </a:r>
            <a:r>
              <a:rPr lang="en-US" dirty="0"/>
              <a:t> </a:t>
            </a:r>
            <a:r>
              <a:rPr lang="en-US" dirty="0" err="1"/>
              <a:t>đôi</a:t>
            </a:r>
            <a:r>
              <a:rPr lang="en-US" dirty="0"/>
              <a:t> </a:t>
            </a:r>
            <a:r>
              <a:rPr lang="en-US" dirty="0" err="1"/>
              <a:t>bạn</a:t>
            </a:r>
            <a:r>
              <a:rPr lang="en-US" dirty="0"/>
              <a:t> tri </a:t>
            </a:r>
            <a:r>
              <a:rPr lang="en-US" dirty="0" err="1"/>
              <a:t>kỉ</a:t>
            </a:r>
            <a:r>
              <a:rPr lang="en-US" dirty="0"/>
              <a:t> </a:t>
            </a:r>
            <a:r>
              <a:rPr lang="en-US" dirty="0" err="1"/>
              <a:t>trong</a:t>
            </a:r>
            <a:r>
              <a:rPr lang="en-US" dirty="0"/>
              <a:t> </a:t>
            </a:r>
            <a:r>
              <a:rPr lang="en-US" dirty="0" err="1"/>
              <a:t>văn</a:t>
            </a:r>
            <a:r>
              <a:rPr lang="en-US" dirty="0"/>
              <a:t> </a:t>
            </a:r>
            <a:r>
              <a:rPr lang="en-US" dirty="0" err="1"/>
              <a:t>học</a:t>
            </a:r>
            <a:r>
              <a:rPr lang="en-US" dirty="0"/>
              <a:t> </a:t>
            </a:r>
            <a:r>
              <a:rPr lang="en-US" dirty="0" err="1"/>
              <a:t>trung</a:t>
            </a:r>
            <a:r>
              <a:rPr lang="en-US" dirty="0"/>
              <a:t> </a:t>
            </a:r>
            <a:r>
              <a:rPr lang="en-US" dirty="0" err="1"/>
              <a:t>đại</a:t>
            </a:r>
            <a:r>
              <a:rPr lang="en-US" dirty="0"/>
              <a:t> </a:t>
            </a:r>
            <a:r>
              <a:rPr lang="en-US" dirty="0" err="1"/>
              <a:t>Việt</a:t>
            </a:r>
            <a:r>
              <a:rPr lang="en-US" dirty="0"/>
              <a:t> Nam. </a:t>
            </a:r>
            <a:r>
              <a:rPr lang="en-US" dirty="0" err="1"/>
              <a:t>Họ</a:t>
            </a:r>
            <a:r>
              <a:rPr lang="en-US" dirty="0"/>
              <a:t> </a:t>
            </a:r>
            <a:r>
              <a:rPr lang="en-US" dirty="0" err="1"/>
              <a:t>có</a:t>
            </a:r>
            <a:r>
              <a:rPr lang="en-US" dirty="0"/>
              <a:t> 1 </a:t>
            </a:r>
            <a:r>
              <a:rPr lang="en-US" dirty="0" err="1"/>
              <a:t>thời</a:t>
            </a:r>
            <a:r>
              <a:rPr lang="en-US" dirty="0"/>
              <a:t> </a:t>
            </a:r>
            <a:r>
              <a:rPr lang="en-US" dirty="0" err="1"/>
              <a:t>gắn</a:t>
            </a:r>
            <a:r>
              <a:rPr lang="en-US" dirty="0"/>
              <a:t> </a:t>
            </a:r>
            <a:r>
              <a:rPr lang="en-US" dirty="0" err="1"/>
              <a:t>bó</a:t>
            </a:r>
            <a:r>
              <a:rPr lang="en-US" dirty="0"/>
              <a:t>, </a:t>
            </a:r>
            <a:r>
              <a:rPr lang="en-US" dirty="0" err="1"/>
              <a:t>đồng</a:t>
            </a:r>
            <a:r>
              <a:rPr lang="en-US" dirty="0"/>
              <a:t> </a:t>
            </a:r>
            <a:r>
              <a:rPr lang="en-US" dirty="0" err="1"/>
              <a:t>cảm</a:t>
            </a:r>
            <a:r>
              <a:rPr lang="en-US" dirty="0"/>
              <a:t> </a:t>
            </a:r>
            <a:r>
              <a:rPr lang="en-US" dirty="0" err="1"/>
              <a:t>rất</a:t>
            </a:r>
            <a:r>
              <a:rPr lang="en-US" dirty="0"/>
              <a:t> </a:t>
            </a:r>
            <a:r>
              <a:rPr lang="en-US" dirty="0" err="1"/>
              <a:t>chân</a:t>
            </a:r>
            <a:r>
              <a:rPr lang="en-US" dirty="0"/>
              <a:t> </a:t>
            </a:r>
            <a:r>
              <a:rPr lang="en-US" dirty="0" err="1"/>
              <a:t>tình</a:t>
            </a:r>
            <a:r>
              <a:rPr lang="en-US" dirty="0"/>
              <a:t> </a:t>
            </a:r>
            <a:r>
              <a:rPr lang="en-US" dirty="0" err="1"/>
              <a:t>suốt</a:t>
            </a:r>
            <a:r>
              <a:rPr lang="en-US" dirty="0"/>
              <a:t> </a:t>
            </a:r>
            <a:r>
              <a:rPr lang="en-US" dirty="0" err="1"/>
              <a:t>hơn</a:t>
            </a:r>
            <a:r>
              <a:rPr lang="en-US" dirty="0"/>
              <a:t> </a:t>
            </a:r>
            <a:r>
              <a:rPr lang="en-US" dirty="0" err="1"/>
              <a:t>nửa</a:t>
            </a:r>
            <a:r>
              <a:rPr lang="en-US" dirty="0"/>
              <a:t> </a:t>
            </a:r>
            <a:r>
              <a:rPr lang="en-US" dirty="0" err="1"/>
              <a:t>đời</a:t>
            </a:r>
            <a:r>
              <a:rPr lang="en-US" dirty="0"/>
              <a:t> </a:t>
            </a:r>
            <a:r>
              <a:rPr lang="en-US" dirty="0" err="1"/>
              <a:t>người</a:t>
            </a:r>
            <a:r>
              <a:rPr lang="en-US" dirty="0"/>
              <a:t>. </a:t>
            </a:r>
            <a:r>
              <a:rPr lang="en-US" b="0" i="0" dirty="0">
                <a:solidFill>
                  <a:srgbClr val="1D232E"/>
                </a:solidFill>
                <a:effectLst/>
                <a:latin typeface="Noto Serif" panose="02020600060500020200" pitchFamily="18" charset="0"/>
              </a:rPr>
              <a:t>L</a:t>
            </a:r>
            <a:r>
              <a:rPr lang="vi-VN" b="0" i="0" dirty="0">
                <a:solidFill>
                  <a:srgbClr val="1D232E"/>
                </a:solidFill>
                <a:effectLst/>
                <a:latin typeface="Noto Serif" panose="02020600060500020200" pitchFamily="18" charset="0"/>
              </a:rPr>
              <a:t>à hai người bạn chí thân, họ cùng nhau học hành, cùng nhau lớn lên và cùng nhau đỗ đạt làm quan. </a:t>
            </a:r>
            <a:r>
              <a:rPr lang="vi-VN" b="0" i="0" dirty="0">
                <a:effectLst/>
                <a:latin typeface="Times New Roman" panose="02020603050405020304" pitchFamily="18" charset="0"/>
              </a:rPr>
              <a:t>Tuy đỗ cử nhân cùng khoa thi với Nguyễn Khuyến, rồi đỗ tiến sĩ, cùng làm quan cho triều Nguyễn, nhưng sau năm 1884, năm đất nước thật sự mất vào tay thực dân Pháp, Dương Khuê lại không có được cái chí như Nguyễn Khuyến. Không cáo quan về làng, Dương Khuê tiếp tục làm quan cho triều đình tay sai thực dân cho đến tận lúc qua đời</a:t>
            </a:r>
            <a:r>
              <a:rPr lang="en-US" b="0" i="0" dirty="0">
                <a:effectLst/>
                <a:latin typeface="Times New Roman" panose="02020603050405020304" pitchFamily="18" charset="0"/>
              </a:rPr>
              <a:t> </a:t>
            </a:r>
            <a:r>
              <a:rPr lang="vi-VN" b="0" i="0" dirty="0">
                <a:effectLst/>
                <a:latin typeface="Times New Roman" panose="02020603050405020304" pitchFamily="18" charset="0"/>
              </a:rPr>
              <a:t>(1902).</a:t>
            </a:r>
            <a:r>
              <a:rPr lang="en-US" b="0" i="0" dirty="0">
                <a:effectLst/>
                <a:latin typeface="Times New Roman" panose="02020603050405020304" pitchFamily="18" charset="0"/>
              </a:rPr>
              <a:t> Nghe tin </a:t>
            </a:r>
            <a:r>
              <a:rPr lang="en-US" b="0" i="0" dirty="0" err="1">
                <a:effectLst/>
                <a:latin typeface="Times New Roman" panose="02020603050405020304" pitchFamily="18" charset="0"/>
              </a:rPr>
              <a:t>bạn</a:t>
            </a:r>
            <a:r>
              <a:rPr lang="en-US" b="0" i="0" dirty="0">
                <a:effectLst/>
                <a:latin typeface="Times New Roman" panose="02020603050405020304" pitchFamily="18" charset="0"/>
              </a:rPr>
              <a:t> </a:t>
            </a:r>
            <a:r>
              <a:rPr lang="en-US" b="0" i="0" dirty="0" err="1">
                <a:effectLst/>
                <a:latin typeface="Times New Roman" panose="02020603050405020304" pitchFamily="18" charset="0"/>
              </a:rPr>
              <a:t>mất</a:t>
            </a:r>
            <a:r>
              <a:rPr lang="en-US" b="0" i="0">
                <a:effectLst/>
                <a:latin typeface="Times New Roman" panose="02020603050405020304" pitchFamily="18" charset="0"/>
              </a:rPr>
              <a:t>, </a:t>
            </a:r>
            <a:r>
              <a:rPr lang="vi-VN" b="0" i="0">
                <a:solidFill>
                  <a:srgbClr val="1D232E"/>
                </a:solidFill>
                <a:effectLst/>
                <a:latin typeface="Noto Serif" panose="02020600060500020200" pitchFamily="18" charset="0"/>
              </a:rPr>
              <a:t> </a:t>
            </a:r>
            <a:r>
              <a:rPr lang="vi-VN" b="0" i="0" dirty="0">
                <a:solidFill>
                  <a:srgbClr val="1D232E"/>
                </a:solidFill>
                <a:effectLst/>
                <a:latin typeface="Noto Serif" panose="02020600060500020200" pitchFamily="18" charset="0"/>
              </a:rPr>
              <a:t>Nguyễn Khuyến đã sáng tác nên bài thơ </a:t>
            </a:r>
            <a:r>
              <a:rPr lang="vi-VN" b="0" i="1" dirty="0">
                <a:solidFill>
                  <a:srgbClr val="1D232E"/>
                </a:solidFill>
                <a:effectLst/>
                <a:latin typeface="Noto Serif" panose="02020600060500020200" pitchFamily="18" charset="0"/>
              </a:rPr>
              <a:t>Khóc Dương Khuê</a:t>
            </a:r>
            <a:r>
              <a:rPr lang="vi-VN" b="0" i="0" dirty="0">
                <a:solidFill>
                  <a:srgbClr val="1D232E"/>
                </a:solidFill>
                <a:effectLst/>
                <a:latin typeface="Noto Serif" panose="02020600060500020200" pitchFamily="18" charset="0"/>
              </a:rPr>
              <a:t>.</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8</a:t>
            </a:fld>
            <a:endParaRPr lang="en-US"/>
          </a:p>
        </p:txBody>
      </p:sp>
    </p:spTree>
    <p:extLst>
      <p:ext uri="{BB962C8B-B14F-4D97-AF65-F5344CB8AC3E}">
        <p14:creationId xmlns:p14="http://schemas.microsoft.com/office/powerpoint/2010/main" val="178605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báo</a:t>
            </a:r>
            <a:r>
              <a:rPr lang="en-US" dirty="0"/>
              <a:t> </a:t>
            </a:r>
            <a:r>
              <a:rPr lang="en-US" dirty="0" err="1"/>
              <a:t>cáo</a:t>
            </a:r>
            <a:r>
              <a:rPr lang="en-US" dirty="0"/>
              <a:t> </a:t>
            </a:r>
            <a:r>
              <a:rPr lang="en-US" dirty="0" err="1"/>
              <a:t>sản</a:t>
            </a:r>
            <a:r>
              <a:rPr lang="en-US" dirty="0"/>
              <a:t> </a:t>
            </a:r>
            <a:r>
              <a:rPr lang="en-US" dirty="0" err="1"/>
              <a:t>phẩm</a:t>
            </a:r>
            <a:r>
              <a:rPr lang="en-US" dirty="0"/>
              <a:t> </a:t>
            </a:r>
            <a:r>
              <a:rPr lang="en-US" dirty="0" err="1"/>
              <a:t>đã</a:t>
            </a:r>
            <a:r>
              <a:rPr lang="en-US" dirty="0"/>
              <a:t> </a:t>
            </a:r>
            <a:r>
              <a:rPr lang="en-US" dirty="0" err="1"/>
              <a:t>giao</a:t>
            </a:r>
            <a:r>
              <a:rPr lang="en-US" dirty="0"/>
              <a:t> </a:t>
            </a:r>
            <a:r>
              <a:rPr lang="en-US" dirty="0" err="1"/>
              <a:t>từ</a:t>
            </a:r>
            <a:r>
              <a:rPr lang="en-US" dirty="0"/>
              <a:t> </a:t>
            </a:r>
            <a:r>
              <a:rPr lang="en-US" dirty="0" err="1"/>
              <a:t>tiết</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E5B3A976-A7B9-4D74-AF60-973F03DD68A4}" type="slidenum">
              <a:rPr lang="en-US" smtClean="0"/>
              <a:t>9</a:t>
            </a:fld>
            <a:endParaRPr lang="en-US"/>
          </a:p>
        </p:txBody>
      </p:sp>
    </p:spTree>
    <p:extLst>
      <p:ext uri="{BB962C8B-B14F-4D97-AF65-F5344CB8AC3E}">
        <p14:creationId xmlns:p14="http://schemas.microsoft.com/office/powerpoint/2010/main" val="1450105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10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816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036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22024" y="2667077"/>
            <a:ext cx="2362550" cy="7641948"/>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12586775" y="4585775"/>
            <a:ext cx="4125348" cy="7277099"/>
          </a:xfrm>
          <a:prstGeom prst="rect">
            <a:avLst/>
          </a:prstGeom>
          <a:noFill/>
          <a:ln>
            <a:noFill/>
          </a:ln>
        </p:spPr>
      </p:pic>
      <p:grpSp>
        <p:nvGrpSpPr>
          <p:cNvPr id="62" name="Shape 62"/>
          <p:cNvGrpSpPr/>
          <p:nvPr/>
        </p:nvGrpSpPr>
        <p:grpSpPr>
          <a:xfrm>
            <a:off x="1230452" y="1162500"/>
            <a:ext cx="15826799" cy="7962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Shape 65"/>
          <p:cNvSpPr txBox="1">
            <a:spLocks noGrp="1"/>
          </p:cNvSpPr>
          <p:nvPr>
            <p:ph type="title"/>
          </p:nvPr>
        </p:nvSpPr>
        <p:spPr>
          <a:xfrm>
            <a:off x="2503202" y="2088352"/>
            <a:ext cx="13281599" cy="1907999"/>
          </a:xfrm>
          <a:prstGeom prst="rect">
            <a:avLst/>
          </a:prstGeom>
        </p:spPr>
        <p:txBody>
          <a:bodyPr lIns="137138" tIns="137138" rIns="137138" bIns="137138"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2352200"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7" name="Shape 67"/>
          <p:cNvSpPr txBox="1">
            <a:spLocks noGrp="1"/>
          </p:cNvSpPr>
          <p:nvPr>
            <p:ph type="body" idx="2"/>
          </p:nvPr>
        </p:nvSpPr>
        <p:spPr>
          <a:xfrm>
            <a:off x="6911352"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8" name="Shape 68"/>
          <p:cNvSpPr txBox="1">
            <a:spLocks noGrp="1"/>
          </p:cNvSpPr>
          <p:nvPr>
            <p:ph type="body" idx="3"/>
          </p:nvPr>
        </p:nvSpPr>
        <p:spPr>
          <a:xfrm>
            <a:off x="11470506" y="4255852"/>
            <a:ext cx="4336800" cy="4669199"/>
          </a:xfrm>
          <a:prstGeom prst="rect">
            <a:avLst/>
          </a:prstGeom>
        </p:spPr>
        <p:txBody>
          <a:bodyPr lIns="137138" tIns="137138" rIns="137138" bIns="137138" anchor="t"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13887449" y="-181566"/>
            <a:ext cx="4267200" cy="4610099"/>
          </a:xfrm>
          <a:prstGeom prst="rect">
            <a:avLst/>
          </a:prstGeom>
          <a:noFill/>
          <a:ln>
            <a:noFill/>
          </a:ln>
        </p:spPr>
      </p:pic>
    </p:spTree>
    <p:extLst>
      <p:ext uri="{BB962C8B-B14F-4D97-AF65-F5344CB8AC3E}">
        <p14:creationId xmlns:p14="http://schemas.microsoft.com/office/powerpoint/2010/main" val="1385186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097B24AA-8C5B-489B-8D76-26520A47235C}"/>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83610-7093-4756-9548-A446332899F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1121917-1AE1-4786-B80F-949542DEEAA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4335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6AEC17-1600-4203-9089-5C7E876BAAF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540B89-4B0C-4D59-9C29-F663AFCFB8A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5133160-9222-48B8-8487-67F6F8DCFA63}"/>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243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CB418C6-8329-4AF6-A23C-A359B33D7E7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3745CC2-EF71-449B-8BFC-645536AE98C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66F3669-86B0-4086-9909-9793EDE6B4B6}"/>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3087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F21C2EB-ED80-448C-A415-C71E76BE462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9C98061-F78D-41AC-BC66-566828D0F52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CB79CE-8C66-42E8-8218-D834D02992D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798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851279-2D44-45B8-B481-02979116558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5B88272-16C8-4CDC-ADCB-02EBA95517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4BF59B6-FDC9-49CA-89E6-318F2BB32F3D}"/>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26940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18120AF-995E-43E9-9C76-D00D3CE45D52}"/>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D8CA7BFF-56B8-439F-8678-ADC75895C7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D20069F-E42F-4FCF-9889-ACCD9C80A4EC}"/>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623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EAE7B8-C2C1-404D-9AAE-D00086810180}"/>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53B9C5F-6E06-4FCE-B0DD-781AD2B34C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8D301F8-B063-4A27-9601-D5980F7C7A25}"/>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390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21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2F0E258-2AFB-4C0D-91D3-8DD539CD456A}"/>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E672DAF-38C7-40CF-87CF-054BCE0D4341}"/>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B962FD2-8875-4D0D-B230-163296AEF4D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301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753533D7-6C68-40EC-979B-D9251228579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655689-4232-4DF3-9715-90AFC159793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896D20C-BCB5-48A1-A7B0-016FB546E1AA}"/>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6250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241B2F-D552-48D4-937C-514AAE63A578}"/>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8FEC662-9187-4C31-BD3C-A06B7A15B87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DCA6AAB-C339-47CB-85C4-7E0F26ABB36E}"/>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490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338A54-1739-44FE-94BE-9F6A839C6854}"/>
              </a:ext>
            </a:extLst>
          </p:cNvPr>
          <p:cNvSpPr>
            <a:spLocks noGrp="1"/>
          </p:cNvSpPr>
          <p:nvPr>
            <p:ph type="dt" sz="half" idx="10"/>
          </p:nvPr>
        </p:nvSpPr>
        <p:spPr/>
        <p:txBody>
          <a:body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0075CA6-3F6F-4465-A774-09ABDBB3FFF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5ED3999-CBFE-4CA8-8B6C-A53A2448DD99}"/>
              </a:ext>
            </a:extLst>
          </p:cNvPr>
          <p:cNvSpPr>
            <a:spLocks noGrp="1"/>
          </p:cNvSpPr>
          <p:nvPr>
            <p:ph type="sldNum" sz="quarter" idx="12"/>
          </p:nvPr>
        </p:nvSpPr>
        <p:spPr/>
        <p:txBody>
          <a:body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3293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685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080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679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636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527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753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477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8/22/2025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412263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D838988-15A6-4647-86D7-062E8698D868}" type="datetimeFigureOut">
              <a:rPr lang="en-US" smtClean="0">
                <a:solidFill>
                  <a:prstClr val="black">
                    <a:tint val="75000"/>
                  </a:prstClr>
                </a:solidFill>
              </a:rPr>
              <a:pPr defTabSz="1371600"/>
              <a:t>8/22/2025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CF1BDB4-6E33-4EB0-BC1A-E3E463951136}"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45855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0.gif"/><Relationship Id="rId3" Type="http://schemas.openxmlformats.org/officeDocument/2006/relationships/slideLayout" Target="../slideLayouts/slideLayout13.xml"/><Relationship Id="rId7" Type="http://schemas.openxmlformats.org/officeDocument/2006/relationships/image" Target="../media/image34.gif"/><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gif"/><Relationship Id="rId11" Type="http://schemas.openxmlformats.org/officeDocument/2006/relationships/image" Target="../media/image38.png"/><Relationship Id="rId5" Type="http://schemas.openxmlformats.org/officeDocument/2006/relationships/image" Target="../media/image32.gif"/><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notesSlide" Target="../notesSlides/notesSlide35.xml"/><Relationship Id="rId9" Type="http://schemas.openxmlformats.org/officeDocument/2006/relationships/image" Target="../media/image36.png"/><Relationship Id="rId1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slide" Target="slide37.xml"/><Relationship Id="rId18" Type="http://schemas.openxmlformats.org/officeDocument/2006/relationships/image" Target="../media/image47.gif"/><Relationship Id="rId3" Type="http://schemas.openxmlformats.org/officeDocument/2006/relationships/audio" Target="../media/audio1.wav"/><Relationship Id="rId21" Type="http://schemas.openxmlformats.org/officeDocument/2006/relationships/image" Target="../media/image48.png"/><Relationship Id="rId7" Type="http://schemas.openxmlformats.org/officeDocument/2006/relationships/slide" Target="slide40.xml"/><Relationship Id="rId12" Type="http://schemas.openxmlformats.org/officeDocument/2006/relationships/image" Target="../media/image35.gif"/><Relationship Id="rId17" Type="http://schemas.openxmlformats.org/officeDocument/2006/relationships/slide" Target="slide38.xml"/><Relationship Id="rId2" Type="http://schemas.openxmlformats.org/officeDocument/2006/relationships/notesSlide" Target="../notesSlides/notesSlide36.xml"/><Relationship Id="rId16" Type="http://schemas.openxmlformats.org/officeDocument/2006/relationships/image" Target="../media/image46.gif"/><Relationship Id="rId20" Type="http://schemas.openxmlformats.org/officeDocument/2006/relationships/image" Target="../media/image33.gif"/><Relationship Id="rId1" Type="http://schemas.openxmlformats.org/officeDocument/2006/relationships/slideLayout" Target="../slideLayouts/slideLayout13.xml"/><Relationship Id="rId6" Type="http://schemas.openxmlformats.org/officeDocument/2006/relationships/image" Target="../media/image43.gif"/><Relationship Id="rId11" Type="http://schemas.openxmlformats.org/officeDocument/2006/relationships/slide" Target="slide39.xml"/><Relationship Id="rId5" Type="http://schemas.openxmlformats.org/officeDocument/2006/relationships/slide" Target="slide41.xml"/><Relationship Id="rId15" Type="http://schemas.openxmlformats.org/officeDocument/2006/relationships/slide" Target="slide42.xml"/><Relationship Id="rId10" Type="http://schemas.openxmlformats.org/officeDocument/2006/relationships/image" Target="../media/image45.gif"/><Relationship Id="rId19" Type="http://schemas.openxmlformats.org/officeDocument/2006/relationships/slide" Target="slide44.xml"/><Relationship Id="rId4" Type="http://schemas.openxmlformats.org/officeDocument/2006/relationships/audio" Target="../media/audio2.wav"/><Relationship Id="rId9" Type="http://schemas.openxmlformats.org/officeDocument/2006/relationships/slide" Target="slide43.xml"/><Relationship Id="rId14" Type="http://schemas.openxmlformats.org/officeDocument/2006/relationships/image" Target="../media/image32.gif"/><Relationship Id="rId22" Type="http://schemas.openxmlformats.org/officeDocument/2006/relationships/slide" Target="slide16.xml"/></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6.xm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32.gif"/><Relationship Id="rId5" Type="http://schemas.openxmlformats.org/officeDocument/2006/relationships/image" Target="../media/image49.jpg"/><Relationship Id="rId4" Type="http://schemas.openxmlformats.org/officeDocument/2006/relationships/audio" Target="../media/audio4.wav"/></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6.xm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7.gif"/><Relationship Id="rId5" Type="http://schemas.openxmlformats.org/officeDocument/2006/relationships/image" Target="../media/image49.jp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6.xml"/><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35.gif"/><Relationship Id="rId5" Type="http://schemas.openxmlformats.org/officeDocument/2006/relationships/image" Target="../media/image49.jp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36.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44.gif"/><Relationship Id="rId5" Type="http://schemas.openxmlformats.org/officeDocument/2006/relationships/image" Target="../media/image49.jpg"/><Relationship Id="rId4" Type="http://schemas.openxmlformats.org/officeDocument/2006/relationships/audio" Target="../media/audio4.wav"/></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6.xm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45.gif"/><Relationship Id="rId5" Type="http://schemas.openxmlformats.org/officeDocument/2006/relationships/image" Target="../media/image49.jp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6.xml"/><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46.gif"/><Relationship Id="rId5" Type="http://schemas.openxmlformats.org/officeDocument/2006/relationships/image" Target="../media/image49.jp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6.xm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45.gif"/><Relationship Id="rId5" Type="http://schemas.openxmlformats.org/officeDocument/2006/relationships/image" Target="../media/image49.jp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slide" Target="slide36.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33.gif"/><Relationship Id="rId5" Type="http://schemas.openxmlformats.org/officeDocument/2006/relationships/image" Target="../media/image49.jp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xmlns="" id="{7C1C46C2-BF4D-3513-84F8-59C0C3A953ED}"/>
              </a:ext>
            </a:extLst>
          </p:cNvPr>
          <p:cNvSpPr/>
          <p:nvPr/>
        </p:nvSpPr>
        <p:spPr>
          <a:xfrm>
            <a:off x="-1752600" y="9486900"/>
            <a:ext cx="21288367" cy="3389095"/>
          </a:xfrm>
          <a:custGeom>
            <a:avLst/>
            <a:gdLst/>
            <a:ahLst/>
            <a:cxnLst/>
            <a:rect l="l" t="t" r="r" b="b"/>
            <a:pathLst>
              <a:path w="28384489" h="4518793">
                <a:moveTo>
                  <a:pt x="0" y="0"/>
                </a:moveTo>
                <a:lnTo>
                  <a:pt x="28384489" y="0"/>
                </a:lnTo>
                <a:lnTo>
                  <a:pt x="28384489" y="4518793"/>
                </a:lnTo>
                <a:lnTo>
                  <a:pt x="0" y="4518793"/>
                </a:lnTo>
                <a:lnTo>
                  <a:pt x="0" y="0"/>
                </a:lnTo>
                <a:close/>
              </a:path>
            </a:pathLst>
          </a:custGeom>
          <a:blipFill>
            <a:blip r:embed="rId3">
              <a:extLst>
                <a:ext uri="{96DAC541-7B7A-43D3-8B79-37D633B846F1}">
                  <asvg:svgBlip xmlns:asvg="http://schemas.microsoft.com/office/drawing/2016/SVG/main" xmlns="" r:embed="rId4"/>
                </a:ext>
              </a:extLst>
            </a:blip>
            <a:stretch>
              <a:fillRect t="-48685" r="-145"/>
            </a:stretch>
          </a:blipFill>
        </p:spPr>
      </p:sp>
      <p:sp>
        <p:nvSpPr>
          <p:cNvPr id="29" name="TextBox 28">
            <a:extLst>
              <a:ext uri="{FF2B5EF4-FFF2-40B4-BE49-F238E27FC236}">
                <a16:creationId xmlns:a16="http://schemas.microsoft.com/office/drawing/2014/main" xmlns="" id="{466BBC1B-65FD-7F65-FDE4-2859D025838E}"/>
              </a:ext>
            </a:extLst>
          </p:cNvPr>
          <p:cNvSpPr txBox="1"/>
          <p:nvPr/>
        </p:nvSpPr>
        <p:spPr>
          <a:xfrm>
            <a:off x="3319757" y="114300"/>
            <a:ext cx="10810285" cy="1569660"/>
          </a:xfrm>
          <a:prstGeom prst="rect">
            <a:avLst/>
          </a:prstGeom>
          <a:noFill/>
        </p:spPr>
        <p:txBody>
          <a:bodyPr wrap="square" rtlCol="0">
            <a:spAutoFit/>
          </a:bodyPr>
          <a:lstStyle/>
          <a:p>
            <a:pPr algn="ctr"/>
            <a:r>
              <a:rPr lang="en-US" sz="9600" dirty="0">
                <a:solidFill>
                  <a:srgbClr val="C00000"/>
                </a:solidFill>
                <a:latin typeface="#9Slide04 Rokkitt SemiBold" panose="00000700000000000000" pitchFamily="2" charset="0"/>
                <a:cs typeface="Times New Roman" panose="02020603050405020304" pitchFamily="18" charset="0"/>
              </a:rPr>
              <a:t>Hai </a:t>
            </a:r>
            <a:r>
              <a:rPr lang="en-US" sz="9600" dirty="0" err="1">
                <a:solidFill>
                  <a:srgbClr val="C00000"/>
                </a:solidFill>
                <a:latin typeface="#9Slide04 Rokkitt SemiBold" panose="00000700000000000000" pitchFamily="2" charset="0"/>
                <a:cs typeface="Times New Roman" panose="02020603050405020304" pitchFamily="18" charset="0"/>
              </a:rPr>
              <a:t>mặt</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đối</a:t>
            </a:r>
            <a:r>
              <a:rPr lang="en-US" sz="9600" dirty="0">
                <a:solidFill>
                  <a:srgbClr val="C00000"/>
                </a:solidFill>
                <a:latin typeface="#9Slide04 Rokkitt SemiBold" panose="00000700000000000000" pitchFamily="2" charset="0"/>
                <a:cs typeface="Times New Roman" panose="02020603050405020304" pitchFamily="18" charset="0"/>
              </a:rPr>
              <a:t> </a:t>
            </a:r>
            <a:r>
              <a:rPr lang="en-US" sz="9600" dirty="0" err="1">
                <a:solidFill>
                  <a:srgbClr val="C00000"/>
                </a:solidFill>
                <a:latin typeface="#9Slide04 Rokkitt SemiBold" panose="00000700000000000000" pitchFamily="2" charset="0"/>
                <a:cs typeface="Times New Roman" panose="02020603050405020304" pitchFamily="18" charset="0"/>
              </a:rPr>
              <a:t>lập</a:t>
            </a:r>
            <a:endParaRPr lang="en-US" sz="9600" dirty="0">
              <a:solidFill>
                <a:srgbClr val="C00000"/>
              </a:solidFill>
              <a:latin typeface="#9Slide04 Rokkitt SemiBold" panose="00000700000000000000" pitchFamily="2" charset="0"/>
              <a:cs typeface="Times New Roman" panose="02020603050405020304" pitchFamily="18" charset="0"/>
            </a:endParaRPr>
          </a:p>
        </p:txBody>
      </p:sp>
      <p:sp>
        <p:nvSpPr>
          <p:cNvPr id="30" name="TextBox 29">
            <a:extLst>
              <a:ext uri="{FF2B5EF4-FFF2-40B4-BE49-F238E27FC236}">
                <a16:creationId xmlns:a16="http://schemas.microsoft.com/office/drawing/2014/main" xmlns="" id="{A13DF403-6D27-3D67-F8A3-0E8940CCBA79}"/>
              </a:ext>
            </a:extLst>
          </p:cNvPr>
          <p:cNvSpPr txBox="1"/>
          <p:nvPr/>
        </p:nvSpPr>
        <p:spPr>
          <a:xfrm>
            <a:off x="2362200" y="1866900"/>
            <a:ext cx="12573000" cy="923330"/>
          </a:xfrm>
          <a:prstGeom prst="rect">
            <a:avLst/>
          </a:prstGeom>
          <a:noFill/>
        </p:spPr>
        <p:txBody>
          <a:bodyPr wrap="square" rtlCol="0">
            <a:spAutoFit/>
          </a:bodyPr>
          <a:lstStyle/>
          <a:p>
            <a:pPr algn="ctr"/>
            <a:r>
              <a:rPr lang="en-US" sz="5400" b="1" dirty="0" err="1">
                <a:latin typeface="#9Slide05 SVNLifehack Script" panose="00000500000000000000" pitchFamily="2" charset="0"/>
                <a:cs typeface="Times New Roman" panose="02020603050405020304" pitchFamily="18" charset="0"/>
              </a:rPr>
              <a:t>Vấn</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đề</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Tình</a:t>
            </a:r>
            <a:r>
              <a:rPr lang="en-US" sz="5400" b="1" dirty="0">
                <a:latin typeface="#9Slide05 SVNLifehack Script" panose="00000500000000000000" pitchFamily="2" charset="0"/>
                <a:cs typeface="Times New Roman" panose="02020603050405020304" pitchFamily="18" charset="0"/>
              </a:rPr>
              <a:t> </a:t>
            </a:r>
            <a:r>
              <a:rPr lang="en-US" sz="5400" b="1" dirty="0" err="1">
                <a:latin typeface="#9Slide05 SVNLifehack Script" panose="00000500000000000000" pitchFamily="2" charset="0"/>
                <a:cs typeface="Times New Roman" panose="02020603050405020304" pitchFamily="18" charset="0"/>
              </a:rPr>
              <a:t>bạn</a:t>
            </a:r>
            <a:endParaRPr lang="en-US" sz="5400" b="1" dirty="0">
              <a:latin typeface="#9Slide05 SVNLifehack Script" panose="00000500000000000000" pitchFamily="2" charset="0"/>
              <a:cs typeface="Times New Roman" panose="02020603050405020304" pitchFamily="18" charset="0"/>
            </a:endParaRPr>
          </a:p>
        </p:txBody>
      </p:sp>
      <p:grpSp>
        <p:nvGrpSpPr>
          <p:cNvPr id="33" name="Group 32">
            <a:extLst>
              <a:ext uri="{FF2B5EF4-FFF2-40B4-BE49-F238E27FC236}">
                <a16:creationId xmlns:a16="http://schemas.microsoft.com/office/drawing/2014/main" xmlns="" id="{A4B725E4-70D2-8A3F-9BD2-2540EE137B01}"/>
              </a:ext>
            </a:extLst>
          </p:cNvPr>
          <p:cNvGrpSpPr/>
          <p:nvPr/>
        </p:nvGrpSpPr>
        <p:grpSpPr>
          <a:xfrm>
            <a:off x="3200400" y="3088004"/>
            <a:ext cx="11049000" cy="7237096"/>
            <a:chOff x="3200400" y="3088004"/>
            <a:chExt cx="11049000" cy="7237096"/>
          </a:xfrm>
        </p:grpSpPr>
        <p:sp>
          <p:nvSpPr>
            <p:cNvPr id="2" name="Freeform 6">
              <a:extLst>
                <a:ext uri="{FF2B5EF4-FFF2-40B4-BE49-F238E27FC236}">
                  <a16:creationId xmlns:a16="http://schemas.microsoft.com/office/drawing/2014/main" xmlns="" id="{57382B93-7339-7BFD-1336-7545869C4B3F}"/>
                </a:ext>
              </a:extLst>
            </p:cNvPr>
            <p:cNvSpPr/>
            <p:nvPr/>
          </p:nvSpPr>
          <p:spPr>
            <a:xfrm>
              <a:off x="3200400" y="3088004"/>
              <a:ext cx="11049000" cy="7237096"/>
            </a:xfrm>
            <a:custGeom>
              <a:avLst/>
              <a:gdLst/>
              <a:ahLst/>
              <a:cxnLst/>
              <a:rect l="l" t="t" r="r" b="b"/>
              <a:pathLst>
                <a:path w="6282137" h="4114800">
                  <a:moveTo>
                    <a:pt x="0" y="0"/>
                  </a:moveTo>
                  <a:lnTo>
                    <a:pt x="6282137" y="0"/>
                  </a:lnTo>
                  <a:lnTo>
                    <a:pt x="628213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1" name="TextBox 30">
              <a:extLst>
                <a:ext uri="{FF2B5EF4-FFF2-40B4-BE49-F238E27FC236}">
                  <a16:creationId xmlns:a16="http://schemas.microsoft.com/office/drawing/2014/main" xmlns="" id="{BE8C7680-9945-5687-7179-B1BF93E51065}"/>
                </a:ext>
              </a:extLst>
            </p:cNvPr>
            <p:cNvSpPr txBox="1"/>
            <p:nvPr/>
          </p:nvSpPr>
          <p:spPr>
            <a:xfrm rot="551783">
              <a:off x="10188057" y="4534272"/>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Tiêu</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sp>
          <p:nvSpPr>
            <p:cNvPr id="32" name="TextBox 31">
              <a:extLst>
                <a:ext uri="{FF2B5EF4-FFF2-40B4-BE49-F238E27FC236}">
                  <a16:creationId xmlns:a16="http://schemas.microsoft.com/office/drawing/2014/main" xmlns="" id="{EA854564-A9B2-4FDF-B5A1-375881EFA3BB}"/>
                </a:ext>
              </a:extLst>
            </p:cNvPr>
            <p:cNvSpPr txBox="1"/>
            <p:nvPr/>
          </p:nvSpPr>
          <p:spPr>
            <a:xfrm rot="21288873">
              <a:off x="3462759" y="4681835"/>
              <a:ext cx="3893222" cy="923330"/>
            </a:xfrm>
            <a:prstGeom prst="rect">
              <a:avLst/>
            </a:prstGeom>
            <a:noFill/>
          </p:spPr>
          <p:txBody>
            <a:bodyPr wrap="square" rtlCol="0">
              <a:spAutoFit/>
            </a:bodyPr>
            <a:lstStyle/>
            <a:p>
              <a:pPr algn="ctr"/>
              <a:r>
                <a:rPr lang="en-US" sz="5400" b="1" dirty="0" err="1">
                  <a:solidFill>
                    <a:schemeClr val="bg1"/>
                  </a:solidFill>
                  <a:latin typeface="#9Slide05 SVNLifehack Script" panose="00000500000000000000" pitchFamily="2" charset="0"/>
                  <a:cs typeface="Times New Roman" panose="02020603050405020304" pitchFamily="18" charset="0"/>
                </a:rPr>
                <a:t>Tích</a:t>
              </a:r>
              <a:r>
                <a:rPr lang="en-US" sz="5400" b="1" dirty="0">
                  <a:solidFill>
                    <a:schemeClr val="bg1"/>
                  </a:solidFill>
                  <a:latin typeface="#9Slide05 SVNLifehack Script" panose="00000500000000000000" pitchFamily="2" charset="0"/>
                  <a:cs typeface="Times New Roman" panose="02020603050405020304" pitchFamily="18" charset="0"/>
                </a:rPr>
                <a:t> </a:t>
              </a:r>
              <a:r>
                <a:rPr lang="en-US" sz="5400" b="1" dirty="0" err="1">
                  <a:solidFill>
                    <a:schemeClr val="bg1"/>
                  </a:solidFill>
                  <a:latin typeface="#9Slide05 SVNLifehack Script" panose="00000500000000000000" pitchFamily="2" charset="0"/>
                  <a:cs typeface="Times New Roman" panose="02020603050405020304" pitchFamily="18" charset="0"/>
                </a:rPr>
                <a:t>cực</a:t>
              </a:r>
              <a:endParaRPr lang="en-US" sz="5400" b="1" dirty="0">
                <a:solidFill>
                  <a:schemeClr val="bg1"/>
                </a:solidFill>
                <a:latin typeface="#9Slide05 SVNLifehack Script" panose="00000500000000000000" pitchFamily="2" charset="0"/>
                <a:cs typeface="Times New Roman" panose="02020603050405020304" pitchFamily="18" charset="0"/>
              </a:endParaRPr>
            </a:p>
          </p:txBody>
        </p:sp>
      </p:grpSp>
    </p:spTree>
    <p:extLst>
      <p:ext uri="{BB962C8B-B14F-4D97-AF65-F5344CB8AC3E}">
        <p14:creationId xmlns:p14="http://schemas.microsoft.com/office/powerpoint/2010/main" val="268936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xmlns=""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xmlns=""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xmlns=""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xmlns=""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2" name="Group 6">
            <a:extLst>
              <a:ext uri="{FF2B5EF4-FFF2-40B4-BE49-F238E27FC236}">
                <a16:creationId xmlns:a16="http://schemas.microsoft.com/office/drawing/2014/main" xmlns="" id="{BECDA422-8C5F-C932-CC7B-ACE3C4D19818}"/>
              </a:ext>
            </a:extLst>
          </p:cNvPr>
          <p:cNvGrpSpPr>
            <a:grpSpLocks noChangeAspect="1"/>
          </p:cNvGrpSpPr>
          <p:nvPr/>
        </p:nvGrpSpPr>
        <p:grpSpPr>
          <a:xfrm>
            <a:off x="11520714" y="4723361"/>
            <a:ext cx="6767286" cy="5563639"/>
            <a:chOff x="0" y="0"/>
            <a:chExt cx="4991100" cy="4103370"/>
          </a:xfrm>
        </p:grpSpPr>
        <p:sp>
          <p:nvSpPr>
            <p:cNvPr id="4" name="Freeform 7">
              <a:extLst>
                <a:ext uri="{FF2B5EF4-FFF2-40B4-BE49-F238E27FC236}">
                  <a16:creationId xmlns:a16="http://schemas.microsoft.com/office/drawing/2014/main" xmlns="" id="{BB717752-52E3-91B7-490C-A08460E3CF65}"/>
                </a:ext>
              </a:extLst>
            </p:cNvPr>
            <p:cNvSpPr/>
            <p:nvPr/>
          </p:nvSpPr>
          <p:spPr>
            <a:xfrm>
              <a:off x="0" y="54610"/>
              <a:ext cx="4991100" cy="4048760"/>
            </a:xfrm>
            <a:custGeom>
              <a:avLst/>
              <a:gdLst/>
              <a:ahLst/>
              <a:cxnLst/>
              <a:rect l="l" t="t" r="r" b="b"/>
              <a:pathLst>
                <a:path w="4991100" h="4048760">
                  <a:moveTo>
                    <a:pt x="4991100" y="194310"/>
                  </a:moveTo>
                  <a:lnTo>
                    <a:pt x="4991100" y="4048760"/>
                  </a:lnTo>
                  <a:lnTo>
                    <a:pt x="0" y="4048760"/>
                  </a:lnTo>
                  <a:lnTo>
                    <a:pt x="0" y="361950"/>
                  </a:lnTo>
                  <a:lnTo>
                    <a:pt x="0" y="334010"/>
                  </a:lnTo>
                  <a:lnTo>
                    <a:pt x="138430" y="278130"/>
                  </a:lnTo>
                  <a:cubicBezTo>
                    <a:pt x="138430" y="278130"/>
                    <a:pt x="248920" y="278130"/>
                    <a:pt x="304800" y="250190"/>
                  </a:cubicBezTo>
                  <a:cubicBezTo>
                    <a:pt x="360680" y="222250"/>
                    <a:pt x="499110" y="139700"/>
                    <a:pt x="499110" y="139700"/>
                  </a:cubicBezTo>
                  <a:cubicBezTo>
                    <a:pt x="499110" y="139700"/>
                    <a:pt x="637540" y="55880"/>
                    <a:pt x="721360" y="139700"/>
                  </a:cubicBezTo>
                  <a:cubicBezTo>
                    <a:pt x="721360" y="139700"/>
                    <a:pt x="859790" y="139700"/>
                    <a:pt x="887730" y="111760"/>
                  </a:cubicBezTo>
                  <a:lnTo>
                    <a:pt x="998220" y="139700"/>
                  </a:lnTo>
                  <a:lnTo>
                    <a:pt x="1330960" y="139700"/>
                  </a:lnTo>
                  <a:lnTo>
                    <a:pt x="1553210" y="139700"/>
                  </a:lnTo>
                  <a:lnTo>
                    <a:pt x="1913890" y="139700"/>
                  </a:lnTo>
                  <a:cubicBezTo>
                    <a:pt x="1913890" y="139700"/>
                    <a:pt x="2136140" y="139700"/>
                    <a:pt x="2190750" y="111760"/>
                  </a:cubicBezTo>
                  <a:cubicBezTo>
                    <a:pt x="2245360" y="83820"/>
                    <a:pt x="2413000" y="111760"/>
                    <a:pt x="2413000" y="111760"/>
                  </a:cubicBezTo>
                  <a:cubicBezTo>
                    <a:pt x="2413000" y="111760"/>
                    <a:pt x="2717800" y="167640"/>
                    <a:pt x="2801620" y="139700"/>
                  </a:cubicBezTo>
                  <a:cubicBezTo>
                    <a:pt x="2885440" y="111760"/>
                    <a:pt x="3051810" y="111760"/>
                    <a:pt x="3051810" y="111760"/>
                  </a:cubicBezTo>
                  <a:cubicBezTo>
                    <a:pt x="3051810" y="111760"/>
                    <a:pt x="3134360" y="167640"/>
                    <a:pt x="3274060" y="111760"/>
                  </a:cubicBezTo>
                  <a:cubicBezTo>
                    <a:pt x="3274060" y="111760"/>
                    <a:pt x="3329940" y="139700"/>
                    <a:pt x="3522980" y="83820"/>
                  </a:cubicBezTo>
                  <a:cubicBezTo>
                    <a:pt x="3522980" y="83820"/>
                    <a:pt x="3661410" y="83820"/>
                    <a:pt x="3717290" y="27940"/>
                  </a:cubicBezTo>
                  <a:cubicBezTo>
                    <a:pt x="3717290" y="27940"/>
                    <a:pt x="3827780" y="0"/>
                    <a:pt x="3939540" y="55880"/>
                  </a:cubicBezTo>
                  <a:cubicBezTo>
                    <a:pt x="3939540" y="55880"/>
                    <a:pt x="3995420" y="83820"/>
                    <a:pt x="4023360" y="55880"/>
                  </a:cubicBezTo>
                  <a:lnTo>
                    <a:pt x="4189730" y="83820"/>
                  </a:lnTo>
                  <a:cubicBezTo>
                    <a:pt x="4189730" y="83820"/>
                    <a:pt x="4245610" y="139700"/>
                    <a:pt x="4384040" y="167640"/>
                  </a:cubicBezTo>
                  <a:lnTo>
                    <a:pt x="4632960" y="167640"/>
                  </a:lnTo>
                  <a:cubicBezTo>
                    <a:pt x="4632960" y="167640"/>
                    <a:pt x="4771390" y="139700"/>
                    <a:pt x="4827270" y="167640"/>
                  </a:cubicBezTo>
                  <a:cubicBezTo>
                    <a:pt x="4883150" y="195580"/>
                    <a:pt x="4991100" y="194310"/>
                    <a:pt x="4991100" y="194310"/>
                  </a:cubicBezTo>
                  <a:close/>
                </a:path>
              </a:pathLst>
            </a:custGeom>
            <a:blipFill>
              <a:blip r:embed="rId4"/>
              <a:stretch>
                <a:fillRect l="-32605"/>
              </a:stretch>
            </a:blipFill>
          </p:spPr>
        </p:sp>
        <p:sp>
          <p:nvSpPr>
            <p:cNvPr id="7" name="Freeform 8">
              <a:extLst>
                <a:ext uri="{FF2B5EF4-FFF2-40B4-BE49-F238E27FC236}">
                  <a16:creationId xmlns:a16="http://schemas.microsoft.com/office/drawing/2014/main" xmlns="" id="{55B8A0E8-8802-5DB9-2045-0F57DF1145DA}"/>
                </a:ext>
              </a:extLst>
            </p:cNvPr>
            <p:cNvSpPr/>
            <p:nvPr/>
          </p:nvSpPr>
          <p:spPr>
            <a:xfrm>
              <a:off x="0" y="0"/>
              <a:ext cx="4991100" cy="443230"/>
            </a:xfrm>
            <a:custGeom>
              <a:avLst/>
              <a:gdLst/>
              <a:ahLst/>
              <a:cxnLst/>
              <a:rect l="l" t="t" r="r" b="b"/>
              <a:pathLst>
                <a:path w="4991100" h="443230">
                  <a:moveTo>
                    <a:pt x="4991100" y="443230"/>
                  </a:moveTo>
                  <a:lnTo>
                    <a:pt x="0" y="443230"/>
                  </a:lnTo>
                  <a:lnTo>
                    <a:pt x="0" y="0"/>
                  </a:lnTo>
                  <a:lnTo>
                    <a:pt x="4991100" y="0"/>
                  </a:lnTo>
                  <a:lnTo>
                    <a:pt x="4991100" y="443230"/>
                  </a:lnTo>
                  <a:close/>
                </a:path>
              </a:pathLst>
            </a:custGeom>
            <a:blipFill>
              <a:blip r:embed="rId5"/>
              <a:stretch>
                <a:fillRect l="-2856" t="-34555" r="-838" b="-85845"/>
              </a:stretch>
            </a:blipFill>
          </p:spPr>
        </p:sp>
      </p:grpSp>
    </p:spTree>
    <p:extLst>
      <p:ext uri="{BB962C8B-B14F-4D97-AF65-F5344CB8AC3E}">
        <p14:creationId xmlns:p14="http://schemas.microsoft.com/office/powerpoint/2010/main" val="30657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1141AA6-ED0D-23B2-359E-6F8A73188153}"/>
              </a:ext>
            </a:extLst>
          </p:cNvPr>
          <p:cNvPicPr>
            <a:picLocks noChangeAspect="1"/>
          </p:cNvPicPr>
          <p:nvPr/>
        </p:nvPicPr>
        <p:blipFill>
          <a:blip r:embed="rId3"/>
          <a:stretch>
            <a:fillRect/>
          </a:stretch>
        </p:blipFill>
        <p:spPr>
          <a:xfrm>
            <a:off x="1900409" y="0"/>
            <a:ext cx="14487181" cy="10287000"/>
          </a:xfrm>
          <a:prstGeom prst="rect">
            <a:avLst/>
          </a:prstGeom>
        </p:spPr>
      </p:pic>
    </p:spTree>
    <p:extLst>
      <p:ext uri="{BB962C8B-B14F-4D97-AF65-F5344CB8AC3E}">
        <p14:creationId xmlns:p14="http://schemas.microsoft.com/office/powerpoint/2010/main" val="142667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9" name="Group 8">
            <a:extLst>
              <a:ext uri="{FF2B5EF4-FFF2-40B4-BE49-F238E27FC236}">
                <a16:creationId xmlns:a16="http://schemas.microsoft.com/office/drawing/2014/main" xmlns="" id="{5283BB68-F268-BCB1-5F74-A34F84C702FC}"/>
              </a:ext>
            </a:extLst>
          </p:cNvPr>
          <p:cNvGrpSpPr/>
          <p:nvPr/>
        </p:nvGrpSpPr>
        <p:grpSpPr>
          <a:xfrm>
            <a:off x="457200" y="1991169"/>
            <a:ext cx="4806708" cy="4138331"/>
            <a:chOff x="1447800" y="2056410"/>
            <a:chExt cx="4806708" cy="4138331"/>
          </a:xfrm>
        </p:grpSpPr>
        <p:pic>
          <p:nvPicPr>
            <p:cNvPr id="3" name="Picture 2" descr="A pencil drawing on a black background&#10;&#10;Description automatically generated">
              <a:extLst>
                <a:ext uri="{FF2B5EF4-FFF2-40B4-BE49-F238E27FC236}">
                  <a16:creationId xmlns:a16="http://schemas.microsoft.com/office/drawing/2014/main" xmlns="" id="{42F7171C-F421-4A18-5E00-E2AC79089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8" name="Rectangle 7">
              <a:extLst>
                <a:ext uri="{FF2B5EF4-FFF2-40B4-BE49-F238E27FC236}">
                  <a16:creationId xmlns:a16="http://schemas.microsoft.com/office/drawing/2014/main" xmlns="" id="{7D200DC1-961E-EC25-2C2A-1901C67A1C73}"/>
                </a:ext>
              </a:extLst>
            </p:cNvPr>
            <p:cNvSpPr/>
            <p:nvPr/>
          </p:nvSpPr>
          <p:spPr>
            <a:xfrm>
              <a:off x="2133600" y="3503858"/>
              <a:ext cx="3200400" cy="1446550"/>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Hoàn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xmlns="" id="{4FB099A4-FEFC-EB13-7CEE-C4AC7114BE6E}"/>
              </a:ext>
            </a:extLst>
          </p:cNvPr>
          <p:cNvSpPr/>
          <p:nvPr/>
        </p:nvSpPr>
        <p:spPr>
          <a:xfrm>
            <a:off x="5265680" y="2650978"/>
            <a:ext cx="11879320" cy="2644922"/>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Năm 1902, khi Dương Khuê mất, Nguyễn Khuyến viết bài thơ chữ Hán “Vãn </a:t>
            </a: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ồng </a:t>
            </a:r>
            <a:r>
              <a:rPr lang="en-US" sz="4000" dirty="0">
                <a:solidFill>
                  <a:srgbClr val="000000"/>
                </a:solidFill>
                <a:latin typeface="Times New Roman" panose="02020603050405020304" pitchFamily="18" charset="0"/>
                <a:cs typeface="Times New Roman" panose="02020603050405020304" pitchFamily="18" charset="0"/>
              </a:rPr>
              <a:t>n</a:t>
            </a:r>
            <a:r>
              <a:rPr lang="vi-VN" sz="4000" dirty="0">
                <a:solidFill>
                  <a:srgbClr val="000000"/>
                </a:solidFill>
                <a:latin typeface="Times New Roman" panose="02020603050405020304" pitchFamily="18" charset="0"/>
                <a:cs typeface="Times New Roman" panose="02020603050405020304" pitchFamily="18" charset="0"/>
              </a:rPr>
              <a:t>iên Vân Đình Tiến sĩ Dương Thượng Thư” sau đó được ông dịch sang chữ Nôm.</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xmlns="" id="{9217612E-071A-87E2-4EFD-8B31162E06B7}"/>
              </a:ext>
            </a:extLst>
          </p:cNvPr>
          <p:cNvGrpSpPr/>
          <p:nvPr/>
        </p:nvGrpSpPr>
        <p:grpSpPr>
          <a:xfrm>
            <a:off x="457200" y="5600700"/>
            <a:ext cx="4806708" cy="4138331"/>
            <a:chOff x="1447800" y="2056410"/>
            <a:chExt cx="4806708" cy="4138331"/>
          </a:xfrm>
        </p:grpSpPr>
        <p:pic>
          <p:nvPicPr>
            <p:cNvPr id="19" name="Picture 18" descr="A pencil drawing on a black background&#10;&#10;Description automatically generated">
              <a:extLst>
                <a:ext uri="{FF2B5EF4-FFF2-40B4-BE49-F238E27FC236}">
                  <a16:creationId xmlns:a16="http://schemas.microsoft.com/office/drawing/2014/main" xmlns="" id="{FE1682A7-6CCE-8453-7B8A-E3E9DEE0A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20" name="Rectangle 19">
              <a:extLst>
                <a:ext uri="{FF2B5EF4-FFF2-40B4-BE49-F238E27FC236}">
                  <a16:creationId xmlns:a16="http://schemas.microsoft.com/office/drawing/2014/main" xmlns="" id="{6EABE0DA-6CFD-21E1-2EA9-E450434EAC1B}"/>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thơ</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xmlns="" id="{03DDED51-B036-D996-578D-390ACF087129}"/>
              </a:ext>
            </a:extLst>
          </p:cNvPr>
          <p:cNvSpPr/>
          <p:nvPr/>
        </p:nvSpPr>
        <p:spPr>
          <a:xfrm>
            <a:off x="5263908" y="6872436"/>
            <a:ext cx="6477000" cy="707886"/>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Song </a:t>
            </a:r>
            <a:r>
              <a:rPr lang="en-US" sz="4000" dirty="0" err="1">
                <a:solidFill>
                  <a:srgbClr val="000000"/>
                </a:solidFill>
                <a:latin typeface="Times New Roman" panose="02020603050405020304" pitchFamily="18" charset="0"/>
                <a:cs typeface="Times New Roman" panose="02020603050405020304" pitchFamily="18" charset="0"/>
              </a:rPr>
              <a:t>thất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2" name="Freeform 9">
            <a:extLst>
              <a:ext uri="{FF2B5EF4-FFF2-40B4-BE49-F238E27FC236}">
                <a16:creationId xmlns:a16="http://schemas.microsoft.com/office/drawing/2014/main" xmlns="" id="{0FAFDD1F-DE99-D683-F5FD-B532AE753FBB}"/>
              </a:ext>
            </a:extLst>
          </p:cNvPr>
          <p:cNvSpPr/>
          <p:nvPr/>
        </p:nvSpPr>
        <p:spPr>
          <a:xfrm>
            <a:off x="14859000" y="6362700"/>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973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6D95D7E-F0AA-E861-B2F1-2C82B2DBDA33}"/>
              </a:ext>
            </a:extLst>
          </p:cNvPr>
          <p:cNvSpPr txBox="1"/>
          <p:nvPr/>
        </p:nvSpPr>
        <p:spPr>
          <a:xfrm>
            <a:off x="4572000" y="800100"/>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68AF84E4-443B-95A2-B528-0AE6C7AC528B}"/>
              </a:ext>
            </a:extLst>
          </p:cNvPr>
          <p:cNvSpPr txBox="1"/>
          <p:nvPr/>
        </p:nvSpPr>
        <p:spPr>
          <a:xfrm>
            <a:off x="1065901" y="1160172"/>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xmlns="" id="{606888E7-973C-C4F3-4A92-BA0B9050C3FB}"/>
              </a:ext>
            </a:extLst>
          </p:cNvPr>
          <p:cNvGrpSpPr/>
          <p:nvPr/>
        </p:nvGrpSpPr>
        <p:grpSpPr>
          <a:xfrm>
            <a:off x="457200" y="1866900"/>
            <a:ext cx="4548090" cy="4138331"/>
            <a:chOff x="1447800" y="2056410"/>
            <a:chExt cx="4806708" cy="4138331"/>
          </a:xfrm>
        </p:grpSpPr>
        <p:pic>
          <p:nvPicPr>
            <p:cNvPr id="4" name="Picture 3" descr="A pencil drawing on a black background&#10;&#10;Description automatically generated">
              <a:extLst>
                <a:ext uri="{FF2B5EF4-FFF2-40B4-BE49-F238E27FC236}">
                  <a16:creationId xmlns:a16="http://schemas.microsoft.com/office/drawing/2014/main" xmlns="" id="{EB136587-0972-646C-32E9-03F2487D1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5" name="Rectangle 14">
              <a:extLst>
                <a:ext uri="{FF2B5EF4-FFF2-40B4-BE49-F238E27FC236}">
                  <a16:creationId xmlns:a16="http://schemas.microsoft.com/office/drawing/2014/main" xmlns="" id="{33719712-EF08-4364-6824-3E5D54C73217}"/>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xmlns="" id="{9A2E96B0-911D-C00E-3C9D-82988DB3F44B}"/>
              </a:ext>
            </a:extLst>
          </p:cNvPr>
          <p:cNvSpPr txBox="1"/>
          <p:nvPr/>
        </p:nvSpPr>
        <p:spPr>
          <a:xfrm>
            <a:off x="5005290" y="2050345"/>
            <a:ext cx="12825510" cy="5509200"/>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than </a:t>
            </a:r>
            <a:r>
              <a:rPr lang="en-US" sz="4400" dirty="0" err="1">
                <a:latin typeface="Times New Roman" panose="02020603050405020304" pitchFamily="18" charset="0"/>
                <a:cs typeface="Times New Roman" panose="02020603050405020304" pitchFamily="18" charset="0"/>
              </a:rPr>
              <a:t>ngỡ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rời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mặn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tri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xmlns="" id="{A77B435D-108F-B7B2-F78B-A0BF394C6B00}"/>
              </a:ext>
            </a:extLst>
          </p:cNvPr>
          <p:cNvGrpSpPr/>
          <p:nvPr/>
        </p:nvGrpSpPr>
        <p:grpSpPr>
          <a:xfrm>
            <a:off x="487017" y="6683798"/>
            <a:ext cx="4548090" cy="4138331"/>
            <a:chOff x="1447800" y="2056410"/>
            <a:chExt cx="4806708" cy="4138331"/>
          </a:xfrm>
        </p:grpSpPr>
        <p:pic>
          <p:nvPicPr>
            <p:cNvPr id="11" name="Picture 10" descr="A pencil drawing on a black background&#10;&#10;Description automatically generated">
              <a:extLst>
                <a:ext uri="{FF2B5EF4-FFF2-40B4-BE49-F238E27FC236}">
                  <a16:creationId xmlns:a16="http://schemas.microsoft.com/office/drawing/2014/main" xmlns="" id="{3F9021B8-465A-D431-1F73-91825AD5AF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056410"/>
              <a:ext cx="4806708" cy="4138331"/>
            </a:xfrm>
            <a:prstGeom prst="rect">
              <a:avLst/>
            </a:prstGeom>
          </p:spPr>
        </p:pic>
        <p:sp>
          <p:nvSpPr>
            <p:cNvPr id="12" name="Rectangle 11">
              <a:extLst>
                <a:ext uri="{FF2B5EF4-FFF2-40B4-BE49-F238E27FC236}">
                  <a16:creationId xmlns:a16="http://schemas.microsoft.com/office/drawing/2014/main" xmlns="" id="{4E0BEA02-7F5F-9AD6-AF66-40E52C17AD65}"/>
                </a:ext>
              </a:extLst>
            </p:cNvPr>
            <p:cNvSpPr/>
            <p:nvPr/>
          </p:nvSpPr>
          <p:spPr>
            <a:xfrm>
              <a:off x="2133600" y="3503858"/>
              <a:ext cx="3200400" cy="769441"/>
            </a:xfrm>
            <a:prstGeom prst="rect">
              <a:avLst/>
            </a:prstGeom>
          </p:spPr>
          <p:txBody>
            <a:bodyPr wrap="square">
              <a:spAutoFit/>
            </a:bodyPr>
            <a:lstStyle/>
            <a:p>
              <a:pPr algn="ct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vi-VN" sz="4400" b="1" i="0" dirty="0">
                <a:solidFill>
                  <a:srgbClr val="000000"/>
                </a:solidFill>
                <a:effectLst/>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029F152A-14CA-CE05-0D61-518791FD712E}"/>
              </a:ext>
            </a:extLst>
          </p:cNvPr>
          <p:cNvSpPr txBox="1"/>
          <p:nvPr/>
        </p:nvSpPr>
        <p:spPr>
          <a:xfrm>
            <a:off x="5005290" y="7691134"/>
            <a:ext cx="12825510" cy="2123658"/>
          </a:xfrm>
          <a:prstGeom prst="rect">
            <a:avLst/>
          </a:prstGeom>
          <a:noFill/>
        </p:spPr>
        <p:txBody>
          <a:bodyPr wrap="square">
            <a:spAutoFit/>
          </a:bodyPr>
          <a:lstStyle/>
          <a:p>
            <a:pPr algn="just">
              <a:defRPr/>
            </a:pP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ca </a:t>
            </a:r>
            <a:r>
              <a:rPr lang="en-US" sz="4400" dirty="0" err="1">
                <a:latin typeface="Times New Roman" panose="02020603050405020304" pitchFamily="18" charset="0"/>
                <a:cs typeface="Times New Roman" panose="02020603050405020304" pitchFamily="18" charset="0"/>
              </a:rPr>
              <a:t>ngợi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39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3654C2C-B629-303C-05E3-D24D4D70DC16}"/>
              </a:ext>
            </a:extLst>
          </p:cNvPr>
          <p:cNvSpPr txBox="1"/>
          <p:nvPr/>
        </p:nvSpPr>
        <p:spPr>
          <a:xfrm>
            <a:off x="-1143000" y="2190873"/>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II.</a:t>
            </a:r>
          </a:p>
          <a:p>
            <a:pPr algn="ct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chi </a:t>
            </a:r>
            <a:r>
              <a:rPr lang="en-US" sz="8800" dirty="0" err="1">
                <a:latin typeface="#9Slide05 SVNFadilla" pitchFamily="2" charset="0"/>
                <a:ea typeface="#9Slide05 SVNBeauty Atok Script" pitchFamily="2" charset="-127"/>
                <a:cs typeface="Times New Roman" panose="02020603050405020304" pitchFamily="18" charset="0"/>
              </a:rPr>
              <a:t>tiết</a:t>
            </a:r>
            <a:endParaRPr lang="en-US" sz="8800" dirty="0">
              <a:latin typeface="#9Slide05 SVNFadilla" pitchFamily="2" charset="0"/>
              <a:ea typeface="#9Slide05 SVNBeauty Atok Script" pitchFamily="2" charset="-127"/>
              <a:cs typeface="Times New Roman" panose="02020603050405020304" pitchFamily="18" charset="0"/>
            </a:endParaRPr>
          </a:p>
        </p:txBody>
      </p:sp>
      <p:pic>
        <p:nvPicPr>
          <p:cNvPr id="4" name="Picture 3">
            <a:extLst>
              <a:ext uri="{FF2B5EF4-FFF2-40B4-BE49-F238E27FC236}">
                <a16:creationId xmlns:a16="http://schemas.microsoft.com/office/drawing/2014/main" xmlns="" id="{969C396C-8E42-EAF4-CF78-F3ED7B4F4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84" b="95108" l="6831" r="97678">
                        <a14:foregroundMark x1="13251" y1="88258" x2="82240" y2="89628"/>
                        <a14:foregroundMark x1="95082" y1="52250" x2="90301" y2="84540"/>
                        <a14:foregroundMark x1="90301" y1="84540" x2="79372" y2="92172"/>
                        <a14:foregroundMark x1="79372" y1="92172" x2="49454" y2="95108"/>
                        <a14:foregroundMark x1="94945" y1="47945" x2="94399" y2="74755"/>
                        <a14:foregroundMark x1="95082" y1="37769" x2="95219" y2="56360"/>
                        <a14:foregroundMark x1="91257" y1="46184" x2="97814" y2="46967"/>
                        <a14:foregroundMark x1="72951" y1="7632" x2="74727" y2="9002"/>
                        <a14:foregroundMark x1="79645" y1="9589" x2="77322" y2="24070"/>
                        <a14:foregroundMark x1="81148" y1="12133" x2="73224" y2="15068"/>
                        <a14:foregroundMark x1="32923" y1="9785" x2="35792" y2="5479"/>
                        <a14:foregroundMark x1="15710" y1="8415" x2="19399" y2="8415"/>
                        <a14:foregroundMark x1="6831" y1="15851" x2="12978" y2="13503"/>
                        <a14:foregroundMark x1="7377" y1="88650" x2="14344" y2="90998"/>
                      </a14:backgroundRemoval>
                    </a14:imgEffect>
                  </a14:imgLayer>
                </a14:imgProps>
              </a:ext>
            </a:extLst>
          </a:blip>
          <a:stretch>
            <a:fillRect/>
          </a:stretch>
        </p:blipFill>
        <p:spPr>
          <a:xfrm>
            <a:off x="6343090" y="2019301"/>
            <a:ext cx="11927325" cy="8326316"/>
          </a:xfrm>
          <a:prstGeom prst="rect">
            <a:avLst/>
          </a:prstGeom>
        </p:spPr>
      </p:pic>
    </p:spTree>
    <p:extLst>
      <p:ext uri="{BB962C8B-B14F-4D97-AF65-F5344CB8AC3E}">
        <p14:creationId xmlns:p14="http://schemas.microsoft.com/office/powerpoint/2010/main" val="253917471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xmlns=""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xmlns="" id="{0982CA80-DD05-0829-6CC0-4406F28DBBC3}"/>
              </a:ext>
            </a:extLst>
          </p:cNvPr>
          <p:cNvSpPr txBox="1"/>
          <p:nvPr/>
        </p:nvSpPr>
        <p:spPr>
          <a:xfrm>
            <a:off x="11658600" y="571500"/>
            <a:ext cx="6553200" cy="2123658"/>
          </a:xfrm>
          <a:prstGeom prst="rect">
            <a:avLst/>
          </a:prstGeom>
          <a:solidFill>
            <a:srgbClr val="2D2C4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rPr>
              <a:t>DẠY</a:t>
            </a: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THEO TRẠM</a:t>
            </a:r>
            <a:endParaRPr kumimoji="0" lang="en-US" sz="6600" b="0"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E8D7EF2D-76EB-DC7B-4EB3-9AEFDEA92200}"/>
              </a:ext>
            </a:extLst>
          </p:cNvPr>
          <p:cNvSpPr txBox="1"/>
          <p:nvPr/>
        </p:nvSpPr>
        <p:spPr>
          <a:xfrm>
            <a:off x="1524000" y="894933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1</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xmlns="" id="{2AB8AD95-13C2-81B2-A417-1A36F319A554}"/>
              </a:ext>
            </a:extLst>
          </p:cNvPr>
          <p:cNvSpPr txBox="1"/>
          <p:nvPr/>
        </p:nvSpPr>
        <p:spPr>
          <a:xfrm>
            <a:off x="-88900" y="5686243"/>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2</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61134558-2B8F-A279-4977-4BB26F96453C}"/>
              </a:ext>
            </a:extLst>
          </p:cNvPr>
          <p:cNvSpPr txBox="1"/>
          <p:nvPr/>
        </p:nvSpPr>
        <p:spPr>
          <a:xfrm>
            <a:off x="8458200" y="4762500"/>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3</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47FA3EAD-7253-6678-E8A7-B45DD74A45C2}"/>
              </a:ext>
            </a:extLst>
          </p:cNvPr>
          <p:cNvSpPr txBox="1"/>
          <p:nvPr/>
        </p:nvSpPr>
        <p:spPr>
          <a:xfrm>
            <a:off x="7162800" y="47312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4</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9" name="Rounded Rectangle 2">
            <a:extLst>
              <a:ext uri="{FF2B5EF4-FFF2-40B4-BE49-F238E27FC236}">
                <a16:creationId xmlns:a16="http://schemas.microsoft.com/office/drawing/2014/main" xmlns="" id="{2EF0863A-EDF2-5462-A276-B1D93CA07CC3}"/>
              </a:ext>
            </a:extLst>
          </p:cNvPr>
          <p:cNvSpPr/>
          <p:nvPr/>
        </p:nvSpPr>
        <p:spPr>
          <a:xfrm>
            <a:off x="5029200" y="8117731"/>
            <a:ext cx="8229600" cy="1943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1:</a:t>
            </a:r>
          </a:p>
          <a:p>
            <a:pPr algn="just"/>
            <a:r>
              <a:rPr lang="vi-VN" sz="3600" dirty="0">
                <a:solidFill>
                  <a:schemeClr val="tx1"/>
                </a:solidFill>
                <a:latin typeface="Times New Roman" panose="02020603050405020304" pitchFamily="18" charset="0"/>
                <a:cs typeface="Times New Roman" panose="02020603050405020304" pitchFamily="18" charset="0"/>
              </a:rPr>
              <a:t>Chỉ ra đặc điểm của thể thơ song thất lục bát qua bài “Khóc Dương Khuê”</a:t>
            </a:r>
          </a:p>
        </p:txBody>
      </p:sp>
      <p:sp>
        <p:nvSpPr>
          <p:cNvPr id="10" name="Rounded Rectangle 3">
            <a:extLst>
              <a:ext uri="{FF2B5EF4-FFF2-40B4-BE49-F238E27FC236}">
                <a16:creationId xmlns:a16="http://schemas.microsoft.com/office/drawing/2014/main" xmlns="" id="{616F686F-1C8F-A1CE-DE62-F4C01C834E50}"/>
              </a:ext>
            </a:extLst>
          </p:cNvPr>
          <p:cNvSpPr/>
          <p:nvPr/>
        </p:nvSpPr>
        <p:spPr>
          <a:xfrm>
            <a:off x="333375" y="3055861"/>
            <a:ext cx="6781800" cy="246863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2: </a:t>
            </a:r>
            <a:r>
              <a:rPr lang="vi-VN" sz="3600" dirty="0">
                <a:solidFill>
                  <a:srgbClr val="000000"/>
                </a:solidFill>
                <a:latin typeface="Times New Roman" panose="02020603050405020304" pitchFamily="18" charset="0"/>
                <a:cs typeface="Times New Roman" panose="02020603050405020304" pitchFamily="18" charset="0"/>
              </a:rPr>
              <a:t>Hãy phân tích để thấy được việc thể hiện tình cảm của Nguyễn Khuyến trong hai dòng thơ đầu khi nghe tin bạn mất.</a:t>
            </a:r>
          </a:p>
        </p:txBody>
      </p:sp>
      <p:sp>
        <p:nvSpPr>
          <p:cNvPr id="11" name="Rounded Rectangle 4">
            <a:extLst>
              <a:ext uri="{FF2B5EF4-FFF2-40B4-BE49-F238E27FC236}">
                <a16:creationId xmlns:a16="http://schemas.microsoft.com/office/drawing/2014/main" xmlns="" id="{D9A39551-656F-4C88-1C09-8BD0485DA2B0}"/>
              </a:ext>
            </a:extLst>
          </p:cNvPr>
          <p:cNvSpPr/>
          <p:nvPr/>
        </p:nvSpPr>
        <p:spPr>
          <a:xfrm>
            <a:off x="11849100" y="4117090"/>
            <a:ext cx="6172200" cy="3138305"/>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3: </a:t>
            </a:r>
            <a:r>
              <a:rPr lang="vi-VN" sz="3600" dirty="0">
                <a:solidFill>
                  <a:srgbClr val="000000"/>
                </a:solidFill>
                <a:latin typeface="Times New Roman" panose="02020603050405020304" pitchFamily="18" charset="0"/>
                <a:cs typeface="Times New Roman" panose="02020603050405020304" pitchFamily="18" charset="0"/>
              </a:rPr>
              <a:t>Những kỉ niệm về tình bạn đã được tác giả hồi tưởng như thế nào và theo trình tự nào trong đoạn thơ từ dòng 3 đến dòng 22?</a:t>
            </a:r>
          </a:p>
          <a:p>
            <a:endParaRPr lang="en-US" sz="3600" dirty="0"/>
          </a:p>
          <a:p>
            <a:pPr algn="ct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xmlns="" id="{E4F1014E-44D4-253E-F6A3-4CC5E4AD29E4}"/>
              </a:ext>
            </a:extLst>
          </p:cNvPr>
          <p:cNvSpPr/>
          <p:nvPr/>
        </p:nvSpPr>
        <p:spPr>
          <a:xfrm>
            <a:off x="641350" y="623994"/>
            <a:ext cx="7054850" cy="2085111"/>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US" sz="3600" b="1" dirty="0" err="1">
                <a:solidFill>
                  <a:schemeClr val="tx1"/>
                </a:solidFill>
                <a:latin typeface="Times New Roman" panose="02020603050405020304" pitchFamily="18" charset="0"/>
                <a:cs typeface="Times New Roman" panose="02020603050405020304" pitchFamily="18" charset="0"/>
              </a:rPr>
              <a:t>Nhóm</a:t>
            </a:r>
            <a:r>
              <a:rPr lang="en-US" sz="3600" b="1" dirty="0">
                <a:solidFill>
                  <a:schemeClr val="tx1"/>
                </a:solidFill>
                <a:latin typeface="Times New Roman" panose="02020603050405020304" pitchFamily="18" charset="0"/>
                <a:cs typeface="Times New Roman" panose="02020603050405020304" pitchFamily="18" charset="0"/>
              </a:rPr>
              <a:t> 4: </a:t>
            </a:r>
            <a:r>
              <a:rPr lang="en-US" sz="3600" dirty="0">
                <a:solidFill>
                  <a:schemeClr val="tx1"/>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Hãy phân tích tâm trạng của nhà thơ được diễn tả trong đoạn thơ từ dòng 23 đến hết.</a:t>
            </a:r>
          </a:p>
        </p:txBody>
      </p:sp>
      <p:sp>
        <p:nvSpPr>
          <p:cNvPr id="8" name="Freeform 8">
            <a:extLst>
              <a:ext uri="{FF2B5EF4-FFF2-40B4-BE49-F238E27FC236}">
                <a16:creationId xmlns:a16="http://schemas.microsoft.com/office/drawing/2014/main" xmlns="" id="{C49C1F3D-D277-A32F-7AF2-2187AAC6CA4B}"/>
              </a:ext>
            </a:extLst>
          </p:cNvPr>
          <p:cNvSpPr/>
          <p:nvPr/>
        </p:nvSpPr>
        <p:spPr>
          <a:xfrm>
            <a:off x="17145000" y="7235025"/>
            <a:ext cx="1143000" cy="3078788"/>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5"/>
            <a:stretch>
              <a:fillRect/>
            </a:stretch>
          </a:blipFill>
        </p:spPr>
      </p:sp>
    </p:spTree>
    <p:extLst>
      <p:ext uri="{BB962C8B-B14F-4D97-AF65-F5344CB8AC3E}">
        <p14:creationId xmlns:p14="http://schemas.microsoft.com/office/powerpoint/2010/main" val="1991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8B7631A3-7740-945D-F5B2-6A8596F6E41D}"/>
              </a:ext>
            </a:extLst>
          </p:cNvPr>
          <p:cNvSpPr/>
          <p:nvPr/>
        </p:nvSpPr>
        <p:spPr>
          <a:xfrm>
            <a:off x="2589306" y="3162300"/>
            <a:ext cx="13109387" cy="912495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4F3A5F92-8BFF-9F19-EF09-22839986D459}"/>
              </a:ext>
            </a:extLst>
          </p:cNvPr>
          <p:cNvSpPr txBox="1"/>
          <p:nvPr/>
        </p:nvSpPr>
        <p:spPr>
          <a:xfrm>
            <a:off x="2057400" y="361533"/>
            <a:ext cx="14592301" cy="2800767"/>
          </a:xfrm>
          <a:prstGeom prst="rect">
            <a:avLst/>
          </a:prstGeom>
          <a:noFill/>
        </p:spPr>
        <p:txBody>
          <a:bodyPr wrap="square" rtlCol="0">
            <a:spAutoFit/>
          </a:bodyPr>
          <a:lstStyle/>
          <a:p>
            <a:pPr algn="ctr" defTabSz="1371600"/>
            <a:r>
              <a:rPr lang="en-US" sz="8800" dirty="0">
                <a:solidFill>
                  <a:prstClr val="black"/>
                </a:solidFill>
                <a:latin typeface="#9Slide05 SVNHollie Script Pro" pitchFamily="2" charset="0"/>
                <a:ea typeface="新宋体"/>
                <a:cs typeface="Times New Roman" panose="02020603050405020304" pitchFamily="18" charset="0"/>
              </a:rPr>
              <a:t>1.  </a:t>
            </a:r>
          </a:p>
          <a:p>
            <a:pPr algn="ctr" defTabSz="1371600"/>
            <a:r>
              <a:rPr lang="en-US" sz="8800" dirty="0" err="1">
                <a:solidFill>
                  <a:prstClr val="black"/>
                </a:solidFill>
                <a:latin typeface="#9Slide05 SVNHollie Script Pro" pitchFamily="2" charset="0"/>
                <a:ea typeface="新宋体"/>
                <a:cs typeface="Times New Roman" panose="02020603050405020304" pitchFamily="18" charset="0"/>
              </a:rPr>
              <a:t>Đặc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điểm</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hình</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thức</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thể</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loại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của</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bài</a:t>
            </a:r>
            <a:r>
              <a:rPr lang="en-US" sz="8800" dirty="0">
                <a:solidFill>
                  <a:prstClr val="black"/>
                </a:solidFill>
                <a:latin typeface="#9Slide05 SVNHollie Script Pro" pitchFamily="2" charset="0"/>
                <a:ea typeface="新宋体"/>
                <a:cs typeface="Times New Roman" panose="02020603050405020304" pitchFamily="18" charset="0"/>
              </a:rPr>
              <a:t> </a:t>
            </a:r>
            <a:r>
              <a:rPr lang="en-US" sz="8800" dirty="0" err="1">
                <a:solidFill>
                  <a:prstClr val="black"/>
                </a:solidFill>
                <a:latin typeface="#9Slide05 SVNHollie Script Pro" pitchFamily="2" charset="0"/>
                <a:ea typeface="新宋体"/>
                <a:cs typeface="Times New Roman" panose="02020603050405020304" pitchFamily="18" charset="0"/>
              </a:rPr>
              <a:t>thơ</a:t>
            </a:r>
            <a:r>
              <a:rPr lang="en-US" sz="8800" dirty="0">
                <a:solidFill>
                  <a:prstClr val="black"/>
                </a:solidFill>
                <a:latin typeface="#9Slide05 SVNHollie Script Pro" pitchFamily="2" charset="0"/>
                <a:ea typeface="新宋体"/>
                <a:cs typeface="Times New Roman" panose="02020603050405020304" pitchFamily="18" charset="0"/>
              </a:rPr>
              <a:t> </a:t>
            </a:r>
          </a:p>
        </p:txBody>
      </p:sp>
    </p:spTree>
    <p:extLst>
      <p:ext uri="{BB962C8B-B14F-4D97-AF65-F5344CB8AC3E}">
        <p14:creationId xmlns:p14="http://schemas.microsoft.com/office/powerpoint/2010/main" val="275374457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BCD1DF4-A8BE-6A61-FFAA-488751E4180A}"/>
              </a:ext>
            </a:extLst>
          </p:cNvPr>
          <p:cNvSpPr/>
          <p:nvPr/>
        </p:nvSpPr>
        <p:spPr>
          <a:xfrm>
            <a:off x="14935203" y="6236210"/>
            <a:ext cx="2822624" cy="1938992"/>
          </a:xfrm>
          <a:prstGeom prst="rect">
            <a:avLst/>
          </a:prstGeom>
        </p:spPr>
        <p:txBody>
          <a:bodyPr wrap="square">
            <a:spAutoFit/>
          </a:bodyPr>
          <a:lstStyle/>
          <a:p>
            <a:pPr lvl="0" algn="ctr"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thơ</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song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thất</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lục</a:t>
            </a: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bát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082F9D55-C5FB-C16A-C701-9C57C580A83F}"/>
              </a:ext>
            </a:extLst>
          </p:cNvPr>
          <p:cNvSpPr/>
          <p:nvPr/>
        </p:nvSpPr>
        <p:spPr>
          <a:xfrm>
            <a:off x="431508" y="5649340"/>
            <a:ext cx="14656092" cy="2554545"/>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Vần</a:t>
            </a:r>
            <a:r>
              <a:rPr lang="en-US" altLang="en-US" sz="4000" dirty="0">
                <a:solidFill>
                  <a:srgbClr val="000000"/>
                </a:solidFill>
                <a:latin typeface="Times New Roman" panose="02020603050405020304" pitchFamily="18" charset="0"/>
                <a:cs typeface="Times New Roman" panose="02020603050405020304" pitchFamily="18" charset="0"/>
              </a:rPr>
              <a:t>: </a:t>
            </a: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2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trắc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5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bằng</a:t>
            </a:r>
            <a:r>
              <a:rPr lang="en-US" altLang="en-US" sz="4000" b="1" dirty="0">
                <a:solidFill>
                  <a:srgbClr val="000000"/>
                </a:solidFill>
                <a:latin typeface="Times New Roman" panose="02020603050405020304" pitchFamily="18" charset="0"/>
                <a:cs typeface="Times New Roman" panose="02020603050405020304" pitchFamily="18" charset="0"/>
              </a:rPr>
              <a:t> </a:t>
            </a:r>
            <a:endParaRPr lang="en-US" altLang="en-US" sz="4000" dirty="0">
              <a:solidFill>
                <a:srgbClr val="000000"/>
              </a:solidFill>
              <a:latin typeface="Times New Roman" panose="02020603050405020304" pitchFamily="18" charset="0"/>
              <a:cs typeface="Times New Roman" panose="02020603050405020304" pitchFamily="18" charset="0"/>
            </a:endParaRPr>
          </a:p>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Dòng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sáu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chỉ</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ba</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dòng</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còn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lại</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chân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vừa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vần</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lưng</a:t>
            </a:r>
            <a:endParaRPr lang="en-US" sz="40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BC15B5C2-13AC-8816-8A05-7BC718E2B703}"/>
              </a:ext>
            </a:extLst>
          </p:cNvPr>
          <p:cNvGrpSpPr/>
          <p:nvPr/>
        </p:nvGrpSpPr>
        <p:grpSpPr>
          <a:xfrm>
            <a:off x="104243" y="-2186"/>
            <a:ext cx="14830959" cy="5503357"/>
            <a:chOff x="104243" y="-2186"/>
            <a:chExt cx="14830959" cy="5503357"/>
          </a:xfrm>
        </p:grpSpPr>
        <p:sp>
          <p:nvSpPr>
            <p:cNvPr id="7" name="Freeform 6">
              <a:extLst>
                <a:ext uri="{FF2B5EF4-FFF2-40B4-BE49-F238E27FC236}">
                  <a16:creationId xmlns:a16="http://schemas.microsoft.com/office/drawing/2014/main" xmlns="" id="{267B3559-FB32-B010-E658-39F2EFE07D47}"/>
                </a:ext>
              </a:extLst>
            </p:cNvPr>
            <p:cNvSpPr/>
            <p:nvPr/>
          </p:nvSpPr>
          <p:spPr>
            <a:xfrm rot="16200000">
              <a:off x="4768044" y="-4665987"/>
              <a:ext cx="5503357" cy="14830959"/>
            </a:xfrm>
            <a:custGeom>
              <a:avLst/>
              <a:gdLst/>
              <a:ahLst/>
              <a:cxnLst/>
              <a:rect l="l" t="t" r="r" b="b"/>
              <a:pathLst>
                <a:path w="5488217" h="15187770">
                  <a:moveTo>
                    <a:pt x="0" y="0"/>
                  </a:moveTo>
                  <a:lnTo>
                    <a:pt x="5488218" y="0"/>
                  </a:lnTo>
                  <a:lnTo>
                    <a:pt x="5488218" y="15187770"/>
                  </a:lnTo>
                  <a:lnTo>
                    <a:pt x="0" y="15187770"/>
                  </a:lnTo>
                  <a:lnTo>
                    <a:pt x="0" y="0"/>
                  </a:lnTo>
                  <a:close/>
                </a:path>
              </a:pathLst>
            </a:custGeom>
            <a:solidFill>
              <a:schemeClr val="bg1"/>
            </a:solidFill>
          </p:spPr>
        </p:sp>
        <p:sp>
          <p:nvSpPr>
            <p:cNvPr id="6" name="Rectangle 5">
              <a:extLst>
                <a:ext uri="{FF2B5EF4-FFF2-40B4-BE49-F238E27FC236}">
                  <a16:creationId xmlns:a16="http://schemas.microsoft.com/office/drawing/2014/main" xmlns="" id="{F6BF04F1-8648-42A2-7B7E-27F1239AAA41}"/>
                </a:ext>
              </a:extLst>
            </p:cNvPr>
            <p:cNvSpPr/>
            <p:nvPr/>
          </p:nvSpPr>
          <p:spPr>
            <a:xfrm>
              <a:off x="431508" y="419100"/>
              <a:ext cx="10668000" cy="5016758"/>
            </a:xfrm>
            <a:prstGeom prst="rect">
              <a:avLst/>
            </a:prstGeom>
          </p:spPr>
          <p:txBody>
            <a:bodyPr wrap="square">
              <a:spAutoFit/>
            </a:bodyPr>
            <a:lstStyle/>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Kính yêu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từ trước đến s</a:t>
              </a:r>
              <a:r>
                <a:rPr lang="vi-VN" sz="4000" b="1" dirty="0">
                  <a:solidFill>
                    <a:prstClr val="black"/>
                  </a:solidFill>
                  <a:latin typeface="Times New Roman" panose="02020603050405020304" pitchFamily="18" charset="0"/>
                  <a:ea typeface="新宋体"/>
                  <a:cs typeface="Times New Roman" panose="02020603050405020304" pitchFamily="18" charset="0"/>
                </a:rPr>
                <a:t>au</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Trong khi gặp gỡ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 khác đ</a:t>
              </a:r>
              <a:r>
                <a:rPr lang="vi-VN" sz="4000" b="1" dirty="0">
                  <a:solidFill>
                    <a:prstClr val="black"/>
                  </a:solidFill>
                  <a:latin typeface="Times New Roman" panose="02020603050405020304" pitchFamily="18" charset="0"/>
                  <a:ea typeface="新宋体"/>
                  <a:cs typeface="Times New Roman" panose="02020603050405020304" pitchFamily="18" charset="0"/>
                </a:rPr>
                <a:t>âu</a:t>
              </a:r>
              <a:r>
                <a:rPr lang="vi-VN" sz="4000" dirty="0">
                  <a:solidFill>
                    <a:prstClr val="black"/>
                  </a:solidFill>
                  <a:latin typeface="Times New Roman" panose="02020603050405020304" pitchFamily="18" charset="0"/>
                  <a:ea typeface="新宋体"/>
                  <a:cs typeface="Times New Roman" panose="02020603050405020304" pitchFamily="18" charset="0"/>
                </a:rPr>
                <a:t> duyên tr</a:t>
              </a:r>
              <a:r>
                <a:rPr lang="vi-VN" sz="4000" b="1" dirty="0">
                  <a:solidFill>
                    <a:prstClr val="black"/>
                  </a:solidFill>
                  <a:latin typeface="Times New Roman" panose="02020603050405020304" pitchFamily="18" charset="0"/>
                  <a:ea typeface="新宋体"/>
                  <a:cs typeface="Times New Roman" panose="02020603050405020304" pitchFamily="18" charset="0"/>
                </a:rPr>
                <a:t>ời</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a:t>
              </a:r>
              <a:r>
                <a:rPr lang="en-US" sz="4000" dirty="0" err="1">
                  <a:solidFill>
                    <a:srgbClr val="FF0000"/>
                  </a:solidFill>
                  <a:latin typeface="Times New Roman" panose="02020603050405020304" pitchFamily="18" charset="0"/>
                  <a:ea typeface="新宋体"/>
                  <a:cs typeface="Times New Roman" panose="02020603050405020304" pitchFamily="18" charset="0"/>
                </a:rPr>
                <a:t>B</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Cũng có lúc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chơi n</a:t>
              </a:r>
              <a:r>
                <a:rPr lang="vi-VN" sz="4000" b="1" dirty="0">
                  <a:solidFill>
                    <a:prstClr val="black"/>
                  </a:solidFill>
                  <a:latin typeface="Times New Roman" panose="02020603050405020304" pitchFamily="18" charset="0"/>
                  <a:ea typeface="新宋体"/>
                  <a:cs typeface="Times New Roman" panose="02020603050405020304" pitchFamily="18" charset="0"/>
                </a:rPr>
                <a:t>ơi</a:t>
              </a:r>
              <a:r>
                <a:rPr lang="vi-VN" sz="4000" dirty="0">
                  <a:solidFill>
                    <a:prstClr val="black"/>
                  </a:solidFill>
                  <a:latin typeface="Times New Roman" panose="02020603050405020304" pitchFamily="18" charset="0"/>
                  <a:ea typeface="新宋体"/>
                  <a:cs typeface="Times New Roman" panose="02020603050405020304" pitchFamily="18" charset="0"/>
                </a:rPr>
                <a:t> dặm kh</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B            T</a:t>
              </a:r>
              <a:endParaRPr lang="vi-VN" sz="4000" dirty="0">
                <a:solidFill>
                  <a:srgbClr val="FF0000"/>
                </a:solidFill>
                <a:latin typeface="Times New Roman" panose="02020603050405020304" pitchFamily="18" charset="0"/>
                <a:ea typeface="新宋体"/>
                <a:cs typeface="Times New Roman" panose="02020603050405020304" pitchFamily="18" charset="0"/>
              </a:endParaRPr>
            </a:p>
            <a:p>
              <a:pPr algn="ctr" defTabSz="1371600"/>
              <a:r>
                <a:rPr lang="vi-VN" sz="4000" dirty="0">
                  <a:solidFill>
                    <a:prstClr val="black"/>
                  </a:solidFill>
                  <a:latin typeface="Times New Roman" panose="02020603050405020304" pitchFamily="18" charset="0"/>
                  <a:ea typeface="新宋体"/>
                  <a:cs typeface="Times New Roman" panose="02020603050405020304" pitchFamily="18" charset="0"/>
                </a:rPr>
                <a:t>Tiếng suối nghe </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vi-VN" sz="4000" dirty="0">
                  <a:solidFill>
                    <a:prstClr val="black"/>
                  </a:solidFill>
                  <a:latin typeface="Times New Roman" panose="02020603050405020304" pitchFamily="18" charset="0"/>
                  <a:ea typeface="新宋体"/>
                  <a:cs typeface="Times New Roman" panose="02020603050405020304" pitchFamily="18" charset="0"/>
                </a:rPr>
                <a:t>róc r</a:t>
              </a:r>
              <a:r>
                <a:rPr lang="vi-VN" sz="4000" b="1" dirty="0">
                  <a:solidFill>
                    <a:prstClr val="black"/>
                  </a:solidFill>
                  <a:latin typeface="Times New Roman" panose="02020603050405020304" pitchFamily="18" charset="0"/>
                  <a:ea typeface="新宋体"/>
                  <a:cs typeface="Times New Roman" panose="02020603050405020304" pitchFamily="18" charset="0"/>
                </a:rPr>
                <a:t>ách</a:t>
              </a:r>
              <a:r>
                <a:rPr lang="vi-VN" sz="4000" dirty="0">
                  <a:solidFill>
                    <a:prstClr val="black"/>
                  </a:solidFill>
                  <a:latin typeface="Times New Roman" panose="02020603050405020304" pitchFamily="18" charset="0"/>
                  <a:ea typeface="新宋体"/>
                  <a:cs typeface="Times New Roman" panose="02020603050405020304" pitchFamily="18" charset="0"/>
                </a:rPr>
                <a:t> lưng đ</a:t>
              </a:r>
              <a:r>
                <a:rPr lang="vi-VN" sz="4000" b="1" dirty="0">
                  <a:solidFill>
                    <a:prstClr val="black"/>
                  </a:solidFill>
                  <a:latin typeface="Times New Roman" panose="02020603050405020304" pitchFamily="18" charset="0"/>
                  <a:ea typeface="新宋体"/>
                  <a:cs typeface="Times New Roman" panose="02020603050405020304" pitchFamily="18" charset="0"/>
                </a:rPr>
                <a:t>èo</a:t>
              </a:r>
              <a:r>
                <a:rPr lang="vi-VN" sz="4000" dirty="0">
                  <a:solidFill>
                    <a:prstClr val="black"/>
                  </a:solidFill>
                  <a:latin typeface="Times New Roman" panose="02020603050405020304" pitchFamily="18" charset="0"/>
                  <a:ea typeface="新宋体"/>
                  <a:cs typeface="Times New Roman" panose="02020603050405020304" pitchFamily="18" charset="0"/>
                </a:rPr>
                <a:t>;</a:t>
              </a:r>
              <a:endParaRPr lang="en-US" sz="4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4000" dirty="0">
                  <a:solidFill>
                    <a:srgbClr val="FF0000"/>
                  </a:solidFill>
                  <a:latin typeface="Times New Roman" panose="02020603050405020304" pitchFamily="18" charset="0"/>
                  <a:ea typeface="新宋体"/>
                  <a:cs typeface="Times New Roman" panose="02020603050405020304" pitchFamily="18" charset="0"/>
                </a:rPr>
                <a:t>                                 T                 B</a:t>
              </a:r>
              <a:endParaRPr lang="vi-VN" sz="4000" dirty="0">
                <a:solidFill>
                  <a:srgbClr val="FF0000"/>
                </a:solidFill>
                <a:latin typeface="Times New Roman" panose="02020603050405020304" pitchFamily="18" charset="0"/>
                <a:ea typeface="新宋体"/>
                <a:cs typeface="Times New Roman" panose="02020603050405020304" pitchFamily="18" charset="0"/>
              </a:endParaRPr>
            </a:p>
          </p:txBody>
        </p:sp>
      </p:grpSp>
      <p:sp>
        <p:nvSpPr>
          <p:cNvPr id="8" name="Right Brace 7">
            <a:extLst>
              <a:ext uri="{FF2B5EF4-FFF2-40B4-BE49-F238E27FC236}">
                <a16:creationId xmlns:a16="http://schemas.microsoft.com/office/drawing/2014/main" xmlns="" id="{F8E03748-392D-4299-1B1D-EF1CFE7A7346}"/>
              </a:ext>
            </a:extLst>
          </p:cNvPr>
          <p:cNvSpPr/>
          <p:nvPr/>
        </p:nvSpPr>
        <p:spPr>
          <a:xfrm>
            <a:off x="11100955" y="330458"/>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xmlns="" id="{E7074616-471B-BC66-BA28-1CABD69EC8FA}"/>
              </a:ext>
            </a:extLst>
          </p:cNvPr>
          <p:cNvSpPr/>
          <p:nvPr/>
        </p:nvSpPr>
        <p:spPr>
          <a:xfrm>
            <a:off x="11097491" y="2760379"/>
            <a:ext cx="381000" cy="1981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xmlns="" id="{97D1FA0E-759A-E34F-BFA7-4FCC4FC6FEDF}"/>
              </a:ext>
            </a:extLst>
          </p:cNvPr>
          <p:cNvSpPr/>
          <p:nvPr/>
        </p:nvSpPr>
        <p:spPr>
          <a:xfrm>
            <a:off x="11682241" y="967115"/>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lục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bát</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209760E5-A6D7-221E-1B86-D377C123FF11}"/>
              </a:ext>
            </a:extLst>
          </p:cNvPr>
          <p:cNvSpPr/>
          <p:nvPr/>
        </p:nvSpPr>
        <p:spPr>
          <a:xfrm>
            <a:off x="11682241" y="3239586"/>
            <a:ext cx="3203626" cy="707886"/>
          </a:xfrm>
          <a:prstGeom prst="rect">
            <a:avLst/>
          </a:prstGeom>
        </p:spPr>
        <p:txBody>
          <a:bodyPr wrap="square">
            <a:spAutoFit/>
          </a:bodyPr>
          <a:lstStyle/>
          <a:p>
            <a:pPr lvl="0" algn="just" eaLnBrk="0" fontAlgn="base" hangingPunct="0">
              <a:spcBef>
                <a:spcPct val="0"/>
              </a:spcBef>
              <a:spcAft>
                <a:spcPct val="0"/>
              </a:spcAft>
            </a:pPr>
            <a:r>
              <a:rPr lang="en-US" altLang="en-US" sz="4000" dirty="0" err="1">
                <a:solidFill>
                  <a:srgbClr val="000000"/>
                </a:solidFill>
                <a:latin typeface="Times New Roman" panose="02020603050405020304" pitchFamily="18" charset="0"/>
                <a:cs typeface="Times New Roman" panose="02020603050405020304" pitchFamily="18" charset="0"/>
              </a:rPr>
              <a:t>cặp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pic>
        <p:nvPicPr>
          <p:cNvPr id="13" name="Picture 12" descr="A black background with a black square&#10;&#10;Description automatically generated with medium confidence">
            <a:extLst>
              <a:ext uri="{FF2B5EF4-FFF2-40B4-BE49-F238E27FC236}">
                <a16:creationId xmlns:a16="http://schemas.microsoft.com/office/drawing/2014/main" xmlns="" id="{0B6B5405-A2E1-3B36-DF14-2C5149CC920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6674755" y="709747"/>
            <a:ext cx="1333500" cy="1333500"/>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xmlns="" id="{A0249748-0C27-BA61-E140-518A2896A17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239050" flipH="1">
            <a:off x="7444696" y="1931992"/>
            <a:ext cx="1333500" cy="1333500"/>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xmlns="" id="{78927478-ED83-6082-C2A6-6FAD935FDDA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064397" y="3157574"/>
            <a:ext cx="1333500" cy="1333500"/>
          </a:xfrm>
          <a:prstGeom prst="rect">
            <a:avLst/>
          </a:prstGeom>
        </p:spPr>
      </p:pic>
      <p:sp>
        <p:nvSpPr>
          <p:cNvPr id="16" name="Rectangle 15">
            <a:extLst>
              <a:ext uri="{FF2B5EF4-FFF2-40B4-BE49-F238E27FC236}">
                <a16:creationId xmlns:a16="http://schemas.microsoft.com/office/drawing/2014/main" xmlns="" id="{7AAED88D-05F7-EB80-18BA-58566890FCF0}"/>
              </a:ext>
            </a:extLst>
          </p:cNvPr>
          <p:cNvSpPr/>
          <p:nvPr/>
        </p:nvSpPr>
        <p:spPr>
          <a:xfrm>
            <a:off x="431508" y="8146518"/>
            <a:ext cx="15037092" cy="1938992"/>
          </a:xfrm>
          <a:prstGeom prst="rect">
            <a:avLst/>
          </a:prstGeom>
        </p:spPr>
        <p:txBody>
          <a:bodyPr wrap="square">
            <a:spAutoFit/>
          </a:bodyPr>
          <a:lstStyle/>
          <a:p>
            <a:pPr algn="just"/>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Nhịp</a:t>
            </a:r>
            <a:r>
              <a:rPr lang="en-US" alt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3/4</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Dòng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lục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bát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Nhịp</a:t>
            </a:r>
            <a:r>
              <a:rPr lang="en-US" sz="4000" dirty="0">
                <a:solidFill>
                  <a:srgbClr val="000000"/>
                </a:solidFill>
                <a:latin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2/4; 4/4 </a:t>
            </a:r>
            <a:endParaRPr lang="en-US" sz="4000" b="1" dirty="0">
              <a:latin typeface="Times New Roman" panose="020206030504050203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xmlns="" id="{56D94BF8-0187-8109-7ECF-F15AD41546C7}"/>
              </a:ext>
            </a:extLst>
          </p:cNvPr>
          <p:cNvSpPr/>
          <p:nvPr/>
        </p:nvSpPr>
        <p:spPr>
          <a:xfrm>
            <a:off x="16044464" y="0"/>
            <a:ext cx="1617172" cy="4791620"/>
          </a:xfrm>
          <a:custGeom>
            <a:avLst/>
            <a:gdLst/>
            <a:ahLst/>
            <a:cxnLst/>
            <a:rect l="l" t="t" r="r" b="b"/>
            <a:pathLst>
              <a:path w="1617172" h="4791620">
                <a:moveTo>
                  <a:pt x="0" y="0"/>
                </a:moveTo>
                <a:lnTo>
                  <a:pt x="1617172" y="0"/>
                </a:lnTo>
                <a:lnTo>
                  <a:pt x="1617172" y="4791620"/>
                </a:lnTo>
                <a:lnTo>
                  <a:pt x="0" y="4791620"/>
                </a:lnTo>
                <a:lnTo>
                  <a:pt x="0" y="0"/>
                </a:lnTo>
                <a:close/>
              </a:path>
            </a:pathLst>
          </a:custGeom>
          <a:blipFill>
            <a:blip r:embed="rId4"/>
            <a:stretch>
              <a:fillRect/>
            </a:stretch>
          </a:blipFill>
        </p:spPr>
      </p:sp>
    </p:spTree>
    <p:extLst>
      <p:ext uri="{BB962C8B-B14F-4D97-AF65-F5344CB8AC3E}">
        <p14:creationId xmlns:p14="http://schemas.microsoft.com/office/powerpoint/2010/main" val="27892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9" grpId="0" animBg="1"/>
      <p:bldP spid="10" grpId="0"/>
      <p:bldP spid="11"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mboo&#10;&#10;Description automatically generated">
            <a:extLst>
              <a:ext uri="{FF2B5EF4-FFF2-40B4-BE49-F238E27FC236}">
                <a16:creationId xmlns:a16="http://schemas.microsoft.com/office/drawing/2014/main" xmlns="" id="{401ED5B3-385A-F05B-8FFA-29F86B160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377362" y="266700"/>
            <a:ext cx="10214991" cy="10287000"/>
          </a:xfrm>
          <a:prstGeom prst="rect">
            <a:avLst/>
          </a:prstGeom>
        </p:spPr>
      </p:pic>
      <p:sp>
        <p:nvSpPr>
          <p:cNvPr id="3" name="Rectangle 2">
            <a:extLst>
              <a:ext uri="{FF2B5EF4-FFF2-40B4-BE49-F238E27FC236}">
                <a16:creationId xmlns:a16="http://schemas.microsoft.com/office/drawing/2014/main" xmlns="" id="{678472C2-A301-0864-B602-C44E99D082C2}"/>
              </a:ext>
            </a:extLst>
          </p:cNvPr>
          <p:cNvSpPr/>
          <p:nvPr/>
        </p:nvSpPr>
        <p:spPr>
          <a:xfrm>
            <a:off x="914400" y="2050345"/>
            <a:ext cx="11734800" cy="686341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bát</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cặp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vẹn</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Mỗi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chỉ</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kia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chân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vừa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vần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lưng</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400" dirty="0">
              <a:solidFill>
                <a:srgbClr val="000000"/>
              </a:solidFill>
              <a:latin typeface="Times New Roman" panose="02020603050405020304" pitchFamily="18" charset="0"/>
              <a:cs typeface="Times New Roman" panose="02020603050405020304" pitchFamily="18" charset="0"/>
            </a:endParaRPr>
          </a:p>
          <a:p>
            <a:pPr algn="just">
              <a:defRPr/>
            </a:pPr>
            <a:r>
              <a:rPr lang="vi-VN"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nhịp</a:t>
            </a:r>
            <a:r>
              <a:rPr lang="en-US" altLang="en-US" sz="4400" dirty="0">
                <a:solidFill>
                  <a:srgbClr val="000000"/>
                </a:solidFill>
                <a:latin typeface="Times New Roman" panose="02020603050405020304" pitchFamily="18" charset="0"/>
                <a:cs typeface="Times New Roman" panose="02020603050405020304" pitchFamily="18" charset="0"/>
              </a:rPr>
              <a:t> 3/4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3/2/2,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sáu</a:t>
            </a:r>
            <a:r>
              <a:rPr lang="en-US" altLang="en-US" sz="4400" dirty="0">
                <a:solidFill>
                  <a:srgbClr val="000000"/>
                </a:solidFill>
                <a:latin typeface="Times New Roman" panose="02020603050405020304" pitchFamily="18" charset="0"/>
                <a:cs typeface="Times New Roman" panose="02020603050405020304" pitchFamily="18" charset="0"/>
              </a:rPr>
              <a:t> – </a:t>
            </a:r>
            <a:r>
              <a:rPr lang="en-US" altLang="en-US" sz="4400" dirty="0" err="1">
                <a:solidFill>
                  <a:srgbClr val="000000"/>
                </a:solidFill>
                <a:latin typeface="Times New Roman" panose="02020603050405020304" pitchFamily="18" charset="0"/>
                <a:cs typeface="Times New Roman" panose="02020603050405020304" pitchFamily="18" charset="0"/>
              </a:rPr>
              <a:t>tám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theo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44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53D814A-5A7A-7D2C-F9E0-A4D85959C830}"/>
              </a:ext>
            </a:extLst>
          </p:cNvPr>
          <p:cNvSpPr txBox="1"/>
          <p:nvPr/>
        </p:nvSpPr>
        <p:spPr>
          <a:xfrm>
            <a:off x="8153400" y="3066008"/>
            <a:ext cx="11353800" cy="4154984"/>
          </a:xfrm>
          <a:prstGeom prst="rect">
            <a:avLst/>
          </a:prstGeom>
          <a:noFill/>
        </p:spPr>
        <p:txBody>
          <a:bodyPr wrap="square" rtlCol="0">
            <a:spAutoFit/>
          </a:bodyPr>
          <a:lstStyle/>
          <a:p>
            <a:pPr algn="ctr" defTabSz="1371600"/>
            <a:r>
              <a:rPr lang="en-US" sz="8800" b="1" dirty="0">
                <a:solidFill>
                  <a:prstClr val="black"/>
                </a:solidFill>
                <a:latin typeface="#9Slide05 SVNHollie Script Pro" pitchFamily="2" charset="0"/>
                <a:ea typeface="新宋体"/>
                <a:cs typeface="Times New Roman" panose="02020603050405020304" pitchFamily="18" charset="0"/>
              </a:rPr>
              <a:t>2.</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Tình</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cảm</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xúc</a:t>
            </a:r>
            <a:r>
              <a:rPr lang="en-US" sz="8800" b="1" dirty="0">
                <a:solidFill>
                  <a:prstClr val="black"/>
                </a:solidFill>
                <a:latin typeface="#9Slide05 SVNHollie Script Pro" pitchFamily="2" charset="0"/>
                <a:ea typeface="新宋体"/>
                <a:cs typeface="Times New Roman" panose="02020603050405020304" pitchFamily="18" charset="0"/>
              </a:rPr>
              <a:t> </a:t>
            </a:r>
          </a:p>
          <a:p>
            <a:pPr algn="ctr" defTabSz="1371600"/>
            <a:r>
              <a:rPr lang="en-US" sz="8800" b="1" dirty="0" err="1">
                <a:solidFill>
                  <a:prstClr val="black"/>
                </a:solidFill>
                <a:latin typeface="#9Slide05 SVNHollie Script Pro" pitchFamily="2" charset="0"/>
                <a:ea typeface="新宋体"/>
                <a:cs typeface="Times New Roman" panose="02020603050405020304" pitchFamily="18" charset="0"/>
              </a:rPr>
              <a:t>của</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tác</a:t>
            </a:r>
            <a:r>
              <a:rPr lang="en-US" sz="8800" b="1" dirty="0">
                <a:solidFill>
                  <a:prstClr val="black"/>
                </a:solidFill>
                <a:latin typeface="#9Slide05 SVNHollie Script Pro" pitchFamily="2" charset="0"/>
                <a:ea typeface="新宋体"/>
                <a:cs typeface="Times New Roman" panose="02020603050405020304" pitchFamily="18" charset="0"/>
              </a:rPr>
              <a:t> </a:t>
            </a:r>
            <a:r>
              <a:rPr lang="en-US" sz="8800" b="1" dirty="0" err="1">
                <a:solidFill>
                  <a:prstClr val="black"/>
                </a:solidFill>
                <a:latin typeface="#9Slide05 SVNHollie Script Pro" pitchFamily="2" charset="0"/>
                <a:ea typeface="新宋体"/>
                <a:cs typeface="Times New Roman" panose="02020603050405020304" pitchFamily="18" charset="0"/>
              </a:rPr>
              <a:t>giả</a:t>
            </a:r>
            <a:endParaRPr lang="en-US" sz="8800" b="1" dirty="0">
              <a:solidFill>
                <a:prstClr val="black"/>
              </a:solidFill>
              <a:latin typeface="#9Slide05 SVNHollie Script Pro" pitchFamily="2" charset="0"/>
              <a:ea typeface="新宋体"/>
              <a:cs typeface="Times New Roman" panose="02020603050405020304" pitchFamily="18" charset="0"/>
            </a:endParaRPr>
          </a:p>
        </p:txBody>
      </p:sp>
      <p:grpSp>
        <p:nvGrpSpPr>
          <p:cNvPr id="2" name="Group 2">
            <a:extLst>
              <a:ext uri="{FF2B5EF4-FFF2-40B4-BE49-F238E27FC236}">
                <a16:creationId xmlns:a16="http://schemas.microsoft.com/office/drawing/2014/main" xmlns="" id="{397188C0-EF15-A625-C35B-07655D6301D5}"/>
              </a:ext>
            </a:extLst>
          </p:cNvPr>
          <p:cNvGrpSpPr/>
          <p:nvPr/>
        </p:nvGrpSpPr>
        <p:grpSpPr>
          <a:xfrm>
            <a:off x="0" y="0"/>
            <a:ext cx="10668000" cy="10287000"/>
            <a:chOff x="0" y="0"/>
            <a:chExt cx="6349238" cy="5650357"/>
          </a:xfrm>
        </p:grpSpPr>
        <p:sp>
          <p:nvSpPr>
            <p:cNvPr id="5" name="Freeform 3">
              <a:extLst>
                <a:ext uri="{FF2B5EF4-FFF2-40B4-BE49-F238E27FC236}">
                  <a16:creationId xmlns:a16="http://schemas.microsoft.com/office/drawing/2014/main" xmlns="" id="{B50ACFA4-86B6-1362-0702-8C3372DF776D}"/>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317009935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ạn đến chơi nhà - Nguyễn Khuyến">
            <a:extLst>
              <a:ext uri="{FF2B5EF4-FFF2-40B4-BE49-F238E27FC236}">
                <a16:creationId xmlns:a16="http://schemas.microsoft.com/office/drawing/2014/main" xmlns="" id="{3E01B612-3198-9B8E-3741-62AE7CC058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80" b="89646" l="10000" r="99429">
                        <a14:foregroundMark x1="59429" y1="3815" x2="83000" y2="817"/>
                        <a14:foregroundMark x1="83000" y1="817" x2="93857" y2="10627"/>
                        <a14:foregroundMark x1="93857" y1="10627" x2="96857" y2="35695"/>
                        <a14:foregroundMark x1="96857" y1="35695" x2="95571" y2="42779"/>
                        <a14:foregroundMark x1="99000" y1="7084" x2="74143" y2="8447"/>
                        <a14:foregroundMark x1="74143" y1="8447" x2="76000" y2="4905"/>
                        <a14:foregroundMark x1="55857" y1="7084" x2="58857" y2="2452"/>
                        <a14:foregroundMark x1="79143" y1="33515" x2="84429" y2="12262"/>
                        <a14:foregroundMark x1="95286" y1="51226" x2="99429" y2="9809"/>
                        <a14:foregroundMark x1="99429" y1="9809" x2="99429" y2="8719"/>
                        <a14:foregroundMark x1="88429" y1="46866" x2="92429" y2="31063"/>
                        <a14:foregroundMark x1="85857" y1="48229" x2="87571" y2="44414"/>
                        <a14:foregroundMark x1="76857" y1="32153" x2="82714" y2="23161"/>
                        <a14:foregroundMark x1="53143" y1="7902" x2="56143" y2="4360"/>
                        <a14:backgroundMark x1="77571" y1="65395" x2="94857" y2="81471"/>
                      </a14:backgroundRemoval>
                    </a14:imgEffect>
                  </a14:imgLayer>
                </a14:imgProps>
              </a:ext>
              <a:ext uri="{28A0092B-C50C-407E-A947-70E740481C1C}">
                <a14:useLocalDpi xmlns:a14="http://schemas.microsoft.com/office/drawing/2010/main" val="0"/>
              </a:ext>
            </a:extLst>
          </a:blip>
          <a:srcRect/>
          <a:stretch>
            <a:fillRect/>
          </a:stretch>
        </p:blipFill>
        <p:spPr bwMode="auto">
          <a:xfrm>
            <a:off x="5967786" y="-190500"/>
            <a:ext cx="12320214" cy="50088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E0A8CF02-78B3-9291-3DB6-7E6983CD60A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654" b="95936" l="8343" r="89989">
                        <a14:foregroundMark x1="22581" y1="12191" x2="59399" y2="5830"/>
                        <a14:foregroundMark x1="9789" y1="30035" x2="18020" y2="59541"/>
                        <a14:foregroundMark x1="15684" y1="13604" x2="26363" y2="13251"/>
                        <a14:foregroundMark x1="18354" y1="81979" x2="54394" y2="92933"/>
                        <a14:foregroundMark x1="54394" y1="92933" x2="58509" y2="96113"/>
                        <a14:foregroundMark x1="8343" y1="45230" x2="8343" y2="31979"/>
                        <a14:foregroundMark x1="70857" y1="25442" x2="49611" y2="34452"/>
                        <a14:foregroundMark x1="49611" y1="34452" x2="48721" y2="35336"/>
                        <a14:foregroundMark x1="26696" y1="74205" x2="36596" y2="68021"/>
                        <a14:foregroundMark x1="13571" y1="77032" x2="14683" y2="53534"/>
                        <a14:foregroundMark x1="10679" y1="70318" x2="23471" y2="78092"/>
                      </a14:backgroundRemoval>
                    </a14:imgEffect>
                  </a14:imgLayer>
                </a14:imgProps>
              </a:ext>
            </a:extLst>
          </a:blip>
          <a:stretch>
            <a:fillRect/>
          </a:stretch>
        </p:blipFill>
        <p:spPr>
          <a:xfrm>
            <a:off x="-852322" y="2439458"/>
            <a:ext cx="11953142" cy="7525559"/>
          </a:xfrm>
          <a:prstGeom prst="rect">
            <a:avLst/>
          </a:prstGeom>
        </p:spPr>
      </p:pic>
      <p:sp>
        <p:nvSpPr>
          <p:cNvPr id="4" name="TextBox 3">
            <a:extLst>
              <a:ext uri="{FF2B5EF4-FFF2-40B4-BE49-F238E27FC236}">
                <a16:creationId xmlns:a16="http://schemas.microsoft.com/office/drawing/2014/main" xmlns="" id="{A261AFA2-B5AB-C7B9-A19F-6450F993EB80}"/>
              </a:ext>
            </a:extLst>
          </p:cNvPr>
          <p:cNvSpPr txBox="1"/>
          <p:nvPr/>
        </p:nvSpPr>
        <p:spPr>
          <a:xfrm>
            <a:off x="7170230" y="1557672"/>
            <a:ext cx="10439400" cy="1920526"/>
          </a:xfrm>
          <a:prstGeom prst="rect">
            <a:avLst/>
          </a:prstGeom>
          <a:noFill/>
        </p:spPr>
        <p:txBody>
          <a:bodyPr wrap="square" rtlCol="0">
            <a:spAutoFit/>
          </a:bodyPr>
          <a:lstStyle/>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Bài</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1: </a:t>
            </a:r>
          </a:p>
          <a:p>
            <a:pPr algn="ctr">
              <a:lnSpc>
                <a:spcPct val="140000"/>
              </a:lnSpc>
            </a:pP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và</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thơ</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song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thất</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lục</a:t>
            </a:r>
            <a:r>
              <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rPr>
              <a:t>bát</a:t>
            </a:r>
            <a:endParaRPr lang="en-US" sz="4400" dirty="0">
              <a:solidFill>
                <a:srgbClr val="5E4834"/>
              </a:solidFill>
              <a:latin typeface="#9Slide04 Vollkorn Bold" panose="00000800000000000000" pitchFamily="2" charset="0"/>
              <a:ea typeface="#9Slide04 Vollkorn Bold" panose="00000800000000000000" pitchFamily="2" charset="0"/>
              <a:cs typeface="#9Slide05 Pattaya" panose="00000500000000000000" pitchFamily="2" charset="-34"/>
            </a:endParaRPr>
          </a:p>
        </p:txBody>
      </p:sp>
      <p:sp>
        <p:nvSpPr>
          <p:cNvPr id="5" name="TextBox 4">
            <a:extLst>
              <a:ext uri="{FF2B5EF4-FFF2-40B4-BE49-F238E27FC236}">
                <a16:creationId xmlns:a16="http://schemas.microsoft.com/office/drawing/2014/main" xmlns="" id="{6A7FAF7B-D5A8-1BD5-2A55-2DDC4BE834C9}"/>
              </a:ext>
            </a:extLst>
          </p:cNvPr>
          <p:cNvSpPr txBox="1"/>
          <p:nvPr/>
        </p:nvSpPr>
        <p:spPr>
          <a:xfrm>
            <a:off x="7154949" y="4424597"/>
            <a:ext cx="11953142" cy="28498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Khóc</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Dương</a:t>
            </a:r>
            <a:r>
              <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rPr>
              <a:t> </a:t>
            </a:r>
            <a:r>
              <a:rPr kumimoji="0" lang="en-US" sz="9600" b="0" i="0" u="none" strike="noStrike" kern="1200" cap="none" spc="0" normalizeH="0" baseline="0" noProof="0" dirty="0" err="1">
                <a:ln>
                  <a:noFill/>
                </a:ln>
                <a:solidFill>
                  <a:srgbClr val="232C37"/>
                </a:solidFill>
                <a:effectLst/>
                <a:uLnTx/>
                <a:uFillTx/>
                <a:latin typeface="#9Slide05 Fourth Medium" panose="00000600000000000000" pitchFamily="2" charset="0"/>
                <a:ea typeface="+mn-ea"/>
                <a:cs typeface="+mn-cs"/>
              </a:rPr>
              <a:t>Khuê</a:t>
            </a:r>
            <a:endParaRPr kumimoji="0" lang="en-US" sz="9600" b="0" i="0" u="none" strike="noStrike" kern="1200" cap="none" spc="0" normalizeH="0" baseline="0" noProof="0" dirty="0">
              <a:ln>
                <a:noFill/>
              </a:ln>
              <a:solidFill>
                <a:srgbClr val="232C37"/>
              </a:solidFill>
              <a:effectLst/>
              <a:uLnTx/>
              <a:uFillTx/>
              <a:latin typeface="#9Slide05 Fourth Medium" panose="00000600000000000000" pitchFamily="2" charset="0"/>
              <a:ea typeface="+mn-ea"/>
              <a:cs typeface="+mn-cs"/>
            </a:endParaRPr>
          </a:p>
        </p:txBody>
      </p:sp>
      <p:sp>
        <p:nvSpPr>
          <p:cNvPr id="6" name="TextBox 5">
            <a:extLst>
              <a:ext uri="{FF2B5EF4-FFF2-40B4-BE49-F238E27FC236}">
                <a16:creationId xmlns:a16="http://schemas.microsoft.com/office/drawing/2014/main" xmlns="" id="{6A7FAF7B-D5A8-1BD5-2A55-2DDC4BE834C9}"/>
              </a:ext>
            </a:extLst>
          </p:cNvPr>
          <p:cNvSpPr txBox="1"/>
          <p:nvPr/>
        </p:nvSpPr>
        <p:spPr>
          <a:xfrm>
            <a:off x="10287000" y="6103763"/>
            <a:ext cx="6743700" cy="284986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baseline="0" noProof="0" dirty="0" err="1">
                <a:ln>
                  <a:noFill/>
                </a:ln>
                <a:effectLst/>
                <a:uLnTx/>
                <a:uFillTx/>
                <a:latin typeface="#9Slide05 Fourth Medium" panose="00000600000000000000" pitchFamily="2" charset="0"/>
                <a:ea typeface="+mn-ea"/>
                <a:cs typeface="+mn-cs"/>
              </a:rPr>
              <a:t>Nguyễn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r>
              <a:rPr kumimoji="0" lang="en-US" sz="4800" b="0" i="0" u="none" strike="noStrike" kern="1200" cap="none" spc="0" normalizeH="0" noProof="0" dirty="0" err="1">
                <a:ln>
                  <a:noFill/>
                </a:ln>
                <a:effectLst/>
                <a:uLnTx/>
                <a:uFillTx/>
                <a:latin typeface="#9Slide05 Fourth Medium" panose="00000600000000000000" pitchFamily="2" charset="0"/>
                <a:ea typeface="+mn-ea"/>
                <a:cs typeface="+mn-cs"/>
              </a:rPr>
              <a:t>Khuyến</a:t>
            </a:r>
            <a:r>
              <a:rPr kumimoji="0" lang="en-US" sz="4800" b="0" i="0" u="none" strike="noStrike" kern="1200" cap="none" spc="0" normalizeH="0" noProof="0" dirty="0">
                <a:ln>
                  <a:noFill/>
                </a:ln>
                <a:effectLst/>
                <a:uLnTx/>
                <a:uFillTx/>
                <a:latin typeface="#9Slide05 Fourth Medium" panose="00000600000000000000" pitchFamily="2" charset="0"/>
                <a:ea typeface="+mn-ea"/>
                <a:cs typeface="+mn-cs"/>
              </a:rPr>
              <a:t> -</a:t>
            </a:r>
            <a:endParaRPr kumimoji="0" lang="en-US" sz="4800" b="0" i="0" u="none" strike="noStrike" kern="1200" cap="none" spc="0" normalizeH="0" baseline="0" noProof="0" dirty="0">
              <a:ln>
                <a:noFill/>
              </a:ln>
              <a:effectLst/>
              <a:uLnTx/>
              <a:uFillTx/>
              <a:latin typeface="#9Slide05 Fourth Medium" panose="00000600000000000000" pitchFamily="2" charset="0"/>
              <a:ea typeface="+mn-ea"/>
              <a:cs typeface="+mn-cs"/>
            </a:endParaRPr>
          </a:p>
        </p:txBody>
      </p:sp>
      <p:sp>
        <p:nvSpPr>
          <p:cNvPr id="2" name="TextBox 1">
            <a:extLst>
              <a:ext uri="{FF2B5EF4-FFF2-40B4-BE49-F238E27FC236}">
                <a16:creationId xmlns:a16="http://schemas.microsoft.com/office/drawing/2014/main" xmlns="" id="{EC5624A8-A3B7-F63A-BC19-D1F2F88EDECB}"/>
              </a:ext>
            </a:extLst>
          </p:cNvPr>
          <p:cNvSpPr txBox="1"/>
          <p:nvPr/>
        </p:nvSpPr>
        <p:spPr>
          <a:xfrm>
            <a:off x="7234661" y="3733698"/>
            <a:ext cx="10439400" cy="972574"/>
          </a:xfrm>
          <a:prstGeom prst="rect">
            <a:avLst/>
          </a:prstGeom>
          <a:noFill/>
        </p:spPr>
        <p:txBody>
          <a:bodyPr wrap="square" rtlCol="0">
            <a:spAutoFit/>
          </a:bodyPr>
          <a:lstStyle/>
          <a:p>
            <a:pPr algn="ctr">
              <a:lnSpc>
                <a:spcPct val="140000"/>
              </a:lnSpc>
            </a:pP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Văn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p:txBody>
      </p:sp>
      <p:pic>
        <p:nvPicPr>
          <p:cNvPr id="9" name="Picture 8" descr="A close-up of a bamboo&#10;&#10;Description automatically generated">
            <a:extLst>
              <a:ext uri="{FF2B5EF4-FFF2-40B4-BE49-F238E27FC236}">
                <a16:creationId xmlns:a16="http://schemas.microsoft.com/office/drawing/2014/main" xmlns="" id="{931FD14F-1222-D758-7814-B34361B9BF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3624" y="-4305300"/>
            <a:ext cx="10214991" cy="10287000"/>
          </a:xfrm>
          <a:prstGeom prst="rect">
            <a:avLst/>
          </a:prstGeom>
        </p:spPr>
      </p:pic>
    </p:spTree>
    <p:extLst>
      <p:ext uri="{BB962C8B-B14F-4D97-AF65-F5344CB8AC3E}">
        <p14:creationId xmlns:p14="http://schemas.microsoft.com/office/powerpoint/2010/main" val="203123802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D8E02C2-88E8-70D2-69C8-6816BACB3780}"/>
              </a:ext>
            </a:extLst>
          </p:cNvPr>
          <p:cNvSpPr/>
          <p:nvPr/>
        </p:nvSpPr>
        <p:spPr>
          <a:xfrm>
            <a:off x="609600" y="723900"/>
            <a:ext cx="171450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than </a:t>
            </a:r>
            <a:r>
              <a:rPr lang="en-US" sz="4400" b="1" dirty="0" err="1">
                <a:latin typeface="Times New Roman" panose="02020603050405020304" pitchFamily="18" charset="0"/>
                <a:cs typeface="Times New Roman" panose="02020603050405020304" pitchFamily="18" charset="0"/>
              </a:rPr>
              <a:t>ngỡ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xót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mất</a:t>
            </a:r>
            <a:r>
              <a:rPr lang="en-US" sz="44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8312C8C6-206A-2027-A861-2BBFAF5FBC04}"/>
              </a:ext>
            </a:extLst>
          </p:cNvPr>
          <p:cNvSpPr txBox="1"/>
          <p:nvPr/>
        </p:nvSpPr>
        <p:spPr>
          <a:xfrm>
            <a:off x="4914900" y="2007691"/>
            <a:ext cx="8458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 </a:t>
            </a: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đã</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p:txBody>
      </p:sp>
      <p:sp>
        <p:nvSpPr>
          <p:cNvPr id="9" name="Espace réservé du contenu 2">
            <a:extLst>
              <a:ext uri="{FF2B5EF4-FFF2-40B4-BE49-F238E27FC236}">
                <a16:creationId xmlns:a16="http://schemas.microsoft.com/office/drawing/2014/main" xmlns="" id="{F1D9AD6E-B60E-C7E2-3107-54DD76F76B8E}"/>
              </a:ext>
            </a:extLst>
          </p:cNvPr>
          <p:cNvSpPr txBox="1">
            <a:spLocks/>
          </p:cNvSpPr>
          <p:nvPr/>
        </p:nvSpPr>
        <p:spPr>
          <a:xfrm>
            <a:off x="11420929" y="3743679"/>
            <a:ext cx="2599872" cy="839587"/>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dirty="0">
              <a:latin typeface="Times New Roman" pitchFamily="18" charset="0"/>
              <a:cs typeface="Times New Roman" pitchFamily="18" charset="0"/>
            </a:endParaRPr>
          </a:p>
        </p:txBody>
      </p:sp>
      <p:sp>
        <p:nvSpPr>
          <p:cNvPr id="10" name="Espace réservé du contenu 2">
            <a:extLst>
              <a:ext uri="{FF2B5EF4-FFF2-40B4-BE49-F238E27FC236}">
                <a16:creationId xmlns:a16="http://schemas.microsoft.com/office/drawing/2014/main" xmlns="" id="{301AF735-EFE3-6978-33AD-27B222ADF8C9}"/>
              </a:ext>
            </a:extLst>
          </p:cNvPr>
          <p:cNvSpPr txBox="1">
            <a:spLocks/>
          </p:cNvSpPr>
          <p:nvPr/>
        </p:nvSpPr>
        <p:spPr bwMode="auto">
          <a:xfrm>
            <a:off x="8136193" y="3935791"/>
            <a:ext cx="3008058"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sym typeface="Wingdings" panose="05000000000000000000" pitchFamily="2" charset="2"/>
              </a:rPr>
              <a:t>nhấn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mạnh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mất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mát</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81E69649-ED95-4A49-7BC5-9C926B97AEAE}"/>
              </a:ext>
            </a:extLst>
          </p:cNvPr>
          <p:cNvSpPr txBox="1"/>
          <p:nvPr/>
        </p:nvSpPr>
        <p:spPr>
          <a:xfrm>
            <a:off x="14168888" y="2139846"/>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L</a:t>
            </a:r>
            <a:r>
              <a:rPr lang="vi-VN" sz="4400" dirty="0">
                <a:solidFill>
                  <a:srgbClr val="FF0000"/>
                </a:solidFill>
                <a:latin typeface="Times New Roman" pitchFamily="18" charset="0"/>
                <a:cs typeface="Times New Roman" pitchFamily="18" charset="0"/>
              </a:rPr>
              <a:t>ời than đau đớn, xót xa,</a:t>
            </a:r>
            <a:r>
              <a:rPr lang="en-US" sz="4400" dirty="0">
                <a:solidFill>
                  <a:srgbClr val="FF0000"/>
                </a:solidFill>
                <a:latin typeface="Times New Roman" pitchFamily="18" charset="0"/>
                <a:cs typeface="Times New Roman" pitchFamily="18" charset="0"/>
              </a:rPr>
              <a:t> </a:t>
            </a:r>
            <a:r>
              <a:rPr lang="vi-VN" sz="4400" dirty="0">
                <a:solidFill>
                  <a:srgbClr val="FF0000"/>
                </a:solidFill>
                <a:latin typeface="Times New Roman" pitchFamily="18" charset="0"/>
                <a:cs typeface="Times New Roman" pitchFamily="18" charset="0"/>
              </a:rPr>
              <a:t>bàng hoàng, thảng thốt</a:t>
            </a:r>
            <a:r>
              <a:rPr lang="en-US" sz="4400" dirty="0">
                <a:solidFill>
                  <a:srgbClr val="FF0000"/>
                </a:solidFill>
                <a:latin typeface="Times New Roman" pitchFamily="18" charset="0"/>
                <a:cs typeface="Times New Roman" pitchFamily="18" charset="0"/>
              </a:rPr>
              <a:t>.</a:t>
            </a:r>
          </a:p>
        </p:txBody>
      </p:sp>
      <p:cxnSp>
        <p:nvCxnSpPr>
          <p:cNvPr id="13" name="Straight Connector 12">
            <a:extLst>
              <a:ext uri="{FF2B5EF4-FFF2-40B4-BE49-F238E27FC236}">
                <a16:creationId xmlns:a16="http://schemas.microsoft.com/office/drawing/2014/main" xmlns="" id="{7954882F-63EB-B5CE-3C35-CF0B038FE23F}"/>
              </a:ext>
            </a:extLst>
          </p:cNvPr>
          <p:cNvCxnSpPr/>
          <p:nvPr/>
        </p:nvCxnSpPr>
        <p:spPr>
          <a:xfrm>
            <a:off x="6019800" y="2781300"/>
            <a:ext cx="2819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14" name="Picture 13" descr="A black background with a black square&#10;&#10;Description automatically generated with medium confidence">
            <a:extLst>
              <a:ext uri="{FF2B5EF4-FFF2-40B4-BE49-F238E27FC236}">
                <a16:creationId xmlns:a16="http://schemas.microsoft.com/office/drawing/2014/main" xmlns="" id="{C6277581-FA4C-CCE1-6CA0-2E03E3545B7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709448">
            <a:off x="4176440" y="1808682"/>
            <a:ext cx="2076319" cy="2076319"/>
          </a:xfrm>
          <a:prstGeom prst="rect">
            <a:avLst/>
          </a:prstGeom>
        </p:spPr>
      </p:pic>
      <p:sp>
        <p:nvSpPr>
          <p:cNvPr id="15" name="Espace réservé du contenu 2">
            <a:extLst>
              <a:ext uri="{FF2B5EF4-FFF2-40B4-BE49-F238E27FC236}">
                <a16:creationId xmlns:a16="http://schemas.microsoft.com/office/drawing/2014/main" xmlns="" id="{B2EE9177-CD2E-B20C-0C1E-1897DBCBAB9F}"/>
              </a:ext>
            </a:extLst>
          </p:cNvPr>
          <p:cNvSpPr txBox="1">
            <a:spLocks/>
          </p:cNvSpPr>
          <p:nvPr/>
        </p:nvSpPr>
        <p:spPr>
          <a:xfrm>
            <a:off x="609600" y="2964513"/>
            <a:ext cx="3886200" cy="1676400"/>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xưng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kính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trọng</a:t>
            </a:r>
            <a:endParaRPr lang="fr-FR" sz="4400" dirty="0">
              <a:solidFill>
                <a:srgbClr val="593B2A"/>
              </a:solidFill>
              <a:latin typeface="Times New Roman" pitchFamily="18" charset="0"/>
              <a:cs typeface="Times New Roman" pitchFamily="18" charset="0"/>
            </a:endParaRPr>
          </a:p>
        </p:txBody>
      </p:sp>
      <p:sp>
        <p:nvSpPr>
          <p:cNvPr id="16" name="Oval 15">
            <a:extLst>
              <a:ext uri="{FF2B5EF4-FFF2-40B4-BE49-F238E27FC236}">
                <a16:creationId xmlns:a16="http://schemas.microsoft.com/office/drawing/2014/main" xmlns="" id="{CE45BA83-ED2C-D156-C79A-15421A21A2DA}"/>
              </a:ext>
            </a:extLst>
          </p:cNvPr>
          <p:cNvSpPr/>
          <p:nvPr/>
        </p:nvSpPr>
        <p:spPr>
          <a:xfrm>
            <a:off x="8763000" y="1790700"/>
            <a:ext cx="1104900" cy="13716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xmlns="" id="{1AA05818-6115-287D-CE07-C1FE704B0385}"/>
              </a:ext>
            </a:extLst>
          </p:cNvPr>
          <p:cNvCxnSpPr>
            <a:cxnSpLocks/>
          </p:cNvCxnSpPr>
          <p:nvPr/>
        </p:nvCxnSpPr>
        <p:spPr>
          <a:xfrm>
            <a:off x="8839200" y="2777132"/>
            <a:ext cx="3657600" cy="0"/>
          </a:xfrm>
          <a:prstGeom prst="line">
            <a:avLst/>
          </a:prstGeom>
          <a:ln w="57150">
            <a:solidFill>
              <a:schemeClr val="tx2"/>
            </a:solidFill>
          </a:ln>
        </p:spPr>
        <p:style>
          <a:lnRef idx="1">
            <a:schemeClr val="dk1"/>
          </a:lnRef>
          <a:fillRef idx="0">
            <a:schemeClr val="dk1"/>
          </a:fillRef>
          <a:effectRef idx="0">
            <a:schemeClr val="dk1"/>
          </a:effectRef>
          <a:fontRef idx="minor">
            <a:schemeClr val="tx1"/>
          </a:fontRef>
        </p:style>
      </p:cxnSp>
      <p:pic>
        <p:nvPicPr>
          <p:cNvPr id="19" name="Picture 18" descr="A black background with a black square&#10;&#10;Description automatically generated with medium confidence">
            <a:extLst>
              <a:ext uri="{FF2B5EF4-FFF2-40B4-BE49-F238E27FC236}">
                <a16:creationId xmlns:a16="http://schemas.microsoft.com/office/drawing/2014/main" xmlns="" id="{7B3B0DF7-4474-8AA7-FA67-AF4CEBC9B19D}"/>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3969038">
            <a:off x="8765456" y="3114792"/>
            <a:ext cx="850864" cy="850864"/>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xmlns="" id="{46761AC5-B989-96B6-5C2A-93014A2C94B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300663" flipH="1">
            <a:off x="11360649" y="2642906"/>
            <a:ext cx="1654076" cy="1654076"/>
          </a:xfrm>
          <a:prstGeom prst="rect">
            <a:avLst/>
          </a:prstGeom>
        </p:spPr>
      </p:pic>
      <p:sp>
        <p:nvSpPr>
          <p:cNvPr id="21" name="TextBox 20">
            <a:extLst>
              <a:ext uri="{FF2B5EF4-FFF2-40B4-BE49-F238E27FC236}">
                <a16:creationId xmlns:a16="http://schemas.microsoft.com/office/drawing/2014/main" xmlns="" id="{147589B7-4826-D06F-F74A-3132413CE477}"/>
              </a:ext>
            </a:extLst>
          </p:cNvPr>
          <p:cNvSpPr txBox="1"/>
          <p:nvPr/>
        </p:nvSpPr>
        <p:spPr>
          <a:xfrm>
            <a:off x="4267200" y="6059147"/>
            <a:ext cx="9586279" cy="769441"/>
          </a:xfrm>
          <a:prstGeom prst="rect">
            <a:avLst/>
          </a:prstGeom>
          <a:noFill/>
        </p:spPr>
        <p:txBody>
          <a:bodyPr wrap="none" rtlCol="0">
            <a:spAutoFit/>
          </a:bodyPr>
          <a:lstStyle/>
          <a:p>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mây</a:t>
            </a:r>
            <a:r>
              <a:rPr lang="en-US" sz="4400" i="1" dirty="0">
                <a:latin typeface="Times New Roman" pitchFamily="18" charset="0"/>
                <a:cs typeface="Times New Roman" pitchFamily="18" charset="0"/>
              </a:rPr>
              <a:t> man </a:t>
            </a:r>
            <a:r>
              <a:rPr lang="en-US" sz="4400" i="1" dirty="0" err="1">
                <a:latin typeface="Times New Roman" pitchFamily="18" charset="0"/>
                <a:cs typeface="Times New Roman" pitchFamily="18" charset="0"/>
              </a:rPr>
              <a:t>mác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ngậm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ngùi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lòng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a:t>
            </a:r>
            <a:r>
              <a:rPr lang="en-US" sz="4400" i="1" dirty="0">
                <a:latin typeface="Times New Roman" pitchFamily="18" charset="0"/>
                <a:cs typeface="Times New Roman" pitchFamily="18" charset="0"/>
              </a:rPr>
              <a:t>”</a:t>
            </a:r>
          </a:p>
        </p:txBody>
      </p:sp>
      <p:cxnSp>
        <p:nvCxnSpPr>
          <p:cNvPr id="22" name="Straight Connector 21">
            <a:extLst>
              <a:ext uri="{FF2B5EF4-FFF2-40B4-BE49-F238E27FC236}">
                <a16:creationId xmlns:a16="http://schemas.microsoft.com/office/drawing/2014/main" xmlns="" id="{9E01309C-370D-35BD-A2BD-441A55DD3B27}"/>
              </a:ext>
            </a:extLst>
          </p:cNvPr>
          <p:cNvCxnSpPr>
            <a:cxnSpLocks/>
            <a:endCxn id="21" idx="2"/>
          </p:cNvCxnSpPr>
          <p:nvPr/>
        </p:nvCxnSpPr>
        <p:spPr>
          <a:xfrm>
            <a:off x="6967543" y="6828588"/>
            <a:ext cx="2092797"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83AC6529-ECD3-15C6-1E4D-0438A2D336A3}"/>
              </a:ext>
            </a:extLst>
          </p:cNvPr>
          <p:cNvCxnSpPr>
            <a:cxnSpLocks/>
          </p:cNvCxnSpPr>
          <p:nvPr/>
        </p:nvCxnSpPr>
        <p:spPr>
          <a:xfrm>
            <a:off x="9190882" y="6828588"/>
            <a:ext cx="239151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26" name="Espace réservé du contenu 2">
            <a:extLst>
              <a:ext uri="{FF2B5EF4-FFF2-40B4-BE49-F238E27FC236}">
                <a16:creationId xmlns:a16="http://schemas.microsoft.com/office/drawing/2014/main" xmlns="" id="{F84AC5DA-1F63-4B13-1368-4019FCBFB118}"/>
              </a:ext>
            </a:extLst>
          </p:cNvPr>
          <p:cNvSpPr txBox="1">
            <a:spLocks/>
          </p:cNvSpPr>
          <p:nvPr/>
        </p:nvSpPr>
        <p:spPr>
          <a:xfrm>
            <a:off x="4826703" y="7290473"/>
            <a:ext cx="8467271" cy="940681"/>
          </a:xfrm>
          <a:prstGeom prst="rect">
            <a:avLst/>
          </a:prstGeom>
        </p:spPr>
        <p:txBody>
          <a:bodyPr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r>
              <a:rPr lang="en-US" sz="4400" dirty="0">
                <a:latin typeface="Times New Roman" pitchFamily="18" charset="0"/>
                <a:cs typeface="Times New Roman" pitchFamily="18" charset="0"/>
              </a:rPr>
              <a:t> </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cụ</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thể</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hóa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trạng</a:t>
            </a:r>
            <a:endParaRPr lang="fr-FR" sz="4400" dirty="0">
              <a:solidFill>
                <a:srgbClr val="593B2A"/>
              </a:solidFill>
              <a:latin typeface="Times New Roman" pitchFamily="18" charset="0"/>
              <a:cs typeface="Times New Roman" pitchFamily="18" charset="0"/>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xmlns="" id="{EA248037-EE7A-53DC-2C8A-E3403625578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7422600">
            <a:off x="6419027" y="6680342"/>
            <a:ext cx="850864" cy="850864"/>
          </a:xfrm>
          <a:prstGeom prst="rect">
            <a:avLst/>
          </a:prstGeom>
        </p:spPr>
      </p:pic>
      <p:sp>
        <p:nvSpPr>
          <p:cNvPr id="28" name="TextBox 27">
            <a:extLst>
              <a:ext uri="{FF2B5EF4-FFF2-40B4-BE49-F238E27FC236}">
                <a16:creationId xmlns:a16="http://schemas.microsoft.com/office/drawing/2014/main" xmlns="" id="{631D49FE-87CE-503A-1FC9-36F7B385DA5A}"/>
              </a:ext>
            </a:extLst>
          </p:cNvPr>
          <p:cNvSpPr txBox="1"/>
          <p:nvPr/>
        </p:nvSpPr>
        <p:spPr>
          <a:xfrm>
            <a:off x="421256" y="8573750"/>
            <a:ext cx="17445488" cy="1446550"/>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vô</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hạn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ngột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thiết</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solidFill>
                <a:srgbClr val="FF0000"/>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xmlns="" id="{DA08506E-351E-D0D1-3475-9E298C566C08}"/>
              </a:ext>
            </a:extLst>
          </p:cNvPr>
          <p:cNvSpPr txBox="1"/>
          <p:nvPr/>
        </p:nvSpPr>
        <p:spPr>
          <a:xfrm>
            <a:off x="14168888" y="5493887"/>
            <a:ext cx="3814312" cy="2800767"/>
          </a:xfrm>
          <a:prstGeom prst="rect">
            <a:avLst/>
          </a:prstGeom>
          <a:noFill/>
        </p:spPr>
        <p:txBody>
          <a:bodyPr wrap="square" rtlCol="0">
            <a:spAutoFit/>
          </a:bodyPr>
          <a:lstStyle/>
          <a:p>
            <a:pPr algn="just"/>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Nỗi</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buồn</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đau</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thương</a:t>
            </a:r>
            <a:r>
              <a:rPr lang="en-US" sz="4400" dirty="0">
                <a:solidFill>
                  <a:srgbClr val="FF0000"/>
                </a:solidFill>
                <a:latin typeface="Times New Roman" pitchFamily="18" charset="0"/>
                <a:cs typeface="Times New Roman" pitchFamily="18" charset="0"/>
                <a:sym typeface="Wingdings" panose="05000000000000000000" pitchFamily="2" charset="2"/>
              </a:rPr>
              <a:t> bao </a:t>
            </a:r>
            <a:r>
              <a:rPr lang="en-US" sz="4400" dirty="0" err="1">
                <a:solidFill>
                  <a:srgbClr val="FF0000"/>
                </a:solidFill>
                <a:latin typeface="Times New Roman" pitchFamily="18" charset="0"/>
                <a:cs typeface="Times New Roman" pitchFamily="18" charset="0"/>
                <a:sym typeface="Wingdings" panose="05000000000000000000" pitchFamily="2" charset="2"/>
              </a:rPr>
              <a:t>trùm</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giọng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thơ</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chùng</a:t>
            </a:r>
            <a:r>
              <a:rPr lang="en-US" sz="4400" dirty="0">
                <a:solidFill>
                  <a:srgbClr val="FF0000"/>
                </a:solidFill>
                <a:latin typeface="Times New Roman" pitchFamily="18" charset="0"/>
                <a:cs typeface="Times New Roman" pitchFamily="18" charset="0"/>
                <a:sym typeface="Wingdings" panose="05000000000000000000" pitchFamily="2" charset="2"/>
              </a:rPr>
              <a:t> </a:t>
            </a:r>
            <a:r>
              <a:rPr lang="en-US" sz="4400" dirty="0" err="1">
                <a:solidFill>
                  <a:srgbClr val="FF0000"/>
                </a:solidFill>
                <a:latin typeface="Times New Roman" pitchFamily="18" charset="0"/>
                <a:cs typeface="Times New Roman" pitchFamily="18" charset="0"/>
                <a:sym typeface="Wingdings" panose="05000000000000000000" pitchFamily="2" charset="2"/>
              </a:rPr>
              <a:t>xuống</a:t>
            </a:r>
            <a:endParaRPr lang="en-US" sz="4400" dirty="0">
              <a:solidFill>
                <a:srgbClr val="FF0000"/>
              </a:solidFill>
              <a:latin typeface="Times New Roman" pitchFamily="18" charset="0"/>
              <a:cs typeface="Times New Roman" pitchFamily="18" charset="0"/>
            </a:endParaRPr>
          </a:p>
        </p:txBody>
      </p:sp>
      <p:cxnSp>
        <p:nvCxnSpPr>
          <p:cNvPr id="30" name="Straight Connector 29">
            <a:extLst>
              <a:ext uri="{FF2B5EF4-FFF2-40B4-BE49-F238E27FC236}">
                <a16:creationId xmlns:a16="http://schemas.microsoft.com/office/drawing/2014/main" xmlns="" id="{82FA4C1D-E647-9D2E-74D2-E1D302F56C97}"/>
              </a:ext>
            </a:extLst>
          </p:cNvPr>
          <p:cNvCxnSpPr>
            <a:cxnSpLocks/>
          </p:cNvCxnSpPr>
          <p:nvPr/>
        </p:nvCxnSpPr>
        <p:spPr>
          <a:xfrm flipV="1">
            <a:off x="8640811" y="2017533"/>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692B585D-1C2E-9B4C-1214-325E8E5A33CD}"/>
              </a:ext>
            </a:extLst>
          </p:cNvPr>
          <p:cNvCxnSpPr>
            <a:cxnSpLocks/>
          </p:cNvCxnSpPr>
          <p:nvPr/>
        </p:nvCxnSpPr>
        <p:spPr>
          <a:xfrm flipV="1">
            <a:off x="9906000" y="204486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3" name="Espace réservé du contenu 2">
            <a:extLst>
              <a:ext uri="{FF2B5EF4-FFF2-40B4-BE49-F238E27FC236}">
                <a16:creationId xmlns:a16="http://schemas.microsoft.com/office/drawing/2014/main" xmlns="" id="{5FD51959-E9F9-823A-616E-1AAF795C2FD1}"/>
              </a:ext>
            </a:extLst>
          </p:cNvPr>
          <p:cNvSpPr txBox="1">
            <a:spLocks/>
          </p:cNvSpPr>
          <p:nvPr/>
        </p:nvSpPr>
        <p:spPr bwMode="auto">
          <a:xfrm>
            <a:off x="5400853" y="3768756"/>
            <a:ext cx="2419931"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2/1/3 </a:t>
            </a:r>
            <a:r>
              <a:rPr lang="en-US" sz="4400" dirty="0" err="1">
                <a:latin typeface="Times New Roman" pitchFamily="18" charset="0"/>
                <a:cs typeface="Times New Roman" pitchFamily="18" charset="0"/>
              </a:rPr>
              <a:t>hụt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hẫng</a:t>
            </a:r>
            <a:endParaRPr lang="en-US" sz="4400" dirty="0">
              <a:latin typeface="Times New Roman" pitchFamily="18" charset="0"/>
              <a:cs typeface="Times New Roman" pitchFamily="18" charset="0"/>
            </a:endParaRPr>
          </a:p>
          <a:p>
            <a:pPr lvl="0" algn="ctr">
              <a:spcBef>
                <a:spcPct val="20000"/>
              </a:spcBef>
            </a:pP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34" name="Picture 33" descr="A black background with a black square&#10;&#10;Description automatically generated with medium confidence">
            <a:extLst>
              <a:ext uri="{FF2B5EF4-FFF2-40B4-BE49-F238E27FC236}">
                <a16:creationId xmlns:a16="http://schemas.microsoft.com/office/drawing/2014/main" xmlns="" id="{A963D5E5-40AF-DEE6-504D-0650E83F4DA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504248" y="2919320"/>
            <a:ext cx="850864" cy="850864"/>
          </a:xfrm>
          <a:prstGeom prst="rect">
            <a:avLst/>
          </a:prstGeom>
        </p:spPr>
      </p:pic>
      <p:sp>
        <p:nvSpPr>
          <p:cNvPr id="5" name="Espace réservé du contenu 2">
            <a:extLst>
              <a:ext uri="{FF2B5EF4-FFF2-40B4-BE49-F238E27FC236}">
                <a16:creationId xmlns:a16="http://schemas.microsoft.com/office/drawing/2014/main" xmlns="" id="{3A4B22E5-BFE2-2608-9FCA-1A533C321140}"/>
              </a:ext>
            </a:extLst>
          </p:cNvPr>
          <p:cNvSpPr txBox="1">
            <a:spLocks/>
          </p:cNvSpPr>
          <p:nvPr/>
        </p:nvSpPr>
        <p:spPr bwMode="auto">
          <a:xfrm>
            <a:off x="1189961" y="7124387"/>
            <a:ext cx="3814312" cy="167637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ctr">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4/4 </a:t>
            </a:r>
            <a:r>
              <a:rPr lang="en-US" sz="4400" dirty="0" err="1">
                <a:latin typeface="Times New Roman" pitchFamily="18" charset="0"/>
                <a:cs typeface="Times New Roman" pitchFamily="18" charset="0"/>
              </a:rPr>
              <a:t>dàn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mênh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mông</a:t>
            </a:r>
            <a:endParaRPr kumimoji="0" lang="fr-FR" sz="4400" b="0" i="0" u="none" strike="noStrike" kern="1200" cap="none" spc="0" normalizeH="0" baseline="0" noProof="0" dirty="0">
              <a:ln>
                <a:noFill/>
              </a:ln>
              <a:solidFill>
                <a:srgbClr val="593B2A"/>
              </a:solidFill>
              <a:effectLst/>
              <a:uLnTx/>
              <a:uFillTx/>
              <a:latin typeface="Times New Roman" pitchFamily="18" charset="0"/>
              <a:cs typeface="Times New Roman" pitchFamily="18"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xmlns="" id="{13DA1C59-81E3-5091-C25F-34EB0F42CB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3600222" y="6379119"/>
            <a:ext cx="850864" cy="850864"/>
          </a:xfrm>
          <a:prstGeom prst="rect">
            <a:avLst/>
          </a:prstGeom>
        </p:spPr>
      </p:pic>
      <p:cxnSp>
        <p:nvCxnSpPr>
          <p:cNvPr id="7" name="Straight Connector 6">
            <a:extLst>
              <a:ext uri="{FF2B5EF4-FFF2-40B4-BE49-F238E27FC236}">
                <a16:creationId xmlns:a16="http://schemas.microsoft.com/office/drawing/2014/main" xmlns="" id="{66B01800-3221-CDE3-91F8-D23318DD0AEC}"/>
              </a:ext>
            </a:extLst>
          </p:cNvPr>
          <p:cNvCxnSpPr>
            <a:cxnSpLocks/>
          </p:cNvCxnSpPr>
          <p:nvPr/>
        </p:nvCxnSpPr>
        <p:spPr>
          <a:xfrm flipV="1">
            <a:off x="9134334" y="6074054"/>
            <a:ext cx="152400" cy="758094"/>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629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16" presetClass="entr" presetSubtype="21"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barn(inVertical)">
                                      <p:cBhvr>
                                        <p:cTn id="64" dur="500"/>
                                        <p:tgtEl>
                                          <p:spTgt spid="3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par>
                                <p:cTn id="83" presetID="16" presetClass="entr" presetSubtype="21"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barn(inVertical)">
                                      <p:cBhvr>
                                        <p:cTn id="90" dur="500"/>
                                        <p:tgtEl>
                                          <p:spTgt spid="27"/>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barn(inVertical)">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barn(inVertical)">
                                      <p:cBhvr>
                                        <p:cTn id="98" dur="500"/>
                                        <p:tgtEl>
                                          <p:spTgt spid="6"/>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Effect transition="in" filter="barn(inVertical)">
                                      <p:cBhvr>
                                        <p:cTn id="101" dur="500"/>
                                        <p:tgtEl>
                                          <p:spTgt spid="5"/>
                                        </p:tgtEl>
                                      </p:cBhvr>
                                    </p:animEffect>
                                  </p:childTnLst>
                                </p:cTn>
                              </p:par>
                              <p:par>
                                <p:cTn id="102" presetID="16" presetClass="entr" presetSubtype="21" fill="hold"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barn(inVertical)">
                                      <p:cBhvr>
                                        <p:cTn id="104" dur="500"/>
                                        <p:tgtEl>
                                          <p:spTgt spid="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barn(inVertical)">
                                      <p:cBhvr>
                                        <p:cTn id="1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5" grpId="0"/>
      <p:bldP spid="16" grpId="0" animBg="1"/>
      <p:bldP spid="21" grpId="0"/>
      <p:bldP spid="26" grpId="0"/>
      <p:bldP spid="28" grpId="0"/>
      <p:bldP spid="29" grpId="0"/>
      <p:bldP spid="3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graphicFrame>
        <p:nvGraphicFramePr>
          <p:cNvPr id="14" name="Diagram 13">
            <a:extLst>
              <a:ext uri="{FF2B5EF4-FFF2-40B4-BE49-F238E27FC236}">
                <a16:creationId xmlns:a16="http://schemas.microsoft.com/office/drawing/2014/main" xmlns="" id="{5EF68AD3-F4CD-7829-84BB-EA5882F9DB81}"/>
              </a:ext>
            </a:extLst>
          </p:cNvPr>
          <p:cNvGraphicFramePr/>
          <p:nvPr>
            <p:extLst>
              <p:ext uri="{D42A27DB-BD31-4B8C-83A1-F6EECF244321}">
                <p14:modId xmlns:p14="http://schemas.microsoft.com/office/powerpoint/2010/main" val="3921734995"/>
              </p:ext>
            </p:extLst>
          </p:nvPr>
        </p:nvGraphicFramePr>
        <p:xfrm>
          <a:off x="457200" y="21590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oup 5">
            <a:extLst>
              <a:ext uri="{FF2B5EF4-FFF2-40B4-BE49-F238E27FC236}">
                <a16:creationId xmlns:a16="http://schemas.microsoft.com/office/drawing/2014/main" xmlns="" id="{D2887AA2-65F6-685A-7279-5306A769140B}"/>
              </a:ext>
            </a:extLst>
          </p:cNvPr>
          <p:cNvGrpSpPr>
            <a:grpSpLocks noChangeAspect="1"/>
          </p:cNvGrpSpPr>
          <p:nvPr/>
        </p:nvGrpSpPr>
        <p:grpSpPr>
          <a:xfrm>
            <a:off x="12566287" y="1562100"/>
            <a:ext cx="5246370" cy="5246370"/>
            <a:chOff x="0" y="0"/>
            <a:chExt cx="4572000" cy="4572000"/>
          </a:xfrm>
        </p:grpSpPr>
        <p:sp>
          <p:nvSpPr>
            <p:cNvPr id="16" name="Freeform 6">
              <a:extLst>
                <a:ext uri="{FF2B5EF4-FFF2-40B4-BE49-F238E27FC236}">
                  <a16:creationId xmlns:a16="http://schemas.microsoft.com/office/drawing/2014/main" xmlns="" id="{1BF27518-36BF-81D6-7E3F-A9459F30290D}"/>
                </a:ext>
              </a:extLst>
            </p:cNvPr>
            <p:cNvSpPr/>
            <p:nvPr/>
          </p:nvSpPr>
          <p:spPr>
            <a:xfrm>
              <a:off x="-1524" y="0"/>
              <a:ext cx="4572000" cy="4572000"/>
            </a:xfrm>
            <a:custGeom>
              <a:avLst/>
              <a:gdLst/>
              <a:ahLst/>
              <a:cxnLst/>
              <a:rect l="l" t="t" r="r" b="b"/>
              <a:pathLst>
                <a:path w="4572000" h="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8"/>
              <a:stretch>
                <a:fillRect l="-30246" r="-51443"/>
              </a:stretch>
            </a:blipFill>
          </p:spPr>
        </p:sp>
        <p:sp>
          <p:nvSpPr>
            <p:cNvPr id="17" name="Freeform 7">
              <a:extLst>
                <a:ext uri="{FF2B5EF4-FFF2-40B4-BE49-F238E27FC236}">
                  <a16:creationId xmlns:a16="http://schemas.microsoft.com/office/drawing/2014/main" xmlns="" id="{649FFF30-0FC1-B4FF-8370-6E5288496312}"/>
                </a:ext>
              </a:extLst>
            </p:cNvPr>
            <p:cNvSpPr/>
            <p:nvPr/>
          </p:nvSpPr>
          <p:spPr>
            <a:xfrm>
              <a:off x="0" y="0"/>
              <a:ext cx="4570476" cy="4572000"/>
            </a:xfrm>
            <a:custGeom>
              <a:avLst/>
              <a:gdLst/>
              <a:ahLst/>
              <a:cxnLst/>
              <a:rect l="l" t="t" r="r" b="b"/>
              <a:pathLst>
                <a:path w="4570476" h="4572000">
                  <a:moveTo>
                    <a:pt x="4570476" y="4572000"/>
                  </a:moveTo>
                  <a:lnTo>
                    <a:pt x="0" y="4572000"/>
                  </a:lnTo>
                  <a:lnTo>
                    <a:pt x="0" y="0"/>
                  </a:lnTo>
                  <a:lnTo>
                    <a:pt x="4570476" y="0"/>
                  </a:lnTo>
                  <a:lnTo>
                    <a:pt x="4570476" y="4572000"/>
                  </a:lnTo>
                  <a:close/>
                </a:path>
              </a:pathLst>
            </a:custGeom>
            <a:blipFill>
              <a:blip r:embed="rId9"/>
              <a:stretch>
                <a:fillRect r="-33"/>
              </a:stretch>
            </a:blipFill>
          </p:spPr>
        </p:sp>
      </p:grpSp>
    </p:spTree>
    <p:extLst>
      <p:ext uri="{BB962C8B-B14F-4D97-AF65-F5344CB8AC3E}">
        <p14:creationId xmlns:p14="http://schemas.microsoft.com/office/powerpoint/2010/main" val="4337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50D8FBA2-3F9E-C16D-247F-2BD2A417E31D}"/>
              </a:ext>
            </a:extLst>
          </p:cNvPr>
          <p:cNvGraphicFramePr>
            <a:graphicFrameLocks noGrp="1"/>
          </p:cNvGraphicFramePr>
          <p:nvPr>
            <p:extLst>
              <p:ext uri="{D42A27DB-BD31-4B8C-83A1-F6EECF244321}">
                <p14:modId xmlns:p14="http://schemas.microsoft.com/office/powerpoint/2010/main" val="3992337274"/>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448800">
                  <a:extLst>
                    <a:ext uri="{9D8B030D-6E8A-4147-A177-3AD203B41FA5}">
                      <a16:colId xmlns:a16="http://schemas.microsoft.com/office/drawing/2014/main" xmlns="" val="2657588305"/>
                    </a:ext>
                  </a:extLst>
                </a:gridCol>
                <a:gridCol w="7162800">
                  <a:extLst>
                    <a:ext uri="{9D8B030D-6E8A-4147-A177-3AD203B41FA5}">
                      <a16:colId xmlns:a16="http://schemas.microsoft.com/office/drawing/2014/main" xmlns=""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6615580"/>
                  </a:ext>
                </a:extLst>
              </a:tr>
            </a:tbl>
          </a:graphicData>
        </a:graphic>
      </p:graphicFrame>
      <p:sp>
        <p:nvSpPr>
          <p:cNvPr id="7" name="TextBox 6">
            <a:extLst>
              <a:ext uri="{FF2B5EF4-FFF2-40B4-BE49-F238E27FC236}">
                <a16:creationId xmlns:a16="http://schemas.microsoft.com/office/drawing/2014/main" xmlns=""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25C74F6-3BC6-BC67-B7FC-D7797707D68F}"/>
              </a:ext>
            </a:extLst>
          </p:cNvPr>
          <p:cNvSpPr txBox="1"/>
          <p:nvPr/>
        </p:nvSpPr>
        <p:spPr>
          <a:xfrm>
            <a:off x="10668000" y="3543300"/>
            <a:ext cx="6858000" cy="2123658"/>
          </a:xfrm>
          <a:prstGeom prst="rect">
            <a:avLst/>
          </a:prstGeom>
          <a:noFill/>
        </p:spPr>
        <p:txBody>
          <a:bodyPr wrap="square" rtlCol="0">
            <a:spAutoFit/>
          </a:bodyPr>
          <a:lstStyle/>
          <a:p>
            <a:pPr algn="just"/>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Cùng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chuyên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đèn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sách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hăng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hái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nhiệt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huyết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trên</a:t>
            </a:r>
            <a:r>
              <a:rPr lang="en-US" sz="4400" dirty="0">
                <a:latin typeface="Times New Roman" pitchFamily="18" charset="0"/>
                <a:cs typeface="Times New Roman" pitchFamily="18" charset="0"/>
                <a:sym typeface="Wingdings" panose="05000000000000000000" pitchFamily="2" charset="2"/>
              </a:rPr>
              <a:t> con </a:t>
            </a:r>
            <a:r>
              <a:rPr lang="en-US" sz="4400" dirty="0" err="1">
                <a:latin typeface="Times New Roman" pitchFamily="18" charset="0"/>
                <a:cs typeface="Times New Roman" pitchFamily="18" charset="0"/>
                <a:sym typeface="Wingdings" panose="05000000000000000000" pitchFamily="2" charset="2"/>
              </a:rPr>
              <a:t>đường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công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danh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nghiệp</a:t>
            </a:r>
            <a:endParaRPr lang="en-US" sz="4400" dirty="0"/>
          </a:p>
        </p:txBody>
      </p:sp>
      <p:sp>
        <p:nvSpPr>
          <p:cNvPr id="11" name="TextBox 10">
            <a:extLst>
              <a:ext uri="{FF2B5EF4-FFF2-40B4-BE49-F238E27FC236}">
                <a16:creationId xmlns:a16="http://schemas.microsoft.com/office/drawing/2014/main" xmlns="" id="{76EF6AFF-7D5F-DE17-BF1E-1C80E55667DE}"/>
              </a:ext>
            </a:extLst>
          </p:cNvPr>
          <p:cNvSpPr txBox="1"/>
          <p:nvPr/>
        </p:nvSpPr>
        <p:spPr>
          <a:xfrm>
            <a:off x="1295400" y="3543300"/>
            <a:ext cx="8993414" cy="2800767"/>
          </a:xfrm>
          <a:prstGeom prst="rect">
            <a:avLst/>
          </a:prstGeom>
          <a:noFill/>
        </p:spPr>
        <p:txBody>
          <a:bodyPr wrap="square" rtlCol="0">
            <a:spAutoFit/>
          </a:bodyPr>
          <a:lstStyle/>
          <a:p>
            <a:pPr algn="ctr">
              <a:buNone/>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thuở</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khoa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ngày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Vẫn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sớm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hôm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Kính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yêu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từ</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đến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sau</a:t>
            </a:r>
            <a:r>
              <a:rPr lang="en-US" sz="4400" i="1" dirty="0">
                <a:latin typeface="Times New Roman" pitchFamily="18" charset="0"/>
                <a:cs typeface="Times New Roman" pitchFamily="18" charset="0"/>
              </a:rPr>
              <a:t>,</a:t>
            </a:r>
          </a:p>
          <a:p>
            <a:pPr algn="ctr">
              <a:spcBef>
                <a:spcPts val="0"/>
              </a:spcBef>
              <a:buNone/>
            </a:pPr>
            <a:r>
              <a:rPr lang="en-US" sz="4400" i="1" dirty="0" err="1">
                <a:latin typeface="Times New Roman" pitchFamily="18" charset="0"/>
                <a:cs typeface="Times New Roman" pitchFamily="18" charset="0"/>
              </a:rPr>
              <a:t>Trong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duyên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endParaRPr lang="en-US" sz="4400" dirty="0"/>
          </a:p>
        </p:txBody>
      </p:sp>
    </p:spTree>
    <p:extLst>
      <p:ext uri="{BB962C8B-B14F-4D97-AF65-F5344CB8AC3E}">
        <p14:creationId xmlns:p14="http://schemas.microsoft.com/office/powerpoint/2010/main" val="13162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50D8FBA2-3F9E-C16D-247F-2BD2A417E31D}"/>
              </a:ext>
            </a:extLst>
          </p:cNvPr>
          <p:cNvGraphicFramePr>
            <a:graphicFrameLocks noGrp="1"/>
          </p:cNvGraphicFramePr>
          <p:nvPr>
            <p:extLst>
              <p:ext uri="{D42A27DB-BD31-4B8C-83A1-F6EECF244321}">
                <p14:modId xmlns:p14="http://schemas.microsoft.com/office/powerpoint/2010/main" val="734462362"/>
              </p:ext>
            </p:extLst>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xmlns="" val="2657588305"/>
                    </a:ext>
                  </a:extLst>
                </a:gridCol>
                <a:gridCol w="7086600">
                  <a:extLst>
                    <a:ext uri="{9D8B030D-6E8A-4147-A177-3AD203B41FA5}">
                      <a16:colId xmlns:a16="http://schemas.microsoft.com/office/drawing/2014/main" xmlns=""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6615580"/>
                  </a:ext>
                </a:extLst>
              </a:tr>
            </a:tbl>
          </a:graphicData>
        </a:graphic>
      </p:graphicFrame>
      <p:sp>
        <p:nvSpPr>
          <p:cNvPr id="7" name="TextBox 6">
            <a:extLst>
              <a:ext uri="{FF2B5EF4-FFF2-40B4-BE49-F238E27FC236}">
                <a16:creationId xmlns:a16="http://schemas.microsoft.com/office/drawing/2014/main" xmlns=""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25C74F6-3BC6-BC67-B7FC-D7797707D68F}"/>
              </a:ext>
            </a:extLst>
          </p:cNvPr>
          <p:cNvSpPr txBox="1"/>
          <p:nvPr/>
        </p:nvSpPr>
        <p:spPr>
          <a:xfrm>
            <a:off x="10668000" y="3543300"/>
            <a:ext cx="6858000" cy="2800767"/>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dặm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đàn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chén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rượu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lúc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cuộc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cờ</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tương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đắc</a:t>
            </a:r>
            <a:r>
              <a:rPr lang="en-US" sz="4400" dirty="0">
                <a:latin typeface="Times New Roman" pitchFamily="18" charset="0"/>
                <a:cs typeface="Times New Roman" pitchFamily="18" charset="0"/>
              </a:rPr>
              <a:t>…</a:t>
            </a:r>
            <a:endParaRPr lang="en-US" sz="4400" dirty="0"/>
          </a:p>
        </p:txBody>
      </p:sp>
      <p:sp>
        <p:nvSpPr>
          <p:cNvPr id="11" name="TextBox 10">
            <a:extLst>
              <a:ext uri="{FF2B5EF4-FFF2-40B4-BE49-F238E27FC236}">
                <a16:creationId xmlns:a16="http://schemas.microsoft.com/office/drawing/2014/main" xmlns="" id="{76EF6AFF-7D5F-DE17-BF1E-1C80E55667DE}"/>
              </a:ext>
            </a:extLst>
          </p:cNvPr>
          <p:cNvSpPr txBox="1"/>
          <p:nvPr/>
        </p:nvSpPr>
        <p:spPr>
          <a:xfrm>
            <a:off x="838200" y="3543299"/>
            <a:ext cx="9935029" cy="5644243"/>
          </a:xfrm>
          <a:prstGeom prst="rect">
            <a:avLst/>
          </a:prstGeom>
          <a:noFill/>
        </p:spPr>
        <p:txBody>
          <a:bodyPr wrap="square" rtlCol="0">
            <a:spAutoFit/>
          </a:bodyPr>
          <a:lstStyle/>
          <a:p>
            <a:pPr lvl="0" algn="ctr" fontAlgn="auto">
              <a:spcAft>
                <a:spcPts val="0"/>
              </a:spcAft>
              <a:buNone/>
              <a:defRPr/>
            </a:pP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chơi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nơi</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dặm</a:t>
            </a:r>
            <a:r>
              <a:rPr lang="en-US" sz="4400" b="1"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khách</a:t>
            </a:r>
            <a:r>
              <a:rPr lang="en-US" sz="4400" i="1" dirty="0">
                <a:latin typeface="Times New Roman" pitchFamily="18" charset="0"/>
                <a:cs typeface="Times New Roman" pitchFamily="18" charset="0"/>
              </a:rPr>
              <a:t>,</a:t>
            </a:r>
            <a:r>
              <a:rPr lang="fr-FR" sz="4400" i="1" dirty="0">
                <a:latin typeface="Times New Roman" pitchFamily="18" charset="0"/>
                <a:cs typeface="Times New Roman" pitchFamily="18" charset="0"/>
              </a:rPr>
              <a:t> </a:t>
            </a:r>
          </a:p>
          <a:p>
            <a:pPr lvl="0" algn="ctr" fontAlgn="auto">
              <a:spcAft>
                <a:spcPts val="0"/>
              </a:spcAft>
              <a:buNone/>
              <a:defRPr/>
            </a:pPr>
            <a:r>
              <a:rPr lang="fr-FR" sz="4400" i="1" dirty="0" err="1">
                <a:latin typeface="Times New Roman" pitchFamily="18" charset="0"/>
                <a:cs typeface="Times New Roman" pitchFamily="18" charset="0"/>
              </a:rPr>
              <a:t>Tiếng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suối</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nghe</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róc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rách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lưng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đèo</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khi </a:t>
            </a:r>
            <a:r>
              <a:rPr lang="fr-FR" sz="4400" i="1" dirty="0" err="1">
                <a:latin typeface="Times New Roman" pitchFamily="18" charset="0"/>
                <a:cs typeface="Times New Roman" pitchFamily="18" charset="0"/>
              </a:rPr>
              <a:t>từng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gác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cheo</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leo</a:t>
            </a:r>
            <a:r>
              <a:rPr lang="fr-FR" sz="4400" i="1" dirty="0">
                <a:latin typeface="Times New Roman" pitchFamily="18" charset="0"/>
                <a:cs typeface="Times New Roman" pitchFamily="18" charset="0"/>
              </a:rPr>
              <a:t>,</a:t>
            </a:r>
          </a:p>
          <a:p>
            <a:pPr lvl="0" algn="ctr" fontAlgn="auto">
              <a:spcAft>
                <a:spcPts val="0"/>
              </a:spcAft>
              <a:buNone/>
              <a:defRPr/>
            </a:pPr>
            <a:r>
              <a:rPr lang="fr-FR" sz="4400" b="1" i="1" dirty="0" err="1">
                <a:latin typeface="Times New Roman" pitchFamily="18" charset="0"/>
                <a:cs typeface="Times New Roman" pitchFamily="18" charset="0"/>
              </a:rPr>
              <a:t>Thú</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vui</a:t>
            </a:r>
            <a:r>
              <a:rPr lang="fr-FR" sz="4400" b="1" i="1" dirty="0">
                <a:latin typeface="Times New Roman" pitchFamily="18" charset="0"/>
                <a:cs typeface="Times New Roman" pitchFamily="18" charset="0"/>
              </a:rPr>
              <a:t> con </a:t>
            </a:r>
            <a:r>
              <a:rPr lang="fr-FR" sz="4400" b="1" i="1" dirty="0" err="1">
                <a:latin typeface="Times New Roman" pitchFamily="18" charset="0"/>
                <a:cs typeface="Times New Roman" pitchFamily="18" charset="0"/>
              </a:rPr>
              <a:t>hát</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lựa</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chiều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cầm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xoang</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Cũng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lúc</a:t>
            </a:r>
            <a:r>
              <a:rPr lang="fr-FR" sz="4400"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rượu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ngon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cùng</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nhắp</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Chén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quỳnh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tương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ăm</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ắp</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bầu</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xuân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Có</a:t>
            </a:r>
            <a:r>
              <a:rPr lang="fr-FR" sz="4400" i="1" dirty="0">
                <a:latin typeface="Times New Roman" pitchFamily="18" charset="0"/>
                <a:cs typeface="Times New Roman" pitchFamily="18" charset="0"/>
              </a:rPr>
              <a:t> </a:t>
            </a:r>
            <a:r>
              <a:rPr lang="fr-FR" sz="4400" b="1" i="1" dirty="0">
                <a:latin typeface="Times New Roman" pitchFamily="18" charset="0"/>
                <a:cs typeface="Times New Roman" pitchFamily="18" charset="0"/>
              </a:rPr>
              <a:t>khi </a:t>
            </a:r>
            <a:r>
              <a:rPr lang="fr-FR" sz="4400" b="1" i="1" dirty="0" err="1">
                <a:latin typeface="Times New Roman" pitchFamily="18" charset="0"/>
                <a:cs typeface="Times New Roman" pitchFamily="18" charset="0"/>
              </a:rPr>
              <a:t>bàn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soạn</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câu</a:t>
            </a:r>
            <a:r>
              <a:rPr lang="fr-FR" sz="4400" b="1" i="1" dirty="0">
                <a:latin typeface="Times New Roman" pitchFamily="18" charset="0"/>
                <a:cs typeface="Times New Roman" pitchFamily="18" charset="0"/>
              </a:rPr>
              <a:t> </a:t>
            </a:r>
            <a:r>
              <a:rPr lang="fr-FR" sz="4400" b="1" i="1" dirty="0" err="1">
                <a:latin typeface="Times New Roman" pitchFamily="18" charset="0"/>
                <a:cs typeface="Times New Roman" pitchFamily="18" charset="0"/>
              </a:rPr>
              <a:t>văn</a:t>
            </a:r>
            <a:r>
              <a:rPr lang="fr-FR" sz="4400" i="1" dirty="0">
                <a:latin typeface="Times New Roman" pitchFamily="18" charset="0"/>
                <a:cs typeface="Times New Roman" pitchFamily="18" charset="0"/>
              </a:rPr>
              <a:t>,</a:t>
            </a:r>
          </a:p>
          <a:p>
            <a:pPr lvl="0" algn="ctr" fontAlgn="auto">
              <a:spcAft>
                <a:spcPts val="0"/>
              </a:spcAft>
              <a:buNone/>
              <a:defRPr/>
            </a:pPr>
            <a:r>
              <a:rPr lang="fr-FR" sz="4400" i="1" dirty="0" err="1">
                <a:latin typeface="Times New Roman" pitchFamily="18" charset="0"/>
                <a:cs typeface="Times New Roman" pitchFamily="18" charset="0"/>
              </a:rPr>
              <a:t>Biết</a:t>
            </a:r>
            <a:r>
              <a:rPr lang="fr-FR" sz="4400" i="1" dirty="0">
                <a:latin typeface="Times New Roman" pitchFamily="18" charset="0"/>
                <a:cs typeface="Times New Roman" pitchFamily="18" charset="0"/>
              </a:rPr>
              <a:t> bao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trước</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sau</a:t>
            </a:r>
            <a:r>
              <a:rPr lang="fr-FR"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928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50D8FBA2-3F9E-C16D-247F-2BD2A417E31D}"/>
              </a:ext>
            </a:extLst>
          </p:cNvPr>
          <p:cNvGraphicFramePr>
            <a:graphicFrameLocks noGrp="1"/>
          </p:cNvGraphicFramePr>
          <p:nvPr/>
        </p:nvGraphicFramePr>
        <p:xfrm>
          <a:off x="1066800" y="2552700"/>
          <a:ext cx="16611600" cy="7437120"/>
        </p:xfrm>
        <a:graphic>
          <a:graphicData uri="http://schemas.openxmlformats.org/drawingml/2006/table">
            <a:tbl>
              <a:tblPr firstRow="1" bandRow="1">
                <a:tableStyleId>{5C22544A-7EE6-4342-B048-85BDC9FD1C3A}</a:tableStyleId>
              </a:tblPr>
              <a:tblGrid>
                <a:gridCol w="9525000">
                  <a:extLst>
                    <a:ext uri="{9D8B030D-6E8A-4147-A177-3AD203B41FA5}">
                      <a16:colId xmlns:a16="http://schemas.microsoft.com/office/drawing/2014/main" xmlns="" val="2657588305"/>
                    </a:ext>
                  </a:extLst>
                </a:gridCol>
                <a:gridCol w="7086600">
                  <a:extLst>
                    <a:ext uri="{9D8B030D-6E8A-4147-A177-3AD203B41FA5}">
                      <a16:colId xmlns:a16="http://schemas.microsoft.com/office/drawing/2014/main" xmlns="" val="4103548896"/>
                    </a:ext>
                  </a:extLst>
                </a:gridCol>
              </a:tblGrid>
              <a:tr h="68580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4189567932"/>
                  </a:ext>
                </a:extLst>
              </a:tr>
              <a:tr h="6858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6615580"/>
                  </a:ext>
                </a:extLst>
              </a:tr>
            </a:tbl>
          </a:graphicData>
        </a:graphic>
      </p:graphicFrame>
      <p:sp>
        <p:nvSpPr>
          <p:cNvPr id="7" name="TextBox 6">
            <a:extLst>
              <a:ext uri="{FF2B5EF4-FFF2-40B4-BE49-F238E27FC236}">
                <a16:creationId xmlns:a16="http://schemas.microsoft.com/office/drawing/2014/main" xmlns=""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25C74F6-3BC6-BC67-B7FC-D7797707D68F}"/>
              </a:ext>
            </a:extLst>
          </p:cNvPr>
          <p:cNvSpPr txBox="1"/>
          <p:nvPr/>
        </p:nvSpPr>
        <p:spPr>
          <a:xfrm>
            <a:off x="10668000" y="3543300"/>
            <a:ext cx="6858000" cy="6186309"/>
          </a:xfrm>
          <a:prstGeom prst="rect">
            <a:avLst/>
          </a:prstGeom>
          <a:noFill/>
        </p:spPr>
        <p:txBody>
          <a:bodyPr wrap="square" rtlCol="0">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đỗ</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đồng</a:t>
            </a:r>
            <a:r>
              <a:rPr lang="en-US" sz="4400" dirty="0">
                <a:latin typeface="Times New Roman" pitchFamily="18" charset="0"/>
                <a:cs typeface="Times New Roman" pitchFamily="18" charset="0"/>
              </a:rPr>
              <a:t> khoa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duyên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nguyện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vụ</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hoạn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vượt</a:t>
            </a:r>
            <a:r>
              <a:rPr lang="en-US" sz="4400" dirty="0">
                <a:latin typeface="Times New Roman" pitchFamily="18" charset="0"/>
                <a:cs typeface="Times New Roman" pitchFamily="18" charset="0"/>
              </a:rPr>
              <a:t> qua, </a:t>
            </a:r>
            <a:r>
              <a:rPr lang="en-US" sz="4400" dirty="0" err="1">
                <a:latin typeface="Times New Roman" pitchFamily="18" charset="0"/>
                <a:cs typeface="Times New Roman" pitchFamily="18" charset="0"/>
              </a:rPr>
              <a:t>ngọt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bùi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sẻ</a:t>
            </a:r>
            <a:r>
              <a:rPr lang="en-US" sz="4400" dirty="0">
                <a:latin typeface="Times New Roman" pitchFamily="18" charset="0"/>
                <a:cs typeface="Times New Roman" pitchFamily="18" charset="0"/>
              </a:rPr>
              <a:t> chia.</a:t>
            </a: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kẻ</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quan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quê</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về</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gặp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nhau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đó</a:t>
            </a:r>
            <a:r>
              <a:rPr lang="en-US" sz="4400"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xmlns="" id="{76EF6AFF-7D5F-DE17-BF1E-1C80E55667DE}"/>
              </a:ext>
            </a:extLst>
          </p:cNvPr>
          <p:cNvSpPr txBox="1"/>
          <p:nvPr/>
        </p:nvSpPr>
        <p:spPr>
          <a:xfrm>
            <a:off x="838200" y="3543299"/>
            <a:ext cx="9935029" cy="1446550"/>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Phận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dám</a:t>
            </a:r>
            <a:r>
              <a:rPr lang="en-US" sz="4400" i="1" dirty="0">
                <a:latin typeface="Times New Roman" pitchFamily="18" charset="0"/>
                <a:cs typeface="Times New Roman" pitchFamily="18" charset="0"/>
              </a:rPr>
              <a:t> than </a:t>
            </a:r>
            <a:r>
              <a:rPr lang="en-US" sz="4400" i="1" dirty="0" err="1">
                <a:latin typeface="Times New Roman" pitchFamily="18" charset="0"/>
                <a:cs typeface="Times New Roman" pitchFamily="18" charset="0"/>
              </a:rPr>
              <a:t>trời</a:t>
            </a:r>
            <a:r>
              <a:rPr lang="en-US" sz="4400" i="1" dirty="0">
                <a:latin typeface="Times New Roman" pitchFamily="18" charset="0"/>
                <a:cs typeface="Times New Roman" pitchFamily="18" charset="0"/>
              </a:rPr>
              <a:t>;”</a:t>
            </a:r>
          </a:p>
        </p:txBody>
      </p:sp>
    </p:spTree>
    <p:extLst>
      <p:ext uri="{BB962C8B-B14F-4D97-AF65-F5344CB8AC3E}">
        <p14:creationId xmlns:p14="http://schemas.microsoft.com/office/powerpoint/2010/main" val="23055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889EB0B-5E1F-D1A9-27AD-52A6352E07B7}"/>
              </a:ext>
            </a:extLst>
          </p:cNvPr>
          <p:cNvSpPr txBox="1"/>
          <p:nvPr/>
        </p:nvSpPr>
        <p:spPr>
          <a:xfrm>
            <a:off x="609600" y="5715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692A94A-71E2-2119-8F56-597083A4EB59}"/>
              </a:ext>
            </a:extLst>
          </p:cNvPr>
          <p:cNvSpPr txBox="1"/>
          <p:nvPr/>
        </p:nvSpPr>
        <p:spPr>
          <a:xfrm>
            <a:off x="876300" y="15621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*Khi </a:t>
            </a:r>
            <a:r>
              <a:rPr lang="en-US" sz="4400" b="1" dirty="0" err="1">
                <a:latin typeface="Times New Roman" panose="02020603050405020304" pitchFamily="18" charset="0"/>
                <a:cs typeface="Times New Roman" panose="02020603050405020304" pitchFamily="18" charset="0"/>
              </a:rPr>
              <a:t>tuổi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trẻ</a:t>
            </a:r>
            <a:endParaRPr lang="en-US" sz="4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94994E52-1348-B030-48DF-B7080B02C6DD}"/>
              </a:ext>
            </a:extLst>
          </p:cNvPr>
          <p:cNvSpPr txBox="1"/>
          <p:nvPr/>
        </p:nvSpPr>
        <p:spPr>
          <a:xfrm>
            <a:off x="2133600" y="7124700"/>
            <a:ext cx="14173200" cy="769441"/>
          </a:xfrm>
          <a:prstGeom prst="rect">
            <a:avLst/>
          </a:prstGeom>
          <a:noFill/>
        </p:spPr>
        <p:txBody>
          <a:bodyPr wrap="square" rtlCol="0">
            <a:spAutoFit/>
          </a:bodyPr>
          <a:lstStyle/>
          <a:p>
            <a:r>
              <a:rPr lang="en-US" sz="4400" b="1" dirty="0">
                <a:solidFill>
                  <a:srgbClr val="C00000"/>
                </a:solidFill>
                <a:latin typeface="Times New Roman" pitchFamily="18" charset="0"/>
                <a:cs typeface="Times New Roman" pitchFamily="18" charset="0"/>
                <a:sym typeface="Wingdings" panose="05000000000000000000" pitchFamily="2" charset="2"/>
              </a:rPr>
              <a: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Những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kỉ</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niệm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vui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buồn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đẹp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đẽ</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sâu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sắc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của</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a:t>
            </a:r>
          </a:p>
        </p:txBody>
      </p:sp>
      <p:sp>
        <p:nvSpPr>
          <p:cNvPr id="3" name="Espace réservé du contenu 2">
            <a:extLst>
              <a:ext uri="{FF2B5EF4-FFF2-40B4-BE49-F238E27FC236}">
                <a16:creationId xmlns:a16="http://schemas.microsoft.com/office/drawing/2014/main" xmlns="" id="{D4450075-91ED-B8C9-0086-968A58AC020F}"/>
              </a:ext>
            </a:extLst>
          </p:cNvPr>
          <p:cNvSpPr>
            <a:spLocks noGrp="1"/>
          </p:cNvSpPr>
          <p:nvPr>
            <p:ph idx="1"/>
          </p:nvPr>
        </p:nvSpPr>
        <p:spPr>
          <a:xfrm>
            <a:off x="2133600" y="2781300"/>
            <a:ext cx="14173200" cy="1524000"/>
          </a:xfrm>
        </p:spPr>
        <p:txBody>
          <a:bodyPr rtlCol="0">
            <a:noAutofit/>
          </a:bodyPr>
          <a:lstStyle/>
          <a:p>
            <a:pPr marL="0" indent="0" algn="just">
              <a:buNone/>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kê</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dặm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khách</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thú</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vui</a:t>
            </a:r>
            <a:r>
              <a:rPr lang="en-US" sz="4400" i="1" dirty="0">
                <a:latin typeface="Times New Roman" pitchFamily="18" charset="0"/>
                <a:cs typeface="Times New Roman" pitchFamily="18" charset="0"/>
              </a:rPr>
              <a:t> con </a:t>
            </a:r>
            <a:r>
              <a:rPr lang="en-US" sz="4400" i="1" dirty="0" err="1">
                <a:latin typeface="Times New Roman" pitchFamily="18" charset="0"/>
                <a:cs typeface="Times New Roman" pitchFamily="18" charset="0"/>
              </a:rPr>
              <a:t>hát</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nhắp</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văn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cùng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nhau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hoạn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nạn</a:t>
            </a:r>
            <a:endParaRPr lang="en-US" sz="4400" i="1" dirty="0">
              <a:latin typeface="Times New Roman" pitchFamily="18" charset="0"/>
              <a:cs typeface="Times New Roman" pitchFamily="18" charset="0"/>
            </a:endParaRPr>
          </a:p>
        </p:txBody>
      </p:sp>
      <p:sp>
        <p:nvSpPr>
          <p:cNvPr id="4" name="Espace réservé du contenu 2">
            <a:extLst>
              <a:ext uri="{FF2B5EF4-FFF2-40B4-BE49-F238E27FC236}">
                <a16:creationId xmlns:a16="http://schemas.microsoft.com/office/drawing/2014/main" xmlns="" id="{49212019-8627-C4A7-94B0-DB4EC46C39A0}"/>
              </a:ext>
            </a:extLst>
          </p:cNvPr>
          <p:cNvSpPr txBox="1">
            <a:spLocks/>
          </p:cNvSpPr>
          <p:nvPr/>
        </p:nvSpPr>
        <p:spPr bwMode="auto">
          <a:xfrm>
            <a:off x="2133600" y="4381500"/>
            <a:ext cx="14173200" cy="1524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tích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điển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cố</a:t>
            </a:r>
            <a:r>
              <a:rPr lang="en-US" sz="4400"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đông</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bích</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điển</a:t>
            </a:r>
            <a:r>
              <a:rPr lang="fr-FR" sz="4400" i="1" dirty="0">
                <a:latin typeface="Times New Roman" pitchFamily="18" charset="0"/>
                <a:cs typeface="Times New Roman" pitchFamily="18" charset="0"/>
              </a:rPr>
              <a:t> </a:t>
            </a:r>
            <a:r>
              <a:rPr lang="fr-FR" sz="4400" i="1" dirty="0" err="1">
                <a:latin typeface="Times New Roman" pitchFamily="18" charset="0"/>
                <a:cs typeface="Times New Roman" pitchFamily="18" charset="0"/>
              </a:rPr>
              <a:t>phần</a:t>
            </a:r>
            <a:r>
              <a:rPr lang="fr-FR" sz="4400" i="1" dirty="0">
                <a:latin typeface="Times New Roman" pitchFamily="18" charset="0"/>
                <a:cs typeface="Times New Roman" pitchFamily="18" charset="0"/>
              </a:rPr>
              <a:t>,</a:t>
            </a:r>
            <a:r>
              <a:rPr lang="fr-FR" sz="4400" i="1" dirty="0">
                <a:solidFill>
                  <a:srgbClr val="593B2A"/>
                </a:solidFill>
                <a:latin typeface="Times New Roman" pitchFamily="18" charset="0"/>
                <a:cs typeface="Times New Roman" pitchFamily="18" charset="0"/>
              </a:rPr>
              <a:t> </a:t>
            </a:r>
            <a:r>
              <a:rPr lang="en-US" sz="4400" i="1" dirty="0" err="1">
                <a:latin typeface="Times New Roman" pitchFamily="18" charset="0"/>
                <a:cs typeface="Times New Roman" pitchFamily="18" charset="0"/>
              </a:rPr>
              <a:t>dương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cửu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đẩu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thăng</a:t>
            </a:r>
            <a:r>
              <a:rPr lang="en-US" sz="4400" i="1"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5" name="Espace réservé du contenu 2">
            <a:extLst>
              <a:ext uri="{FF2B5EF4-FFF2-40B4-BE49-F238E27FC236}">
                <a16:creationId xmlns:a16="http://schemas.microsoft.com/office/drawing/2014/main" xmlns="" id="{C78765B4-DD10-38EE-7886-DAB4AAC1FCDD}"/>
              </a:ext>
            </a:extLst>
          </p:cNvPr>
          <p:cNvSpPr txBox="1">
            <a:spLocks/>
          </p:cNvSpPr>
          <p:nvPr/>
        </p:nvSpPr>
        <p:spPr bwMode="auto">
          <a:xfrm>
            <a:off x="2133600" y="5943600"/>
            <a:ext cx="14173200" cy="14478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Điệp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lúc</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khi</a:t>
            </a:r>
            <a:r>
              <a:rPr lang="en-US" sz="4400" i="1"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âm hưởng trùng điệp</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958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0.70"/>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4">
            <a:extLst>
              <a:ext uri="{FF2B5EF4-FFF2-40B4-BE49-F238E27FC236}">
                <a16:creationId xmlns:a16="http://schemas.microsoft.com/office/drawing/2014/main" xmlns="" id="{8D6ACF05-67D3-665E-1C37-D2094E7035E6}"/>
              </a:ext>
            </a:extLst>
          </p:cNvPr>
          <p:cNvGraphicFramePr>
            <a:graphicFrameLocks noGrp="1"/>
          </p:cNvGraphicFramePr>
          <p:nvPr>
            <p:extLst>
              <p:ext uri="{D42A27DB-BD31-4B8C-83A1-F6EECF244321}">
                <p14:modId xmlns:p14="http://schemas.microsoft.com/office/powerpoint/2010/main" val="959884662"/>
              </p:ext>
            </p:extLst>
          </p:nvPr>
        </p:nvGraphicFramePr>
        <p:xfrm>
          <a:off x="838200" y="2045365"/>
          <a:ext cx="16840200" cy="6450935"/>
        </p:xfrm>
        <a:graphic>
          <a:graphicData uri="http://schemas.openxmlformats.org/drawingml/2006/table">
            <a:tbl>
              <a:tblPr firstRow="1" bandRow="1">
                <a:tableStyleId>{5C22544A-7EE6-4342-B048-85BDC9FD1C3A}</a:tableStyleId>
              </a:tblPr>
              <a:tblGrid>
                <a:gridCol w="9296400">
                  <a:extLst>
                    <a:ext uri="{9D8B030D-6E8A-4147-A177-3AD203B41FA5}">
                      <a16:colId xmlns:a16="http://schemas.microsoft.com/office/drawing/2014/main" xmlns="" val="2657588305"/>
                    </a:ext>
                  </a:extLst>
                </a:gridCol>
                <a:gridCol w="7543800">
                  <a:extLst>
                    <a:ext uri="{9D8B030D-6E8A-4147-A177-3AD203B41FA5}">
                      <a16:colId xmlns:a16="http://schemas.microsoft.com/office/drawing/2014/main" xmlns="" val="4103548896"/>
                    </a:ext>
                  </a:extLst>
                </a:gridCol>
              </a:tblGrid>
              <a:tr h="649422">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Dòng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Kỉ</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niệm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xmlns="" val="4189567932"/>
                  </a:ext>
                </a:extLst>
              </a:tr>
              <a:tr h="56889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6615580"/>
                  </a:ext>
                </a:extLst>
              </a:tr>
            </a:tbl>
          </a:graphicData>
        </a:graphic>
      </p:graphicFrame>
      <p:sp>
        <p:nvSpPr>
          <p:cNvPr id="7" name="TextBox 6">
            <a:extLst>
              <a:ext uri="{FF2B5EF4-FFF2-40B4-BE49-F238E27FC236}">
                <a16:creationId xmlns:a16="http://schemas.microsoft.com/office/drawing/2014/main" xmlns="" id="{3889EB0B-5E1F-D1A9-27AD-52A6352E07B7}"/>
              </a:ext>
            </a:extLst>
          </p:cNvPr>
          <p:cNvSpPr txBox="1"/>
          <p:nvPr/>
        </p:nvSpPr>
        <p:spPr>
          <a:xfrm>
            <a:off x="609600" y="266700"/>
            <a:ext cx="16535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Hồi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tưởng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thiết</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692A94A-71E2-2119-8F56-597083A4EB59}"/>
              </a:ext>
            </a:extLst>
          </p:cNvPr>
          <p:cNvSpPr txBox="1"/>
          <p:nvPr/>
        </p:nvSpPr>
        <p:spPr>
          <a:xfrm>
            <a:off x="876300" y="1104900"/>
            <a:ext cx="58293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Lúc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D3A035F1-74B7-363C-FBBF-DDB26FA6BEAE}"/>
              </a:ext>
            </a:extLst>
          </p:cNvPr>
          <p:cNvSpPr txBox="1"/>
          <p:nvPr/>
        </p:nvSpPr>
        <p:spPr>
          <a:xfrm>
            <a:off x="1422988" y="3189615"/>
            <a:ext cx="7949612"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rồi</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thế</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thì</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mới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a:t>
            </a:r>
            <a:r>
              <a:rPr lang="en-US" sz="4400" i="1"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xmlns="" id="{308AA7AC-BDC3-E987-406D-D9D5DC15D4BB}"/>
              </a:ext>
            </a:extLst>
          </p:cNvPr>
          <p:cNvSpPr txBox="1"/>
          <p:nvPr/>
        </p:nvSpPr>
        <p:spPr>
          <a:xfrm>
            <a:off x="10320284" y="2978547"/>
            <a:ext cx="7129516" cy="307161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rPr>
              <a:t>Câu</a:t>
            </a:r>
            <a:r>
              <a:rPr lang="vi-VN" sz="4400" dirty="0">
                <a:latin typeface="Times New Roman" pitchFamily="18" charset="0"/>
                <a:cs typeface="Times New Roman" pitchFamily="18" charset="0"/>
              </a:rPr>
              <a:t> cảm thán</a:t>
            </a:r>
            <a:endParaRPr lang="en-US" sz="4400" dirty="0">
              <a:latin typeface="Times New Roman" pitchFamily="18" charset="0"/>
              <a:cs typeface="Times New Roman" pitchFamily="18" charset="0"/>
            </a:endParaRPr>
          </a:p>
          <a:p>
            <a:pPr algn="just">
              <a:spcBef>
                <a:spcPct val="20000"/>
              </a:spcBef>
            </a:pPr>
            <a:r>
              <a:rPr lang="en-US" sz="4400" dirty="0">
                <a:latin typeface="Times New Roman" pitchFamily="18" charset="0"/>
                <a:cs typeface="Times New Roman" pitchFamily="18" charset="0"/>
              </a:rPr>
              <a:t>- Đ</a:t>
            </a:r>
            <a:r>
              <a:rPr lang="vi-VN" sz="4400" dirty="0">
                <a:latin typeface="Times New Roman" pitchFamily="18" charset="0"/>
                <a:cs typeface="Times New Roman" pitchFamily="18" charset="0"/>
              </a:rPr>
              <a:t>iệp từ </a:t>
            </a:r>
            <a:r>
              <a:rPr lang="en-US" sz="4400" dirty="0">
                <a:latin typeface="Times New Roman" pitchFamily="18" charset="0"/>
                <a:cs typeface="Times New Roman" pitchFamily="18" charset="0"/>
              </a:rPr>
              <a:t>“</a:t>
            </a:r>
            <a:r>
              <a:rPr lang="vi-VN" sz="4400" i="1" dirty="0">
                <a:latin typeface="Times New Roman" pitchFamily="18" charset="0"/>
                <a:cs typeface="Times New Roman" pitchFamily="18" charset="0"/>
              </a:rPr>
              <a:t>thôi</a:t>
            </a:r>
            <a:r>
              <a:rPr lang="en-US" sz="4400" i="1" dirty="0">
                <a:latin typeface="Times New Roman" pitchFamily="18" charset="0"/>
                <a:cs typeface="Times New Roman" pitchFamily="18" charset="0"/>
              </a:rPr>
              <a:t>”</a:t>
            </a:r>
          </a:p>
          <a:p>
            <a:pPr algn="just">
              <a:spcBef>
                <a:spcPct val="20000"/>
              </a:spcBef>
            </a:pPr>
            <a:r>
              <a:rPr lang="en-US" sz="4400" dirty="0">
                <a:latin typeface="Times New Roman" pitchFamily="18" charset="0"/>
                <a:cs typeface="Times New Roman" pitchFamily="18" charset="0"/>
                <a:sym typeface="Wingdings" panose="05000000000000000000" pitchFamily="2" charset="2"/>
              </a:rPr>
              <a:t></a:t>
            </a:r>
            <a:r>
              <a:rPr lang="en-US" sz="4400" i="1" dirty="0">
                <a:latin typeface="Times New Roman" pitchFamily="18" charset="0"/>
                <a:cs typeface="Times New Roman" pitchFamily="18" charset="0"/>
              </a:rPr>
              <a:t> </a:t>
            </a:r>
            <a:r>
              <a:rPr lang="en-US" sz="4400" dirty="0">
                <a:latin typeface="Times New Roman" pitchFamily="18" charset="0"/>
                <a:cs typeface="Times New Roman" pitchFamily="18" charset="0"/>
              </a:rPr>
              <a:t>N</a:t>
            </a:r>
            <a:r>
              <a:rPr lang="vi-VN" sz="4400" dirty="0">
                <a:latin typeface="Times New Roman" pitchFamily="18" charset="0"/>
                <a:cs typeface="Times New Roman" pitchFamily="18" charset="0"/>
              </a:rPr>
              <a:t>ỗi niềm tâm sự thầm kín xót xa của nhà thơ</a:t>
            </a:r>
            <a:endParaRPr lang="en-US" sz="4400" dirty="0">
              <a:solidFill>
                <a:schemeClr val="bg2">
                  <a:lumMod val="25000"/>
                </a:schemeClr>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3F42F6CF-C381-6D74-C8B7-2DB0890C487F}"/>
              </a:ext>
            </a:extLst>
          </p:cNvPr>
          <p:cNvSpPr txBox="1"/>
          <p:nvPr/>
        </p:nvSpPr>
        <p:spPr>
          <a:xfrm>
            <a:off x="783458" y="5582955"/>
            <a:ext cx="9482084" cy="2800767"/>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Muốn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thêm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nhác</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Trước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năm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gặp</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một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lần</a:t>
            </a:r>
            <a:r>
              <a:rPr lang="en-US" sz="4400" i="1" dirty="0">
                <a:latin typeface="Times New Roman" pitchFamily="18" charset="0"/>
                <a:cs typeface="Times New Roman" pitchFamily="18" charset="0"/>
              </a:rPr>
              <a:t>; </a:t>
            </a:r>
          </a:p>
          <a:p>
            <a:pPr algn="ctr"/>
            <a:r>
              <a:rPr lang="en-US" sz="4400" i="1" dirty="0" err="1">
                <a:latin typeface="Times New Roman" pitchFamily="18" charset="0"/>
                <a:cs typeface="Times New Roman" pitchFamily="18" charset="0"/>
              </a:rPr>
              <a:t>Cầm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hỏi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xa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gần</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Mừng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rằng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tinh</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thần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chưa</a:t>
            </a:r>
            <a:r>
              <a:rPr lang="en-US" sz="4400" i="1" dirty="0">
                <a:latin typeface="Times New Roman" pitchFamily="18" charset="0"/>
                <a:cs typeface="Times New Roman" pitchFamily="18" charset="0"/>
              </a:rPr>
              <a:t> can.”</a:t>
            </a:r>
          </a:p>
        </p:txBody>
      </p:sp>
      <p:sp>
        <p:nvSpPr>
          <p:cNvPr id="16" name="TextBox 15">
            <a:extLst>
              <a:ext uri="{FF2B5EF4-FFF2-40B4-BE49-F238E27FC236}">
                <a16:creationId xmlns:a16="http://schemas.microsoft.com/office/drawing/2014/main" xmlns="" id="{EA573D68-250D-EADF-158E-8BD4C225EA83}"/>
              </a:ext>
            </a:extLst>
          </p:cNvPr>
          <p:cNvSpPr txBox="1"/>
          <p:nvPr/>
        </p:nvSpPr>
        <p:spPr>
          <a:xfrm>
            <a:off x="10265542" y="6050157"/>
            <a:ext cx="7129516" cy="1446550"/>
          </a:xfrm>
          <a:prstGeom prst="rect">
            <a:avLst/>
          </a:prstGeom>
          <a:noFill/>
        </p:spPr>
        <p:txBody>
          <a:bodyPr wrap="square" rtlCol="0">
            <a:spAutoFit/>
          </a:bodyPr>
          <a:lstStyle/>
          <a:p>
            <a:pPr algn="just">
              <a:spcBef>
                <a:spcPct val="20000"/>
              </a:spcBef>
            </a:pP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Lần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gặp</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cuối</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là</a:t>
            </a:r>
            <a:r>
              <a:rPr lang="en-US" sz="4400" dirty="0">
                <a:latin typeface="Times New Roman" pitchFamily="18" charset="0"/>
                <a:cs typeface="Times New Roman" pitchFamily="18" charset="0"/>
                <a:sym typeface="Wingdings" panose="05000000000000000000" pitchFamily="2" charset="2"/>
              </a:rPr>
              <a:t> 3 </a:t>
            </a:r>
            <a:r>
              <a:rPr lang="en-US" sz="4400" dirty="0" err="1">
                <a:latin typeface="Times New Roman" pitchFamily="18" charset="0"/>
                <a:cs typeface="Times New Roman" pitchFamily="18" charset="0"/>
                <a:sym typeface="Wingdings" panose="05000000000000000000" pitchFamily="2" charset="2"/>
              </a:rPr>
              <a:t>năm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trước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mừng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vì</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bạn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còn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khỏe</a:t>
            </a:r>
            <a:endParaRPr lang="en-US" sz="4400" dirty="0">
              <a:solidFill>
                <a:schemeClr val="bg2">
                  <a:lumMod val="25000"/>
                </a:schemeClr>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xmlns="" id="{A4C8FBDA-EC71-633A-9470-811ACB49073E}"/>
              </a:ext>
            </a:extLst>
          </p:cNvPr>
          <p:cNvSpPr txBox="1"/>
          <p:nvPr/>
        </p:nvSpPr>
        <p:spPr>
          <a:xfrm>
            <a:off x="838200" y="8648700"/>
            <a:ext cx="16992600" cy="1446550"/>
          </a:xfrm>
          <a:prstGeom prst="rect">
            <a:avLst/>
          </a:prstGeom>
          <a:noFill/>
        </p:spPr>
        <p:txBody>
          <a:bodyPr wrap="square">
            <a:spAutoFit/>
          </a:bodyPr>
          <a:lstStyle/>
          <a:p>
            <a:pPr algn="just">
              <a:buNone/>
            </a:pPr>
            <a:r>
              <a:rPr lang="en-US" sz="4400" b="1" dirty="0">
                <a:solidFill>
                  <a:srgbClr val="C00000"/>
                </a:solidFill>
                <a:latin typeface="Times New Roman" pitchFamily="18" charset="0"/>
                <a:cs typeface="Times New Roman" pitchFamily="18" charset="0"/>
                <a:sym typeface="Wingdings" panose="05000000000000000000" pitchFamily="2" charset="2"/>
              </a:rPr>
              <a:t> </a:t>
            </a:r>
            <a:r>
              <a:rPr lang="en-US" sz="4400" b="1" dirty="0" err="1">
                <a:solidFill>
                  <a:srgbClr val="C00000"/>
                </a:solidFill>
                <a:latin typeface="Times New Roman" pitchFamily="18" charset="0"/>
                <a:cs typeface="Times New Roman" pitchFamily="18" charset="0"/>
                <a:sym typeface="Wingdings" panose="05000000000000000000" pitchFamily="2" charset="2"/>
              </a:rPr>
              <a:t>Đ</a:t>
            </a:r>
            <a:r>
              <a:rPr lang="en-US" sz="4400" b="1" dirty="0" err="1">
                <a:solidFill>
                  <a:srgbClr val="C00000"/>
                </a:solidFill>
                <a:latin typeface="Times New Roman" pitchFamily="18" charset="0"/>
                <a:cs typeface="Times New Roman" pitchFamily="18" charset="0"/>
              </a:rPr>
              <a:t>ôi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già</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sau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nhiều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năm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cách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biệt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gặp</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lại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nhau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bạn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thắm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thiết</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bộc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lộ</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niềm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trong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tâm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trạng</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thầm</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kín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với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nỗi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đau</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thời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thế</a:t>
            </a:r>
            <a:r>
              <a:rPr lang="en-US" sz="44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130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D494208-7F3A-AE86-3B78-26D25544622A}"/>
              </a:ext>
            </a:extLst>
          </p:cNvPr>
          <p:cNvSpPr txBox="1"/>
          <p:nvPr/>
        </p:nvSpPr>
        <p:spPr>
          <a:xfrm>
            <a:off x="609600" y="379186"/>
            <a:ext cx="16535400" cy="769441"/>
          </a:xfrm>
          <a:prstGeom prst="rect">
            <a:avLst/>
          </a:prstGeom>
          <a:noFill/>
        </p:spPr>
        <p:txBody>
          <a:bodyPr wrap="square">
            <a:spAutoFit/>
          </a:bodyPr>
          <a:lstStyle/>
          <a:p>
            <a:pPr algn="just">
              <a:defRPr/>
            </a:pPr>
            <a:r>
              <a:rPr lang="vi-VN"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DEE8DF37-B66E-F620-D6ED-4C32E2F8EADE}"/>
              </a:ext>
            </a:extLst>
          </p:cNvPr>
          <p:cNvSpPr txBox="1"/>
          <p:nvPr/>
        </p:nvSpPr>
        <p:spPr>
          <a:xfrm>
            <a:off x="4596120" y="1786036"/>
            <a:ext cx="9095760" cy="1446550"/>
          </a:xfrm>
          <a:prstGeom prst="rect">
            <a:avLst/>
          </a:prstGeom>
          <a:noFill/>
        </p:spPr>
        <p:txBody>
          <a:bodyPr wrap="non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sao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vội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về</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ngay</a:t>
            </a:r>
            <a:endParaRPr lang="en-US" sz="4400" i="1" dirty="0">
              <a:latin typeface="Times New Roman" pitchFamily="18" charset="0"/>
              <a:cs typeface="Times New Roman" pitchFamily="18" charset="0"/>
            </a:endParaRPr>
          </a:p>
          <a:p>
            <a:pPr algn="ctr"/>
            <a:r>
              <a:rPr lang="en-US" sz="4400" i="1" dirty="0" err="1">
                <a:latin typeface="Times New Roman" pitchFamily="18" charset="0"/>
                <a:cs typeface="Times New Roman" pitchFamily="18" charset="0"/>
              </a:rPr>
              <a:t>Chợt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nghe</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bỗng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tay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chân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rụng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rời</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xmlns="" id="{87B22283-C295-92EF-2430-C658E6760CD3}"/>
              </a:ext>
            </a:extLst>
          </p:cNvPr>
          <p:cNvSpPr txBox="1"/>
          <p:nvPr/>
        </p:nvSpPr>
        <p:spPr>
          <a:xfrm>
            <a:off x="13270605" y="1093419"/>
            <a:ext cx="2975429" cy="1446550"/>
          </a:xfrm>
          <a:prstGeom prst="rect">
            <a:avLst/>
          </a:prstGeom>
          <a:noFill/>
        </p:spPr>
        <p:txBody>
          <a:bodyPr wrap="square" rtlCol="0">
            <a:spAutoFit/>
          </a:bodyPr>
          <a:lstStyle/>
          <a:p>
            <a:pPr algn="ct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giảm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endParaRPr lang="en-US" sz="4400" i="1" dirty="0">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xmlns="" id="{5F413EBB-993C-8E54-1839-EA7A6A8885ED}"/>
              </a:ext>
            </a:extLst>
          </p:cNvPr>
          <p:cNvSpPr txBox="1">
            <a:spLocks/>
          </p:cNvSpPr>
          <p:nvPr/>
        </p:nvSpPr>
        <p:spPr bwMode="auto">
          <a:xfrm>
            <a:off x="429985" y="4065445"/>
            <a:ext cx="4931229"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spcBef>
                <a:spcPct val="20000"/>
              </a:spcBef>
            </a:pPr>
            <a:r>
              <a:rPr lang="en-US" sz="4400" dirty="0">
                <a:latin typeface="Times New Roman" pitchFamily="18" charset="0"/>
                <a:cs typeface="Times New Roman" pitchFamily="18" charset="0"/>
              </a:rPr>
              <a:t>S</a:t>
            </a:r>
            <a:r>
              <a:rPr lang="vi-VN" sz="4400" dirty="0">
                <a:latin typeface="Times New Roman" pitchFamily="18" charset="0"/>
                <a:cs typeface="Times New Roman" pitchFamily="18" charset="0"/>
              </a:rPr>
              <a:t>ửng sốt bàng </a:t>
            </a:r>
            <a:r>
              <a:rPr lang="en-US" sz="4400" dirty="0" err="1">
                <a:latin typeface="Times New Roman" pitchFamily="18" charset="0"/>
                <a:cs typeface="Times New Roman" pitchFamily="18" charset="0"/>
              </a:rPr>
              <a:t>hoàng</a:t>
            </a:r>
            <a:endParaRPr lang="en-US" sz="4400" dirty="0">
              <a:latin typeface="Times New Roman" pitchFamily="18" charset="0"/>
              <a:cs typeface="Times New Roman" pitchFamily="18" charset="0"/>
            </a:endParaRPr>
          </a:p>
        </p:txBody>
      </p:sp>
      <p:sp>
        <p:nvSpPr>
          <p:cNvPr id="9" name="Oval 8">
            <a:extLst>
              <a:ext uri="{FF2B5EF4-FFF2-40B4-BE49-F238E27FC236}">
                <a16:creationId xmlns:a16="http://schemas.microsoft.com/office/drawing/2014/main" xmlns="" id="{4C52307A-69A6-C7C6-78E5-FAD8018EF7E3}"/>
              </a:ext>
            </a:extLst>
          </p:cNvPr>
          <p:cNvSpPr/>
          <p:nvPr/>
        </p:nvSpPr>
        <p:spPr>
          <a:xfrm>
            <a:off x="9448800" y="1638300"/>
            <a:ext cx="1600200" cy="9690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xmlns="" id="{4989C047-70FF-9C90-ECE1-B4B540EE7B5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2714741" flipV="1">
            <a:off x="10885754" y="754242"/>
            <a:ext cx="1961189" cy="1961189"/>
          </a:xfrm>
          <a:prstGeom prst="rect">
            <a:avLst/>
          </a:prstGeom>
        </p:spPr>
      </p:pic>
      <p:cxnSp>
        <p:nvCxnSpPr>
          <p:cNvPr id="11" name="Straight Connector 10">
            <a:extLst>
              <a:ext uri="{FF2B5EF4-FFF2-40B4-BE49-F238E27FC236}">
                <a16:creationId xmlns:a16="http://schemas.microsoft.com/office/drawing/2014/main" xmlns="" id="{2674123F-222A-1893-F745-838F1829D66D}"/>
              </a:ext>
            </a:extLst>
          </p:cNvPr>
          <p:cNvCxnSpPr>
            <a:cxnSpLocks/>
          </p:cNvCxnSpPr>
          <p:nvPr/>
        </p:nvCxnSpPr>
        <p:spPr>
          <a:xfrm>
            <a:off x="9622971" y="2476500"/>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E803CC45-F11B-C378-9A66-7909571ED4B4}"/>
              </a:ext>
            </a:extLst>
          </p:cNvPr>
          <p:cNvCxnSpPr>
            <a:cxnSpLocks/>
          </p:cNvCxnSpPr>
          <p:nvPr/>
        </p:nvCxnSpPr>
        <p:spPr>
          <a:xfrm>
            <a:off x="6553200" y="2476500"/>
            <a:ext cx="19050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3E66B807-FC0C-B6ED-4698-8D295A161A63}"/>
              </a:ext>
            </a:extLst>
          </p:cNvPr>
          <p:cNvCxnSpPr>
            <a:cxnSpLocks/>
          </p:cNvCxnSpPr>
          <p:nvPr/>
        </p:nvCxnSpPr>
        <p:spPr>
          <a:xfrm>
            <a:off x="4596120" y="3232586"/>
            <a:ext cx="2416629"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xmlns="" id="{69A38FB1-AEEA-6E2D-694B-86235222E699}"/>
              </a:ext>
            </a:extLst>
          </p:cNvPr>
          <p:cNvCxnSpPr>
            <a:cxnSpLocks/>
          </p:cNvCxnSpPr>
          <p:nvPr/>
        </p:nvCxnSpPr>
        <p:spPr>
          <a:xfrm>
            <a:off x="7935685" y="3206715"/>
            <a:ext cx="1132115"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xmlns="" id="{8C1D7D59-2D49-2148-F8E6-4954A682AFC2}"/>
              </a:ext>
            </a:extLst>
          </p:cNvPr>
          <p:cNvCxnSpPr>
            <a:cxnSpLocks/>
          </p:cNvCxnSpPr>
          <p:nvPr/>
        </p:nvCxnSpPr>
        <p:spPr>
          <a:xfrm>
            <a:off x="9144000" y="3232586"/>
            <a:ext cx="396240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pic>
        <p:nvPicPr>
          <p:cNvPr id="20" name="Picture 19" descr="A black background with a black square&#10;&#10;Description automatically generated with medium confidence">
            <a:extLst>
              <a:ext uri="{FF2B5EF4-FFF2-40B4-BE49-F238E27FC236}">
                <a16:creationId xmlns:a16="http://schemas.microsoft.com/office/drawing/2014/main" xmlns="" id="{540BA9E6-C20F-744A-D7EB-0E01C979F8A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2708782" y="2399727"/>
            <a:ext cx="1961189" cy="1961189"/>
          </a:xfrm>
          <a:prstGeom prst="rect">
            <a:avLst/>
          </a:prstGeom>
        </p:spPr>
      </p:pic>
      <p:sp>
        <p:nvSpPr>
          <p:cNvPr id="21" name="TextBox 20">
            <a:extLst>
              <a:ext uri="{FF2B5EF4-FFF2-40B4-BE49-F238E27FC236}">
                <a16:creationId xmlns:a16="http://schemas.microsoft.com/office/drawing/2014/main" xmlns="" id="{2E166AFA-6967-42A7-FD64-60937BD34FB8}"/>
              </a:ext>
            </a:extLst>
          </p:cNvPr>
          <p:cNvSpPr txBox="1"/>
          <p:nvPr/>
        </p:nvSpPr>
        <p:spPr>
          <a:xfrm>
            <a:off x="2822121" y="5495902"/>
            <a:ext cx="12491358" cy="2123658"/>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Rượu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ngon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có</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bạn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hiền</a:t>
            </a:r>
            <a:r>
              <a:rPr lang="en-US" sz="4400" i="1" dirty="0">
                <a:latin typeface="Times New Roman" pitchFamily="18" charset="0"/>
                <a:cs typeface="Times New Roman" pitchFamily="18" charset="0"/>
              </a:rPr>
              <a:t> </a:t>
            </a:r>
          </a:p>
          <a:p>
            <a:pPr algn="ct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b="1"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phải</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tiền</a:t>
            </a:r>
            <a:r>
              <a:rPr lang="en-US" sz="4400" i="1" dirty="0">
                <a:latin typeface="Times New Roman" pitchFamily="18" charset="0"/>
                <a:cs typeface="Times New Roman" pitchFamily="18" charset="0"/>
              </a:rPr>
              <a:t> </a:t>
            </a:r>
            <a:r>
              <a:rPr lang="en-US" sz="4400" b="1"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mua</a:t>
            </a:r>
            <a:r>
              <a:rPr lang="en-US" sz="4400" i="1" dirty="0">
                <a:latin typeface="Times New Roman" pitchFamily="18" charset="0"/>
                <a:cs typeface="Times New Roman" pitchFamily="18" charset="0"/>
              </a:rPr>
              <a:t>.”</a:t>
            </a:r>
          </a:p>
          <a:p>
            <a:pPr algn="ctr"/>
            <a:endParaRPr lang="en-US" sz="4400" i="1" dirty="0">
              <a:latin typeface="Times New Roman" pitchFamily="18" charset="0"/>
              <a:cs typeface="Times New Roman" pitchFamily="18" charset="0"/>
            </a:endParaRPr>
          </a:p>
        </p:txBody>
      </p:sp>
      <p:sp>
        <p:nvSpPr>
          <p:cNvPr id="22" name="Espace réservé du contenu 2">
            <a:extLst>
              <a:ext uri="{FF2B5EF4-FFF2-40B4-BE49-F238E27FC236}">
                <a16:creationId xmlns:a16="http://schemas.microsoft.com/office/drawing/2014/main" xmlns="" id="{7468980F-6E4E-8FD5-9D65-1C43A7092B0F}"/>
              </a:ext>
            </a:extLst>
          </p:cNvPr>
          <p:cNvSpPr txBox="1">
            <a:spLocks/>
          </p:cNvSpPr>
          <p:nvPr/>
        </p:nvSpPr>
        <p:spPr bwMode="auto">
          <a:xfrm>
            <a:off x="849724" y="7424761"/>
            <a:ext cx="5869749" cy="1143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spcBef>
                <a:spcPct val="20000"/>
              </a:spcBef>
            </a:pPr>
            <a:r>
              <a:rPr lang="en-US" sz="4400" dirty="0">
                <a:latin typeface="Times New Roman" pitchFamily="18" charset="0"/>
                <a:cs typeface="Times New Roman" pitchFamily="18" charset="0"/>
              </a:rPr>
              <a:t>Điệp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a:t>
            </a:r>
          </a:p>
          <a:p>
            <a:pPr lvl="0">
              <a:spcBef>
                <a:spcPct val="20000"/>
              </a:spcBef>
            </a:pPr>
            <a:r>
              <a:rPr lang="en-US" sz="4400" dirty="0" err="1">
                <a:latin typeface="Times New Roman" pitchFamily="18" charset="0"/>
                <a:cs typeface="Times New Roman" pitchFamily="18" charset="0"/>
              </a:rPr>
              <a:t>Nhịp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dằn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xuống</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D4B4CB4D-62D2-2C5F-FBAA-42400AAEA3EA}"/>
              </a:ext>
            </a:extLst>
          </p:cNvPr>
          <p:cNvSpPr txBox="1"/>
          <p:nvPr/>
        </p:nvSpPr>
        <p:spPr>
          <a:xfrm>
            <a:off x="10831285" y="7852689"/>
            <a:ext cx="5627915" cy="1446550"/>
          </a:xfrm>
          <a:prstGeom prst="rect">
            <a:avLst/>
          </a:prstGeom>
          <a:noFill/>
        </p:spPr>
        <p:txBody>
          <a:bodyPr wrap="square" rtlCol="0">
            <a:spAutoFit/>
          </a:bodyPr>
          <a:lstStyle/>
          <a:p>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rPr>
              <a:t>Sự</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trống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đến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nghẹn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ngào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chua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xót</a:t>
            </a:r>
            <a:r>
              <a:rPr lang="en-US" sz="4400" b="1" dirty="0">
                <a:solidFill>
                  <a:srgbClr val="FF0000"/>
                </a:solidFill>
                <a:latin typeface="Times New Roman" pitchFamily="18" charset="0"/>
                <a:cs typeface="Times New Roman" pitchFamily="18" charset="0"/>
              </a:rPr>
              <a:t>.</a:t>
            </a:r>
          </a:p>
        </p:txBody>
      </p:sp>
      <p:cxnSp>
        <p:nvCxnSpPr>
          <p:cNvPr id="24" name="Straight Connector 23">
            <a:extLst>
              <a:ext uri="{FF2B5EF4-FFF2-40B4-BE49-F238E27FC236}">
                <a16:creationId xmlns:a16="http://schemas.microsoft.com/office/drawing/2014/main" xmlns="" id="{4F1D814B-2C72-3974-9746-FBDC9727CF98}"/>
              </a:ext>
            </a:extLst>
          </p:cNvPr>
          <p:cNvCxnSpPr>
            <a:cxnSpLocks/>
          </p:cNvCxnSpPr>
          <p:nvPr/>
        </p:nvCxnSpPr>
        <p:spPr>
          <a:xfrm>
            <a:off x="8414656" y="62103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xmlns="" id="{36AF82A8-CF55-64B8-AA29-327D9C5678A2}"/>
              </a:ext>
            </a:extLst>
          </p:cNvPr>
          <p:cNvCxnSpPr>
            <a:cxnSpLocks/>
          </p:cNvCxnSpPr>
          <p:nvPr/>
        </p:nvCxnSpPr>
        <p:spPr>
          <a:xfrm>
            <a:off x="3483427"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B166B6E8-D58B-3ED1-64BD-FCA8D382C32B}"/>
              </a:ext>
            </a:extLst>
          </p:cNvPr>
          <p:cNvCxnSpPr>
            <a:cxnSpLocks/>
          </p:cNvCxnSpPr>
          <p:nvPr/>
        </p:nvCxnSpPr>
        <p:spPr>
          <a:xfrm>
            <a:off x="63106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xmlns="" id="{F7803F86-142D-9FC0-4138-539B443DC782}"/>
              </a:ext>
            </a:extLst>
          </p:cNvPr>
          <p:cNvCxnSpPr>
            <a:cxnSpLocks/>
          </p:cNvCxnSpPr>
          <p:nvPr/>
        </p:nvCxnSpPr>
        <p:spPr>
          <a:xfrm>
            <a:off x="8952220" y="6896100"/>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6B8E4708-F7DD-BCEB-426C-2817EE771F8D}"/>
              </a:ext>
            </a:extLst>
          </p:cNvPr>
          <p:cNvCxnSpPr>
            <a:cxnSpLocks/>
          </p:cNvCxnSpPr>
          <p:nvPr/>
        </p:nvCxnSpPr>
        <p:spPr>
          <a:xfrm>
            <a:off x="11702142" y="6861629"/>
            <a:ext cx="1404258"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0" name="Espace réservé du contenu 2">
            <a:extLst>
              <a:ext uri="{FF2B5EF4-FFF2-40B4-BE49-F238E27FC236}">
                <a16:creationId xmlns:a16="http://schemas.microsoft.com/office/drawing/2014/main" xmlns="" id="{493C4C88-8B89-62E6-C8A7-1D9ED1952AB2}"/>
              </a:ext>
            </a:extLst>
          </p:cNvPr>
          <p:cNvSpPr txBox="1">
            <a:spLocks/>
          </p:cNvSpPr>
          <p:nvPr/>
        </p:nvSpPr>
        <p:spPr bwMode="auto">
          <a:xfrm>
            <a:off x="13217097" y="3555231"/>
            <a:ext cx="4232703" cy="97120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Trở</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lại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đối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diện</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với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thực</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tại</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mất</a:t>
            </a:r>
            <a:r>
              <a:rPr lang="en-US" sz="4400" b="1" dirty="0">
                <a:solidFill>
                  <a:srgbClr val="FF0000"/>
                </a:solidFill>
                <a:latin typeface="Times New Roman" pitchFamily="18" charset="0"/>
                <a:cs typeface="Times New Roman" pitchFamily="18" charset="0"/>
                <a:sym typeface="Wingdings" panose="05000000000000000000" pitchFamily="2" charset="2"/>
              </a:rPr>
              <a:t> </a:t>
            </a:r>
            <a:r>
              <a:rPr lang="en-US" sz="4400" b="1" dirty="0" err="1">
                <a:solidFill>
                  <a:srgbClr val="FF0000"/>
                </a:solidFill>
                <a:latin typeface="Times New Roman" pitchFamily="18" charset="0"/>
                <a:cs typeface="Times New Roman" pitchFamily="18" charset="0"/>
                <a:sym typeface="Wingdings" panose="05000000000000000000" pitchFamily="2" charset="2"/>
              </a:rPr>
              <a:t>bạn</a:t>
            </a:r>
            <a:r>
              <a:rPr lang="en-US" sz="4400" b="1" dirty="0">
                <a:solidFill>
                  <a:srgbClr val="FF0000"/>
                </a:solidFill>
                <a:latin typeface="Times New Roman" pitchFamily="18" charset="0"/>
                <a:cs typeface="Times New Roman" pitchFamily="18" charset="0"/>
                <a:sym typeface="Wingdings" panose="05000000000000000000" pitchFamily="2" charset="2"/>
              </a:rPr>
              <a:t>.</a:t>
            </a:r>
            <a:endParaRPr lang="en-US" sz="4400" b="1" dirty="0">
              <a:solidFill>
                <a:srgbClr val="FF0000"/>
              </a:solidFill>
              <a:latin typeface="Times New Roman" pitchFamily="18" charset="0"/>
              <a:cs typeface="Times New Roman" pitchFamily="18" charset="0"/>
            </a:endParaRPr>
          </a:p>
        </p:txBody>
      </p:sp>
      <p:pic>
        <p:nvPicPr>
          <p:cNvPr id="31" name="Picture 30" descr="A black background with a black square&#10;&#10;Description automatically generated with medium confidence">
            <a:extLst>
              <a:ext uri="{FF2B5EF4-FFF2-40B4-BE49-F238E27FC236}">
                <a16:creationId xmlns:a16="http://schemas.microsoft.com/office/drawing/2014/main" xmlns="" id="{F9225467-13F0-0423-D57D-2D2B5FBF37C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flipH="1" flipV="1">
            <a:off x="1823410" y="5719686"/>
            <a:ext cx="1961189" cy="1961189"/>
          </a:xfrm>
          <a:prstGeom prst="rect">
            <a:avLst/>
          </a:prstGeom>
        </p:spPr>
      </p:pic>
    </p:spTree>
    <p:extLst>
      <p:ext uri="{BB962C8B-B14F-4D97-AF65-F5344CB8AC3E}">
        <p14:creationId xmlns:p14="http://schemas.microsoft.com/office/powerpoint/2010/main" val="80857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barn(inVertical)">
                                      <p:cBhvr>
                                        <p:cTn id="60" dur="500"/>
                                        <p:tgtEl>
                                          <p:spTgt spid="21">
                                            <p:txEl>
                                              <p:pRg st="0" end="0"/>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21">
                                            <p:txEl>
                                              <p:pRg st="1" end="1"/>
                                            </p:txEl>
                                          </p:spTgt>
                                        </p:tgtEl>
                                        <p:attrNameLst>
                                          <p:attrName>style.visibility</p:attrName>
                                        </p:attrNameLst>
                                      </p:cBhvr>
                                      <p:to>
                                        <p:strVal val="visible"/>
                                      </p:to>
                                    </p:set>
                                    <p:animEffect transition="in" filter="barn(inVertical)">
                                      <p:cBhvr>
                                        <p:cTn id="63" dur="500"/>
                                        <p:tgtEl>
                                          <p:spTgt spid="21">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par>
                                <p:cTn id="69" presetID="16" presetClass="entr" presetSubtype="21"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par>
                                <p:cTn id="72" presetID="16" presetClass="entr" presetSubtype="21"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par>
                                <p:cTn id="75" presetID="16" presetClass="entr" presetSubtype="21"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par>
                                <p:cTn id="78" presetID="16" presetClass="entr" presetSubtype="21"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barn(inVertical)">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barn(inVertical)">
                                      <p:cBhvr>
                                        <p:cTn id="9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22" grpId="0"/>
      <p:bldP spid="23"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A6DB577-74D1-4114-9E52-4AC9B394A3F9}"/>
              </a:ext>
            </a:extLst>
          </p:cNvPr>
          <p:cNvSpPr txBox="1"/>
          <p:nvPr/>
        </p:nvSpPr>
        <p:spPr>
          <a:xfrm>
            <a:off x="609600" y="379186"/>
            <a:ext cx="16535400" cy="769441"/>
          </a:xfrm>
          <a:prstGeom prst="rect">
            <a:avLst/>
          </a:prstGeom>
          <a:noFill/>
        </p:spPr>
        <p:txBody>
          <a:bodyPr wrap="square">
            <a:spAutoFit/>
          </a:bodyPr>
          <a:lstStyle/>
          <a:p>
            <a:pPr algn="just">
              <a:defRPr/>
            </a:pPr>
            <a:r>
              <a:rPr lang="vi-VN"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tin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qua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36DFA1DE-744D-D562-83A6-BEDD59F22AF5}"/>
              </a:ext>
            </a:extLst>
          </p:cNvPr>
          <p:cNvSpPr txBox="1"/>
          <p:nvPr/>
        </p:nvSpPr>
        <p:spPr>
          <a:xfrm>
            <a:off x="3886200" y="1714500"/>
            <a:ext cx="9982200" cy="2800767"/>
          </a:xfrm>
          <a:prstGeom prst="rect">
            <a:avLst/>
          </a:prstGeom>
          <a:noFill/>
        </p:spPr>
        <p:txBody>
          <a:bodyPr wrap="square" rtlCol="0">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Câu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nghĩ</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đắn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không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Viết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biết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mà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đưa</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treo</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hững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hờ</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kia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gảy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cũng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ngẩn</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ngơ</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tiếng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p>
        </p:txBody>
      </p:sp>
      <p:sp>
        <p:nvSpPr>
          <p:cNvPr id="7" name="Espace réservé du contenu 2">
            <a:extLst>
              <a:ext uri="{FF2B5EF4-FFF2-40B4-BE49-F238E27FC236}">
                <a16:creationId xmlns:a16="http://schemas.microsoft.com/office/drawing/2014/main" xmlns="" id="{38BE4C98-0E54-B89F-FE8C-18CEE430396F}"/>
              </a:ext>
            </a:extLst>
          </p:cNvPr>
          <p:cNvSpPr txBox="1">
            <a:spLocks/>
          </p:cNvSpPr>
          <p:nvPr/>
        </p:nvSpPr>
        <p:spPr bwMode="auto">
          <a:xfrm>
            <a:off x="838200" y="6286500"/>
            <a:ext cx="8610600" cy="2286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những điển tích về tình bạn tri âm, tri kỉ nổi tiếng thời xưa </a:t>
            </a:r>
            <a:r>
              <a:rPr lang="en-US" sz="4400" dirty="0">
                <a:latin typeface="Times New Roman" pitchFamily="18" charset="0"/>
                <a:cs typeface="Times New Roman" pitchFamily="18" charset="0"/>
              </a:rPr>
              <a:t>“</a:t>
            </a:r>
            <a:r>
              <a:rPr lang="en-US" sz="4400" i="1" dirty="0" err="1">
                <a:latin typeface="Times New Roman" pitchFamily="18" charset="0"/>
                <a:cs typeface="Times New Roman" pitchFamily="18" charset="0"/>
              </a:rPr>
              <a:t>giường</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Trần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Phồn-Từ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Trĩ</a:t>
            </a:r>
            <a:r>
              <a:rPr lang="en-US" sz="4400"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đàn</a:t>
            </a:r>
            <a:r>
              <a:rPr lang="en-US" sz="4400" i="1" dirty="0">
                <a:latin typeface="Times New Roman" pitchFamily="18" charset="0"/>
                <a:cs typeface="Times New Roman" pitchFamily="18" charset="0"/>
              </a:rPr>
              <a:t>”</a:t>
            </a:r>
            <a:r>
              <a:rPr lang="en-US" sz="4400" dirty="0">
                <a:latin typeface="Times New Roman" pitchFamily="18" charset="0"/>
                <a:cs typeface="Times New Roman" pitchFamily="18" charset="0"/>
              </a:rPr>
              <a:t> (Bá </a:t>
            </a:r>
            <a:r>
              <a:rPr lang="en-US" sz="4400" dirty="0" err="1">
                <a:latin typeface="Times New Roman" pitchFamily="18" charset="0"/>
                <a:cs typeface="Times New Roman" pitchFamily="18" charset="0"/>
              </a:rPr>
              <a:t>Nha-Tử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Kì</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8" name="Espace réservé du contenu 2">
            <a:extLst>
              <a:ext uri="{FF2B5EF4-FFF2-40B4-BE49-F238E27FC236}">
                <a16:creationId xmlns:a16="http://schemas.microsoft.com/office/drawing/2014/main" xmlns="" id="{176B3308-4CED-A98A-F962-CB6E36A37820}"/>
              </a:ext>
            </a:extLst>
          </p:cNvPr>
          <p:cNvSpPr txBox="1">
            <a:spLocks/>
          </p:cNvSpPr>
          <p:nvPr/>
        </p:nvSpPr>
        <p:spPr bwMode="auto">
          <a:xfrm>
            <a:off x="838200" y="5085934"/>
            <a:ext cx="14249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còn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vị</a:t>
            </a:r>
            <a:r>
              <a:rPr lang="en-US" sz="4400" dirty="0">
                <a:latin typeface="Times New Roman" pitchFamily="18" charset="0"/>
                <a:cs typeface="Times New Roman" pitchFamily="18" charset="0"/>
              </a:rPr>
              <a:t>.</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Espace réservé du contenu 2">
            <a:extLst>
              <a:ext uri="{FF2B5EF4-FFF2-40B4-BE49-F238E27FC236}">
                <a16:creationId xmlns:a16="http://schemas.microsoft.com/office/drawing/2014/main" xmlns="" id="{F0F7107A-C043-38A6-A43F-6F73849E0199}"/>
              </a:ext>
            </a:extLst>
          </p:cNvPr>
          <p:cNvSpPr txBox="1">
            <a:spLocks/>
          </p:cNvSpPr>
          <p:nvPr/>
        </p:nvSpPr>
        <p:spPr bwMode="auto">
          <a:xfrm>
            <a:off x="12115800" y="6381334"/>
            <a:ext cx="55626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b="1" dirty="0">
                <a:solidFill>
                  <a:srgbClr val="FF0000"/>
                </a:solidFill>
                <a:latin typeface="Times New Roman" pitchFamily="18" charset="0"/>
                <a:cs typeface="Times New Roman" pitchFamily="18" charset="0"/>
                <a:sym typeface="Wingdings" panose="05000000000000000000" pitchFamily="2" charset="2"/>
              </a:rPr>
              <a:t> N</a:t>
            </a:r>
            <a:r>
              <a:rPr lang="vi-VN" sz="4400" b="1" dirty="0">
                <a:solidFill>
                  <a:srgbClr val="FF0000"/>
                </a:solidFill>
                <a:latin typeface="Times New Roman" pitchFamily="18" charset="0"/>
                <a:cs typeface="Times New Roman" pitchFamily="18" charset="0"/>
              </a:rPr>
              <a:t>ỗi đau mất bạn</a:t>
            </a:r>
            <a:r>
              <a:rPr lang="en-US" sz="4400" b="1" dirty="0">
                <a:solidFill>
                  <a:srgbClr val="FF0000"/>
                </a:solidFill>
                <a:latin typeface="Times New Roman" pitchFamily="18" charset="0"/>
                <a:cs typeface="Times New Roman" pitchFamily="18" charset="0"/>
              </a:rPr>
              <a:t>.</a:t>
            </a:r>
            <a:endParaRPr kumimoji="0" lang="en-US" sz="44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0" name="Right Brace 9">
            <a:extLst>
              <a:ext uri="{FF2B5EF4-FFF2-40B4-BE49-F238E27FC236}">
                <a16:creationId xmlns:a16="http://schemas.microsoft.com/office/drawing/2014/main" xmlns="" id="{FA92C57B-8E19-DB1C-B132-A6FEF7C4B580}"/>
              </a:ext>
            </a:extLst>
          </p:cNvPr>
          <p:cNvSpPr/>
          <p:nvPr/>
        </p:nvSpPr>
        <p:spPr>
          <a:xfrm>
            <a:off x="10591800" y="5143500"/>
            <a:ext cx="990600" cy="3429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xmlns="" id="{424448AA-D48C-C26A-1A3D-554CDAC631F1}"/>
              </a:ext>
            </a:extLst>
          </p:cNvPr>
          <p:cNvSpPr/>
          <p:nvPr/>
        </p:nvSpPr>
        <p:spPr>
          <a:xfrm>
            <a:off x="10580914" y="3086100"/>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74019584-F8F3-3BEA-1C1B-CC8D0883158F}"/>
              </a:ext>
            </a:extLst>
          </p:cNvPr>
          <p:cNvSpPr/>
          <p:nvPr/>
        </p:nvSpPr>
        <p:spPr>
          <a:xfrm>
            <a:off x="8534400" y="3816276"/>
            <a:ext cx="2220686" cy="8166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2">
            <a:extLst>
              <a:ext uri="{FF2B5EF4-FFF2-40B4-BE49-F238E27FC236}">
                <a16:creationId xmlns:a16="http://schemas.microsoft.com/office/drawing/2014/main" xmlns="" id="{3107475E-72BB-B781-4A04-AE5A80F82E48}"/>
              </a:ext>
            </a:extLst>
          </p:cNvPr>
          <p:cNvSpPr txBox="1">
            <a:spLocks/>
          </p:cNvSpPr>
          <p:nvPr/>
        </p:nvSpPr>
        <p:spPr bwMode="auto">
          <a:xfrm>
            <a:off x="13716000" y="3251481"/>
            <a:ext cx="2057400" cy="104816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p>
            <a:pPr lvl="0" algn="just">
              <a:spcBef>
                <a:spcPct val="20000"/>
              </a:spcBef>
            </a:pP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láy</a:t>
            </a:r>
            <a:endParaRPr kumimoji="0" lang="en-US" sz="4400" b="0" i="1"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14" name="Freeform 9">
            <a:extLst>
              <a:ext uri="{FF2B5EF4-FFF2-40B4-BE49-F238E27FC236}">
                <a16:creationId xmlns:a16="http://schemas.microsoft.com/office/drawing/2014/main" xmlns="" id="{2D7FD61C-EED1-C1DC-4FAE-E6829258E5C5}"/>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7551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1759647-1560-DC92-F614-ACD1BC1F7318}"/>
              </a:ext>
            </a:extLst>
          </p:cNvPr>
          <p:cNvSpPr txBox="1"/>
          <p:nvPr/>
        </p:nvSpPr>
        <p:spPr>
          <a:xfrm>
            <a:off x="609600" y="379186"/>
            <a:ext cx="16535400" cy="769441"/>
          </a:xfrm>
          <a:prstGeom prst="rect">
            <a:avLst/>
          </a:prstGeom>
          <a:noFill/>
        </p:spPr>
        <p:txBody>
          <a:bodyPr wrap="square">
            <a:spAutoFit/>
          </a:bodyPr>
          <a:lstStyle/>
          <a:p>
            <a:pPr algn="just">
              <a:defRPr/>
            </a:pPr>
            <a:r>
              <a:rPr lang="en-US" sz="4400" b="1" dirty="0">
                <a:latin typeface="Times New Roman" panose="02020603050405020304" pitchFamily="18" charset="0"/>
                <a:cs typeface="Times New Roman" panose="02020603050405020304" pitchFamily="18" charset="0"/>
              </a:rPr>
              <a:t>d</a:t>
            </a:r>
            <a:r>
              <a:rPr lang="vi-VN"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buồn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bạn</a:t>
            </a:r>
            <a:r>
              <a:rPr lang="en-US" sz="4400" b="1" dirty="0">
                <a:latin typeface="Times New Roman" panose="02020603050405020304" pitchFamily="18" charset="0"/>
                <a:cs typeface="Times New Roman" panose="02020603050405020304" pitchFamily="18" charset="0"/>
              </a:rPr>
              <a:t> tri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5D80F17E-33B7-A059-F368-57AFB0BC86BD}"/>
              </a:ext>
            </a:extLst>
          </p:cNvPr>
          <p:cNvSpPr txBox="1"/>
          <p:nvPr/>
        </p:nvSpPr>
        <p:spPr>
          <a:xfrm>
            <a:off x="3752850" y="1714500"/>
            <a:ext cx="10782300" cy="2800767"/>
          </a:xfrm>
          <a:prstGeom prst="rect">
            <a:avLst/>
          </a:prstGeom>
          <a:noFill/>
        </p:spPr>
        <p:txBody>
          <a:bodyPr wrap="square">
            <a:spAutoFit/>
          </a:bodyPr>
          <a:lstStyle/>
          <a:p>
            <a:pPr algn="ctr"/>
            <a:r>
              <a:rPr lang="en-US" sz="4400" i="1" dirty="0">
                <a:latin typeface="Times New Roman" pitchFamily="18" charset="0"/>
                <a:cs typeface="Times New Roman" pitchFamily="18" charset="0"/>
              </a:rPr>
              <a:t>“</a:t>
            </a:r>
            <a:r>
              <a:rPr lang="en-US" sz="4400" i="1" dirty="0" err="1">
                <a:latin typeface="Times New Roman" pitchFamily="18" charset="0"/>
                <a:cs typeface="Times New Roman" pitchFamily="18" charset="0"/>
              </a:rPr>
              <a:t>Bác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 </a:t>
            </a:r>
            <a:r>
              <a:rPr lang="en-US" sz="4400" i="1" dirty="0" err="1">
                <a:latin typeface="Times New Roman" pitchFamily="18" charset="0"/>
                <a:cs typeface="Times New Roman" pitchFamily="18" charset="0"/>
              </a:rPr>
              <a:t>dẫu</a:t>
            </a:r>
            <a:r>
              <a:rPr lang="en-US" sz="4400" i="1" dirty="0">
                <a:latin typeface="Times New Roman" pitchFamily="18" charset="0"/>
                <a:cs typeface="Times New Roman" pitchFamily="18" charset="0"/>
              </a:rPr>
              <a:t> van </a:t>
            </a:r>
            <a:r>
              <a:rPr lang="en-US" sz="4400" i="1" dirty="0" err="1">
                <a:latin typeface="Times New Roman" pitchFamily="18" charset="0"/>
                <a:cs typeface="Times New Roman" pitchFamily="18" charset="0"/>
              </a:rPr>
              <a:t>chẳng</a:t>
            </a:r>
            <a:r>
              <a:rPr lang="en-US" sz="4400" i="1" dirty="0">
                <a:latin typeface="Times New Roman" pitchFamily="18" charset="0"/>
                <a:cs typeface="Times New Roman" pitchFamily="18" charset="0"/>
              </a:rPr>
              <a:t> ở,</a:t>
            </a:r>
          </a:p>
          <a:p>
            <a:pPr algn="ctr"/>
            <a:r>
              <a:rPr lang="en-US" sz="4400" i="1" dirty="0" err="1">
                <a:latin typeface="Times New Roman" pitchFamily="18" charset="0"/>
                <a:cs typeface="Times New Roman" pitchFamily="18" charset="0"/>
              </a:rPr>
              <a:t>Tôi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tuy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nhớ</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làm</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thương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Tuổi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già</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hạt</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lệ</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như</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sương</a:t>
            </a:r>
            <a:r>
              <a:rPr lang="en-US" sz="4400" i="1" dirty="0">
                <a:latin typeface="Times New Roman" pitchFamily="18" charset="0"/>
                <a:cs typeface="Times New Roman" pitchFamily="18" charset="0"/>
              </a:rPr>
              <a:t>,</a:t>
            </a:r>
          </a:p>
          <a:p>
            <a:pPr algn="ctr"/>
            <a:r>
              <a:rPr lang="en-US" sz="4400" i="1" dirty="0" err="1">
                <a:latin typeface="Times New Roman" pitchFamily="18" charset="0"/>
                <a:cs typeface="Times New Roman" pitchFamily="18" charset="0"/>
              </a:rPr>
              <a:t>Hơi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đâu</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chuốc</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lấy</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hai</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hàng</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chứa</a:t>
            </a:r>
            <a:r>
              <a:rPr lang="en-US" sz="4400" i="1" dirty="0">
                <a:latin typeface="Times New Roman" pitchFamily="18" charset="0"/>
                <a:cs typeface="Times New Roman" pitchFamily="18" charset="0"/>
              </a:rPr>
              <a:t> </a:t>
            </a:r>
            <a:r>
              <a:rPr lang="en-US" sz="4400" i="1" dirty="0" err="1">
                <a:latin typeface="Times New Roman" pitchFamily="18" charset="0"/>
                <a:cs typeface="Times New Roman" pitchFamily="18" charset="0"/>
              </a:rPr>
              <a:t>chan</a:t>
            </a:r>
            <a:r>
              <a:rPr lang="en-US" sz="4400" i="1" dirty="0">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xmlns="" id="{0C8CA402-4BD2-ABD3-12AE-5FBA8BCE9FC6}"/>
              </a:ext>
            </a:extLst>
          </p:cNvPr>
          <p:cNvSpPr txBox="1"/>
          <p:nvPr/>
        </p:nvSpPr>
        <p:spPr>
          <a:xfrm>
            <a:off x="1454742" y="6878939"/>
            <a:ext cx="14702971" cy="2800767"/>
          </a:xfrm>
          <a:prstGeom prst="rect">
            <a:avLst/>
          </a:prstGeom>
          <a:noFill/>
        </p:spPr>
        <p:txBody>
          <a:bodyPr wrap="square" rtlCol="0">
            <a:spAutoFit/>
          </a:bodyPr>
          <a:lstStyle/>
          <a:p>
            <a:pPr algn="just"/>
            <a:r>
              <a:rPr lang="en-US" sz="4400" b="1" dirty="0">
                <a:solidFill>
                  <a:srgbClr val="FF0000"/>
                </a:solidFill>
                <a:latin typeface="Times New Roman" pitchFamily="18" charset="0"/>
                <a:cs typeface="Times New Roman" pitchFamily="18" charset="0"/>
                <a:sym typeface="Wingdings" panose="05000000000000000000" pitchFamily="2" charset="2"/>
              </a:rPr>
              <a:t> C</a:t>
            </a:r>
            <a:r>
              <a:rPr lang="vi-VN" sz="4400" b="1" dirty="0">
                <a:solidFill>
                  <a:srgbClr val="FF0000"/>
                </a:solidFill>
                <a:latin typeface="Times New Roman" pitchFamily="18" charset="0"/>
                <a:cs typeface="Times New Roman" pitchFamily="18" charset="0"/>
                <a:sym typeface="Wingdings" panose="05000000000000000000" pitchFamily="2" charset="2"/>
              </a:rPr>
              <a:t>hấp nhận nỗi đau mất bạn, nhà thơ chỉ còn biết nhớ thương mà không thể khóc thành tiếng. Thương bạn mà cũng là thương cho bản thân mình vì từ đây chỉ còn lại sự cô đơn, trống vắng, không người tri âm, tri kỉ.</a:t>
            </a:r>
            <a:endParaRPr lang="en-US" sz="4400" b="1" dirty="0">
              <a:solidFill>
                <a:srgbClr val="FF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1C4F79A9-CCA9-5A87-6873-4C531C325CE7}"/>
              </a:ext>
            </a:extLst>
          </p:cNvPr>
          <p:cNvSpPr txBox="1"/>
          <p:nvPr/>
        </p:nvSpPr>
        <p:spPr>
          <a:xfrm>
            <a:off x="1447800" y="497146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Khẳng</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định</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quy</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luật</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của</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cuộc</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sống</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822FDD80-38B9-F90B-9E0E-103C9EE49F38}"/>
              </a:ext>
            </a:extLst>
          </p:cNvPr>
          <p:cNvSpPr txBox="1"/>
          <p:nvPr/>
        </p:nvSpPr>
        <p:spPr>
          <a:xfrm>
            <a:off x="1447800" y="6038268"/>
            <a:ext cx="8816837" cy="769441"/>
          </a:xfrm>
          <a:prstGeom prst="rect">
            <a:avLst/>
          </a:prstGeom>
          <a:noFill/>
        </p:spPr>
        <p:txBody>
          <a:bodyPr wrap="square" rtlCol="0">
            <a:spAutoFit/>
          </a:bodyPr>
          <a:lstStyle/>
          <a:p>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Tâm</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sự</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chân</a:t>
            </a:r>
            <a:r>
              <a:rPr lang="en-US" sz="4400" dirty="0">
                <a:latin typeface="Times New Roman" pitchFamily="18" charset="0"/>
                <a:cs typeface="Times New Roman" pitchFamily="18" charset="0"/>
                <a:sym typeface="Wingdings" panose="05000000000000000000" pitchFamily="2" charset="2"/>
              </a:rPr>
              <a:t> </a:t>
            </a:r>
            <a:r>
              <a:rPr lang="en-US" sz="4400" dirty="0" err="1">
                <a:latin typeface="Times New Roman" pitchFamily="18" charset="0"/>
                <a:cs typeface="Times New Roman" pitchFamily="18" charset="0"/>
                <a:sym typeface="Wingdings" panose="05000000000000000000" pitchFamily="2" charset="2"/>
              </a:rPr>
              <a:t>thành</a:t>
            </a:r>
            <a:endParaRPr lang="en-US" sz="4400" dirty="0">
              <a:latin typeface="Times New Roman" pitchFamily="18" charset="0"/>
              <a:cs typeface="Times New Roman" pitchFamily="18" charset="0"/>
            </a:endParaRPr>
          </a:p>
        </p:txBody>
      </p:sp>
      <p:sp>
        <p:nvSpPr>
          <p:cNvPr id="10" name="Freeform 9">
            <a:extLst>
              <a:ext uri="{FF2B5EF4-FFF2-40B4-BE49-F238E27FC236}">
                <a16:creationId xmlns:a16="http://schemas.microsoft.com/office/drawing/2014/main" xmlns="" id="{4BC4FBCC-5BCD-79FF-9DC1-D2F871E2D94E}"/>
              </a:ext>
            </a:extLst>
          </p:cNvPr>
          <p:cNvSpPr/>
          <p:nvPr/>
        </p:nvSpPr>
        <p:spPr>
          <a:xfrm>
            <a:off x="16154400" y="6461955"/>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0297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xmlns="" id="{C48988D9-2AAB-9B1B-881F-138845432ECA}"/>
              </a:ext>
            </a:extLst>
          </p:cNvPr>
          <p:cNvGrpSpPr/>
          <p:nvPr/>
        </p:nvGrpSpPr>
        <p:grpSpPr>
          <a:xfrm>
            <a:off x="1332311" y="3143302"/>
            <a:ext cx="8613241" cy="4975835"/>
            <a:chOff x="0" y="2256205"/>
            <a:chExt cx="11484321" cy="2589188"/>
          </a:xfrm>
        </p:grpSpPr>
        <p:sp>
          <p:nvSpPr>
            <p:cNvPr id="5" name="AutoShape 9">
              <a:extLst>
                <a:ext uri="{FF2B5EF4-FFF2-40B4-BE49-F238E27FC236}">
                  <a16:creationId xmlns:a16="http://schemas.microsoft.com/office/drawing/2014/main" xmlns="" id="{56791CC4-4C0F-3DA2-86C2-C7CF9BD70309}"/>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6" name="AutoShape 10">
              <a:extLst>
                <a:ext uri="{FF2B5EF4-FFF2-40B4-BE49-F238E27FC236}">
                  <a16:creationId xmlns:a16="http://schemas.microsoft.com/office/drawing/2014/main" xmlns="" id="{D5FBCE0E-BB67-842B-9ECF-4D462555E3B8}"/>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7" name="TextBox 6">
            <a:extLst>
              <a:ext uri="{FF2B5EF4-FFF2-40B4-BE49-F238E27FC236}">
                <a16:creationId xmlns:a16="http://schemas.microsoft.com/office/drawing/2014/main" xmlns="" id="{718A632A-1DBE-78FD-1E72-0EBFBC7AA73B}"/>
              </a:ext>
            </a:extLst>
          </p:cNvPr>
          <p:cNvSpPr txBox="1"/>
          <p:nvPr/>
        </p:nvSpPr>
        <p:spPr>
          <a:xfrm>
            <a:off x="-228600" y="4000500"/>
            <a:ext cx="10363200" cy="2800767"/>
          </a:xfrm>
          <a:prstGeom prst="rect">
            <a:avLst/>
          </a:prstGeom>
          <a:noFill/>
        </p:spPr>
        <p:txBody>
          <a:bodyPr wrap="square" rtlCol="0">
            <a:spAutoFit/>
          </a:bodyPr>
          <a:lstStyle/>
          <a:p>
            <a:pPr algn="ctr"/>
            <a:r>
              <a:rPr lang="en-US" sz="8800" dirty="0">
                <a:latin typeface="#9Slide05 SVNFadilla" pitchFamily="2" charset="0"/>
                <a:ea typeface="#9Slide05 SVNBeauty Atok Script" pitchFamily="2" charset="-127"/>
                <a:cs typeface="Times New Roman" panose="02020603050405020304" pitchFamily="18" charset="0"/>
              </a:rPr>
              <a:t>I. </a:t>
            </a:r>
          </a:p>
          <a:p>
            <a:pPr algn="ctr"/>
            <a:r>
              <a:rPr lang="en-US" sz="8800" dirty="0" err="1">
                <a:latin typeface="#9Slide05 SVNFadilla" pitchFamily="2" charset="0"/>
                <a:ea typeface="#9Slide05 SVNBeauty Atok Script" pitchFamily="2" charset="-127"/>
                <a:cs typeface="Times New Roman" panose="02020603050405020304" pitchFamily="18" charset="0"/>
              </a:rPr>
              <a:t>Đọc</a:t>
            </a:r>
            <a:r>
              <a:rPr lang="en-US" sz="8800" dirty="0">
                <a:latin typeface="#9Slide05 SVNFadilla" pitchFamily="2" charset="0"/>
                <a:ea typeface="#9Slide05 SVNBeauty Atok Script" pitchFamily="2" charset="-127"/>
                <a:cs typeface="Times New Roman" panose="02020603050405020304" pitchFamily="18" charset="0"/>
              </a:rPr>
              <a:t> – </a:t>
            </a:r>
            <a:r>
              <a:rPr lang="en-US" sz="8800" dirty="0" err="1">
                <a:latin typeface="#9Slide05 SVNFadilla" pitchFamily="2" charset="0"/>
                <a:ea typeface="#9Slide05 SVNBeauty Atok Script" pitchFamily="2" charset="-127"/>
                <a:cs typeface="Times New Roman" panose="02020603050405020304" pitchFamily="18" charset="0"/>
              </a:rPr>
              <a:t>Tìm</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hiểu</a:t>
            </a:r>
            <a:r>
              <a:rPr lang="en-US" sz="8800" dirty="0">
                <a:latin typeface="#9Slide05 SVNFadilla" pitchFamily="2" charset="0"/>
                <a:ea typeface="#9Slide05 SVNBeauty Atok Script" pitchFamily="2" charset="-127"/>
                <a:cs typeface="Times New Roman" panose="02020603050405020304" pitchFamily="18" charset="0"/>
              </a:rPr>
              <a:t> </a:t>
            </a:r>
            <a:r>
              <a:rPr lang="en-US" sz="8800" dirty="0" err="1">
                <a:latin typeface="#9Slide05 SVNFadilla" pitchFamily="2" charset="0"/>
                <a:ea typeface="#9Slide05 SVNBeauty Atok Script" pitchFamily="2" charset="-127"/>
                <a:cs typeface="Times New Roman" panose="02020603050405020304" pitchFamily="18" charset="0"/>
              </a:rPr>
              <a:t>chung</a:t>
            </a:r>
            <a:endParaRPr lang="en-US" sz="8800" dirty="0">
              <a:latin typeface="#9Slide05 SVNFadilla" pitchFamily="2" charset="0"/>
              <a:ea typeface="#9Slide05 SVNBeauty Atok Script" pitchFamily="2" charset="-127"/>
              <a:cs typeface="Times New Roman" panose="02020603050405020304" pitchFamily="18" charset="0"/>
            </a:endParaRPr>
          </a:p>
        </p:txBody>
      </p:sp>
      <p:grpSp>
        <p:nvGrpSpPr>
          <p:cNvPr id="9" name="Group 9">
            <a:extLst>
              <a:ext uri="{FF2B5EF4-FFF2-40B4-BE49-F238E27FC236}">
                <a16:creationId xmlns:a16="http://schemas.microsoft.com/office/drawing/2014/main" xmlns="" id="{7520D6DA-DFB0-D99F-C6AF-2FA4906522DB}"/>
              </a:ext>
            </a:extLst>
          </p:cNvPr>
          <p:cNvGrpSpPr>
            <a:grpSpLocks noChangeAspect="1"/>
          </p:cNvGrpSpPr>
          <p:nvPr/>
        </p:nvGrpSpPr>
        <p:grpSpPr>
          <a:xfrm>
            <a:off x="9464447" y="723900"/>
            <a:ext cx="8823553" cy="9563099"/>
            <a:chOff x="0" y="0"/>
            <a:chExt cx="4218432" cy="4572000"/>
          </a:xfrm>
        </p:grpSpPr>
        <p:sp>
          <p:nvSpPr>
            <p:cNvPr id="10" name="Freeform 10">
              <a:extLst>
                <a:ext uri="{FF2B5EF4-FFF2-40B4-BE49-F238E27FC236}">
                  <a16:creationId xmlns:a16="http://schemas.microsoft.com/office/drawing/2014/main" xmlns="" id="{4E1D975F-9AF0-B3A1-C34B-6624888B600A}"/>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11" name="Freeform 11">
              <a:extLst>
                <a:ext uri="{FF2B5EF4-FFF2-40B4-BE49-F238E27FC236}">
                  <a16:creationId xmlns:a16="http://schemas.microsoft.com/office/drawing/2014/main" xmlns="" id="{044A587A-881D-7587-666B-CC839EDD3718}"/>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81357196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xmlns="" id="{9D636DB5-7BAD-3D12-92B5-D852ACC1D62B}"/>
              </a:ext>
            </a:extLst>
          </p:cNvPr>
          <p:cNvGrpSpPr/>
          <p:nvPr/>
        </p:nvGrpSpPr>
        <p:grpSpPr>
          <a:xfrm>
            <a:off x="8799780" y="2176219"/>
            <a:ext cx="8613241" cy="4975835"/>
            <a:chOff x="0" y="2256205"/>
            <a:chExt cx="11484321" cy="2589188"/>
          </a:xfrm>
        </p:grpSpPr>
        <p:sp>
          <p:nvSpPr>
            <p:cNvPr id="4" name="AutoShape 9">
              <a:extLst>
                <a:ext uri="{FF2B5EF4-FFF2-40B4-BE49-F238E27FC236}">
                  <a16:creationId xmlns:a16="http://schemas.microsoft.com/office/drawing/2014/main" xmlns="" id="{DC55050A-04BC-A899-D854-C7B386E8012A}"/>
                </a:ext>
              </a:extLst>
            </p:cNvPr>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5" name="AutoShape 10">
              <a:extLst>
                <a:ext uri="{FF2B5EF4-FFF2-40B4-BE49-F238E27FC236}">
                  <a16:creationId xmlns:a16="http://schemas.microsoft.com/office/drawing/2014/main" xmlns="" id="{37801010-A5D0-3B6D-68B7-464521E3A820}"/>
                </a:ext>
              </a:extLst>
            </p:cNvPr>
            <p:cNvSpPr/>
            <p:nvPr/>
          </p:nvSpPr>
          <p:spPr>
            <a:xfrm>
              <a:off x="0" y="4845393"/>
              <a:ext cx="11484321" cy="0"/>
            </a:xfrm>
            <a:prstGeom prst="line">
              <a:avLst/>
            </a:prstGeom>
            <a:ln w="12700" cap="rnd">
              <a:solidFill>
                <a:srgbClr val="000000"/>
              </a:solidFill>
              <a:prstDash val="solid"/>
              <a:headEnd type="none" w="sm" len="sm"/>
              <a:tailEnd type="none" w="sm" len="sm"/>
            </a:ln>
          </p:spPr>
        </p:sp>
      </p:grpSp>
      <p:sp>
        <p:nvSpPr>
          <p:cNvPr id="6" name="TextBox 5">
            <a:extLst>
              <a:ext uri="{FF2B5EF4-FFF2-40B4-BE49-F238E27FC236}">
                <a16:creationId xmlns:a16="http://schemas.microsoft.com/office/drawing/2014/main" xmlns="" id="{6F0CD62F-D731-AD40-2A43-6816458A01C8}"/>
              </a:ext>
            </a:extLst>
          </p:cNvPr>
          <p:cNvSpPr txBox="1"/>
          <p:nvPr/>
        </p:nvSpPr>
        <p:spPr>
          <a:xfrm>
            <a:off x="7924800" y="3028533"/>
            <a:ext cx="103632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Tổng</a:t>
            </a:r>
            <a:r>
              <a:rPr lang="en-US" sz="8800" dirty="0">
                <a:solidFill>
                  <a:prstClr val="black"/>
                </a:solidFill>
                <a:latin typeface="#9Slide05 SVNFadilla" pitchFamily="2" charset="0"/>
                <a:ea typeface="#9Slide05 SVNBeauty Atok Script" pitchFamily="2" charset="-127"/>
                <a:cs typeface="Times New Roman" panose="02020603050405020304" pitchFamily="18" charset="0"/>
              </a:rPr>
              <a:t> </a:t>
            </a:r>
            <a:r>
              <a:rPr lang="en-US" sz="8800" dirty="0" err="1">
                <a:solidFill>
                  <a:prstClr val="black"/>
                </a:solidFill>
                <a:latin typeface="#9Slide05 SVNFadilla" pitchFamily="2" charset="0"/>
                <a:ea typeface="#9Slide05 SVNBeauty Atok Script" pitchFamily="2" charset="-127"/>
                <a:cs typeface="Times New Roman" panose="02020603050405020304" pitchFamily="18" charset="0"/>
              </a:rPr>
              <a:t>kết</a:t>
            </a:r>
            <a:endParaRPr kumimoji="0" lang="en-US" sz="8800" b="0" i="0" u="none" strike="noStrike" kern="1200" cap="none" spc="0" normalizeH="0" baseline="0" noProof="0" dirty="0">
              <a:ln>
                <a:noFill/>
              </a:ln>
              <a:solidFill>
                <a:prstClr val="black"/>
              </a:solidFill>
              <a:effectLst/>
              <a:uLnTx/>
              <a:uFillTx/>
              <a:latin typeface="#9Slide05 SVNFadilla" pitchFamily="2" charset="0"/>
              <a:ea typeface="#9Slide05 SVNBeauty Atok Script" pitchFamily="2" charset="-127"/>
              <a:cs typeface="Times New Roman" panose="02020603050405020304" pitchFamily="18" charset="0"/>
            </a:endParaRPr>
          </a:p>
        </p:txBody>
      </p:sp>
      <p:grpSp>
        <p:nvGrpSpPr>
          <p:cNvPr id="2" name="Group 2">
            <a:extLst>
              <a:ext uri="{FF2B5EF4-FFF2-40B4-BE49-F238E27FC236}">
                <a16:creationId xmlns:a16="http://schemas.microsoft.com/office/drawing/2014/main" xmlns="" id="{E3957857-1F27-ADB6-E9C6-EDE0C890E343}"/>
              </a:ext>
            </a:extLst>
          </p:cNvPr>
          <p:cNvGrpSpPr/>
          <p:nvPr/>
        </p:nvGrpSpPr>
        <p:grpSpPr>
          <a:xfrm>
            <a:off x="-25400" y="0"/>
            <a:ext cx="10083800" cy="10292443"/>
            <a:chOff x="0" y="0"/>
            <a:chExt cx="6349238" cy="5650357"/>
          </a:xfrm>
        </p:grpSpPr>
        <p:sp>
          <p:nvSpPr>
            <p:cNvPr id="8" name="Freeform 3">
              <a:extLst>
                <a:ext uri="{FF2B5EF4-FFF2-40B4-BE49-F238E27FC236}">
                  <a16:creationId xmlns:a16="http://schemas.microsoft.com/office/drawing/2014/main" xmlns="" id="{12E16C13-B24F-2CEB-10CA-93A67827C0C1}"/>
                </a:ext>
              </a:extLst>
            </p:cNvPr>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l="-2855" r="-2855"/>
              </a:stretch>
            </a:blipFill>
          </p:spPr>
        </p:sp>
      </p:grpSp>
    </p:spTree>
    <p:extLst>
      <p:ext uri="{BB962C8B-B14F-4D97-AF65-F5344CB8AC3E}">
        <p14:creationId xmlns:p14="http://schemas.microsoft.com/office/powerpoint/2010/main" val="216062539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Nghệ</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thuật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TextBox 6">
            <a:extLst>
              <a:ext uri="{FF2B5EF4-FFF2-40B4-BE49-F238E27FC236}">
                <a16:creationId xmlns:a16="http://schemas.microsoft.com/office/drawing/2014/main" xmlns="" id="{36BC3CD4-DC39-955D-FAC4-777678E1D056}"/>
              </a:ext>
            </a:extLst>
          </p:cNvPr>
          <p:cNvSpPr txBox="1"/>
          <p:nvPr/>
        </p:nvSpPr>
        <p:spPr>
          <a:xfrm>
            <a:off x="3287512" y="5548108"/>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2.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Nội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dung</a:t>
            </a:r>
          </a:p>
        </p:txBody>
      </p:sp>
      <p:sp>
        <p:nvSpPr>
          <p:cNvPr id="8" name="Rectangle 7">
            <a:extLst>
              <a:ext uri="{FF2B5EF4-FFF2-40B4-BE49-F238E27FC236}">
                <a16:creationId xmlns:a16="http://schemas.microsoft.com/office/drawing/2014/main" xmlns="" id="{B3DA5BF6-1DAF-D367-EA0C-E705B30BA6ED}"/>
              </a:ext>
            </a:extLst>
          </p:cNvPr>
          <p:cNvSpPr/>
          <p:nvPr/>
        </p:nvSpPr>
        <p:spPr>
          <a:xfrm>
            <a:off x="1681856" y="7223335"/>
            <a:ext cx="12872343" cy="2123658"/>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新宋体"/>
                <a:cs typeface="Times New Roman" panose="02020603050405020304" pitchFamily="18" charset="0"/>
              </a:rPr>
              <a:t>Bài thơ là niềm suy tưởng, nỗi xót xa vô hạn khi nghe tin bạn mất. Đồng thời ca ngợi tình bạn keo sơn, gắn bó, cao đẹp giữa cuộc đời đầy đau khổ</a:t>
            </a:r>
          </a:p>
        </p:txBody>
      </p:sp>
      <p:pic>
        <p:nvPicPr>
          <p:cNvPr id="9" name="Picture 8" descr="A close-up of a bamboo&#10;&#10;Description automatically generated">
            <a:extLst>
              <a:ext uri="{FF2B5EF4-FFF2-40B4-BE49-F238E27FC236}">
                <a16:creationId xmlns:a16="http://schemas.microsoft.com/office/drawing/2014/main" xmlns=""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46704" y="266700"/>
            <a:ext cx="10214991" cy="10287000"/>
          </a:xfrm>
          <a:prstGeom prst="rect">
            <a:avLst/>
          </a:prstGeom>
        </p:spPr>
      </p:pic>
      <p:sp>
        <p:nvSpPr>
          <p:cNvPr id="10" name="TextBox 9">
            <a:extLst>
              <a:ext uri="{FF2B5EF4-FFF2-40B4-BE49-F238E27FC236}">
                <a16:creationId xmlns:a16="http://schemas.microsoft.com/office/drawing/2014/main" xmlns="" id="{FAB31283-9F09-262B-60D4-5F02DDF0680C}"/>
              </a:ext>
            </a:extLst>
          </p:cNvPr>
          <p:cNvSpPr txBox="1"/>
          <p:nvPr/>
        </p:nvSpPr>
        <p:spPr>
          <a:xfrm>
            <a:off x="1681856" y="2342733"/>
            <a:ext cx="12186544" cy="2800767"/>
          </a:xfrm>
          <a:prstGeom prst="rect">
            <a:avLst/>
          </a:prstGeom>
          <a:noFill/>
        </p:spPr>
        <p:txBody>
          <a:bodyPr wrap="square">
            <a:spAutoFit/>
          </a:bodyPr>
          <a:lstStyle/>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được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theo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song </a:t>
            </a:r>
            <a:r>
              <a:rPr lang="en-US" sz="4400" dirty="0" err="1">
                <a:latin typeface="Times New Roman" pitchFamily="18" charset="0"/>
                <a:cs typeface="Times New Roman" pitchFamily="18" charset="0"/>
              </a:rPr>
              <a:t>thất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lục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bát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điệu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ngôn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ngữ</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sáng</a:t>
            </a:r>
            <a:endParaRPr lang="en-US" sz="4400" dirty="0">
              <a:latin typeface="Times New Roman" pitchFamily="18" charset="0"/>
              <a:cs typeface="Times New Roman" pitchFamily="18" charset="0"/>
            </a:endParaRPr>
          </a:p>
          <a:p>
            <a:pPr algn="just"/>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dụng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biện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pháp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diễn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tả</a:t>
            </a:r>
            <a:r>
              <a:rPr lang="en-US" sz="4400" dirty="0">
                <a:latin typeface="Times New Roman" pitchFamily="18" charset="0"/>
                <a:cs typeface="Times New Roman" pitchFamily="18" charset="0"/>
              </a:rPr>
              <a:t> ý </a:t>
            </a:r>
            <a:r>
              <a:rPr lang="en-US" sz="4400" dirty="0" err="1">
                <a:latin typeface="Times New Roman" pitchFamily="18" charset="0"/>
                <a:cs typeface="Times New Roman" pitchFamily="18" charset="0"/>
              </a:rPr>
              <a:t>thơ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a:t>
            </a:r>
          </a:p>
        </p:txBody>
      </p:sp>
    </p:spTree>
    <p:extLst>
      <p:ext uri="{BB962C8B-B14F-4D97-AF65-F5344CB8AC3E}">
        <p14:creationId xmlns:p14="http://schemas.microsoft.com/office/powerpoint/2010/main" val="12479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15024B-5AB2-4C70-F50C-0CD8EF7F6C22}"/>
              </a:ext>
            </a:extLst>
          </p:cNvPr>
          <p:cNvSpPr txBox="1"/>
          <p:nvPr/>
        </p:nvSpPr>
        <p:spPr>
          <a:xfrm>
            <a:off x="3287513" y="723900"/>
            <a:ext cx="11266687"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3.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Kĩ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năng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song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thất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lục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新宋体"/>
                <a:cs typeface="Times New Roman" panose="02020603050405020304" pitchFamily="18" charset="0"/>
              </a:rPr>
              <a:t>bát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pic>
        <p:nvPicPr>
          <p:cNvPr id="9" name="Picture 8" descr="A close-up of a bamboo&#10;&#10;Description automatically generated">
            <a:extLst>
              <a:ext uri="{FF2B5EF4-FFF2-40B4-BE49-F238E27FC236}">
                <a16:creationId xmlns:a16="http://schemas.microsoft.com/office/drawing/2014/main" xmlns="" id="{A8A60DFD-3101-6D1B-952F-C47B35EF3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96400" y="0"/>
            <a:ext cx="10214991" cy="10287000"/>
          </a:xfrm>
          <a:prstGeom prst="rect">
            <a:avLst/>
          </a:prstGeom>
        </p:spPr>
      </p:pic>
      <p:sp>
        <p:nvSpPr>
          <p:cNvPr id="6" name="TextBox 5">
            <a:extLst>
              <a:ext uri="{FF2B5EF4-FFF2-40B4-BE49-F238E27FC236}">
                <a16:creationId xmlns:a16="http://schemas.microsoft.com/office/drawing/2014/main" xmlns="" id="{FAC24318-5D37-D1AD-9382-72434531C17D}"/>
              </a:ext>
            </a:extLst>
          </p:cNvPr>
          <p:cNvSpPr txBox="1"/>
          <p:nvPr/>
        </p:nvSpPr>
        <p:spPr>
          <a:xfrm>
            <a:off x="1371600" y="1943100"/>
            <a:ext cx="11266686" cy="7080336"/>
          </a:xfrm>
          <a:prstGeom prst="rect">
            <a:avLst/>
          </a:prstGeom>
          <a:noFill/>
        </p:spPr>
        <p:txBody>
          <a:bodyPr wrap="square">
            <a:sp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Khi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lục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5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nhịp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7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9630C45-858C-C84D-A67E-E6993763AC4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00" b="98500" l="2000" r="98625">
                        <a14:foregroundMark x1="7325" y1="77743" x2="74875" y2="91167"/>
                        <a14:foregroundMark x1="3820" y1="77046" x2="7066" y2="77691"/>
                        <a14:foregroundMark x1="2750" y1="76833" x2="3527" y2="76987"/>
                        <a14:foregroundMark x1="74875" y1="91167" x2="81625" y2="90500"/>
                        <a14:foregroundMark x1="81625" y1="90500" x2="82125" y2="89833"/>
                        <a14:foregroundMark x1="93125" y1="85500" x2="79250" y2="93167"/>
                        <a14:foregroundMark x1="79250" y1="93167" x2="9125" y2="94500"/>
                        <a14:foregroundMark x1="9125" y1="94500" x2="7375" y2="91500"/>
                        <a14:foregroundMark x1="4500" y1="88333" x2="5726" y2="74643"/>
                        <a14:foregroundMark x1="4569" y1="73652" x2="4500" y2="76167"/>
                        <a14:foregroundMark x1="14086" y1="65448" x2="14500" y2="69500"/>
                        <a14:foregroundMark x1="14500" y1="69500" x2="13750" y2="74333"/>
                        <a14:foregroundMark x1="2000" y1="77500" x2="1750" y2="95667"/>
                        <a14:foregroundMark x1="1750" y1="95667" x2="6500" y2="98167"/>
                        <a14:foregroundMark x1="6500" y1="98167" x2="43750" y2="94333"/>
                        <a14:foregroundMark x1="43750" y1="94333" x2="45250" y2="94667"/>
                        <a14:foregroundMark x1="19500" y1="98500" x2="38250" y2="96667"/>
                        <a14:foregroundMark x1="38250" y1="96667" x2="60500" y2="96667"/>
                        <a14:foregroundMark x1="60500" y1="96667" x2="84500" y2="94167"/>
                        <a14:foregroundMark x1="84500" y1="94167" x2="87500" y2="94167"/>
                        <a14:foregroundMark x1="68000" y1="82333" x2="92250" y2="80333"/>
                        <a14:foregroundMark x1="92250" y1="80333" x2="96500" y2="86167"/>
                        <a14:foregroundMark x1="96500" y1="86167" x2="98625" y2="97667"/>
                        <a14:foregroundMark x1="98625" y1="97667" x2="97375" y2="98500"/>
                        <a14:foregroundMark x1="64875" y1="77500" x2="66875" y2="67833"/>
                        <a14:foregroundMark x1="46250" y1="60333" x2="46875" y2="61833"/>
                        <a14:foregroundMark x1="48625" y1="64500" x2="48625" y2="57667"/>
                        <a14:foregroundMark x1="50750" y1="69833" x2="60500" y2="82667"/>
                        <a14:foregroundMark x1="60500" y1="82667" x2="60625" y2="82667"/>
                        <a14:foregroundMark x1="47750" y1="58333" x2="47000" y2="63500"/>
                        <a14:foregroundMark x1="47000" y1="63500" x2="46625" y2="60167"/>
                        <a14:backgroundMark x1="82875" y1="49000" x2="50625" y2="37500"/>
                        <a14:backgroundMark x1="50625" y1="37500" x2="48000" y2="33167"/>
                        <a14:backgroundMark x1="2250" y1="18000" x2="2375" y2="4667"/>
                        <a14:backgroundMark x1="79125" y1="70000" x2="95125" y2="68333"/>
                        <a14:backgroundMark x1="6250" y1="66500" x2="13500" y2="17500"/>
                        <a14:backgroundMark x1="7125" y1="11167" x2="3750" y2="67000"/>
                        <a14:backgroundMark x1="3750" y1="67000" x2="2625" y2="69667"/>
                        <a14:backgroundMark x1="5875" y1="71333" x2="9500" y2="59500"/>
                        <a14:backgroundMark x1="4625" y1="73833" x2="5875" y2="62667"/>
                        <a14:backgroundMark x1="11750" y1="63667" x2="14750" y2="64167"/>
                        <a14:backgroundMark x1="6250" y1="74000" x2="4125" y2="69167"/>
                        <a14:backgroundMark x1="4125" y1="69167" x2="8625" y2="68500"/>
                        <a14:backgroundMark x1="8625" y1="68500" x2="6000" y2="68833"/>
                        <a14:backgroundMark x1="4250" y1="68333" x2="6375" y2="67500"/>
                        <a14:backgroundMark x1="9125" y1="61500" x2="15500" y2="22167"/>
                        <a14:backgroundMark x1="15500" y1="22167" x2="20500" y2="18500"/>
                        <a14:backgroundMark x1="20500" y1="18500" x2="21125" y2="18500"/>
                        <a14:backgroundMark x1="21375" y1="21500" x2="10750" y2="61333"/>
                        <a14:backgroundMark x1="18500" y1="12167" x2="10625" y2="21500"/>
                        <a14:backgroundMark x1="10625" y1="21500" x2="10125" y2="22500"/>
                        <a14:backgroundMark x1="1500" y1="9167" x2="9625" y2="8833"/>
                        <a14:backgroundMark x1="9625" y1="8833" x2="20750" y2="12500"/>
                        <a14:backgroundMark x1="20750" y1="12500" x2="25625" y2="17500"/>
                        <a14:backgroundMark x1="25625" y1="17500" x2="26500" y2="18833"/>
                        <a14:backgroundMark x1="22375" y1="19833" x2="15125" y2="25167"/>
                        <a14:backgroundMark x1="15125" y1="25167" x2="9625" y2="25833"/>
                        <a14:backgroundMark x1="9625" y1="25833" x2="15625" y2="36333"/>
                        <a14:backgroundMark x1="15625" y1="36333" x2="11875" y2="30667"/>
                        <a14:backgroundMark x1="2125" y1="19333" x2="250" y2="36333"/>
                        <a14:backgroundMark x1="1750" y1="19833" x2="2250" y2="10667"/>
                        <a14:backgroundMark x1="2250" y1="10667" x2="5875" y2="4167"/>
                        <a14:backgroundMark x1="5875" y1="4167" x2="6625" y2="3667"/>
                        <a14:backgroundMark x1="1625" y1="4667" x2="2625" y2="21333"/>
                      </a14:backgroundRemoval>
                    </a14:imgEffect>
                  </a14:imgLayer>
                </a14:imgProps>
              </a:ext>
            </a:extLst>
          </a:blip>
          <a:stretch>
            <a:fillRect/>
          </a:stretch>
        </p:blipFill>
        <p:spPr>
          <a:xfrm>
            <a:off x="0" y="-1682723"/>
            <a:ext cx="18288000" cy="11969723"/>
          </a:xfrm>
          <a:prstGeom prst="rect">
            <a:avLst/>
          </a:prstGeom>
        </p:spPr>
      </p:pic>
      <p:sp>
        <p:nvSpPr>
          <p:cNvPr id="5" name="TextBox 4">
            <a:extLst>
              <a:ext uri="{FF2B5EF4-FFF2-40B4-BE49-F238E27FC236}">
                <a16:creationId xmlns:a16="http://schemas.microsoft.com/office/drawing/2014/main" xmlns="" id="{892084B2-475A-BA6C-35A0-5A822913591D}"/>
              </a:ext>
            </a:extLst>
          </p:cNvPr>
          <p:cNvSpPr txBox="1"/>
          <p:nvPr/>
        </p:nvSpPr>
        <p:spPr>
          <a:xfrm>
            <a:off x="3439913" y="647700"/>
            <a:ext cx="11266687"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CÙNG</a:t>
            </a:r>
            <a:r>
              <a:rPr kumimoji="0" lang="en-US" sz="7200" b="1" i="0" u="none" strike="noStrike" kern="1200" cap="none" spc="0" normalizeH="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rPr>
              <a:t> </a:t>
            </a:r>
            <a:r>
              <a:rPr lang="en-US" sz="7200" b="1" dirty="0">
                <a:solidFill>
                  <a:prstClr val="black"/>
                </a:solidFill>
                <a:latin typeface="#9Slide04 Rokkitt Bold" panose="00000800000000000000" pitchFamily="2" charset="0"/>
                <a:ea typeface="新宋体"/>
                <a:cs typeface="Times New Roman" panose="02020603050405020304" pitchFamily="18" charset="0"/>
              </a:rPr>
              <a:t>CHIA SẺ</a:t>
            </a:r>
            <a:endParaRPr kumimoji="0" lang="en-US" sz="7200" b="1" i="0" u="none" strike="noStrike" kern="1200" cap="none" spc="0" normalizeH="0" baseline="0" noProof="0" dirty="0">
              <a:ln>
                <a:noFill/>
              </a:ln>
              <a:solidFill>
                <a:prstClr val="black"/>
              </a:solidFill>
              <a:effectLst/>
              <a:uLnTx/>
              <a:uFillTx/>
              <a:latin typeface="#9Slide04 Rokkitt Bold" panose="00000800000000000000" pitchFamily="2" charset="0"/>
              <a:ea typeface="新宋体"/>
              <a:cs typeface="Times New Roman" panose="02020603050405020304" pitchFamily="18" charset="0"/>
            </a:endParaRPr>
          </a:p>
        </p:txBody>
      </p:sp>
      <p:sp>
        <p:nvSpPr>
          <p:cNvPr id="6" name="Rectangle 5">
            <a:extLst>
              <a:ext uri="{FF2B5EF4-FFF2-40B4-BE49-F238E27FC236}">
                <a16:creationId xmlns:a16="http://schemas.microsoft.com/office/drawing/2014/main" xmlns="" id="{7683B1A1-C760-D89D-C110-A9A2EA8309A1}"/>
              </a:ext>
            </a:extLst>
          </p:cNvPr>
          <p:cNvSpPr/>
          <p:nvPr/>
        </p:nvSpPr>
        <p:spPr>
          <a:xfrm>
            <a:off x="1066800" y="2552700"/>
            <a:ext cx="16327582" cy="1446550"/>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Bài thơ “Khóc Dương Khuê” giúp em có thêm nhận thức gì về tình bạn trong cuộc sống?</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5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C9B0F8A-8283-1825-B42A-9A39BF3A93D0}"/>
              </a:ext>
            </a:extLst>
          </p:cNvPr>
          <p:cNvSpPr/>
          <p:nvPr/>
        </p:nvSpPr>
        <p:spPr>
          <a:xfrm>
            <a:off x="838200" y="2632829"/>
            <a:ext cx="10668000" cy="4358116"/>
          </a:xfrm>
          <a:prstGeom prst="rect">
            <a:avLst/>
          </a:prstGeom>
        </p:spPr>
        <p:txBody>
          <a:bodyPr wrap="square">
            <a:spAutoFit/>
          </a:bodyPr>
          <a:lstStyle/>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1. Em hãy viết vào thư những lời chân thành nhất (cảm ơn/xin lỗi/lời hứa, mong ước) và gửi cho bạn thân của em.</a:t>
            </a:r>
          </a:p>
          <a:p>
            <a:pPr algn="just" defTabSz="1371600">
              <a:lnSpc>
                <a:spcPct val="90000"/>
              </a:lnSpc>
            </a:pPr>
            <a:endParaRPr lang="nl-NL" sz="4400" b="1" dirty="0">
              <a:solidFill>
                <a:prstClr val="black"/>
              </a:solidFill>
              <a:latin typeface="Times New Roman" panose="02020603050405020304" pitchFamily="18" charset="0"/>
              <a:ea typeface="新宋体"/>
              <a:cs typeface="Times New Roman" panose="02020603050405020304" pitchFamily="18" charset="0"/>
            </a:endParaRPr>
          </a:p>
          <a:p>
            <a:pPr algn="just" defTabSz="1371600">
              <a:lnSpc>
                <a:spcPct val="90000"/>
              </a:lnSpc>
            </a:pPr>
            <a:r>
              <a:rPr lang="nl-NL" sz="4400" b="1" dirty="0">
                <a:solidFill>
                  <a:prstClr val="black"/>
                </a:solidFill>
                <a:latin typeface="Times New Roman" panose="02020603050405020304" pitchFamily="18" charset="0"/>
                <a:ea typeface="新宋体"/>
                <a:cs typeface="Times New Roman" panose="02020603050405020304" pitchFamily="18" charset="0"/>
              </a:rPr>
              <a:t>2. Viết một đoạn văn (khoảng 150 chữ) phân tích một số biện pháp tu từ nổi bật trong bài “Khóc Dương Khuê”</a:t>
            </a:r>
          </a:p>
        </p:txBody>
      </p:sp>
      <p:pic>
        <p:nvPicPr>
          <p:cNvPr id="6" name="Picture 5">
            <a:extLst>
              <a:ext uri="{FF2B5EF4-FFF2-40B4-BE49-F238E27FC236}">
                <a16:creationId xmlns:a16="http://schemas.microsoft.com/office/drawing/2014/main" xmlns="" id="{FCC1B181-584D-83E3-7432-D1A640D894F8}"/>
              </a:ext>
            </a:extLst>
          </p:cNvPr>
          <p:cNvPicPr>
            <a:picLocks noChangeAspect="1"/>
          </p:cNvPicPr>
          <p:nvPr/>
        </p:nvPicPr>
        <p:blipFill>
          <a:blip r:embed="rId3"/>
          <a:stretch>
            <a:fillRect/>
          </a:stretch>
        </p:blipFill>
        <p:spPr>
          <a:xfrm>
            <a:off x="11697428" y="1009650"/>
            <a:ext cx="5758234" cy="8267700"/>
          </a:xfrm>
          <a:prstGeom prst="rect">
            <a:avLst/>
          </a:prstGeom>
        </p:spPr>
      </p:pic>
    </p:spTree>
    <p:extLst>
      <p:ext uri="{BB962C8B-B14F-4D97-AF65-F5344CB8AC3E}">
        <p14:creationId xmlns:p14="http://schemas.microsoft.com/office/powerpoint/2010/main" val="382889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20D04A0A-33F9-4E82-8CBB-DCAD53483EE3}"/>
              </a:ext>
            </a:extLst>
          </p:cNvPr>
          <p:cNvSpPr/>
          <p:nvPr/>
        </p:nvSpPr>
        <p:spPr>
          <a:xfrm>
            <a:off x="4763258" y="1577400"/>
            <a:ext cx="8696996" cy="1985159"/>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BẮT B</a:t>
            </a:r>
            <a:r>
              <a:rPr kumimoji="0" lang="vi-VN"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1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ỚM</a:t>
            </a:r>
          </a:p>
        </p:txBody>
      </p:sp>
      <p:sp>
        <p:nvSpPr>
          <p:cNvPr id="5" name="Rectangle 4">
            <a:extLst>
              <a:ext uri="{FF2B5EF4-FFF2-40B4-BE49-F238E27FC236}">
                <a16:creationId xmlns:a16="http://schemas.microsoft.com/office/drawing/2014/main" xmlns="" id="{CA8E2B11-008F-4FD6-AA97-94C6727D3823}"/>
              </a:ext>
            </a:extLst>
          </p:cNvPr>
          <p:cNvSpPr/>
          <p:nvPr/>
        </p:nvSpPr>
        <p:spPr>
          <a:xfrm>
            <a:off x="6677173" y="0"/>
            <a:ext cx="5419430" cy="1477328"/>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GAME</a:t>
            </a:r>
          </a:p>
        </p:txBody>
      </p:sp>
      <p:pic>
        <p:nvPicPr>
          <p:cNvPr id="23" name="Picture 22">
            <a:extLst>
              <a:ext uri="{FF2B5EF4-FFF2-40B4-BE49-F238E27FC236}">
                <a16:creationId xmlns:a16="http://schemas.microsoft.com/office/drawing/2014/main" xmlns=""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333735" y="3070108"/>
            <a:ext cx="2414588" cy="2346980"/>
          </a:xfrm>
          <a:prstGeom prst="rect">
            <a:avLst/>
          </a:prstGeom>
        </p:spPr>
      </p:pic>
      <p:pic>
        <p:nvPicPr>
          <p:cNvPr id="29" name="Picture 28">
            <a:extLst>
              <a:ext uri="{FF2B5EF4-FFF2-40B4-BE49-F238E27FC236}">
                <a16:creationId xmlns:a16="http://schemas.microsoft.com/office/drawing/2014/main" xmlns=""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xmlns=""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xmlns=""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471" y="169844"/>
            <a:ext cx="2414588" cy="2385612"/>
          </a:xfrm>
          <a:prstGeom prst="rect">
            <a:avLst/>
          </a:prstGeom>
        </p:spPr>
      </p:pic>
      <p:sp>
        <p:nvSpPr>
          <p:cNvPr id="60" name="Rectangle 59">
            <a:extLst>
              <a:ext uri="{FF2B5EF4-FFF2-40B4-BE49-F238E27FC236}">
                <a16:creationId xmlns:a16="http://schemas.microsoft.com/office/drawing/2014/main" xmlns=""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pic>
        <p:nvPicPr>
          <p:cNvPr id="62" name="Picture 61">
            <a:extLst>
              <a:ext uri="{FF2B5EF4-FFF2-40B4-BE49-F238E27FC236}">
                <a16:creationId xmlns:a16="http://schemas.microsoft.com/office/drawing/2014/main" xmlns=""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xmlns=""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xmlns=""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xmlns=""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xmlns=""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xmlns=""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xmlns=""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xmlns=""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xmlns=""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xmlns=""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33064" y="89162"/>
            <a:ext cx="6784389" cy="3014310"/>
          </a:xfrm>
          <a:prstGeom prst="rect">
            <a:avLst/>
          </a:prstGeom>
        </p:spPr>
      </p:pic>
    </p:spTree>
    <p:extLst>
      <p:ext uri="{BB962C8B-B14F-4D97-AF65-F5344CB8AC3E}">
        <p14:creationId xmlns:p14="http://schemas.microsoft.com/office/powerpoint/2010/main" val="236950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1+#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par>
                          <p:cTn id="16" fill="hold">
                            <p:stCondLst>
                              <p:cond delay="30540"/>
                            </p:stCondLst>
                            <p:childTnLst>
                              <p:par>
                                <p:cTn id="17" presetID="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250" fill="hold"/>
                                        <p:tgtEl>
                                          <p:spTgt spid="29"/>
                                        </p:tgtEl>
                                        <p:attrNameLst>
                                          <p:attrName>ppt_x</p:attrName>
                                        </p:attrNameLst>
                                      </p:cBhvr>
                                      <p:tavLst>
                                        <p:tav tm="0">
                                          <p:val>
                                            <p:strVal val="0-#ppt_w/2"/>
                                          </p:val>
                                        </p:tav>
                                        <p:tav tm="100000">
                                          <p:val>
                                            <p:strVal val="#ppt_x"/>
                                          </p:val>
                                        </p:tav>
                                      </p:tavLst>
                                    </p:anim>
                                    <p:anim calcmode="lin" valueType="num">
                                      <p:cBhvr additive="base">
                                        <p:cTn id="20" dur="1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31790"/>
                            </p:stCondLst>
                            <p:childTnLst>
                              <p:par>
                                <p:cTn id="22" presetID="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750" fill="hold"/>
                                        <p:tgtEl>
                                          <p:spTgt spid="19"/>
                                        </p:tgtEl>
                                        <p:attrNameLst>
                                          <p:attrName>ppt_x</p:attrName>
                                        </p:attrNameLst>
                                      </p:cBhvr>
                                      <p:tavLst>
                                        <p:tav tm="0">
                                          <p:val>
                                            <p:strVal val="#ppt_x"/>
                                          </p:val>
                                        </p:tav>
                                        <p:tav tm="100000">
                                          <p:val>
                                            <p:strVal val="#ppt_x"/>
                                          </p:val>
                                        </p:tav>
                                      </p:tavLst>
                                    </p:anim>
                                    <p:anim calcmode="lin" valueType="num">
                                      <p:cBhvr additive="base">
                                        <p:cTn id="25" dur="1750" fill="hold"/>
                                        <p:tgtEl>
                                          <p:spTgt spid="19"/>
                                        </p:tgtEl>
                                        <p:attrNameLst>
                                          <p:attrName>ppt_y</p:attrName>
                                        </p:attrNameLst>
                                      </p:cBhvr>
                                      <p:tavLst>
                                        <p:tav tm="0">
                                          <p:val>
                                            <p:strVal val="0-#ppt_h/2"/>
                                          </p:val>
                                        </p:tav>
                                        <p:tav tm="100000">
                                          <p:val>
                                            <p:strVal val="#ppt_y"/>
                                          </p:val>
                                        </p:tav>
                                      </p:tavLst>
                                    </p:anim>
                                  </p:childTnLst>
                                </p:cTn>
                              </p:par>
                            </p:childTnLst>
                          </p:cTn>
                        </p:par>
                        <p:par>
                          <p:cTn id="26" fill="hold">
                            <p:stCondLst>
                              <p:cond delay="33540"/>
                            </p:stCondLst>
                            <p:childTnLst>
                              <p:par>
                                <p:cTn id="27" presetID="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3000" fill="hold"/>
                                        <p:tgtEl>
                                          <p:spTgt spid="23"/>
                                        </p:tgtEl>
                                        <p:attrNameLst>
                                          <p:attrName>ppt_x</p:attrName>
                                        </p:attrNameLst>
                                      </p:cBhvr>
                                      <p:tavLst>
                                        <p:tav tm="0">
                                          <p:val>
                                            <p:strVal val="1+#ppt_w/2"/>
                                          </p:val>
                                        </p:tav>
                                        <p:tav tm="100000">
                                          <p:val>
                                            <p:strVal val="#ppt_x"/>
                                          </p:val>
                                        </p:tav>
                                      </p:tavLst>
                                    </p:anim>
                                    <p:anim calcmode="lin" valueType="num">
                                      <p:cBhvr additive="base">
                                        <p:cTn id="30" dur="3000" fill="hold"/>
                                        <p:tgtEl>
                                          <p:spTgt spid="23"/>
                                        </p:tgtEl>
                                        <p:attrNameLst>
                                          <p:attrName>ppt_y</p:attrName>
                                        </p:attrNameLst>
                                      </p:cBhvr>
                                      <p:tavLst>
                                        <p:tav tm="0">
                                          <p:val>
                                            <p:strVal val="#ppt_y"/>
                                          </p:val>
                                        </p:tav>
                                        <p:tav tm="100000">
                                          <p:val>
                                            <p:strVal val="#ppt_y"/>
                                          </p:val>
                                        </p:tav>
                                      </p:tavLst>
                                    </p:anim>
                                  </p:childTnLst>
                                </p:cTn>
                              </p:par>
                              <p:par>
                                <p:cTn id="31" presetID="2" presetClass="exit" presetSubtype="8" repeatCount="indefinite" fill="hold" nodeType="withEffect">
                                  <p:stCondLst>
                                    <p:cond delay="0"/>
                                  </p:stCondLst>
                                  <p:childTnLst>
                                    <p:anim calcmode="lin" valueType="num">
                                      <p:cBhvr additive="base">
                                        <p:cTn id="32" dur="5000"/>
                                        <p:tgtEl>
                                          <p:spTgt spid="77"/>
                                        </p:tgtEl>
                                        <p:attrNameLst>
                                          <p:attrName>ppt_x</p:attrName>
                                        </p:attrNameLst>
                                      </p:cBhvr>
                                      <p:tavLst>
                                        <p:tav tm="0">
                                          <p:val>
                                            <p:strVal val="ppt_x"/>
                                          </p:val>
                                        </p:tav>
                                        <p:tav tm="100000">
                                          <p:val>
                                            <p:strVal val="0-ppt_w/2"/>
                                          </p:val>
                                        </p:tav>
                                      </p:tavLst>
                                    </p:anim>
                                    <p:anim calcmode="lin" valueType="num">
                                      <p:cBhvr additive="base">
                                        <p:cTn id="33" dur="5000"/>
                                        <p:tgtEl>
                                          <p:spTgt spid="77"/>
                                        </p:tgtEl>
                                        <p:attrNameLst>
                                          <p:attrName>ppt_y</p:attrName>
                                        </p:attrNameLst>
                                      </p:cBhvr>
                                      <p:tavLst>
                                        <p:tav tm="0">
                                          <p:val>
                                            <p:strVal val="ppt_y"/>
                                          </p:val>
                                        </p:tav>
                                        <p:tav tm="100000">
                                          <p:val>
                                            <p:strVal val="ppt_y"/>
                                          </p:val>
                                        </p:tav>
                                      </p:tavLst>
                                    </p:anim>
                                    <p:set>
                                      <p:cBhvr>
                                        <p:cTn id="34"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81"/>
                </p:tgtEl>
              </p:cMediaNode>
            </p:audio>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xmlns=""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xmlns=""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7" name="Rectangle: Rounded Corners 26">
            <a:extLst>
              <a:ext uri="{FF2B5EF4-FFF2-40B4-BE49-F238E27FC236}">
                <a16:creationId xmlns:a16="http://schemas.microsoft.com/office/drawing/2014/main" xmlns=""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Rectangle 29">
            <a:extLst>
              <a:ext uri="{FF2B5EF4-FFF2-40B4-BE49-F238E27FC236}">
                <a16:creationId xmlns:a16="http://schemas.microsoft.com/office/drawing/2014/main" xmlns="" id="{A4C5C41E-5105-4CDF-95B0-4CD67F72B833}"/>
              </a:ext>
            </a:extLst>
          </p:cNvPr>
          <p:cNvSpPr/>
          <p:nvPr/>
        </p:nvSpPr>
        <p:spPr>
          <a:xfrm>
            <a:off x="629781" y="8613254"/>
            <a:ext cx="2319225"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A</a:t>
            </a:r>
          </a:p>
        </p:txBody>
      </p:sp>
      <p:sp>
        <p:nvSpPr>
          <p:cNvPr id="28" name="Plus Sign 27">
            <a:extLst>
              <a:ext uri="{FF2B5EF4-FFF2-40B4-BE49-F238E27FC236}">
                <a16:creationId xmlns:a16="http://schemas.microsoft.com/office/drawing/2014/main" xmlns=""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xmlns=""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xmlns=""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xmlns=""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xmlns=""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xmlns=""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xmlns=""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xmlns=""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xmlns=""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xmlns=""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64" name="Oval 63">
            <a:extLst>
              <a:ext uri="{FF2B5EF4-FFF2-40B4-BE49-F238E27FC236}">
                <a16:creationId xmlns:a16="http://schemas.microsoft.com/office/drawing/2014/main" xmlns=""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pic>
        <p:nvPicPr>
          <p:cNvPr id="5" name="5">
            <a:hlinkClick r:id="rId5" action="ppaction://hlinksldjump"/>
            <a:extLst>
              <a:ext uri="{FF2B5EF4-FFF2-40B4-BE49-F238E27FC236}">
                <a16:creationId xmlns:a16="http://schemas.microsoft.com/office/drawing/2014/main" xmlns="" id="{B3B67745-CAA1-4450-A9CB-61847E3166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437" y="355527"/>
            <a:ext cx="2409567" cy="2318004"/>
          </a:xfrm>
          <a:prstGeom prst="rect">
            <a:avLst/>
          </a:prstGeom>
        </p:spPr>
      </p:pic>
      <p:sp>
        <p:nvSpPr>
          <p:cNvPr id="63" name="Oval 62">
            <a:extLst>
              <a:ext uri="{FF2B5EF4-FFF2-40B4-BE49-F238E27FC236}">
                <a16:creationId xmlns:a16="http://schemas.microsoft.com/office/drawing/2014/main" xmlns=""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9" name="4">
            <a:hlinkClick r:id="rId7" action="ppaction://hlinksldjump"/>
            <a:extLst>
              <a:ext uri="{FF2B5EF4-FFF2-40B4-BE49-F238E27FC236}">
                <a16:creationId xmlns:a16="http://schemas.microsoft.com/office/drawing/2014/main" xmlns="" id="{31E8C7EC-5ADF-4B52-81DA-19A71DD790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6800" y="4501576"/>
            <a:ext cx="2624156" cy="2318004"/>
          </a:xfrm>
          <a:prstGeom prst="rect">
            <a:avLst/>
          </a:prstGeom>
        </p:spPr>
      </p:pic>
      <p:sp>
        <p:nvSpPr>
          <p:cNvPr id="66" name="Oval 65">
            <a:extLst>
              <a:ext uri="{FF2B5EF4-FFF2-40B4-BE49-F238E27FC236}">
                <a16:creationId xmlns:a16="http://schemas.microsoft.com/office/drawing/2014/main" xmlns=""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pic>
        <p:nvPicPr>
          <p:cNvPr id="11" name="7">
            <a:hlinkClick r:id="rId9" action="ppaction://hlinksldjump"/>
            <a:extLst>
              <a:ext uri="{FF2B5EF4-FFF2-40B4-BE49-F238E27FC236}">
                <a16:creationId xmlns:a16="http://schemas.microsoft.com/office/drawing/2014/main" xmlns="" id="{32DD0EA6-894E-410B-86E2-EDD655568F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9400" y="1927753"/>
            <a:ext cx="2419629" cy="2318004"/>
          </a:xfrm>
          <a:prstGeom prst="rect">
            <a:avLst/>
          </a:prstGeom>
        </p:spPr>
      </p:pic>
      <p:sp>
        <p:nvSpPr>
          <p:cNvPr id="62" name="Oval 61">
            <a:extLst>
              <a:ext uri="{FF2B5EF4-FFF2-40B4-BE49-F238E27FC236}">
                <a16:creationId xmlns:a16="http://schemas.microsoft.com/office/drawing/2014/main" xmlns=""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pic>
        <p:nvPicPr>
          <p:cNvPr id="17" name="3">
            <a:hlinkClick r:id="rId11" action="ppaction://hlinksldjump"/>
            <a:extLst>
              <a:ext uri="{FF2B5EF4-FFF2-40B4-BE49-F238E27FC236}">
                <a16:creationId xmlns:a16="http://schemas.microsoft.com/office/drawing/2014/main" xmlns="" id="{0AC88D0D-C6ED-4427-9F04-EFE3D66FDF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0782" y="5061471"/>
            <a:ext cx="2346158" cy="2318004"/>
          </a:xfrm>
          <a:prstGeom prst="rect">
            <a:avLst/>
          </a:prstGeom>
        </p:spPr>
      </p:pic>
      <p:sp>
        <p:nvSpPr>
          <p:cNvPr id="60" name="Oval 59">
            <a:extLst>
              <a:ext uri="{FF2B5EF4-FFF2-40B4-BE49-F238E27FC236}">
                <a16:creationId xmlns:a16="http://schemas.microsoft.com/office/drawing/2014/main" xmlns=""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pic>
        <p:nvPicPr>
          <p:cNvPr id="21" name="1">
            <a:hlinkClick r:id="rId13" action="ppaction://hlinksldjump"/>
            <a:extLst>
              <a:ext uri="{FF2B5EF4-FFF2-40B4-BE49-F238E27FC236}">
                <a16:creationId xmlns:a16="http://schemas.microsoft.com/office/drawing/2014/main" xmlns="" id="{A26CB5BD-9EBD-43C1-B03E-28EFF15618F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399" y="471984"/>
            <a:ext cx="2384778" cy="2318004"/>
          </a:xfrm>
          <a:prstGeom prst="rect">
            <a:avLst/>
          </a:prstGeom>
        </p:spPr>
      </p:pic>
      <p:sp>
        <p:nvSpPr>
          <p:cNvPr id="65" name="Oval 64">
            <a:extLst>
              <a:ext uri="{FF2B5EF4-FFF2-40B4-BE49-F238E27FC236}">
                <a16:creationId xmlns:a16="http://schemas.microsoft.com/office/drawing/2014/main" xmlns="" id="{7E8C949C-FE2E-40FC-A58B-3731A3202359}"/>
              </a:ext>
            </a:extLst>
          </p:cNvPr>
          <p:cNvSpPr/>
          <p:nvPr/>
        </p:nvSpPr>
        <p:spPr>
          <a:xfrm>
            <a:off x="15112001" y="6930059"/>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pic>
        <p:nvPicPr>
          <p:cNvPr id="23" name="6">
            <a:hlinkClick r:id="rId15" action="ppaction://hlinksldjump"/>
            <a:extLst>
              <a:ext uri="{FF2B5EF4-FFF2-40B4-BE49-F238E27FC236}">
                <a16:creationId xmlns:a16="http://schemas.microsoft.com/office/drawing/2014/main" xmlns="" id="{EFAB1C5B-D15A-4858-BA14-5295BDF38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123008" y="5274701"/>
            <a:ext cx="2591949" cy="2318004"/>
          </a:xfrm>
          <a:prstGeom prst="rect">
            <a:avLst/>
          </a:prstGeom>
        </p:spPr>
      </p:pic>
      <p:sp>
        <p:nvSpPr>
          <p:cNvPr id="61" name="Oval 60">
            <a:extLst>
              <a:ext uri="{FF2B5EF4-FFF2-40B4-BE49-F238E27FC236}">
                <a16:creationId xmlns:a16="http://schemas.microsoft.com/office/drawing/2014/main" xmlns=""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25" name="2">
            <a:hlinkClick r:id="rId17" action="ppaction://hlinksldjump"/>
            <a:extLst>
              <a:ext uri="{FF2B5EF4-FFF2-40B4-BE49-F238E27FC236}">
                <a16:creationId xmlns:a16="http://schemas.microsoft.com/office/drawing/2014/main" xmlns="" id="{A34AD667-5D16-44A7-BF26-41E7256526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22" y="2743467"/>
            <a:ext cx="3136941" cy="2318004"/>
          </a:xfrm>
          <a:prstGeom prst="rect">
            <a:avLst/>
          </a:prstGeom>
        </p:spPr>
      </p:pic>
      <p:sp>
        <p:nvSpPr>
          <p:cNvPr id="67" name="Oval 66">
            <a:extLst>
              <a:ext uri="{FF2B5EF4-FFF2-40B4-BE49-F238E27FC236}">
                <a16:creationId xmlns:a16="http://schemas.microsoft.com/office/drawing/2014/main" xmlns=""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42" name="8">
            <a:hlinkClick r:id="rId19" action="ppaction://hlinksldjump"/>
            <a:extLst>
              <a:ext uri="{FF2B5EF4-FFF2-40B4-BE49-F238E27FC236}">
                <a16:creationId xmlns:a16="http://schemas.microsoft.com/office/drawing/2014/main" xmlns="" id="{81A38DC9-4DBF-48B5-AE8C-A76673CF86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216651" y="513753"/>
            <a:ext cx="2476500" cy="2318004"/>
          </a:xfrm>
          <a:prstGeom prst="rect">
            <a:avLst/>
          </a:prstGeom>
        </p:spPr>
      </p:pic>
      <p:sp>
        <p:nvSpPr>
          <p:cNvPr id="45" name="TEAM B">
            <a:extLst>
              <a:ext uri="{FF2B5EF4-FFF2-40B4-BE49-F238E27FC236}">
                <a16:creationId xmlns:a16="http://schemas.microsoft.com/office/drawing/2014/main" xmlns=""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45">
            <a:extLst>
              <a:ext uri="{FF2B5EF4-FFF2-40B4-BE49-F238E27FC236}">
                <a16:creationId xmlns:a16="http://schemas.microsoft.com/office/drawing/2014/main" xmlns=""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Rectangle: Rounded Corners 46">
            <a:extLst>
              <a:ext uri="{FF2B5EF4-FFF2-40B4-BE49-F238E27FC236}">
                <a16:creationId xmlns:a16="http://schemas.microsoft.com/office/drawing/2014/main" xmlns=""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48" name="Rectangle 47">
            <a:extLst>
              <a:ext uri="{FF2B5EF4-FFF2-40B4-BE49-F238E27FC236}">
                <a16:creationId xmlns:a16="http://schemas.microsoft.com/office/drawing/2014/main" xmlns="" id="{52CE2229-2B52-46F5-8794-CD28FD83C87A}"/>
              </a:ext>
            </a:extLst>
          </p:cNvPr>
          <p:cNvSpPr/>
          <p:nvPr/>
        </p:nvSpPr>
        <p:spPr>
          <a:xfrm>
            <a:off x="11599677" y="8619086"/>
            <a:ext cx="2280753" cy="1154162"/>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ĐỘI B</a:t>
            </a:r>
          </a:p>
        </p:txBody>
      </p:sp>
      <p:sp>
        <p:nvSpPr>
          <p:cNvPr id="49" name="Plus Sign 48">
            <a:extLst>
              <a:ext uri="{FF2B5EF4-FFF2-40B4-BE49-F238E27FC236}">
                <a16:creationId xmlns:a16="http://schemas.microsoft.com/office/drawing/2014/main" xmlns=""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xmlns=""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xmlns=""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xmlns=""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xmlns=""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xmlns=""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xmlns=""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xmlns=""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xmlns=""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xmlns=""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9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8" name="Rectangle 7">
            <a:extLst>
              <a:ext uri="{FF2B5EF4-FFF2-40B4-BE49-F238E27FC236}">
                <a16:creationId xmlns:a16="http://schemas.microsoft.com/office/drawing/2014/main" xmlns="" id="{0DDC2A37-E953-4F38-95BF-78B9FF9FB939}"/>
              </a:ext>
            </a:extLst>
          </p:cNvPr>
          <p:cNvSpPr/>
          <p:nvPr/>
        </p:nvSpPr>
        <p:spPr>
          <a:xfrm>
            <a:off x="2713929" y="2768797"/>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A</a:t>
            </a:r>
          </a:p>
        </p:txBody>
      </p:sp>
      <p:pic>
        <p:nvPicPr>
          <p:cNvPr id="12" name="Picture 11">
            <a:extLst>
              <a:ext uri="{FF2B5EF4-FFF2-40B4-BE49-F238E27FC236}">
                <a16:creationId xmlns:a16="http://schemas.microsoft.com/office/drawing/2014/main" xmlns="" id="{EE547C58-E03C-454C-8EB6-B1D4AB3122E2}"/>
              </a:ext>
            </a:extLst>
          </p:cNvPr>
          <p:cNvPicPr>
            <a:picLocks noChangeAspect="1"/>
          </p:cNvPicPr>
          <p:nvPr/>
        </p:nvPicPr>
        <p:blipFill>
          <a:blip r:embed="rId2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777177"/>
            <a:ext cx="2000979" cy="2000979"/>
          </a:xfrm>
          <a:prstGeom prst="rect">
            <a:avLst/>
          </a:prstGeom>
        </p:spPr>
      </p:pic>
      <p:pic>
        <p:nvPicPr>
          <p:cNvPr id="59" name="Picture 58">
            <a:extLst>
              <a:ext uri="{FF2B5EF4-FFF2-40B4-BE49-F238E27FC236}">
                <a16:creationId xmlns:a16="http://schemas.microsoft.com/office/drawing/2014/main" xmlns="" id="{AF431C90-0AEC-4B64-8486-EDE1AE305C51}"/>
              </a:ext>
            </a:extLst>
          </p:cNvPr>
          <p:cNvPicPr>
            <a:picLocks noChangeAspect="1"/>
          </p:cNvPicPr>
          <p:nvPr/>
        </p:nvPicPr>
        <p:blipFill>
          <a:blip r:embed="rId21"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777177"/>
            <a:ext cx="2000979" cy="2000979"/>
          </a:xfrm>
          <a:prstGeom prst="rect">
            <a:avLst/>
          </a:prstGeom>
        </p:spPr>
      </p:pic>
      <p:sp>
        <p:nvSpPr>
          <p:cNvPr id="70" name="Rectangle 69">
            <a:extLst>
              <a:ext uri="{FF2B5EF4-FFF2-40B4-BE49-F238E27FC236}">
                <a16:creationId xmlns:a16="http://schemas.microsoft.com/office/drawing/2014/main" xmlns="" id="{F7990285-D234-409A-A366-B0B4CE51FFC4}"/>
              </a:ext>
            </a:extLst>
          </p:cNvPr>
          <p:cNvSpPr/>
          <p:nvPr/>
        </p:nvSpPr>
        <p:spPr>
          <a:xfrm>
            <a:off x="12453891" y="2800584"/>
            <a:ext cx="6222536" cy="2631490"/>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CHÚC MỪNG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Calibri"/>
                <a:ea typeface="+mn-ea"/>
                <a:cs typeface="+mn-cs"/>
              </a:rPr>
              <a:t>ĐỘI B</a:t>
            </a:r>
          </a:p>
        </p:txBody>
      </p:sp>
      <p:sp>
        <p:nvSpPr>
          <p:cNvPr id="16" name="Heart 15">
            <a:hlinkClick r:id="rId22" action="ppaction://hlinksldjump"/>
            <a:extLst>
              <a:ext uri="{FF2B5EF4-FFF2-40B4-BE49-F238E27FC236}">
                <a16:creationId xmlns:a16="http://schemas.microsoft.com/office/drawing/2014/main" xmlns=""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a:ea typeface="+mn-ea"/>
                <a:cs typeface="+mn-cs"/>
              </a:rPr>
              <a:t>PIPI</a:t>
            </a:r>
          </a:p>
        </p:txBody>
      </p:sp>
    </p:spTree>
    <p:extLst>
      <p:ext uri="{BB962C8B-B14F-4D97-AF65-F5344CB8AC3E}">
        <p14:creationId xmlns:p14="http://schemas.microsoft.com/office/powerpoint/2010/main" val="99005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3"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3"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3"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3"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3"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3"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3"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3"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3"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3"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3"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4800" dirty="0">
                <a:solidFill>
                  <a:prstClr val="white"/>
                </a:solidFill>
                <a:latin typeface="Times New Roman" panose="02020603050405020304" pitchFamily="18" charset="0"/>
                <a:cs typeface="Times New Roman" panose="02020603050405020304" pitchFamily="18" charset="0"/>
              </a:rPr>
              <a:t>Song thất lục bát</a:t>
            </a:r>
            <a:r>
              <a:rPr lang="en-US" sz="4800" dirty="0">
                <a:solidFill>
                  <a:prstClr val="white"/>
                </a:solidFill>
                <a:latin typeface="Times New Roman" panose="02020603050405020304" pitchFamily="18" charset="0"/>
                <a:cs typeface="Times New Roman" panose="02020603050405020304" pitchFamily="18" charset="0"/>
              </a:rPr>
              <a:t> </a:t>
            </a:r>
            <a:endParaRPr lang="vi-VN" sz="4800"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solidFill>
                  <a:prstClr val="black"/>
                </a:solidFill>
                <a:latin typeface="Times New Roman" panose="02020603050405020304" pitchFamily="18" charset="0"/>
                <a:cs typeface="Times New Roman" panose="02020603050405020304" pitchFamily="18" charset="0"/>
              </a:rPr>
              <a:t>Văn</a:t>
            </a:r>
            <a:r>
              <a:rPr lang="en-US" sz="6600" b="1" dirty="0">
                <a:solidFill>
                  <a:prstClr val="black"/>
                </a:solidFill>
                <a:latin typeface="Times New Roman" panose="02020603050405020304" pitchFamily="18" charset="0"/>
                <a:cs typeface="Times New Roman" panose="02020603050405020304" pitchFamily="18" charset="0"/>
              </a:rPr>
              <a:t> </a:t>
            </a:r>
            <a:r>
              <a:rPr lang="en-US" sz="6600" b="1" dirty="0" err="1">
                <a:solidFill>
                  <a:prstClr val="black"/>
                </a:solidFill>
                <a:latin typeface="Times New Roman" panose="02020603050405020304" pitchFamily="18" charset="0"/>
                <a:cs typeface="Times New Roman" panose="02020603050405020304" pitchFamily="18" charset="0"/>
              </a:rPr>
              <a:t>bản</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Khóc</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Dương</a:t>
            </a:r>
            <a:r>
              <a:rPr kumimoji="0" lang="en-US" sz="6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Khuê</a:t>
            </a:r>
            <a:r>
              <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thuộc thể thơ gì?</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Thất ngôn tứ tuyệt</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Lục bát</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4800" dirty="0">
                <a:solidFill>
                  <a:prstClr val="white"/>
                </a:solidFill>
                <a:latin typeface="Times New Roman" panose="02020603050405020304" pitchFamily="18" charset="0"/>
                <a:cs typeface="Times New Roman" panose="02020603050405020304" pitchFamily="18" charset="0"/>
              </a:rPr>
              <a:t>. Thất ngôn bát cú</a:t>
            </a:r>
            <a:r>
              <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277743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A. Sự tin tưởng.</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mj-lt"/>
              </a:rPr>
              <a:t>Đâu </a:t>
            </a:r>
            <a:r>
              <a:rPr lang="vi-VN" sz="6000" b="1" u="sng" dirty="0">
                <a:solidFill>
                  <a:schemeClr val="tx1"/>
                </a:solidFill>
                <a:latin typeface="+mj-lt"/>
              </a:rPr>
              <a:t>không</a:t>
            </a:r>
            <a:r>
              <a:rPr lang="vi-VN" sz="6000" dirty="0">
                <a:solidFill>
                  <a:schemeClr val="tx1"/>
                </a:solidFill>
                <a:latin typeface="+mj-lt"/>
              </a:rPr>
              <a:t> phải một phẩm chất quan trọng để có một tình bạn trong sáng, bền vững?</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B. Sự tôn trọng.</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C. Sự thấu hiểu.</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mj-lt"/>
              </a:rPr>
              <a:t>D. Sự thực dụng.</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mj-lt"/>
                <a:ea typeface="+mn-ea"/>
                <a:cs typeface="Times New Roman" panose="02020603050405020304" pitchFamily="18" charset="0"/>
              </a:rPr>
              <a:t>GO HOME</a:t>
            </a:r>
          </a:p>
        </p:txBody>
      </p:sp>
    </p:spTree>
    <p:extLst>
      <p:ext uri="{BB962C8B-B14F-4D97-AF65-F5344CB8AC3E}">
        <p14:creationId xmlns:p14="http://schemas.microsoft.com/office/powerpoint/2010/main" val="265216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238500"/>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A</a:t>
            </a:r>
            <a:r>
              <a:rPr lang="vi-VN" sz="4000" dirty="0">
                <a:latin typeface="Times New Roman" panose="02020603050405020304" pitchFamily="18" charset="0"/>
                <a:cs typeface="Times New Roman" panose="02020603050405020304" pitchFamily="18" charset="0"/>
              </a:rPr>
              <a:t>. Thể hiện tài năng của Nguyễn Khuyến ở thể ngâm khúc.</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24003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5400" dirty="0">
                <a:solidFill>
                  <a:schemeClr val="tx1"/>
                </a:solidFill>
                <a:latin typeface="Times New Roman" panose="02020603050405020304" pitchFamily="18" charset="0"/>
                <a:cs typeface="Times New Roman" panose="02020603050405020304" pitchFamily="18" charset="0"/>
              </a:rPr>
              <a:t>Bài thơ </a:t>
            </a:r>
            <a:r>
              <a:rPr lang="vi-VN" sz="5400" i="1" dirty="0">
                <a:solidFill>
                  <a:schemeClr val="tx1"/>
                </a:solidFill>
                <a:latin typeface="Times New Roman" panose="02020603050405020304" pitchFamily="18" charset="0"/>
                <a:cs typeface="Times New Roman" panose="02020603050405020304" pitchFamily="18" charset="0"/>
              </a:rPr>
              <a:t>Khóc Dương Khuê </a:t>
            </a:r>
            <a:r>
              <a:rPr lang="vi-VN" sz="5400" dirty="0">
                <a:solidFill>
                  <a:schemeClr val="tx1"/>
                </a:solidFill>
                <a:latin typeface="Times New Roman" panose="02020603050405020304" pitchFamily="18" charset="0"/>
                <a:cs typeface="Times New Roman" panose="02020603050405020304" pitchFamily="18" charset="0"/>
              </a:rPr>
              <a:t>thể hiện tình cảm gì của Nguyễn Khuyến?</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4843673"/>
            <a:ext cx="11032436" cy="188511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Khẳng định tình cảm son sắt, gắn bó keo sơn cũng như tấm lòng cao đẹp của Nguyễn Khuyến dành cho người bạn Dương Khuê.</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sự thương tiếc vô hạn của Nguyễn Khuyến.</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cay đắng, tủi hờn của Nguyễn Khuyến khi chỉ còn một mình.</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45438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FFBA7B-3B73-5B7A-5699-4AFA3D37DD3B}"/>
              </a:ext>
            </a:extLst>
          </p:cNvPr>
          <p:cNvSpPr txBox="1"/>
          <p:nvPr/>
        </p:nvSpPr>
        <p:spPr>
          <a:xfrm>
            <a:off x="-76200" y="1104900"/>
            <a:ext cx="8686800" cy="8863965"/>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 </a:t>
            </a:r>
            <a:r>
              <a:rPr lang="vi-VN" sz="3000" dirty="0">
                <a:solidFill>
                  <a:prstClr val="black"/>
                </a:solidFill>
                <a:latin typeface="Times New Roman" panose="02020603050405020304" pitchFamily="18" charset="0"/>
                <a:ea typeface="新宋体"/>
                <a:cs typeface="Times New Roman" panose="02020603050405020304" pitchFamily="18" charset="0"/>
              </a:rPr>
              <a:t>Bác Dương thôi đã thôi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Nước mây man mác ngậm ngùi lòng ta.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Nhớ từ thuở đăng khoa ngày trước,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Vẫn sớm hôm tôi bác cùng nhau;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5. </a:t>
            </a:r>
            <a:r>
              <a:rPr lang="vi-VN" sz="3000" dirty="0">
                <a:solidFill>
                  <a:prstClr val="black"/>
                </a:solidFill>
                <a:latin typeface="Times New Roman" panose="02020603050405020304" pitchFamily="18" charset="0"/>
                <a:ea typeface="新宋体"/>
                <a:cs typeface="Times New Roman" panose="02020603050405020304" pitchFamily="18" charset="0"/>
              </a:rPr>
              <a:t>Kính yêu từ trước đến sau,</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Trong khi gặp gỡ khác đâu duyên trời?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chơi nơi dặm khách,</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Tiếng suối nghe róc rách lưng đèo;</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từng gác cheo leo,</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10. </a:t>
            </a:r>
            <a:r>
              <a:rPr lang="vi-VN" sz="3000" dirty="0">
                <a:solidFill>
                  <a:prstClr val="black"/>
                </a:solidFill>
                <a:latin typeface="Times New Roman" panose="02020603050405020304" pitchFamily="18" charset="0"/>
                <a:ea typeface="新宋体"/>
                <a:cs typeface="Times New Roman" panose="02020603050405020304" pitchFamily="18" charset="0"/>
              </a:rPr>
              <a:t>Thú vui con hát lựa chiều cầm xoang.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Cũng có lúc rượu ngon cùng nhắp,</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Chén quỳnh tương ăm ắp bầu xuân;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Có khi bàn soạn câu văn,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bao đông bích, điển phần trước sau.</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15. </a:t>
            </a:r>
            <a:r>
              <a:rPr lang="vi-VN" sz="3000" dirty="0">
                <a:solidFill>
                  <a:prstClr val="black"/>
                </a:solidFill>
                <a:latin typeface="Times New Roman" panose="02020603050405020304" pitchFamily="18" charset="0"/>
                <a:ea typeface="新宋体"/>
                <a:cs typeface="Times New Roman" panose="02020603050405020304" pitchFamily="18" charset="0"/>
              </a:rPr>
              <a:t>Buổi dương cửu cùng nhau hoạn nạn,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Phận đẩu thăng chẳng dám than trời;</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Bác già, tôi cũng già rồi,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Biết thôi, thôi thế thì thôi mới là!</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Muốn đi lại tuổi già thêm nhác,</a:t>
            </a:r>
          </a:p>
        </p:txBody>
      </p:sp>
      <p:sp>
        <p:nvSpPr>
          <p:cNvPr id="5" name="TextBox 4">
            <a:extLst>
              <a:ext uri="{FF2B5EF4-FFF2-40B4-BE49-F238E27FC236}">
                <a16:creationId xmlns:a16="http://schemas.microsoft.com/office/drawing/2014/main" xmlns="" id="{EA354AE4-EEF9-67DF-911D-6DAA13AFBF55}"/>
              </a:ext>
            </a:extLst>
          </p:cNvPr>
          <p:cNvSpPr txBox="1"/>
          <p:nvPr/>
        </p:nvSpPr>
        <p:spPr>
          <a:xfrm>
            <a:off x="4876800" y="0"/>
            <a:ext cx="5933342" cy="147826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vi-VN"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rPr>
              <a:t>Khóc Dương Khuê</a:t>
            </a:r>
            <a:endParaRPr kumimoji="0" lang="en-US" sz="4800" b="0" i="0" u="none" strike="noStrike" kern="1200" cap="none" spc="0" normalizeH="0" baseline="0" noProof="0" dirty="0">
              <a:ln>
                <a:noFill/>
              </a:ln>
              <a:solidFill>
                <a:srgbClr val="232C37"/>
              </a:solidFill>
              <a:effectLst/>
              <a:uLnTx/>
              <a:uFillTx/>
              <a:latin typeface="#9Slide04 Vollkorn Bold" panose="00000800000000000000" pitchFamily="2" charset="0"/>
              <a:ea typeface="#9Slide04 Vollkorn Bold" panose="00000800000000000000" pitchFamily="2" charset="0"/>
            </a:endParaRPr>
          </a:p>
        </p:txBody>
      </p:sp>
      <p:sp>
        <p:nvSpPr>
          <p:cNvPr id="4" name="TextBox 3">
            <a:extLst>
              <a:ext uri="{FF2B5EF4-FFF2-40B4-BE49-F238E27FC236}">
                <a16:creationId xmlns:a16="http://schemas.microsoft.com/office/drawing/2014/main" xmlns="" id="{A307A359-2475-EB98-A015-F46F82310898}"/>
              </a:ext>
            </a:extLst>
          </p:cNvPr>
          <p:cNvSpPr txBox="1"/>
          <p:nvPr/>
        </p:nvSpPr>
        <p:spPr>
          <a:xfrm>
            <a:off x="8763000" y="800100"/>
            <a:ext cx="9296400" cy="10248960"/>
          </a:xfrm>
          <a:prstGeom prst="rect">
            <a:avLst/>
          </a:prstGeom>
          <a:noFill/>
        </p:spPr>
        <p:txBody>
          <a:bodyPr wrap="square" rtlCol="0">
            <a:spAutoFit/>
          </a:bodyPr>
          <a:lstStyle/>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20. </a:t>
            </a:r>
            <a:r>
              <a:rPr lang="vi-VN" sz="3000" dirty="0">
                <a:solidFill>
                  <a:prstClr val="black"/>
                </a:solidFill>
                <a:latin typeface="Times New Roman" panose="02020603050405020304" pitchFamily="18" charset="0"/>
                <a:ea typeface="新宋体"/>
                <a:cs typeface="Times New Roman" panose="02020603050405020304" pitchFamily="18" charset="0"/>
              </a:rPr>
              <a:t>Trước ba năm gặp bác một lần; </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Cầm tay hỏi hết xa gần,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Mừng rằng bác vẫn tinh thần chưa can.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Kể tuổi tôi còn hơn tuổi bác,</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lại đau trước bác mấy ngày;</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25. </a:t>
            </a:r>
            <a:r>
              <a:rPr lang="vi-VN" sz="3000" dirty="0">
                <a:solidFill>
                  <a:prstClr val="black"/>
                </a:solidFill>
                <a:latin typeface="Times New Roman" panose="02020603050405020304" pitchFamily="18" charset="0"/>
                <a:ea typeface="新宋体"/>
                <a:cs typeface="Times New Roman" panose="02020603050405020304" pitchFamily="18" charset="0"/>
              </a:rPr>
              <a:t>Làm sao bác vội về ngay,</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Chợt nghe, tôi bỗng chân tay rụng rời.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Ai chẳng biết chán đời là phải,</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Sao vội vàng đã mải lên tiên;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Rượu ngon không có bạn hiền,</a:t>
            </a: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30. </a:t>
            </a:r>
            <a:r>
              <a:rPr lang="vi-VN" sz="3000" dirty="0">
                <a:solidFill>
                  <a:prstClr val="black"/>
                </a:solidFill>
                <a:latin typeface="Times New Roman" panose="02020603050405020304" pitchFamily="18" charset="0"/>
                <a:ea typeface="新宋体"/>
                <a:cs typeface="Times New Roman" panose="02020603050405020304" pitchFamily="18" charset="0"/>
              </a:rPr>
              <a:t>Không mua không phải không tiền không mua.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Câu thơ nghĩ đắn đo không biết,</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Viết đưa ai, ai biết mà đưa;</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Giường kia treo cũng hững hờ,</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Đàn kia gảy cũng ngẩn ngơ tiếng đàn.</a:t>
            </a:r>
            <a:endParaRPr lang="en-US"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r>
              <a:rPr lang="en-US" sz="3000" dirty="0">
                <a:solidFill>
                  <a:prstClr val="black"/>
                </a:solidFill>
                <a:latin typeface="Times New Roman" panose="02020603050405020304" pitchFamily="18" charset="0"/>
                <a:ea typeface="新宋体"/>
                <a:cs typeface="Times New Roman" panose="02020603050405020304" pitchFamily="18" charset="0"/>
              </a:rPr>
              <a:t>35. </a:t>
            </a:r>
            <a:r>
              <a:rPr lang="vi-VN" sz="3000" dirty="0">
                <a:solidFill>
                  <a:prstClr val="black"/>
                </a:solidFill>
                <a:latin typeface="Times New Roman" panose="02020603050405020304" pitchFamily="18" charset="0"/>
                <a:ea typeface="新宋体"/>
                <a:cs typeface="Times New Roman" panose="02020603050405020304" pitchFamily="18" charset="0"/>
              </a:rPr>
              <a:t>Bác chẳng ở, dẫu van chẳng ở,</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Tôi tuy thương, lấy nhớ làm thương;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Tuổi già hạt lệ như sương,</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Hơi đâu chuốc lấy hai hàng chứa chan!</a:t>
            </a:r>
          </a:p>
          <a:p>
            <a:pPr algn="ctr" defTabSz="1371600"/>
            <a:r>
              <a:rPr lang="vi-VN" sz="3000" dirty="0">
                <a:solidFill>
                  <a:prstClr val="black"/>
                </a:solidFill>
                <a:latin typeface="Times New Roman" panose="02020603050405020304" pitchFamily="18" charset="0"/>
                <a:ea typeface="新宋体"/>
                <a:cs typeface="Times New Roman" panose="02020603050405020304" pitchFamily="18" charset="0"/>
              </a:rPr>
              <a:t>(“Thơ văn Nguyễn Khuyến”, NXB Văn học, Hà Nội, 1971)</a:t>
            </a: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a:p>
            <a:pPr algn="ctr" defTabSz="1371600"/>
            <a:endParaRPr lang="vi-VN" sz="3000" dirty="0">
              <a:solidFill>
                <a:prstClr val="black"/>
              </a:solidFill>
              <a:latin typeface="Times New Roman" panose="02020603050405020304" pitchFamily="18" charset="0"/>
              <a:ea typeface="新宋体"/>
              <a:cs typeface="Times New Roman" panose="02020603050405020304" pitchFamily="18" charset="0"/>
            </a:endParaRPr>
          </a:p>
        </p:txBody>
      </p:sp>
      <p:sp>
        <p:nvSpPr>
          <p:cNvPr id="6" name="Freeform 8">
            <a:extLst>
              <a:ext uri="{FF2B5EF4-FFF2-40B4-BE49-F238E27FC236}">
                <a16:creationId xmlns:a16="http://schemas.microsoft.com/office/drawing/2014/main" xmlns="" id="{9C41F6BD-910C-1E54-9A68-6EB0C6B398A8}"/>
              </a:ext>
            </a:extLst>
          </p:cNvPr>
          <p:cNvSpPr/>
          <p:nvPr/>
        </p:nvSpPr>
        <p:spPr>
          <a:xfrm>
            <a:off x="7315200" y="6057900"/>
            <a:ext cx="1667352" cy="4491185"/>
          </a:xfrm>
          <a:custGeom>
            <a:avLst/>
            <a:gdLst/>
            <a:ahLst/>
            <a:cxnLst/>
            <a:rect l="l" t="t" r="r" b="b"/>
            <a:pathLst>
              <a:path w="1667352" h="4491185">
                <a:moveTo>
                  <a:pt x="0" y="0"/>
                </a:moveTo>
                <a:lnTo>
                  <a:pt x="1667352" y="0"/>
                </a:lnTo>
                <a:lnTo>
                  <a:pt x="1667352" y="4491185"/>
                </a:lnTo>
                <a:lnTo>
                  <a:pt x="0" y="4491185"/>
                </a:lnTo>
                <a:lnTo>
                  <a:pt x="0" y="0"/>
                </a:lnTo>
                <a:close/>
              </a:path>
            </a:pathLst>
          </a:custGeom>
          <a:blipFill>
            <a:blip r:embed="rId3">
              <a:duotone>
                <a:schemeClr val="bg2">
                  <a:shade val="45000"/>
                  <a:satMod val="135000"/>
                </a:schemeClr>
                <a:prstClr val="white"/>
              </a:duotone>
            </a:blip>
            <a:stretch>
              <a:fillRect/>
            </a:stretch>
          </a:blipFill>
        </p:spPr>
      </p:sp>
      <p:sp>
        <p:nvSpPr>
          <p:cNvPr id="7" name="Freeform 9">
            <a:extLst>
              <a:ext uri="{FF2B5EF4-FFF2-40B4-BE49-F238E27FC236}">
                <a16:creationId xmlns:a16="http://schemas.microsoft.com/office/drawing/2014/main" xmlns="" id="{CC7E652C-50DB-F048-FD5A-A72C246D6A1F}"/>
              </a:ext>
            </a:extLst>
          </p:cNvPr>
          <p:cNvSpPr/>
          <p:nvPr/>
        </p:nvSpPr>
        <p:spPr>
          <a:xfrm>
            <a:off x="16687800" y="-769632"/>
            <a:ext cx="3586029" cy="4114800"/>
          </a:xfrm>
          <a:custGeom>
            <a:avLst/>
            <a:gdLst/>
            <a:ahLst/>
            <a:cxnLst/>
            <a:rect l="l" t="t" r="r" b="b"/>
            <a:pathLst>
              <a:path w="3586029" h="4114800">
                <a:moveTo>
                  <a:pt x="0" y="0"/>
                </a:moveTo>
                <a:lnTo>
                  <a:pt x="3586029" y="0"/>
                </a:lnTo>
                <a:lnTo>
                  <a:pt x="358602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763999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086100"/>
            <a:ext cx="11996530" cy="203751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A. Về già, nước mắt không còn nhiều nữa và hình ảnh cũng cho thấy họ đã trải qua nhiều gian truân trong cuộc đời, học được cách đối diện và chấp nhận sự thật.</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21717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400" dirty="0">
                <a:solidFill>
                  <a:schemeClr val="tx1"/>
                </a:solidFill>
                <a:latin typeface="Times New Roman" panose="02020603050405020304" pitchFamily="18" charset="0"/>
                <a:cs typeface="Times New Roman" panose="02020603050405020304" pitchFamily="18" charset="0"/>
              </a:rPr>
              <a:t>Vì sao Nguyễn Khuyến ví nước mắt khóc bạn là </a:t>
            </a:r>
            <a:r>
              <a:rPr lang="vi-VN" sz="5400" i="1" dirty="0">
                <a:solidFill>
                  <a:schemeClr val="tx1"/>
                </a:solidFill>
                <a:latin typeface="Times New Roman" panose="02020603050405020304" pitchFamily="18" charset="0"/>
                <a:cs typeface="Times New Roman" panose="02020603050405020304" pitchFamily="18" charset="0"/>
              </a:rPr>
              <a:t>“hạt lệ như sương”</a:t>
            </a:r>
            <a:r>
              <a:rPr lang="vi-VN" sz="5400" dirty="0">
                <a:solidFill>
                  <a:schemeClr val="tx1"/>
                </a:solidFill>
                <a:latin typeface="Times New Roman" panose="02020603050405020304" pitchFamily="18" charset="0"/>
                <a:cs typeface="Times New Roman" panose="02020603050405020304" pitchFamily="18" charset="0"/>
              </a:rPr>
              <a:t>?</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B. Vì người quân tử không được phép khóc lóc, bi lụy.</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Thể hiện tình bạn cao quý, đáng tôn thờ.</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996530"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Thể hiện sự gai góc, từng trải.</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8097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A. Tình yêu lứa đôi.</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262890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Chủ đề của bài thơ </a:t>
            </a:r>
            <a:r>
              <a:rPr lang="vi-VN" sz="6000" i="1" dirty="0">
                <a:solidFill>
                  <a:schemeClr val="tx1"/>
                </a:solidFill>
                <a:latin typeface="Times New Roman" panose="02020603050405020304" pitchFamily="18" charset="0"/>
                <a:cs typeface="Times New Roman" panose="02020603050405020304" pitchFamily="18" charset="0"/>
              </a:rPr>
              <a:t>Khóc Dương Khuê </a:t>
            </a:r>
            <a:r>
              <a:rPr lang="vi-VN" sz="6000" dirty="0">
                <a:solidFill>
                  <a:schemeClr val="tx1"/>
                </a:solidFill>
                <a:latin typeface="Times New Roman" panose="02020603050405020304" pitchFamily="18" charset="0"/>
                <a:cs typeface="Times New Roman" panose="02020603050405020304" pitchFamily="18" charset="0"/>
              </a:rPr>
              <a:t>là gì?</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đồng chí, đồng đội.</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Tình bạn.</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yêu nước.</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6435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Sang</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Cách</a:t>
            </a:r>
            <a:r>
              <a:rPr kumimoji="0" lang="nl-NL" sz="5400" b="1" i="0" u="none" strike="noStrike" kern="1200" cap="none" spc="0" normalizeH="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rPr>
              <a:t> xưng hô “Bác Dương” thể hiện thái độ như thế nào của tác giả?</a:t>
            </a:r>
            <a:endPar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thiết</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4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Kính</a:t>
            </a:r>
            <a:r>
              <a:rPr kumimoji="0" lang="en-US" sz="4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trọng</a:t>
            </a:r>
            <a:endParaRPr kumimoji="0" lang="en-US" sz="7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latin typeface="Times New Roman" pitchFamily="18" charset="0"/>
                <a:cs typeface="Times New Roman" pitchFamily="18" charset="0"/>
              </a:rPr>
              <a:t>D.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vừa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trọng</a:t>
            </a:r>
            <a:r>
              <a:rPr lang="en-US" sz="4800" dirty="0">
                <a:latin typeface="Times New Roman" pitchFamily="18" charset="0"/>
                <a:cs typeface="Times New Roman" pitchFamily="18" charset="0"/>
              </a:rPr>
              <a:t>.</a:t>
            </a:r>
            <a:endParaRPr lang="fr-FR" sz="4800" dirty="0">
              <a:solidFill>
                <a:srgbClr val="593B2A"/>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5782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Trạng Trình.</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dirty="0">
                <a:solidFill>
                  <a:schemeClr val="tx1"/>
                </a:solidFill>
                <a:latin typeface="Times New Roman" panose="02020603050405020304" pitchFamily="18" charset="0"/>
                <a:cs typeface="Times New Roman" panose="02020603050405020304" pitchFamily="18" charset="0"/>
              </a:rPr>
              <a:t>Đâu là danh hiệu của Nguyễn Khuyến được người đời truyền tụng?</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B</a:t>
            </a:r>
            <a:r>
              <a:rPr lang="vi-VN" sz="4800" dirty="0">
                <a:latin typeface="Times New Roman" panose="02020603050405020304" pitchFamily="18" charset="0"/>
                <a:cs typeface="Times New Roman" panose="02020603050405020304" pitchFamily="18" charset="0"/>
              </a:rPr>
              <a:t>. Tam Nguyên Yên Đổ.</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Hải Thượng Lãn Ông.</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Tuyết Giang Phu Tử.</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25298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Tình bạn của Trần Phồn – Bá Nha.</a:t>
            </a: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Nguyễn Khuyến đã sử dụng điển tích, điển cố nào trong hai câu sau?</a:t>
            </a:r>
          </a:p>
          <a:p>
            <a:pPr algn="ctr"/>
            <a:r>
              <a:rPr lang="vi-VN" sz="4800" i="1" dirty="0">
                <a:solidFill>
                  <a:schemeClr val="tx1"/>
                </a:solidFill>
                <a:latin typeface="Times New Roman" panose="02020603050405020304" pitchFamily="18" charset="0"/>
                <a:cs typeface="Times New Roman" panose="02020603050405020304" pitchFamily="18" charset="0"/>
              </a:rPr>
              <a:t>Giường kia treo cũng hững hờ,</a:t>
            </a:r>
            <a:endParaRPr lang="vi-VN" sz="4800" dirty="0">
              <a:solidFill>
                <a:schemeClr val="tx1"/>
              </a:solidFill>
              <a:latin typeface="Times New Roman" panose="02020603050405020304" pitchFamily="18" charset="0"/>
              <a:cs typeface="Times New Roman" panose="02020603050405020304" pitchFamily="18" charset="0"/>
            </a:endParaRPr>
          </a:p>
          <a:p>
            <a:pPr algn="ctr"/>
            <a:r>
              <a:rPr lang="vi-VN" sz="4800" i="1" dirty="0">
                <a:solidFill>
                  <a:schemeClr val="tx1"/>
                </a:solidFill>
                <a:latin typeface="Times New Roman" panose="02020603050405020304" pitchFamily="18" charset="0"/>
                <a:cs typeface="Times New Roman" panose="02020603050405020304" pitchFamily="18" charset="0"/>
              </a:rPr>
              <a:t>Đàn kia gảy cũng ngẩn ngơ tiếng đàn.</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Tình bạn của Lưu Bình – Dương Lễ.</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C. Tình bạn của Lưu Bị - Tào Tháo.</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D</a:t>
            </a:r>
            <a:r>
              <a:rPr lang="vi-VN" sz="4800" dirty="0">
                <a:latin typeface="Times New Roman" panose="02020603050405020304" pitchFamily="18" charset="0"/>
                <a:cs typeface="Times New Roman" panose="02020603050405020304" pitchFamily="18" charset="0"/>
              </a:rPr>
              <a:t>. Tình bạn của Trần Phồn – Từ Trĩ, Tử Kỳ – Bá Nha.</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7" action="ppaction://hlinksldjump"/>
            <a:extLst>
              <a:ext uri="{FF2B5EF4-FFF2-40B4-BE49-F238E27FC236}">
                <a16:creationId xmlns:a16="http://schemas.microsoft.com/office/drawing/2014/main" xmlns=""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840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xmlns="" id="{76FE5236-B1A0-677D-8F62-C637542269A4}"/>
              </a:ext>
            </a:extLst>
          </p:cNvPr>
          <p:cNvSpPr txBox="1"/>
          <p:nvPr/>
        </p:nvSpPr>
        <p:spPr>
          <a:xfrm>
            <a:off x="838200" y="708239"/>
            <a:ext cx="7467600" cy="1007520"/>
          </a:xfrm>
          <a:prstGeom prst="rect">
            <a:avLst/>
          </a:prstGeom>
        </p:spPr>
        <p:txBody>
          <a:bodyPr wrap="square" lIns="0" tIns="0" rIns="0" bIns="0" rtlCol="0" anchor="t">
            <a:spAutoFit/>
          </a:bodyPr>
          <a:lstStyle/>
          <a:p>
            <a:pPr>
              <a:lnSpc>
                <a:spcPts val="3873"/>
              </a:lnSpc>
              <a:defRPr/>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3873"/>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A506540D-9277-0CC9-295A-B57F8427CC6C}"/>
              </a:ext>
            </a:extLst>
          </p:cNvPr>
          <p:cNvSpPr txBox="1"/>
          <p:nvPr/>
        </p:nvSpPr>
        <p:spPr>
          <a:xfrm>
            <a:off x="2100534" y="1943100"/>
            <a:ext cx="151419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8000" kern="0" dirty="0" err="1">
                <a:solidFill>
                  <a:srgbClr val="FF0000"/>
                </a:solidFill>
                <a:latin typeface="#9Slide07 SVNGuerrilla" panose="00000500000000000000" pitchFamily="2" charset="0"/>
                <a:cs typeface="Times New Roman" panose="02020603050405020304" pitchFamily="18" charset="0"/>
                <a:sym typeface="Arial"/>
              </a:rPr>
              <a:t>Truyền</a:t>
            </a:r>
            <a:r>
              <a:rPr lang="en-US" sz="8000" kern="0" dirty="0">
                <a:solidFill>
                  <a:srgbClr val="FF0000"/>
                </a:solidFill>
                <a:latin typeface="#9Slide07 SVNGuerrilla" panose="00000500000000000000" pitchFamily="2" charset="0"/>
                <a:cs typeface="Times New Roman" panose="02020603050405020304" pitchFamily="18" charset="0"/>
                <a:sym typeface="Arial"/>
              </a:rPr>
              <a:t> tin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chú</a:t>
            </a:r>
            <a:r>
              <a:rPr lang="en-US" sz="8000" kern="0" dirty="0">
                <a:solidFill>
                  <a:srgbClr val="FF0000"/>
                </a:solidFill>
                <a:latin typeface="#9Slide07 SVNGuerrilla" panose="00000500000000000000" pitchFamily="2" charset="0"/>
                <a:cs typeface="Times New Roman" panose="02020603050405020304" pitchFamily="18" charset="0"/>
                <a:sym typeface="Arial"/>
              </a:rPr>
              <a:t> </a:t>
            </a:r>
            <a:r>
              <a:rPr lang="en-US" sz="8000" kern="0" dirty="0" err="1">
                <a:solidFill>
                  <a:srgbClr val="FF0000"/>
                </a:solidFill>
                <a:latin typeface="#9Slide07 SVNGuerrilla" panose="00000500000000000000" pitchFamily="2" charset="0"/>
                <a:cs typeface="Times New Roman" panose="02020603050405020304" pitchFamily="18" charset="0"/>
                <a:sym typeface="Arial"/>
              </a:rPr>
              <a:t>thích</a:t>
            </a:r>
            <a:endParaRPr kumimoji="0" lang="en-US" sz="8000" b="0" i="0" u="none" strike="noStrike" kern="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sym typeface="Arial"/>
            </a:endParaRPr>
          </a:p>
        </p:txBody>
      </p:sp>
      <p:sp>
        <p:nvSpPr>
          <p:cNvPr id="2" name="TextBox 1">
            <a:extLst>
              <a:ext uri="{FF2B5EF4-FFF2-40B4-BE49-F238E27FC236}">
                <a16:creationId xmlns:a16="http://schemas.microsoft.com/office/drawing/2014/main" xmlns="" id="{E177B3A8-4226-E9FA-6E55-CD0FB6692AA3}"/>
              </a:ext>
            </a:extLst>
          </p:cNvPr>
          <p:cNvSpPr txBox="1"/>
          <p:nvPr/>
        </p:nvSpPr>
        <p:spPr>
          <a:xfrm>
            <a:off x="1519715" y="1451347"/>
            <a:ext cx="155272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800" kern="0" dirty="0">
                <a:solidFill>
                  <a:srgbClr val="000000"/>
                </a:solidFill>
                <a:latin typeface="Times New Roman" panose="02020603050405020304" pitchFamily="18" charset="0"/>
                <a:cs typeface="Times New Roman" panose="02020603050405020304" pitchFamily="18" charset="0"/>
                <a:sym typeface="Arial"/>
              </a:rPr>
              <a:t>b. </a:t>
            </a:r>
            <a:r>
              <a:rPr lang="en-US" sz="4800" kern="0" dirty="0" err="1">
                <a:solidFill>
                  <a:srgbClr val="000000"/>
                </a:solidFill>
                <a:latin typeface="Times New Roman" panose="02020603050405020304" pitchFamily="18" charset="0"/>
                <a:cs typeface="Times New Roman" panose="02020603050405020304" pitchFamily="18" charset="0"/>
                <a:sym typeface="Arial"/>
              </a:rPr>
              <a:t>Chú</a:t>
            </a:r>
            <a:r>
              <a:rPr lang="en-US" sz="4800" kern="0" dirty="0">
                <a:solidFill>
                  <a:srgbClr val="000000"/>
                </a:solidFill>
                <a:latin typeface="Times New Roman" panose="02020603050405020304" pitchFamily="18" charset="0"/>
                <a:cs typeface="Times New Roman" panose="02020603050405020304" pitchFamily="18" charset="0"/>
                <a:sym typeface="Arial"/>
              </a:rPr>
              <a:t> </a:t>
            </a:r>
            <a:r>
              <a:rPr lang="en-US" sz="4800" kern="0" dirty="0" err="1">
                <a:solidFill>
                  <a:srgbClr val="000000"/>
                </a:solidFill>
                <a:latin typeface="Times New Roman" panose="02020603050405020304" pitchFamily="18" charset="0"/>
                <a:cs typeface="Times New Roman" panose="02020603050405020304" pitchFamily="18" charset="0"/>
                <a:sym typeface="Arial"/>
              </a:rPr>
              <a:t>thích</a:t>
            </a:r>
            <a:endParaRPr kumimoji="0" lang="en-US" sz="4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10">
            <a:extLst>
              <a:ext uri="{FF2B5EF4-FFF2-40B4-BE49-F238E27FC236}">
                <a16:creationId xmlns:a16="http://schemas.microsoft.com/office/drawing/2014/main" xmlns="" id="{C19B8483-3788-339B-648D-8B6E2109011B}"/>
              </a:ext>
            </a:extLst>
          </p:cNvPr>
          <p:cNvSpPr/>
          <p:nvPr/>
        </p:nvSpPr>
        <p:spPr>
          <a:xfrm>
            <a:off x="17416947" y="-775635"/>
            <a:ext cx="812673" cy="4114800"/>
          </a:xfrm>
          <a:custGeom>
            <a:avLst/>
            <a:gdLst/>
            <a:ahLst/>
            <a:cxnLst/>
            <a:rect l="l" t="t" r="r" b="b"/>
            <a:pathLst>
              <a:path w="812673" h="4114800">
                <a:moveTo>
                  <a:pt x="0" y="0"/>
                </a:moveTo>
                <a:lnTo>
                  <a:pt x="812673" y="0"/>
                </a:lnTo>
                <a:lnTo>
                  <a:pt x="8126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4">
            <a:extLst>
              <a:ext uri="{FF2B5EF4-FFF2-40B4-BE49-F238E27FC236}">
                <a16:creationId xmlns:a16="http://schemas.microsoft.com/office/drawing/2014/main" xmlns="" id="{2F94BBE2-5F52-DD1A-1648-D7E87E18F60C}"/>
              </a:ext>
            </a:extLst>
          </p:cNvPr>
          <p:cNvSpPr/>
          <p:nvPr/>
        </p:nvSpPr>
        <p:spPr>
          <a:xfrm>
            <a:off x="609600" y="3874304"/>
            <a:ext cx="5940579" cy="5741812"/>
          </a:xfrm>
          <a:custGeom>
            <a:avLst/>
            <a:gdLst/>
            <a:ahLst/>
            <a:cxnLst/>
            <a:rect l="l" t="t" r="r" b="b"/>
            <a:pathLst>
              <a:path w="5940579" h="5741812">
                <a:moveTo>
                  <a:pt x="0" y="0"/>
                </a:moveTo>
                <a:lnTo>
                  <a:pt x="5940579" y="0"/>
                </a:lnTo>
                <a:lnTo>
                  <a:pt x="5940579" y="5741812"/>
                </a:lnTo>
                <a:lnTo>
                  <a:pt x="0" y="5741812"/>
                </a:lnTo>
                <a:lnTo>
                  <a:pt x="0" y="0"/>
                </a:lnTo>
                <a:close/>
              </a:path>
            </a:pathLst>
          </a:custGeom>
          <a:blipFill>
            <a:blip r:embed="rId5"/>
            <a:stretch>
              <a:fillRect/>
            </a:stretch>
          </a:blipFill>
        </p:spPr>
      </p:sp>
      <p:sp>
        <p:nvSpPr>
          <p:cNvPr id="8" name="TextBox 7">
            <a:extLst>
              <a:ext uri="{FF2B5EF4-FFF2-40B4-BE49-F238E27FC236}">
                <a16:creationId xmlns:a16="http://schemas.microsoft.com/office/drawing/2014/main" xmlns="" id="{FB72E1FB-7327-81D2-BCC4-E213BE82B001}"/>
              </a:ext>
            </a:extLst>
          </p:cNvPr>
          <p:cNvSpPr txBox="1"/>
          <p:nvPr/>
        </p:nvSpPr>
        <p:spPr>
          <a:xfrm>
            <a:off x="6708712" y="3238500"/>
            <a:ext cx="11252073" cy="6863417"/>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nhỏ</a:t>
            </a:r>
            <a:r>
              <a:rPr lang="en-US" sz="4000" dirty="0">
                <a:latin typeface="Times New Roman" panose="02020603050405020304" pitchFamily="18" charset="0"/>
                <a:cs typeface="Times New Roman" panose="02020603050405020304" pitchFamily="18" charset="0"/>
              </a:rPr>
              <a:t> (3-4 HS)</a:t>
            </a: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Giáo viên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đọc thông tin về một chú thích (VD: “Cầm xoang” là chỉ cung đàn và điệu hát trong hát ả đào).</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Học sinh đầu tiên truyền tải thông tin này cho người kế tiếp bằng lời nói, không được sử dụng văn bản.</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Tiếp tục truyền thông tin này qua từng thành viên trong nhóm cho đến người cuối 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vi-VN" sz="4000" dirty="0">
                <a:latin typeface="Times New Roman" panose="02020603050405020304" pitchFamily="18" charset="0"/>
                <a:cs typeface="Times New Roman" panose="02020603050405020304" pitchFamily="18" charset="0"/>
              </a:rPr>
              <a:t> cuối cùng viết lại thông tin lên bảng.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N</a:t>
            </a:r>
            <a:r>
              <a:rPr lang="vi-VN" sz="4000" dirty="0">
                <a:latin typeface="Times New Roman" panose="02020603050405020304" pitchFamily="18" charset="0"/>
                <a:cs typeface="Times New Roman" panose="02020603050405020304" pitchFamily="18" charset="0"/>
              </a:rPr>
              <a:t>hóm có kết quả truyền tin chính xác nhất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thắng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00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4.bp.blogspot.com/-MdWRdu6UcG4/V5MoX6kyXUI/AAAAAAAAApQ/vPt3iMBgapYH4D8oa0aWJVb6U68p_OezQCLcB/s1600/nGUY%25E1%25BB%2584N%2BKHUY%25E1%25BA%25BEN.jpg">
            <a:extLst>
              <a:ext uri="{FF2B5EF4-FFF2-40B4-BE49-F238E27FC236}">
                <a16:creationId xmlns:a16="http://schemas.microsoft.com/office/drawing/2014/main" xmlns="" id="{B1474630-9918-FB1D-2DC4-B373BB7C3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3572"/>
            <a:ext cx="3810000" cy="5054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F4EF77A-14C6-7961-01E5-E7F4D903C2E6}"/>
              </a:ext>
            </a:extLst>
          </p:cNvPr>
          <p:cNvSpPr txBox="1"/>
          <p:nvPr/>
        </p:nvSpPr>
        <p:spPr>
          <a:xfrm>
            <a:off x="7010400" y="1638300"/>
            <a:ext cx="10363200" cy="1862048"/>
          </a:xfrm>
          <a:prstGeom prst="rect">
            <a:avLst/>
          </a:prstGeom>
          <a:noFill/>
        </p:spPr>
        <p:txBody>
          <a:bodyPr wrap="square" rtlCol="0">
            <a:spAutoFit/>
          </a:bodyPr>
          <a:lstStyle/>
          <a:p>
            <a:pPr algn="ct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Blog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Chuyên</a:t>
            </a:r>
            <a:r>
              <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rPr>
              <a:t> </a:t>
            </a:r>
            <a:r>
              <a:rPr lang="en-US" sz="11500" dirty="0" err="1">
                <a:solidFill>
                  <a:srgbClr val="FF0000"/>
                </a:solidFill>
                <a:latin typeface="#9Slide05 SVNBellico" panose="02000000000000000000" pitchFamily="2" charset="0"/>
                <a:ea typeface="#9Slide05 SVNBeauty Atok Script" pitchFamily="2" charset="-127"/>
                <a:cs typeface="Times New Roman" panose="02020603050405020304" pitchFamily="18" charset="0"/>
              </a:rPr>
              <a:t>văn</a:t>
            </a:r>
            <a:endParaRPr lang="en-US" sz="11500" dirty="0">
              <a:solidFill>
                <a:srgbClr val="FF0000"/>
              </a:solidFill>
              <a:latin typeface="#9Slide05 SVNBellico" panose="02000000000000000000" pitchFamily="2" charset="0"/>
              <a:ea typeface="#9Slide05 SVNBeauty Atok Script" pitchFamily="2" charset="-127"/>
              <a:cs typeface="Times New Roman" panose="02020603050405020304" pitchFamily="18" charset="0"/>
            </a:endParaRPr>
          </a:p>
        </p:txBody>
      </p:sp>
      <p:sp>
        <p:nvSpPr>
          <p:cNvPr id="5" name="Rectangle 4">
            <a:extLst>
              <a:ext uri="{FF2B5EF4-FFF2-40B4-BE49-F238E27FC236}">
                <a16:creationId xmlns:a16="http://schemas.microsoft.com/office/drawing/2014/main" xmlns="" id="{43AC56CD-6F71-2AC3-110A-4E44E949137B}"/>
              </a:ext>
            </a:extLst>
          </p:cNvPr>
          <p:cNvSpPr/>
          <p:nvPr/>
        </p:nvSpPr>
        <p:spPr>
          <a:xfrm>
            <a:off x="7467600" y="4339136"/>
            <a:ext cx="9448800" cy="2135198"/>
          </a:xfrm>
          <a:prstGeom prst="rect">
            <a:avLst/>
          </a:prstGeom>
          <a:noFill/>
          <a:ln>
            <a:noFill/>
          </a:ln>
        </p:spPr>
        <p:txBody>
          <a:bodyPr wrap="square" lIns="102785" tIns="51434" rIns="102785" bIns="51434">
            <a:spAutoFit/>
          </a:bodyPr>
          <a:lstStyle/>
          <a:p>
            <a:pPr algn="just" defTabSz="1027731"/>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Giới</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thiệu</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về</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tác</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giả</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Nguyễn</a:t>
            </a:r>
            <a:r>
              <a:rPr lang="en-US" sz="4400" dirty="0">
                <a:solidFill>
                  <a:prstClr val="black"/>
                </a:solidFill>
                <a:latin typeface="Times New Roman" panose="02020603050405020304" pitchFamily="18" charset="0"/>
                <a:ea typeface="新宋体"/>
                <a:cs typeface="Times New Roman" panose="02020603050405020304" pitchFamily="18" charset="0"/>
              </a:rPr>
              <a:t> </a:t>
            </a:r>
            <a:r>
              <a:rPr lang="en-US" sz="4400" dirty="0" err="1">
                <a:solidFill>
                  <a:prstClr val="black"/>
                </a:solidFill>
                <a:latin typeface="Times New Roman" panose="02020603050405020304" pitchFamily="18" charset="0"/>
                <a:ea typeface="新宋体"/>
                <a:cs typeface="Times New Roman" panose="02020603050405020304" pitchFamily="18" charset="0"/>
              </a:rPr>
              <a:t>Khuyến</a:t>
            </a:r>
            <a:endParaRPr lang="en-US" sz="4400" dirty="0">
              <a:solidFill>
                <a:prstClr val="black"/>
              </a:solidFill>
              <a:latin typeface="Times New Roman" panose="02020603050405020304" pitchFamily="18" charset="0"/>
              <a:ea typeface="新宋体"/>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Khuê</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pic>
        <p:nvPicPr>
          <p:cNvPr id="2" name="Picture 1">
            <a:extLst>
              <a:ext uri="{FF2B5EF4-FFF2-40B4-BE49-F238E27FC236}">
                <a16:creationId xmlns:a16="http://schemas.microsoft.com/office/drawing/2014/main" xmlns="" id="{16E8AA85-A508-312F-FAB6-716120CA9628}"/>
              </a:ext>
            </a:extLst>
          </p:cNvPr>
          <p:cNvPicPr>
            <a:picLocks noChangeAspect="1"/>
          </p:cNvPicPr>
          <p:nvPr/>
        </p:nvPicPr>
        <p:blipFill>
          <a:blip r:embed="rId4"/>
          <a:stretch>
            <a:fillRect/>
          </a:stretch>
        </p:blipFill>
        <p:spPr>
          <a:xfrm>
            <a:off x="1828800" y="5448299"/>
            <a:ext cx="3810000" cy="4561115"/>
          </a:xfrm>
          <a:prstGeom prst="rect">
            <a:avLst/>
          </a:prstGeom>
        </p:spPr>
      </p:pic>
    </p:spTree>
    <p:extLst>
      <p:ext uri="{BB962C8B-B14F-4D97-AF65-F5344CB8AC3E}">
        <p14:creationId xmlns:p14="http://schemas.microsoft.com/office/powerpoint/2010/main" val="277422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xmlns="" id="{229127CB-1D87-781A-9C9A-535EF307C190}"/>
              </a:ext>
            </a:extLst>
          </p:cNvPr>
          <p:cNvSpPr txBox="1"/>
          <p:nvPr/>
        </p:nvSpPr>
        <p:spPr>
          <a:xfrm>
            <a:off x="4611432" y="763023"/>
            <a:ext cx="7467600" cy="519373"/>
          </a:xfrm>
          <a:prstGeom prst="rect">
            <a:avLst/>
          </a:prstGeom>
        </p:spPr>
        <p:txBody>
          <a:bodyPr wrap="square" lIns="0" tIns="0" rIns="0" bIns="0" rtlCol="0" anchor="t">
            <a:spAutoFit/>
          </a:bodyPr>
          <a:lstStyle/>
          <a:p>
            <a:pPr marL="0" marR="0" lvl="0" indent="0" algn="ctr" defTabSz="914400" rtl="0" eaLnBrk="1" fontAlgn="auto" latinLnBrk="0" hangingPunct="1">
              <a:lnSpc>
                <a:spcPts val="3873"/>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D0B1412A-4112-2F09-A4C7-E167BFCD5B31}"/>
              </a:ext>
            </a:extLst>
          </p:cNvPr>
          <p:cNvSpPr txBox="1"/>
          <p:nvPr/>
        </p:nvSpPr>
        <p:spPr>
          <a:xfrm>
            <a:off x="990600" y="2095500"/>
            <a:ext cx="4953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a:t>
            </a:r>
            <a:r>
              <a:rPr kumimoji="0" lang="en-US" sz="4800"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a:t>
            </a:r>
            <a:endPar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xmlns="" id="{4E54B8D0-2E2B-68FC-8F0C-0D5250761568}"/>
              </a:ext>
            </a:extLst>
          </p:cNvPr>
          <p:cNvSpPr/>
          <p:nvPr/>
        </p:nvSpPr>
        <p:spPr>
          <a:xfrm>
            <a:off x="1608288" y="3283706"/>
            <a:ext cx="10459021"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Nguyễn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Khuyến</a:t>
            </a:r>
            <a:r>
              <a:rPr lang="en-US" altLang="en-US" sz="4000" dirty="0">
                <a:solidFill>
                  <a:prstClr val="black"/>
                </a:solidFill>
                <a:latin typeface="Times New Roman" panose="02020603050405020304" pitchFamily="18" charset="0"/>
                <a:ea typeface="新宋体"/>
              </a:rPr>
              <a:t> (1835 – 1909)</a:t>
            </a:r>
            <a:endParaRPr lang="en-SG" sz="4000" dirty="0">
              <a:solidFill>
                <a:prstClr val="black"/>
              </a:solidFill>
              <a:latin typeface="微软雅黑" panose="020F0502020204030204"/>
              <a:ea typeface="新宋体"/>
            </a:endParaRPr>
          </a:p>
        </p:txBody>
      </p:sp>
      <p:sp>
        <p:nvSpPr>
          <p:cNvPr id="6" name="Rectangle 5">
            <a:extLst>
              <a:ext uri="{FF2B5EF4-FFF2-40B4-BE49-F238E27FC236}">
                <a16:creationId xmlns:a16="http://schemas.microsoft.com/office/drawing/2014/main" xmlns="" id="{E518D1EC-1410-6F8F-5564-696F431B6D0B}"/>
              </a:ext>
            </a:extLst>
          </p:cNvPr>
          <p:cNvSpPr/>
          <p:nvPr/>
        </p:nvSpPr>
        <p:spPr>
          <a:xfrm>
            <a:off x="1608288" y="4258974"/>
            <a:ext cx="8363522" cy="719426"/>
          </a:xfrm>
          <a:prstGeom prst="rect">
            <a:avLst/>
          </a:prstGeom>
          <a:noFill/>
          <a:ln>
            <a:noFill/>
          </a:ln>
        </p:spPr>
        <p:txBody>
          <a:bodyPr wrap="square" lIns="102785" tIns="51434" rIns="102785" bIns="51434">
            <a:spAutoFit/>
          </a:bodyPr>
          <a:lstStyle/>
          <a:p>
            <a:pPr defTabSz="1027731"/>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Quê</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quán</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Bình</a:t>
            </a:r>
            <a:r>
              <a:rPr lang="en-US" altLang="en-US" sz="4000" dirty="0">
                <a:solidFill>
                  <a:prstClr val="black"/>
                </a:solidFill>
                <a:latin typeface="Times New Roman" panose="02020603050405020304" pitchFamily="18" charset="0"/>
                <a:ea typeface="新宋体"/>
              </a:rPr>
              <a:t> </a:t>
            </a:r>
            <a:r>
              <a:rPr lang="en-US" altLang="en-US" sz="4000" dirty="0" err="1">
                <a:solidFill>
                  <a:prstClr val="black"/>
                </a:solidFill>
                <a:latin typeface="Times New Roman" panose="02020603050405020304" pitchFamily="18" charset="0"/>
                <a:ea typeface="新宋体"/>
              </a:rPr>
              <a:t>Lục</a:t>
            </a:r>
            <a:r>
              <a:rPr lang="en-US" altLang="en-US" sz="4000" dirty="0">
                <a:solidFill>
                  <a:prstClr val="black"/>
                </a:solidFill>
                <a:latin typeface="Times New Roman" panose="02020603050405020304" pitchFamily="18" charset="0"/>
                <a:ea typeface="新宋体"/>
              </a:rPr>
              <a:t> – </a:t>
            </a:r>
            <a:r>
              <a:rPr lang="en-US" altLang="en-US" sz="4000" dirty="0" err="1">
                <a:solidFill>
                  <a:prstClr val="black"/>
                </a:solidFill>
                <a:latin typeface="Times New Roman" panose="02020603050405020304" pitchFamily="18" charset="0"/>
                <a:ea typeface="新宋体"/>
              </a:rPr>
              <a:t>Hà</a:t>
            </a:r>
            <a:r>
              <a:rPr lang="en-US" altLang="en-US" sz="4000" dirty="0">
                <a:solidFill>
                  <a:prstClr val="black"/>
                </a:solidFill>
                <a:latin typeface="Times New Roman" panose="02020603050405020304" pitchFamily="18" charset="0"/>
                <a:ea typeface="新宋体"/>
              </a:rPr>
              <a:t> Nam</a:t>
            </a:r>
            <a:endParaRPr lang="en-SG" sz="4000" dirty="0">
              <a:solidFill>
                <a:prstClr val="black"/>
              </a:solidFill>
              <a:latin typeface="微软雅黑" panose="020F0502020204030204"/>
              <a:ea typeface="新宋体"/>
            </a:endParaRPr>
          </a:p>
        </p:txBody>
      </p:sp>
      <p:sp>
        <p:nvSpPr>
          <p:cNvPr id="7" name="Rectangle 6">
            <a:extLst>
              <a:ext uri="{FF2B5EF4-FFF2-40B4-BE49-F238E27FC236}">
                <a16:creationId xmlns:a16="http://schemas.microsoft.com/office/drawing/2014/main" xmlns="" id="{AD95E679-5B49-E6C2-6E44-75D0878A64C3}"/>
              </a:ext>
            </a:extLst>
          </p:cNvPr>
          <p:cNvSpPr/>
          <p:nvPr/>
        </p:nvSpPr>
        <p:spPr>
          <a:xfrm>
            <a:off x="1608288" y="5187039"/>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người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thông</a:t>
            </a:r>
            <a:r>
              <a:rPr lang="en-US" sz="4000" dirty="0">
                <a:solidFill>
                  <a:prstClr val="black"/>
                </a:solidFill>
                <a:latin typeface="Times New Roman" panose="02020603050405020304" pitchFamily="18" charset="0"/>
                <a:ea typeface="新宋体"/>
                <a:cs typeface="Times New Roman" panose="02020603050405020304" pitchFamily="18" charset="0"/>
              </a:rPr>
              <a:t> minh, </a:t>
            </a:r>
            <a:r>
              <a:rPr lang="en-US" sz="4000" dirty="0" err="1">
                <a:solidFill>
                  <a:prstClr val="black"/>
                </a:solidFill>
                <a:latin typeface="Times New Roman" panose="02020603050405020304" pitchFamily="18" charset="0"/>
                <a:ea typeface="新宋体"/>
                <a:cs typeface="Times New Roman" panose="02020603050405020304" pitchFamily="18" charset="0"/>
              </a:rPr>
              <a:t>học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giỏi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đỗ</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đầu</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ba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kỳ</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Hội</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Đình</a:t>
            </a:r>
            <a:r>
              <a:rPr lang="en-US" sz="4000" dirty="0">
                <a:solidFill>
                  <a:prstClr val="black"/>
                </a:solidFill>
                <a:latin typeface="Times New Roman" panose="02020603050405020304" pitchFamily="18" charset="0"/>
                <a:ea typeface="新宋体"/>
                <a:cs typeface="Times New Roman" panose="02020603050405020304" pitchFamily="18" charset="0"/>
              </a:rPr>
              <a:t>” (Tam </a:t>
            </a:r>
            <a:r>
              <a:rPr lang="en-US" sz="4000" dirty="0" err="1">
                <a:solidFill>
                  <a:prstClr val="black"/>
                </a:solidFill>
                <a:latin typeface="Times New Roman" panose="02020603050405020304" pitchFamily="18" charset="0"/>
                <a:ea typeface="新宋体"/>
                <a:cs typeface="Times New Roman" panose="02020603050405020304" pitchFamily="18" charset="0"/>
              </a:rPr>
              <a:t>Nguyên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Yên</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Đổ</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sp>
        <p:nvSpPr>
          <p:cNvPr id="8" name="Rectangle 7">
            <a:extLst>
              <a:ext uri="{FF2B5EF4-FFF2-40B4-BE49-F238E27FC236}">
                <a16:creationId xmlns:a16="http://schemas.microsoft.com/office/drawing/2014/main" xmlns="" id="{68544768-C667-0E45-6E8E-1040381B541C}"/>
              </a:ext>
            </a:extLst>
          </p:cNvPr>
          <p:cNvSpPr/>
          <p:nvPr/>
        </p:nvSpPr>
        <p:spPr>
          <a:xfrm>
            <a:off x="1608288" y="7346210"/>
            <a:ext cx="8363522" cy="1950532"/>
          </a:xfrm>
          <a:prstGeom prst="rect">
            <a:avLst/>
          </a:prstGeom>
          <a:noFill/>
          <a:ln>
            <a:noFill/>
          </a:ln>
        </p:spPr>
        <p:txBody>
          <a:bodyPr wrap="square" lIns="102785" tIns="51434" rIns="102785" bIns="51434">
            <a:spAutoFit/>
          </a:bodyPr>
          <a:lstStyle/>
          <a:p>
            <a:pPr algn="just" defTabSz="1371600"/>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Được</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mệnh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danh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nhà</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thơ</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của</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quê</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hương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làng</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cảnh</a:t>
            </a:r>
            <a:r>
              <a:rPr lang="en-US" sz="4000" dirty="0">
                <a:solidFill>
                  <a:prstClr val="black"/>
                </a:solidFill>
                <a:latin typeface="Times New Roman" panose="02020603050405020304" pitchFamily="18" charset="0"/>
                <a:ea typeface="新宋体"/>
                <a:cs typeface="Times New Roman" panose="02020603050405020304" pitchFamily="18" charset="0"/>
              </a:rPr>
              <a:t> </a:t>
            </a:r>
            <a:r>
              <a:rPr lang="en-US" sz="4000" dirty="0" err="1">
                <a:solidFill>
                  <a:prstClr val="black"/>
                </a:solidFill>
                <a:latin typeface="Times New Roman" panose="02020603050405020304" pitchFamily="18" charset="0"/>
                <a:ea typeface="新宋体"/>
                <a:cs typeface="Times New Roman" panose="02020603050405020304" pitchFamily="18" charset="0"/>
              </a:rPr>
              <a:t>Việt</a:t>
            </a:r>
            <a:r>
              <a:rPr lang="en-US" sz="4000" dirty="0">
                <a:solidFill>
                  <a:prstClr val="black"/>
                </a:solidFill>
                <a:latin typeface="Times New Roman" panose="02020603050405020304" pitchFamily="18" charset="0"/>
                <a:ea typeface="新宋体"/>
                <a:cs typeface="Times New Roman" panose="02020603050405020304" pitchFamily="18" charset="0"/>
              </a:rPr>
              <a:t> Nam (Thu </a:t>
            </a:r>
            <a:r>
              <a:rPr lang="en-US" sz="4000" dirty="0" err="1">
                <a:solidFill>
                  <a:prstClr val="black"/>
                </a:solidFill>
                <a:latin typeface="Times New Roman" panose="02020603050405020304" pitchFamily="18" charset="0"/>
                <a:ea typeface="新宋体"/>
                <a:cs typeface="Times New Roman" panose="02020603050405020304" pitchFamily="18" charset="0"/>
              </a:rPr>
              <a:t>ẩm</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Vịnh</a:t>
            </a:r>
            <a:r>
              <a:rPr lang="en-US" sz="4000" dirty="0">
                <a:solidFill>
                  <a:prstClr val="black"/>
                </a:solidFill>
                <a:latin typeface="Times New Roman" panose="02020603050405020304" pitchFamily="18" charset="0"/>
                <a:ea typeface="新宋体"/>
                <a:cs typeface="Times New Roman" panose="02020603050405020304" pitchFamily="18" charset="0"/>
              </a:rPr>
              <a:t>, Thu </a:t>
            </a:r>
            <a:r>
              <a:rPr lang="en-US" sz="4000" dirty="0" err="1">
                <a:solidFill>
                  <a:prstClr val="black"/>
                </a:solidFill>
                <a:latin typeface="Times New Roman" panose="02020603050405020304" pitchFamily="18" charset="0"/>
                <a:ea typeface="新宋体"/>
                <a:cs typeface="Times New Roman" panose="02020603050405020304" pitchFamily="18" charset="0"/>
              </a:rPr>
              <a:t>điếu</a:t>
            </a:r>
            <a:r>
              <a:rPr lang="en-US" sz="4000" dirty="0">
                <a:solidFill>
                  <a:prstClr val="black"/>
                </a:solidFill>
                <a:latin typeface="Times New Roman" panose="02020603050405020304" pitchFamily="18" charset="0"/>
                <a:ea typeface="新宋体"/>
                <a:cs typeface="Times New Roman" panose="02020603050405020304" pitchFamily="18" charset="0"/>
              </a:rPr>
              <a:t>,…)</a:t>
            </a:r>
          </a:p>
        </p:txBody>
      </p:sp>
      <p:pic>
        <p:nvPicPr>
          <p:cNvPr id="2" name="Picture 1">
            <a:extLst>
              <a:ext uri="{FF2B5EF4-FFF2-40B4-BE49-F238E27FC236}">
                <a16:creationId xmlns:a16="http://schemas.microsoft.com/office/drawing/2014/main" xmlns="" id="{0B375FB1-D5C2-650C-6326-40A1FE9FBEDA}"/>
              </a:ext>
            </a:extLst>
          </p:cNvPr>
          <p:cNvPicPr>
            <a:picLocks noChangeAspect="1"/>
          </p:cNvPicPr>
          <p:nvPr/>
        </p:nvPicPr>
        <p:blipFill>
          <a:blip r:embed="rId3"/>
          <a:stretch>
            <a:fillRect/>
          </a:stretch>
        </p:blipFill>
        <p:spPr>
          <a:xfrm>
            <a:off x="11277600" y="2018277"/>
            <a:ext cx="6254750" cy="7505700"/>
          </a:xfrm>
          <a:prstGeom prst="rect">
            <a:avLst/>
          </a:prstGeom>
        </p:spPr>
      </p:pic>
    </p:spTree>
    <p:extLst>
      <p:ext uri="{BB962C8B-B14F-4D97-AF65-F5344CB8AC3E}">
        <p14:creationId xmlns:p14="http://schemas.microsoft.com/office/powerpoint/2010/main" val="418092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45853D-57AF-57CF-758B-DA01363462D0}"/>
              </a:ext>
            </a:extLst>
          </p:cNvPr>
          <p:cNvPicPr>
            <a:picLocks noChangeAspect="1"/>
          </p:cNvPicPr>
          <p:nvPr/>
        </p:nvPicPr>
        <p:blipFill>
          <a:blip r:embed="rId3"/>
          <a:stretch>
            <a:fillRect/>
          </a:stretch>
        </p:blipFill>
        <p:spPr>
          <a:xfrm>
            <a:off x="685800" y="606136"/>
            <a:ext cx="6667500" cy="7981950"/>
          </a:xfrm>
          <a:prstGeom prst="rect">
            <a:avLst/>
          </a:prstGeom>
        </p:spPr>
      </p:pic>
      <p:sp>
        <p:nvSpPr>
          <p:cNvPr id="4" name="Rectangle 3">
            <a:extLst>
              <a:ext uri="{FF2B5EF4-FFF2-40B4-BE49-F238E27FC236}">
                <a16:creationId xmlns:a16="http://schemas.microsoft.com/office/drawing/2014/main" xmlns="" id="{52C01BC5-7330-26E1-6AC7-F67BF7C9ECCC}"/>
              </a:ext>
            </a:extLst>
          </p:cNvPr>
          <p:cNvSpPr/>
          <p:nvPr/>
        </p:nvSpPr>
        <p:spPr>
          <a:xfrm>
            <a:off x="685801" y="9029700"/>
            <a:ext cx="6667500" cy="780981"/>
          </a:xfrm>
          <a:prstGeom prst="rect">
            <a:avLst/>
          </a:prstGeom>
          <a:noFill/>
          <a:ln>
            <a:noFill/>
          </a:ln>
        </p:spPr>
        <p:txBody>
          <a:bodyPr wrap="square" lIns="102785" tIns="51434" rIns="102785" bIns="51434">
            <a:spAutoFit/>
          </a:bodyPr>
          <a:lstStyle/>
          <a:p>
            <a:pPr algn="ctr" defTabSz="1027731"/>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Dương</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altLang="en-US" sz="4400" b="1" dirty="0" err="1">
                <a:solidFill>
                  <a:prstClr val="black"/>
                </a:solidFill>
                <a:latin typeface="Times New Roman" panose="02020603050405020304" pitchFamily="18" charset="0"/>
                <a:ea typeface="新宋体"/>
                <a:cs typeface="Times New Roman" panose="02020603050405020304" pitchFamily="18" charset="0"/>
              </a:rPr>
              <a:t>Khuê</a:t>
            </a:r>
            <a:r>
              <a:rPr lang="en-US" altLang="en-US" sz="4400" b="1" dirty="0">
                <a:solidFill>
                  <a:prstClr val="black"/>
                </a:solidFill>
                <a:latin typeface="Times New Roman" panose="02020603050405020304" pitchFamily="18" charset="0"/>
                <a:ea typeface="新宋体"/>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1839 – 1902)</a:t>
            </a:r>
            <a:endParaRPr lang="en-SG" sz="4400" b="1" dirty="0">
              <a:solidFill>
                <a:prstClr val="black"/>
              </a:solidFill>
              <a:latin typeface="Times New Roman" panose="02020603050405020304" pitchFamily="18" charset="0"/>
              <a:ea typeface="新宋体"/>
              <a:cs typeface="Times New Roman" panose="02020603050405020304" pitchFamily="18" charset="0"/>
            </a:endParaRPr>
          </a:p>
        </p:txBody>
      </p:sp>
      <p:sp>
        <p:nvSpPr>
          <p:cNvPr id="5" name="Rectangle 4">
            <a:extLst>
              <a:ext uri="{FF2B5EF4-FFF2-40B4-BE49-F238E27FC236}">
                <a16:creationId xmlns:a16="http://schemas.microsoft.com/office/drawing/2014/main" xmlns="" id="{0A26EF44-E553-B4E3-0C71-250BEF87930B}"/>
              </a:ext>
            </a:extLst>
          </p:cNvPr>
          <p:cNvSpPr/>
          <p:nvPr/>
        </p:nvSpPr>
        <p:spPr>
          <a:xfrm>
            <a:off x="7620000" y="1039485"/>
            <a:ext cx="10459021" cy="7552065"/>
          </a:xfrm>
          <a:prstGeom prst="rect">
            <a:avLst/>
          </a:prstGeom>
          <a:noFill/>
          <a:ln>
            <a:noFill/>
          </a:ln>
        </p:spPr>
        <p:txBody>
          <a:bodyPr wrap="square" lIns="102785" tIns="51434" rIns="102785" bIns="51434">
            <a:spAutoFit/>
          </a:bodyPr>
          <a:lstStyle/>
          <a:p>
            <a:pPr algn="just" defTabSz="1027731"/>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Hiệu</a:t>
            </a:r>
            <a:r>
              <a:rPr lang="en-US" altLang="en-US" sz="4400" dirty="0">
                <a:solidFill>
                  <a:prstClr val="black"/>
                </a:solidFill>
                <a:latin typeface="Times New Roman" panose="02020603050405020304" pitchFamily="18" charset="0"/>
                <a:ea typeface="新宋体"/>
                <a:cs typeface="Times New Roman" panose="02020603050405020304" pitchFamily="18" charset="0"/>
              </a:rPr>
              <a:t> Vân </a:t>
            </a:r>
            <a:r>
              <a:rPr lang="en-US" altLang="en-US" sz="4400" dirty="0" err="1">
                <a:solidFill>
                  <a:prstClr val="black"/>
                </a:solidFill>
                <a:latin typeface="Times New Roman" panose="02020603050405020304" pitchFamily="18" charset="0"/>
                <a:ea typeface="新宋体"/>
                <a:cs typeface="Times New Roman" panose="02020603050405020304" pitchFamily="18" charset="0"/>
              </a:rPr>
              <a:t>Trì</a:t>
            </a:r>
            <a:r>
              <a:rPr lang="vi-VN" sz="4400" dirty="0">
                <a:latin typeface="Times New Roman" panose="02020603050405020304" pitchFamily="18" charset="0"/>
                <a:cs typeface="Times New Roman" panose="02020603050405020304" pitchFamily="18" charset="0"/>
              </a:rPr>
              <a:t>, quê ở tỉnh Hà Tây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r>
              <a:rPr lang="en-US" sz="4400" dirty="0">
                <a:latin typeface="Times New Roman" panose="02020603050405020304" pitchFamily="18" charset="0"/>
                <a:cs typeface="Times New Roman" panose="02020603050405020304" pitchFamily="18" charset="0"/>
              </a:rPr>
              <a:t>)</a:t>
            </a: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Đỗ cử nhân cùng khoa với Nguyễn Khuyến, đỗ tiến sĩ năm 1868.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Từng giữ nhiều chức vụ cao trong triều đình.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N</a:t>
            </a:r>
            <a:r>
              <a:rPr lang="vi-VN" sz="4400" dirty="0">
                <a:latin typeface="Times New Roman" panose="02020603050405020304" pitchFamily="18" charset="0"/>
                <a:cs typeface="Times New Roman" panose="02020603050405020304" pitchFamily="18" charset="0"/>
              </a:rPr>
              <a:t>ăm 1897, ông cáo quan về hưu.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nhà thơ, thơ ông bộc lộ nhiều ưu tư về thời cuộc, nghệ thuật trang nhã, tinh tế. </a:t>
            </a:r>
            <a:endParaRPr lang="en-US" sz="4400" dirty="0">
              <a:latin typeface="Times New Roman" panose="02020603050405020304" pitchFamily="18" charset="0"/>
              <a:cs typeface="Times New Roman" panose="02020603050405020304" pitchFamily="18" charset="0"/>
            </a:endParaRPr>
          </a:p>
          <a:p>
            <a:pPr algn="just" defTabSz="1027731"/>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Ông là một người bạn thân của Nguyễn Khuyến.</a:t>
            </a:r>
            <a:r>
              <a:rPr lang="en-US" altLang="en-US" sz="4400" dirty="0">
                <a:solidFill>
                  <a:prstClr val="black"/>
                </a:solidFill>
                <a:latin typeface="Times New Roman" panose="02020603050405020304" pitchFamily="18" charset="0"/>
                <a:ea typeface="新宋体"/>
                <a:cs typeface="Times New Roman" panose="02020603050405020304" pitchFamily="18" charset="0"/>
              </a:rPr>
              <a:t> </a:t>
            </a:r>
            <a:endParaRPr lang="en-SG" sz="4400" dirty="0">
              <a:solidFill>
                <a:prstClr val="black"/>
              </a:solidFill>
              <a:latin typeface="Times New Roman" panose="02020603050405020304" pitchFamily="18" charset="0"/>
              <a:ea typeface="新宋体"/>
              <a:cs typeface="Times New Roman" panose="02020603050405020304" pitchFamily="18" charset="0"/>
            </a:endParaRPr>
          </a:p>
        </p:txBody>
      </p:sp>
    </p:spTree>
    <p:extLst>
      <p:ext uri="{BB962C8B-B14F-4D97-AF65-F5344CB8AC3E}">
        <p14:creationId xmlns:p14="http://schemas.microsoft.com/office/powerpoint/2010/main" val="38147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F220BBC-2A2D-9BCB-32A8-A142C6A8F2E1}"/>
              </a:ext>
            </a:extLst>
          </p:cNvPr>
          <p:cNvPicPr>
            <a:picLocks noChangeAspect="1"/>
          </p:cNvPicPr>
          <p:nvPr/>
        </p:nvPicPr>
        <p:blipFill>
          <a:blip r:embed="rId3"/>
          <a:stretch>
            <a:fillRect/>
          </a:stretch>
        </p:blipFill>
        <p:spPr>
          <a:xfrm>
            <a:off x="0" y="23585"/>
            <a:ext cx="18288000" cy="10239829"/>
          </a:xfrm>
          <a:prstGeom prst="rect">
            <a:avLst/>
          </a:prstGeom>
        </p:spPr>
      </p:pic>
    </p:spTree>
    <p:extLst>
      <p:ext uri="{BB962C8B-B14F-4D97-AF65-F5344CB8AC3E}">
        <p14:creationId xmlns:p14="http://schemas.microsoft.com/office/powerpoint/2010/main" val="295581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5869</TotalTime>
  <Words>4926</Words>
  <Application>Microsoft Office PowerPoint</Application>
  <PresentationFormat>Custom</PresentationFormat>
  <Paragraphs>529</Paragraphs>
  <Slides>44</Slides>
  <Notes>44</Notes>
  <HiddenSlides>0</HiddenSlides>
  <MMClips>1</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44</vt:i4>
      </vt:variant>
    </vt:vector>
  </HeadingPairs>
  <TitlesOfParts>
    <vt:vector size="67" baseType="lpstr">
      <vt:lpstr>#9Slide05 SVNBeauty Atok Script</vt:lpstr>
      <vt:lpstr>微软雅黑</vt:lpstr>
      <vt:lpstr>#9Slide07 IcielTALUHLA</vt:lpstr>
      <vt:lpstr>Calibri</vt:lpstr>
      <vt:lpstr>#9Slide04 Vollkorn Bold</vt:lpstr>
      <vt:lpstr>Noto Serif</vt:lpstr>
      <vt:lpstr>#9Slide05 SVNFadilla</vt:lpstr>
      <vt:lpstr>新宋体</vt:lpstr>
      <vt:lpstr>Times New Roman</vt:lpstr>
      <vt:lpstr>#9Slide04 Rokkitt SemiBold</vt:lpstr>
      <vt:lpstr>#9Slide07 SVNGuerrilla</vt:lpstr>
      <vt:lpstr>#9Slide05 SVNHollie Script Pro</vt:lpstr>
      <vt:lpstr>#9Slide05 SVNBellico</vt:lpstr>
      <vt:lpstr>Calibri Light</vt:lpstr>
      <vt:lpstr>#9Slide05 SVNLifehack Script</vt:lpstr>
      <vt:lpstr>Arial</vt:lpstr>
      <vt:lpstr>#9Slide05 Fourth Medium</vt:lpstr>
      <vt:lpstr>Wingdings</vt:lpstr>
      <vt:lpstr>#9Slide05 Pattaya</vt:lpstr>
      <vt:lpstr>#9Slide04 Rokkitt Bold</vt:lpstr>
      <vt:lpstr>Söhne</vt:lpstr>
      <vt:lpstr>7_Office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10.3 Quang Trung đại phá quân Thanh</dc:title>
  <dc:creator>ASUS</dc:creator>
  <cp:lastModifiedBy>Thao</cp:lastModifiedBy>
  <cp:revision>238</cp:revision>
  <dcterms:created xsi:type="dcterms:W3CDTF">2006-08-16T00:00:00Z</dcterms:created>
  <dcterms:modified xsi:type="dcterms:W3CDTF">2025-08-22T14:30:54Z</dcterms:modified>
  <dc:identifier>DAFf3JSzSY4</dc:identifier>
</cp:coreProperties>
</file>