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715" r:id="rId5"/>
  </p:sldMasterIdLst>
  <p:notesMasterIdLst>
    <p:notesMasterId r:id="rId43"/>
  </p:notesMasterIdLst>
  <p:sldIdLst>
    <p:sldId id="450" r:id="rId6"/>
    <p:sldId id="451" r:id="rId7"/>
    <p:sldId id="452" r:id="rId8"/>
    <p:sldId id="453" r:id="rId9"/>
    <p:sldId id="312" r:id="rId10"/>
    <p:sldId id="347" r:id="rId11"/>
    <p:sldId id="333" r:id="rId12"/>
    <p:sldId id="314" r:id="rId13"/>
    <p:sldId id="365" r:id="rId14"/>
    <p:sldId id="366" r:id="rId15"/>
    <p:sldId id="454" r:id="rId16"/>
    <p:sldId id="315" r:id="rId17"/>
    <p:sldId id="398" r:id="rId18"/>
    <p:sldId id="426" r:id="rId19"/>
    <p:sldId id="437" r:id="rId20"/>
    <p:sldId id="436" r:id="rId21"/>
    <p:sldId id="317" r:id="rId22"/>
    <p:sldId id="440" r:id="rId23"/>
    <p:sldId id="427" r:id="rId24"/>
    <p:sldId id="441" r:id="rId25"/>
    <p:sldId id="442" r:id="rId26"/>
    <p:sldId id="428" r:id="rId27"/>
    <p:sldId id="439" r:id="rId28"/>
    <p:sldId id="443" r:id="rId29"/>
    <p:sldId id="465" r:id="rId30"/>
    <p:sldId id="429" r:id="rId31"/>
    <p:sldId id="330" r:id="rId32"/>
    <p:sldId id="327" r:id="rId33"/>
    <p:sldId id="328" r:id="rId34"/>
    <p:sldId id="430" r:id="rId35"/>
    <p:sldId id="431" r:id="rId36"/>
    <p:sldId id="434" r:id="rId37"/>
    <p:sldId id="432" r:id="rId38"/>
    <p:sldId id="433" r:id="rId39"/>
    <p:sldId id="435" r:id="rId40"/>
    <p:sldId id="446" r:id="rId41"/>
    <p:sldId id="447" r:id="rId42"/>
  </p:sldIdLst>
  <p:sldSz cx="18288000" cy="10287000"/>
  <p:notesSz cx="6858000" cy="9144000"/>
  <p:embeddedFontLst>
    <p:embeddedFont>
      <p:font typeface="#9Slide05 SVNLifehack Script" panose="00000500000000000000" pitchFamily="2" charset="0"/>
      <p:regular r:id="rId44"/>
    </p:embeddedFont>
    <p:embeddedFont>
      <p:font typeface="Calibri" panose="020F0502020204030204" pitchFamily="34" charset="0"/>
      <p:regular r:id="rId45"/>
      <p:bold r:id="rId46"/>
      <p:italic r:id="rId47"/>
      <p:boldItalic r:id="rId48"/>
    </p:embeddedFont>
    <p:embeddedFont>
      <p:font typeface="#9Slide04 Podkova ExtraBold" panose="00000900000000000000" pitchFamily="2" charset="-93"/>
      <p:bold r:id="rId49"/>
    </p:embeddedFont>
    <p:embeddedFont>
      <p:font typeface="#9Slide07 IcielBaliho Script" pitchFamily="2" charset="-93"/>
      <p:regular r:id="rId50"/>
    </p:embeddedFont>
    <p:embeddedFont>
      <p:font typeface="#9Slide05 SVNCookie" panose="020B0606040200020203" pitchFamily="34" charset="0"/>
      <p:regular r:id="rId51"/>
    </p:embeddedFont>
    <p:embeddedFont>
      <p:font typeface="Helvetica" panose="020B0604020202020204" pitchFamily="34" charset="0"/>
      <p:regular r:id="rId52"/>
      <p:bold r:id="rId53"/>
      <p:italic r:id="rId54"/>
      <p:boldItalic r:id="rId55"/>
    </p:embeddedFont>
    <p:embeddedFont>
      <p:font typeface="#9Slide05 Agile Script Calligra" panose="03070402050302030203" pitchFamily="66" charset="-93"/>
      <p:regular r:id="rId56"/>
    </p:embeddedFont>
    <p:embeddedFont>
      <p:font typeface="Calibri Light" panose="020F0302020204030204" pitchFamily="34" charset="0"/>
      <p:regular r:id="rId57"/>
      <p:italic r:id="rId58"/>
    </p:embeddedFont>
    <p:embeddedFont>
      <p:font typeface="#9Slide04 Vollkorn Bold" panose="00000800000000000000" pitchFamily="2" charset="0"/>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45" autoAdjust="0"/>
  </p:normalViewPr>
  <p:slideViewPr>
    <p:cSldViewPr>
      <p:cViewPr varScale="1">
        <p:scale>
          <a:sx n="53" d="100"/>
          <a:sy n="53" d="100"/>
        </p:scale>
        <p:origin x="8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211186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162823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37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bố</a:t>
            </a:r>
            <a:r>
              <a:rPr lang="en-US" baseline="0" dirty="0"/>
              <a:t> </a:t>
            </a:r>
            <a:r>
              <a:rPr lang="en-US" baseline="0" dirty="0" err="1"/>
              <a:t>cục</a:t>
            </a:r>
            <a:r>
              <a:rPr lang="en-US" baseline="0" dirty="0"/>
              <a:t> </a:t>
            </a:r>
            <a:r>
              <a:rPr lang="en-US" baseline="0" dirty="0" err="1"/>
              <a:t>của</a:t>
            </a:r>
            <a:r>
              <a:rPr lang="en-US" baseline="0" dirty="0"/>
              <a:t> </a:t>
            </a:r>
            <a:r>
              <a:rPr lang="en-US" baseline="0" dirty="0" err="1"/>
              <a:t>đoạn</a:t>
            </a:r>
            <a:r>
              <a:rPr lang="en-US" baseline="0" dirty="0"/>
              <a:t> </a:t>
            </a:r>
            <a:r>
              <a:rPr lang="en-US" baseline="0" dirty="0" err="1"/>
              <a:t>trích</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Bố</a:t>
            </a:r>
            <a:r>
              <a:rPr lang="en-US" baseline="0" dirty="0"/>
              <a:t> </a:t>
            </a:r>
            <a:r>
              <a:rPr lang="en-US" baseline="0" dirty="0" err="1"/>
              <a:t>cục</a:t>
            </a:r>
            <a:r>
              <a:rPr lang="en-US" baseline="0" dirty="0"/>
              <a:t> </a:t>
            </a:r>
            <a:r>
              <a:rPr lang="en-US" baseline="0" dirty="0" err="1"/>
              <a:t>có</a:t>
            </a:r>
            <a:r>
              <a:rPr lang="en-US" baseline="0" dirty="0"/>
              <a:t> </a:t>
            </a:r>
            <a:r>
              <a:rPr lang="en-US" baseline="0" dirty="0" err="1"/>
              <a:t>mỗi</a:t>
            </a:r>
            <a:r>
              <a:rPr lang="en-US" baseline="0" dirty="0"/>
              <a:t> </a:t>
            </a:r>
            <a:r>
              <a:rPr lang="en-US" baseline="0" dirty="0" err="1"/>
              <a:t>quan</a:t>
            </a:r>
            <a:r>
              <a:rPr lang="en-US" baseline="0" dirty="0"/>
              <a:t> </a:t>
            </a:r>
            <a:r>
              <a:rPr lang="en-US" baseline="0" dirty="0" err="1"/>
              <a:t>hệ</a:t>
            </a:r>
            <a:r>
              <a:rPr lang="en-US" baseline="0" dirty="0"/>
              <a:t> </a:t>
            </a:r>
            <a:r>
              <a:rPr lang="en-US" baseline="0" dirty="0" err="1"/>
              <a:t>mật</a:t>
            </a:r>
            <a:r>
              <a:rPr lang="en-US" baseline="0" dirty="0"/>
              <a:t> </a:t>
            </a:r>
            <a:r>
              <a:rPr lang="en-US" baseline="0" dirty="0" err="1"/>
              <a:t>thiết</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được</a:t>
            </a:r>
            <a:r>
              <a:rPr lang="en-US" baseline="0" dirty="0"/>
              <a:t> </a:t>
            </a:r>
            <a:r>
              <a:rPr lang="en-US" baseline="0" dirty="0" err="1"/>
              <a:t>kết</a:t>
            </a:r>
            <a:r>
              <a:rPr lang="en-US" baseline="0" dirty="0"/>
              <a:t> </a:t>
            </a:r>
            <a:r>
              <a:rPr lang="en-US" baseline="0" dirty="0" err="1"/>
              <a:t>cấu</a:t>
            </a:r>
            <a:r>
              <a:rPr lang="en-US" baseline="0" dirty="0"/>
              <a:t> </a:t>
            </a:r>
            <a:r>
              <a:rPr lang="en-US" baseline="0" dirty="0" err="1"/>
              <a:t>theo</a:t>
            </a:r>
            <a:r>
              <a:rPr lang="en-US" baseline="0" dirty="0"/>
              <a:t> </a:t>
            </a:r>
            <a:r>
              <a:rPr lang="en-US" baseline="0" dirty="0" err="1"/>
              <a:t>trình</a:t>
            </a:r>
            <a:r>
              <a:rPr lang="en-US" baseline="0" dirty="0"/>
              <a:t> </a:t>
            </a:r>
            <a:r>
              <a:rPr lang="en-US" baseline="0" dirty="0" err="1"/>
              <a:t>tự</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tạo</a:t>
            </a:r>
            <a:r>
              <a:rPr lang="en-US" baseline="0" dirty="0"/>
              <a:t> </a:t>
            </a:r>
            <a:r>
              <a:rPr lang="en-US" baseline="0" dirty="0" err="1"/>
              <a:t>nên</a:t>
            </a:r>
            <a:r>
              <a:rPr lang="en-US" baseline="0" dirty="0"/>
              <a:t> </a:t>
            </a:r>
            <a:r>
              <a:rPr lang="en-US" baseline="0" dirty="0" err="1"/>
              <a:t>một</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như</a:t>
            </a:r>
            <a:r>
              <a:rPr lang="en-US" baseline="0" dirty="0"/>
              <a:t> </a:t>
            </a:r>
            <a:r>
              <a:rPr lang="en-US" baseline="0" dirty="0" err="1"/>
              <a:t>một</a:t>
            </a:r>
            <a:r>
              <a:rPr lang="en-US" baseline="0" dirty="0"/>
              <a:t> </a:t>
            </a:r>
            <a:r>
              <a:rPr lang="en-US" baseline="0" dirty="0" err="1"/>
              <a:t>bài</a:t>
            </a:r>
            <a:r>
              <a:rPr lang="en-US" baseline="0" dirty="0"/>
              <a:t> </a:t>
            </a:r>
            <a:r>
              <a:rPr lang="en-US" baseline="0" dirty="0" err="1"/>
              <a:t>thơ</a:t>
            </a:r>
            <a:r>
              <a:rPr lang="en-US" baseline="0" dirty="0"/>
              <a:t> </a:t>
            </a:r>
            <a:r>
              <a:rPr lang="en-US" baseline="0" dirty="0" err="1"/>
              <a:t>lớn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hài</a:t>
            </a:r>
            <a:r>
              <a:rPr lang="en-US" baseline="0" dirty="0"/>
              <a:t> </a:t>
            </a:r>
            <a:r>
              <a:rPr lang="en-US" baseline="0" dirty="0" err="1"/>
              <a:t>hoà</a:t>
            </a:r>
            <a:r>
              <a:rPr lang="en-US" baseline="0" dirty="0"/>
              <a:t> </a:t>
            </a:r>
            <a:r>
              <a:rPr lang="en-US" baseline="0" dirty="0" err="1"/>
              <a:t>giữa</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con </a:t>
            </a:r>
            <a:r>
              <a:rPr lang="en-US" baseline="0" dirty="0" err="1"/>
              <a:t>người</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mỗi</a:t>
            </a:r>
            <a:r>
              <a:rPr lang="en-US" baseline="0" dirty="0"/>
              <a:t> </a:t>
            </a:r>
            <a:r>
              <a:rPr lang="en-US" baseline="0" dirty="0" err="1"/>
              <a:t>lúc</a:t>
            </a:r>
            <a:r>
              <a:rPr lang="en-US" baseline="0" dirty="0"/>
              <a:t> </a:t>
            </a:r>
            <a:r>
              <a:rPr lang="en-US" baseline="0" dirty="0" err="1"/>
              <a:t>một</a:t>
            </a:r>
            <a:r>
              <a:rPr lang="en-US" baseline="0" dirty="0"/>
              <a:t> </a:t>
            </a:r>
            <a:r>
              <a:rPr lang="en-US" baseline="0" dirty="0" err="1"/>
              <a:t>khác</a:t>
            </a:r>
            <a:r>
              <a:rPr lang="en-US" baseline="0" dirty="0"/>
              <a:t> </a:t>
            </a:r>
            <a:r>
              <a:rPr lang="en-US" baseline="0" dirty="0" err="1"/>
              <a:t>cũng</a:t>
            </a:r>
            <a:r>
              <a:rPr lang="en-US" baseline="0" dirty="0"/>
              <a:t> </a:t>
            </a:r>
            <a:r>
              <a:rPr lang="en-US" baseline="0" dirty="0" err="1"/>
              <a:t>như</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con </a:t>
            </a:r>
            <a:r>
              <a:rPr lang="en-US" baseline="0" dirty="0" err="1"/>
              <a:t>người</a:t>
            </a:r>
            <a:r>
              <a:rPr lang="en-US" baseline="0" dirty="0"/>
              <a:t> </a:t>
            </a:r>
            <a:r>
              <a:rPr lang="en-US" baseline="0" dirty="0" err="1"/>
              <a:t>biến</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thời</a:t>
            </a:r>
            <a:r>
              <a:rPr lang="en-US" baseline="0" dirty="0"/>
              <a:t> </a:t>
            </a:r>
            <a:r>
              <a:rPr lang="en-US" baseline="0" dirty="0" err="1"/>
              <a:t>gian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46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181606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2336538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khung</a:t>
            </a:r>
            <a:r>
              <a:rPr lang="en-US" baseline="0" dirty="0"/>
              <a:t> </a:t>
            </a:r>
            <a:r>
              <a:rPr lang="en-US" baseline="0" dirty="0" err="1"/>
              <a:t>cảnh</a:t>
            </a:r>
            <a:r>
              <a:rPr lang="en-US" baseline="0" dirty="0"/>
              <a:t> </a:t>
            </a:r>
            <a:r>
              <a:rPr lang="en-US" baseline="0" dirty="0" err="1"/>
              <a:t>mùa</a:t>
            </a:r>
            <a:r>
              <a:rPr lang="en-US" baseline="0" dirty="0"/>
              <a:t> </a:t>
            </a:r>
            <a:r>
              <a:rPr lang="en-US" baseline="0" dirty="0" err="1"/>
              <a:t>xuân</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bằng</a:t>
            </a:r>
            <a:r>
              <a:rPr lang="en-US" baseline="0" dirty="0"/>
              <a:t> </a:t>
            </a:r>
            <a:r>
              <a:rPr lang="en-US" baseline="0" dirty="0" err="1"/>
              <a:t>bút</a:t>
            </a:r>
            <a:r>
              <a:rPr lang="en-US" baseline="0" dirty="0"/>
              <a:t> </a:t>
            </a:r>
            <a:r>
              <a:rPr lang="en-US" baseline="0" dirty="0" err="1"/>
              <a:t>pháp</a:t>
            </a:r>
            <a:r>
              <a:rPr lang="en-US" baseline="0" dirty="0"/>
              <a:t> </a:t>
            </a:r>
            <a:r>
              <a:rPr lang="en-US" baseline="0" dirty="0" err="1"/>
              <a:t>ước</a:t>
            </a:r>
            <a:r>
              <a:rPr lang="en-US" baseline="0" dirty="0"/>
              <a:t> </a:t>
            </a:r>
            <a:r>
              <a:rPr lang="en-US" baseline="0" dirty="0" err="1"/>
              <a:t>lệ</a:t>
            </a:r>
            <a:r>
              <a:rPr lang="en-US" baseline="0" dirty="0"/>
              <a:t> </a:t>
            </a:r>
            <a:r>
              <a:rPr lang="en-US" baseline="0" dirty="0" err="1"/>
              <a:t>cổ</a:t>
            </a:r>
            <a:r>
              <a:rPr lang="en-US" baseline="0" dirty="0"/>
              <a:t> </a:t>
            </a:r>
            <a:r>
              <a:rPr lang="en-US" baseline="0" dirty="0" err="1"/>
              <a:t>điển</a:t>
            </a:r>
            <a:r>
              <a:rPr lang="en-US" baseline="0" dirty="0"/>
              <a:t> </a:t>
            </a:r>
            <a:r>
              <a:rPr lang="en-US" baseline="0" dirty="0" err="1"/>
              <a:t>nhưng</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vẫn</a:t>
            </a:r>
            <a:r>
              <a:rPr lang="en-US" baseline="0" dirty="0"/>
              <a:t> </a:t>
            </a:r>
            <a:r>
              <a:rPr lang="en-US" baseline="0" dirty="0" err="1"/>
              <a:t>hết</a:t>
            </a:r>
            <a:r>
              <a:rPr lang="en-US" baseline="0" dirty="0"/>
              <a:t> </a:t>
            </a:r>
            <a:r>
              <a:rPr lang="en-US" baseline="0" dirty="0" err="1"/>
              <a:t>sức</a:t>
            </a:r>
            <a:r>
              <a:rPr lang="en-US" baseline="0" dirty="0"/>
              <a:t> </a:t>
            </a:r>
            <a:r>
              <a:rPr lang="en-US" baseline="0" dirty="0" err="1"/>
              <a:t>tươi</a:t>
            </a:r>
            <a:r>
              <a:rPr lang="en-US" baseline="0" dirty="0"/>
              <a:t> </a:t>
            </a:r>
            <a:r>
              <a:rPr lang="en-US" baseline="0" dirty="0" err="1"/>
              <a:t>trẻ</a:t>
            </a:r>
            <a:r>
              <a:rPr lang="en-US" baseline="0" dirty="0"/>
              <a:t>, </a:t>
            </a:r>
            <a:r>
              <a:rPr lang="en-US" baseline="0" dirty="0" err="1"/>
              <a:t>tràn</a:t>
            </a:r>
            <a:r>
              <a:rPr lang="en-US" baseline="0" dirty="0"/>
              <a:t> </a:t>
            </a:r>
            <a:r>
              <a:rPr lang="en-US" baseline="0" dirty="0" err="1"/>
              <a:t>đầy</a:t>
            </a:r>
            <a:r>
              <a:rPr lang="en-US" baseline="0" dirty="0"/>
              <a:t> </a:t>
            </a:r>
            <a:r>
              <a:rPr lang="en-US" baseline="0" dirty="0" err="1"/>
              <a:t>nhựa</a:t>
            </a:r>
            <a:r>
              <a:rPr lang="en-US" baseline="0" dirty="0"/>
              <a:t> </a:t>
            </a:r>
            <a:r>
              <a:rPr lang="en-US" baseline="0" dirty="0" err="1"/>
              <a:t>sống</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88776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86614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77945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4 </a:t>
            </a:r>
            <a:r>
              <a:rPr lang="en-US" dirty="0" err="1"/>
              <a:t>câu</a:t>
            </a:r>
            <a:r>
              <a:rPr lang="en-US" baseline="0" dirty="0"/>
              <a:t> </a:t>
            </a:r>
            <a:r>
              <a:rPr lang="en-US" baseline="0" dirty="0" err="1"/>
              <a:t>thơ</a:t>
            </a:r>
            <a:r>
              <a:rPr lang="en-US" baseline="0" dirty="0"/>
              <a:t> </a:t>
            </a:r>
            <a:r>
              <a:rPr lang="en-US" baseline="0" dirty="0" err="1"/>
              <a:t>đầu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mùa</a:t>
            </a:r>
            <a:r>
              <a:rPr lang="en-US" baseline="0" dirty="0"/>
              <a:t> </a:t>
            </a:r>
            <a:r>
              <a:rPr lang="en-US" baseline="0" dirty="0" err="1"/>
              <a:t>xuân</a:t>
            </a:r>
            <a:r>
              <a:rPr lang="en-US" baseline="0" dirty="0"/>
              <a:t> </a:t>
            </a:r>
            <a:r>
              <a:rPr lang="en-US" baseline="0" dirty="0" err="1"/>
              <a:t>với</a:t>
            </a:r>
            <a:r>
              <a:rPr lang="en-US" baseline="0" dirty="0"/>
              <a:t> </a:t>
            </a:r>
            <a:r>
              <a:rPr lang="en-US" baseline="0" dirty="0" err="1"/>
              <a:t>màu</a:t>
            </a:r>
            <a:r>
              <a:rPr lang="en-US" baseline="0" dirty="0"/>
              <a:t> </a:t>
            </a:r>
            <a:r>
              <a:rPr lang="en-US" baseline="0" dirty="0" err="1"/>
              <a:t>sắc</a:t>
            </a:r>
            <a:r>
              <a:rPr lang="en-US" baseline="0" dirty="0"/>
              <a:t> </a:t>
            </a:r>
            <a:r>
              <a:rPr lang="en-US" baseline="0" dirty="0" err="1"/>
              <a:t>của</a:t>
            </a:r>
            <a:r>
              <a:rPr lang="en-US" baseline="0" dirty="0"/>
              <a:t> </a:t>
            </a:r>
            <a:r>
              <a:rPr lang="en-US" baseline="0" dirty="0" err="1"/>
              <a:t>ánh</a:t>
            </a:r>
            <a:r>
              <a:rPr lang="en-US" baseline="0" dirty="0"/>
              <a:t> </a:t>
            </a:r>
            <a:r>
              <a:rPr lang="en-US" baseline="0" dirty="0" err="1"/>
              <a:t>nắng</a:t>
            </a:r>
            <a:r>
              <a:rPr lang="en-US" baseline="0" dirty="0"/>
              <a:t> </a:t>
            </a:r>
            <a:r>
              <a:rPr lang="en-US" baseline="0" dirty="0" err="1"/>
              <a:t>buổi</a:t>
            </a:r>
            <a:r>
              <a:rPr lang="en-US" baseline="0" dirty="0"/>
              <a:t> </a:t>
            </a:r>
            <a:r>
              <a:rPr lang="en-US" baseline="0" dirty="0" err="1"/>
              <a:t>sáng</a:t>
            </a:r>
            <a:r>
              <a:rPr lang="en-US" baseline="0" dirty="0"/>
              <a:t>, </a:t>
            </a:r>
            <a:r>
              <a:rPr lang="en-US" baseline="0" dirty="0" err="1"/>
              <a:t>của</a:t>
            </a:r>
            <a:r>
              <a:rPr lang="en-US" baseline="0" dirty="0"/>
              <a:t> </a:t>
            </a:r>
            <a:r>
              <a:rPr lang="en-US" baseline="0" dirty="0" err="1"/>
              <a:t>cỏ</a:t>
            </a:r>
            <a:r>
              <a:rPr lang="en-US" baseline="0" dirty="0"/>
              <a:t> non </a:t>
            </a:r>
            <a:r>
              <a:rPr lang="en-US" baseline="0" dirty="0" err="1"/>
              <a:t>và</a:t>
            </a:r>
            <a:r>
              <a:rPr lang="en-US" baseline="0" dirty="0"/>
              <a:t> </a:t>
            </a:r>
            <a:r>
              <a:rPr lang="en-US" baseline="0" dirty="0" err="1"/>
              <a:t>hoa</a:t>
            </a:r>
            <a:r>
              <a:rPr lang="en-US" baseline="0" dirty="0"/>
              <a:t> </a:t>
            </a:r>
            <a:r>
              <a:rPr lang="en-US" baseline="0" dirty="0" err="1"/>
              <a:t>lê</a:t>
            </a:r>
            <a:r>
              <a:rPr lang="en-US" baseline="0" dirty="0"/>
              <a:t> </a:t>
            </a:r>
            <a:r>
              <a:rPr lang="en-US" baseline="0" dirty="0" err="1"/>
              <a:t>thanh</a:t>
            </a:r>
            <a:r>
              <a:rPr lang="en-US" baseline="0" dirty="0"/>
              <a:t> </a:t>
            </a:r>
            <a:r>
              <a:rPr lang="en-US" baseline="0" dirty="0" err="1"/>
              <a:t>khiết</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rộn</a:t>
            </a:r>
            <a:r>
              <a:rPr lang="en-US" baseline="0" dirty="0"/>
              <a:t> </a:t>
            </a:r>
            <a:r>
              <a:rPr lang="en-US" baseline="0" dirty="0" err="1"/>
              <a:t>ràng</a:t>
            </a:r>
            <a:r>
              <a:rPr lang="en-US" baseline="0" dirty="0"/>
              <a:t> </a:t>
            </a:r>
            <a:r>
              <a:rPr lang="en-US" baseline="0" dirty="0" err="1"/>
              <a:t>trong</a:t>
            </a:r>
            <a:r>
              <a:rPr lang="en-US" baseline="0" dirty="0"/>
              <a:t> </a:t>
            </a:r>
            <a:r>
              <a:rPr lang="en-US" baseline="0" dirty="0" err="1"/>
              <a:t>lòng</a:t>
            </a:r>
            <a:r>
              <a:rPr lang="en-US" baseline="0" dirty="0"/>
              <a:t> con </a:t>
            </a:r>
            <a:r>
              <a:rPr lang="en-US" baseline="0" dirty="0" err="1"/>
              <a:t>người</a:t>
            </a:r>
            <a:r>
              <a:rPr lang="en-US" baseline="0" dirty="0"/>
              <a:t> </a:t>
            </a:r>
            <a:r>
              <a:rPr lang="en-US" baseline="0" dirty="0" err="1"/>
              <a:t>thì</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a:t>
            </a:r>
            <a:r>
              <a:rPr lang="en-US" baseline="0" dirty="0" err="1"/>
              <a:t>tâm</a:t>
            </a:r>
            <a:r>
              <a:rPr lang="en-US" baseline="0" dirty="0"/>
              <a:t> </a:t>
            </a:r>
            <a:r>
              <a:rPr lang="en-US" baseline="0" dirty="0" err="1"/>
              <a:t>trạng</a:t>
            </a:r>
            <a:r>
              <a:rPr lang="en-US" baseline="0" dirty="0"/>
              <a:t> con </a:t>
            </a:r>
            <a:r>
              <a:rPr lang="en-US" baseline="0" dirty="0" err="1"/>
              <a:t>người</a:t>
            </a:r>
            <a:r>
              <a:rPr lang="en-US" baseline="0" dirty="0"/>
              <a:t> </a:t>
            </a:r>
            <a:r>
              <a:rPr lang="en-US" baseline="0" dirty="0" err="1"/>
              <a:t>trong</a:t>
            </a:r>
            <a:r>
              <a:rPr lang="en-US" baseline="0" dirty="0"/>
              <a:t> 6 </a:t>
            </a:r>
            <a:r>
              <a:rPr lang="en-US" baseline="0" dirty="0" err="1"/>
              <a:t>dòng</a:t>
            </a:r>
            <a:r>
              <a:rPr lang="en-US" baseline="0" dirty="0"/>
              <a:t> </a:t>
            </a:r>
            <a:r>
              <a:rPr lang="en-US" baseline="0" dirty="0" err="1"/>
              <a:t>thơ</a:t>
            </a:r>
            <a:r>
              <a:rPr lang="en-US" baseline="0" dirty="0"/>
              <a:t> </a:t>
            </a:r>
            <a:r>
              <a:rPr lang="en-US" baseline="0" dirty="0" err="1"/>
              <a:t>cuối</a:t>
            </a:r>
            <a:r>
              <a:rPr lang="en-US" baseline="0" dirty="0"/>
              <a:t> </a:t>
            </a:r>
            <a:r>
              <a:rPr lang="en-US" baseline="0" dirty="0" err="1"/>
              <a:t>đã</a:t>
            </a:r>
            <a:r>
              <a:rPr lang="en-US" baseline="0" dirty="0"/>
              <a:t> </a:t>
            </a:r>
            <a:r>
              <a:rPr lang="en-US" baseline="0" dirty="0" err="1"/>
              <a:t>khác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1935796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2112915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25</a:t>
            </a:fld>
            <a:endParaRPr lang="en-US"/>
          </a:p>
        </p:txBody>
      </p:sp>
    </p:spTree>
    <p:extLst>
      <p:ext uri="{BB962C8B-B14F-4D97-AF65-F5344CB8AC3E}">
        <p14:creationId xmlns:p14="http://schemas.microsoft.com/office/powerpoint/2010/main" val="593080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baseline="0" dirty="0"/>
              <a:t> </a:t>
            </a:r>
            <a:r>
              <a:rPr lang="en-US" baseline="0" dirty="0" err="1"/>
              <a:t>là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thơ</a:t>
            </a:r>
            <a:r>
              <a:rPr lang="en-US" baseline="0" dirty="0"/>
              <a:t> </a:t>
            </a:r>
            <a:r>
              <a:rPr lang="en-US" baseline="0" dirty="0" err="1"/>
              <a:t>lục</a:t>
            </a:r>
            <a:r>
              <a:rPr lang="en-US" baseline="0" dirty="0"/>
              <a:t> </a:t>
            </a:r>
            <a:r>
              <a:rPr lang="en-US" baseline="0" dirty="0" err="1"/>
              <a:t>bát</a:t>
            </a:r>
            <a:r>
              <a:rPr lang="en-US" baseline="0" dirty="0"/>
              <a:t> </a:t>
            </a:r>
            <a:r>
              <a:rPr lang="en-US" baseline="0" dirty="0" err="1"/>
              <a:t>đẹp</a:t>
            </a:r>
            <a:r>
              <a:rPr lang="en-US" baseline="0" dirty="0"/>
              <a:t> </a:t>
            </a:r>
            <a:r>
              <a:rPr lang="en-US" baseline="0" dirty="0" err="1"/>
              <a:t>nhất</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26</a:t>
            </a:fld>
            <a:endParaRPr lang="en-US"/>
          </a:p>
        </p:txBody>
      </p:sp>
    </p:spTree>
    <p:extLst>
      <p:ext uri="{BB962C8B-B14F-4D97-AF65-F5344CB8AC3E}">
        <p14:creationId xmlns:p14="http://schemas.microsoft.com/office/powerpoint/2010/main" val="618008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27</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1116336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906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08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212685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128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9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Én đưa thoi</a:t>
            </a:r>
            <a:r>
              <a:rPr lang="nl-NL" sz="1200" dirty="0">
                <a:latin typeface="Times New Roman" pitchFamily="18" charset="0"/>
                <a:cs typeface="Times New Roman" pitchFamily="18" charset="0"/>
              </a:rPr>
              <a:t>: mùa xuân chim én bay đi bay lại như đưa thoi khi dệt cửi.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Thiều quang</a:t>
            </a:r>
            <a:r>
              <a:rPr lang="nl-NL" sz="1200" dirty="0">
                <a:latin typeface="Times New Roman" pitchFamily="18" charset="0"/>
                <a:cs typeface="Times New Roman" pitchFamily="18" charset="0"/>
              </a:rPr>
              <a:t>: ánh sáng đẹp ngày xuân</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Thanh minh</a:t>
            </a:r>
            <a:r>
              <a:rPr lang="nl-NL" sz="1200" dirty="0">
                <a:latin typeface="Times New Roman" pitchFamily="18" charset="0"/>
                <a:cs typeface="Times New Roman" pitchFamily="18" charset="0"/>
              </a:rPr>
              <a:t>: thời gian vào đầu tháng Ba</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Đạp thanh: </a:t>
            </a:r>
            <a:r>
              <a:rPr lang="nl-NL" sz="1200" dirty="0">
                <a:latin typeface="Times New Roman" pitchFamily="18" charset="0"/>
                <a:cs typeface="Times New Roman" pitchFamily="18" charset="0"/>
              </a:rPr>
              <a:t>giẫm lên cỏ xanh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Yến anh: </a:t>
            </a:r>
            <a:r>
              <a:rPr lang="nl-NL" sz="1200" dirty="0">
                <a:latin typeface="Times New Roman" pitchFamily="18" charset="0"/>
                <a:cs typeface="Times New Roman" pitchFamily="18" charset="0"/>
              </a:rPr>
              <a:t>chim én, chim oanh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Tài tử, giai nhân</a:t>
            </a:r>
            <a:r>
              <a:rPr lang="nl-NL" sz="1200" dirty="0">
                <a:latin typeface="Times New Roman" pitchFamily="18" charset="0"/>
                <a:cs typeface="Times New Roman" pitchFamily="18" charset="0"/>
              </a:rPr>
              <a:t>: trai tài, gái sắc</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Áo quần như nêm: </a:t>
            </a:r>
            <a:r>
              <a:rPr lang="nl-NL" sz="1200" dirty="0">
                <a:latin typeface="Times New Roman" pitchFamily="18" charset="0"/>
                <a:cs typeface="Times New Roman" pitchFamily="18" charset="0"/>
              </a:rPr>
              <a:t>ý nói người đi lại đông đúc, chật như nêm cối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Thoi vàng vó rắc tro tiền giấy bay</a:t>
            </a:r>
            <a:r>
              <a:rPr lang="nl-NL" sz="1200" dirty="0">
                <a:latin typeface="Times New Roman" pitchFamily="18" charset="0"/>
                <a:cs typeface="Times New Roman" pitchFamily="18" charset="0"/>
              </a:rPr>
              <a:t>: chỉ việc đốt đồ hàng mã cho người đã chết.</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Tiểu khê: </a:t>
            </a:r>
            <a:r>
              <a:rPr lang="nl-NL" sz="1200" dirty="0">
                <a:latin typeface="Times New Roman" pitchFamily="18" charset="0"/>
                <a:cs typeface="Times New Roman" pitchFamily="18" charset="0"/>
              </a:rPr>
              <a:t>khe nước nhỏ</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Dịp: </a:t>
            </a:r>
            <a:r>
              <a:rPr lang="nl-NL" sz="1200" dirty="0">
                <a:latin typeface="Times New Roman" pitchFamily="18" charset="0"/>
                <a:cs typeface="Times New Roman" pitchFamily="18" charset="0"/>
              </a:rPr>
              <a:t>nhịp</a:t>
            </a:r>
            <a:endParaRPr lang="en-US" sz="12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bàn</a:t>
            </a:r>
            <a:r>
              <a:rPr lang="en-US" baseline="0" dirty="0"/>
              <a:t> (</a:t>
            </a:r>
            <a:r>
              <a:rPr lang="en-US" baseline="0" dirty="0" err="1"/>
              <a:t>gv</a:t>
            </a:r>
            <a:r>
              <a:rPr lang="en-US" baseline="0" dirty="0"/>
              <a:t> </a:t>
            </a:r>
            <a:r>
              <a:rPr lang="en-US" baseline="0" dirty="0" err="1"/>
              <a:t>giao</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từ</a:t>
            </a:r>
            <a:r>
              <a:rPr lang="en-US" baseline="0" dirty="0"/>
              <a:t> </a:t>
            </a:r>
            <a:r>
              <a:rPr lang="en-US" baseline="0" dirty="0" err="1"/>
              <a:t>trước</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338546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297166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8/24/2025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8/24/2025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8/24/2025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4"/>
            <a:ext cx="15544800" cy="35814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4800"/>
            </a:lvl1pPr>
            <a:lvl2pPr marL="914332" indent="0" algn="ctr">
              <a:buNone/>
              <a:defRPr sz="4000"/>
            </a:lvl2pPr>
            <a:lvl3pPr marL="1828666" indent="0" algn="ctr">
              <a:buNone/>
              <a:defRPr sz="3600"/>
            </a:lvl3pPr>
            <a:lvl4pPr marL="2742996" indent="0" algn="ctr">
              <a:buNone/>
              <a:defRPr sz="3200"/>
            </a:lvl4pPr>
            <a:lvl5pPr marL="3657328" indent="0" algn="ctr">
              <a:buNone/>
              <a:defRPr sz="3200"/>
            </a:lvl5pPr>
            <a:lvl6pPr marL="4571658" indent="0" algn="ctr">
              <a:buNone/>
              <a:defRPr sz="3200"/>
            </a:lvl6pPr>
            <a:lvl7pPr marL="5485990" indent="0" algn="ctr">
              <a:buNone/>
              <a:defRPr sz="3200"/>
            </a:lvl7pPr>
            <a:lvl8pPr marL="6400320" indent="0" algn="ctr">
              <a:buNone/>
              <a:defRPr sz="3200"/>
            </a:lvl8pPr>
            <a:lvl9pPr marL="7314652"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9144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117284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7"/>
            <a:ext cx="15773400" cy="4279106"/>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0" cy="2250280"/>
          </a:xfrm>
        </p:spPr>
        <p:txBody>
          <a:bodyPr/>
          <a:lstStyle>
            <a:lvl1pPr marL="0" indent="0">
              <a:buNone/>
              <a:defRPr sz="4800">
                <a:solidFill>
                  <a:schemeClr val="tx1"/>
                </a:solidFill>
              </a:defRPr>
            </a:lvl1pPr>
            <a:lvl2pPr marL="914332" indent="0">
              <a:buNone/>
              <a:defRPr sz="4000">
                <a:solidFill>
                  <a:schemeClr val="tx1">
                    <a:tint val="75000"/>
                  </a:schemeClr>
                </a:solidFill>
              </a:defRPr>
            </a:lvl2pPr>
            <a:lvl3pPr marL="1828666" indent="0">
              <a:buNone/>
              <a:defRPr sz="3600">
                <a:solidFill>
                  <a:schemeClr val="tx1">
                    <a:tint val="75000"/>
                  </a:schemeClr>
                </a:solidFill>
              </a:defRPr>
            </a:lvl3pPr>
            <a:lvl4pPr marL="2742996" indent="0">
              <a:buNone/>
              <a:defRPr sz="3200">
                <a:solidFill>
                  <a:schemeClr val="tx1">
                    <a:tint val="75000"/>
                  </a:schemeClr>
                </a:solidFill>
              </a:defRPr>
            </a:lvl4pPr>
            <a:lvl5pPr marL="3657328" indent="0">
              <a:buNone/>
              <a:defRPr sz="3200">
                <a:solidFill>
                  <a:schemeClr val="tx1">
                    <a:tint val="75000"/>
                  </a:schemeClr>
                </a:solidFill>
              </a:defRPr>
            </a:lvl5pPr>
            <a:lvl6pPr marL="4571658" indent="0">
              <a:buNone/>
              <a:defRPr sz="3200">
                <a:solidFill>
                  <a:schemeClr val="tx1">
                    <a:tint val="75000"/>
                  </a:schemeClr>
                </a:solidFill>
              </a:defRPr>
            </a:lvl6pPr>
            <a:lvl7pPr marL="5485990" indent="0">
              <a:buNone/>
              <a:defRPr sz="3200">
                <a:solidFill>
                  <a:schemeClr val="tx1">
                    <a:tint val="75000"/>
                  </a:schemeClr>
                </a:solidFill>
              </a:defRPr>
            </a:lvl7pPr>
            <a:lvl8pPr marL="6400320" indent="0">
              <a:buNone/>
              <a:defRPr sz="3200">
                <a:solidFill>
                  <a:schemeClr val="tx1">
                    <a:tint val="75000"/>
                  </a:schemeClr>
                </a:solidFill>
              </a:defRPr>
            </a:lvl8pPr>
            <a:lvl9pPr marL="7314652"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4070979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70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915981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4"/>
            <a:ext cx="7774782"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70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582921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70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4159943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70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2909407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7"/>
            <a:ext cx="9258300" cy="7310438"/>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70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117759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7"/>
            <a:ext cx="9258300" cy="7310438"/>
          </a:xfrm>
        </p:spPr>
        <p:txBody>
          <a:bodyPr anchor="t"/>
          <a:lstStyle>
            <a:lvl1pPr marL="0" indent="0">
              <a:buNone/>
              <a:defRPr sz="6400"/>
            </a:lvl1pPr>
            <a:lvl2pPr marL="914332" indent="0">
              <a:buNone/>
              <a:defRPr sz="5600"/>
            </a:lvl2pPr>
            <a:lvl3pPr marL="1828666" indent="0">
              <a:buNone/>
              <a:defRPr sz="4800"/>
            </a:lvl3pPr>
            <a:lvl4pPr marL="2742996" indent="0">
              <a:buNone/>
              <a:defRPr sz="4000"/>
            </a:lvl4pPr>
            <a:lvl5pPr marL="3657328" indent="0">
              <a:buNone/>
              <a:defRPr sz="4000"/>
            </a:lvl5pPr>
            <a:lvl6pPr marL="4571658" indent="0">
              <a:buNone/>
              <a:defRPr sz="4000"/>
            </a:lvl6pPr>
            <a:lvl7pPr marL="5485990" indent="0">
              <a:buNone/>
              <a:defRPr sz="4000"/>
            </a:lvl7pPr>
            <a:lvl8pPr marL="6400320" indent="0">
              <a:buNone/>
              <a:defRPr sz="4000"/>
            </a:lvl8pPr>
            <a:lvl9pPr marL="7314652"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70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3467575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1836216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5"/>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5"/>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44581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4"/>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8"/>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defTabSz="1828666"/>
            <a:fld id="{6B6433EC-62DB-4882-9412-9B8E930C28C1}" type="datetimeFigureOut">
              <a:rPr lang="en-US" smtClean="0">
                <a:solidFill>
                  <a:prstClr val="black">
                    <a:tint val="75000"/>
                  </a:prstClr>
                </a:solidFill>
              </a:rPr>
              <a:pPr defTabSz="1828666"/>
              <a:t>8/24/2025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8"/>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defTabSz="1828666"/>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8"/>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defTabSz="1828666"/>
            <a:fld id="{B01D6584-4DDB-4B19-853B-517B78BEE470}" type="slidenum">
              <a:rPr lang="en-US" smtClean="0">
                <a:solidFill>
                  <a:prstClr val="black">
                    <a:tint val="75000"/>
                  </a:prstClr>
                </a:solidFill>
              </a:rPr>
              <a:pPr defTabSz="1828666"/>
              <a:t>‹#›</a:t>
            </a:fld>
            <a:endParaRPr lang="en-US">
              <a:solidFill>
                <a:prstClr val="black">
                  <a:tint val="75000"/>
                </a:prstClr>
              </a:solidFill>
            </a:endParaRPr>
          </a:p>
        </p:txBody>
      </p:sp>
    </p:spTree>
    <p:extLst>
      <p:ext uri="{BB962C8B-B14F-4D97-AF65-F5344CB8AC3E}">
        <p14:creationId xmlns:p14="http://schemas.microsoft.com/office/powerpoint/2010/main" val="38494424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1828666"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64" indent="-457164" algn="l" defTabSz="1828666"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498" indent="-457164" algn="l" defTabSz="1828666"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30" indent="-457164" algn="l" defTabSz="182866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160"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49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82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156"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48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81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66" rtl="0" eaLnBrk="1" latinLnBrk="0" hangingPunct="1">
        <a:defRPr sz="3600" kern="1200">
          <a:solidFill>
            <a:schemeClr val="tx1"/>
          </a:solidFill>
          <a:latin typeface="+mn-lt"/>
          <a:ea typeface="+mn-ea"/>
          <a:cs typeface="+mn-cs"/>
        </a:defRPr>
      </a:lvl1pPr>
      <a:lvl2pPr marL="914332" algn="l" defTabSz="1828666" rtl="0" eaLnBrk="1" latinLnBrk="0" hangingPunct="1">
        <a:defRPr sz="3600" kern="1200">
          <a:solidFill>
            <a:schemeClr val="tx1"/>
          </a:solidFill>
          <a:latin typeface="+mn-lt"/>
          <a:ea typeface="+mn-ea"/>
          <a:cs typeface="+mn-cs"/>
        </a:defRPr>
      </a:lvl2pPr>
      <a:lvl3pPr marL="1828666" algn="l" defTabSz="1828666" rtl="0" eaLnBrk="1" latinLnBrk="0" hangingPunct="1">
        <a:defRPr sz="3600" kern="1200">
          <a:solidFill>
            <a:schemeClr val="tx1"/>
          </a:solidFill>
          <a:latin typeface="+mn-lt"/>
          <a:ea typeface="+mn-ea"/>
          <a:cs typeface="+mn-cs"/>
        </a:defRPr>
      </a:lvl3pPr>
      <a:lvl4pPr marL="2742996" algn="l" defTabSz="1828666" rtl="0" eaLnBrk="1" latinLnBrk="0" hangingPunct="1">
        <a:defRPr sz="3600" kern="1200">
          <a:solidFill>
            <a:schemeClr val="tx1"/>
          </a:solidFill>
          <a:latin typeface="+mn-lt"/>
          <a:ea typeface="+mn-ea"/>
          <a:cs typeface="+mn-cs"/>
        </a:defRPr>
      </a:lvl4pPr>
      <a:lvl5pPr marL="3657328" algn="l" defTabSz="1828666" rtl="0" eaLnBrk="1" latinLnBrk="0" hangingPunct="1">
        <a:defRPr sz="3600" kern="1200">
          <a:solidFill>
            <a:schemeClr val="tx1"/>
          </a:solidFill>
          <a:latin typeface="+mn-lt"/>
          <a:ea typeface="+mn-ea"/>
          <a:cs typeface="+mn-cs"/>
        </a:defRPr>
      </a:lvl5pPr>
      <a:lvl6pPr marL="4571658" algn="l" defTabSz="1828666" rtl="0" eaLnBrk="1" latinLnBrk="0" hangingPunct="1">
        <a:defRPr sz="3600" kern="1200">
          <a:solidFill>
            <a:schemeClr val="tx1"/>
          </a:solidFill>
          <a:latin typeface="+mn-lt"/>
          <a:ea typeface="+mn-ea"/>
          <a:cs typeface="+mn-cs"/>
        </a:defRPr>
      </a:lvl6pPr>
      <a:lvl7pPr marL="5485990" algn="l" defTabSz="1828666" rtl="0" eaLnBrk="1" latinLnBrk="0" hangingPunct="1">
        <a:defRPr sz="3600" kern="1200">
          <a:solidFill>
            <a:schemeClr val="tx1"/>
          </a:solidFill>
          <a:latin typeface="+mn-lt"/>
          <a:ea typeface="+mn-ea"/>
          <a:cs typeface="+mn-cs"/>
        </a:defRPr>
      </a:lvl7pPr>
      <a:lvl8pPr marL="6400320" algn="l" defTabSz="1828666" rtl="0" eaLnBrk="1" latinLnBrk="0" hangingPunct="1">
        <a:defRPr sz="3600" kern="1200">
          <a:solidFill>
            <a:schemeClr val="tx1"/>
          </a:solidFill>
          <a:latin typeface="+mn-lt"/>
          <a:ea typeface="+mn-ea"/>
          <a:cs typeface="+mn-cs"/>
        </a:defRPr>
      </a:lvl8pPr>
      <a:lvl9pPr marL="7314652" algn="l" defTabSz="182866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39.xml"/><Relationship Id="rId7" Type="http://schemas.openxmlformats.org/officeDocument/2006/relationships/image" Target="../media/image39.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8.gif"/><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notesSlide" Target="../notesSlides/notesSlide28.xml"/><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8.gif"/><Relationship Id="rId18" Type="http://schemas.openxmlformats.org/officeDocument/2006/relationships/image" Target="../media/image46.gif"/><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29.xml"/><Relationship Id="rId17" Type="http://schemas.openxmlformats.org/officeDocument/2006/relationships/image" Target="../media/image45.gif"/><Relationship Id="rId2" Type="http://schemas.openxmlformats.org/officeDocument/2006/relationships/audio" Target="../media/media3.mp3"/><Relationship Id="rId16" Type="http://schemas.openxmlformats.org/officeDocument/2006/relationships/image" Target="../media/image44.gif"/><Relationship Id="rId20" Type="http://schemas.openxmlformats.org/officeDocument/2006/relationships/image" Target="../media/image4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39.xml"/><Relationship Id="rId5" Type="http://schemas.microsoft.com/office/2007/relationships/media" Target="../media/media5.mp3"/><Relationship Id="rId15" Type="http://schemas.openxmlformats.org/officeDocument/2006/relationships/image" Target="../media/image43.gif"/><Relationship Id="rId10" Type="http://schemas.openxmlformats.org/officeDocument/2006/relationships/audio" Target="../media/media7.mp3"/><Relationship Id="rId19" Type="http://schemas.openxmlformats.org/officeDocument/2006/relationships/image" Target="../media/image41.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37.gif"/></Relationships>
</file>

<file path=ppt/slides/_rels/slide32.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8.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48.gif"/><Relationship Id="rId11" Type="http://schemas.openxmlformats.org/officeDocument/2006/relationships/image" Target="../media/image50.png"/><Relationship Id="rId5" Type="http://schemas.openxmlformats.org/officeDocument/2006/relationships/image" Target="../media/image47.gif"/><Relationship Id="rId10" Type="http://schemas.openxmlformats.org/officeDocument/2006/relationships/image" Target="../media/image46.gif"/><Relationship Id="rId4" Type="http://schemas.openxmlformats.org/officeDocument/2006/relationships/audio" Target="../media/audio3.wav"/><Relationship Id="rId9" Type="http://schemas.openxmlformats.org/officeDocument/2006/relationships/image" Target="../media/image49.gif"/><Relationship Id="rId14" Type="http://schemas.openxmlformats.org/officeDocument/2006/relationships/image" Target="../media/image51.gif"/></Relationships>
</file>

<file path=ppt/slides/_rels/slide33.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7.gif"/><Relationship Id="rId12" Type="http://schemas.openxmlformats.org/officeDocument/2006/relationships/image" Target="../media/image48.gif"/><Relationship Id="rId2" Type="http://schemas.openxmlformats.org/officeDocument/2006/relationships/notesSlide" Target="../notesSlides/notesSlide30.xml"/><Relationship Id="rId16" Type="http://schemas.openxmlformats.org/officeDocument/2006/relationships/image" Target="../media/image52.gif"/><Relationship Id="rId1" Type="http://schemas.openxmlformats.org/officeDocument/2006/relationships/slideLayout" Target="../slideLayouts/slideLayout40.xml"/><Relationship Id="rId6" Type="http://schemas.openxmlformats.org/officeDocument/2006/relationships/audio" Target="../media/audio3.wav"/><Relationship Id="rId11" Type="http://schemas.openxmlformats.org/officeDocument/2006/relationships/image" Target="../media/image46.gif"/><Relationship Id="rId5" Type="http://schemas.openxmlformats.org/officeDocument/2006/relationships/audio" Target="../media/audio2.wav"/><Relationship Id="rId15" Type="http://schemas.openxmlformats.org/officeDocument/2006/relationships/image" Target="../media/image41.png"/><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37.gif"/><Relationship Id="rId1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7.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8.gif"/><Relationship Id="rId11" Type="http://schemas.openxmlformats.org/officeDocument/2006/relationships/image" Target="../media/image50.png"/><Relationship Id="rId5" Type="http://schemas.openxmlformats.org/officeDocument/2006/relationships/image" Target="../media/image47.gif"/><Relationship Id="rId10"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46.gif"/><Relationship Id="rId14" Type="http://schemas.openxmlformats.org/officeDocument/2006/relationships/image" Target="../media/image53.gif"/></Relationships>
</file>

<file path=ppt/slides/_rels/slide35.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8.gif"/><Relationship Id="rId12" Type="http://schemas.openxmlformats.org/officeDocument/2006/relationships/image" Target="../media/image51.gif"/><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54.gif"/><Relationship Id="rId11" Type="http://schemas.openxmlformats.org/officeDocument/2006/relationships/image" Target="../media/image46.gif"/><Relationship Id="rId5" Type="http://schemas.openxmlformats.org/officeDocument/2006/relationships/image" Target="../media/image47.gif"/><Relationship Id="rId15" Type="http://schemas.microsoft.com/office/2007/relationships/hdphoto" Target="../media/hdphoto2.wdp"/><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37.gif"/><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8.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48.gif"/><Relationship Id="rId11" Type="http://schemas.openxmlformats.org/officeDocument/2006/relationships/image" Target="../media/image50.png"/><Relationship Id="rId5" Type="http://schemas.openxmlformats.org/officeDocument/2006/relationships/image" Target="../media/image47.gif"/><Relationship Id="rId10" Type="http://schemas.openxmlformats.org/officeDocument/2006/relationships/image" Target="../media/image46.gif"/><Relationship Id="rId4" Type="http://schemas.openxmlformats.org/officeDocument/2006/relationships/audio" Target="../media/audio3.wav"/><Relationship Id="rId9" Type="http://schemas.openxmlformats.org/officeDocument/2006/relationships/image" Target="../media/image49.gif"/><Relationship Id="rId14" Type="http://schemas.openxmlformats.org/officeDocument/2006/relationships/image" Target="../media/image51.gif"/></Relationships>
</file>

<file path=ppt/slides/_rels/slide37.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7.gif"/><Relationship Id="rId12" Type="http://schemas.openxmlformats.org/officeDocument/2006/relationships/image" Target="../media/image48.gif"/><Relationship Id="rId2" Type="http://schemas.openxmlformats.org/officeDocument/2006/relationships/notesSlide" Target="../notesSlides/notesSlide31.xml"/><Relationship Id="rId16" Type="http://schemas.openxmlformats.org/officeDocument/2006/relationships/image" Target="../media/image52.gif"/><Relationship Id="rId1" Type="http://schemas.openxmlformats.org/officeDocument/2006/relationships/slideLayout" Target="../slideLayouts/slideLayout40.xml"/><Relationship Id="rId6" Type="http://schemas.openxmlformats.org/officeDocument/2006/relationships/audio" Target="../media/audio3.wav"/><Relationship Id="rId11" Type="http://schemas.openxmlformats.org/officeDocument/2006/relationships/image" Target="../media/image46.gif"/><Relationship Id="rId5" Type="http://schemas.openxmlformats.org/officeDocument/2006/relationships/audio" Target="../media/audio2.wav"/><Relationship Id="rId15" Type="http://schemas.openxmlformats.org/officeDocument/2006/relationships/image" Target="../media/image41.png"/><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37.gif"/><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B325FFB-B14F-F932-9EC5-F418DA3D94C2}"/>
              </a:ext>
            </a:extLst>
          </p:cNvPr>
          <p:cNvGrpSpPr/>
          <p:nvPr/>
        </p:nvGrpSpPr>
        <p:grpSpPr>
          <a:xfrm>
            <a:off x="9525000" y="1866900"/>
            <a:ext cx="9229739" cy="1752600"/>
            <a:chOff x="-762000" y="505112"/>
            <a:chExt cx="6791339" cy="1207015"/>
          </a:xfrm>
        </p:grpSpPr>
        <p:grpSp>
          <p:nvGrpSpPr>
            <p:cNvPr id="9" name="Group 7">
              <a:extLst>
                <a:ext uri="{FF2B5EF4-FFF2-40B4-BE49-F238E27FC236}">
                  <a16:creationId xmlns:a16="http://schemas.microsoft.com/office/drawing/2014/main" xmlns="" id="{053DC308-3E25-DE1C-7E63-93DC09A9FB66}"/>
                </a:ext>
              </a:extLst>
            </p:cNvPr>
            <p:cNvGrpSpPr/>
            <p:nvPr/>
          </p:nvGrpSpPr>
          <p:grpSpPr>
            <a:xfrm>
              <a:off x="-762000" y="505112"/>
              <a:ext cx="6791339" cy="1207015"/>
              <a:chOff x="0" y="0"/>
              <a:chExt cx="1788665" cy="317897"/>
            </a:xfrm>
          </p:grpSpPr>
          <p:sp>
            <p:nvSpPr>
              <p:cNvPr id="11" name="Freeform 8">
                <a:extLst>
                  <a:ext uri="{FF2B5EF4-FFF2-40B4-BE49-F238E27FC236}">
                    <a16:creationId xmlns:a16="http://schemas.microsoft.com/office/drawing/2014/main" xmlns="" id="{1CD9FE9A-1680-D1D7-D89D-440E4CB1BFAE}"/>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12" name="TextBox 9">
                <a:extLst>
                  <a:ext uri="{FF2B5EF4-FFF2-40B4-BE49-F238E27FC236}">
                    <a16:creationId xmlns:a16="http://schemas.microsoft.com/office/drawing/2014/main" xmlns="" id="{BC5847B8-F791-D563-0ED8-7AFD9375AFC0}"/>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xmlns="" id="{6297FF82-F664-6FC0-11BE-549CA24E8C69}"/>
                </a:ext>
              </a:extLst>
            </p:cNvPr>
            <p:cNvSpPr/>
            <p:nvPr/>
          </p:nvSpPr>
          <p:spPr>
            <a:xfrm>
              <a:off x="685800" y="723900"/>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5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thế</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giới</a:t>
              </a:r>
              <a:endParaRPr lang="en-SG" sz="5400" b="1" dirty="0">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xmlns="" id="{0E12240D-1C72-4108-9525-D7AA38DC3430}"/>
              </a:ext>
            </a:extLst>
          </p:cNvPr>
          <p:cNvPicPr>
            <a:picLocks noChangeAspect="1"/>
          </p:cNvPicPr>
          <p:nvPr/>
        </p:nvPicPr>
        <p:blipFill>
          <a:blip r:embed="rId3"/>
          <a:stretch>
            <a:fillRect/>
          </a:stretch>
        </p:blipFill>
        <p:spPr>
          <a:xfrm>
            <a:off x="762000" y="368427"/>
            <a:ext cx="6934200" cy="9550146"/>
          </a:xfrm>
          <a:prstGeom prst="rect">
            <a:avLst/>
          </a:prstGeom>
        </p:spPr>
      </p:pic>
      <p:grpSp>
        <p:nvGrpSpPr>
          <p:cNvPr id="14" name="Group 13">
            <a:extLst>
              <a:ext uri="{FF2B5EF4-FFF2-40B4-BE49-F238E27FC236}">
                <a16:creationId xmlns:a16="http://schemas.microsoft.com/office/drawing/2014/main" xmlns="" id="{2719170F-971D-B82D-6754-A74BFA1C7FF8}"/>
              </a:ext>
            </a:extLst>
          </p:cNvPr>
          <p:cNvGrpSpPr/>
          <p:nvPr/>
        </p:nvGrpSpPr>
        <p:grpSpPr>
          <a:xfrm>
            <a:off x="9524999" y="4000500"/>
            <a:ext cx="9229739" cy="1752600"/>
            <a:chOff x="-762000" y="505112"/>
            <a:chExt cx="6791339" cy="1207015"/>
          </a:xfrm>
        </p:grpSpPr>
        <p:grpSp>
          <p:nvGrpSpPr>
            <p:cNvPr id="15" name="Group 7">
              <a:extLst>
                <a:ext uri="{FF2B5EF4-FFF2-40B4-BE49-F238E27FC236}">
                  <a16:creationId xmlns:a16="http://schemas.microsoft.com/office/drawing/2014/main" xmlns="" id="{67170A84-1658-850B-4F03-251921933C20}"/>
                </a:ext>
              </a:extLst>
            </p:cNvPr>
            <p:cNvGrpSpPr/>
            <p:nvPr/>
          </p:nvGrpSpPr>
          <p:grpSpPr>
            <a:xfrm>
              <a:off x="-762000" y="505112"/>
              <a:ext cx="6791339" cy="1207015"/>
              <a:chOff x="0" y="0"/>
              <a:chExt cx="1788665" cy="317897"/>
            </a:xfrm>
          </p:grpSpPr>
          <p:sp>
            <p:nvSpPr>
              <p:cNvPr id="17" name="Freeform 8">
                <a:extLst>
                  <a:ext uri="{FF2B5EF4-FFF2-40B4-BE49-F238E27FC236}">
                    <a16:creationId xmlns:a16="http://schemas.microsoft.com/office/drawing/2014/main" xmlns="" id="{BE1D136D-4BB1-469E-A07B-3DD7D4A5F2F7}"/>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18" name="TextBox 9">
                <a:extLst>
                  <a:ext uri="{FF2B5EF4-FFF2-40B4-BE49-F238E27FC236}">
                    <a16:creationId xmlns:a16="http://schemas.microsoft.com/office/drawing/2014/main" xmlns="" id="{67F1463B-A652-C709-15D3-E4EC245A5E9F}"/>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16" name="Rectangle 15">
              <a:extLst>
                <a:ext uri="{FF2B5EF4-FFF2-40B4-BE49-F238E27FC236}">
                  <a16:creationId xmlns:a16="http://schemas.microsoft.com/office/drawing/2014/main" xmlns="" id="{111BBC99-278B-CE57-CA31-46D0B2C56AD6}"/>
                </a:ext>
              </a:extLst>
            </p:cNvPr>
            <p:cNvSpPr/>
            <p:nvPr/>
          </p:nvSpPr>
          <p:spPr>
            <a:xfrm>
              <a:off x="685800" y="723900"/>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7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Việt</a:t>
              </a:r>
              <a:r>
                <a:rPr lang="en-SG" sz="5400" b="1"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5666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CD1BF4F6-CB50-439B-EBEE-0D03370AA903}"/>
              </a:ext>
            </a:extLst>
          </p:cNvPr>
          <p:cNvGrpSpPr/>
          <p:nvPr/>
        </p:nvGrpSpPr>
        <p:grpSpPr>
          <a:xfrm>
            <a:off x="380999" y="1587424"/>
            <a:ext cx="6588590" cy="6799839"/>
            <a:chOff x="0" y="0"/>
            <a:chExt cx="8784787" cy="9066452"/>
          </a:xfrm>
        </p:grpSpPr>
        <p:sp>
          <p:nvSpPr>
            <p:cNvPr id="3" name="Freeform 3">
              <a:extLst>
                <a:ext uri="{FF2B5EF4-FFF2-40B4-BE49-F238E27FC236}">
                  <a16:creationId xmlns:a16="http://schemas.microsoft.com/office/drawing/2014/main" xmlns="" id="{AE4C676D-5B7C-75F3-54BB-6F58A3E79EBE}"/>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8" name="Rectangle 7"/>
          <p:cNvSpPr/>
          <p:nvPr/>
        </p:nvSpPr>
        <p:spPr>
          <a:xfrm>
            <a:off x="-1295400" y="806875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pSp>
        <p:nvGrpSpPr>
          <p:cNvPr id="9" name="Group 8"/>
          <p:cNvGrpSpPr/>
          <p:nvPr/>
        </p:nvGrpSpPr>
        <p:grpSpPr>
          <a:xfrm>
            <a:off x="5704950" y="1482453"/>
            <a:ext cx="2529277" cy="1535754"/>
            <a:chOff x="1365877" y="2325689"/>
            <a:chExt cx="2529277" cy="1535754"/>
          </a:xfrm>
        </p:grpSpPr>
        <p:sp>
          <p:nvSpPr>
            <p:cNvPr id="10" name="Rounded Rectangle 9"/>
            <p:cNvSpPr/>
            <p:nvPr/>
          </p:nvSpPr>
          <p:spPr>
            <a:xfrm>
              <a:off x="1365877" y="2325689"/>
              <a:ext cx="2529277" cy="1535754"/>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1" name="Rounded Rectangle 4"/>
            <p:cNvSpPr txBox="1"/>
            <p:nvPr/>
          </p:nvSpPr>
          <p:spPr>
            <a:xfrm>
              <a:off x="1440846" y="2400658"/>
              <a:ext cx="2379339" cy="1385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SG" sz="3600" b="1" i="1" kern="1200" dirty="0" err="1">
                  <a:latin typeface="Times New Roman" panose="02020603050405020304" pitchFamily="18" charset="0"/>
                  <a:cs typeface="Times New Roman" panose="02020603050405020304" pitchFamily="18" charset="0"/>
                </a:rPr>
                <a:t>Sự</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nghiệp</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sáng</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tác</a:t>
              </a:r>
              <a:endParaRPr lang="en-SG" sz="3600" b="1" i="1" kern="12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9144000" y="1257300"/>
            <a:ext cx="7920111" cy="3227037"/>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Hán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gồm</a:t>
            </a:r>
            <a:r>
              <a:rPr lang="en-SG" sz="4200" b="1" dirty="0">
                <a:solidFill>
                  <a:srgbClr val="000000"/>
                </a:solidFill>
                <a:latin typeface="Times New Roman" panose="02020603050405020304" pitchFamily="18" charset="0"/>
                <a:cs typeface="Times New Roman" panose="02020603050405020304" pitchFamily="18" charset="0"/>
              </a:rPr>
              <a:t> 3 </a:t>
            </a:r>
            <a:r>
              <a:rPr lang="en-SG" sz="4200" b="1" dirty="0" err="1">
                <a:solidFill>
                  <a:srgbClr val="000000"/>
                </a:solidFill>
                <a:latin typeface="Times New Roman" panose="02020603050405020304" pitchFamily="18" charset="0"/>
                <a:cs typeface="Times New Roman" panose="02020603050405020304" pitchFamily="18" charset="0"/>
              </a:rPr>
              <a:t>tập</a:t>
            </a:r>
            <a:r>
              <a:rPr lang="en-SG" sz="4200" b="1" dirty="0">
                <a:solidFill>
                  <a:srgbClr val="000000"/>
                </a:solidFill>
                <a:latin typeface="Times New Roman" panose="02020603050405020304" pitchFamily="18" charset="0"/>
                <a:cs typeface="Times New Roman" panose="02020603050405020304" pitchFamily="18" charset="0"/>
              </a:rPr>
              <a:t>, 243  </a:t>
            </a:r>
            <a:r>
              <a:rPr lang="en-SG" sz="4200" b="1" dirty="0" err="1">
                <a:solidFill>
                  <a:srgbClr val="000000"/>
                </a:solidFill>
                <a:latin typeface="Times New Roman" panose="02020603050405020304" pitchFamily="18" charset="0"/>
                <a:cs typeface="Times New Roman" panose="02020603050405020304" pitchFamily="18" charset="0"/>
              </a:rPr>
              <a:t>bài</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Thanh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Hiên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tập</a:t>
            </a:r>
            <a:r>
              <a:rPr lang="en-SG" sz="4200" dirty="0">
                <a:solidFill>
                  <a:srgbClr val="000000"/>
                </a:solidFill>
                <a:latin typeface="Times New Roman" panose="02020603050405020304" pitchFamily="18" charset="0"/>
                <a:cs typeface="Times New Roman" panose="02020603050405020304" pitchFamily="18" charset="0"/>
              </a:rPr>
              <a:t>, Nam </a:t>
            </a:r>
            <a:r>
              <a:rPr lang="en-SG" sz="4200" dirty="0" err="1">
                <a:solidFill>
                  <a:srgbClr val="000000"/>
                </a:solidFill>
                <a:latin typeface="Times New Roman" panose="02020603050405020304" pitchFamily="18" charset="0"/>
                <a:cs typeface="Times New Roman" panose="02020603050405020304" pitchFamily="18" charset="0"/>
              </a:rPr>
              <a:t>Trung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ngâm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Bắc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hành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lục</a:t>
            </a:r>
            <a:r>
              <a:rPr lang="en-SG" sz="4200" dirty="0">
                <a:solidFill>
                  <a:srgbClr val="000000"/>
                </a:solidFill>
                <a:latin typeface="Times New Roman" panose="02020603050405020304" pitchFamily="18" charset="0"/>
                <a:cs typeface="Times New Roman" panose="02020603050405020304" pitchFamily="18" charset="0"/>
              </a:rPr>
              <a:t>)</a:t>
            </a: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Nôm</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Văn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chiêu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hồn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Truyện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Kiều</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7010400" y="6258874"/>
            <a:ext cx="2529277" cy="1644030"/>
            <a:chOff x="2559519" y="5945203"/>
            <a:chExt cx="2529277" cy="1644030"/>
          </a:xfrm>
        </p:grpSpPr>
        <p:sp>
          <p:nvSpPr>
            <p:cNvPr id="14" name="Rounded Rectangle 13"/>
            <p:cNvSpPr/>
            <p:nvPr/>
          </p:nvSpPr>
          <p:spPr>
            <a:xfrm>
              <a:off x="2559519" y="5945203"/>
              <a:ext cx="2529277" cy="1644030"/>
            </a:xfrm>
            <a:prstGeom prst="round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15" name="Rounded Rectangle 4"/>
            <p:cNvSpPr txBox="1"/>
            <p:nvPr/>
          </p:nvSpPr>
          <p:spPr>
            <a:xfrm>
              <a:off x="2639774"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SG" sz="4400" b="1" i="1" kern="1200" dirty="0">
                  <a:latin typeface="Times New Roman" panose="02020603050405020304" pitchFamily="18" charset="0"/>
                  <a:cs typeface="Times New Roman" panose="02020603050405020304" pitchFamily="18" charset="0"/>
                </a:rPr>
                <a:t>Con </a:t>
              </a:r>
              <a:r>
                <a:rPr lang="en-SG" sz="4400" b="1" i="1" kern="1200" dirty="0" err="1">
                  <a:latin typeface="Times New Roman" panose="02020603050405020304" pitchFamily="18" charset="0"/>
                  <a:cs typeface="Times New Roman" panose="02020603050405020304" pitchFamily="18" charset="0"/>
                </a:rPr>
                <a:t>người</a:t>
              </a:r>
              <a:endParaRPr lang="en-SG" sz="4400" b="1" i="1" kern="1200" dirty="0">
                <a:latin typeface="Times New Roman" panose="02020603050405020304" pitchFamily="18" charset="0"/>
                <a:cs typeface="Times New Roman" panose="02020603050405020304" pitchFamily="18" charset="0"/>
              </a:endParaRPr>
            </a:p>
          </p:txBody>
        </p:sp>
      </p:grpSp>
      <p:sp>
        <p:nvSpPr>
          <p:cNvPr id="16" name="Rectangle 15"/>
          <p:cNvSpPr/>
          <p:nvPr/>
        </p:nvSpPr>
        <p:spPr>
          <a:xfrm>
            <a:off x="9825794" y="5486816"/>
            <a:ext cx="8081207" cy="4842864"/>
          </a:xfrm>
          <a:prstGeom prst="rect">
            <a:avLst/>
          </a:prstGeom>
        </p:spPr>
        <p:txBody>
          <a:bodyPr wrap="square">
            <a:spAutoFit/>
          </a:bodyPr>
          <a:lstStyle/>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Hiểu</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biết</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vốn</a:t>
            </a:r>
            <a:r>
              <a:rPr lang="en-SG" sz="4200" dirty="0">
                <a:solidFill>
                  <a:srgbClr val="000000"/>
                </a:solidFill>
                <a:latin typeface="Times New Roman" panose="02020603050405020304" pitchFamily="18" charset="0"/>
                <a:cs typeface="Times New Roman" panose="02020603050405020304" pitchFamily="18" charset="0"/>
              </a:rPr>
              <a:t> tri </a:t>
            </a:r>
            <a:r>
              <a:rPr lang="en-SG" sz="4200" dirty="0" err="1">
                <a:solidFill>
                  <a:srgbClr val="000000"/>
                </a:solidFill>
                <a:latin typeface="Times New Roman" panose="02020603050405020304" pitchFamily="18" charset="0"/>
                <a:cs typeface="Times New Roman" panose="02020603050405020304" pitchFamily="18" charset="0"/>
              </a:rPr>
              <a:t>thức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sâu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rộng</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Vốn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sống</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trải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nghiệm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phong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phú</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trái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tim</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cao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sự</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đồng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với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người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nghèo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khổ</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liêm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ưu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thích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cuộc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thầm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lặng</a:t>
            </a:r>
            <a:endParaRPr lang="en-SG" sz="4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0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4F244F0-77FE-3D5C-F1B1-3923BA6B5CEE}"/>
              </a:ext>
            </a:extLst>
          </p:cNvPr>
          <p:cNvSpPr/>
          <p:nvPr/>
        </p:nvSpPr>
        <p:spPr>
          <a:xfrm>
            <a:off x="670560" y="1034683"/>
            <a:ext cx="8338720" cy="8217634"/>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Mộng</a:t>
            </a:r>
            <a:r>
              <a:rPr lang="en-US" sz="4400" dirty="0">
                <a:solidFill>
                  <a:srgbClr val="000000"/>
                </a:solidFill>
                <a:latin typeface="Times New Roman" panose="02020603050405020304" pitchFamily="18" charset="0"/>
                <a:cs typeface="Times New Roman" panose="02020603050405020304" pitchFamily="18" charset="0"/>
              </a:rPr>
              <a:t> Liên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Kiều</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chảy</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ở đầu ngọn bút, nước mắt thấm ở trên tờ giấy, khiến ai đọc đến cũng phải thấm thía ngậm ngùi, đau đớn đứt ruột… Tố Như dụng tâm đã khổ, tự sự đã khéo, tả cảnh đã hệt, đàm tình đã thiết, nếu không phải con mắt trong thấu sáu cõi, tấm lòng nghĩ suốt cả nghìn đời, thì tài nào có cái bút lực ấy”</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 name="Picture 2" descr="Ngàn năm sau nhớ Nguyễn Du">
            <a:extLst>
              <a:ext uri="{FF2B5EF4-FFF2-40B4-BE49-F238E27FC236}">
                <a16:creationId xmlns:a16="http://schemas.microsoft.com/office/drawing/2014/main" xmlns="" id="{B8C2F3D1-5244-8579-B10D-F663785B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t="444" r="37496" b="-444"/>
          <a:stretch/>
        </p:blipFill>
        <p:spPr bwMode="auto">
          <a:xfrm>
            <a:off x="9263481" y="0"/>
            <a:ext cx="9043570" cy="104013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89B1EDBF-B821-8215-0624-D7E390D2D78C}"/>
              </a:ext>
            </a:extLst>
          </p:cNvPr>
          <p:cNvSpPr txBox="1"/>
          <p:nvPr/>
        </p:nvSpPr>
        <p:spPr>
          <a:xfrm>
            <a:off x="1273171" y="4578239"/>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CF26523-1A6F-D68C-3BCC-FECE7ED1FFCD}"/>
              </a:ext>
            </a:extLst>
          </p:cNvPr>
          <p:cNvSpPr txBox="1"/>
          <p:nvPr/>
        </p:nvSpPr>
        <p:spPr>
          <a:xfrm>
            <a:off x="2625572" y="5436195"/>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Nôm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5" name="TextBox 14">
            <a:extLst>
              <a:ext uri="{FF2B5EF4-FFF2-40B4-BE49-F238E27FC236}">
                <a16:creationId xmlns:a16="http://schemas.microsoft.com/office/drawing/2014/main" xmlns="" id="{89B1EDBF-B821-8215-0624-D7E390D2D78C}"/>
              </a:ext>
            </a:extLst>
          </p:cNvPr>
          <p:cNvSpPr txBox="1"/>
          <p:nvPr/>
        </p:nvSpPr>
        <p:spPr>
          <a:xfrm>
            <a:off x="1297980" y="6647744"/>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PTBĐ</a:t>
            </a:r>
          </a:p>
        </p:txBody>
      </p:sp>
      <p:sp>
        <p:nvSpPr>
          <p:cNvPr id="16" name="TextBox 15">
            <a:extLst>
              <a:ext uri="{FF2B5EF4-FFF2-40B4-BE49-F238E27FC236}">
                <a16:creationId xmlns:a16="http://schemas.microsoft.com/office/drawing/2014/main" xmlns="" id="{7CF26523-1A6F-D68C-3BCC-FECE7ED1FFCD}"/>
              </a:ext>
            </a:extLst>
          </p:cNvPr>
          <p:cNvSpPr txBox="1"/>
          <p:nvPr/>
        </p:nvSpPr>
        <p:spPr>
          <a:xfrm>
            <a:off x="2650381" y="7505700"/>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xmlns="" id="{9FA18C94-EDFC-BEE3-F7A9-2C7C28A73594}"/>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261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514600" y="5014740"/>
            <a:ext cx="7584127"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Gặp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gỡ</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đính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ước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514600" y="6268445"/>
            <a:ext cx="7377341"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Gia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biến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lưu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lạc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521688" y="7522150"/>
            <a:ext cx="4669868"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3: </a:t>
            </a:r>
            <a:r>
              <a:rPr lang="en-US" sz="4800" dirty="0" err="1">
                <a:solidFill>
                  <a:srgbClr val="000000"/>
                </a:solidFill>
                <a:latin typeface="Times New Roman" panose="02020603050405020304" pitchFamily="18" charset="0"/>
                <a:cs typeface="Times New Roman" panose="02020603050405020304" pitchFamily="18" charset="0"/>
              </a:rPr>
              <a:t>Đoàn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tụ</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xmlns="" id="{847A8210-0A10-FBE2-896F-D26A9DC760AB}"/>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“CẢNH NGÀY XUÂN”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514600" y="5014740"/>
            <a:ext cx="104394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lang="en-US" sz="4800"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Gặp</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gỡ</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và</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đính</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ước</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dirty="0">
                <a:solidFill>
                  <a:prstClr val="black"/>
                </a:solidFill>
                <a:latin typeface="Times New Roman" panose="02020603050405020304" pitchFamily="18" charset="0"/>
                <a:cs typeface="Times New Roman" panose="02020603050405020304" pitchFamily="18" charset="0"/>
              </a:rPr>
              <a:t>(</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39 </a:t>
            </a:r>
            <a:r>
              <a:rPr lang="en-US" sz="4800" dirty="0" err="1">
                <a:solidFill>
                  <a:prstClr val="black"/>
                </a:solidFill>
                <a:latin typeface="Times New Roman" panose="02020603050405020304" pitchFamily="18" charset="0"/>
                <a:cs typeface="Times New Roman" panose="02020603050405020304" pitchFamily="18" charset="0"/>
              </a:rPr>
              <a:t>đến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56)</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AE36DD76-84C1-DE12-D1AE-7733AF2CF4A1}"/>
              </a:ext>
            </a:extLst>
          </p:cNvPr>
          <p:cNvPicPr>
            <a:picLocks noChangeAspect="1"/>
          </p:cNvPicPr>
          <p:nvPr/>
        </p:nvPicPr>
        <p:blipFill>
          <a:blip r:embed="rId3"/>
          <a:stretch>
            <a:fillRect/>
          </a:stretch>
        </p:blipFill>
        <p:spPr>
          <a:xfrm>
            <a:off x="13411200" y="3938565"/>
            <a:ext cx="3695700" cy="5760472"/>
          </a:xfrm>
          <a:prstGeom prst="rect">
            <a:avLst/>
          </a:prstGeom>
        </p:spPr>
      </p:pic>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5638800" y="3997778"/>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791200" y="5125945"/>
            <a:ext cx="11320130"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Thuý</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tảo</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4">
            <a:extLst>
              <a:ext uri="{FF2B5EF4-FFF2-40B4-BE49-F238E27FC236}">
                <a16:creationId xmlns:a16="http://schemas.microsoft.com/office/drawing/2014/main" xmlns="" id="{1D438196-4A80-6B38-DED8-0135AAA6CA86}"/>
              </a:ext>
            </a:extLst>
          </p:cNvPr>
          <p:cNvGrpSpPr/>
          <p:nvPr/>
        </p:nvGrpSpPr>
        <p:grpSpPr>
          <a:xfrm>
            <a:off x="457200" y="4619507"/>
            <a:ext cx="4972805" cy="5246370"/>
            <a:chOff x="0" y="0"/>
            <a:chExt cx="2077720" cy="2192020"/>
          </a:xfrm>
        </p:grpSpPr>
        <p:sp>
          <p:nvSpPr>
            <p:cNvPr id="7" name="Freeform 5">
              <a:extLst>
                <a:ext uri="{FF2B5EF4-FFF2-40B4-BE49-F238E27FC236}">
                  <a16:creationId xmlns:a16="http://schemas.microsoft.com/office/drawing/2014/main" xmlns="" id="{35384EDC-2939-9694-6B80-043FE314506C}"/>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14487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0363200" y="4610213"/>
            <a:ext cx="6858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(4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thiê</a:t>
            </a:r>
            <a:r>
              <a:rPr lang="en-US" sz="4400" dirty="0">
                <a:solidFill>
                  <a:prstClr val="black"/>
                </a:solidFill>
                <a:latin typeface="Times New Roman" panose="02020603050405020304" pitchFamily="18" charset="0"/>
                <a:cs typeface="Times New Roman" panose="02020603050405020304" pitchFamily="18" charset="0"/>
              </a:rPr>
              <a:t>n </a:t>
            </a:r>
            <a:r>
              <a:rPr lang="en-US" sz="4400" dirty="0" err="1">
                <a:solidFill>
                  <a:prstClr val="black"/>
                </a:solidFill>
                <a:latin typeface="Times New Roman" panose="02020603050405020304" pitchFamily="18" charset="0"/>
                <a:cs typeface="Times New Roman" panose="02020603050405020304" pitchFamily="18" charset="0"/>
              </a:rPr>
              <a:t>nhiên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mùa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xuân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xmlns="" id="{4EC517FA-8FFD-40FE-5047-0F5B99A6ABC5}"/>
              </a:ext>
            </a:extLst>
          </p:cNvPr>
          <p:cNvSpPr/>
          <p:nvPr/>
        </p:nvSpPr>
        <p:spPr>
          <a:xfrm rot="2470405">
            <a:off x="6172200" y="4585752"/>
            <a:ext cx="4629873" cy="4114800"/>
          </a:xfrm>
          <a:custGeom>
            <a:avLst/>
            <a:gdLst/>
            <a:ahLst/>
            <a:cxnLst/>
            <a:rect l="l" t="t" r="r" b="b"/>
            <a:pathLst>
              <a:path w="4629873" h="4114800">
                <a:moveTo>
                  <a:pt x="0" y="0"/>
                </a:moveTo>
                <a:lnTo>
                  <a:pt x="4629874" y="0"/>
                </a:lnTo>
                <a:lnTo>
                  <a:pt x="462987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xmlns="" id="{0C7C393F-05A4-B120-F312-F0FEBAC9CAE0}"/>
              </a:ext>
            </a:extLst>
          </p:cNvPr>
          <p:cNvSpPr txBox="1"/>
          <p:nvPr/>
        </p:nvSpPr>
        <p:spPr>
          <a:xfrm>
            <a:off x="9949543" y="7810500"/>
            <a:ext cx="6738257"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(8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khung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Thanh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528839E-7E76-2225-0801-52B53E0CA201}"/>
              </a:ext>
            </a:extLst>
          </p:cNvPr>
          <p:cNvSpPr txBox="1"/>
          <p:nvPr/>
        </p:nvSpPr>
        <p:spPr>
          <a:xfrm>
            <a:off x="609600" y="5872650"/>
            <a:ext cx="5105400" cy="280076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Phần</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du </a:t>
            </a:r>
            <a:r>
              <a:rPr lang="en-US" sz="4400" dirty="0" err="1">
                <a:solidFill>
                  <a:prstClr val="black"/>
                </a:solidFill>
                <a:latin typeface="Times New Roman" panose="02020603050405020304" pitchFamily="18" charset="0"/>
                <a:cs typeface="Times New Roman" panose="02020603050405020304" pitchFamily="18" charset="0"/>
              </a:rPr>
              <a:t>xuân</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xmlns=""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xmlns="" id="{87005886-F06D-27B5-5D3F-CE5AEF616F79}"/>
              </a:ext>
            </a:extLst>
          </p:cNvPr>
          <p:cNvSpPr txBox="1"/>
          <p:nvPr/>
        </p:nvSpPr>
        <p:spPr>
          <a:xfrm>
            <a:off x="609600" y="3866895"/>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2">
            <a:extLst>
              <a:ext uri="{FF2B5EF4-FFF2-40B4-BE49-F238E27FC236}">
                <a16:creationId xmlns:a16="http://schemas.microsoft.com/office/drawing/2014/main" xmlns="" id="{280847F7-4648-F8E2-843C-7A7509542F68}"/>
              </a:ext>
            </a:extLst>
          </p:cNvPr>
          <p:cNvGrpSpPr>
            <a:grpSpLocks noChangeAspect="1"/>
          </p:cNvGrpSpPr>
          <p:nvPr/>
        </p:nvGrpSpPr>
        <p:grpSpPr>
          <a:xfrm>
            <a:off x="9544883" y="-161805"/>
            <a:ext cx="9910986" cy="10610610"/>
            <a:chOff x="0" y="0"/>
            <a:chExt cx="5933440" cy="6352286"/>
          </a:xfrm>
        </p:grpSpPr>
        <p:sp>
          <p:nvSpPr>
            <p:cNvPr id="4" name="Freeform 3">
              <a:extLst>
                <a:ext uri="{FF2B5EF4-FFF2-40B4-BE49-F238E27FC236}">
                  <a16:creationId xmlns:a16="http://schemas.microsoft.com/office/drawing/2014/main" xmlns="" id="{3BE87275-7E5B-5E53-8829-6347DB195DED}"/>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r="-27255"/>
              </a:stretch>
            </a:blipFill>
          </p:spPr>
        </p:sp>
      </p:grpSp>
    </p:spTree>
    <p:extLst>
      <p:ext uri="{BB962C8B-B14F-4D97-AF65-F5344CB8AC3E}">
        <p14:creationId xmlns:p14="http://schemas.microsoft.com/office/powerpoint/2010/main" val="385163946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B0423C6-8B06-F074-A0F6-EFAE39B24225}"/>
              </a:ext>
            </a:extLst>
          </p:cNvPr>
          <p:cNvSpPr txBox="1"/>
          <p:nvPr/>
        </p:nvSpPr>
        <p:spPr>
          <a:xfrm>
            <a:off x="2446099" y="5676900"/>
            <a:ext cx="13487400" cy="2554545"/>
          </a:xfrm>
          <a:prstGeom prst="rect">
            <a:avLst/>
          </a:prstGeom>
          <a:noFill/>
        </p:spPr>
        <p:txBody>
          <a:bodyPr wrap="square" rtlCol="0">
            <a:spAutoFit/>
          </a:bodyPr>
          <a:lstStyle/>
          <a:p>
            <a:pPr algn="ctr"/>
            <a:r>
              <a:rPr lang="en-US" sz="8000" b="1" dirty="0">
                <a:solidFill>
                  <a:srgbClr val="870000"/>
                </a:solidFill>
                <a:latin typeface="#9Slide05 SVNCookie" panose="020B0606040200020203" pitchFamily="34" charset="0"/>
                <a:cs typeface="Times New Roman" pitchFamily="18" charset="0"/>
              </a:rPr>
              <a:t>1. </a:t>
            </a:r>
          </a:p>
          <a:p>
            <a:pPr algn="ctr"/>
            <a:r>
              <a:rPr lang="en-US" sz="8000" b="1" dirty="0" err="1">
                <a:solidFill>
                  <a:srgbClr val="870000"/>
                </a:solidFill>
                <a:latin typeface="#9Slide05 SVNCookie" panose="020B0606040200020203" pitchFamily="34" charset="0"/>
                <a:cs typeface="Times New Roman" pitchFamily="18" charset="0"/>
              </a:rPr>
              <a:t>Nội</a:t>
            </a:r>
            <a:r>
              <a:rPr lang="en-US" sz="8000" b="1" dirty="0">
                <a:solidFill>
                  <a:srgbClr val="870000"/>
                </a:solidFill>
                <a:latin typeface="#9Slide05 SVNCookie" panose="020B0606040200020203" pitchFamily="34" charset="0"/>
                <a:cs typeface="Times New Roman" pitchFamily="18" charset="0"/>
              </a:rPr>
              <a:t> dung </a:t>
            </a:r>
            <a:r>
              <a:rPr lang="en-US" sz="8000" b="1" dirty="0" err="1">
                <a:solidFill>
                  <a:srgbClr val="870000"/>
                </a:solidFill>
                <a:latin typeface="#9Slide05 SVNCookie" panose="020B0606040200020203" pitchFamily="34" charset="0"/>
                <a:cs typeface="Times New Roman" pitchFamily="18" charset="0"/>
              </a:rPr>
              <a:t>và</a:t>
            </a:r>
            <a:r>
              <a:rPr lang="en-US" sz="8000" b="1" dirty="0">
                <a:solidFill>
                  <a:srgbClr val="870000"/>
                </a:solidFill>
                <a:latin typeface="#9Slide05 SVNCookie" panose="020B0606040200020203" pitchFamily="34" charset="0"/>
                <a:cs typeface="Times New Roman" pitchFamily="18" charset="0"/>
              </a:rPr>
              <a:t> ý </a:t>
            </a:r>
            <a:r>
              <a:rPr lang="en-US" sz="8000" b="1" dirty="0" err="1">
                <a:solidFill>
                  <a:srgbClr val="870000"/>
                </a:solidFill>
                <a:latin typeface="#9Slide05 SVNCookie" panose="020B0606040200020203" pitchFamily="34" charset="0"/>
                <a:cs typeface="Times New Roman" pitchFamily="18" charset="0"/>
              </a:rPr>
              <a:t>nghĩa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của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đoạn</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trích</a:t>
            </a:r>
            <a:endParaRPr lang="en-US" sz="8000" b="1" dirty="0">
              <a:solidFill>
                <a:srgbClr val="870000"/>
              </a:solidFill>
              <a:latin typeface="#9Slide05 SVNCookie" panose="020B0606040200020203" pitchFamily="34" charset="0"/>
              <a:cs typeface="Times New Roman" pitchFamily="18" charset="0"/>
            </a:endParaRPr>
          </a:p>
        </p:txBody>
      </p:sp>
      <p:grpSp>
        <p:nvGrpSpPr>
          <p:cNvPr id="3" name="Group 2">
            <a:extLst>
              <a:ext uri="{FF2B5EF4-FFF2-40B4-BE49-F238E27FC236}">
                <a16:creationId xmlns:a16="http://schemas.microsoft.com/office/drawing/2014/main" xmlns="" id="{4594ECCC-1747-9267-9C65-38D560EE679D}"/>
              </a:ext>
            </a:extLst>
          </p:cNvPr>
          <p:cNvGrpSpPr>
            <a:grpSpLocks noChangeAspect="1"/>
          </p:cNvGrpSpPr>
          <p:nvPr/>
        </p:nvGrpSpPr>
        <p:grpSpPr>
          <a:xfrm>
            <a:off x="0" y="342900"/>
            <a:ext cx="18470880" cy="3915467"/>
            <a:chOff x="0" y="0"/>
            <a:chExt cx="6347587" cy="1345565"/>
          </a:xfrm>
        </p:grpSpPr>
        <p:sp>
          <p:nvSpPr>
            <p:cNvPr id="4" name="Freeform 3">
              <a:extLst>
                <a:ext uri="{FF2B5EF4-FFF2-40B4-BE49-F238E27FC236}">
                  <a16:creationId xmlns:a16="http://schemas.microsoft.com/office/drawing/2014/main" xmlns="" id="{32635CAD-41B9-08EF-CC17-0287B9D9613D}"/>
                </a:ext>
              </a:extLst>
            </p:cNvPr>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3"/>
              <a:stretch>
                <a:fillRect t="-73926" b="-73926"/>
              </a:stretch>
            </a:blipFill>
          </p:spPr>
        </p:sp>
      </p:grpSp>
    </p:spTree>
    <p:extLst>
      <p:ext uri="{BB962C8B-B14F-4D97-AF65-F5344CB8AC3E}">
        <p14:creationId xmlns:p14="http://schemas.microsoft.com/office/powerpoint/2010/main" val="1382662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CB0423C6-8B06-F074-A0F6-EFAE39B24225}"/>
              </a:ext>
            </a:extLst>
          </p:cNvPr>
          <p:cNvSpPr txBox="1"/>
          <p:nvPr/>
        </p:nvSpPr>
        <p:spPr>
          <a:xfrm>
            <a:off x="2133600" y="4812743"/>
            <a:ext cx="13487400" cy="769441"/>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Thiều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quang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chục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sáu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mươi</a:t>
            </a:r>
            <a:r>
              <a:rPr lang="en-US" sz="4400" i="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xmlns="" id="{CB0423C6-8B06-F074-A0F6-EFAE39B24225}"/>
              </a:ext>
            </a:extLst>
          </p:cNvPr>
          <p:cNvSpPr txBox="1"/>
          <p:nvPr/>
        </p:nvSpPr>
        <p:spPr>
          <a:xfrm>
            <a:off x="762000" y="681990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CB0423C6-8B06-F074-A0F6-EFAE39B24225}"/>
              </a:ext>
            </a:extLst>
          </p:cNvPr>
          <p:cNvSpPr txBox="1"/>
          <p:nvPr/>
        </p:nvSpPr>
        <p:spPr>
          <a:xfrm>
            <a:off x="2819400" y="7832113"/>
            <a:ext cx="13487400"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Cỏ</a:t>
            </a:r>
            <a:r>
              <a:rPr lang="en-US" sz="4400" i="1" dirty="0">
                <a:latin typeface="Times New Roman" pitchFamily="18" charset="0"/>
                <a:cs typeface="Times New Roman" pitchFamily="18" charset="0"/>
              </a:rPr>
              <a:t> non </a:t>
            </a:r>
            <a:r>
              <a:rPr lang="en-US" sz="4400" i="1" dirty="0" err="1">
                <a:latin typeface="Times New Roman" pitchFamily="18" charset="0"/>
                <a:cs typeface="Times New Roman" pitchFamily="18" charset="0"/>
              </a:rPr>
              <a:t>xanh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Cành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lê</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hoa</a:t>
            </a:r>
            <a:r>
              <a:rPr lang="en-US" sz="4400" i="1"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xmlns="" id="{CB0423C6-8B06-F074-A0F6-EFAE39B24225}"/>
              </a:ext>
            </a:extLst>
          </p:cNvPr>
          <p:cNvSpPr txBox="1"/>
          <p:nvPr/>
        </p:nvSpPr>
        <p:spPr>
          <a:xfrm>
            <a:off x="762000" y="3018227"/>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CB0423C6-8B06-F074-A0F6-EFAE39B24225}"/>
              </a:ext>
            </a:extLst>
          </p:cNvPr>
          <p:cNvSpPr txBox="1"/>
          <p:nvPr/>
        </p:nvSpPr>
        <p:spPr>
          <a:xfrm>
            <a:off x="776177" y="575522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067967C0-9104-9351-462F-7B502CFA072A}"/>
              </a:ext>
            </a:extLst>
          </p:cNvPr>
          <p:cNvSpPr txBox="1"/>
          <p:nvPr/>
        </p:nvSpPr>
        <p:spPr>
          <a:xfrm>
            <a:off x="776177" y="3920955"/>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11" name="Freeform 8">
            <a:extLst>
              <a:ext uri="{FF2B5EF4-FFF2-40B4-BE49-F238E27FC236}">
                <a16:creationId xmlns:a16="http://schemas.microsoft.com/office/drawing/2014/main" xmlns="" id="{3CBAF9E7-B692-8BA7-6234-3B31A7421707}"/>
              </a:ext>
            </a:extLst>
          </p:cNvPr>
          <p:cNvSpPr/>
          <p:nvPr/>
        </p:nvSpPr>
        <p:spPr>
          <a:xfrm>
            <a:off x="12192000" y="33662"/>
            <a:ext cx="5867399" cy="3916490"/>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xmlns="" id="{CA748E9C-F442-EE03-CFC5-7B30D6A6713A}"/>
              </a:ext>
            </a:extLst>
          </p:cNvPr>
          <p:cNvSpPr/>
          <p:nvPr/>
        </p:nvSpPr>
        <p:spPr>
          <a:xfrm>
            <a:off x="15208931" y="7073131"/>
            <a:ext cx="4634138" cy="3655177"/>
          </a:xfrm>
          <a:custGeom>
            <a:avLst/>
            <a:gdLst/>
            <a:ahLst/>
            <a:cxnLst/>
            <a:rect l="l" t="t" r="r" b="b"/>
            <a:pathLst>
              <a:path w="4634138" h="3655177">
                <a:moveTo>
                  <a:pt x="0" y="0"/>
                </a:moveTo>
                <a:lnTo>
                  <a:pt x="4634138" y="0"/>
                </a:lnTo>
                <a:lnTo>
                  <a:pt x="4634138" y="3655177"/>
                </a:lnTo>
                <a:lnTo>
                  <a:pt x="0" y="3655177"/>
                </a:lnTo>
                <a:lnTo>
                  <a:pt x="0" y="0"/>
                </a:lnTo>
                <a:close/>
              </a:path>
            </a:pathLst>
          </a:custGeom>
          <a:blipFill>
            <a:blip r:embed="rId4"/>
            <a:stretch>
              <a:fillRect/>
            </a:stretch>
          </a:blipFill>
        </p:spPr>
      </p:sp>
      <p:sp>
        <p:nvSpPr>
          <p:cNvPr id="15" name="Freeform 2">
            <a:extLst>
              <a:ext uri="{FF2B5EF4-FFF2-40B4-BE49-F238E27FC236}">
                <a16:creationId xmlns:a16="http://schemas.microsoft.com/office/drawing/2014/main" xmlns="" id="{A2E68B0A-462D-EF73-157E-A597A037E392}"/>
              </a:ext>
            </a:extLst>
          </p:cNvPr>
          <p:cNvSpPr/>
          <p:nvPr/>
        </p:nvSpPr>
        <p:spPr>
          <a:xfrm>
            <a:off x="-1524000" y="9266362"/>
            <a:ext cx="5547782" cy="2385546"/>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5"/>
            <a:stretch>
              <a:fillRect/>
            </a:stretch>
          </a:blipFill>
        </p:spPr>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xmlns="" id="{695B5532-0848-B531-B4F9-9AEA52EBD40B}"/>
              </a:ext>
            </a:extLst>
          </p:cNvPr>
          <p:cNvSpPr/>
          <p:nvPr/>
        </p:nvSpPr>
        <p:spPr>
          <a:xfrm>
            <a:off x="1295400" y="2183629"/>
            <a:ext cx="6520737" cy="7797593"/>
          </a:xfrm>
          <a:custGeom>
            <a:avLst/>
            <a:gdLst/>
            <a:ahLst/>
            <a:cxnLst/>
            <a:rect l="l" t="t" r="r" b="b"/>
            <a:pathLst>
              <a:path w="6520737" h="7797593">
                <a:moveTo>
                  <a:pt x="0" y="0"/>
                </a:moveTo>
                <a:lnTo>
                  <a:pt x="6520737" y="0"/>
                </a:lnTo>
                <a:lnTo>
                  <a:pt x="6520737" y="7797593"/>
                </a:lnTo>
                <a:lnTo>
                  <a:pt x="0" y="77975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 name="Group 1">
            <a:extLst>
              <a:ext uri="{FF2B5EF4-FFF2-40B4-BE49-F238E27FC236}">
                <a16:creationId xmlns:a16="http://schemas.microsoft.com/office/drawing/2014/main" xmlns="" id="{7A913EF3-12F4-6E10-4C72-43252674BDF8}"/>
              </a:ext>
            </a:extLst>
          </p:cNvPr>
          <p:cNvGrpSpPr/>
          <p:nvPr/>
        </p:nvGrpSpPr>
        <p:grpSpPr>
          <a:xfrm>
            <a:off x="-3505200" y="190500"/>
            <a:ext cx="9229739" cy="1752600"/>
            <a:chOff x="-762000" y="505112"/>
            <a:chExt cx="6791339" cy="1207015"/>
          </a:xfrm>
        </p:grpSpPr>
        <p:grpSp>
          <p:nvGrpSpPr>
            <p:cNvPr id="3" name="Group 7">
              <a:extLst>
                <a:ext uri="{FF2B5EF4-FFF2-40B4-BE49-F238E27FC236}">
                  <a16:creationId xmlns:a16="http://schemas.microsoft.com/office/drawing/2014/main" xmlns="" id="{09D8ADC6-0811-FF3B-8629-8C06CDDC0648}"/>
                </a:ext>
              </a:extLst>
            </p:cNvPr>
            <p:cNvGrpSpPr/>
            <p:nvPr/>
          </p:nvGrpSpPr>
          <p:grpSpPr>
            <a:xfrm>
              <a:off x="-762000" y="505112"/>
              <a:ext cx="6791339" cy="1207015"/>
              <a:chOff x="0" y="0"/>
              <a:chExt cx="1788665" cy="317897"/>
            </a:xfrm>
          </p:grpSpPr>
          <p:sp>
            <p:nvSpPr>
              <p:cNvPr id="5" name="Freeform 8">
                <a:extLst>
                  <a:ext uri="{FF2B5EF4-FFF2-40B4-BE49-F238E27FC236}">
                    <a16:creationId xmlns:a16="http://schemas.microsoft.com/office/drawing/2014/main" xmlns="" id="{5215F917-D860-6FC2-D63D-6465D52DA49D}"/>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6" name="TextBox 9">
                <a:extLst>
                  <a:ext uri="{FF2B5EF4-FFF2-40B4-BE49-F238E27FC236}">
                    <a16:creationId xmlns:a16="http://schemas.microsoft.com/office/drawing/2014/main" xmlns="" id="{88550D5E-3277-2678-3253-0EC76D64A2EF}"/>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xmlns="" id="{1F19213D-55BC-2B11-B8EC-061A6411C4AF}"/>
                </a:ext>
              </a:extLst>
            </p:cNvPr>
            <p:cNvSpPr/>
            <p:nvPr/>
          </p:nvSpPr>
          <p:spPr>
            <a:xfrm>
              <a:off x="685800" y="723900"/>
              <a:ext cx="4800600" cy="635897"/>
            </a:xfrm>
            <a:prstGeom prst="rect">
              <a:avLst/>
            </a:prstGeom>
          </p:spPr>
          <p:txBody>
            <a:bodyPr wrap="square">
              <a:spAutoFit/>
            </a:bodyPr>
            <a:lstStyle/>
            <a:p>
              <a:pPr algn="r" defTabSz="1370001"/>
              <a:r>
                <a:rPr lang="en-SG" sz="5400" b="1" dirty="0">
                  <a:latin typeface="Times New Roman" panose="02020603050405020304" pitchFamily="18" charset="0"/>
                  <a:cs typeface="Times New Roman" panose="02020603050405020304" pitchFamily="18" charset="0"/>
                </a:rPr>
                <a:t>5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thế</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giới</a:t>
              </a:r>
              <a:endParaRPr lang="en-SG" sz="5400" b="1" dirty="0">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8C090E7A-54FA-5B7F-BF50-7EB1F1A6D7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45" b="89616" l="9982" r="93285">
                        <a14:foregroundMark x1="52813" y1="9531" x2="59165" y2="3414"/>
                        <a14:foregroundMark x1="51724" y1="4836" x2="54083" y2="4410"/>
                        <a14:foregroundMark x1="52995" y1="2845" x2="49728" y2="7112"/>
                        <a14:foregroundMark x1="93285" y1="85633" x2="84029" y2="85633"/>
                        <a14:foregroundMark x1="58802" y1="12802" x2="55172" y2="10669"/>
                        <a14:foregroundMark x1="49365" y1="12945" x2="48820" y2="9104"/>
                        <a14:foregroundMark x1="58439" y1="15505" x2="62069" y2="18065"/>
                        <a14:foregroundMark x1="59891" y1="11380" x2="59891" y2="11380"/>
                        <a14:foregroundMark x1="50635" y1="18208" x2="51543" y2="18208"/>
                        <a14:foregroundMark x1="52269" y1="14225" x2="52269" y2="14225"/>
                        <a14:foregroundMark x1="53902" y1="15078" x2="51180" y2="13371"/>
                        <a14:backgroundMark x1="46461" y1="21337" x2="46461" y2="21337"/>
                        <a14:backgroundMark x1="51543" y1="19061" x2="51543" y2="19061"/>
                      </a14:backgroundRemoval>
                    </a14:imgEffect>
                  </a14:imgLayer>
                </a14:imgProps>
              </a:ext>
            </a:extLst>
          </a:blip>
          <a:stretch>
            <a:fillRect/>
          </a:stretch>
        </p:blipFill>
        <p:spPr>
          <a:xfrm>
            <a:off x="11353800" y="508183"/>
            <a:ext cx="8544420" cy="10901501"/>
          </a:xfrm>
          <a:prstGeom prst="rect">
            <a:avLst/>
          </a:prstGeom>
        </p:spPr>
      </p:pic>
      <p:sp>
        <p:nvSpPr>
          <p:cNvPr id="11" name="TextBox 10">
            <a:extLst>
              <a:ext uri="{FF2B5EF4-FFF2-40B4-BE49-F238E27FC236}">
                <a16:creationId xmlns:a16="http://schemas.microsoft.com/office/drawing/2014/main" xmlns="" id="{A7E7A740-B0B1-382F-4DCA-83B238B59B35}"/>
              </a:ext>
            </a:extLst>
          </p:cNvPr>
          <p:cNvSpPr txBox="1"/>
          <p:nvPr/>
        </p:nvSpPr>
        <p:spPr>
          <a:xfrm>
            <a:off x="5334000" y="662072"/>
            <a:ext cx="10646228" cy="769441"/>
          </a:xfrm>
          <a:prstGeom prst="rect">
            <a:avLst/>
          </a:prstGeom>
          <a:noFill/>
        </p:spPr>
        <p:txBody>
          <a:bodyPr wrap="square">
            <a:spAutoFit/>
          </a:bodyPr>
          <a:lstStyle/>
          <a:p>
            <a:pPr algn="ctr" defTabSz="1370001"/>
            <a:r>
              <a:rPr lang="en-SG" sz="4400" b="1" dirty="0" err="1">
                <a:solidFill>
                  <a:srgbClr val="000000"/>
                </a:solidFill>
                <a:latin typeface="Times New Roman" panose="02020603050405020304" pitchFamily="18" charset="0"/>
                <a:cs typeface="Times New Roman" panose="02020603050405020304" pitchFamily="18" charset="0"/>
              </a:rPr>
              <a:t>Là</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cuốn</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sách</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duy</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nhất</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trên</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thế</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giới</a:t>
            </a:r>
            <a:r>
              <a:rPr lang="en-SG" sz="4400" b="1" dirty="0">
                <a:solidFill>
                  <a:srgbClr val="000000"/>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xmlns="" id="{F8E7053C-1B52-1DA8-9F70-8FB86FD01897}"/>
              </a:ext>
            </a:extLst>
          </p:cNvPr>
          <p:cNvSpPr txBox="1"/>
          <p:nvPr/>
        </p:nvSpPr>
        <p:spPr>
          <a:xfrm>
            <a:off x="3429000" y="2259569"/>
            <a:ext cx="107442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chắp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nhặt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những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câu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ở </a:t>
            </a:r>
            <a:r>
              <a:rPr lang="en-SG" sz="4400" dirty="0" err="1">
                <a:solidFill>
                  <a:srgbClr val="000000"/>
                </a:solidFill>
                <a:latin typeface="Times New Roman" panose="02020603050405020304" pitchFamily="18" charset="0"/>
                <a:cs typeface="Times New Roman" panose="02020603050405020304" pitchFamily="18" charset="0"/>
              </a:rPr>
              <a:t>các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chỗ</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nhau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để</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thành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bài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mới</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B807DFB-0385-0C26-7A55-590D78ED3FD8}"/>
              </a:ext>
            </a:extLst>
          </p:cNvPr>
          <p:cNvSpPr txBox="1"/>
          <p:nvPr/>
        </p:nvSpPr>
        <p:spPr>
          <a:xfrm>
            <a:off x="2133600" y="3786365"/>
            <a:ext cx="11704320" cy="1446550"/>
          </a:xfrm>
          <a:prstGeom prst="rect">
            <a:avLst/>
          </a:prstGeom>
          <a:noFill/>
        </p:spPr>
        <p:txBody>
          <a:bodyPr wrap="square">
            <a:spAutoFit/>
          </a:bodyPr>
          <a:lstStyle/>
          <a:p>
            <a:pPr marL="1370001" lvl="2"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bản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dịch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ra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cùng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một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ngữ</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1C7276F-A3D0-77C6-1A9F-0E8BE6A45FFF}"/>
              </a:ext>
            </a:extLst>
          </p:cNvPr>
          <p:cNvSpPr txBox="1"/>
          <p:nvPr/>
        </p:nvSpPr>
        <p:spPr>
          <a:xfrm>
            <a:off x="3429000" y="5695552"/>
            <a:ext cx="11704320" cy="769441"/>
          </a:xfrm>
          <a:prstGeom prst="rect">
            <a:avLst/>
          </a:prstGeom>
          <a:noFill/>
        </p:spPr>
        <p:txBody>
          <a:bodyPr wrap="square">
            <a:spAutoFit/>
          </a:bodyPr>
          <a:lstStyle/>
          <a:p>
            <a:pPr algn="just"/>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ời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viết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về</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phần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tiếp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theo</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endParaRPr lang="en-US" sz="4400" dirty="0"/>
          </a:p>
        </p:txBody>
      </p:sp>
      <p:sp>
        <p:nvSpPr>
          <p:cNvPr id="19" name="TextBox 18">
            <a:extLst>
              <a:ext uri="{FF2B5EF4-FFF2-40B4-BE49-F238E27FC236}">
                <a16:creationId xmlns:a16="http://schemas.microsoft.com/office/drawing/2014/main" xmlns="" id="{FAA37408-47F0-C482-040B-7305A8DAC739}"/>
              </a:ext>
            </a:extLst>
          </p:cNvPr>
          <p:cNvSpPr txBox="1"/>
          <p:nvPr/>
        </p:nvSpPr>
        <p:spPr>
          <a:xfrm>
            <a:off x="3429000" y="6993360"/>
            <a:ext cx="10016398" cy="769441"/>
          </a:xfrm>
          <a:prstGeom prst="rect">
            <a:avLst/>
          </a:prstGeom>
          <a:noFill/>
        </p:spPr>
        <p:txBody>
          <a:bodyPr wrap="square">
            <a:spAutoFit/>
          </a:bodyPr>
          <a:lstStyle/>
          <a:p>
            <a:pPr algn="just"/>
            <a:r>
              <a:rPr lang="en-SG" sz="4400" dirty="0">
                <a:solidFill>
                  <a:srgbClr val="000000"/>
                </a:solidFill>
                <a:latin typeface="Times New Roman" panose="02020603050405020304" pitchFamily="18" charset="0"/>
                <a:cs typeface="Times New Roman" panose="02020603050405020304" pitchFamily="18" charset="0"/>
              </a:rPr>
              <a:t>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ời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đọc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smtClean="0">
                <a:solidFill>
                  <a:srgbClr val="000000"/>
                </a:solidFill>
                <a:latin typeface="Times New Roman" panose="02020603050405020304" pitchFamily="18" charset="0"/>
                <a:cs typeface="Times New Roman" panose="02020603050405020304" pitchFamily="18" charset="0"/>
              </a:rPr>
              <a:t>có</a:t>
            </a:r>
            <a:r>
              <a:rPr lang="en-SG" sz="4400" dirty="0" smtClean="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thể</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đọc</a:t>
            </a:r>
            <a:r>
              <a:rPr lang="en-SG" sz="4400" dirty="0">
                <a:solidFill>
                  <a:srgbClr val="000000"/>
                </a:solidFill>
                <a:latin typeface="Times New Roman" panose="02020603050405020304" pitchFamily="18" charset="0"/>
                <a:cs typeface="Times New Roman" panose="02020603050405020304" pitchFamily="18" charset="0"/>
              </a:rPr>
              <a:t> 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từ</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cuối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đầu</a:t>
            </a:r>
            <a:endParaRPr lang="en-US" sz="4400" dirty="0"/>
          </a:p>
        </p:txBody>
      </p:sp>
      <p:sp>
        <p:nvSpPr>
          <p:cNvPr id="21" name="TextBox 20">
            <a:extLst>
              <a:ext uri="{FF2B5EF4-FFF2-40B4-BE49-F238E27FC236}">
                <a16:creationId xmlns:a16="http://schemas.microsoft.com/office/drawing/2014/main" xmlns="" id="{471351D6-9542-3206-23C5-627248798DF3}"/>
              </a:ext>
            </a:extLst>
          </p:cNvPr>
          <p:cNvSpPr txBox="1"/>
          <p:nvPr/>
        </p:nvSpPr>
        <p:spPr>
          <a:xfrm>
            <a:off x="3429000" y="8479247"/>
            <a:ext cx="86868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Tạo</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ra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quanh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cả</a:t>
            </a:r>
            <a:r>
              <a:rPr lang="en-SG" sz="4400" dirty="0">
                <a:solidFill>
                  <a:srgbClr val="000000"/>
                </a:solidFill>
                <a:latin typeface="Times New Roman" panose="02020603050405020304" pitchFamily="18" charset="0"/>
                <a:cs typeface="Times New Roman" panose="02020603050405020304" pitchFamily="18" charset="0"/>
              </a:rPr>
              <a:t> 1 </a:t>
            </a:r>
            <a:r>
              <a:rPr lang="en-SG" sz="4400" dirty="0" err="1">
                <a:solidFill>
                  <a:srgbClr val="000000"/>
                </a:solidFill>
                <a:latin typeface="Times New Roman" panose="02020603050405020304" pitchFamily="18" charset="0"/>
                <a:cs typeface="Times New Roman" panose="02020603050405020304" pitchFamily="18" charset="0"/>
              </a:rPr>
              <a:t>loạt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những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hình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văn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hóa</a:t>
            </a:r>
            <a:endParaRPr lang="en-SG"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5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CB0423C6-8B06-F074-A0F6-EFAE39B24225}"/>
              </a:ext>
            </a:extLst>
          </p:cNvPr>
          <p:cNvSpPr txBox="1"/>
          <p:nvPr/>
        </p:nvSpPr>
        <p:spPr>
          <a:xfrm>
            <a:off x="731874" y="591178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CB0423C6-8B06-F074-A0F6-EFAE39B24225}"/>
              </a:ext>
            </a:extLst>
          </p:cNvPr>
          <p:cNvSpPr txBox="1"/>
          <p:nvPr/>
        </p:nvSpPr>
        <p:spPr>
          <a:xfrm>
            <a:off x="762000" y="3018227"/>
            <a:ext cx="13487400" cy="1446550"/>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 </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CB0423C6-8B06-F074-A0F6-EFAE39B24225}"/>
              </a:ext>
            </a:extLst>
          </p:cNvPr>
          <p:cNvSpPr txBox="1"/>
          <p:nvPr/>
        </p:nvSpPr>
        <p:spPr>
          <a:xfrm>
            <a:off x="746051" y="4847106"/>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CB0423C6-8B06-F074-A0F6-EFAE39B24225}"/>
              </a:ext>
            </a:extLst>
          </p:cNvPr>
          <p:cNvSpPr txBox="1"/>
          <p:nvPr/>
        </p:nvSpPr>
        <p:spPr>
          <a:xfrm>
            <a:off x="10717619" y="3300529"/>
            <a:ext cx="6655981" cy="3595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gian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mênh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lang="en-US" sz="4400" dirty="0">
                <a:solidFill>
                  <a:prstClr val="black"/>
                </a:solidFill>
                <a:latin typeface="Times New Roman" pitchFamily="18" charset="0"/>
                <a:cs typeface="Times New Roman" pitchFamily="18" charset="0"/>
                <a:sym typeface="Wingdings" panose="05000000000000000000" pitchFamily="2" charset="2"/>
              </a:rPr>
              <a:t>c</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mùa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xuân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tràn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đầy</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nhựa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tươi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trẻ</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sáng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vui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ight Brace 7"/>
          <p:cNvSpPr/>
          <p:nvPr/>
        </p:nvSpPr>
        <p:spPr>
          <a:xfrm>
            <a:off x="9693349" y="4225083"/>
            <a:ext cx="571500" cy="19904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xmlns="" id="{CB0423C6-8B06-F074-A0F6-EFAE39B24225}"/>
              </a:ext>
            </a:extLst>
          </p:cNvPr>
          <p:cNvSpPr txBox="1"/>
          <p:nvPr/>
        </p:nvSpPr>
        <p:spPr>
          <a:xfrm>
            <a:off x="778708" y="7497715"/>
            <a:ext cx="1348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BPNT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ước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cổ</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điển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thuật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chấm</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phá</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Freeform 9">
            <a:extLst>
              <a:ext uri="{FF2B5EF4-FFF2-40B4-BE49-F238E27FC236}">
                <a16:creationId xmlns:a16="http://schemas.microsoft.com/office/drawing/2014/main" xmlns="" id="{924C217B-4776-6A5B-A5F0-1F285646DEDD}"/>
              </a:ext>
            </a:extLst>
          </p:cNvPr>
          <p:cNvSpPr/>
          <p:nvPr/>
        </p:nvSpPr>
        <p:spPr>
          <a:xfrm>
            <a:off x="14708318" y="-34731"/>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3"/>
            <a:stretch>
              <a:fillRect/>
            </a:stretch>
          </a:blipFill>
        </p:spPr>
      </p:sp>
      <p:sp>
        <p:nvSpPr>
          <p:cNvPr id="11" name="Freeform 5">
            <a:extLst>
              <a:ext uri="{FF2B5EF4-FFF2-40B4-BE49-F238E27FC236}">
                <a16:creationId xmlns:a16="http://schemas.microsoft.com/office/drawing/2014/main" xmlns="" id="{D1294A1F-CFF7-1FFC-E404-DC45426896AE}"/>
              </a:ext>
            </a:extLst>
          </p:cNvPr>
          <p:cNvSpPr/>
          <p:nvPr/>
        </p:nvSpPr>
        <p:spPr>
          <a:xfrm>
            <a:off x="-148977" y="9083647"/>
            <a:ext cx="853097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2" name="Freeform 5">
            <a:extLst>
              <a:ext uri="{FF2B5EF4-FFF2-40B4-BE49-F238E27FC236}">
                <a16:creationId xmlns:a16="http://schemas.microsoft.com/office/drawing/2014/main" xmlns="" id="{DB2B26BF-3828-3AB5-44C4-FA336867464A}"/>
              </a:ext>
            </a:extLst>
          </p:cNvPr>
          <p:cNvSpPr/>
          <p:nvPr/>
        </p:nvSpPr>
        <p:spPr>
          <a:xfrm>
            <a:off x="8153400" y="9198912"/>
            <a:ext cx="1016725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Tree>
    <p:extLst>
      <p:ext uri="{BB962C8B-B14F-4D97-AF65-F5344CB8AC3E}">
        <p14:creationId xmlns:p14="http://schemas.microsoft.com/office/powerpoint/2010/main" val="28758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3" name="TextBox 2">
            <a:extLst>
              <a:ext uri="{FF2B5EF4-FFF2-40B4-BE49-F238E27FC236}">
                <a16:creationId xmlns:a16="http://schemas.microsoft.com/office/drawing/2014/main" xmlns=""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xmlns="" id="{CB0423C6-8B06-F074-A0F6-EFAE39B24225}"/>
              </a:ext>
            </a:extLst>
          </p:cNvPr>
          <p:cNvSpPr txBox="1"/>
          <p:nvPr/>
        </p:nvSpPr>
        <p:spPr>
          <a:xfrm>
            <a:off x="762000" y="4004223"/>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xmlns="" id="{CB0423C6-8B06-F074-A0F6-EFAE39B24225}"/>
              </a:ext>
            </a:extLst>
          </p:cNvPr>
          <p:cNvSpPr txBox="1"/>
          <p:nvPr/>
        </p:nvSpPr>
        <p:spPr>
          <a:xfrm>
            <a:off x="9753600" y="4004222"/>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xmlns="" id="{CB0423C6-8B06-F074-A0F6-EFAE39B24225}"/>
              </a:ext>
            </a:extLst>
          </p:cNvPr>
          <p:cNvSpPr txBox="1"/>
          <p:nvPr/>
        </p:nvSpPr>
        <p:spPr>
          <a:xfrm>
            <a:off x="762000" y="5143500"/>
            <a:ext cx="7696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ửa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sang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cho</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l</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ễ</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lễ</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cúng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bái</a:t>
            </a:r>
            <a:r>
              <a:rPr lang="en-US" sz="4400" dirty="0">
                <a:solidFill>
                  <a:prstClr val="black"/>
                </a:solidFill>
                <a:latin typeface="Times New Roman" pitchFamily="18" charset="0"/>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Sự</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thành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kính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biết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ơn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đối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với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những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người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thân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đã</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mất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CB0423C6-8B06-F074-A0F6-EFAE39B24225}"/>
              </a:ext>
            </a:extLst>
          </p:cNvPr>
          <p:cNvSpPr txBox="1"/>
          <p:nvPr/>
        </p:nvSpPr>
        <p:spPr>
          <a:xfrm>
            <a:off x="9753600" y="5143499"/>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xuân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ở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chốn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đồng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quê</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Nơi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tụ</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nam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thanh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nữ</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tú</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tài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tử</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giai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những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bộ</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phục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đẹp</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khí</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vui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náo</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nhiệt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nô</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nức</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dập</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dìu</a:t>
            </a:r>
            <a:r>
              <a:rPr lang="en-US" sz="4400" b="1" dirty="0">
                <a:solidFill>
                  <a:prstClr val="black"/>
                </a:solidFill>
                <a:latin typeface="Times New Roman" pitchFamily="18" charset="0"/>
                <a:cs typeface="Times New Roman"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Freeform 11">
            <a:extLst>
              <a:ext uri="{FF2B5EF4-FFF2-40B4-BE49-F238E27FC236}">
                <a16:creationId xmlns:a16="http://schemas.microsoft.com/office/drawing/2014/main" xmlns="" id="{7564D834-36B1-776A-62CC-E2C425E02F9D}"/>
              </a:ext>
            </a:extLst>
          </p:cNvPr>
          <p:cNvSpPr/>
          <p:nvPr/>
        </p:nvSpPr>
        <p:spPr>
          <a:xfrm>
            <a:off x="15316200" y="266700"/>
            <a:ext cx="4688584" cy="2238799"/>
          </a:xfrm>
          <a:custGeom>
            <a:avLst/>
            <a:gdLst/>
            <a:ahLst/>
            <a:cxnLst/>
            <a:rect l="l" t="t" r="r" b="b"/>
            <a:pathLst>
              <a:path w="4688584" h="2238799">
                <a:moveTo>
                  <a:pt x="0" y="0"/>
                </a:moveTo>
                <a:lnTo>
                  <a:pt x="4688583" y="0"/>
                </a:lnTo>
                <a:lnTo>
                  <a:pt x="4688583" y="2238798"/>
                </a:lnTo>
                <a:lnTo>
                  <a:pt x="0" y="2238798"/>
                </a:lnTo>
                <a:lnTo>
                  <a:pt x="0" y="0"/>
                </a:lnTo>
                <a:close/>
              </a:path>
            </a:pathLst>
          </a:custGeom>
          <a:blipFill>
            <a:blip r:embed="rId3"/>
            <a:stretch>
              <a:fillRect/>
            </a:stretch>
          </a:blipFill>
        </p:spPr>
      </p:sp>
      <p:sp>
        <p:nvSpPr>
          <p:cNvPr id="9" name="Freeform 6">
            <a:extLst>
              <a:ext uri="{FF2B5EF4-FFF2-40B4-BE49-F238E27FC236}">
                <a16:creationId xmlns:a16="http://schemas.microsoft.com/office/drawing/2014/main" xmlns="" id="{534D58E0-425C-54C7-E82F-5659412E34E2}"/>
              </a:ext>
            </a:extLst>
          </p:cNvPr>
          <p:cNvSpPr/>
          <p:nvPr/>
        </p:nvSpPr>
        <p:spPr>
          <a:xfrm>
            <a:off x="-1676400" y="9410700"/>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stretch>
              <a:fillRect/>
            </a:stretch>
          </a:blipFill>
        </p:spPr>
      </p:sp>
    </p:spTree>
    <p:extLst>
      <p:ext uri="{BB962C8B-B14F-4D97-AF65-F5344CB8AC3E}">
        <p14:creationId xmlns:p14="http://schemas.microsoft.com/office/powerpoint/2010/main" val="41554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barn(inVertical)">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xmlns="" id="{CB0423C6-8B06-F074-A0F6-EFAE39B24225}"/>
              </a:ext>
            </a:extLst>
          </p:cNvPr>
          <p:cNvSpPr txBox="1"/>
          <p:nvPr/>
        </p:nvSpPr>
        <p:spPr>
          <a:xfrm>
            <a:off x="2667000" y="3760470"/>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xmlns="" id="{CB0423C6-8B06-F074-A0F6-EFAE39B24225}"/>
              </a:ext>
            </a:extLst>
          </p:cNvPr>
          <p:cNvSpPr txBox="1"/>
          <p:nvPr/>
        </p:nvSpPr>
        <p:spPr>
          <a:xfrm>
            <a:off x="2667000" y="4899747"/>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xmlns="" id="{CB0423C6-8B06-F074-A0F6-EFAE39B24225}"/>
              </a:ext>
            </a:extLst>
          </p:cNvPr>
          <p:cNvSpPr txBox="1"/>
          <p:nvPr/>
        </p:nvSpPr>
        <p:spPr>
          <a:xfrm>
            <a:off x="8360735" y="3904540"/>
            <a:ext cx="11320130" cy="212365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prstClr val="black"/>
                </a:solidFill>
                <a:latin typeface="Times New Roman" pitchFamily="18" charset="0"/>
                <a:cs typeface="Times New Roman"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náo</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nhiệt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nô</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nức</a:t>
            </a:r>
            <a:endPar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Vẻ</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đẹp</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của</a:t>
            </a:r>
            <a:r>
              <a:rPr lang="en-US" sz="4400" dirty="0">
                <a:solidFill>
                  <a:prstClr val="black"/>
                </a:solidFill>
                <a:latin typeface="Times New Roman" pitchFamily="18" charset="0"/>
                <a:cs typeface="Times New Roman" pitchFamily="18" charset="0"/>
                <a:sym typeface="Wingdings" panose="05000000000000000000" pitchFamily="2" charset="2"/>
              </a:rPr>
              <a:t> con </a:t>
            </a:r>
            <a:r>
              <a:rPr lang="en-US" sz="4400" dirty="0" err="1">
                <a:solidFill>
                  <a:prstClr val="black"/>
                </a:solidFill>
                <a:latin typeface="Times New Roman" pitchFamily="18" charset="0"/>
                <a:cs typeface="Times New Roman" pitchFamily="18" charset="0"/>
                <a:sym typeface="Wingdings" panose="05000000000000000000" pitchFamily="2" charset="2"/>
              </a:rPr>
              <a:t>người</a:t>
            </a:r>
            <a:endParaRPr lang="en-US" sz="4400" dirty="0">
              <a:solidFill>
                <a:prstClr val="black"/>
              </a:solidFill>
              <a:latin typeface="Times New Roman" pitchFamily="18" charset="0"/>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đẹp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tục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truyền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ight Brace 11"/>
          <p:cNvSpPr/>
          <p:nvPr/>
        </p:nvSpPr>
        <p:spPr>
          <a:xfrm>
            <a:off x="7273290" y="3904540"/>
            <a:ext cx="571500" cy="19904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4400"/>
          </a:p>
        </p:txBody>
      </p:sp>
      <p:sp>
        <p:nvSpPr>
          <p:cNvPr id="13" name="TextBox 12">
            <a:extLst>
              <a:ext uri="{FF2B5EF4-FFF2-40B4-BE49-F238E27FC236}">
                <a16:creationId xmlns:a16="http://schemas.microsoft.com/office/drawing/2014/main" xmlns=""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2" name="Freeform 6">
            <a:extLst>
              <a:ext uri="{FF2B5EF4-FFF2-40B4-BE49-F238E27FC236}">
                <a16:creationId xmlns:a16="http://schemas.microsoft.com/office/drawing/2014/main" xmlns="" id="{DA77254A-DE48-6DF3-6C99-78DA30631301}"/>
              </a:ext>
            </a:extLst>
          </p:cNvPr>
          <p:cNvSpPr/>
          <p:nvPr/>
        </p:nvSpPr>
        <p:spPr>
          <a:xfrm>
            <a:off x="14020800" y="67437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2"/>
            <a:stretch>
              <a:fillRect/>
            </a:stretch>
          </a:blipFill>
        </p:spPr>
      </p:sp>
      <p:pic>
        <p:nvPicPr>
          <p:cNvPr id="3" name="Picture 2">
            <a:extLst>
              <a:ext uri="{FF2B5EF4-FFF2-40B4-BE49-F238E27FC236}">
                <a16:creationId xmlns:a16="http://schemas.microsoft.com/office/drawing/2014/main" xmlns="" id="{5D9129CA-4E69-0F59-D4DC-C6EC858B41B3}"/>
              </a:ext>
            </a:extLst>
          </p:cNvPr>
          <p:cNvPicPr>
            <a:picLocks noChangeAspect="1"/>
          </p:cNvPicPr>
          <p:nvPr/>
        </p:nvPicPr>
        <p:blipFill rotWithShape="1">
          <a:blip r:embed="rId3"/>
          <a:srcRect t="970" r="-1" b="-1"/>
          <a:stretch/>
        </p:blipFill>
        <p:spPr>
          <a:xfrm>
            <a:off x="626227" y="5982048"/>
            <a:ext cx="6647063" cy="4114103"/>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B0423C6-8B06-F074-A0F6-EFAE39B24225}"/>
              </a:ext>
            </a:extLst>
          </p:cNvPr>
          <p:cNvSpPr txBox="1"/>
          <p:nvPr/>
        </p:nvSpPr>
        <p:spPr>
          <a:xfrm>
            <a:off x="1676400" y="723900"/>
            <a:ext cx="153162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c. </a:t>
            </a:r>
            <a:r>
              <a:rPr lang="en-US" sz="4400" b="1" dirty="0" err="1">
                <a:latin typeface="Times New Roman" pitchFamily="18" charset="0"/>
                <a:cs typeface="Times New Roman" pitchFamily="18" charset="0"/>
              </a:rPr>
              <a:t>Mối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hệ</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con </a:t>
            </a:r>
            <a:r>
              <a:rPr lang="en-US" sz="4400" b="1" dirty="0" err="1">
                <a:latin typeface="Times New Roman" pitchFamily="18" charset="0"/>
                <a:cs typeface="Times New Roman" pitchFamily="18" charset="0"/>
              </a:rPr>
              <a:t>người</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CB0423C6-8B06-F074-A0F6-EFAE39B24225}"/>
              </a:ext>
            </a:extLst>
          </p:cNvPr>
          <p:cNvSpPr txBox="1"/>
          <p:nvPr/>
        </p:nvSpPr>
        <p:spPr>
          <a:xfrm>
            <a:off x="762000" y="2172720"/>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lang="en-US" sz="4400" b="1"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chiều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tối</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bóng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ngả</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n</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tiểu</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khê</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dòng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dịp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cầu</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Rộng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lớn</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a:t>
            </a:r>
            <a:r>
              <a:rPr lang="en-US" sz="4400" baseline="0" dirty="0" err="1">
                <a:solidFill>
                  <a:prstClr val="black"/>
                </a:solidFill>
                <a:latin typeface="Times New Roman" pitchFamily="18" charset="0"/>
                <a:cs typeface="Times New Roman" pitchFamily="18" charset="0"/>
                <a:sym typeface="Wingdings" panose="05000000000000000000" pitchFamily="2" charset="2"/>
              </a:rPr>
              <a:t>àu</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sắc</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nhạt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nhoà</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đường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nét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mơ</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hồ</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gợi</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CB0423C6-8B06-F074-A0F6-EFAE39B24225}"/>
              </a:ext>
            </a:extLst>
          </p:cNvPr>
          <p:cNvSpPr txBox="1"/>
          <p:nvPr/>
        </p:nvSpPr>
        <p:spPr>
          <a:xfrm>
            <a:off x="9930809" y="3240231"/>
            <a:ext cx="76962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thẩn</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dần</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Lần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cảnh</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Tâm</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trạng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mệt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mỏi</a:t>
            </a:r>
            <a:r>
              <a:rPr lang="en-US" sz="4400" dirty="0">
                <a:solidFill>
                  <a:prstClr val="black"/>
                </a:solidFill>
                <a:latin typeface="Times New Roman" pitchFamily="18" charset="0"/>
                <a:cs typeface="Times New Roman" pitchFamily="18" charset="0"/>
                <a:sym typeface="Wingdings" panose="05000000000000000000" pitchFamily="2" charset="2"/>
              </a:rPr>
              <a:t>, lo </a:t>
            </a:r>
            <a:r>
              <a:rPr lang="en-US" sz="4400" dirty="0" err="1">
                <a:solidFill>
                  <a:prstClr val="black"/>
                </a:solidFill>
                <a:latin typeface="Times New Roman" pitchFamily="18" charset="0"/>
                <a:cs typeface="Times New Roman"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CB0423C6-8B06-F074-A0F6-EFAE39B24225}"/>
              </a:ext>
            </a:extLst>
          </p:cNvPr>
          <p:cNvSpPr txBox="1"/>
          <p:nvPr/>
        </p:nvSpPr>
        <p:spPr>
          <a:xfrm>
            <a:off x="9948530" y="2143522"/>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xmlns="" id="{CB0423C6-8B06-F074-A0F6-EFAE39B24225}"/>
              </a:ext>
            </a:extLst>
          </p:cNvPr>
          <p:cNvSpPr txBox="1"/>
          <p:nvPr/>
        </p:nvSpPr>
        <p:spPr>
          <a:xfrm>
            <a:off x="762000" y="7039867"/>
            <a:ext cx="16230600" cy="212365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ngụ</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tình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Khung</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nhuốm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màu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và</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có</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sự</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thay</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đổi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phù</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hợp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luôn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p>
        </p:txBody>
      </p:sp>
      <p:sp>
        <p:nvSpPr>
          <p:cNvPr id="4" name="Freeform 10">
            <a:extLst>
              <a:ext uri="{FF2B5EF4-FFF2-40B4-BE49-F238E27FC236}">
                <a16:creationId xmlns:a16="http://schemas.microsoft.com/office/drawing/2014/main" xmlns="" id="{4AFF98DE-3504-0EB2-22F0-9C68D27D0CCF}"/>
              </a:ext>
            </a:extLst>
          </p:cNvPr>
          <p:cNvSpPr/>
          <p:nvPr/>
        </p:nvSpPr>
        <p:spPr>
          <a:xfrm>
            <a:off x="15316200" y="2159851"/>
            <a:ext cx="3484790" cy="1799023"/>
          </a:xfrm>
          <a:custGeom>
            <a:avLst/>
            <a:gdLst/>
            <a:ahLst/>
            <a:cxnLst/>
            <a:rect l="l" t="t" r="r" b="b"/>
            <a:pathLst>
              <a:path w="3484790" h="1799023">
                <a:moveTo>
                  <a:pt x="0" y="0"/>
                </a:moveTo>
                <a:lnTo>
                  <a:pt x="3484790" y="0"/>
                </a:lnTo>
                <a:lnTo>
                  <a:pt x="3484790" y="1799023"/>
                </a:lnTo>
                <a:lnTo>
                  <a:pt x="0" y="1799023"/>
                </a:lnTo>
                <a:lnTo>
                  <a:pt x="0" y="0"/>
                </a:lnTo>
                <a:close/>
              </a:path>
            </a:pathLst>
          </a:custGeom>
          <a:blipFill>
            <a:blip r:embed="rId3"/>
            <a:stretch>
              <a:fillRect/>
            </a:stretch>
          </a:blipFill>
        </p:spPr>
      </p:sp>
    </p:spTree>
    <p:extLst>
      <p:ext uri="{BB962C8B-B14F-4D97-AF65-F5344CB8AC3E}">
        <p14:creationId xmlns:p14="http://schemas.microsoft.com/office/powerpoint/2010/main" val="3970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arn(inVertic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arn(inVertic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barn(inVertical)">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arn(inVertical)">
                                      <p:cBhvr>
                                        <p:cTn id="5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66AEF7-2FF6-43B1-899D-FAB689A4EAA4}"/>
              </a:ext>
            </a:extLst>
          </p:cNvPr>
          <p:cNvPicPr>
            <a:picLocks noChangeAspect="1"/>
          </p:cNvPicPr>
          <p:nvPr/>
        </p:nvPicPr>
        <p:blipFill rotWithShape="1">
          <a:blip r:embed="rId3"/>
          <a:srcRect t="52"/>
          <a:stretch/>
        </p:blipFill>
        <p:spPr>
          <a:xfrm>
            <a:off x="7910122" y="-190500"/>
            <a:ext cx="10385498" cy="1035411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xmlns="" id="{CB0423C6-8B06-F074-A0F6-EFAE39B24225}"/>
              </a:ext>
            </a:extLst>
          </p:cNvPr>
          <p:cNvSpPr txBox="1"/>
          <p:nvPr/>
        </p:nvSpPr>
        <p:spPr>
          <a:xfrm>
            <a:off x="0" y="3390900"/>
            <a:ext cx="7884786" cy="3416320"/>
          </a:xfrm>
          <a:prstGeom prst="rect">
            <a:avLst/>
          </a:prstGeom>
          <a:noFill/>
        </p:spPr>
        <p:txBody>
          <a:bodyPr wrap="square" rtlCol="0">
            <a:spAutoFit/>
          </a:bodyPr>
          <a:lstStyle/>
          <a:p>
            <a:pPr algn="ctr"/>
            <a:r>
              <a:rPr lang="en-US" sz="7200" b="1" dirty="0">
                <a:solidFill>
                  <a:srgbClr val="870000"/>
                </a:solidFill>
                <a:latin typeface="#9Slide05 SVNCookie" panose="020B0606040200020203" pitchFamily="34" charset="0"/>
                <a:cs typeface="Times New Roman" pitchFamily="18" charset="0"/>
              </a:rPr>
              <a:t>2. </a:t>
            </a:r>
          </a:p>
          <a:p>
            <a:pPr algn="ctr"/>
            <a:r>
              <a:rPr lang="en-US" sz="7200" b="1" dirty="0" err="1">
                <a:solidFill>
                  <a:srgbClr val="870000"/>
                </a:solidFill>
                <a:latin typeface="#9Slide05 SVNCookie" panose="020B0606040200020203" pitchFamily="34" charset="0"/>
                <a:cs typeface="Times New Roman" pitchFamily="18" charset="0"/>
              </a:rPr>
              <a:t>Đặc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sắc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nghệ</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thuật</a:t>
            </a:r>
            <a:r>
              <a:rPr lang="en-US" sz="7200" b="1" dirty="0">
                <a:solidFill>
                  <a:srgbClr val="870000"/>
                </a:solidFill>
                <a:latin typeface="#9Slide05 SVNCookie" panose="020B0606040200020203" pitchFamily="34" charset="0"/>
                <a:cs typeface="Times New Roman" pitchFamily="18" charset="0"/>
              </a:rPr>
              <a:t> </a:t>
            </a:r>
          </a:p>
          <a:p>
            <a:pPr algn="ctr"/>
            <a:r>
              <a:rPr lang="en-US" sz="7200" b="1" dirty="0" err="1">
                <a:solidFill>
                  <a:srgbClr val="870000"/>
                </a:solidFill>
                <a:latin typeface="#9Slide05 SVNCookie" panose="020B0606040200020203" pitchFamily="34" charset="0"/>
                <a:cs typeface="Times New Roman" pitchFamily="18" charset="0"/>
              </a:rPr>
              <a:t>của</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đoạn</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trích</a:t>
            </a:r>
            <a:endParaRPr lang="en-US" sz="7200" b="1" dirty="0">
              <a:solidFill>
                <a:srgbClr val="870000"/>
              </a:solidFill>
              <a:latin typeface="#9Slide05 SVNCookie" panose="020B0606040200020203" pitchFamily="34" charset="0"/>
              <a:cs typeface="Times New Roman" pitchFamily="18" charset="0"/>
            </a:endParaRPr>
          </a:p>
        </p:txBody>
      </p:sp>
    </p:spTree>
    <p:extLst>
      <p:ext uri="{BB962C8B-B14F-4D97-AF65-F5344CB8AC3E}">
        <p14:creationId xmlns:p14="http://schemas.microsoft.com/office/powerpoint/2010/main" val="56595681"/>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6D74F1A-55C0-41AC-8D31-249C32BF7612}"/>
              </a:ext>
            </a:extLst>
          </p:cNvPr>
          <p:cNvSpPr/>
          <p:nvPr/>
        </p:nvSpPr>
        <p:spPr>
          <a:xfrm>
            <a:off x="1371600" y="1028700"/>
            <a:ext cx="15011400" cy="5755422"/>
          </a:xfrm>
          <a:prstGeom prst="rect">
            <a:avLst/>
          </a:prstGeom>
        </p:spPr>
        <p:txBody>
          <a:bodyPr wrap="square">
            <a:spAutoFit/>
          </a:bodyPr>
          <a:lstStyle/>
          <a:p>
            <a:pPr algn="ctr"/>
            <a:r>
              <a:rPr lang="en-US" sz="6000" b="1" dirty="0">
                <a:solidFill>
                  <a:srgbClr val="870000"/>
                </a:solidFill>
                <a:latin typeface="#9Slide04 Podkova ExtraBold" panose="00000900000000000000" pitchFamily="2" charset="0"/>
                <a:cs typeface="Times New Roman" panose="02020603050405020304" pitchFamily="18" charset="0"/>
              </a:rPr>
              <a:t>HOẠT ĐỘNG NHÓM</a:t>
            </a:r>
            <a:endParaRPr lang="en-US" sz="4800" b="1" dirty="0">
              <a:solidFill>
                <a:srgbClr val="870000"/>
              </a:solidFill>
              <a:latin typeface="#9Slide04 Podkova ExtraBold" panose="00000900000000000000" pitchFamily="2"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Du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BPNT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vi-VN"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431A0B93-4F57-4E12-136B-DE09BA806AF4}"/>
              </a:ext>
            </a:extLst>
          </p:cNvPr>
          <p:cNvPicPr>
            <a:picLocks noChangeAspect="1"/>
          </p:cNvPicPr>
          <p:nvPr/>
        </p:nvPicPr>
        <p:blipFill>
          <a:blip r:embed="rId3"/>
          <a:stretch>
            <a:fillRect/>
          </a:stretch>
        </p:blipFill>
        <p:spPr>
          <a:xfrm>
            <a:off x="7055804" y="4225286"/>
            <a:ext cx="10731736" cy="5663089"/>
          </a:xfrm>
          <a:prstGeom prst="rect">
            <a:avLst/>
          </a:prstGeom>
        </p:spPr>
      </p:pic>
    </p:spTree>
    <p:extLst>
      <p:ext uri="{BB962C8B-B14F-4D97-AF65-F5344CB8AC3E}">
        <p14:creationId xmlns:p14="http://schemas.microsoft.com/office/powerpoint/2010/main" val="12370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6D74F1A-55C0-41AC-8D31-249C32BF7612}"/>
              </a:ext>
            </a:extLst>
          </p:cNvPr>
          <p:cNvSpPr/>
          <p:nvPr/>
        </p:nvSpPr>
        <p:spPr>
          <a:xfrm>
            <a:off x="468086" y="584024"/>
            <a:ext cx="5334000" cy="6678751"/>
          </a:xfrm>
          <a:prstGeom prst="rect">
            <a:avLst/>
          </a:prstGeom>
          <a:solidFill>
            <a:schemeClr val="accent6">
              <a:lumMod val="20000"/>
              <a:lumOff val="80000"/>
            </a:schemeClr>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28315705-3EC0-1578-B3DE-745C0B75B8AC}"/>
              </a:ext>
            </a:extLst>
          </p:cNvPr>
          <p:cNvSpPr/>
          <p:nvPr/>
        </p:nvSpPr>
        <p:spPr>
          <a:xfrm>
            <a:off x="6172200" y="3789841"/>
            <a:ext cx="11658600" cy="3477875"/>
          </a:xfrm>
          <a:prstGeom prst="rect">
            <a:avLst/>
          </a:prstGeom>
          <a:solidFill>
            <a:schemeClr val="accent4">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ngụ</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94737EF-B269-01CD-EDB4-C2E1430267A3}"/>
              </a:ext>
            </a:extLst>
          </p:cNvPr>
          <p:cNvSpPr/>
          <p:nvPr/>
        </p:nvSpPr>
        <p:spPr>
          <a:xfrm>
            <a:off x="6172200" y="647700"/>
            <a:ext cx="11658600" cy="2800767"/>
          </a:xfrm>
          <a:prstGeom prst="rect">
            <a:avLst/>
          </a:prstGeom>
          <a:solidFill>
            <a:schemeClr val="accent3">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vi-VN"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92AE6BB-DFAD-00C8-3779-2D2D0AF83DA5}"/>
              </a:ext>
            </a:extLst>
          </p:cNvPr>
          <p:cNvSpPr/>
          <p:nvPr/>
        </p:nvSpPr>
        <p:spPr>
          <a:xfrm>
            <a:off x="446314" y="7750715"/>
            <a:ext cx="17373600" cy="2123658"/>
          </a:xfrm>
          <a:prstGeom prst="rect">
            <a:avLst/>
          </a:prstGeom>
          <a:solidFill>
            <a:schemeClr val="accent2">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endParaRPr lang="vi-VN" sz="4400" dirty="0">
              <a:latin typeface="Times New Roman" panose="020206030504050203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xmlns="" id="{D32D31C5-5277-85D7-81C1-59D13B10D687}"/>
              </a:ext>
            </a:extLst>
          </p:cNvPr>
          <p:cNvSpPr/>
          <p:nvPr/>
        </p:nvSpPr>
        <p:spPr>
          <a:xfrm>
            <a:off x="16687800" y="53721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CDD8E39-EA14-4679-9655-1BFF5A7B63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grpSp>
        <p:nvGrpSpPr>
          <p:cNvPr id="2" name="Group 5">
            <a:extLst>
              <a:ext uri="{FF2B5EF4-FFF2-40B4-BE49-F238E27FC236}">
                <a16:creationId xmlns:a16="http://schemas.microsoft.com/office/drawing/2014/main" xmlns="" id="{2494C69C-72C1-E7EC-7EDE-8CCED69DBFA3}"/>
              </a:ext>
            </a:extLst>
          </p:cNvPr>
          <p:cNvGrpSpPr/>
          <p:nvPr/>
        </p:nvGrpSpPr>
        <p:grpSpPr>
          <a:xfrm>
            <a:off x="989820" y="258974"/>
            <a:ext cx="6324600" cy="9769052"/>
            <a:chOff x="0" y="0"/>
            <a:chExt cx="2192020" cy="3385820"/>
          </a:xfrm>
        </p:grpSpPr>
        <p:sp>
          <p:nvSpPr>
            <p:cNvPr id="5" name="Freeform 6">
              <a:extLst>
                <a:ext uri="{FF2B5EF4-FFF2-40B4-BE49-F238E27FC236}">
                  <a16:creationId xmlns:a16="http://schemas.microsoft.com/office/drawing/2014/main" xmlns="" id="{FE7C6EC5-AB49-D8CB-CA5D-735882559EBC}"/>
                </a:ext>
              </a:extLst>
            </p:cNvPr>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5192" r="-5192"/>
              </a:stretch>
            </a:blipFill>
          </p:spPr>
        </p:sp>
      </p:grpSp>
      <p:sp>
        <p:nvSpPr>
          <p:cNvPr id="6" name="TextBox 4">
            <a:extLst>
              <a:ext uri="{FF2B5EF4-FFF2-40B4-BE49-F238E27FC236}">
                <a16:creationId xmlns:a16="http://schemas.microsoft.com/office/drawing/2014/main" xmlns="" id="{552F849F-BEBD-EC30-F990-2CBFA52BDB0A}"/>
              </a:ext>
            </a:extLst>
          </p:cNvPr>
          <p:cNvSpPr txBox="1"/>
          <p:nvPr/>
        </p:nvSpPr>
        <p:spPr>
          <a:xfrm>
            <a:off x="7307075" y="3681526"/>
            <a:ext cx="11119110" cy="2031325"/>
          </a:xfrm>
          <a:prstGeom prst="rect">
            <a:avLst/>
          </a:prstGeom>
        </p:spPr>
        <p:txBody>
          <a:bodyPr wrap="square" lIns="0" tIns="0" rIns="0" bIns="0" rtlCol="0" anchor="t">
            <a:spAutoFit/>
          </a:bodyPr>
          <a:lstStyle/>
          <a:p>
            <a:pPr algn="ctr"/>
            <a:r>
              <a:rPr lang="en-US" sz="6600" dirty="0">
                <a:solidFill>
                  <a:srgbClr val="870000"/>
                </a:solidFill>
                <a:latin typeface="#9Slide04 Podkova ExtraBold" panose="00000900000000000000" pitchFamily="2" charset="0"/>
                <a:cs typeface="Times New Roman" panose="02020603050405020304" pitchFamily="18" charset="0"/>
              </a:rPr>
              <a:t>III.</a:t>
            </a:r>
          </a:p>
          <a:p>
            <a:pPr algn="ctr"/>
            <a:r>
              <a:rPr lang="en-US" sz="6600" dirty="0" err="1">
                <a:solidFill>
                  <a:srgbClr val="870000"/>
                </a:solidFill>
                <a:latin typeface="#9Slide04 Podkova ExtraBold" panose="00000900000000000000" pitchFamily="2" charset="0"/>
                <a:cs typeface="Times New Roman" panose="02020603050405020304" pitchFamily="18" charset="0"/>
              </a:rPr>
              <a:t>Tổng</a:t>
            </a:r>
            <a:r>
              <a:rPr lang="en-US" sz="6600" dirty="0">
                <a:solidFill>
                  <a:srgbClr val="870000"/>
                </a:solidFill>
                <a:latin typeface="#9Slide04 Podkova ExtraBold" panose="00000900000000000000" pitchFamily="2" charset="0"/>
                <a:cs typeface="Times New Roman" panose="02020603050405020304" pitchFamily="18" charset="0"/>
              </a:rPr>
              <a:t> </a:t>
            </a:r>
            <a:r>
              <a:rPr lang="en-US" sz="6600" dirty="0" err="1">
                <a:solidFill>
                  <a:srgbClr val="870000"/>
                </a:solidFill>
                <a:latin typeface="#9Slide04 Podkova ExtraBold" panose="00000900000000000000" pitchFamily="2" charset="0"/>
                <a:cs typeface="Times New Roman" panose="02020603050405020304" pitchFamily="18" charset="0"/>
              </a:rPr>
              <a:t>kết</a:t>
            </a:r>
            <a:endParaRPr lang="en-US" sz="6600" dirty="0">
              <a:solidFill>
                <a:srgbClr val="870000"/>
              </a:solidFill>
              <a:latin typeface="#9Slide04 Podkova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24456958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B6D74F1A-55C0-41AC-8D31-249C32BF7612}"/>
              </a:ext>
            </a:extLst>
          </p:cNvPr>
          <p:cNvSpPr/>
          <p:nvPr/>
        </p:nvSpPr>
        <p:spPr>
          <a:xfrm>
            <a:off x="9525003" y="2463852"/>
            <a:ext cx="7865456" cy="4832092"/>
          </a:xfrm>
          <a:prstGeom prst="rect">
            <a:avLst/>
          </a:prstGeom>
        </p:spPr>
        <p:txBody>
          <a:bodyPr wrap="square">
            <a:spAutoFit/>
          </a:bodyPr>
          <a:lstStyle/>
          <a:p>
            <a:pPr algn="just"/>
            <a:r>
              <a:rPr lang="vi-VN" sz="4400" dirty="0">
                <a:latin typeface="+mj-lt"/>
              </a:rPr>
              <a:t>    Đoạn trích </a:t>
            </a:r>
            <a:r>
              <a:rPr lang="en-US" sz="4400" dirty="0" err="1">
                <a:latin typeface="Times New Roman" panose="02020603050405020304" pitchFamily="18" charset="0"/>
                <a:cs typeface="Times New Roman" panose="02020603050405020304" pitchFamily="18" charset="0"/>
              </a:rPr>
              <a:t>là</a:t>
            </a:r>
            <a:r>
              <a:rPr lang="en-US" sz="4400" dirty="0">
                <a:latin typeface="+mj-lt"/>
              </a:rPr>
              <a:t> </a:t>
            </a:r>
            <a:r>
              <a:rPr lang="vi-VN" sz="4400" dirty="0">
                <a:latin typeface="+mj-lt"/>
              </a:rPr>
              <a:t>bức tranh thiên nhiên và lễ hội mùa xuân tươi đẹp, trong sáng,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đợi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xmlns="" id="{83FE7BA4-096D-28BB-11B8-25F474A92D3D}"/>
              </a:ext>
            </a:extLst>
          </p:cNvPr>
          <p:cNvCxnSpPr/>
          <p:nvPr/>
        </p:nvCxnSpPr>
        <p:spPr>
          <a:xfrm>
            <a:off x="8839200" y="2781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p:cNvSpPr/>
          <p:nvPr/>
        </p:nvSpPr>
        <p:spPr>
          <a:xfrm>
            <a:off x="1219200" y="2463852"/>
            <a:ext cx="6934198" cy="2800767"/>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p>
        </p:txBody>
      </p:sp>
      <p:sp>
        <p:nvSpPr>
          <p:cNvPr id="3" name="Freeform 2">
            <a:extLst>
              <a:ext uri="{FF2B5EF4-FFF2-40B4-BE49-F238E27FC236}">
                <a16:creationId xmlns:a16="http://schemas.microsoft.com/office/drawing/2014/main" xmlns="" id="{56AC0138-C8B2-EA5B-C5D9-0C324FA14355}"/>
              </a:ext>
            </a:extLst>
          </p:cNvPr>
          <p:cNvSpPr/>
          <p:nvPr/>
        </p:nvSpPr>
        <p:spPr>
          <a:xfrm rot="4945596">
            <a:off x="-488258" y="5589014"/>
            <a:ext cx="5671319" cy="5448972"/>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808030"/>
            <a:ext cx="12877800" cy="6186309"/>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bối cảnh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chủ đề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Nội dung và ý nghĩa của đoạn trích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đặc sắc nghệ thuật của đoạn trích, đặc biệt là nghệ thuật tự sự (diễn biến sự việc), miêu tả tâm lí (diễn biến nội tâm), nghệ thuật sử dụng ngôn từ, các biện pháp nghệ thuật khác, …</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B0423C6-8B06-F074-A0F6-EFAE39B24225}"/>
              </a:ext>
            </a:extLst>
          </p:cNvPr>
          <p:cNvSpPr txBox="1"/>
          <p:nvPr/>
        </p:nvSpPr>
        <p:spPr>
          <a:xfrm>
            <a:off x="1524000" y="907940"/>
            <a:ext cx="13487400"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rPr>
              <a:t>3.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lưu</a:t>
            </a:r>
            <a:r>
              <a:rPr lang="en-US" sz="4400" b="1" dirty="0">
                <a:solidFill>
                  <a:srgbClr val="FF0000"/>
                </a:solidFill>
                <a:latin typeface="Times New Roman" pitchFamily="18" charset="0"/>
                <a:cs typeface="Times New Roman" pitchFamily="18" charset="0"/>
              </a:rPr>
              <a:t> ý </a:t>
            </a:r>
            <a:r>
              <a:rPr lang="en-US" sz="4400" b="1" dirty="0" err="1">
                <a:solidFill>
                  <a:srgbClr val="FF0000"/>
                </a:solidFill>
                <a:latin typeface="Times New Roman" pitchFamily="18" charset="0"/>
                <a:cs typeface="Times New Roman" pitchFamily="18" charset="0"/>
              </a:rPr>
              <a:t>khi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trích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truyện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Nôm</a:t>
            </a:r>
            <a:endParaRPr lang="en-US" sz="4400" b="1" dirty="0">
              <a:solidFill>
                <a:srgbClr val="FF0000"/>
              </a:solidFill>
              <a:latin typeface="Times New Roman" pitchFamily="18" charset="0"/>
              <a:cs typeface="Times New Roman" pitchFamily="18" charset="0"/>
            </a:endParaRPr>
          </a:p>
        </p:txBody>
      </p:sp>
      <p:sp>
        <p:nvSpPr>
          <p:cNvPr id="5" name="Freeform 5">
            <a:extLst>
              <a:ext uri="{FF2B5EF4-FFF2-40B4-BE49-F238E27FC236}">
                <a16:creationId xmlns:a16="http://schemas.microsoft.com/office/drawing/2014/main" xmlns="" id="{38B1E1D8-7ADE-AAD0-4A00-15CCF6D730E7}"/>
              </a:ext>
            </a:extLst>
          </p:cNvPr>
          <p:cNvSpPr/>
          <p:nvPr/>
        </p:nvSpPr>
        <p:spPr>
          <a:xfrm>
            <a:off x="15240000" y="2171700"/>
            <a:ext cx="4567428" cy="8229600"/>
          </a:xfrm>
          <a:custGeom>
            <a:avLst/>
            <a:gdLst/>
            <a:ahLst/>
            <a:cxnLst/>
            <a:rect l="l" t="t" r="r" b="b"/>
            <a:pathLst>
              <a:path w="4567428" h="8229600">
                <a:moveTo>
                  <a:pt x="0" y="0"/>
                </a:moveTo>
                <a:lnTo>
                  <a:pt x="4567428" y="0"/>
                </a:lnTo>
                <a:lnTo>
                  <a:pt x="456742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746657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175800-F42D-A37A-880E-167BAC753511}"/>
              </a:ext>
            </a:extLst>
          </p:cNvPr>
          <p:cNvGrpSpPr/>
          <p:nvPr/>
        </p:nvGrpSpPr>
        <p:grpSpPr>
          <a:xfrm>
            <a:off x="11353800" y="228857"/>
            <a:ext cx="7629539" cy="1752600"/>
            <a:chOff x="-762000" y="505112"/>
            <a:chExt cx="6791339" cy="1207015"/>
          </a:xfrm>
        </p:grpSpPr>
        <p:grpSp>
          <p:nvGrpSpPr>
            <p:cNvPr id="3" name="Group 7">
              <a:extLst>
                <a:ext uri="{FF2B5EF4-FFF2-40B4-BE49-F238E27FC236}">
                  <a16:creationId xmlns:a16="http://schemas.microsoft.com/office/drawing/2014/main" xmlns="" id="{0AAC8E80-EDE7-6604-CFDA-9CB2E13F8D06}"/>
                </a:ext>
              </a:extLst>
            </p:cNvPr>
            <p:cNvGrpSpPr/>
            <p:nvPr/>
          </p:nvGrpSpPr>
          <p:grpSpPr>
            <a:xfrm>
              <a:off x="-762000" y="505112"/>
              <a:ext cx="6791339" cy="1207015"/>
              <a:chOff x="0" y="0"/>
              <a:chExt cx="1788665" cy="317897"/>
            </a:xfrm>
          </p:grpSpPr>
          <p:sp>
            <p:nvSpPr>
              <p:cNvPr id="5" name="Freeform 8">
                <a:extLst>
                  <a:ext uri="{FF2B5EF4-FFF2-40B4-BE49-F238E27FC236}">
                    <a16:creationId xmlns:a16="http://schemas.microsoft.com/office/drawing/2014/main" xmlns="" id="{F1E094F3-9A33-2A5E-0A69-C9415E401A00}"/>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6" name="TextBox 9">
                <a:extLst>
                  <a:ext uri="{FF2B5EF4-FFF2-40B4-BE49-F238E27FC236}">
                    <a16:creationId xmlns:a16="http://schemas.microsoft.com/office/drawing/2014/main" xmlns="" id="{AC12291F-359D-46DD-25E9-E9B35E8742B1}"/>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xmlns="" id="{73547AA9-0DB2-1FC0-660D-D4CD985500E4}"/>
                </a:ext>
              </a:extLst>
            </p:cNvPr>
            <p:cNvSpPr/>
            <p:nvPr/>
          </p:nvSpPr>
          <p:spPr>
            <a:xfrm>
              <a:off x="-115976" y="790671"/>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7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Việt</a:t>
              </a:r>
              <a:r>
                <a:rPr lang="en-SG" sz="5400" b="1" dirty="0">
                  <a:latin typeface="Times New Roman" panose="02020603050405020304" pitchFamily="18" charset="0"/>
                  <a:cs typeface="Times New Roman" panose="02020603050405020304" pitchFamily="18" charset="0"/>
                </a:rPr>
                <a:t> Nam</a:t>
              </a:r>
            </a:p>
          </p:txBody>
        </p:sp>
      </p:grpSp>
      <p:sp>
        <p:nvSpPr>
          <p:cNvPr id="9" name="TextBox 8">
            <a:extLst>
              <a:ext uri="{FF2B5EF4-FFF2-40B4-BE49-F238E27FC236}">
                <a16:creationId xmlns:a16="http://schemas.microsoft.com/office/drawing/2014/main" xmlns="" id="{42CD74F0-5726-F9BF-4F2C-FDF1A899FDEA}"/>
              </a:ext>
            </a:extLst>
          </p:cNvPr>
          <p:cNvSpPr txBox="1"/>
          <p:nvPr/>
        </p:nvSpPr>
        <p:spPr>
          <a:xfrm>
            <a:off x="11353800" y="2396092"/>
            <a:ext cx="6400800" cy="1446550"/>
          </a:xfrm>
          <a:prstGeom prst="rect">
            <a:avLst/>
          </a:prstGeom>
          <a:noFill/>
        </p:spPr>
        <p:txBody>
          <a:bodyPr wrap="square">
            <a:spAutoFit/>
          </a:bodyPr>
          <a:lstStyle/>
          <a:p>
            <a:pPr algn="just" defTabSz="1370001"/>
            <a:r>
              <a:rPr lang="en-SG" sz="4400" dirty="0">
                <a:solidFill>
                  <a:srgbClr val="000000"/>
                </a:solidFill>
                <a:latin typeface="Times New Roman" panose="02020603050405020304" pitchFamily="18" charset="0"/>
                <a:cs typeface="Times New Roman" panose="02020603050405020304" pitchFamily="18" charset="0"/>
              </a:rPr>
              <a:t>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a 1 </a:t>
            </a:r>
            <a:r>
              <a:rPr lang="en-SG" sz="4400" dirty="0" err="1">
                <a:solidFill>
                  <a:srgbClr val="000000"/>
                </a:solidFill>
                <a:latin typeface="Times New Roman" panose="02020603050405020304" pitchFamily="18" charset="0"/>
                <a:cs typeface="Times New Roman" panose="02020603050405020304" pitchFamily="18" charset="0"/>
              </a:rPr>
              <a:t>nhà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hàng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danh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nhân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văn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hóa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thế</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giới</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92B8A06-911F-6817-8027-3FF97FC430AC}"/>
              </a:ext>
            </a:extLst>
          </p:cNvPr>
          <p:cNvSpPr txBox="1"/>
          <p:nvPr/>
        </p:nvSpPr>
        <p:spPr>
          <a:xfrm>
            <a:off x="11582400" y="4507311"/>
            <a:ext cx="6172200" cy="1446550"/>
          </a:xfrm>
          <a:prstGeom prst="rect">
            <a:avLst/>
          </a:prstGeom>
          <a:noFill/>
        </p:spPr>
        <p:txBody>
          <a:bodyPr wrap="square">
            <a:spAutoFit/>
          </a:bodyPr>
          <a:lstStyle/>
          <a:p>
            <a:pPr algn="just"/>
            <a:r>
              <a:rPr lang="vi-VN" sz="4400" dirty="0">
                <a:latin typeface="+mj-lt"/>
              </a:rPr>
              <a:t>Không viết ra để bói mà người dân vẫn dùng để bói</a:t>
            </a:r>
          </a:p>
        </p:txBody>
      </p:sp>
      <p:sp>
        <p:nvSpPr>
          <p:cNvPr id="15" name="TextBox 14">
            <a:extLst>
              <a:ext uri="{FF2B5EF4-FFF2-40B4-BE49-F238E27FC236}">
                <a16:creationId xmlns:a16="http://schemas.microsoft.com/office/drawing/2014/main" xmlns="" id="{EC4B625D-B0BB-8A02-E223-DB4B8672004E}"/>
              </a:ext>
            </a:extLst>
          </p:cNvPr>
          <p:cNvSpPr txBox="1"/>
          <p:nvPr/>
        </p:nvSpPr>
        <p:spPr>
          <a:xfrm>
            <a:off x="11582400" y="6678541"/>
            <a:ext cx="6096000" cy="2123658"/>
          </a:xfrm>
          <a:prstGeom prst="rect">
            <a:avLst/>
          </a:prstGeom>
          <a:noFill/>
        </p:spPr>
        <p:txBody>
          <a:bodyPr wrap="square">
            <a:spAutoFit/>
          </a:bodyPr>
          <a:lstStyle/>
          <a:p>
            <a:pPr algn="just" defTabSz="1370001"/>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đ</a:t>
            </a:r>
            <a:r>
              <a:rPr lang="vi-VN" sz="4400" dirty="0">
                <a:solidFill>
                  <a:srgbClr val="000000"/>
                </a:solidFill>
                <a:latin typeface="Times New Roman" panose="02020603050405020304" pitchFamily="18" charset="0"/>
                <a:cs typeface="Times New Roman" panose="02020603050405020304" pitchFamily="18" charset="0"/>
              </a:rPr>
              <a:t>ư</a:t>
            </a:r>
            <a:r>
              <a:rPr lang="en-US" sz="4400" dirty="0" err="1">
                <a:solidFill>
                  <a:srgbClr val="000000"/>
                </a:solidFill>
                <a:latin typeface="Times New Roman" panose="02020603050405020304" pitchFamily="18" charset="0"/>
                <a:cs typeface="Times New Roman" panose="02020603050405020304" pitchFamily="18" charset="0"/>
              </a:rPr>
              <a:t>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ư</a:t>
            </a:r>
            <a:r>
              <a:rPr lang="en-US" sz="4400" dirty="0" err="1">
                <a:solidFill>
                  <a:srgbClr val="000000"/>
                </a:solidFill>
                <a:latin typeface="Times New Roman" panose="02020603050405020304" pitchFamily="18" charset="0"/>
                <a:cs typeface="Times New Roman" panose="02020603050405020304" pitchFamily="18" charset="0"/>
              </a:rPr>
              <a:t>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vịnh</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9384603C-71DE-0DAD-21BC-99C5A65F58C2}"/>
              </a:ext>
            </a:extLst>
          </p:cNvPr>
          <p:cNvSpPr txBox="1"/>
          <p:nvPr/>
        </p:nvSpPr>
        <p:spPr>
          <a:xfrm>
            <a:off x="7317857" y="8585665"/>
            <a:ext cx="3543300" cy="1446550"/>
          </a:xfrm>
          <a:prstGeom prst="rect">
            <a:avLst/>
          </a:prstGeom>
          <a:noFill/>
        </p:spPr>
        <p:txBody>
          <a:bodyPr wrap="square">
            <a:spAutoFit/>
          </a:bodyPr>
          <a:lstStyle/>
          <a:p>
            <a:pPr algn="ctr" defTabSz="1370001"/>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giai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418EE1F6-3948-0865-3564-A359E998F999}"/>
              </a:ext>
            </a:extLst>
          </p:cNvPr>
          <p:cNvSpPr txBox="1"/>
          <p:nvPr/>
        </p:nvSpPr>
        <p:spPr>
          <a:xfrm>
            <a:off x="1483354" y="5143500"/>
            <a:ext cx="48006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hàng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nghìn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cuốn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sách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đề</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cập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đến</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A9A4CA7-7E99-EF47-F9DA-C13979219EE4}"/>
              </a:ext>
            </a:extLst>
          </p:cNvPr>
          <p:cNvSpPr txBox="1"/>
          <p:nvPr/>
        </p:nvSpPr>
        <p:spPr>
          <a:xfrm>
            <a:off x="1124974" y="7698206"/>
            <a:ext cx="6172200" cy="2123658"/>
          </a:xfrm>
          <a:prstGeom prst="rect">
            <a:avLst/>
          </a:prstGeom>
          <a:noFill/>
        </p:spPr>
        <p:txBody>
          <a:bodyPr wrap="square">
            <a:spAutoFit/>
          </a:bodyPr>
          <a:lstStyle/>
          <a:p>
            <a:pPr algn="just" defTabSz="1370001"/>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VN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1924 </a:t>
            </a:r>
            <a:r>
              <a:rPr lang="en-US" sz="4400" dirty="0" err="1">
                <a:solidFill>
                  <a:srgbClr val="000000"/>
                </a:solidFill>
                <a:latin typeface="Times New Roman" panose="02020603050405020304" pitchFamily="18" charset="0"/>
                <a:cs typeface="Times New Roman" panose="02020603050405020304" pitchFamily="18" charset="0"/>
              </a:rPr>
              <a:t>tại</a:t>
            </a:r>
            <a:r>
              <a:rPr lang="en-US" sz="4400" dirty="0">
                <a:solidFill>
                  <a:srgbClr val="000000"/>
                </a:solidFill>
                <a:latin typeface="Times New Roman" panose="02020603050405020304" pitchFamily="18" charset="0"/>
                <a:cs typeface="Times New Roman" panose="02020603050405020304" pitchFamily="18" charset="0"/>
              </a:rPr>
              <a:t> HN </a:t>
            </a:r>
            <a:r>
              <a:rPr lang="en-US" sz="4400" dirty="0" err="1">
                <a:solidFill>
                  <a:srgbClr val="000000"/>
                </a:solidFill>
                <a:latin typeface="Times New Roman" panose="02020603050405020304" pitchFamily="18" charset="0"/>
                <a:cs typeface="Times New Roman" panose="02020603050405020304" pitchFamily="18" charset="0"/>
              </a:rPr>
              <a:t>mang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Kim Vân </a:t>
            </a:r>
            <a:r>
              <a:rPr lang="en-US" sz="4400" dirty="0" err="1">
                <a:solidFill>
                  <a:srgbClr val="000000"/>
                </a:solidFill>
                <a:latin typeface="Times New Roman" panose="02020603050405020304" pitchFamily="18" charset="0"/>
                <a:cs typeface="Times New Roman" panose="02020603050405020304" pitchFamily="18" charset="0"/>
              </a:rPr>
              <a:t>Kiều</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FADD62B2-C610-B321-AB9C-96E473D9C0EC}"/>
              </a:ext>
            </a:extLst>
          </p:cNvPr>
          <p:cNvSpPr txBox="1"/>
          <p:nvPr/>
        </p:nvSpPr>
        <p:spPr>
          <a:xfrm>
            <a:off x="377350" y="254785"/>
            <a:ext cx="9757250" cy="4154984"/>
          </a:xfrm>
          <a:prstGeom prst="rect">
            <a:avLst/>
          </a:prstGeom>
          <a:noFill/>
        </p:spPr>
        <p:txBody>
          <a:bodyPr wrap="square">
            <a:spAutoFit/>
          </a:bodyPr>
          <a:lstStyle/>
          <a:p>
            <a:pPr algn="just" defTabSz="1370001"/>
            <a:r>
              <a:rPr lang="en-US" sz="4400" dirty="0">
                <a:solidFill>
                  <a:srgbClr val="000000"/>
                </a:solidFill>
                <a:latin typeface="Times New Roman" panose="02020603050405020304" pitchFamily="18" charset="0"/>
                <a:cs typeface="Times New Roman" panose="02020603050405020304" pitchFamily="18" charset="0"/>
              </a:rPr>
              <a:t>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viết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đóng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thành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Truyện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độc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bản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bằng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chữ</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quốc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ngữ</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nặng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r>
              <a:rPr lang="en-SG" sz="4400" dirty="0">
                <a:solidFill>
                  <a:srgbClr val="000000"/>
                </a:solidFill>
                <a:latin typeface="Times New Roman" panose="02020603050405020304" pitchFamily="18" charset="0"/>
                <a:cs typeface="Times New Roman" panose="02020603050405020304" pitchFamily="18" charset="0"/>
              </a:rPr>
              <a:t> ở VN do </a:t>
            </a:r>
            <a:r>
              <a:rPr lang="en-SG" sz="4400" dirty="0" err="1">
                <a:solidFill>
                  <a:srgbClr val="000000"/>
                </a:solidFill>
                <a:latin typeface="Times New Roman" panose="02020603050405020304" pitchFamily="18" charset="0"/>
                <a:cs typeface="Times New Roman" panose="02020603050405020304" pitchFamily="18" charset="0"/>
              </a:rPr>
              <a:t>nhà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pháp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Nguyễn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Đình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thực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nặng</a:t>
            </a:r>
            <a:r>
              <a:rPr lang="en-SG" sz="4400" dirty="0">
                <a:solidFill>
                  <a:srgbClr val="000000"/>
                </a:solidFill>
                <a:latin typeface="Times New Roman" panose="02020603050405020304" pitchFamily="18" charset="0"/>
                <a:cs typeface="Times New Roman" panose="02020603050405020304" pitchFamily="18" charset="0"/>
              </a:rPr>
              <a:t> 50kg, </a:t>
            </a:r>
            <a:r>
              <a:rPr lang="en-SG" sz="4400" dirty="0" err="1">
                <a:solidFill>
                  <a:srgbClr val="000000"/>
                </a:solidFill>
                <a:latin typeface="Times New Roman" panose="02020603050405020304" pitchFamily="18" charset="0"/>
                <a:cs typeface="Times New Roman" panose="02020603050405020304" pitchFamily="18" charset="0"/>
              </a:rPr>
              <a:t>trên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khổ</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giấy</a:t>
            </a:r>
            <a:r>
              <a:rPr lang="en-SG" sz="4400" dirty="0">
                <a:solidFill>
                  <a:srgbClr val="000000"/>
                </a:solidFill>
                <a:latin typeface="Times New Roman" panose="02020603050405020304" pitchFamily="18" charset="0"/>
                <a:cs typeface="Times New Roman" panose="02020603050405020304" pitchFamily="18" charset="0"/>
              </a:rPr>
              <a:t> 1m x 1,6m;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tr</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ng </a:t>
            </a:r>
            <a:r>
              <a:rPr lang="en-SG" sz="4400" dirty="0" err="1">
                <a:solidFill>
                  <a:srgbClr val="000000"/>
                </a:solidFill>
                <a:latin typeface="Times New Roman" panose="02020603050405020304" pitchFamily="18" charset="0"/>
                <a:cs typeface="Times New Roman" panose="02020603050405020304" pitchFamily="18" charset="0"/>
              </a:rPr>
              <a:t>bày</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Khu</a:t>
            </a:r>
            <a:r>
              <a:rPr lang="en-SG" sz="4400" dirty="0">
                <a:solidFill>
                  <a:srgbClr val="000000"/>
                </a:solidFill>
                <a:latin typeface="Times New Roman" panose="02020603050405020304" pitchFamily="18" charset="0"/>
                <a:cs typeface="Times New Roman" panose="02020603050405020304" pitchFamily="18" charset="0"/>
              </a:rPr>
              <a:t> di </a:t>
            </a:r>
            <a:r>
              <a:rPr lang="en-SG" sz="4400" dirty="0" err="1">
                <a:solidFill>
                  <a:srgbClr val="000000"/>
                </a:solidFill>
                <a:latin typeface="Times New Roman" panose="02020603050405020304" pitchFamily="18" charset="0"/>
                <a:cs typeface="Times New Roman" panose="02020603050405020304" pitchFamily="18" charset="0"/>
              </a:rPr>
              <a:t>tích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Nguyễn</a:t>
            </a:r>
            <a:r>
              <a:rPr lang="en-SG" sz="4400" dirty="0">
                <a:solidFill>
                  <a:srgbClr val="000000"/>
                </a:solidFill>
                <a:latin typeface="Times New Roman" panose="02020603050405020304" pitchFamily="18" charset="0"/>
                <a:cs typeface="Times New Roman" panose="02020603050405020304" pitchFamily="18" charset="0"/>
              </a:rPr>
              <a:t> Du </a:t>
            </a:r>
            <a:r>
              <a:rPr lang="en-SG" sz="4400" dirty="0" err="1">
                <a:solidFill>
                  <a:srgbClr val="000000"/>
                </a:solidFill>
                <a:latin typeface="Times New Roman" panose="02020603050405020304" pitchFamily="18" charset="0"/>
                <a:cs typeface="Times New Roman" panose="02020603050405020304" pitchFamily="18" charset="0"/>
              </a:rPr>
              <a:t>huyện</a:t>
            </a:r>
            <a:r>
              <a:rPr lang="en-SG" sz="4400" dirty="0">
                <a:solidFill>
                  <a:srgbClr val="000000"/>
                </a:solidFill>
                <a:latin typeface="Times New Roman" panose="02020603050405020304" pitchFamily="18" charset="0"/>
                <a:cs typeface="Times New Roman" panose="02020603050405020304" pitchFamily="18" charset="0"/>
              </a:rPr>
              <a:t> Nghi </a:t>
            </a:r>
            <a:r>
              <a:rPr lang="en-SG" sz="4400" dirty="0" err="1">
                <a:solidFill>
                  <a:srgbClr val="000000"/>
                </a:solidFill>
                <a:latin typeface="Times New Roman" panose="02020603050405020304" pitchFamily="18" charset="0"/>
                <a:cs typeface="Times New Roman" panose="02020603050405020304" pitchFamily="18" charset="0"/>
              </a:rPr>
              <a:t>xuân</a:t>
            </a:r>
            <a:r>
              <a:rPr lang="en-SG" sz="4400" dirty="0">
                <a:solidFill>
                  <a:srgbClr val="000000"/>
                </a:solidFill>
                <a:latin typeface="Times New Roman" panose="02020603050405020304" pitchFamily="18" charset="0"/>
                <a:cs typeface="Times New Roman" panose="02020603050405020304" pitchFamily="18" charset="0"/>
              </a:rPr>
              <a:t>, Hà </a:t>
            </a:r>
            <a:r>
              <a:rPr lang="en-SG" sz="4400" dirty="0" err="1">
                <a:solidFill>
                  <a:srgbClr val="000000"/>
                </a:solidFill>
                <a:latin typeface="Times New Roman" panose="02020603050405020304" pitchFamily="18" charset="0"/>
                <a:cs typeface="Times New Roman" panose="02020603050405020304" pitchFamily="18" charset="0"/>
              </a:rPr>
              <a:t>Tĩnh</a:t>
            </a:r>
            <a:endParaRPr lang="en-SG" sz="4400" dirty="0">
              <a:solidFill>
                <a:srgbClr val="000000"/>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EFEDFC1D-7A3E-5C81-ADD4-2B48F5B951CC}"/>
              </a:ext>
            </a:extLst>
          </p:cNvPr>
          <p:cNvGrpSpPr/>
          <p:nvPr/>
        </p:nvGrpSpPr>
        <p:grpSpPr>
          <a:xfrm>
            <a:off x="6642333" y="3727654"/>
            <a:ext cx="4940067" cy="4810391"/>
            <a:chOff x="6642333" y="3727654"/>
            <a:chExt cx="4940067" cy="4810391"/>
          </a:xfrm>
        </p:grpSpPr>
        <p:sp>
          <p:nvSpPr>
            <p:cNvPr id="7" name="Freeform 4">
              <a:extLst>
                <a:ext uri="{FF2B5EF4-FFF2-40B4-BE49-F238E27FC236}">
                  <a16:creationId xmlns:a16="http://schemas.microsoft.com/office/drawing/2014/main" xmlns="" id="{1D681B61-25A7-0C88-9AAD-47CA5D5DF5B5}"/>
                </a:ext>
              </a:extLst>
            </p:cNvPr>
            <p:cNvSpPr/>
            <p:nvPr/>
          </p:nvSpPr>
          <p:spPr>
            <a:xfrm>
              <a:off x="6642333" y="3727654"/>
              <a:ext cx="4940067" cy="4810391"/>
            </a:xfrm>
            <a:custGeom>
              <a:avLst/>
              <a:gdLst/>
              <a:ahLst/>
              <a:cxnLst/>
              <a:rect l="l" t="t" r="r" b="b"/>
              <a:pathLst>
                <a:path w="4940067" h="4810391">
                  <a:moveTo>
                    <a:pt x="0" y="0"/>
                  </a:moveTo>
                  <a:lnTo>
                    <a:pt x="4940067" y="0"/>
                  </a:lnTo>
                  <a:lnTo>
                    <a:pt x="4940067" y="4810390"/>
                  </a:lnTo>
                  <a:lnTo>
                    <a:pt x="0" y="48103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pic>
          <p:nvPicPr>
            <p:cNvPr id="23" name="Picture 22">
              <a:extLst>
                <a:ext uri="{FF2B5EF4-FFF2-40B4-BE49-F238E27FC236}">
                  <a16:creationId xmlns:a16="http://schemas.microsoft.com/office/drawing/2014/main" xmlns="" id="{93CA1941-CB48-CC21-F64C-4F0107145449}"/>
                </a:ext>
              </a:extLst>
            </p:cNvPr>
            <p:cNvPicPr>
              <a:picLocks noChangeAspect="1"/>
            </p:cNvPicPr>
            <p:nvPr/>
          </p:nvPicPr>
          <p:blipFill>
            <a:blip r:embed="rId5"/>
            <a:stretch>
              <a:fillRect/>
            </a:stretch>
          </p:blipFill>
          <p:spPr>
            <a:xfrm>
              <a:off x="8382000" y="5372100"/>
              <a:ext cx="1472486" cy="1446550"/>
            </a:xfrm>
            <a:prstGeom prst="ellipse">
              <a:avLst/>
            </a:prstGeom>
          </p:spPr>
        </p:pic>
      </p:grpSp>
    </p:spTree>
    <p:extLst>
      <p:ext uri="{BB962C8B-B14F-4D97-AF65-F5344CB8AC3E}">
        <p14:creationId xmlns:p14="http://schemas.microsoft.com/office/powerpoint/2010/main" val="7821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8" grpId="0"/>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2172" y="5"/>
            <a:ext cx="5417504" cy="7916094"/>
          </a:xfrm>
          <a:prstGeom prst="rect">
            <a:avLst/>
          </a:prstGeom>
        </p:spPr>
      </p:pic>
      <p:sp>
        <p:nvSpPr>
          <p:cNvPr id="4" name="Rectangle 3"/>
          <p:cNvSpPr/>
          <p:nvPr/>
        </p:nvSpPr>
        <p:spPr>
          <a:xfrm>
            <a:off x="7748339" y="2765078"/>
            <a:ext cx="9268346" cy="2215979"/>
          </a:xfrm>
          <a:prstGeom prst="rect">
            <a:avLst/>
          </a:prstGeom>
          <a:noFill/>
        </p:spPr>
        <p:txBody>
          <a:bodyPr wrap="none" lIns="182868" tIns="91434" rIns="182868" bIns="91434">
            <a:spAutoFit/>
          </a:bodyPr>
          <a:lstStyle/>
          <a:p>
            <a:pPr marL="0" marR="0" lvl="0" indent="0" algn="ctr" defTabSz="1828666"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4532" y="3568764"/>
            <a:ext cx="4079912" cy="277892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327" y="4802321"/>
            <a:ext cx="2971746" cy="311377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19" name="Rectangle 18"/>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332" y="3805556"/>
            <a:ext cx="1219200" cy="914400"/>
          </a:xfrm>
          <a:prstGeom prst="rect">
            <a:avLst/>
          </a:prstGeom>
        </p:spPr>
      </p:pic>
    </p:spTree>
    <p:extLst>
      <p:ext uri="{BB962C8B-B14F-4D97-AF65-F5344CB8AC3E}">
        <p14:creationId xmlns:p14="http://schemas.microsoft.com/office/powerpoint/2010/main" val="149229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953000" y="663262"/>
            <a:ext cx="4953000" cy="5715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65042" y="4952036"/>
            <a:ext cx="3366260" cy="2524696"/>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8012" y="3427352"/>
            <a:ext cx="3162300" cy="3049360"/>
          </a:xfrm>
          <a:prstGeom prst="rect">
            <a:avLst/>
          </a:prstGeom>
        </p:spPr>
      </p:pic>
      <p:sp>
        <p:nvSpPr>
          <p:cNvPr id="9" name="Rounded Rectangular Callout 8"/>
          <p:cNvSpPr/>
          <p:nvPr/>
        </p:nvSpPr>
        <p:spPr>
          <a:xfrm>
            <a:off x="8482840" y="4541819"/>
            <a:ext cx="6819900"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262" y="1914530"/>
            <a:ext cx="6046096" cy="2011816"/>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3830" y="5886452"/>
            <a:ext cx="62484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Giờ ta sẽ cho con tự nhổ cà rốt</a:t>
            </a:r>
          </a:p>
        </p:txBody>
      </p:sp>
      <p:sp>
        <p:nvSpPr>
          <p:cNvPr id="12" name="Rounded Rectangular Callout 11"/>
          <p:cNvSpPr/>
          <p:nvPr/>
        </p:nvSpPr>
        <p:spPr>
          <a:xfrm>
            <a:off x="6810697" y="612982"/>
            <a:ext cx="9788870"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4182" y="4035710"/>
            <a:ext cx="3366260" cy="2524696"/>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sp>
        <p:nvSpPr>
          <p:cNvPr id="17" name="Rounded Rectangular Callout 16"/>
          <p:cNvSpPr/>
          <p:nvPr/>
        </p:nvSpPr>
        <p:spPr>
          <a:xfrm>
            <a:off x="369268" y="5653685"/>
            <a:ext cx="6819900"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24" name="Rectangle 23"/>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928970" y="-135514"/>
            <a:ext cx="12192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928970" y="1811790"/>
            <a:ext cx="12192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0612100" y="1811790"/>
            <a:ext cx="12192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2669500" y="1751632"/>
            <a:ext cx="12192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20612100" y="0"/>
            <a:ext cx="1219200" cy="914400"/>
          </a:xfrm>
          <a:prstGeom prst="rect">
            <a:avLst/>
          </a:prstGeom>
        </p:spPr>
      </p:pic>
    </p:spTree>
    <p:extLst>
      <p:ext uri="{BB962C8B-B14F-4D97-AF65-F5344CB8AC3E}">
        <p14:creationId xmlns:p14="http://schemas.microsoft.com/office/powerpoint/2010/main" val="89107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41" y="6588456"/>
            <a:ext cx="316156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9111275" y="592830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614" y="6508088"/>
            <a:ext cx="2146292" cy="196511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 </a:t>
            </a:r>
            <a:r>
              <a:rPr kumimoji="0" lang="vi-VN"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trích </a:t>
            </a:r>
            <a:r>
              <a:rPr kumimoji="0" lang="vi-VN" sz="5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"Cảnh ngày xuân" </a:t>
            </a:r>
            <a:r>
              <a:rPr kumimoji="0" lang="vi-VN"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đã tả lễ hội mùa xuân diễn ra ở thời điểm nào?</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sp>
        <p:nvSpPr>
          <p:cNvPr id="29" name="Rectangle 28"/>
          <p:cNvSpPr/>
          <p:nvPr/>
        </p:nvSpPr>
        <p:spPr>
          <a:xfrm>
            <a:off x="7906934" y="1943100"/>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Giữa mùa xuân</a:t>
            </a:r>
          </a:p>
        </p:txBody>
      </p:sp>
      <p:sp>
        <p:nvSpPr>
          <p:cNvPr id="31" name="Rectangle 30"/>
          <p:cNvSpPr/>
          <p:nvPr/>
        </p:nvSpPr>
        <p:spPr>
          <a:xfrm>
            <a:off x="7906934" y="2684316"/>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Đầu mùa xuân</a:t>
            </a:r>
          </a:p>
        </p:txBody>
      </p:sp>
      <p:sp>
        <p:nvSpPr>
          <p:cNvPr id="32" name="Rectangle 31"/>
          <p:cNvSpPr/>
          <p:nvPr/>
        </p:nvSpPr>
        <p:spPr>
          <a:xfrm>
            <a:off x="7906934" y="3425532"/>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Cuối mùa xuân</a:t>
            </a:r>
          </a:p>
        </p:txBody>
      </p:sp>
      <p:sp>
        <p:nvSpPr>
          <p:cNvPr id="34" name="Rectangle 33"/>
          <p:cNvSpPr/>
          <p:nvPr/>
        </p:nvSpPr>
        <p:spPr>
          <a:xfrm>
            <a:off x="7906934" y="4166751"/>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Bắt đầu bước sang mùa hè</a:t>
            </a:r>
          </a:p>
        </p:txBody>
      </p:sp>
    </p:spTree>
    <p:extLst>
      <p:ext uri="{BB962C8B-B14F-4D97-AF65-F5344CB8AC3E}">
        <p14:creationId xmlns:p14="http://schemas.microsoft.com/office/powerpoint/2010/main" val="413851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381509" y="5972813"/>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sp>
        <p:nvSpPr>
          <p:cNvPr id="35" name="Rectangle 34"/>
          <p:cNvSpPr/>
          <p:nvPr/>
        </p:nvSpPr>
        <p:spPr>
          <a:xfrm>
            <a:off x="7906934" y="2117252"/>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nô</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nức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sắm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dập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dìu</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3877" y="6791480"/>
            <a:ext cx="2885110" cy="196511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719" y="8024726"/>
            <a:ext cx="1234546" cy="1225060"/>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485" y="6514962"/>
            <a:ext cx="2205038" cy="2040376"/>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láy</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Thanh minh trong tiết tháng </a:t>
            </a:r>
            <a:r>
              <a:rPr kumimoji="0" lang="en-US"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vi-VN"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r>
            <a:b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Ngựa xe như nước áo quần như nêm</a:t>
            </a:r>
            <a:r>
              <a:rPr kumimoji="0" lang="en-US"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sp>
        <p:nvSpPr>
          <p:cNvPr id="81" name="Rectangle 80"/>
          <p:cNvSpPr/>
          <p:nvPr/>
        </p:nvSpPr>
        <p:spPr>
          <a:xfrm>
            <a:off x="7906934" y="2858468"/>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nô</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nức</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2" name="Rectangle 81"/>
          <p:cNvSpPr/>
          <p:nvPr/>
        </p:nvSpPr>
        <p:spPr>
          <a:xfrm>
            <a:off x="7906934" y="3537919"/>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sắm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7906934" y="4340902"/>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ngựa</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xe</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dập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dìu</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8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4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59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64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69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vi-VN"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Cảnh </a:t>
            </a:r>
            <a:r>
              <a:rPr kumimoji="0" lang="vi-VN"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thiên nhiên được miêu tả trong 6 câu thơ cuối là cảnh như thế nào?</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9" name="Rectangle 28"/>
          <p:cNvSpPr/>
          <p:nvPr/>
        </p:nvSpPr>
        <p:spPr>
          <a:xfrm>
            <a:off x="7906934" y="2117252"/>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Ảm đạm, hiu hắt</a:t>
            </a:r>
          </a:p>
        </p:txBody>
      </p:sp>
      <p:sp>
        <p:nvSpPr>
          <p:cNvPr id="31" name="Rectangle 30"/>
          <p:cNvSpPr/>
          <p:nvPr/>
        </p:nvSpPr>
        <p:spPr>
          <a:xfrm>
            <a:off x="7906934" y="2858468"/>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Thanh nhẹ, dịu dàng nhưng buồn</a:t>
            </a:r>
          </a:p>
        </p:txBody>
      </p:sp>
      <p:sp>
        <p:nvSpPr>
          <p:cNvPr id="32" name="Rectangle 31"/>
          <p:cNvSpPr/>
          <p:nvPr/>
        </p:nvSpPr>
        <p:spPr>
          <a:xfrm>
            <a:off x="7906934" y="3599684"/>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Đẹp và tươi sáng</a:t>
            </a:r>
          </a:p>
        </p:txBody>
      </p:sp>
      <p:sp>
        <p:nvSpPr>
          <p:cNvPr id="34" name="Rectangle 33"/>
          <p:cNvSpPr/>
          <p:nvPr/>
        </p:nvSpPr>
        <p:spPr>
          <a:xfrm>
            <a:off x="7906934" y="4340902"/>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Khô cằn, héo úa</a:t>
            </a:r>
          </a:p>
        </p:txBody>
      </p:sp>
    </p:spTree>
    <p:extLst>
      <p:ext uri="{BB962C8B-B14F-4D97-AF65-F5344CB8AC3E}">
        <p14:creationId xmlns:p14="http://schemas.microsoft.com/office/powerpoint/2010/main" val="19522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3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8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3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8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771" y="6642372"/>
            <a:ext cx="3161566" cy="215341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38" y="6588456"/>
            <a:ext cx="3161564"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13531445" y="591834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788" y="6498128"/>
            <a:ext cx="2146292" cy="196511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xuân</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chia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mấy</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891" y="8007452"/>
            <a:ext cx="1234546" cy="1225060"/>
          </a:xfrm>
          <a:prstGeom prst="rect">
            <a:avLst/>
          </a:prstGeom>
        </p:spPr>
      </p:pic>
      <p:sp>
        <p:nvSpPr>
          <p:cNvPr id="29" name="Rectangle 28"/>
          <p:cNvSpPr/>
          <p:nvPr/>
        </p:nvSpPr>
        <p:spPr>
          <a:xfrm>
            <a:off x="7906934" y="2117253"/>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 4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7906934" y="2858468"/>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 5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7906934" y="3599684"/>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 2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33"/>
          <p:cNvSpPr/>
          <p:nvPr/>
        </p:nvSpPr>
        <p:spPr>
          <a:xfrm>
            <a:off x="7906934" y="4340903"/>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 3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26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2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41" y="6588456"/>
            <a:ext cx="316156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9111275" y="592830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614" y="6508088"/>
            <a:ext cx="2146292" cy="196511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thơ</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Ngựa</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áo</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quần</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nêm</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BPTT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sp>
        <p:nvSpPr>
          <p:cNvPr id="29" name="Rectangle 28"/>
          <p:cNvSpPr/>
          <p:nvPr/>
        </p:nvSpPr>
        <p:spPr>
          <a:xfrm>
            <a:off x="7906934" y="1943100"/>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7906934" y="2684316"/>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Ẩn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7906934" y="3425532"/>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sánh</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33"/>
          <p:cNvSpPr/>
          <p:nvPr/>
        </p:nvSpPr>
        <p:spPr>
          <a:xfrm>
            <a:off x="7906934" y="4166751"/>
            <a:ext cx="10493608" cy="923318"/>
          </a:xfrm>
          <a:prstGeom prst="rect">
            <a:avLst/>
          </a:prstGeom>
        </p:spPr>
        <p:txBody>
          <a:bodyPr wrap="square" lIns="182868" tIns="91434" rIns="182868" bIns="9143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77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381509" y="5972813"/>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sp>
        <p:nvSpPr>
          <p:cNvPr id="35" name="Rectangle 34"/>
          <p:cNvSpPr/>
          <p:nvPr/>
        </p:nvSpPr>
        <p:spPr>
          <a:xfrm>
            <a:off x="7906934" y="2117252"/>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nam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nữ</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3877" y="6791480"/>
            <a:ext cx="2885110" cy="196511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719" y="8024726"/>
            <a:ext cx="1234546" cy="1225060"/>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485" y="6514962"/>
            <a:ext cx="2205038" cy="2040376"/>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4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4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tượng</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xuân</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xuất</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nhắc</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4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6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sz="4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4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6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xuân</a:t>
            </a:r>
            <a:r>
              <a:rPr kumimoji="0" lang="en-US" sz="4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sp>
        <p:nvSpPr>
          <p:cNvPr id="81" name="Rectangle 80"/>
          <p:cNvSpPr/>
          <p:nvPr/>
        </p:nvSpPr>
        <p:spPr>
          <a:xfrm>
            <a:off x="7906934" y="2858468"/>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trẻ</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nhỏ</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2" name="Rectangle 81"/>
          <p:cNvSpPr/>
          <p:nvPr/>
        </p:nvSpPr>
        <p:spPr>
          <a:xfrm>
            <a:off x="7906934" y="3537919"/>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7906934" y="4340902"/>
            <a:ext cx="10493608" cy="923318"/>
          </a:xfrm>
          <a:prstGeom prst="rect">
            <a:avLst/>
          </a:prstGeom>
        </p:spPr>
        <p:txBody>
          <a:bodyPr wrap="square" lIns="182868" tIns="91434" rIns="182868" bIns="91434">
            <a:spAutoFit/>
          </a:bodyP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triều</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84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5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5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6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627516EA-52E7-C753-3B8C-18E70205ED4D}"/>
              </a:ext>
            </a:extLst>
          </p:cNvPr>
          <p:cNvGrpSpPr/>
          <p:nvPr/>
        </p:nvGrpSpPr>
        <p:grpSpPr>
          <a:xfrm>
            <a:off x="8502031" y="-172063"/>
            <a:ext cx="9930149" cy="10631126"/>
            <a:chOff x="0" y="0"/>
            <a:chExt cx="5933440" cy="6352286"/>
          </a:xfrm>
        </p:grpSpPr>
        <p:sp>
          <p:nvSpPr>
            <p:cNvPr id="3" name="Freeform 3">
              <a:extLst>
                <a:ext uri="{FF2B5EF4-FFF2-40B4-BE49-F238E27FC236}">
                  <a16:creationId xmlns:a16="http://schemas.microsoft.com/office/drawing/2014/main" xmlns="" id="{824E3027-A91E-F4FE-88D7-0EC9A612E095}"/>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3307" r="-49145"/>
              </a:stretch>
            </a:blipFill>
          </p:spPr>
        </p:sp>
      </p:grpSp>
      <p:sp>
        <p:nvSpPr>
          <p:cNvPr id="4" name="TextBox 4">
            <a:extLst>
              <a:ext uri="{FF2B5EF4-FFF2-40B4-BE49-F238E27FC236}">
                <a16:creationId xmlns:a16="http://schemas.microsoft.com/office/drawing/2014/main" xmlns="" id="{A80E0D7F-6EA2-CB9D-D586-F892511107DE}"/>
              </a:ext>
            </a:extLst>
          </p:cNvPr>
          <p:cNvSpPr txBox="1"/>
          <p:nvPr/>
        </p:nvSpPr>
        <p:spPr>
          <a:xfrm>
            <a:off x="391886" y="729177"/>
            <a:ext cx="8763000" cy="2215991"/>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2. </a:t>
            </a:r>
          </a:p>
          <a:p>
            <a:pPr algn="ct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thơ</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Nôm</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xmlns="" id="{68898F23-6064-95D7-D968-4B1575CD884C}"/>
              </a:ext>
            </a:extLst>
          </p:cNvPr>
          <p:cNvSpPr txBox="1"/>
          <p:nvPr/>
        </p:nvSpPr>
        <p:spPr>
          <a:xfrm>
            <a:off x="-610256" y="4833684"/>
            <a:ext cx="9879986" cy="1769715"/>
          </a:xfrm>
          <a:prstGeom prst="rect">
            <a:avLst/>
          </a:prstGeom>
        </p:spPr>
        <p:txBody>
          <a:bodyPr wrap="square" lIns="0" tIns="0" rIns="0" bIns="0" rtlCol="0" anchor="t">
            <a:spAutoFit/>
          </a:bodyPr>
          <a:lstStyle/>
          <a:p>
            <a:pPr algn="ctr"/>
            <a:r>
              <a:rPr lang="nl-NL" sz="11500" b="1" dirty="0">
                <a:solidFill>
                  <a:srgbClr val="0070C0"/>
                </a:solidFill>
                <a:latin typeface="#9Slide05 Agile Script Calligra" panose="03070402050302030203" pitchFamily="66" charset="0"/>
                <a:cs typeface="Times New Roman" pitchFamily="18" charset="0"/>
              </a:rPr>
              <a:t>Cảnh ngày xuân</a:t>
            </a:r>
            <a:endParaRPr lang="en-US" sz="11500" b="1" dirty="0">
              <a:solidFill>
                <a:srgbClr val="0070C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xmlns="" id="{110E56C7-D3D1-26E6-2510-0DAD3008CF49}"/>
              </a:ext>
            </a:extLst>
          </p:cNvPr>
          <p:cNvSpPr txBox="1"/>
          <p:nvPr/>
        </p:nvSpPr>
        <p:spPr>
          <a:xfrm>
            <a:off x="567690" y="3633002"/>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xmlns="" id="{43D008F7-AA8F-0176-3895-05A30EC1F4F6}"/>
              </a:ext>
            </a:extLst>
          </p:cNvPr>
          <p:cNvSpPr txBox="1"/>
          <p:nvPr/>
        </p:nvSpPr>
        <p:spPr>
          <a:xfrm>
            <a:off x="-610256" y="6752624"/>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6000" b="1" i="1" dirty="0">
                <a:latin typeface="#9Slide05 Agile Script Calligra" panose="03070402050302030203" pitchFamily="66" charset="0"/>
                <a:ea typeface="#9Slide04 Vollkorn Bold" panose="00000800000000000000" pitchFamily="2" charset="0"/>
                <a:cs typeface="Times New Roman" pitchFamily="18" charset="0"/>
              </a:rPr>
              <a:t>Truyện Kiều)</a:t>
            </a:r>
            <a:endParaRPr lang="en-US" sz="60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xmlns="" id="{7DB1E7D8-7EE8-A0C1-C73E-8A06DA79FC63}"/>
              </a:ext>
            </a:extLst>
          </p:cNvPr>
          <p:cNvSpPr txBox="1"/>
          <p:nvPr/>
        </p:nvSpPr>
        <p:spPr>
          <a:xfrm>
            <a:off x="3798693" y="8092302"/>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Bold" panose="00000800000000000000" pitchFamily="2" charset="0"/>
                <a:cs typeface="Times New Roman" pitchFamily="18" charset="0"/>
              </a:rPr>
              <a:t>- Nguyễn Du -</a:t>
            </a:r>
            <a:endParaRPr lang="en-US" sz="54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10" name="Freeform 6">
            <a:extLst>
              <a:ext uri="{FF2B5EF4-FFF2-40B4-BE49-F238E27FC236}">
                <a16:creationId xmlns:a16="http://schemas.microsoft.com/office/drawing/2014/main" xmlns="" id="{1B1A8BAC-6A94-63CD-86B7-21F78BBC8418}"/>
              </a:ext>
            </a:extLst>
          </p:cNvPr>
          <p:cNvSpPr/>
          <p:nvPr/>
        </p:nvSpPr>
        <p:spPr>
          <a:xfrm>
            <a:off x="-2748724" y="9232774"/>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lum bright="70000" contrast="-70000"/>
            </a:blip>
            <a:stretch>
              <a:fillRect/>
            </a:stretch>
          </a:blipFill>
        </p:spPr>
      </p:sp>
      <p:sp>
        <p:nvSpPr>
          <p:cNvPr id="12" name="Freeform 8">
            <a:extLst>
              <a:ext uri="{FF2B5EF4-FFF2-40B4-BE49-F238E27FC236}">
                <a16:creationId xmlns:a16="http://schemas.microsoft.com/office/drawing/2014/main" xmlns="" id="{8459AD79-EDE8-B19C-93C1-9717610AF18B}"/>
              </a:ext>
            </a:extLst>
          </p:cNvPr>
          <p:cNvSpPr/>
          <p:nvPr/>
        </p:nvSpPr>
        <p:spPr>
          <a:xfrm>
            <a:off x="-623171" y="268091"/>
            <a:ext cx="3329096" cy="2222172"/>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5"/>
            <a:stretch>
              <a:fillRect/>
            </a:stretch>
          </a:blipFill>
        </p:spPr>
      </p:sp>
    </p:spTree>
    <p:extLst>
      <p:ext uri="{BB962C8B-B14F-4D97-AF65-F5344CB8AC3E}">
        <p14:creationId xmlns:p14="http://schemas.microsoft.com/office/powerpoint/2010/main" val="2792830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xmlns="" id="{3BA513B0-82FF-4F41-8178-885375D1CF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xmlns="" id="{93DB8501-F9F2-4ACD-B56A-9019CD5006D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xmlns="" id="{DD03A94A-ADF5-4334-86B1-DBA5F70ACD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85A18E1-CBE3-4BBD-B1B7-CDBCA685E0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33EDCAA-1D6C-4710-9DA1-C7FC946D8E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xmlns="" id="{3916FBF2-1CC9-460D-A42B-FB77E515ECC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xmlns=""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xmlns="" id="{87005886-F06D-27B5-5D3F-CE5AEF616F79}"/>
              </a:ext>
            </a:extLst>
          </p:cNvPr>
          <p:cNvSpPr txBox="1"/>
          <p:nvPr/>
        </p:nvSpPr>
        <p:spPr>
          <a:xfrm>
            <a:off x="7518924" y="3667389"/>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2" name="Group 4">
            <a:extLst>
              <a:ext uri="{FF2B5EF4-FFF2-40B4-BE49-F238E27FC236}">
                <a16:creationId xmlns:a16="http://schemas.microsoft.com/office/drawing/2014/main" xmlns="" id="{0F9CDDB7-7DE6-C6BB-3EED-79DAABA13EF0}"/>
              </a:ext>
            </a:extLst>
          </p:cNvPr>
          <p:cNvGrpSpPr/>
          <p:nvPr/>
        </p:nvGrpSpPr>
        <p:grpSpPr>
          <a:xfrm>
            <a:off x="381000" y="864206"/>
            <a:ext cx="8318437" cy="8776053"/>
            <a:chOff x="0" y="0"/>
            <a:chExt cx="2077720" cy="2192020"/>
          </a:xfrm>
        </p:grpSpPr>
        <p:sp>
          <p:nvSpPr>
            <p:cNvPr id="4" name="Freeform 5">
              <a:extLst>
                <a:ext uri="{FF2B5EF4-FFF2-40B4-BE49-F238E27FC236}">
                  <a16:creationId xmlns:a16="http://schemas.microsoft.com/office/drawing/2014/main" xmlns="" id="{B34968D0-B3EB-F8CC-1A32-6A2A0C36AE6E}"/>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64773505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2 Cảnh ngày xuân - Ngữ Văn 9 _ Hoc10">
            <a:hlinkClick r:id="" action="ppaction://media"/>
            <a:extLst>
              <a:ext uri="{FF2B5EF4-FFF2-40B4-BE49-F238E27FC236}">
                <a16:creationId xmlns:a16="http://schemas.microsoft.com/office/drawing/2014/main" xmlns="" id="{DFE99A33-D66F-A9E2-B093-0850DF3B9B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 y="292417"/>
            <a:ext cx="17754600" cy="9986963"/>
          </a:xfrm>
          <a:prstGeom prst="rect">
            <a:avLst/>
          </a:prstGeom>
        </p:spPr>
      </p:pic>
    </p:spTree>
    <p:extLst>
      <p:ext uri="{BB962C8B-B14F-4D97-AF65-F5344CB8AC3E}">
        <p14:creationId xmlns:p14="http://schemas.microsoft.com/office/powerpoint/2010/main" val="364398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xmlns=""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4" name="TextBox 9">
            <a:extLst>
              <a:ext uri="{FF2B5EF4-FFF2-40B4-BE49-F238E27FC236}">
                <a16:creationId xmlns:a16="http://schemas.microsoft.com/office/drawing/2014/main" xmlns="" id="{54E5ADF7-0E9E-D615-B29D-AED3988D8513}"/>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7" name="TextBox 6">
            <a:extLst>
              <a:ext uri="{FF2B5EF4-FFF2-40B4-BE49-F238E27FC236}">
                <a16:creationId xmlns:a16="http://schemas.microsoft.com/office/drawing/2014/main" xmlns="" id="{46293701-F4FC-A764-A16E-3677D84EF442}"/>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xmlns=""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4">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73D2FA4A-6B31-4873-A5C1-51F76C148760}"/>
              </a:ext>
            </a:extLst>
          </p:cNvPr>
          <p:cNvSpPr/>
          <p:nvPr/>
        </p:nvSpPr>
        <p:spPr>
          <a:xfrm>
            <a:off x="609600" y="3720034"/>
            <a:ext cx="7553999" cy="2846931"/>
          </a:xfrm>
          <a:prstGeom prst="rect">
            <a:avLst/>
          </a:prstGeom>
          <a:noFill/>
        </p:spPr>
        <p:txBody>
          <a:bodyPr wrap="square" lIns="137021" tIns="68579" rIns="137021" bIns="68579">
            <a:spAutoFit/>
          </a:bodyPr>
          <a:lstStyle/>
          <a:p>
            <a:pPr algn="ctr" defTabSz="1369968"/>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p>
          <a:p>
            <a:pPr algn="ctr" defTabSz="1369968"/>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Báo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cáo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sản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phẩm</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a:t>
            </a:r>
          </a:p>
          <a:p>
            <a:pPr algn="ctr" defTabSz="1369968"/>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Hồ</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sơ</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người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nổi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tiếng</a:t>
            </a:r>
            <a:endPar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endParaRPr>
          </a:p>
          <a:p>
            <a:pPr algn="ctr" defTabSz="1369968"/>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về</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tác</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giả</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Nguyễn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Du</a:t>
            </a:r>
            <a:endParaRPr lang="en-SG" sz="4400" b="1" dirty="0">
              <a:solidFill>
                <a:srgbClr val="000000"/>
              </a:solidFill>
              <a:latin typeface="Calibri"/>
            </a:endParaRPr>
          </a:p>
        </p:txBody>
      </p:sp>
      <p:pic>
        <p:nvPicPr>
          <p:cNvPr id="5" name="Picture 4">
            <a:extLst>
              <a:ext uri="{FF2B5EF4-FFF2-40B4-BE49-F238E27FC236}">
                <a16:creationId xmlns:a16="http://schemas.microsoft.com/office/drawing/2014/main" xmlns="" id="{1B42DAC7-8B1B-734E-D1C2-68EC8A141F36}"/>
              </a:ext>
            </a:extLst>
          </p:cNvPr>
          <p:cNvPicPr>
            <a:picLocks noChangeAspect="1"/>
          </p:cNvPicPr>
          <p:nvPr/>
        </p:nvPicPr>
        <p:blipFill>
          <a:blip r:embed="rId3"/>
          <a:stretch>
            <a:fillRect/>
          </a:stretch>
        </p:blipFill>
        <p:spPr>
          <a:xfrm>
            <a:off x="8686800" y="0"/>
            <a:ext cx="7195066" cy="102870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xmlns="" id="{D37150F9-9DC7-E175-2CB8-F84E7D1BF834}"/>
              </a:ext>
            </a:extLst>
          </p:cNvPr>
          <p:cNvGrpSpPr/>
          <p:nvPr/>
        </p:nvGrpSpPr>
        <p:grpSpPr>
          <a:xfrm>
            <a:off x="622675" y="1450268"/>
            <a:ext cx="6588590" cy="6799839"/>
            <a:chOff x="0" y="0"/>
            <a:chExt cx="8784787" cy="9066452"/>
          </a:xfrm>
        </p:grpSpPr>
        <p:sp>
          <p:nvSpPr>
            <p:cNvPr id="9" name="Freeform 3">
              <a:extLst>
                <a:ext uri="{FF2B5EF4-FFF2-40B4-BE49-F238E27FC236}">
                  <a16:creationId xmlns:a16="http://schemas.microsoft.com/office/drawing/2014/main" xmlns="" id="{66E5B31F-A0B3-66F9-1BC9-515050D307F1}"/>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3" name="Rectangle 2"/>
          <p:cNvSpPr/>
          <p:nvPr/>
        </p:nvSpPr>
        <p:spPr>
          <a:xfrm>
            <a:off x="-1301509" y="7930712"/>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ectangle: Rounded Corners 4">
            <a:extLst>
              <a:ext uri="{FF2B5EF4-FFF2-40B4-BE49-F238E27FC236}">
                <a16:creationId xmlns:a16="http://schemas.microsoft.com/office/drawing/2014/main" xmlns="" id="{A3067605-0541-4558-B251-F9D312490A64}"/>
              </a:ext>
            </a:extLst>
          </p:cNvPr>
          <p:cNvSpPr txBox="1"/>
          <p:nvPr/>
        </p:nvSpPr>
        <p:spPr>
          <a:xfrm>
            <a:off x="7842491" y="266700"/>
            <a:ext cx="10456142" cy="2895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Điền-Nghi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Xuân-Hà</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Tĩnh</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Gia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quý</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xướng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4953000" y="969446"/>
            <a:ext cx="2529277" cy="1644030"/>
            <a:chOff x="4490873" y="1109"/>
            <a:chExt cx="2529277" cy="1644030"/>
          </a:xfrm>
        </p:grpSpPr>
        <p:sp>
          <p:nvSpPr>
            <p:cNvPr id="6" name="Rounded Rectangle 5"/>
            <p:cNvSpPr/>
            <p:nvPr/>
          </p:nvSpPr>
          <p:spPr>
            <a:xfrm>
              <a:off x="4490873" y="1109"/>
              <a:ext cx="2529277" cy="164403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ounded Rectangle 4"/>
            <p:cNvSpPr txBox="1"/>
            <p:nvPr/>
          </p:nvSpPr>
          <p:spPr>
            <a:xfrm>
              <a:off x="4571128" y="81364"/>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1" name="Rectangle 10"/>
          <p:cNvSpPr/>
          <p:nvPr/>
        </p:nvSpPr>
        <p:spPr>
          <a:xfrm>
            <a:off x="9965789" y="3834777"/>
            <a:ext cx="7810405" cy="1837426"/>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XVIII –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XIX: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p:cNvGrpSpPr/>
          <p:nvPr/>
        </p:nvGrpSpPr>
        <p:grpSpPr>
          <a:xfrm>
            <a:off x="7086600" y="4028173"/>
            <a:ext cx="2529277" cy="1644030"/>
            <a:chOff x="7615868" y="2271551"/>
            <a:chExt cx="2529277" cy="1644030"/>
          </a:xfrm>
        </p:grpSpPr>
        <p:sp>
          <p:nvSpPr>
            <p:cNvPr id="13" name="Rounded Rectangle 12"/>
            <p:cNvSpPr/>
            <p:nvPr/>
          </p:nvSpPr>
          <p:spPr>
            <a:xfrm>
              <a:off x="7615868" y="2271551"/>
              <a:ext cx="2529277" cy="1644030"/>
            </a:xfrm>
            <a:prstGeom prst="round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14" name="Rounded Rectangle 4"/>
            <p:cNvSpPr txBox="1"/>
            <p:nvPr/>
          </p:nvSpPr>
          <p:spPr>
            <a:xfrm>
              <a:off x="7696123" y="2351806"/>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p:cNvGrpSpPr/>
          <p:nvPr/>
        </p:nvGrpSpPr>
        <p:grpSpPr>
          <a:xfrm>
            <a:off x="6906089" y="7671994"/>
            <a:ext cx="2529277" cy="1644030"/>
            <a:chOff x="6422226" y="5945203"/>
            <a:chExt cx="2529277" cy="1644030"/>
          </a:xfrm>
        </p:grpSpPr>
        <p:sp>
          <p:nvSpPr>
            <p:cNvPr id="16" name="Rounded Rectangle 15"/>
            <p:cNvSpPr/>
            <p:nvPr/>
          </p:nvSpPr>
          <p:spPr>
            <a:xfrm>
              <a:off x="6422226" y="5945203"/>
              <a:ext cx="2529277" cy="164403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4"/>
            <p:cNvSpPr txBox="1"/>
            <p:nvPr/>
          </p:nvSpPr>
          <p:spPr>
            <a:xfrm>
              <a:off x="6502481"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9678132" y="6712467"/>
            <a:ext cx="8426549" cy="3453253"/>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Mồ</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đắc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a:t>
            </a: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Huế</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7985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barn(inVertical)">
                                      <p:cBhvr>
                                        <p:cTn id="20" dur="500"/>
                                        <p:tgtEl>
                                          <p:spTgt spid="18">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2789</TotalTime>
  <Words>2334</Words>
  <Application>Microsoft Office PowerPoint</Application>
  <PresentationFormat>Custom</PresentationFormat>
  <Paragraphs>263</Paragraphs>
  <Slides>37</Slides>
  <Notes>31</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37</vt:i4>
      </vt:variant>
    </vt:vector>
  </HeadingPairs>
  <TitlesOfParts>
    <vt:vector size="54" baseType="lpstr">
      <vt:lpstr>#9Slide05 SVNLifehack Script</vt:lpstr>
      <vt:lpstr>Calibri</vt:lpstr>
      <vt:lpstr>#9Slide04 Podkova ExtraBold</vt:lpstr>
      <vt:lpstr>Times New Roman</vt:lpstr>
      <vt:lpstr>Wingdings</vt:lpstr>
      <vt:lpstr>#9Slide07 IcielBaliho Script</vt:lpstr>
      <vt:lpstr>#9Slide05 SVNCookie</vt:lpstr>
      <vt:lpstr>Helvetica</vt:lpstr>
      <vt:lpstr>Arial</vt:lpstr>
      <vt:lpstr>#9Slide05 Agile Script Calligra</vt:lpstr>
      <vt:lpstr>Calibri Light</vt:lpstr>
      <vt:lpstr>#9Slide04 Vollkorn Bold</vt:lpstr>
      <vt:lpstr>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ASUS</dc:creator>
  <cp:lastModifiedBy>Thao</cp:lastModifiedBy>
  <cp:revision>106</cp:revision>
  <dcterms:created xsi:type="dcterms:W3CDTF">2006-08-16T00:00:00Z</dcterms:created>
  <dcterms:modified xsi:type="dcterms:W3CDTF">2025-08-24T01:15:35Z</dcterms:modified>
  <dc:identifier>DAFqk0XwARU</dc:identifier>
</cp:coreProperties>
</file>