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312" r:id="rId2"/>
    <p:sldId id="256" r:id="rId3"/>
    <p:sldId id="257" r:id="rId4"/>
    <p:sldId id="282" r:id="rId5"/>
    <p:sldId id="283" r:id="rId6"/>
    <p:sldId id="287" r:id="rId7"/>
    <p:sldId id="286" r:id="rId8"/>
    <p:sldId id="285" r:id="rId9"/>
    <p:sldId id="284" r:id="rId10"/>
    <p:sldId id="314" r:id="rId11"/>
    <p:sldId id="317" r:id="rId12"/>
    <p:sldId id="280" r:id="rId13"/>
    <p:sldId id="315" r:id="rId14"/>
    <p:sldId id="319" r:id="rId15"/>
    <p:sldId id="318" r:id="rId16"/>
    <p:sldId id="320" r:id="rId17"/>
    <p:sldId id="327" r:id="rId18"/>
    <p:sldId id="321" r:id="rId19"/>
    <p:sldId id="322" r:id="rId20"/>
    <p:sldId id="323" r:id="rId21"/>
    <p:sldId id="324" r:id="rId22"/>
    <p:sldId id="325" r:id="rId23"/>
    <p:sldId id="281" r:id="rId24"/>
    <p:sldId id="296" r:id="rId25"/>
    <p:sldId id="326" r:id="rId26"/>
    <p:sldId id="309" r:id="rId27"/>
    <p:sldId id="310" r:id="rId28"/>
    <p:sldId id="298" r:id="rId29"/>
    <p:sldId id="299" r:id="rId30"/>
  </p:sldIdLst>
  <p:sldSz cx="18288000" cy="10287000"/>
  <p:notesSz cx="6858000" cy="9144000"/>
  <p:embeddedFontLst>
    <p:embeddedFont>
      <p:font typeface="Cambria" panose="02040503050406030204" pitchFamily="18" charset="0"/>
      <p:regular r:id="rId32"/>
      <p:bold r:id="rId33"/>
      <p:italic r:id="rId34"/>
      <p:boldItalic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56" d="100"/>
          <a:sy n="56" d="100"/>
        </p:scale>
        <p:origin x="610"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BEEEA-909D-4F3C-953F-53089BB2F04A}" type="datetimeFigureOut">
              <a:rPr lang="en-US" smtClean="0"/>
              <a:t>8/26/2025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72CA13-D39F-4CF0-8094-EFD26456BBE2}" type="slidenum">
              <a:rPr lang="en-US" smtClean="0"/>
              <a:t>‹#›</a:t>
            </a:fld>
            <a:endParaRPr lang="en-US"/>
          </a:p>
        </p:txBody>
      </p:sp>
    </p:spTree>
    <p:extLst>
      <p:ext uri="{BB962C8B-B14F-4D97-AF65-F5344CB8AC3E}">
        <p14:creationId xmlns:p14="http://schemas.microsoft.com/office/powerpoint/2010/main" val="2556052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a:t>
            </a:fld>
            <a:endParaRPr lang="en-US"/>
          </a:p>
        </p:txBody>
      </p:sp>
    </p:spTree>
    <p:extLst>
      <p:ext uri="{BB962C8B-B14F-4D97-AF65-F5344CB8AC3E}">
        <p14:creationId xmlns:p14="http://schemas.microsoft.com/office/powerpoint/2010/main" val="3779257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10</a:t>
            </a:fld>
            <a:endParaRPr lang="en-US"/>
          </a:p>
        </p:txBody>
      </p:sp>
    </p:spTree>
    <p:extLst>
      <p:ext uri="{BB962C8B-B14F-4D97-AF65-F5344CB8AC3E}">
        <p14:creationId xmlns:p14="http://schemas.microsoft.com/office/powerpoint/2010/main" val="511713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11</a:t>
            </a:fld>
            <a:endParaRPr lang="en-US"/>
          </a:p>
        </p:txBody>
      </p:sp>
    </p:spTree>
    <p:extLst>
      <p:ext uri="{BB962C8B-B14F-4D97-AF65-F5344CB8AC3E}">
        <p14:creationId xmlns:p14="http://schemas.microsoft.com/office/powerpoint/2010/main" val="3453861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12</a:t>
            </a:fld>
            <a:endParaRPr lang="en-US"/>
          </a:p>
        </p:txBody>
      </p:sp>
    </p:spTree>
    <p:extLst>
      <p:ext uri="{BB962C8B-B14F-4D97-AF65-F5344CB8AC3E}">
        <p14:creationId xmlns:p14="http://schemas.microsoft.com/office/powerpoint/2010/main" val="3882397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13</a:t>
            </a:fld>
            <a:endParaRPr lang="en-US"/>
          </a:p>
        </p:txBody>
      </p:sp>
    </p:spTree>
    <p:extLst>
      <p:ext uri="{BB962C8B-B14F-4D97-AF65-F5344CB8AC3E}">
        <p14:creationId xmlns:p14="http://schemas.microsoft.com/office/powerpoint/2010/main" val="3464181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14</a:t>
            </a:fld>
            <a:endParaRPr lang="en-US"/>
          </a:p>
        </p:txBody>
      </p:sp>
    </p:spTree>
    <p:extLst>
      <p:ext uri="{BB962C8B-B14F-4D97-AF65-F5344CB8AC3E}">
        <p14:creationId xmlns:p14="http://schemas.microsoft.com/office/powerpoint/2010/main" val="2248073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15</a:t>
            </a:fld>
            <a:endParaRPr lang="en-US"/>
          </a:p>
        </p:txBody>
      </p:sp>
    </p:spTree>
    <p:extLst>
      <p:ext uri="{BB962C8B-B14F-4D97-AF65-F5344CB8AC3E}">
        <p14:creationId xmlns:p14="http://schemas.microsoft.com/office/powerpoint/2010/main" val="1307381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16</a:t>
            </a:fld>
            <a:endParaRPr lang="en-US"/>
          </a:p>
        </p:txBody>
      </p:sp>
    </p:spTree>
    <p:extLst>
      <p:ext uri="{BB962C8B-B14F-4D97-AF65-F5344CB8AC3E}">
        <p14:creationId xmlns:p14="http://schemas.microsoft.com/office/powerpoint/2010/main" val="49968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17</a:t>
            </a:fld>
            <a:endParaRPr lang="en-US"/>
          </a:p>
        </p:txBody>
      </p:sp>
    </p:spTree>
    <p:extLst>
      <p:ext uri="{BB962C8B-B14F-4D97-AF65-F5344CB8AC3E}">
        <p14:creationId xmlns:p14="http://schemas.microsoft.com/office/powerpoint/2010/main" val="1202360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18</a:t>
            </a:fld>
            <a:endParaRPr lang="en-US"/>
          </a:p>
        </p:txBody>
      </p:sp>
    </p:spTree>
    <p:extLst>
      <p:ext uri="{BB962C8B-B14F-4D97-AF65-F5344CB8AC3E}">
        <p14:creationId xmlns:p14="http://schemas.microsoft.com/office/powerpoint/2010/main" val="2134854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19</a:t>
            </a:fld>
            <a:endParaRPr lang="en-US"/>
          </a:p>
        </p:txBody>
      </p:sp>
    </p:spTree>
    <p:extLst>
      <p:ext uri="{BB962C8B-B14F-4D97-AF65-F5344CB8AC3E}">
        <p14:creationId xmlns:p14="http://schemas.microsoft.com/office/powerpoint/2010/main" val="126152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a:t>
            </a:fld>
            <a:endParaRPr lang="en-US"/>
          </a:p>
        </p:txBody>
      </p:sp>
    </p:spTree>
    <p:extLst>
      <p:ext uri="{BB962C8B-B14F-4D97-AF65-F5344CB8AC3E}">
        <p14:creationId xmlns:p14="http://schemas.microsoft.com/office/powerpoint/2010/main" val="2421819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20</a:t>
            </a:fld>
            <a:endParaRPr lang="en-US"/>
          </a:p>
        </p:txBody>
      </p:sp>
    </p:spTree>
    <p:extLst>
      <p:ext uri="{BB962C8B-B14F-4D97-AF65-F5344CB8AC3E}">
        <p14:creationId xmlns:p14="http://schemas.microsoft.com/office/powerpoint/2010/main" val="2264810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21</a:t>
            </a:fld>
            <a:endParaRPr lang="en-US"/>
          </a:p>
        </p:txBody>
      </p:sp>
    </p:spTree>
    <p:extLst>
      <p:ext uri="{BB962C8B-B14F-4D97-AF65-F5344CB8AC3E}">
        <p14:creationId xmlns:p14="http://schemas.microsoft.com/office/powerpoint/2010/main" val="3520315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22</a:t>
            </a:fld>
            <a:endParaRPr lang="en-US"/>
          </a:p>
        </p:txBody>
      </p:sp>
    </p:spTree>
    <p:extLst>
      <p:ext uri="{BB962C8B-B14F-4D97-AF65-F5344CB8AC3E}">
        <p14:creationId xmlns:p14="http://schemas.microsoft.com/office/powerpoint/2010/main" val="1341381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23</a:t>
            </a:fld>
            <a:endParaRPr lang="en-US"/>
          </a:p>
        </p:txBody>
      </p:sp>
    </p:spTree>
    <p:extLst>
      <p:ext uri="{BB962C8B-B14F-4D97-AF65-F5344CB8AC3E}">
        <p14:creationId xmlns:p14="http://schemas.microsoft.com/office/powerpoint/2010/main" val="3790966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24</a:t>
            </a:fld>
            <a:endParaRPr lang="en-US"/>
          </a:p>
        </p:txBody>
      </p:sp>
    </p:spTree>
    <p:extLst>
      <p:ext uri="{BB962C8B-B14F-4D97-AF65-F5344CB8AC3E}">
        <p14:creationId xmlns:p14="http://schemas.microsoft.com/office/powerpoint/2010/main" val="705477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25</a:t>
            </a:fld>
            <a:endParaRPr lang="en-US"/>
          </a:p>
        </p:txBody>
      </p:sp>
    </p:spTree>
    <p:extLst>
      <p:ext uri="{BB962C8B-B14F-4D97-AF65-F5344CB8AC3E}">
        <p14:creationId xmlns:p14="http://schemas.microsoft.com/office/powerpoint/2010/main" val="1017702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26</a:t>
            </a:fld>
            <a:endParaRPr lang="en-US"/>
          </a:p>
        </p:txBody>
      </p:sp>
    </p:spTree>
    <p:extLst>
      <p:ext uri="{BB962C8B-B14F-4D97-AF65-F5344CB8AC3E}">
        <p14:creationId xmlns:p14="http://schemas.microsoft.com/office/powerpoint/2010/main" val="1668336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27</a:t>
            </a:fld>
            <a:endParaRPr lang="en-US"/>
          </a:p>
        </p:txBody>
      </p:sp>
    </p:spTree>
    <p:extLst>
      <p:ext uri="{BB962C8B-B14F-4D97-AF65-F5344CB8AC3E}">
        <p14:creationId xmlns:p14="http://schemas.microsoft.com/office/powerpoint/2010/main" val="2987543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28</a:t>
            </a:fld>
            <a:endParaRPr lang="en-US"/>
          </a:p>
        </p:txBody>
      </p:sp>
    </p:spTree>
    <p:extLst>
      <p:ext uri="{BB962C8B-B14F-4D97-AF65-F5344CB8AC3E}">
        <p14:creationId xmlns:p14="http://schemas.microsoft.com/office/powerpoint/2010/main" val="342225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29</a:t>
            </a:fld>
            <a:endParaRPr lang="en-US"/>
          </a:p>
        </p:txBody>
      </p:sp>
    </p:spTree>
    <p:extLst>
      <p:ext uri="{BB962C8B-B14F-4D97-AF65-F5344CB8AC3E}">
        <p14:creationId xmlns:p14="http://schemas.microsoft.com/office/powerpoint/2010/main" val="2830068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3</a:t>
            </a:fld>
            <a:endParaRPr lang="en-US"/>
          </a:p>
        </p:txBody>
      </p:sp>
    </p:spTree>
    <p:extLst>
      <p:ext uri="{BB962C8B-B14F-4D97-AF65-F5344CB8AC3E}">
        <p14:creationId xmlns:p14="http://schemas.microsoft.com/office/powerpoint/2010/main" val="186547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4</a:t>
            </a:fld>
            <a:endParaRPr lang="en-US"/>
          </a:p>
        </p:txBody>
      </p:sp>
    </p:spTree>
    <p:extLst>
      <p:ext uri="{BB962C8B-B14F-4D97-AF65-F5344CB8AC3E}">
        <p14:creationId xmlns:p14="http://schemas.microsoft.com/office/powerpoint/2010/main" val="313956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5</a:t>
            </a:fld>
            <a:endParaRPr lang="en-US"/>
          </a:p>
        </p:txBody>
      </p:sp>
    </p:spTree>
    <p:extLst>
      <p:ext uri="{BB962C8B-B14F-4D97-AF65-F5344CB8AC3E}">
        <p14:creationId xmlns:p14="http://schemas.microsoft.com/office/powerpoint/2010/main" val="3718844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6</a:t>
            </a:fld>
            <a:endParaRPr lang="en-US"/>
          </a:p>
        </p:txBody>
      </p:sp>
    </p:spTree>
    <p:extLst>
      <p:ext uri="{BB962C8B-B14F-4D97-AF65-F5344CB8AC3E}">
        <p14:creationId xmlns:p14="http://schemas.microsoft.com/office/powerpoint/2010/main" val="411384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7</a:t>
            </a:fld>
            <a:endParaRPr lang="en-US"/>
          </a:p>
        </p:txBody>
      </p:sp>
    </p:spTree>
    <p:extLst>
      <p:ext uri="{BB962C8B-B14F-4D97-AF65-F5344CB8AC3E}">
        <p14:creationId xmlns:p14="http://schemas.microsoft.com/office/powerpoint/2010/main" val="190778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8</a:t>
            </a:fld>
            <a:endParaRPr lang="en-US"/>
          </a:p>
        </p:txBody>
      </p:sp>
    </p:spTree>
    <p:extLst>
      <p:ext uri="{BB962C8B-B14F-4D97-AF65-F5344CB8AC3E}">
        <p14:creationId xmlns:p14="http://schemas.microsoft.com/office/powerpoint/2010/main" val="2963505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9</a:t>
            </a:fld>
            <a:endParaRPr lang="en-US"/>
          </a:p>
        </p:txBody>
      </p:sp>
    </p:spTree>
    <p:extLst>
      <p:ext uri="{BB962C8B-B14F-4D97-AF65-F5344CB8AC3E}">
        <p14:creationId xmlns:p14="http://schemas.microsoft.com/office/powerpoint/2010/main" val="1874914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8" Type="http://schemas.openxmlformats.org/officeDocument/2006/relationships/image" Target="../media/image33.svg"/><Relationship Id="rId3" Type="http://schemas.openxmlformats.org/officeDocument/2006/relationships/image" Target="../media/image10.png"/><Relationship Id="rId2" Type="http://schemas.openxmlformats.org/officeDocument/2006/relationships/notesSlide" Target="../notesSlides/notesSlide12.xml"/><Relationship Id="rId20" Type="http://schemas.openxmlformats.org/officeDocument/2006/relationships/image" Target="../media/image20.png"/><Relationship Id="rId1" Type="http://schemas.openxmlformats.org/officeDocument/2006/relationships/slideLayout" Target="../slideLayouts/slideLayout7.xml"/><Relationship Id="rId1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1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17" Type="http://schemas.openxmlformats.org/officeDocument/2006/relationships/image" Target="../media/image23.png"/><Relationship Id="rId2" Type="http://schemas.openxmlformats.org/officeDocument/2006/relationships/notesSlide" Target="../notesSlides/notesSlide15.xml"/><Relationship Id="rId16" Type="http://schemas.openxmlformats.org/officeDocument/2006/relationships/image" Target="../media/image31.svg"/><Relationship Id="rId1" Type="http://schemas.openxmlformats.org/officeDocument/2006/relationships/slideLayout" Target="../slideLayouts/slideLayout7.xml"/><Relationship Id="rId1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8" Type="http://schemas.openxmlformats.org/officeDocument/2006/relationships/image" Target="../media/image33.svg"/><Relationship Id="rId3" Type="http://schemas.openxmlformats.org/officeDocument/2006/relationships/image" Target="../media/image34.png"/><Relationship Id="rId2" Type="http://schemas.openxmlformats.org/officeDocument/2006/relationships/notesSlide" Target="../notesSlides/notesSlide23.xml"/><Relationship Id="rId20" Type="http://schemas.openxmlformats.org/officeDocument/2006/relationships/image" Target="../media/image35.png"/><Relationship Id="rId1" Type="http://schemas.openxmlformats.org/officeDocument/2006/relationships/slideLayout" Target="../slideLayouts/slideLayout7.xml"/><Relationship Id="rId19" Type="http://schemas.openxmlformats.org/officeDocument/2006/relationships/image" Target="../media/image12.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22.svg"/><Relationship Id="rId2" Type="http://schemas.openxmlformats.org/officeDocument/2006/relationships/notesSlide" Target="../notesSlides/notesSlide24.xml"/><Relationship Id="rId1" Type="http://schemas.openxmlformats.org/officeDocument/2006/relationships/slideLayout" Target="../slideLayouts/slideLayout7.xml"/><Relationship Id="rId11" Type="http://schemas.openxmlformats.org/officeDocument/2006/relationships/image" Target="../media/image2.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20" Type="http://schemas.openxmlformats.org/officeDocument/2006/relationships/image" Target="../media/image2.svg"/><Relationship Id="rId1" Type="http://schemas.openxmlformats.org/officeDocument/2006/relationships/slideLayout" Target="../slideLayouts/slideLayout7.xml"/><Relationship Id="rId11" Type="http://schemas.openxmlformats.org/officeDocument/2006/relationships/image" Target="../media/image39.png"/><Relationship Id="rId10" Type="http://schemas.openxmlformats.org/officeDocument/2006/relationships/image" Target="../media/image8.sv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10" Type="http://schemas.openxmlformats.org/officeDocument/2006/relationships/image" Target="../media/image8.sv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0.sv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6"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5.png"/><Relationship Id="rId15" Type="http://schemas.openxmlformats.org/officeDocument/2006/relationships/image" Target="../media/image32.sv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34.png"/><Relationship Id="rId4" Type="http://schemas.openxmlformats.org/officeDocument/2006/relationships/notesSlide" Target="../notesSlides/notesSlide29.xml"/><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18" Type="http://schemas.openxmlformats.org/officeDocument/2006/relationships/image" Target="../media/image33.svg"/><Relationship Id="rId3" Type="http://schemas.openxmlformats.org/officeDocument/2006/relationships/image" Target="../media/image10.png"/><Relationship Id="rId2" Type="http://schemas.openxmlformats.org/officeDocument/2006/relationships/notesSlide" Target="../notesSlides/notesSlide3.xml"/><Relationship Id="rId20" Type="http://schemas.openxmlformats.org/officeDocument/2006/relationships/image" Target="../media/image12.png"/><Relationship Id="rId1" Type="http://schemas.openxmlformats.org/officeDocument/2006/relationships/slideLayout" Target="../slideLayouts/slideLayout7.xml"/><Relationship Id="rId1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8288002" cy="10287000"/>
            <a:chOff x="0" y="0"/>
            <a:chExt cx="18288002" cy="10287000"/>
          </a:xfrm>
        </p:grpSpPr>
        <p:pic>
          <p:nvPicPr>
            <p:cNvPr id="1026" name="Picture 2" descr="Báo Đà Nẵng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7"/>
            <p:cNvSpPr/>
            <p:nvPr/>
          </p:nvSpPr>
          <p:spPr>
            <a:xfrm rot="5400000">
              <a:off x="6235109" y="-1777410"/>
              <a:ext cx="5817783" cy="18288002"/>
            </a:xfrm>
            <a:custGeom>
              <a:avLst/>
              <a:gdLst/>
              <a:ahLst/>
              <a:cxnLst/>
              <a:rect l="l" t="t" r="r" b="b"/>
              <a:pathLst>
                <a:path w="14630400" h="8229600">
                  <a:moveTo>
                    <a:pt x="0" y="0"/>
                  </a:moveTo>
                  <a:lnTo>
                    <a:pt x="14630400" y="0"/>
                  </a:lnTo>
                  <a:lnTo>
                    <a:pt x="14630400" y="8229600"/>
                  </a:lnTo>
                  <a:lnTo>
                    <a:pt x="0" y="8229600"/>
                  </a:lnTo>
                  <a:lnTo>
                    <a:pt x="0" y="0"/>
                  </a:lnTo>
                  <a:close/>
                </a:path>
              </a:pathLst>
            </a:custGeom>
            <a:blipFill>
              <a:blip r:embed="rId4"/>
              <a:stretch>
                <a:fillRect/>
              </a:stretch>
            </a:blipFill>
          </p:spPr>
        </p:sp>
      </p:grpSp>
    </p:spTree>
    <p:extLst>
      <p:ext uri="{BB962C8B-B14F-4D97-AF65-F5344CB8AC3E}">
        <p14:creationId xmlns:p14="http://schemas.microsoft.com/office/powerpoint/2010/main" val="2815020532"/>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83166" y="2607308"/>
            <a:ext cx="3513755" cy="1422121"/>
            <a:chOff x="0" y="0"/>
            <a:chExt cx="14423829" cy="4243521"/>
          </a:xfrm>
          <a:solidFill>
            <a:schemeClr val="bg2"/>
          </a:solidFill>
        </p:grpSpPr>
        <p:sp>
          <p:nvSpPr>
            <p:cNvPr id="19" name="Freeform 1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 name="Rectangle 2"/>
          <p:cNvSpPr/>
          <p:nvPr/>
        </p:nvSpPr>
        <p:spPr>
          <a:xfrm>
            <a:off x="609600" y="495300"/>
            <a:ext cx="9282118" cy="769441"/>
          </a:xfrm>
          <a:prstGeom prst="rect">
            <a:avLst/>
          </a:prstGeom>
        </p:spPr>
        <p:txBody>
          <a:bodyPr wrap="square">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2. </a:t>
            </a:r>
            <a:r>
              <a:rPr lang="en-US" sz="4400" b="1" dirty="0" err="1" smtClean="0">
                <a:solidFill>
                  <a:prstClr val="black"/>
                </a:solidFill>
                <a:latin typeface="Times New Roman" panose="02020603050405020304" pitchFamily="18" charset="0"/>
                <a:cs typeface="Times New Roman" panose="02020603050405020304" pitchFamily="18" charset="0"/>
              </a:rPr>
              <a:t>Tìm</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hiểu</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chung</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983166" y="1633338"/>
            <a:ext cx="9282118" cy="769441"/>
          </a:xfrm>
          <a:prstGeom prst="rect">
            <a:avLst/>
          </a:prstGeom>
        </p:spPr>
        <p:txBody>
          <a:bodyPr wrap="square">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b</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Tác</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phẩm</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99311" y="2881517"/>
            <a:ext cx="2681464"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Bố</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cục</a:t>
            </a:r>
            <a:endParaRPr lang="vi-VN" sz="4400" dirty="0">
              <a:solidFill>
                <a:srgbClr val="222222"/>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5946664" y="2153330"/>
            <a:ext cx="7616936" cy="2123658"/>
          </a:xfrm>
          <a:prstGeom prst="rect">
            <a:avLst/>
          </a:prstGeom>
          <a:solidFill>
            <a:schemeClr val="bg1"/>
          </a:solidFill>
        </p:spPr>
        <p:txBody>
          <a:bodyPr wrap="square" rtlCol="0">
            <a:spAutoFit/>
          </a:bodyPr>
          <a:lstStyle/>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a:t>
            </a:r>
            <a:r>
              <a:rPr lang="vi-VN" sz="4400" b="1" dirty="0">
                <a:solidFill>
                  <a:srgbClr val="222222"/>
                </a:solidFill>
                <a:latin typeface="Times New Roman" panose="02020603050405020304" pitchFamily="18" charset="0"/>
                <a:cs typeface="Times New Roman" panose="02020603050405020304" pitchFamily="18" charset="0"/>
              </a:rPr>
              <a:t>Phần 1 </a:t>
            </a:r>
            <a:r>
              <a:rPr lang="vi-VN" sz="4400" dirty="0">
                <a:solidFill>
                  <a:srgbClr val="222222"/>
                </a:solidFill>
                <a:latin typeface="Times New Roman" panose="02020603050405020304" pitchFamily="18" charset="0"/>
                <a:cs typeface="Times New Roman" panose="02020603050405020304" pitchFamily="18" charset="0"/>
              </a:rPr>
              <a:t>(từ đầu đến…ngủ với bà nghe ba): Hoàn cảnh của người mẹ vườn cau.</a:t>
            </a:r>
          </a:p>
        </p:txBody>
      </p:sp>
      <p:sp>
        <p:nvSpPr>
          <p:cNvPr id="33" name="TextBox 32"/>
          <p:cNvSpPr txBox="1"/>
          <p:nvPr/>
        </p:nvSpPr>
        <p:spPr>
          <a:xfrm>
            <a:off x="7086600" y="4703152"/>
            <a:ext cx="7616936" cy="2123658"/>
          </a:xfrm>
          <a:prstGeom prst="rect">
            <a:avLst/>
          </a:prstGeom>
          <a:solidFill>
            <a:schemeClr val="bg1"/>
          </a:solidFill>
        </p:spPr>
        <p:txBody>
          <a:bodyPr wrap="square" rtlCol="0">
            <a:spAutoFit/>
          </a:bodyPr>
          <a:lstStyle/>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a:t>
            </a:r>
            <a:r>
              <a:rPr lang="vi-VN" sz="4400" b="1" dirty="0">
                <a:solidFill>
                  <a:srgbClr val="222222"/>
                </a:solidFill>
                <a:latin typeface="Times New Roman" panose="02020603050405020304" pitchFamily="18" charset="0"/>
                <a:cs typeface="Times New Roman" panose="02020603050405020304" pitchFamily="18" charset="0"/>
              </a:rPr>
              <a:t>Phần 2 </a:t>
            </a:r>
            <a:r>
              <a:rPr lang="vi-VN" sz="4400" dirty="0">
                <a:solidFill>
                  <a:srgbClr val="222222"/>
                </a:solidFill>
                <a:latin typeface="Times New Roman" panose="02020603050405020304" pitchFamily="18" charset="0"/>
                <a:cs typeface="Times New Roman" panose="02020603050405020304" pitchFamily="18" charset="0"/>
              </a:rPr>
              <a:t>(tiếp theo đến…ba tôi chuyển công tác lên tỉnh): tình cảm của người mẹ vườn cau.</a:t>
            </a:r>
          </a:p>
        </p:txBody>
      </p:sp>
      <p:sp>
        <p:nvSpPr>
          <p:cNvPr id="35" name="TextBox 34"/>
          <p:cNvSpPr txBox="1"/>
          <p:nvPr/>
        </p:nvSpPr>
        <p:spPr>
          <a:xfrm>
            <a:off x="8382000" y="7269487"/>
            <a:ext cx="7616936" cy="2123658"/>
          </a:xfrm>
          <a:prstGeom prst="rect">
            <a:avLst/>
          </a:prstGeom>
          <a:solidFill>
            <a:schemeClr val="bg1"/>
          </a:solidFill>
        </p:spPr>
        <p:txBody>
          <a:bodyPr wrap="square" rtlCol="0">
            <a:spAutoFit/>
          </a:bodyPr>
          <a:lstStyle/>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a:t>
            </a:r>
            <a:r>
              <a:rPr lang="vi-VN" sz="4400" b="1" dirty="0">
                <a:solidFill>
                  <a:srgbClr val="222222"/>
                </a:solidFill>
                <a:latin typeface="Times New Roman" panose="02020603050405020304" pitchFamily="18" charset="0"/>
                <a:cs typeface="Times New Roman" panose="02020603050405020304" pitchFamily="18" charset="0"/>
              </a:rPr>
              <a:t>Phần 3 </a:t>
            </a:r>
            <a:r>
              <a:rPr lang="vi-VN" sz="4400" dirty="0">
                <a:solidFill>
                  <a:srgbClr val="222222"/>
                </a:solidFill>
                <a:latin typeface="Times New Roman" panose="02020603050405020304" pitchFamily="18" charset="0"/>
                <a:cs typeface="Times New Roman" panose="02020603050405020304" pitchFamily="18" charset="0"/>
              </a:rPr>
              <a:t>(phần còn lại): Ý nghĩa, giá trị công lao của người mẹ.</a:t>
            </a:r>
          </a:p>
        </p:txBody>
      </p:sp>
      <p:pic>
        <p:nvPicPr>
          <p:cNvPr id="2050" name="Picture 2" descr="nghệ sĩ quê hương việt nam thanhxi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7917" l="3333" r="90000"/>
                    </a14:imgEffect>
                  </a14:imgLayer>
                </a14:imgProps>
              </a:ext>
              <a:ext uri="{28A0092B-C50C-407E-A947-70E740481C1C}">
                <a14:useLocalDpi xmlns:a14="http://schemas.microsoft.com/office/drawing/2010/main" val="0"/>
              </a:ext>
            </a:extLst>
          </a:blip>
          <a:srcRect/>
          <a:stretch>
            <a:fillRect/>
          </a:stretch>
        </p:blipFill>
        <p:spPr bwMode="auto">
          <a:xfrm>
            <a:off x="1526093" y="3573787"/>
            <a:ext cx="7391400" cy="739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85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animBg="1"/>
      <p:bldP spid="33"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95300"/>
            <a:ext cx="9282118" cy="769441"/>
          </a:xfrm>
          <a:prstGeom prst="rect">
            <a:avLst/>
          </a:prstGeom>
        </p:spPr>
        <p:txBody>
          <a:bodyPr wrap="square">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2. </a:t>
            </a:r>
            <a:r>
              <a:rPr lang="en-US" sz="4400" b="1" dirty="0" err="1" smtClean="0">
                <a:solidFill>
                  <a:prstClr val="black"/>
                </a:solidFill>
                <a:latin typeface="Times New Roman" panose="02020603050405020304" pitchFamily="18" charset="0"/>
                <a:cs typeface="Times New Roman" panose="02020603050405020304" pitchFamily="18" charset="0"/>
              </a:rPr>
              <a:t>Tìm</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hiểu</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chung</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983166" y="1633338"/>
            <a:ext cx="9282118" cy="769441"/>
          </a:xfrm>
          <a:prstGeom prst="rect">
            <a:avLst/>
          </a:prstGeom>
        </p:spPr>
        <p:txBody>
          <a:bodyPr wrap="square">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b</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Tác</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phẩm</a:t>
            </a:r>
            <a:endParaRPr lang="vi-VN" sz="4400" b="1" dirty="0">
              <a:solidFill>
                <a:prstClr val="black"/>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983166" y="2842356"/>
            <a:ext cx="4503234" cy="1422121"/>
            <a:chOff x="983166" y="4407291"/>
            <a:chExt cx="4503234" cy="1422121"/>
          </a:xfrm>
        </p:grpSpPr>
        <p:grpSp>
          <p:nvGrpSpPr>
            <p:cNvPr id="5" name="Group 4"/>
            <p:cNvGrpSpPr/>
            <p:nvPr/>
          </p:nvGrpSpPr>
          <p:grpSpPr>
            <a:xfrm>
              <a:off x="983166" y="4407291"/>
              <a:ext cx="4503234" cy="1422121"/>
              <a:chOff x="0" y="0"/>
              <a:chExt cx="18485602" cy="4243521"/>
            </a:xfrm>
            <a:solidFill>
              <a:schemeClr val="bg2"/>
            </a:solidFill>
          </p:grpSpPr>
          <p:sp>
            <p:nvSpPr>
              <p:cNvPr id="7" name="Freeform 6"/>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6" name="Rectangle 5"/>
            <p:cNvSpPr/>
            <p:nvPr/>
          </p:nvSpPr>
          <p:spPr>
            <a:xfrm>
              <a:off x="1399310" y="4681500"/>
              <a:ext cx="3858489"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Sự</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việc</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chính</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8" name="Rectangle: Rounded Corners 8">
            <a:extLst>
              <a:ext uri="{FF2B5EF4-FFF2-40B4-BE49-F238E27FC236}">
                <a16:creationId xmlns:a16="http://schemas.microsoft.com/office/drawing/2014/main" xmlns="" id="{1705B23F-C89C-4EB7-93C6-B7D36C8AB63C}"/>
              </a:ext>
            </a:extLst>
          </p:cNvPr>
          <p:cNvSpPr/>
          <p:nvPr/>
        </p:nvSpPr>
        <p:spPr>
          <a:xfrm>
            <a:off x="1742210" y="4513103"/>
            <a:ext cx="15735530" cy="2029557"/>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Tôi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thăm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hi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sinh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Tôi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thấy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xúc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thương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vô</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hạn</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1705B23F-C89C-4EB7-93C6-B7D36C8AB63C}"/>
              </a:ext>
            </a:extLst>
          </p:cNvPr>
          <p:cNvSpPr/>
          <p:nvPr/>
        </p:nvSpPr>
        <p:spPr>
          <a:xfrm>
            <a:off x="1742210" y="6919092"/>
            <a:ext cx="12677140" cy="123190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Bố</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bận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lãng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quê</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Rounded Corners 8">
            <a:extLst>
              <a:ext uri="{FF2B5EF4-FFF2-40B4-BE49-F238E27FC236}">
                <a16:creationId xmlns:a16="http://schemas.microsoft.com/office/drawing/2014/main" xmlns="" id="{1705B23F-C89C-4EB7-93C6-B7D36C8AB63C}"/>
              </a:ext>
            </a:extLst>
          </p:cNvPr>
          <p:cNvSpPr/>
          <p:nvPr/>
        </p:nvSpPr>
        <p:spPr>
          <a:xfrm>
            <a:off x="1747290" y="8527424"/>
            <a:ext cx="12677140" cy="1224269"/>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gửi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ếch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nhắn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88058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1382771">
            <a:off x="7607328" y="783805"/>
            <a:ext cx="9553395" cy="2314018"/>
          </a:xfrm>
          <a:prstGeom prst="rect">
            <a:avLst/>
          </a:prstGeom>
        </p:spPr>
      </p:pic>
      <p:grpSp>
        <p:nvGrpSpPr>
          <p:cNvPr id="34" name="Group 33"/>
          <p:cNvGrpSpPr/>
          <p:nvPr/>
        </p:nvGrpSpPr>
        <p:grpSpPr>
          <a:xfrm>
            <a:off x="8844891" y="1581477"/>
            <a:ext cx="9064203" cy="6685080"/>
            <a:chOff x="8844891" y="1581477"/>
            <a:chExt cx="9064203" cy="6685080"/>
          </a:xfrm>
        </p:grpSpPr>
        <p:pic>
          <p:nvPicPr>
            <p:cNvPr id="25" name="Picture 24"/>
            <p:cNvPicPr>
              <a:picLocks noChangeAspect="1"/>
            </p:cNvPicPr>
            <p:nvPr/>
          </p:nvPicPr>
          <p:blipFill>
            <a:blip r:embed="rId19"/>
            <a:stretch>
              <a:fillRect/>
            </a:stretch>
          </p:blipFill>
          <p:spPr>
            <a:xfrm rot="21312113">
              <a:off x="8844891" y="1715064"/>
              <a:ext cx="9064203" cy="6405370"/>
            </a:xfrm>
            <a:prstGeom prst="rect">
              <a:avLst/>
            </a:prstGeom>
          </p:spPr>
        </p:pic>
        <p:cxnSp>
          <p:nvCxnSpPr>
            <p:cNvPr id="27" name="Straight Connector 26"/>
            <p:cNvCxnSpPr/>
            <p:nvPr/>
          </p:nvCxnSpPr>
          <p:spPr>
            <a:xfrm>
              <a:off x="11049000" y="1940814"/>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293436" y="17548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451710" y="15814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5" idx="1"/>
              <a:endCxn id="25" idx="3"/>
            </p:cNvCxnSpPr>
            <p:nvPr/>
          </p:nvCxnSpPr>
          <p:spPr>
            <a:xfrm flipV="1">
              <a:off x="8860773" y="4538661"/>
              <a:ext cx="9032439" cy="75817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p:nvPicPr>
        <p:blipFill>
          <a:blip r:embed="rId20">
            <a:biLevel thresh="75000"/>
          </a:blip>
          <a:stretch>
            <a:fillRect/>
          </a:stretch>
        </p:blipFill>
        <p:spPr>
          <a:xfrm>
            <a:off x="-497324" y="3363206"/>
            <a:ext cx="9827604" cy="3023878"/>
          </a:xfrm>
          <a:prstGeom prst="rect">
            <a:avLst/>
          </a:prstGeom>
        </p:spPr>
      </p:pic>
    </p:spTree>
    <p:extLst>
      <p:ext uri="{BB962C8B-B14F-4D97-AF65-F5344CB8AC3E}">
        <p14:creationId xmlns:p14="http://schemas.microsoft.com/office/powerpoint/2010/main" val="3705465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2417" b="97833" l="0" r="100000"/>
                    </a14:imgEffect>
                  </a14:imgLayer>
                </a14:imgProps>
              </a:ext>
              <a:ext uri="{28A0092B-C50C-407E-A947-70E740481C1C}">
                <a14:useLocalDpi xmlns:a14="http://schemas.microsoft.com/office/drawing/2010/main" val="0"/>
              </a:ext>
            </a:extLst>
          </a:blip>
          <a:stretch>
            <a:fillRect/>
          </a:stretch>
        </p:blipFill>
        <p:spPr>
          <a:xfrm>
            <a:off x="0" y="7620"/>
            <a:ext cx="9966960" cy="9966960"/>
          </a:xfrm>
          <a:prstGeom prst="rect">
            <a:avLst/>
          </a:prstGeom>
        </p:spPr>
      </p:pic>
      <p:pic>
        <p:nvPicPr>
          <p:cNvPr id="4" name="Picture 3"/>
          <p:cNvPicPr>
            <a:picLocks noChangeAspect="1"/>
          </p:cNvPicPr>
          <p:nvPr/>
        </p:nvPicPr>
        <p:blipFill>
          <a:blip r:embed="rId5"/>
          <a:stretch>
            <a:fillRect/>
          </a:stretch>
        </p:blipFill>
        <p:spPr>
          <a:xfrm>
            <a:off x="8382000" y="2692709"/>
            <a:ext cx="9358171" cy="4596782"/>
          </a:xfrm>
          <a:prstGeom prst="rect">
            <a:avLst/>
          </a:prstGeom>
        </p:spPr>
      </p:pic>
    </p:spTree>
    <p:extLst>
      <p:ext uri="{BB962C8B-B14F-4D97-AF65-F5344CB8AC3E}">
        <p14:creationId xmlns:p14="http://schemas.microsoft.com/office/powerpoint/2010/main" val="7960677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 y="419100"/>
            <a:ext cx="3925954" cy="1422121"/>
            <a:chOff x="983166" y="4407291"/>
            <a:chExt cx="4833631" cy="1422121"/>
          </a:xfrm>
        </p:grpSpPr>
        <p:grpSp>
          <p:nvGrpSpPr>
            <p:cNvPr id="3" name="Group 2"/>
            <p:cNvGrpSpPr/>
            <p:nvPr/>
          </p:nvGrpSpPr>
          <p:grpSpPr>
            <a:xfrm>
              <a:off x="983166" y="4407291"/>
              <a:ext cx="4503234" cy="1422121"/>
              <a:chOff x="0" y="0"/>
              <a:chExt cx="18485602" cy="4243521"/>
            </a:xfrm>
            <a:solidFill>
              <a:schemeClr val="bg2"/>
            </a:solidFill>
          </p:grpSpPr>
          <p:sp>
            <p:nvSpPr>
              <p:cNvPr id="5" name="Freeform 4"/>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 name="Rectangle 3"/>
            <p:cNvSpPr/>
            <p:nvPr/>
          </p:nvSpPr>
          <p:spPr>
            <a:xfrm>
              <a:off x="1616401" y="4733630"/>
              <a:ext cx="4200396"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Ngôi</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kể</a:t>
              </a:r>
              <a:endParaRPr lang="vi-VN" sz="4400" dirty="0">
                <a:solidFill>
                  <a:srgbClr val="222222"/>
                </a:solidFill>
                <a:latin typeface="Times New Roman" panose="02020603050405020304" pitchFamily="18" charset="0"/>
                <a:cs typeface="Times New Roman" panose="02020603050405020304" pitchFamily="18" charset="0"/>
              </a:endParaRPr>
            </a:p>
          </p:txBody>
        </p:sp>
      </p:grpSp>
      <p:pic>
        <p:nvPicPr>
          <p:cNvPr id="27" name="Picture 8"/>
          <p:cNvPicPr>
            <a:picLocks noChangeAspect="1"/>
          </p:cNvPicPr>
          <p:nvPr/>
        </p:nvPicPr>
        <p:blipFill>
          <a:blip r:embed="rId3">
            <a:duotone>
              <a:prstClr val="black"/>
              <a:schemeClr val="accent5">
                <a:lumMod val="40000"/>
                <a:lumOff val="6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107831" y="7124700"/>
            <a:ext cx="3860431" cy="4114800"/>
          </a:xfrm>
          <a:prstGeom prst="rect">
            <a:avLst/>
          </a:prstGeom>
        </p:spPr>
      </p:pic>
      <p:sp>
        <p:nvSpPr>
          <p:cNvPr id="20" name="Rectangle 19"/>
          <p:cNvSpPr/>
          <p:nvPr/>
        </p:nvSpPr>
        <p:spPr>
          <a:xfrm>
            <a:off x="4880108" y="1746688"/>
            <a:ext cx="12519500" cy="2800767"/>
          </a:xfrm>
          <a:prstGeom prst="rect">
            <a:avLst/>
          </a:prstGeom>
        </p:spPr>
        <p:txBody>
          <a:bodyPr wrap="square">
            <a:spAutoFit/>
          </a:bodyPr>
          <a:lstStyle/>
          <a:p>
            <a:pPr algn="just" fontAlgn="base"/>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r>
              <a:rPr lang="vi-VN" sz="4400" dirty="0" smtClean="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Tác dụng: </a:t>
            </a:r>
            <a:r>
              <a:rPr lang="vi-VN" sz="4400" dirty="0">
                <a:latin typeface="Times New Roman" panose="02020603050405020304" pitchFamily="18" charset="0"/>
                <a:cs typeface="Times New Roman" panose="02020603050405020304" pitchFamily="18" charset="0"/>
              </a:rPr>
              <a:t>Cho thấy cái nhìn và cảm nhận chủ quan của nhân vật tôi về sự việc trong truyện, từ góc nhìn trẻ thơ người đọc sẽ có nhiều giải nghĩa khác nhau về văn bản</a:t>
            </a:r>
            <a:r>
              <a:rPr lang="vi-VN" sz="4400" dirty="0" smtClean="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21" name="Rectangle 20"/>
          <p:cNvSpPr/>
          <p:nvPr/>
        </p:nvSpPr>
        <p:spPr>
          <a:xfrm>
            <a:off x="4880108" y="745439"/>
            <a:ext cx="12519500" cy="769441"/>
          </a:xfrm>
          <a:prstGeom prst="rect">
            <a:avLst/>
          </a:prstGeom>
        </p:spPr>
        <p:txBody>
          <a:bodyPr wrap="square">
            <a:spAutoFit/>
          </a:bodyPr>
          <a:lstStyle/>
          <a:p>
            <a:pPr algn="just" fontAlgn="base"/>
            <a:r>
              <a:rPr lang="en-US" sz="4400" dirty="0" err="1" smtClean="0">
                <a:solidFill>
                  <a:srgbClr val="000000"/>
                </a:solidFill>
                <a:latin typeface="Times New Roman" panose="02020603050405020304" pitchFamily="18" charset="0"/>
                <a:cs typeface="Times New Roman" panose="02020603050405020304" pitchFamily="18" charset="0"/>
              </a:rPr>
              <a:t>Ngôi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thứ</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nhất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vật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tôi</a:t>
            </a:r>
            <a:r>
              <a:rPr lang="en-US" sz="4400" dirty="0" smtClean="0">
                <a:solidFill>
                  <a:srgbClr val="000000"/>
                </a:solidFill>
                <a:latin typeface="Times New Roman" panose="02020603050405020304" pitchFamily="18" charset="0"/>
                <a:cs typeface="Times New Roman" panose="02020603050405020304" pitchFamily="18" charset="0"/>
              </a:rPr>
              <a:t>”)</a:t>
            </a:r>
          </a:p>
        </p:txBody>
      </p:sp>
      <p:grpSp>
        <p:nvGrpSpPr>
          <p:cNvPr id="28" name="Group 27"/>
          <p:cNvGrpSpPr/>
          <p:nvPr/>
        </p:nvGrpSpPr>
        <p:grpSpPr>
          <a:xfrm>
            <a:off x="685800" y="4547455"/>
            <a:ext cx="3200400" cy="1422121"/>
            <a:chOff x="983166" y="4407291"/>
            <a:chExt cx="4833631" cy="1422121"/>
          </a:xfrm>
        </p:grpSpPr>
        <p:grpSp>
          <p:nvGrpSpPr>
            <p:cNvPr id="29" name="Group 28"/>
            <p:cNvGrpSpPr/>
            <p:nvPr/>
          </p:nvGrpSpPr>
          <p:grpSpPr>
            <a:xfrm>
              <a:off x="983166" y="4407291"/>
              <a:ext cx="4503234" cy="1422121"/>
              <a:chOff x="0" y="0"/>
              <a:chExt cx="18485602" cy="4243521"/>
            </a:xfrm>
            <a:solidFill>
              <a:schemeClr val="bg2"/>
            </a:solidFill>
          </p:grpSpPr>
          <p:sp>
            <p:nvSpPr>
              <p:cNvPr id="31" name="Freeform 30"/>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0" name="Rectangle 29"/>
            <p:cNvSpPr/>
            <p:nvPr/>
          </p:nvSpPr>
          <p:spPr>
            <a:xfrm>
              <a:off x="1616401" y="4733630"/>
              <a:ext cx="4200396"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Đề</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tài</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32" name="Rectangle 31"/>
          <p:cNvSpPr/>
          <p:nvPr/>
        </p:nvSpPr>
        <p:spPr>
          <a:xfrm>
            <a:off x="4049499" y="4873794"/>
            <a:ext cx="4880611" cy="769441"/>
          </a:xfrm>
          <a:prstGeom prst="rect">
            <a:avLst/>
          </a:prstGeom>
        </p:spPr>
        <p:txBody>
          <a:bodyPr wrap="square">
            <a:spAutoFit/>
          </a:bodyPr>
          <a:lstStyle/>
          <a:p>
            <a:r>
              <a:rPr lang="vi-VN" sz="4400" dirty="0">
                <a:solidFill>
                  <a:srgbClr val="000000"/>
                </a:solidFill>
                <a:latin typeface="+mj-lt"/>
              </a:rPr>
              <a:t>Người mẹ</a:t>
            </a:r>
            <a:endParaRPr lang="en-US" sz="4400" dirty="0">
              <a:latin typeface="+mj-lt"/>
            </a:endParaRPr>
          </a:p>
        </p:txBody>
      </p:sp>
      <p:grpSp>
        <p:nvGrpSpPr>
          <p:cNvPr id="33" name="Group 32"/>
          <p:cNvGrpSpPr/>
          <p:nvPr/>
        </p:nvGrpSpPr>
        <p:grpSpPr>
          <a:xfrm>
            <a:off x="7322704" y="4547453"/>
            <a:ext cx="3167531" cy="1422121"/>
            <a:chOff x="983166" y="4407291"/>
            <a:chExt cx="4762542" cy="1422121"/>
          </a:xfrm>
        </p:grpSpPr>
        <p:grpSp>
          <p:nvGrpSpPr>
            <p:cNvPr id="34" name="Group 33"/>
            <p:cNvGrpSpPr/>
            <p:nvPr/>
          </p:nvGrpSpPr>
          <p:grpSpPr>
            <a:xfrm>
              <a:off x="983166" y="4407291"/>
              <a:ext cx="4503234" cy="1422121"/>
              <a:chOff x="0" y="0"/>
              <a:chExt cx="18485602" cy="4243521"/>
            </a:xfrm>
            <a:solidFill>
              <a:schemeClr val="bg2"/>
            </a:solidFill>
          </p:grpSpPr>
          <p:sp>
            <p:nvSpPr>
              <p:cNvPr id="36" name="Freeform 35"/>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5" name="Rectangle 34"/>
            <p:cNvSpPr/>
            <p:nvPr/>
          </p:nvSpPr>
          <p:spPr>
            <a:xfrm>
              <a:off x="1545312" y="4733630"/>
              <a:ext cx="4200396"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Chủ</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đề</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37" name="Rectangle 36"/>
          <p:cNvSpPr/>
          <p:nvPr/>
        </p:nvSpPr>
        <p:spPr>
          <a:xfrm>
            <a:off x="10691650" y="4596127"/>
            <a:ext cx="6707958" cy="1446550"/>
          </a:xfrm>
          <a:prstGeom prst="rect">
            <a:avLst/>
          </a:prstGeom>
        </p:spPr>
        <p:txBody>
          <a:bodyPr wrap="square">
            <a:spAutoFit/>
          </a:bodyPr>
          <a:lstStyle/>
          <a:p>
            <a:pPr algn="just"/>
            <a:r>
              <a:rPr lang="vi-VN" sz="4400" dirty="0">
                <a:solidFill>
                  <a:srgbClr val="000000"/>
                </a:solidFill>
                <a:latin typeface="+mj-lt"/>
              </a:rPr>
              <a:t>Lòng biết ơn, thái độ sống uống nước nhớ nguồn.</a:t>
            </a:r>
          </a:p>
        </p:txBody>
      </p:sp>
      <p:grpSp>
        <p:nvGrpSpPr>
          <p:cNvPr id="38" name="Group 37"/>
          <p:cNvGrpSpPr/>
          <p:nvPr/>
        </p:nvGrpSpPr>
        <p:grpSpPr>
          <a:xfrm>
            <a:off x="685800" y="6542628"/>
            <a:ext cx="3925954" cy="1422121"/>
            <a:chOff x="983166" y="4407291"/>
            <a:chExt cx="4833631" cy="1422121"/>
          </a:xfrm>
        </p:grpSpPr>
        <p:grpSp>
          <p:nvGrpSpPr>
            <p:cNvPr id="39" name="Group 38"/>
            <p:cNvGrpSpPr/>
            <p:nvPr/>
          </p:nvGrpSpPr>
          <p:grpSpPr>
            <a:xfrm>
              <a:off x="983166" y="4407291"/>
              <a:ext cx="4503234" cy="1422121"/>
              <a:chOff x="0" y="0"/>
              <a:chExt cx="18485602" cy="4243521"/>
            </a:xfrm>
            <a:solidFill>
              <a:schemeClr val="bg2"/>
            </a:solidFill>
          </p:grpSpPr>
          <p:sp>
            <p:nvSpPr>
              <p:cNvPr id="41" name="Freeform 40"/>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0" name="Rectangle 39"/>
            <p:cNvSpPr/>
            <p:nvPr/>
          </p:nvSpPr>
          <p:spPr>
            <a:xfrm>
              <a:off x="1616401" y="4733630"/>
              <a:ext cx="4200396"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Nhan</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đề</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42" name="Rectangle 41"/>
          <p:cNvSpPr/>
          <p:nvPr/>
        </p:nvSpPr>
        <p:spPr>
          <a:xfrm>
            <a:off x="4880108" y="7870216"/>
            <a:ext cx="12519500" cy="2123658"/>
          </a:xfrm>
          <a:prstGeom prst="rect">
            <a:avLst/>
          </a:prstGeom>
        </p:spPr>
        <p:txBody>
          <a:bodyPr wrap="square">
            <a:spAutoFit/>
          </a:bodyPr>
          <a:lstStyle/>
          <a:p>
            <a:pPr algn="just" fontAlgn="base"/>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dirty="0" smtClean="0">
                <a:latin typeface="Times New Roman" panose="02020603050405020304" pitchFamily="18" charset="0"/>
                <a:cs typeface="Times New Roman" panose="02020603050405020304" pitchFamily="18" charset="0"/>
                <a:sym typeface="Wingdings" panose="05000000000000000000" pitchFamily="2" charset="2"/>
              </a:rPr>
              <a:t>Không </a:t>
            </a:r>
            <a:r>
              <a:rPr lang="vi-VN" sz="4400" dirty="0">
                <a:latin typeface="Times New Roman" panose="02020603050405020304" pitchFamily="18" charset="0"/>
                <a:cs typeface="Times New Roman" panose="02020603050405020304" pitchFamily="18" charset="0"/>
                <a:sym typeface="Wingdings" panose="05000000000000000000" pitchFamily="2" charset="2"/>
              </a:rPr>
              <a:t>phải tên riêng, không nhắc đến một người mẹ nào cụ thể.</a:t>
            </a:r>
          </a:p>
          <a:p>
            <a:pPr algn="just" fontAlgn="base"/>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dirty="0" smtClean="0">
                <a:latin typeface="Times New Roman" panose="02020603050405020304" pitchFamily="18" charset="0"/>
                <a:cs typeface="Times New Roman" panose="02020603050405020304" pitchFamily="18" charset="0"/>
                <a:sym typeface="Wingdings" panose="05000000000000000000" pitchFamily="2" charset="2"/>
              </a:rPr>
              <a:t>Gợi </a:t>
            </a:r>
            <a:r>
              <a:rPr lang="vi-VN" sz="4400" dirty="0">
                <a:latin typeface="Times New Roman" panose="02020603050405020304" pitchFamily="18" charset="0"/>
                <a:cs typeface="Times New Roman" panose="02020603050405020304" pitchFamily="18" charset="0"/>
                <a:sym typeface="Wingdings" panose="05000000000000000000" pitchFamily="2" charset="2"/>
              </a:rPr>
              <a:t>ra sự gần gũi, thân thuộc.</a:t>
            </a:r>
          </a:p>
        </p:txBody>
      </p:sp>
      <p:sp>
        <p:nvSpPr>
          <p:cNvPr id="43" name="Rectangle 42"/>
          <p:cNvSpPr/>
          <p:nvPr/>
        </p:nvSpPr>
        <p:spPr>
          <a:xfrm>
            <a:off x="4880108" y="6868967"/>
            <a:ext cx="12519500" cy="769441"/>
          </a:xfrm>
          <a:prstGeom prst="rect">
            <a:avLst/>
          </a:prstGeom>
        </p:spPr>
        <p:txBody>
          <a:bodyPr wrap="square">
            <a:spAutoFit/>
          </a:bodyPr>
          <a:lstStyle/>
          <a:p>
            <a:pPr algn="just" fontAlgn="base"/>
            <a:r>
              <a:rPr lang="en-US" sz="4400" b="1" dirty="0" smtClean="0">
                <a:solidFill>
                  <a:srgbClr val="000000"/>
                </a:solidFill>
                <a:latin typeface="Times New Roman" panose="02020603050405020304" pitchFamily="18" charset="0"/>
                <a:cs typeface="Times New Roman" panose="02020603050405020304" pitchFamily="18" charset="0"/>
              </a:rPr>
              <a:t>“</a:t>
            </a:r>
            <a:r>
              <a:rPr lang="en-US" sz="4400" b="1" dirty="0" err="1" smtClean="0">
                <a:solidFill>
                  <a:srgbClr val="000000"/>
                </a:solidFill>
                <a:latin typeface="Times New Roman" panose="02020603050405020304" pitchFamily="18" charset="0"/>
                <a:cs typeface="Times New Roman" panose="02020603050405020304" pitchFamily="18" charset="0"/>
              </a:rPr>
              <a:t>Người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mẹ</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vườn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cau</a:t>
            </a:r>
            <a:r>
              <a:rPr lang="en-US" sz="4400" b="1" dirty="0" smtClean="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9951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2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barn(inVertical)">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anim calcmode="lin" valueType="num">
                                      <p:cBhvr>
                                        <p:cTn id="35" dur="1000" fill="hold"/>
                                        <p:tgtEl>
                                          <p:spTgt spid="42"/>
                                        </p:tgtEl>
                                        <p:attrNameLst>
                                          <p:attrName>ppt_x</p:attrName>
                                        </p:attrNameLst>
                                      </p:cBhvr>
                                      <p:tavLst>
                                        <p:tav tm="0">
                                          <p:val>
                                            <p:strVal val="#ppt_x"/>
                                          </p:val>
                                        </p:tav>
                                        <p:tav tm="100000">
                                          <p:val>
                                            <p:strVal val="#ppt_x"/>
                                          </p:val>
                                        </p:tav>
                                      </p:tavLst>
                                    </p:anim>
                                    <p:anim calcmode="lin" valueType="num">
                                      <p:cBhvr>
                                        <p:cTn id="3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2" grpId="0"/>
      <p:bldP spid="37" grpId="0"/>
      <p:bldP spid="42"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59511" y="461142"/>
            <a:ext cx="3657600" cy="1422121"/>
            <a:chOff x="983166" y="4407291"/>
            <a:chExt cx="4503234" cy="1422121"/>
          </a:xfrm>
        </p:grpSpPr>
        <p:grpSp>
          <p:nvGrpSpPr>
            <p:cNvPr id="3" name="Group 2"/>
            <p:cNvGrpSpPr/>
            <p:nvPr/>
          </p:nvGrpSpPr>
          <p:grpSpPr>
            <a:xfrm>
              <a:off x="983166" y="4407291"/>
              <a:ext cx="4503234" cy="1422121"/>
              <a:chOff x="0" y="0"/>
              <a:chExt cx="18485602" cy="4243521"/>
            </a:xfrm>
            <a:solidFill>
              <a:schemeClr val="bg2"/>
            </a:solidFill>
          </p:grpSpPr>
          <p:sp>
            <p:nvSpPr>
              <p:cNvPr id="5" name="Freeform 4"/>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 name="Rectangle 3"/>
            <p:cNvSpPr/>
            <p:nvPr/>
          </p:nvSpPr>
          <p:spPr>
            <a:xfrm>
              <a:off x="1134585" y="4733630"/>
              <a:ext cx="4200396"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Cốt</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truyện</a:t>
              </a:r>
              <a:endParaRPr lang="vi-VN" sz="4400" dirty="0">
                <a:solidFill>
                  <a:srgbClr val="222222"/>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754512" y="2324100"/>
            <a:ext cx="5665745" cy="5585289"/>
            <a:chOff x="914399" y="647701"/>
            <a:chExt cx="5665745" cy="2428239"/>
          </a:xfrm>
          <a:solidFill>
            <a:schemeClr val="bg1"/>
          </a:solidFill>
        </p:grpSpPr>
        <p:grpSp>
          <p:nvGrpSpPr>
            <p:cNvPr id="13" name="Group 12"/>
            <p:cNvGrpSpPr/>
            <p:nvPr/>
          </p:nvGrpSpPr>
          <p:grpSpPr>
            <a:xfrm>
              <a:off x="914399" y="647701"/>
              <a:ext cx="5665745" cy="2428239"/>
              <a:chOff x="-3" y="1"/>
              <a:chExt cx="16757246" cy="3558601"/>
            </a:xfrm>
            <a:grpFill/>
          </p:grpSpPr>
          <p:sp>
            <p:nvSpPr>
              <p:cNvPr id="15" name="Freeform 14"/>
              <p:cNvSpPr/>
              <p:nvPr/>
            </p:nvSpPr>
            <p:spPr>
              <a:xfrm>
                <a:off x="-3" y="1"/>
                <a:ext cx="16757246" cy="355860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4" name="Rectangle 13"/>
            <p:cNvSpPr/>
            <p:nvPr/>
          </p:nvSpPr>
          <p:spPr>
            <a:xfrm>
              <a:off x="1143000" y="818227"/>
              <a:ext cx="5208547" cy="2100782"/>
            </a:xfrm>
            <a:prstGeom prst="rect">
              <a:avLst/>
            </a:prstGeom>
            <a:grp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Mở đầu </a:t>
              </a:r>
              <a:r>
                <a:rPr lang="vi-VN" sz="4400" dirty="0">
                  <a:latin typeface="Times New Roman" panose="02020603050405020304" pitchFamily="18" charset="0"/>
                  <a:cs typeface="Times New Roman" panose="02020603050405020304" pitchFamily="18" charset="0"/>
                </a:rPr>
                <a:t>tác phẩm tác giả đã nhắc đến việc làm văn về mẹ, với đề bài mở nhưng nhân vật “tôi” vẫn không thể nghĩ ra không nên bắt đầu như nào.</a:t>
              </a:r>
              <a:endParaRPr lang="en-US" sz="4400" dirty="0">
                <a:solidFill>
                  <a:prstClr val="black"/>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6941952" y="2376900"/>
            <a:ext cx="4492719" cy="5532488"/>
            <a:chOff x="7239001" y="1151662"/>
            <a:chExt cx="4876800" cy="2424504"/>
          </a:xfrm>
          <a:solidFill>
            <a:schemeClr val="bg1"/>
          </a:solidFill>
        </p:grpSpPr>
        <p:grpSp>
          <p:nvGrpSpPr>
            <p:cNvPr id="17" name="Group 16"/>
            <p:cNvGrpSpPr/>
            <p:nvPr/>
          </p:nvGrpSpPr>
          <p:grpSpPr>
            <a:xfrm>
              <a:off x="7239001" y="1151662"/>
              <a:ext cx="4876800" cy="2424504"/>
              <a:chOff x="0" y="0"/>
              <a:chExt cx="14423829" cy="3553127"/>
            </a:xfrm>
            <a:grpFill/>
          </p:grpSpPr>
          <p:sp>
            <p:nvSpPr>
              <p:cNvPr id="19" name="Freeform 18"/>
              <p:cNvSpPr/>
              <p:nvPr/>
            </p:nvSpPr>
            <p:spPr>
              <a:xfrm>
                <a:off x="0" y="0"/>
                <a:ext cx="14423829" cy="3553127"/>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8" name="Rectangle 17"/>
            <p:cNvSpPr/>
            <p:nvPr/>
          </p:nvSpPr>
          <p:spPr>
            <a:xfrm>
              <a:off x="7391400" y="1322189"/>
              <a:ext cx="4572001" cy="1227381"/>
            </a:xfrm>
            <a:prstGeom prst="rect">
              <a:avLst/>
            </a:prstGeom>
            <a:grp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Sau đó </a:t>
              </a:r>
              <a:r>
                <a:rPr lang="vi-VN" sz="4400" dirty="0">
                  <a:latin typeface="Times New Roman" panose="02020603050405020304" pitchFamily="18" charset="0"/>
                  <a:cs typeface="Times New Roman" panose="02020603050405020304" pitchFamily="18" charset="0"/>
                </a:rPr>
                <a:t>nhân vật bắt đầu dòng hồi tưởng về người bà</a:t>
              </a:r>
              <a:endParaRPr lang="en-US" sz="4400" dirty="0">
                <a:solidFill>
                  <a:prstClr val="black"/>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11956365" y="2414009"/>
            <a:ext cx="5486400" cy="5495381"/>
            <a:chOff x="0" y="1"/>
            <a:chExt cx="14423829" cy="3256074"/>
          </a:xfrm>
          <a:solidFill>
            <a:schemeClr val="bg1"/>
          </a:solidFill>
        </p:grpSpPr>
        <p:sp>
          <p:nvSpPr>
            <p:cNvPr id="24" name="Freeform 23"/>
            <p:cNvSpPr/>
            <p:nvPr/>
          </p:nvSpPr>
          <p:spPr>
            <a:xfrm>
              <a:off x="0" y="1"/>
              <a:ext cx="14423829" cy="3256074"/>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3" name="Rectangle 22"/>
          <p:cNvSpPr/>
          <p:nvPr/>
        </p:nvSpPr>
        <p:spPr>
          <a:xfrm>
            <a:off x="12260713" y="2806243"/>
            <a:ext cx="4876801" cy="4832092"/>
          </a:xfrm>
          <a:prstGeom prst="rect">
            <a:avLst/>
          </a:prstGeom>
          <a:solidFill>
            <a:schemeClr val="bg1"/>
          </a:solid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Cuối cùng </a:t>
            </a:r>
            <a:r>
              <a:rPr lang="vi-VN" sz="4400" dirty="0">
                <a:latin typeface="Times New Roman" panose="02020603050405020304" pitchFamily="18" charset="0"/>
                <a:cs typeface="Times New Roman" panose="02020603050405020304" pitchFamily="18" charset="0"/>
              </a:rPr>
              <a:t>kết truyện bài văn của nhân vật tôi tuy 4 điểm nhưng không hề buồn vì tả về mẹ đâu chỉ bằng vài câu.</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752600" y="8403025"/>
            <a:ext cx="15200131" cy="1446550"/>
          </a:xfrm>
          <a:prstGeom prst="rect">
            <a:avLst/>
          </a:prstGeom>
        </p:spPr>
        <p:txBody>
          <a:bodyPr wrap="square">
            <a:spAutoFit/>
          </a:bodyPr>
          <a:lstStyle/>
          <a:p>
            <a:r>
              <a:rPr lang="vi-VN" sz="4400" b="1" dirty="0">
                <a:latin typeface="+mj-lt"/>
              </a:rPr>
              <a:t> </a:t>
            </a:r>
            <a:r>
              <a:rPr lang="en-US" sz="4400" b="1" dirty="0" smtClean="0">
                <a:latin typeface="+mj-lt"/>
                <a:sym typeface="Wingdings" panose="05000000000000000000" pitchFamily="2" charset="2"/>
              </a:rPr>
              <a:t> </a:t>
            </a:r>
            <a:r>
              <a:rPr lang="vi-VN" sz="4400" b="1" dirty="0" smtClean="0">
                <a:latin typeface="+mj-lt"/>
              </a:rPr>
              <a:t>Cốt </a:t>
            </a:r>
            <a:r>
              <a:rPr lang="vi-VN" sz="4400" b="1" dirty="0">
                <a:latin typeface="+mj-lt"/>
              </a:rPr>
              <a:t>truyện gần gũi, kể theo dòng hồi tưởng của nhân vật “tôi”.</a:t>
            </a:r>
            <a:endParaRPr lang="en-US" sz="4400" b="1" dirty="0">
              <a:latin typeface="+mj-lt"/>
            </a:endParaRPr>
          </a:p>
        </p:txBody>
      </p:sp>
      <p:pic>
        <p:nvPicPr>
          <p:cNvPr id="26" name="Picture 9"/>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230600" y="-1947609"/>
            <a:ext cx="5646381" cy="4114800"/>
          </a:xfrm>
          <a:prstGeom prst="rect">
            <a:avLst/>
          </a:prstGeom>
        </p:spPr>
      </p:pic>
      <p:pic>
        <p:nvPicPr>
          <p:cNvPr id="27" name="Picture 8"/>
          <p:cNvPicPr>
            <a:picLocks noChangeAspect="1"/>
          </p:cNvPicPr>
          <p:nvPr/>
        </p:nvPicPr>
        <p:blipFill>
          <a:blip r:embed="rId17">
            <a:duotone>
              <a:prstClr val="black"/>
              <a:schemeClr val="accent5">
                <a:lumMod val="40000"/>
                <a:lumOff val="6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107831" y="7124700"/>
            <a:ext cx="3860431" cy="4114800"/>
          </a:xfrm>
          <a:prstGeom prst="rect">
            <a:avLst/>
          </a:prstGeom>
        </p:spPr>
      </p:pic>
    </p:spTree>
    <p:extLst>
      <p:ext uri="{BB962C8B-B14F-4D97-AF65-F5344CB8AC3E}">
        <p14:creationId xmlns:p14="http://schemas.microsoft.com/office/powerpoint/2010/main" val="377811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inh họa:   Trà M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91" b="99758" l="13029" r="100000">
                        <a14:foregroundMark x1="35025" y1="48551" x2="80203" y2="85266"/>
                        <a14:foregroundMark x1="42301" y1="92754" x2="86802" y2="85507"/>
                        <a14:foregroundMark x1="32657" y1="61111" x2="31472" y2="96618"/>
                        <a14:foregroundMark x1="57699" y1="83575" x2="79526" y2="86473"/>
                        <a14:foregroundMark x1="93063" y1="55314" x2="90694" y2="95411"/>
                        <a14:foregroundMark x1="73604" y1="96377" x2="93909" y2="73913"/>
                        <a14:foregroundMark x1="98139" y1="92029" x2="97631" y2="76329"/>
                        <a14:foregroundMark x1="84772" y1="96377" x2="97970" y2="99758"/>
                        <a14:foregroundMark x1="97462" y1="44444" x2="86633" y2="14976"/>
                        <a14:foregroundMark x1="98139" y1="9179" x2="85618" y2="6522"/>
                        <a14:foregroundMark x1="37394" y1="75121" x2="40102" y2="64010"/>
                        <a14:backgroundMark x1="36887" y1="26087" x2="40271" y2="7246"/>
                        <a14:backgroundMark x1="36887" y1="61836" x2="34856" y2="43961"/>
                        <a14:backgroundMark x1="32826" y1="72947" x2="33164" y2="50725"/>
                        <a14:backgroundMark x1="26227" y1="43237" x2="29442" y2="60145"/>
                      </a14:backgroundRemoval>
                    </a14:imgEffect>
                  </a14:imgLayer>
                </a14:imgProps>
              </a:ext>
              <a:ext uri="{28A0092B-C50C-407E-A947-70E740481C1C}">
                <a14:useLocalDpi xmlns:a14="http://schemas.microsoft.com/office/drawing/2010/main" val="0"/>
              </a:ext>
            </a:extLst>
          </a:blip>
          <a:srcRect/>
          <a:stretch>
            <a:fillRect/>
          </a:stretch>
        </p:blipFill>
        <p:spPr bwMode="auto">
          <a:xfrm>
            <a:off x="4191000" y="0"/>
            <a:ext cx="14711628" cy="103056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228600" y="2400300"/>
            <a:ext cx="9577646" cy="3377477"/>
          </a:xfrm>
          <a:prstGeom prst="rect">
            <a:avLst/>
          </a:prstGeom>
        </p:spPr>
      </p:pic>
    </p:spTree>
    <p:extLst>
      <p:ext uri="{BB962C8B-B14F-4D97-AF65-F5344CB8AC3E}">
        <p14:creationId xmlns:p14="http://schemas.microsoft.com/office/powerpoint/2010/main" val="5913491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674" r="30673"/>
          <a:stretch/>
        </p:blipFill>
        <p:spPr>
          <a:xfrm>
            <a:off x="838200" y="717357"/>
            <a:ext cx="6467475" cy="9407236"/>
          </a:xfrm>
          <a:prstGeom prst="rect">
            <a:avLst/>
          </a:prstGeom>
        </p:spPr>
      </p:pic>
      <p:sp>
        <p:nvSpPr>
          <p:cNvPr id="3" name="Rectangle 2"/>
          <p:cNvSpPr/>
          <p:nvPr/>
        </p:nvSpPr>
        <p:spPr>
          <a:xfrm>
            <a:off x="7848600" y="1104900"/>
            <a:ext cx="9829800" cy="2800767"/>
          </a:xfrm>
          <a:prstGeom prst="rect">
            <a:avLst/>
          </a:prstGeom>
        </p:spPr>
        <p:txBody>
          <a:bodyPr wrap="square">
            <a:spAutoFit/>
          </a:bodyPr>
          <a:lstStyle/>
          <a:p>
            <a:pPr algn="ctr" fontAlgn="base"/>
            <a:r>
              <a:rPr lang="en-US" sz="4400" dirty="0" err="1" smtClean="0">
                <a:solidFill>
                  <a:srgbClr val="000000"/>
                </a:solidFill>
                <a:latin typeface="Times New Roman" panose="02020603050405020304" pitchFamily="18" charset="0"/>
                <a:cs typeface="Times New Roman" panose="02020603050405020304" pitchFamily="18" charset="0"/>
              </a:rPr>
              <a:t>Hoạt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động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nhóm</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fontAlgn="base"/>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Hình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thức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nhóm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bốn</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fontAlgn="base"/>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Tìm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hiểu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vật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mẹ</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vườn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cau</a:t>
            </a:r>
            <a:r>
              <a:rPr lang="en-US" sz="4400" dirty="0" smtClean="0">
                <a:solidFill>
                  <a:srgbClr val="000000"/>
                </a:solidFill>
                <a:latin typeface="Times New Roman" panose="02020603050405020304" pitchFamily="18" charset="0"/>
                <a:cs typeface="Times New Roman" panose="02020603050405020304" pitchFamily="18" charset="0"/>
              </a:rPr>
              <a:t>”</a:t>
            </a:r>
          </a:p>
          <a:p>
            <a:pPr algn="just" fontAlgn="base"/>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gian</a:t>
            </a:r>
            <a:r>
              <a:rPr lang="en-US" sz="4400" dirty="0" smtClean="0">
                <a:solidFill>
                  <a:srgbClr val="000000"/>
                </a:solidFill>
                <a:latin typeface="Times New Roman" panose="02020603050405020304" pitchFamily="18" charset="0"/>
                <a:cs typeface="Times New Roman" panose="02020603050405020304" pitchFamily="18" charset="0"/>
              </a:rPr>
              <a:t>: 10 </a:t>
            </a:r>
            <a:r>
              <a:rPr lang="en-US" sz="4400" dirty="0" err="1" smtClean="0">
                <a:solidFill>
                  <a:srgbClr val="000000"/>
                </a:solidFill>
                <a:latin typeface="Times New Roman" panose="02020603050405020304" pitchFamily="18" charset="0"/>
                <a:cs typeface="Times New Roman" panose="02020603050405020304" pitchFamily="18" charset="0"/>
              </a:rPr>
              <a:t>phút</a:t>
            </a:r>
            <a:endParaRPr lang="en-US" sz="4400" dirty="0" smtClean="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srcRect l="38287" t="23958" r="35359" b="10417"/>
          <a:stretch/>
        </p:blipFill>
        <p:spPr>
          <a:xfrm>
            <a:off x="7619999" y="4257193"/>
            <a:ext cx="4191001" cy="5867400"/>
          </a:xfrm>
          <a:prstGeom prst="rect">
            <a:avLst/>
          </a:prstGeom>
        </p:spPr>
      </p:pic>
    </p:spTree>
    <p:extLst>
      <p:ext uri="{BB962C8B-B14F-4D97-AF65-F5344CB8AC3E}">
        <p14:creationId xmlns:p14="http://schemas.microsoft.com/office/powerpoint/2010/main" val="192798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p:cNvGrpSpPr/>
          <p:nvPr/>
        </p:nvGrpSpPr>
        <p:grpSpPr>
          <a:xfrm>
            <a:off x="381000" y="4152900"/>
            <a:ext cx="17602200" cy="3114259"/>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2" name="Group 2"/>
          <p:cNvGrpSpPr/>
          <p:nvPr/>
        </p:nvGrpSpPr>
        <p:grpSpPr>
          <a:xfrm>
            <a:off x="381000" y="229322"/>
            <a:ext cx="17602200" cy="3657599"/>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4" name="Rectangle 3"/>
          <p:cNvSpPr/>
          <p:nvPr/>
        </p:nvSpPr>
        <p:spPr>
          <a:xfrm>
            <a:off x="1056336" y="686521"/>
            <a:ext cx="11420435" cy="2800767"/>
          </a:xfrm>
          <a:prstGeom prst="rect">
            <a:avLst/>
          </a:prstGeom>
        </p:spPr>
        <p:txBody>
          <a:bodyPr wrap="square">
            <a:spAutoFit/>
          </a:bodyPr>
          <a:lstStyle/>
          <a:p>
            <a:pPr algn="just">
              <a:spcAft>
                <a:spcPts val="0"/>
              </a:spcAft>
            </a:pP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Ngôi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nhà</a:t>
            </a:r>
            <a:endParaRPr lang="vi-VN" sz="4400" dirty="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vi-VN" sz="4400" dirty="0">
                <a:solidFill>
                  <a:srgbClr val="222222"/>
                </a:solidFill>
                <a:latin typeface="+mj-lt"/>
              </a:rPr>
              <a:t>- Con đường đến nhà bà là con đường </a:t>
            </a:r>
            <a:r>
              <a:rPr lang="vi-VN" sz="4400" dirty="0" smtClean="0">
                <a:solidFill>
                  <a:srgbClr val="222222"/>
                </a:solidFill>
                <a:latin typeface="+mj-lt"/>
              </a:rPr>
              <a:t>đá, </a:t>
            </a:r>
            <a:r>
              <a:rPr lang="vi-VN" sz="4400" dirty="0">
                <a:solidFill>
                  <a:srgbClr val="222222"/>
                </a:solidFill>
                <a:latin typeface="+mj-lt"/>
              </a:rPr>
              <a:t>những khi trời mưa đường bùn ướt nhẹp.</a:t>
            </a:r>
          </a:p>
          <a:p>
            <a:pPr algn="just">
              <a:spcAft>
                <a:spcPts val="0"/>
              </a:spcAft>
            </a:pPr>
            <a:r>
              <a:rPr lang="vi-VN" sz="4400" dirty="0">
                <a:solidFill>
                  <a:srgbClr val="222222"/>
                </a:solidFill>
                <a:latin typeface="+mj-lt"/>
              </a:rPr>
              <a:t>- Nhà bà là nhà mái lá nhỏ xíu</a:t>
            </a:r>
            <a:r>
              <a:rPr lang="vi-VN" sz="4400" dirty="0" smtClean="0">
                <a:solidFill>
                  <a:srgbClr val="222222"/>
                </a:solidFill>
                <a:latin typeface="+mj-lt"/>
              </a:rPr>
              <a:t>.</a:t>
            </a:r>
            <a:endParaRPr lang="vi-VN" sz="4400" dirty="0">
              <a:solidFill>
                <a:srgbClr val="222222"/>
              </a:solidFill>
              <a:latin typeface="+mj-lt"/>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0938" b="72656" l="20000" r="78594">
                        <a14:foregroundMark x1="35625" y1="52344" x2="45000" y2="51563"/>
                        <a14:foregroundMark x1="42031" y1="41250" x2="42031" y2="41250"/>
                        <a14:foregroundMark x1="47969" y1="36250" x2="47969" y2="36250"/>
                        <a14:foregroundMark x1="42656" y1="32969" x2="42656" y2="32969"/>
                        <a14:foregroundMark x1="48281" y1="28906" x2="48281" y2="28906"/>
                      </a14:backgroundRemoval>
                    </a14:imgEffect>
                  </a14:imgLayer>
                </a14:imgProps>
              </a:ext>
            </a:extLst>
          </a:blip>
          <a:stretch>
            <a:fillRect/>
          </a:stretch>
        </p:blipFill>
        <p:spPr>
          <a:xfrm>
            <a:off x="10533838" y="229321"/>
            <a:ext cx="8473440" cy="847344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20938" b="72656" l="20000" r="78594">
                        <a14:foregroundMark x1="35625" y1="52344" x2="45000" y2="51563"/>
                        <a14:foregroundMark x1="42031" y1="41250" x2="42031" y2="41250"/>
                        <a14:foregroundMark x1="47969" y1="36250" x2="47969" y2="36250"/>
                        <a14:foregroundMark x1="42656" y1="32969" x2="42656" y2="32969"/>
                        <a14:foregroundMark x1="48281" y1="28906" x2="48281" y2="28906"/>
                      </a14:backgroundRemoval>
                    </a14:imgEffect>
                  </a14:imgLayer>
                </a14:imgProps>
              </a:ext>
            </a:extLst>
          </a:blip>
          <a:stretch>
            <a:fillRect/>
          </a:stretch>
        </p:blipFill>
        <p:spPr>
          <a:xfrm>
            <a:off x="10381438" y="1298159"/>
            <a:ext cx="8473440" cy="8473440"/>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2417" b="97833" l="0" r="100000">
                        <a14:backgroundMark x1="64250" y1="86000" x2="68167" y2="73167"/>
                      </a14:backgroundRemoval>
                    </a14:imgEffect>
                  </a14:imgLayer>
                </a14:imgProps>
              </a:ext>
              <a:ext uri="{28A0092B-C50C-407E-A947-70E740481C1C}">
                <a14:useLocalDpi xmlns:a14="http://schemas.microsoft.com/office/drawing/2010/main" val="0"/>
              </a:ext>
            </a:extLst>
          </a:blip>
          <a:srcRect r="33635"/>
          <a:stretch/>
        </p:blipFill>
        <p:spPr>
          <a:xfrm>
            <a:off x="13779675" y="0"/>
            <a:ext cx="3785788" cy="5704541"/>
          </a:xfrm>
          <a:prstGeom prst="rect">
            <a:avLst/>
          </a:prstGeom>
        </p:spPr>
      </p:pic>
      <p:sp>
        <p:nvSpPr>
          <p:cNvPr id="11" name="Rectangle 10"/>
          <p:cNvSpPr/>
          <p:nvPr/>
        </p:nvSpPr>
        <p:spPr>
          <a:xfrm>
            <a:off x="1056336" y="4152901"/>
            <a:ext cx="11420435" cy="2800767"/>
          </a:xfrm>
          <a:prstGeom prst="rect">
            <a:avLst/>
          </a:prstGeom>
        </p:spPr>
        <p:txBody>
          <a:bodyPr wrap="square">
            <a:spAutoFit/>
          </a:bodyPr>
          <a:lstStyle/>
          <a:p>
            <a:pPr algn="just">
              <a:spcAft>
                <a:spcPts val="0"/>
              </a:spcAft>
            </a:pP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Hoàn</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cảnh</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sống</a:t>
            </a:r>
            <a:endParaRPr lang="vi-VN" sz="4400" dirty="0" smtClean="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vi-VN" sz="4400" dirty="0" smtClean="0">
                <a:solidFill>
                  <a:srgbClr val="222222"/>
                </a:solidFill>
                <a:latin typeface="+mj-lt"/>
              </a:rPr>
              <a:t>- </a:t>
            </a:r>
            <a:r>
              <a:rPr lang="en-US" sz="4400" dirty="0" err="1" smtClean="0">
                <a:solidFill>
                  <a:srgbClr val="222222"/>
                </a:solidFill>
                <a:latin typeface="Times New Roman" panose="02020603050405020304" pitchFamily="18" charset="0"/>
                <a:cs typeface="Times New Roman" panose="02020603050405020304" pitchFamily="18" charset="0"/>
              </a:rPr>
              <a:t>Nội</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sống</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một</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mình</a:t>
            </a:r>
            <a:endParaRPr lang="en-US" sz="4400" dirty="0" smtClean="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en-US" sz="4400" dirty="0" smtClean="0">
                <a:solidFill>
                  <a:srgbClr val="222222"/>
                </a:solidFill>
                <a:latin typeface="+mj-lt"/>
              </a:rPr>
              <a:t>- </a:t>
            </a:r>
            <a:r>
              <a:rPr lang="en-US" sz="4400" dirty="0" smtClean="0">
                <a:solidFill>
                  <a:srgbClr val="222222"/>
                </a:solidFill>
                <a:latin typeface="Times New Roman" panose="02020603050405020304" pitchFamily="18" charset="0"/>
                <a:cs typeface="Times New Roman" panose="02020603050405020304" pitchFamily="18" charset="0"/>
              </a:rPr>
              <a:t>Ban </a:t>
            </a:r>
            <a:r>
              <a:rPr lang="en-US" sz="4400" dirty="0" err="1" smtClean="0">
                <a:solidFill>
                  <a:srgbClr val="222222"/>
                </a:solidFill>
                <a:latin typeface="Times New Roman" panose="02020603050405020304" pitchFamily="18" charset="0"/>
                <a:cs typeface="Times New Roman" panose="02020603050405020304" pitchFamily="18" charset="0"/>
              </a:rPr>
              <a:t>thờ</a:t>
            </a:r>
            <a:r>
              <a:rPr lang="en-US" sz="4400" dirty="0" smtClean="0">
                <a:solidFill>
                  <a:srgbClr val="222222"/>
                </a:solidFill>
                <a:latin typeface="Times New Roman" panose="02020603050405020304" pitchFamily="18" charset="0"/>
                <a:cs typeface="Times New Roman" panose="02020603050405020304" pitchFamily="18" charset="0"/>
              </a:rPr>
              <a:t> con </a:t>
            </a:r>
            <a:r>
              <a:rPr lang="en-US" sz="4400" dirty="0" err="1" smtClean="0">
                <a:solidFill>
                  <a:srgbClr val="222222"/>
                </a:solidFill>
                <a:latin typeface="Times New Roman" panose="02020603050405020304" pitchFamily="18" charset="0"/>
                <a:cs typeface="Times New Roman" panose="02020603050405020304" pitchFamily="18" charset="0"/>
              </a:rPr>
              <a:t>thấp</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lè</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tè</a:t>
            </a:r>
            <a:r>
              <a:rPr lang="en-US" sz="4400" dirty="0" smtClean="0">
                <a:solidFill>
                  <a:srgbClr val="222222"/>
                </a:solidFill>
                <a:latin typeface="Times New Roman" panose="02020603050405020304" pitchFamily="18" charset="0"/>
                <a:cs typeface="Times New Roman" panose="02020603050405020304" pitchFamily="18" charset="0"/>
              </a:rPr>
              <a:t> la </a:t>
            </a:r>
            <a:r>
              <a:rPr lang="en-US" sz="4400" dirty="0" err="1" smtClean="0">
                <a:solidFill>
                  <a:srgbClr val="222222"/>
                </a:solidFill>
                <a:latin typeface="Times New Roman" panose="02020603050405020304" pitchFamily="18" charset="0"/>
                <a:cs typeface="Times New Roman" panose="02020603050405020304" pitchFamily="18" charset="0"/>
              </a:rPr>
              <a:t>ba</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chiếc</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lư</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đồng</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nghi</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ngút</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khói</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hương</a:t>
            </a:r>
            <a:endParaRPr lang="vi-VN" sz="4400" dirty="0" smtClean="0">
              <a:solidFill>
                <a:srgbClr val="222222"/>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600200" y="9268137"/>
            <a:ext cx="14554200" cy="769441"/>
          </a:xfrm>
          <a:prstGeom prst="rect">
            <a:avLst/>
          </a:prstGeom>
        </p:spPr>
        <p:txBody>
          <a:bodyPr wrap="square">
            <a:spAutoFit/>
          </a:bodyPr>
          <a:lstStyle/>
          <a:p>
            <a:pPr algn="just">
              <a:spcAft>
                <a:spcPts val="0"/>
              </a:spcAft>
            </a:pPr>
            <a:r>
              <a:rPr lang="vi-VN" sz="4400" b="1" dirty="0" smtClean="0">
                <a:solidFill>
                  <a:srgbClr val="222222"/>
                </a:solidFill>
                <a:latin typeface="+mj-lt"/>
              </a:rPr>
              <a:t>→ Cuộc sống giản dị, đơn sơ</a:t>
            </a:r>
            <a:r>
              <a:rPr lang="en-US" sz="4400" b="1" dirty="0">
                <a:solidFill>
                  <a:srgbClr val="222222"/>
                </a:solidFill>
                <a:latin typeface="+mj-lt"/>
              </a:rPr>
              <a:t> </a:t>
            </a:r>
            <a:r>
              <a:rPr lang="en-US" sz="4400" b="1" dirty="0" err="1" smtClean="0">
                <a:solidFill>
                  <a:srgbClr val="222222"/>
                </a:solidFill>
                <a:latin typeface="Times New Roman" panose="02020603050405020304" pitchFamily="18" charset="0"/>
                <a:cs typeface="Times New Roman" panose="02020603050405020304" pitchFamily="18" charset="0"/>
              </a:rPr>
              <a:t>nhưng</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cô</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quạnh</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đìu</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hiu</a:t>
            </a:r>
            <a:r>
              <a:rPr lang="vi-VN" sz="4400" b="1" dirty="0" smtClean="0">
                <a:solidFill>
                  <a:srgbClr val="222222"/>
                </a:solidFill>
                <a:latin typeface="+mj-lt"/>
              </a:rPr>
              <a:t>.</a:t>
            </a:r>
            <a:endParaRPr lang="vi-VN" sz="4400" b="1" dirty="0">
              <a:solidFill>
                <a:srgbClr val="222222"/>
              </a:solidFill>
              <a:latin typeface="+mj-lt"/>
            </a:endParaRPr>
          </a:p>
        </p:txBody>
      </p:sp>
      <p:grpSp>
        <p:nvGrpSpPr>
          <p:cNvPr id="17" name="Group 2"/>
          <p:cNvGrpSpPr/>
          <p:nvPr/>
        </p:nvGrpSpPr>
        <p:grpSpPr>
          <a:xfrm>
            <a:off x="381000" y="7531887"/>
            <a:ext cx="17602200" cy="1470272"/>
            <a:chOff x="0" y="0"/>
            <a:chExt cx="17532556" cy="8889747"/>
          </a:xfrm>
        </p:grpSpPr>
        <p:sp>
          <p:nvSpPr>
            <p:cNvPr id="18"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19" name="Rectangle 18"/>
          <p:cNvSpPr/>
          <p:nvPr/>
        </p:nvSpPr>
        <p:spPr>
          <a:xfrm>
            <a:off x="1056336" y="7531887"/>
            <a:ext cx="11420435" cy="1446550"/>
          </a:xfrm>
          <a:prstGeom prst="rect">
            <a:avLst/>
          </a:prstGeom>
        </p:spPr>
        <p:txBody>
          <a:bodyPr wrap="square">
            <a:spAutoFit/>
          </a:bodyPr>
          <a:lstStyle/>
          <a:p>
            <a:pPr algn="just">
              <a:spcAft>
                <a:spcPts val="0"/>
              </a:spcAft>
            </a:pP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Công</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việc</a:t>
            </a:r>
            <a:r>
              <a:rPr lang="en-US" sz="4400" dirty="0" smtClean="0">
                <a:solidFill>
                  <a:srgbClr val="222222"/>
                </a:solidFill>
                <a:latin typeface="Times New Roman" panose="02020603050405020304" pitchFamily="18" charset="0"/>
                <a:cs typeface="Times New Roman" panose="02020603050405020304" pitchFamily="18" charset="0"/>
              </a:rPr>
              <a:t>: </a:t>
            </a:r>
            <a:r>
              <a:rPr lang="vi-VN" sz="4400" dirty="0" smtClean="0">
                <a:solidFill>
                  <a:srgbClr val="222222"/>
                </a:solidFill>
                <a:latin typeface="Times New Roman" panose="02020603050405020304" pitchFamily="18" charset="0"/>
              </a:rPr>
              <a:t>Làm </a:t>
            </a:r>
            <a:r>
              <a:rPr lang="vi-VN" sz="4400" dirty="0">
                <a:solidFill>
                  <a:srgbClr val="222222"/>
                </a:solidFill>
                <a:latin typeface="Times New Roman" panose="02020603050405020304" pitchFamily="18" charset="0"/>
              </a:rPr>
              <a:t>nghề bán ve chai, đưa thư, mang thức ăn, tin tức,…</a:t>
            </a:r>
          </a:p>
        </p:txBody>
      </p:sp>
    </p:spTree>
    <p:extLst>
      <p:ext uri="{BB962C8B-B14F-4D97-AF65-F5344CB8AC3E}">
        <p14:creationId xmlns:p14="http://schemas.microsoft.com/office/powerpoint/2010/main" val="66371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arn(inVertical)">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399" y="963987"/>
            <a:ext cx="5560375" cy="6616633"/>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4" name="Rectangle 3"/>
          <p:cNvSpPr/>
          <p:nvPr/>
        </p:nvSpPr>
        <p:spPr>
          <a:xfrm>
            <a:off x="1038098" y="1422466"/>
            <a:ext cx="11420435" cy="769441"/>
          </a:xfrm>
          <a:prstGeom prst="rect">
            <a:avLst/>
          </a:prstGeom>
        </p:spPr>
        <p:txBody>
          <a:bodyPr wrap="square">
            <a:spAutoFit/>
          </a:bodyPr>
          <a:lstStyle/>
          <a:p>
            <a:pPr algn="just">
              <a:spcAft>
                <a:spcPts val="0"/>
              </a:spcAft>
            </a:pPr>
            <a:r>
              <a:rPr lang="en-US" sz="4400" b="1" i="1" dirty="0">
                <a:solidFill>
                  <a:srgbClr val="222222"/>
                </a:solidFill>
                <a:latin typeface="Times New Roman" panose="02020603050405020304" pitchFamily="18" charset="0"/>
                <a:cs typeface="Times New Roman" panose="02020603050405020304" pitchFamily="18" charset="0"/>
              </a:rPr>
              <a:t>*</a:t>
            </a:r>
            <a:r>
              <a:rPr lang="en-US" sz="4400" b="1" i="1" dirty="0" err="1" smtClean="0">
                <a:solidFill>
                  <a:srgbClr val="222222"/>
                </a:solidFill>
                <a:latin typeface="Times New Roman" panose="02020603050405020304" pitchFamily="18" charset="0"/>
                <a:cs typeface="Times New Roman" panose="02020603050405020304" pitchFamily="18" charset="0"/>
              </a:rPr>
              <a:t>Hình</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dáng</a:t>
            </a:r>
            <a:endParaRPr lang="vi-VN" sz="4400" dirty="0">
              <a:solidFill>
                <a:srgbClr val="222222"/>
              </a:solidFill>
              <a:latin typeface="+mj-lt"/>
            </a:endParaRPr>
          </a:p>
        </p:txBody>
      </p:sp>
      <p:sp>
        <p:nvSpPr>
          <p:cNvPr id="12" name="Rectangle 11"/>
          <p:cNvSpPr/>
          <p:nvPr/>
        </p:nvSpPr>
        <p:spPr>
          <a:xfrm>
            <a:off x="1038099" y="2476500"/>
            <a:ext cx="4600702" cy="4154984"/>
          </a:xfrm>
          <a:prstGeom prst="rect">
            <a:avLst/>
          </a:prstGeom>
        </p:spPr>
        <p:txBody>
          <a:bodyPr wrap="square">
            <a:spAutoFit/>
          </a:bodyPr>
          <a:lstStyle/>
          <a:p>
            <a:pPr algn="just">
              <a:spcAft>
                <a:spcPts val="0"/>
              </a:spcAft>
            </a:pPr>
            <a:r>
              <a:rPr lang="en-US" sz="4400" dirty="0" smtClean="0">
                <a:solidFill>
                  <a:srgbClr val="222222"/>
                </a:solidFill>
                <a:latin typeface="+mj-lt"/>
              </a:rPr>
              <a:t>- </a:t>
            </a:r>
            <a:r>
              <a:rPr lang="vi-VN" sz="4400" dirty="0" smtClean="0">
                <a:solidFill>
                  <a:srgbClr val="222222"/>
                </a:solidFill>
                <a:latin typeface="+mj-lt"/>
              </a:rPr>
              <a:t>Gầy </a:t>
            </a:r>
            <a:r>
              <a:rPr lang="vi-VN" sz="4400" dirty="0">
                <a:solidFill>
                  <a:srgbClr val="222222"/>
                </a:solidFill>
                <a:latin typeface="+mj-lt"/>
              </a:rPr>
              <a:t>gò, cười phô cả lợi</a:t>
            </a:r>
          </a:p>
          <a:p>
            <a:pPr algn="just">
              <a:spcAft>
                <a:spcPts val="0"/>
              </a:spcAft>
            </a:pPr>
            <a:r>
              <a:rPr lang="en-US" sz="4400" dirty="0" smtClean="0">
                <a:solidFill>
                  <a:srgbClr val="222222"/>
                </a:solidFill>
                <a:latin typeface="+mj-lt"/>
              </a:rPr>
              <a:t>- </a:t>
            </a:r>
            <a:r>
              <a:rPr lang="vi-VN" sz="4400" dirty="0" smtClean="0">
                <a:solidFill>
                  <a:srgbClr val="222222"/>
                </a:solidFill>
                <a:latin typeface="+mj-lt"/>
              </a:rPr>
              <a:t>Còm </a:t>
            </a:r>
            <a:r>
              <a:rPr lang="vi-VN" sz="4400" dirty="0">
                <a:solidFill>
                  <a:srgbClr val="222222"/>
                </a:solidFill>
                <a:latin typeface="+mj-lt"/>
              </a:rPr>
              <a:t>cõi, nụ cười phúc hậu, đôi mắt già nua và nheo nheo</a:t>
            </a:r>
          </a:p>
        </p:txBody>
      </p:sp>
      <p:grpSp>
        <p:nvGrpSpPr>
          <p:cNvPr id="13" name="Group 2"/>
          <p:cNvGrpSpPr/>
          <p:nvPr/>
        </p:nvGrpSpPr>
        <p:grpSpPr>
          <a:xfrm>
            <a:off x="6688250" y="1578587"/>
            <a:ext cx="5579950" cy="6616633"/>
            <a:chOff x="0" y="0"/>
            <a:chExt cx="17532556" cy="8889747"/>
          </a:xfrm>
        </p:grpSpPr>
        <p:sp>
          <p:nvSpPr>
            <p:cNvPr id="14"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15" name="Rectangle 14"/>
          <p:cNvSpPr/>
          <p:nvPr/>
        </p:nvSpPr>
        <p:spPr>
          <a:xfrm>
            <a:off x="7363587" y="2035786"/>
            <a:ext cx="6030264" cy="769441"/>
          </a:xfrm>
          <a:prstGeom prst="rect">
            <a:avLst/>
          </a:prstGeom>
        </p:spPr>
        <p:txBody>
          <a:bodyPr wrap="square">
            <a:spAutoFit/>
          </a:bodyPr>
          <a:lstStyle/>
          <a:p>
            <a:pPr algn="just">
              <a:spcAft>
                <a:spcPts val="0"/>
              </a:spcAft>
            </a:pPr>
            <a:r>
              <a:rPr lang="en-US" sz="4400" b="1" i="1" dirty="0" smtClean="0">
                <a:solidFill>
                  <a:srgbClr val="222222"/>
                </a:solidFill>
                <a:latin typeface="Times New Roman" panose="02020603050405020304" pitchFamily="18" charset="0"/>
                <a:cs typeface="Times New Roman" panose="02020603050405020304" pitchFamily="18" charset="0"/>
              </a:rPr>
              <a:t>*</a:t>
            </a:r>
            <a:r>
              <a:rPr lang="en-US" sz="4400" b="1" i="1" dirty="0" err="1" smtClean="0">
                <a:solidFill>
                  <a:srgbClr val="222222"/>
                </a:solidFill>
                <a:latin typeface="Times New Roman" panose="02020603050405020304" pitchFamily="18" charset="0"/>
                <a:cs typeface="Times New Roman" panose="02020603050405020304" pitchFamily="18" charset="0"/>
              </a:rPr>
              <a:t>Hành</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động</a:t>
            </a:r>
            <a:endParaRPr lang="vi-VN" sz="4400" dirty="0">
              <a:solidFill>
                <a:srgbClr val="222222"/>
              </a:solidFill>
              <a:latin typeface="+mj-lt"/>
            </a:endParaRPr>
          </a:p>
        </p:txBody>
      </p:sp>
      <p:sp>
        <p:nvSpPr>
          <p:cNvPr id="16" name="Rectangle 15"/>
          <p:cNvSpPr/>
          <p:nvPr/>
        </p:nvSpPr>
        <p:spPr>
          <a:xfrm>
            <a:off x="7363587" y="3089820"/>
            <a:ext cx="4600702" cy="4154984"/>
          </a:xfrm>
          <a:prstGeom prst="rect">
            <a:avLst/>
          </a:prstGeom>
        </p:spPr>
        <p:txBody>
          <a:bodyPr wrap="square">
            <a:spAutoFit/>
          </a:bodyPr>
          <a:lstStyle/>
          <a:p>
            <a:pPr algn="just">
              <a:spcAft>
                <a:spcPts val="0"/>
              </a:spcAft>
            </a:pP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Đón</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hai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ba</a:t>
            </a:r>
            <a:r>
              <a:rPr lang="en-US" sz="4400" dirty="0">
                <a:solidFill>
                  <a:srgbClr val="222222"/>
                </a:solidFill>
                <a:latin typeface="Times New Roman" panose="02020603050405020304" pitchFamily="18" charset="0"/>
                <a:cs typeface="Times New Roman" panose="02020603050405020304" pitchFamily="18" charset="0"/>
              </a:rPr>
              <a:t> con.</a:t>
            </a:r>
          </a:p>
          <a:p>
            <a:pPr algn="just">
              <a:spcAft>
                <a:spcPts val="0"/>
              </a:spcAft>
            </a:pP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Gắp</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thức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ăn</a:t>
            </a:r>
            <a:r>
              <a:rPr lang="en-US" sz="4400" dirty="0">
                <a:solidFill>
                  <a:srgbClr val="222222"/>
                </a:solidFill>
                <a:latin typeface="Times New Roman" panose="02020603050405020304" pitchFamily="18" charset="0"/>
                <a:cs typeface="Times New Roman" panose="02020603050405020304" pitchFamily="18" charset="0"/>
              </a:rPr>
              <a:t>.</a:t>
            </a:r>
          </a:p>
          <a:p>
            <a:pPr algn="just">
              <a:spcAft>
                <a:spcPts val="0"/>
              </a:spcAft>
            </a:pP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Ôm</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tôi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ngồi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võng</a:t>
            </a:r>
            <a:r>
              <a:rPr lang="en-US" sz="4400" dirty="0">
                <a:solidFill>
                  <a:srgbClr val="222222"/>
                </a:solidFill>
                <a:latin typeface="Times New Roman" panose="02020603050405020304" pitchFamily="18" charset="0"/>
                <a:cs typeface="Times New Roman" panose="02020603050405020304" pitchFamily="18" charset="0"/>
              </a:rPr>
              <a:t>.</a:t>
            </a:r>
          </a:p>
          <a:p>
            <a:pPr algn="just">
              <a:spcAft>
                <a:spcPts val="0"/>
              </a:spcAft>
            </a:pP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Mắc</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mùng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cho</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tôi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ngủ</a:t>
            </a:r>
            <a:r>
              <a:rPr lang="en-US" sz="4400" dirty="0">
                <a:solidFill>
                  <a:srgbClr val="222222"/>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847" b="98906" l="5455" r="95606"/>
                    </a14:imgEffect>
                  </a14:imgLayer>
                </a14:imgProps>
              </a:ext>
            </a:extLst>
          </a:blip>
          <a:stretch>
            <a:fillRect/>
          </a:stretch>
        </p:blipFill>
        <p:spPr>
          <a:xfrm>
            <a:off x="3381781" y="5524500"/>
            <a:ext cx="7000825" cy="4847541"/>
          </a:xfrm>
          <a:prstGeom prst="rect">
            <a:avLst/>
          </a:prstGeom>
        </p:spPr>
      </p:pic>
      <p:sp>
        <p:nvSpPr>
          <p:cNvPr id="20" name="Rectangle 19"/>
          <p:cNvSpPr/>
          <p:nvPr/>
        </p:nvSpPr>
        <p:spPr>
          <a:xfrm>
            <a:off x="12639626" y="2514600"/>
            <a:ext cx="5180713" cy="6247864"/>
          </a:xfrm>
          <a:prstGeom prst="rect">
            <a:avLst/>
          </a:prstGeom>
        </p:spPr>
        <p:txBody>
          <a:bodyPr wrap="square">
            <a:spAutoFit/>
          </a:bodyPr>
          <a:lstStyle/>
          <a:p>
            <a:pPr algn="just"/>
            <a:r>
              <a:rPr lang="vi-VN" sz="4000" b="1" dirty="0" smtClean="0">
                <a:solidFill>
                  <a:srgbClr val="222222"/>
                </a:solidFill>
                <a:latin typeface="Times New Roman" panose="02020603050405020304" pitchFamily="18" charset="0"/>
              </a:rPr>
              <a:t>→ </a:t>
            </a:r>
            <a:r>
              <a:rPr lang="en-US" sz="4000" b="1" dirty="0" err="1">
                <a:solidFill>
                  <a:srgbClr val="222222"/>
                </a:solidFill>
                <a:latin typeface="Times New Roman" panose="02020603050405020304" pitchFamily="18" charset="0"/>
              </a:rPr>
              <a:t>S</a:t>
            </a:r>
            <a:r>
              <a:rPr lang="en-US" sz="4000" b="1" dirty="0" err="1" smtClean="0">
                <a:solidFill>
                  <a:srgbClr val="222222"/>
                </a:solidFill>
                <a:latin typeface="Times New Roman" panose="02020603050405020304" pitchFamily="18" charset="0"/>
              </a:rPr>
              <a:t>ự</a:t>
            </a:r>
            <a:r>
              <a:rPr lang="en-US" sz="4000" b="1" dirty="0" smtClean="0">
                <a:solidFill>
                  <a:srgbClr val="222222"/>
                </a:solidFill>
                <a:latin typeface="Times New Roman" panose="02020603050405020304" pitchFamily="18" charset="0"/>
              </a:rPr>
              <a:t> </a:t>
            </a:r>
            <a:r>
              <a:rPr lang="en-US" sz="4000" b="1" dirty="0" err="1" smtClean="0">
                <a:solidFill>
                  <a:srgbClr val="222222"/>
                </a:solidFill>
                <a:latin typeface="Times New Roman" panose="02020603050405020304" pitchFamily="18" charset="0"/>
              </a:rPr>
              <a:t>quan</a:t>
            </a:r>
            <a:r>
              <a:rPr lang="en-US" sz="4000" b="1" dirty="0" smtClean="0">
                <a:solidFill>
                  <a:srgbClr val="222222"/>
                </a:solidFill>
                <a:latin typeface="Times New Roman" panose="02020603050405020304" pitchFamily="18" charset="0"/>
              </a:rPr>
              <a:t> </a:t>
            </a:r>
            <a:r>
              <a:rPr lang="en-US" sz="4000" b="1" dirty="0" err="1" smtClean="0">
                <a:solidFill>
                  <a:srgbClr val="222222"/>
                </a:solidFill>
                <a:latin typeface="Times New Roman" panose="02020603050405020304" pitchFamily="18" charset="0"/>
              </a:rPr>
              <a:t>sát</a:t>
            </a:r>
            <a:r>
              <a:rPr lang="en-US" sz="4000" b="1" dirty="0" smtClean="0">
                <a:solidFill>
                  <a:srgbClr val="222222"/>
                </a:solidFill>
                <a:latin typeface="Times New Roman" panose="02020603050405020304" pitchFamily="18" charset="0"/>
              </a:rPr>
              <a:t> </a:t>
            </a:r>
            <a:r>
              <a:rPr lang="en-US" sz="4000" b="1" dirty="0" err="1" smtClean="0">
                <a:solidFill>
                  <a:srgbClr val="222222"/>
                </a:solidFill>
                <a:latin typeface="Times New Roman" panose="02020603050405020304" pitchFamily="18" charset="0"/>
              </a:rPr>
              <a:t>tỉ</a:t>
            </a:r>
            <a:r>
              <a:rPr lang="en-US" sz="4000" b="1" dirty="0" smtClean="0">
                <a:solidFill>
                  <a:srgbClr val="222222"/>
                </a:solidFill>
                <a:latin typeface="Times New Roman" panose="02020603050405020304" pitchFamily="18" charset="0"/>
              </a:rPr>
              <a:t> </a:t>
            </a:r>
            <a:r>
              <a:rPr lang="en-US" sz="4000" b="1" dirty="0" err="1" smtClean="0">
                <a:solidFill>
                  <a:srgbClr val="222222"/>
                </a:solidFill>
                <a:latin typeface="Times New Roman" panose="02020603050405020304" pitchFamily="18" charset="0"/>
              </a:rPr>
              <a:t>mỉ</a:t>
            </a:r>
            <a:r>
              <a:rPr lang="en-US" sz="4000" b="1" dirty="0" smtClean="0">
                <a:solidFill>
                  <a:srgbClr val="222222"/>
                </a:solidFill>
                <a:latin typeface="Times New Roman" panose="02020603050405020304" pitchFamily="18" charset="0"/>
              </a:rPr>
              <a:t> + BPNT </a:t>
            </a:r>
            <a:r>
              <a:rPr lang="en-US" sz="4000" b="1" dirty="0" err="1" smtClean="0">
                <a:solidFill>
                  <a:srgbClr val="222222"/>
                </a:solidFill>
                <a:latin typeface="Times New Roman" panose="02020603050405020304" pitchFamily="18" charset="0"/>
              </a:rPr>
              <a:t>liệt</a:t>
            </a:r>
            <a:r>
              <a:rPr lang="en-US" sz="4000" b="1" dirty="0" smtClean="0">
                <a:solidFill>
                  <a:srgbClr val="222222"/>
                </a:solidFill>
                <a:latin typeface="Times New Roman" panose="02020603050405020304" pitchFamily="18" charset="0"/>
              </a:rPr>
              <a:t> </a:t>
            </a:r>
            <a:r>
              <a:rPr lang="en-US" sz="4000" b="1" dirty="0" err="1" smtClean="0">
                <a:solidFill>
                  <a:srgbClr val="222222"/>
                </a:solidFill>
                <a:latin typeface="Times New Roman" panose="02020603050405020304" pitchFamily="18" charset="0"/>
              </a:rPr>
              <a:t>kê</a:t>
            </a:r>
            <a:r>
              <a:rPr lang="en-US" sz="4000" b="1" dirty="0" smtClean="0">
                <a:solidFill>
                  <a:srgbClr val="222222"/>
                </a:solidFill>
                <a:latin typeface="Times New Roman" panose="02020603050405020304" pitchFamily="18" charset="0"/>
              </a:rPr>
              <a:t>, </a:t>
            </a:r>
            <a:r>
              <a:rPr lang="en-US" sz="4000" b="1" dirty="0" err="1" smtClean="0">
                <a:solidFill>
                  <a:srgbClr val="222222"/>
                </a:solidFill>
                <a:latin typeface="Times New Roman" panose="02020603050405020304" pitchFamily="18" charset="0"/>
              </a:rPr>
              <a:t>miêu</a:t>
            </a:r>
            <a:r>
              <a:rPr lang="en-US" sz="4000" b="1" dirty="0" smtClean="0">
                <a:solidFill>
                  <a:srgbClr val="222222"/>
                </a:solidFill>
                <a:latin typeface="Times New Roman" panose="02020603050405020304" pitchFamily="18" charset="0"/>
              </a:rPr>
              <a:t> </a:t>
            </a:r>
            <a:r>
              <a:rPr lang="en-US" sz="4000" b="1" dirty="0" err="1" smtClean="0">
                <a:solidFill>
                  <a:srgbClr val="222222"/>
                </a:solidFill>
                <a:latin typeface="Times New Roman" panose="02020603050405020304" pitchFamily="18" charset="0"/>
              </a:rPr>
              <a:t>tả</a:t>
            </a:r>
            <a:r>
              <a:rPr lang="en-US" sz="4000" b="1" dirty="0" smtClean="0">
                <a:solidFill>
                  <a:srgbClr val="222222"/>
                </a:solidFill>
                <a:latin typeface="Times New Roman" panose="02020603050405020304" pitchFamily="18" charset="0"/>
              </a:rPr>
              <a:t> </a:t>
            </a:r>
            <a:r>
              <a:rPr lang="en-US" sz="4000" b="1" dirty="0" smtClean="0">
                <a:solidFill>
                  <a:srgbClr val="222222"/>
                </a:solidFill>
                <a:latin typeface="Times New Roman" panose="02020603050405020304" pitchFamily="18" charset="0"/>
                <a:sym typeface="Wingdings" panose="05000000000000000000" pitchFamily="2" charset="2"/>
              </a:rPr>
              <a:t> </a:t>
            </a:r>
            <a:r>
              <a:rPr lang="vi-VN" sz="4000" b="1" dirty="0" smtClean="0">
                <a:solidFill>
                  <a:srgbClr val="222222"/>
                </a:solidFill>
                <a:latin typeface="Times New Roman" panose="02020603050405020304" pitchFamily="18" charset="0"/>
              </a:rPr>
              <a:t>Sự </a:t>
            </a:r>
            <a:r>
              <a:rPr lang="vi-VN" sz="4000" b="1" dirty="0">
                <a:solidFill>
                  <a:srgbClr val="222222"/>
                </a:solidFill>
                <a:latin typeface="Times New Roman" panose="02020603050405020304" pitchFamily="18" charset="0"/>
              </a:rPr>
              <a:t>hi sinh thầm lặng của người mẹ già, cả một đời vất vả, lam lũ, nhưng vẫn luôn là hậu phương vững chắc cho những đứa con của mình đi chiến đấu bảo vệ Tổ quốc.</a:t>
            </a:r>
          </a:p>
        </p:txBody>
      </p:sp>
    </p:spTree>
    <p:extLst>
      <p:ext uri="{BB962C8B-B14F-4D97-AF65-F5344CB8AC3E}">
        <p14:creationId xmlns:p14="http://schemas.microsoft.com/office/powerpoint/2010/main" val="23728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5" grpId="0"/>
      <p:bldP spid="16"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432120">
            <a:off x="15132762" y="-1687292"/>
            <a:ext cx="4357754" cy="6432110"/>
          </a:xfrm>
          <a:prstGeom prst="rect">
            <a:avLst/>
          </a:prstGeom>
        </p:spPr>
      </p:pic>
      <p:pic>
        <p:nvPicPr>
          <p:cNvPr id="5" name="Picture 5"/>
          <p:cNvPicPr>
            <a:picLocks noChangeAspect="1"/>
          </p:cNvPicPr>
          <p:nvPr/>
        </p:nvPicPr>
        <p:blipFill>
          <a:blip r:embed="rId4"/>
          <a:srcRect/>
          <a:stretch>
            <a:fillRect/>
          </a:stretch>
        </p:blipFill>
        <p:spPr>
          <a:xfrm>
            <a:off x="15151308" y="7499018"/>
            <a:ext cx="5787328" cy="8229600"/>
          </a:xfrm>
          <a:prstGeom prst="rect">
            <a:avLst/>
          </a:prstGeom>
        </p:spPr>
      </p:pic>
      <p:pic>
        <p:nvPicPr>
          <p:cNvPr id="6" name="Picture 6"/>
          <p:cNvPicPr>
            <a:picLocks noChangeAspect="1"/>
          </p:cNvPicPr>
          <p:nvPr/>
        </p:nvPicPr>
        <p:blipFill>
          <a:blip r:embed="rId5"/>
          <a:srcRect/>
          <a:stretch>
            <a:fillRect/>
          </a:stretch>
        </p:blipFill>
        <p:spPr>
          <a:xfrm>
            <a:off x="6107013" y="5632674"/>
            <a:ext cx="4461129" cy="82296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448382" y="2707943"/>
            <a:ext cx="4596762" cy="522882"/>
          </a:xfrm>
          <a:prstGeom prst="rect">
            <a:avLst/>
          </a:prstGeom>
        </p:spPr>
      </p:pic>
      <p:grpSp>
        <p:nvGrpSpPr>
          <p:cNvPr id="8" name="Group 8"/>
          <p:cNvGrpSpPr>
            <a:grpSpLocks noChangeAspect="1"/>
          </p:cNvGrpSpPr>
          <p:nvPr/>
        </p:nvGrpSpPr>
        <p:grpSpPr>
          <a:xfrm>
            <a:off x="-35437" y="-322813"/>
            <a:ext cx="6950814" cy="10609813"/>
            <a:chOff x="0" y="0"/>
            <a:chExt cx="3437890" cy="5247640"/>
          </a:xfrm>
        </p:grpSpPr>
        <p:sp>
          <p:nvSpPr>
            <p:cNvPr id="9" name="Freeform 9"/>
            <p:cNvSpPr/>
            <p:nvPr/>
          </p:nvSpPr>
          <p:spPr>
            <a:xfrm>
              <a:off x="0" y="0"/>
              <a:ext cx="3437890" cy="5247641"/>
            </a:xfrm>
            <a:custGeom>
              <a:avLst/>
              <a:gdLst/>
              <a:ahLst/>
              <a:cxnLst/>
              <a:rect l="l" t="t" r="r" b="b"/>
              <a:pathLst>
                <a:path w="3437890" h="5247641">
                  <a:moveTo>
                    <a:pt x="0" y="11430"/>
                  </a:moveTo>
                  <a:lnTo>
                    <a:pt x="2824480" y="0"/>
                  </a:lnTo>
                  <a:lnTo>
                    <a:pt x="2788920" y="96520"/>
                  </a:lnTo>
                  <a:lnTo>
                    <a:pt x="2788920" y="233680"/>
                  </a:lnTo>
                  <a:lnTo>
                    <a:pt x="2809240" y="368300"/>
                  </a:lnTo>
                  <a:lnTo>
                    <a:pt x="2815590" y="433070"/>
                  </a:lnTo>
                  <a:lnTo>
                    <a:pt x="2823210" y="525780"/>
                  </a:lnTo>
                  <a:lnTo>
                    <a:pt x="2795270" y="676910"/>
                  </a:lnTo>
                  <a:lnTo>
                    <a:pt x="2813050" y="754380"/>
                  </a:lnTo>
                  <a:lnTo>
                    <a:pt x="2800350" y="830580"/>
                  </a:lnTo>
                  <a:lnTo>
                    <a:pt x="2790190" y="924560"/>
                  </a:lnTo>
                  <a:lnTo>
                    <a:pt x="2797810" y="1064260"/>
                  </a:lnTo>
                  <a:lnTo>
                    <a:pt x="2846070" y="1183640"/>
                  </a:lnTo>
                  <a:lnTo>
                    <a:pt x="2903220" y="1308100"/>
                  </a:lnTo>
                  <a:lnTo>
                    <a:pt x="2940050" y="1355090"/>
                  </a:lnTo>
                  <a:lnTo>
                    <a:pt x="2934970" y="1474470"/>
                  </a:lnTo>
                  <a:lnTo>
                    <a:pt x="2962910" y="1522730"/>
                  </a:lnTo>
                  <a:lnTo>
                    <a:pt x="2965450" y="1602740"/>
                  </a:lnTo>
                  <a:lnTo>
                    <a:pt x="2970530" y="1659890"/>
                  </a:lnTo>
                  <a:lnTo>
                    <a:pt x="3016250" y="1748790"/>
                  </a:lnTo>
                  <a:lnTo>
                    <a:pt x="3074670" y="1865630"/>
                  </a:lnTo>
                  <a:lnTo>
                    <a:pt x="3110230" y="2039620"/>
                  </a:lnTo>
                  <a:lnTo>
                    <a:pt x="3154680" y="2197100"/>
                  </a:lnTo>
                  <a:lnTo>
                    <a:pt x="3216910" y="2429510"/>
                  </a:lnTo>
                  <a:lnTo>
                    <a:pt x="3248660" y="2579370"/>
                  </a:lnTo>
                  <a:lnTo>
                    <a:pt x="3265170" y="2561590"/>
                  </a:lnTo>
                  <a:lnTo>
                    <a:pt x="3271520" y="2639060"/>
                  </a:lnTo>
                  <a:lnTo>
                    <a:pt x="3261360" y="2729230"/>
                  </a:lnTo>
                  <a:lnTo>
                    <a:pt x="3246120" y="2792730"/>
                  </a:lnTo>
                  <a:lnTo>
                    <a:pt x="3267710" y="2858770"/>
                  </a:lnTo>
                  <a:lnTo>
                    <a:pt x="3274060" y="2941320"/>
                  </a:lnTo>
                  <a:lnTo>
                    <a:pt x="3261360" y="3013710"/>
                  </a:lnTo>
                  <a:lnTo>
                    <a:pt x="3298190" y="3152140"/>
                  </a:lnTo>
                  <a:lnTo>
                    <a:pt x="3332480" y="3244850"/>
                  </a:lnTo>
                  <a:lnTo>
                    <a:pt x="3355340" y="3275330"/>
                  </a:lnTo>
                  <a:lnTo>
                    <a:pt x="3348990" y="3345180"/>
                  </a:lnTo>
                  <a:lnTo>
                    <a:pt x="3371850" y="3432810"/>
                  </a:lnTo>
                  <a:lnTo>
                    <a:pt x="3371850" y="3484880"/>
                  </a:lnTo>
                  <a:lnTo>
                    <a:pt x="3390900" y="3563620"/>
                  </a:lnTo>
                  <a:lnTo>
                    <a:pt x="3390900" y="3636011"/>
                  </a:lnTo>
                  <a:lnTo>
                    <a:pt x="3394710" y="3796031"/>
                  </a:lnTo>
                  <a:lnTo>
                    <a:pt x="3430270" y="3840481"/>
                  </a:lnTo>
                  <a:lnTo>
                    <a:pt x="3437890" y="4009391"/>
                  </a:lnTo>
                  <a:lnTo>
                    <a:pt x="3411220" y="4095750"/>
                  </a:lnTo>
                  <a:lnTo>
                    <a:pt x="3399790" y="4156710"/>
                  </a:lnTo>
                  <a:lnTo>
                    <a:pt x="3366770" y="4253230"/>
                  </a:lnTo>
                  <a:lnTo>
                    <a:pt x="3356610" y="4318000"/>
                  </a:lnTo>
                  <a:lnTo>
                    <a:pt x="3300730" y="4451350"/>
                  </a:lnTo>
                  <a:lnTo>
                    <a:pt x="3299460" y="4545330"/>
                  </a:lnTo>
                  <a:lnTo>
                    <a:pt x="3293110" y="4664710"/>
                  </a:lnTo>
                  <a:lnTo>
                    <a:pt x="3282950" y="4843780"/>
                  </a:lnTo>
                  <a:lnTo>
                    <a:pt x="3280410" y="4913630"/>
                  </a:lnTo>
                  <a:lnTo>
                    <a:pt x="3261360" y="4980940"/>
                  </a:lnTo>
                  <a:lnTo>
                    <a:pt x="3272790" y="5020310"/>
                  </a:lnTo>
                  <a:lnTo>
                    <a:pt x="3271520" y="5102860"/>
                  </a:lnTo>
                  <a:lnTo>
                    <a:pt x="3261360" y="5168900"/>
                  </a:lnTo>
                  <a:lnTo>
                    <a:pt x="3233420" y="5247641"/>
                  </a:lnTo>
                  <a:lnTo>
                    <a:pt x="0" y="5247641"/>
                  </a:lnTo>
                  <a:lnTo>
                    <a:pt x="0" y="11430"/>
                  </a:lnTo>
                  <a:close/>
                </a:path>
              </a:pathLst>
            </a:custGeom>
            <a:blipFill>
              <a:blip r:embed="rId9"/>
              <a:stretch>
                <a:fillRect l="-58000" r="-58000"/>
              </a:stretch>
            </a:blipFill>
          </p:spPr>
        </p:sp>
      </p:grpSp>
      <p:pic>
        <p:nvPicPr>
          <p:cNvPr id="15" name="Picture 14"/>
          <p:cNvPicPr>
            <a:picLocks noChangeAspect="1"/>
          </p:cNvPicPr>
          <p:nvPr/>
        </p:nvPicPr>
        <p:blipFill>
          <a:blip r:embed="rId10"/>
          <a:stretch>
            <a:fillRect/>
          </a:stretch>
        </p:blipFill>
        <p:spPr>
          <a:xfrm>
            <a:off x="4495800" y="826541"/>
            <a:ext cx="13223370" cy="74987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723900"/>
            <a:ext cx="16230601" cy="2884113"/>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4" name="Rectangle 3"/>
          <p:cNvSpPr/>
          <p:nvPr/>
        </p:nvSpPr>
        <p:spPr>
          <a:xfrm>
            <a:off x="1447800" y="1104900"/>
            <a:ext cx="15468600" cy="2123658"/>
          </a:xfrm>
          <a:prstGeom prst="rect">
            <a:avLst/>
          </a:prstGeom>
        </p:spPr>
        <p:txBody>
          <a:bodyPr wrap="square">
            <a:spAutoFit/>
          </a:bodyPr>
          <a:lstStyle/>
          <a:p>
            <a:pPr algn="just">
              <a:spcAft>
                <a:spcPts val="0"/>
              </a:spcAft>
            </a:pPr>
            <a:r>
              <a:rPr lang="en-US" sz="4400" i="1" dirty="0" err="1" smtClean="0">
                <a:solidFill>
                  <a:srgbClr val="222222"/>
                </a:solidFill>
                <a:latin typeface="Times New Roman" panose="02020603050405020304" pitchFamily="18" charset="0"/>
                <a:cs typeface="Times New Roman" panose="02020603050405020304" pitchFamily="18" charset="0"/>
              </a:rPr>
              <a:t>Nội</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ôm</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tôi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vào</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lòng</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ngồi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trên</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võng</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bố</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đưa</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kèn</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kẹt</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Các</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chú</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thỉnh</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thoảng</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lại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cười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vang</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Nội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cũng</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cười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trông</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nội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cười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vui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lắm</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cái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vui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như</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thức</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dậy</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sau</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đêm</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dài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vươn</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mình</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ngắm</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bình</a:t>
            </a:r>
            <a:r>
              <a:rPr lang="en-US" sz="4400" b="1" i="1" dirty="0" smtClean="0">
                <a:solidFill>
                  <a:srgbClr val="222222"/>
                </a:solidFill>
                <a:latin typeface="Times New Roman" panose="02020603050405020304" pitchFamily="18" charset="0"/>
                <a:cs typeface="Times New Roman" panose="02020603050405020304" pitchFamily="18" charset="0"/>
              </a:rPr>
              <a:t> minh.</a:t>
            </a:r>
            <a:endParaRPr lang="en-US" sz="4400" b="1" i="1" dirty="0">
              <a:solidFill>
                <a:srgbClr val="222222"/>
              </a:solidFill>
              <a:latin typeface="Times New Roman" panose="02020603050405020304" pitchFamily="18" charset="0"/>
              <a:cs typeface="Times New Roman" panose="02020603050405020304" pitchFamily="18" charset="0"/>
            </a:endParaRPr>
          </a:p>
        </p:txBody>
      </p:sp>
      <p:sp>
        <p:nvSpPr>
          <p:cNvPr id="6" name="Rectangle 5"/>
          <p:cNvSpPr/>
          <p:nvPr/>
        </p:nvSpPr>
        <p:spPr>
          <a:xfrm>
            <a:off x="7162800" y="5143500"/>
            <a:ext cx="9144000" cy="2800767"/>
          </a:xfrm>
          <a:prstGeom prst="rect">
            <a:avLst/>
          </a:prstGeom>
        </p:spPr>
        <p:txBody>
          <a:bodyPr>
            <a:spAutoFit/>
          </a:bodyPr>
          <a:lstStyle/>
          <a:p>
            <a:pPr algn="just"/>
            <a:r>
              <a:rPr lang="vi-VN" sz="4400" b="1" dirty="0">
                <a:latin typeface="+mj-lt"/>
              </a:rPr>
              <a:t>Niềm vui </a:t>
            </a:r>
            <a:r>
              <a:rPr lang="vi-VN" sz="4400" b="1" dirty="0" smtClean="0">
                <a:latin typeface="+mj-lt"/>
              </a:rPr>
              <a:t>giản </a:t>
            </a:r>
            <a:r>
              <a:rPr lang="vi-VN" sz="4400" b="1" dirty="0">
                <a:latin typeface="+mj-lt"/>
              </a:rPr>
              <a:t>dị và đơn </a:t>
            </a:r>
            <a:r>
              <a:rPr lang="vi-VN" sz="4400" b="1" dirty="0" smtClean="0">
                <a:latin typeface="+mj-lt"/>
              </a:rPr>
              <a:t>sơ</a:t>
            </a:r>
            <a:r>
              <a:rPr lang="en-US" sz="4400" b="1" dirty="0" smtClean="0">
                <a:latin typeface="+mj-lt"/>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nội</a:t>
            </a:r>
            <a:r>
              <a:rPr lang="vi-VN" sz="4400" b="1" dirty="0" smtClean="0">
                <a:latin typeface="+mj-lt"/>
              </a:rPr>
              <a:t> </a:t>
            </a:r>
            <a:r>
              <a:rPr lang="vi-VN" sz="4400" b="1" dirty="0">
                <a:latin typeface="+mj-lt"/>
              </a:rPr>
              <a:t>khi được chứng kiến cảnh sum họp, </a:t>
            </a:r>
            <a:r>
              <a:rPr lang="en-US" sz="4400" b="1" dirty="0" err="1" smtClean="0">
                <a:latin typeface="Times New Roman" panose="02020603050405020304" pitchFamily="18" charset="0"/>
                <a:cs typeface="Times New Roman" panose="02020603050405020304" pitchFamily="18" charset="0"/>
              </a:rPr>
              <a:t>ấm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áp</a:t>
            </a:r>
            <a:r>
              <a:rPr lang="en-US" sz="4400" b="1" dirty="0" smtClean="0">
                <a:latin typeface="Times New Roman" panose="02020603050405020304" pitchFamily="18" charset="0"/>
                <a:cs typeface="Times New Roman" panose="02020603050405020304" pitchFamily="18" charset="0"/>
              </a:rPr>
              <a:t> </a:t>
            </a:r>
            <a:r>
              <a:rPr lang="vi-VN" sz="4400" b="1" dirty="0" smtClean="0">
                <a:latin typeface="+mj-lt"/>
              </a:rPr>
              <a:t>và qu</a:t>
            </a:r>
            <a:r>
              <a:rPr lang="en-US" sz="4400" b="1" dirty="0">
                <a:latin typeface="Times New Roman" panose="02020603050405020304" pitchFamily="18" charset="0"/>
                <a:cs typeface="Times New Roman" panose="02020603050405020304" pitchFamily="18" charset="0"/>
              </a:rPr>
              <a:t>â</a:t>
            </a:r>
            <a:r>
              <a:rPr lang="vi-VN" sz="4400" b="1" dirty="0" smtClean="0">
                <a:latin typeface="+mj-lt"/>
              </a:rPr>
              <a:t>y </a:t>
            </a:r>
            <a:r>
              <a:rPr lang="vi-VN" sz="4400" b="1" dirty="0">
                <a:latin typeface="+mj-lt"/>
              </a:rPr>
              <a:t>quần sau những tháng ngày cô quạnh, đìu hiu 1 mình.</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190458"/>
            <a:ext cx="7772400" cy="7772400"/>
          </a:xfrm>
          <a:prstGeom prst="rect">
            <a:avLst/>
          </a:prstGeom>
        </p:spPr>
      </p:pic>
    </p:spTree>
    <p:extLst>
      <p:ext uri="{BB962C8B-B14F-4D97-AF65-F5344CB8AC3E}">
        <p14:creationId xmlns:p14="http://schemas.microsoft.com/office/powerpoint/2010/main" val="371623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723900"/>
            <a:ext cx="16230601" cy="41910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4" name="Rectangle 3"/>
          <p:cNvSpPr/>
          <p:nvPr/>
        </p:nvSpPr>
        <p:spPr>
          <a:xfrm>
            <a:off x="1447800" y="1104900"/>
            <a:ext cx="15468600" cy="3477875"/>
          </a:xfrm>
          <a:prstGeom prst="rect">
            <a:avLst/>
          </a:prstGeom>
        </p:spPr>
        <p:txBody>
          <a:bodyPr wrap="square">
            <a:spAutoFit/>
          </a:bodyPr>
          <a:lstStyle/>
          <a:p>
            <a:pPr algn="just">
              <a:spcAft>
                <a:spcPts val="0"/>
              </a:spcAft>
            </a:pPr>
            <a:r>
              <a:rPr lang="en-US" sz="4400" i="1" dirty="0" err="1" smtClean="0">
                <a:solidFill>
                  <a:srgbClr val="222222"/>
                </a:solidFill>
                <a:latin typeface="Times New Roman" panose="02020603050405020304" pitchFamily="18" charset="0"/>
                <a:cs typeface="Times New Roman" panose="02020603050405020304" pitchFamily="18" charset="0"/>
              </a:rPr>
              <a:t>Một</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hôm</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chú</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Biểu</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đến</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nhà</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chú</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mang</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theo</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xâu</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ếch</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dài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thiệt</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dài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bỗ</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bã</a:t>
            </a:r>
            <a:r>
              <a:rPr lang="en-US" sz="4400" i="1" dirty="0" smtClean="0">
                <a:solidFill>
                  <a:srgbClr val="222222"/>
                </a:solidFill>
                <a:latin typeface="Times New Roman" panose="02020603050405020304" pitchFamily="18" charset="0"/>
                <a:cs typeface="Times New Roman" panose="02020603050405020304" pitchFamily="18" charset="0"/>
              </a:rPr>
              <a:t>:</a:t>
            </a:r>
          </a:p>
          <a:p>
            <a:pPr algn="just">
              <a:spcAft>
                <a:spcPts val="0"/>
              </a:spcAft>
            </a:pP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Cái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này</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má</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gởi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cho</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mày</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má</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biểu</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phải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đem</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đến</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tận</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nhà</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Mấy</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giỗ</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mầy</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không</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về</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má</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nhớ</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mầy</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lắm</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Sáng</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hôm</a:t>
            </a:r>
            <a:r>
              <a:rPr lang="en-US" sz="4400" b="1" i="1" dirty="0" smtClean="0">
                <a:solidFill>
                  <a:srgbClr val="222222"/>
                </a:solidFill>
                <a:latin typeface="Times New Roman" panose="02020603050405020304" pitchFamily="18" charset="0"/>
                <a:cs typeface="Times New Roman" panose="02020603050405020304" pitchFamily="18" charset="0"/>
              </a:rPr>
              <a:t> qua, </a:t>
            </a:r>
            <a:r>
              <a:rPr lang="en-US" sz="4400" b="1" i="1" dirty="0" err="1" smtClean="0">
                <a:solidFill>
                  <a:srgbClr val="222222"/>
                </a:solidFill>
                <a:latin typeface="Times New Roman" panose="02020603050405020304" pitchFamily="18" charset="0"/>
                <a:cs typeface="Times New Roman" panose="02020603050405020304" pitchFamily="18" charset="0"/>
              </a:rPr>
              <a:t>má</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còn</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khoe</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vừa</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gặp</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mầy</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trên</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vô</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tuyến</a:t>
            </a:r>
            <a:r>
              <a:rPr lang="en-US" sz="4400" b="1" i="1" dirty="0" smtClean="0">
                <a:solidFill>
                  <a:srgbClr val="222222"/>
                </a:solidFill>
                <a:latin typeface="Times New Roman" panose="02020603050405020304" pitchFamily="18" charset="0"/>
                <a:cs typeface="Times New Roman" panose="02020603050405020304" pitchFamily="18" charset="0"/>
              </a:rPr>
              <a:t>.</a:t>
            </a:r>
            <a:endParaRPr lang="en-US" sz="4400" b="1" i="1" dirty="0">
              <a:solidFill>
                <a:srgbClr val="222222"/>
              </a:solidFill>
              <a:latin typeface="Times New Roman" panose="02020603050405020304" pitchFamily="18" charset="0"/>
              <a:cs typeface="Times New Roman" panose="02020603050405020304" pitchFamily="18" charset="0"/>
            </a:endParaRPr>
          </a:p>
        </p:txBody>
      </p:sp>
      <p:sp>
        <p:nvSpPr>
          <p:cNvPr id="6" name="Rectangle 5"/>
          <p:cNvSpPr/>
          <p:nvPr/>
        </p:nvSpPr>
        <p:spPr>
          <a:xfrm>
            <a:off x="1447800" y="5905500"/>
            <a:ext cx="9144000" cy="2123658"/>
          </a:xfrm>
          <a:prstGeom prst="rect">
            <a:avLst/>
          </a:prstGeom>
        </p:spPr>
        <p:txBody>
          <a:bodyPr>
            <a:spAutoFit/>
          </a:bodyPr>
          <a:lstStyle/>
          <a:p>
            <a:pPr algn="just"/>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Sự</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thờ</a:t>
            </a:r>
            <a:r>
              <a:rPr lang="en-US" sz="4400" b="1" dirty="0" smtClean="0">
                <a:latin typeface="Times New Roman" panose="02020603050405020304" pitchFamily="18" charset="0"/>
                <a:cs typeface="Times New Roman" panose="02020603050405020304" pitchFamily="18" charset="0"/>
              </a:rPr>
              <a:t> ơ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con </a:t>
            </a:r>
            <a:r>
              <a:rPr lang="en-US" sz="4400" b="1" dirty="0" err="1" smtClean="0">
                <a:latin typeface="Times New Roman" panose="02020603050405020304" pitchFamily="18" charset="0"/>
                <a:cs typeface="Times New Roman" panose="02020603050405020304" pitchFamily="18" charset="0"/>
              </a:rPr>
              <a:t>với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mẹ</a:t>
            </a:r>
            <a:endParaRPr lang="en-US" sz="4400" b="1" dirty="0" smtClean="0">
              <a:latin typeface="Times New Roman" panose="02020603050405020304" pitchFamily="18" charset="0"/>
              <a:cs typeface="Times New Roman" panose="02020603050405020304" pitchFamily="18" charset="0"/>
            </a:endParaRPr>
          </a:p>
          <a:p>
            <a:pPr algn="just"/>
            <a:r>
              <a:rPr lang="en-US" sz="4400" b="1" dirty="0" smtClean="0">
                <a:latin typeface="+mj-lt"/>
              </a:rPr>
              <a:t>- </a:t>
            </a:r>
            <a:r>
              <a:rPr lang="en-US" sz="4400" b="1" dirty="0" err="1" smtClean="0">
                <a:latin typeface="Times New Roman" panose="02020603050405020304" pitchFamily="18" charset="0"/>
                <a:cs typeface="Times New Roman" panose="02020603050405020304" pitchFamily="18" charset="0"/>
              </a:rPr>
              <a:t>Sự</a:t>
            </a:r>
            <a:r>
              <a:rPr lang="en-US" sz="4400" b="1" dirty="0" smtClean="0">
                <a:latin typeface="Times New Roman" panose="02020603050405020304" pitchFamily="18" charset="0"/>
                <a:cs typeface="Times New Roman" panose="02020603050405020304" pitchFamily="18" charset="0"/>
              </a:rPr>
              <a:t> t</a:t>
            </a:r>
            <a:r>
              <a:rPr lang="vi-VN" sz="4400" b="1" dirty="0" smtClean="0">
                <a:latin typeface="+mj-lt"/>
              </a:rPr>
              <a:t>hương yêu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quan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tâm</a:t>
            </a:r>
            <a:r>
              <a:rPr lang="en-US" sz="4400" b="1" dirty="0" smtClean="0">
                <a:latin typeface="Times New Roman" panose="02020603050405020304" pitchFamily="18" charset="0"/>
                <a:cs typeface="Times New Roman" panose="02020603050405020304" pitchFamily="18" charset="0"/>
              </a:rPr>
              <a:t>,</a:t>
            </a:r>
            <a:r>
              <a:rPr lang="en-US" sz="4400" b="1" dirty="0" smtClean="0">
                <a:latin typeface="+mj-lt"/>
              </a:rPr>
              <a:t> </a:t>
            </a:r>
            <a:r>
              <a:rPr lang="vi-VN" sz="4400" b="1" dirty="0" smtClean="0">
                <a:latin typeface="+mj-lt"/>
              </a:rPr>
              <a:t>độ lượng</a:t>
            </a:r>
            <a:r>
              <a:rPr lang="en-US" sz="4400" b="1" dirty="0" smtClean="0">
                <a:latin typeface="+mj-lt"/>
              </a:rPr>
              <a:t>, </a:t>
            </a:r>
            <a:r>
              <a:rPr lang="en-US" sz="4400" b="1" dirty="0" err="1" smtClean="0">
                <a:latin typeface="Times New Roman" panose="02020603050405020304" pitchFamily="18" charset="0"/>
                <a:cs typeface="Times New Roman" panose="02020603050405020304" pitchFamily="18" charset="0"/>
              </a:rPr>
              <a:t>vị</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tha</a:t>
            </a:r>
            <a:r>
              <a:rPr lang="en-US" sz="4400" b="1" dirty="0" smtClean="0">
                <a:latin typeface="+mj-lt"/>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vi-VN" sz="4400" b="1" dirty="0" smtClean="0">
                <a:latin typeface="+mj-lt"/>
              </a:rPr>
              <a:t>thấu hiểu</a:t>
            </a:r>
            <a:r>
              <a:rPr lang="en-US" sz="4400" b="1" dirty="0">
                <a:latin typeface="+mj-lt"/>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mẹ</a:t>
            </a:r>
            <a:endParaRPr lang="vi-VN" sz="4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0" y="4914900"/>
            <a:ext cx="7772400" cy="7772400"/>
          </a:xfrm>
          <a:prstGeom prst="rect">
            <a:avLst/>
          </a:prstGeom>
        </p:spPr>
      </p:pic>
    </p:spTree>
    <p:extLst>
      <p:ext uri="{BB962C8B-B14F-4D97-AF65-F5344CB8AC3E}">
        <p14:creationId xmlns:p14="http://schemas.microsoft.com/office/powerpoint/2010/main" val="256883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0" y="3066009"/>
            <a:ext cx="9144000" cy="4154984"/>
          </a:xfrm>
          <a:prstGeom prst="rect">
            <a:avLst/>
          </a:prstGeom>
        </p:spPr>
        <p:txBody>
          <a:bodyPr>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rPr>
              <a:t>Nội</a:t>
            </a:r>
            <a:r>
              <a:rPr lang="en-US" sz="4400" b="1" dirty="0" smtClean="0">
                <a:latin typeface="Times New Roman" panose="02020603050405020304" pitchFamily="18" charset="0"/>
                <a:cs typeface="Times New Roman" panose="02020603050405020304" pitchFamily="18" charset="0"/>
              </a:rPr>
              <a:t> –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mẹ</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vườn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cau</a:t>
            </a:r>
            <a:r>
              <a:rPr lang="en-US" sz="4400" b="1" dirty="0" smtClean="0">
                <a:latin typeface="Times New Roman" panose="02020603050405020304" pitchFamily="18" charset="0"/>
                <a:cs typeface="Times New Roman" panose="02020603050405020304" pitchFamily="18" charset="0"/>
              </a:rPr>
              <a:t> - </a:t>
            </a:r>
            <a:r>
              <a:rPr lang="en-US" sz="4400" b="1" dirty="0" err="1" smtClean="0">
                <a:latin typeface="Times New Roman" panose="02020603050405020304" pitchFamily="18" charset="0"/>
                <a:cs typeface="Times New Roman" panose="02020603050405020304" pitchFamily="18" charset="0"/>
              </a:rPr>
              <a:t>một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không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không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chân</a:t>
            </a:r>
            <a:r>
              <a:rPr lang="en-US" sz="4400" b="1" dirty="0" smtClean="0">
                <a:latin typeface="Times New Roman" panose="02020603050405020304" pitchFamily="18" charset="0"/>
                <a:cs typeface="Times New Roman" panose="02020603050405020304" pitchFamily="18" charset="0"/>
              </a:rPr>
              <a:t> dung </a:t>
            </a:r>
            <a:r>
              <a:rPr lang="en-US" sz="4400" b="1" dirty="0" err="1" smtClean="0">
                <a:latin typeface="Times New Roman" panose="02020603050405020304" pitchFamily="18" charset="0"/>
                <a:cs typeface="Times New Roman" panose="02020603050405020304" pitchFamily="18" charset="0"/>
              </a:rPr>
              <a:t>cụ</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thể</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nhưng</a:t>
            </a:r>
            <a:r>
              <a:rPr lang="vi-VN" sz="4400" b="1" dirty="0" smtClean="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là hình ảnh đại diện cho những người phụ nữ Việt Nam, thầm lặng và anh dũng, kiên </a:t>
            </a:r>
            <a:r>
              <a:rPr lang="vi-VN" sz="4400" b="1" dirty="0" smtClean="0">
                <a:latin typeface="Times New Roman" panose="02020603050405020304" pitchFamily="18" charset="0"/>
                <a:cs typeface="Times New Roman" panose="02020603050405020304" pitchFamily="18" charset="0"/>
              </a:rPr>
              <a:t>cường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giàu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đức</a:t>
            </a:r>
            <a:r>
              <a:rPr lang="en-US" sz="4400" b="1" dirty="0" smtClean="0">
                <a:latin typeface="Times New Roman" panose="02020603050405020304" pitchFamily="18" charset="0"/>
                <a:cs typeface="Times New Roman" panose="02020603050405020304" pitchFamily="18" charset="0"/>
              </a:rPr>
              <a:t> hi </a:t>
            </a:r>
            <a:r>
              <a:rPr lang="en-US" sz="4400" b="1" dirty="0" err="1" smtClean="0">
                <a:latin typeface="Times New Roman" panose="02020603050405020304" pitchFamily="18" charset="0"/>
                <a:cs typeface="Times New Roman" panose="02020603050405020304" pitchFamily="18" charset="0"/>
              </a:rPr>
              <a:t>sinh</a:t>
            </a:r>
            <a:r>
              <a:rPr lang="en-US" sz="4400" b="1" dirty="0" smtClean="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grpSp>
        <p:nvGrpSpPr>
          <p:cNvPr id="3" name="Group 8"/>
          <p:cNvGrpSpPr>
            <a:grpSpLocks noChangeAspect="1"/>
          </p:cNvGrpSpPr>
          <p:nvPr/>
        </p:nvGrpSpPr>
        <p:grpSpPr>
          <a:xfrm>
            <a:off x="-35437" y="0"/>
            <a:ext cx="5674237" cy="10287002"/>
            <a:chOff x="0" y="159664"/>
            <a:chExt cx="2806492" cy="5087977"/>
          </a:xfrm>
        </p:grpSpPr>
        <p:sp>
          <p:nvSpPr>
            <p:cNvPr id="4" name="Freeform 9"/>
            <p:cNvSpPr/>
            <p:nvPr/>
          </p:nvSpPr>
          <p:spPr>
            <a:xfrm>
              <a:off x="0" y="159664"/>
              <a:ext cx="2806492" cy="5087977"/>
            </a:xfrm>
            <a:custGeom>
              <a:avLst/>
              <a:gdLst/>
              <a:ahLst/>
              <a:cxnLst/>
              <a:rect l="l" t="t" r="r" b="b"/>
              <a:pathLst>
                <a:path w="3437890" h="5247641">
                  <a:moveTo>
                    <a:pt x="0" y="11430"/>
                  </a:moveTo>
                  <a:lnTo>
                    <a:pt x="2824480" y="0"/>
                  </a:lnTo>
                  <a:lnTo>
                    <a:pt x="2788920" y="96520"/>
                  </a:lnTo>
                  <a:lnTo>
                    <a:pt x="2788920" y="233680"/>
                  </a:lnTo>
                  <a:lnTo>
                    <a:pt x="2809240" y="368300"/>
                  </a:lnTo>
                  <a:lnTo>
                    <a:pt x="2815590" y="433070"/>
                  </a:lnTo>
                  <a:lnTo>
                    <a:pt x="2823210" y="525780"/>
                  </a:lnTo>
                  <a:lnTo>
                    <a:pt x="2795270" y="676910"/>
                  </a:lnTo>
                  <a:lnTo>
                    <a:pt x="2813050" y="754380"/>
                  </a:lnTo>
                  <a:lnTo>
                    <a:pt x="2800350" y="830580"/>
                  </a:lnTo>
                  <a:lnTo>
                    <a:pt x="2790190" y="924560"/>
                  </a:lnTo>
                  <a:lnTo>
                    <a:pt x="2797810" y="1064260"/>
                  </a:lnTo>
                  <a:lnTo>
                    <a:pt x="2846070" y="1183640"/>
                  </a:lnTo>
                  <a:lnTo>
                    <a:pt x="2903220" y="1308100"/>
                  </a:lnTo>
                  <a:lnTo>
                    <a:pt x="2940050" y="1355090"/>
                  </a:lnTo>
                  <a:lnTo>
                    <a:pt x="2934970" y="1474470"/>
                  </a:lnTo>
                  <a:lnTo>
                    <a:pt x="2962910" y="1522730"/>
                  </a:lnTo>
                  <a:lnTo>
                    <a:pt x="2965450" y="1602740"/>
                  </a:lnTo>
                  <a:lnTo>
                    <a:pt x="2970530" y="1659890"/>
                  </a:lnTo>
                  <a:lnTo>
                    <a:pt x="3016250" y="1748790"/>
                  </a:lnTo>
                  <a:lnTo>
                    <a:pt x="3074670" y="1865630"/>
                  </a:lnTo>
                  <a:lnTo>
                    <a:pt x="3110230" y="2039620"/>
                  </a:lnTo>
                  <a:lnTo>
                    <a:pt x="3154680" y="2197100"/>
                  </a:lnTo>
                  <a:lnTo>
                    <a:pt x="3216910" y="2429510"/>
                  </a:lnTo>
                  <a:lnTo>
                    <a:pt x="3248660" y="2579370"/>
                  </a:lnTo>
                  <a:lnTo>
                    <a:pt x="3265170" y="2561590"/>
                  </a:lnTo>
                  <a:lnTo>
                    <a:pt x="3271520" y="2639060"/>
                  </a:lnTo>
                  <a:lnTo>
                    <a:pt x="3261360" y="2729230"/>
                  </a:lnTo>
                  <a:lnTo>
                    <a:pt x="3246120" y="2792730"/>
                  </a:lnTo>
                  <a:lnTo>
                    <a:pt x="3267710" y="2858770"/>
                  </a:lnTo>
                  <a:lnTo>
                    <a:pt x="3274060" y="2941320"/>
                  </a:lnTo>
                  <a:lnTo>
                    <a:pt x="3261360" y="3013710"/>
                  </a:lnTo>
                  <a:lnTo>
                    <a:pt x="3298190" y="3152140"/>
                  </a:lnTo>
                  <a:lnTo>
                    <a:pt x="3332480" y="3244850"/>
                  </a:lnTo>
                  <a:lnTo>
                    <a:pt x="3355340" y="3275330"/>
                  </a:lnTo>
                  <a:lnTo>
                    <a:pt x="3348990" y="3345180"/>
                  </a:lnTo>
                  <a:lnTo>
                    <a:pt x="3371850" y="3432810"/>
                  </a:lnTo>
                  <a:lnTo>
                    <a:pt x="3371850" y="3484880"/>
                  </a:lnTo>
                  <a:lnTo>
                    <a:pt x="3390900" y="3563620"/>
                  </a:lnTo>
                  <a:lnTo>
                    <a:pt x="3390900" y="3636011"/>
                  </a:lnTo>
                  <a:lnTo>
                    <a:pt x="3394710" y="3796031"/>
                  </a:lnTo>
                  <a:lnTo>
                    <a:pt x="3430270" y="3840481"/>
                  </a:lnTo>
                  <a:lnTo>
                    <a:pt x="3437890" y="4009391"/>
                  </a:lnTo>
                  <a:lnTo>
                    <a:pt x="3411220" y="4095750"/>
                  </a:lnTo>
                  <a:lnTo>
                    <a:pt x="3399790" y="4156710"/>
                  </a:lnTo>
                  <a:lnTo>
                    <a:pt x="3366770" y="4253230"/>
                  </a:lnTo>
                  <a:lnTo>
                    <a:pt x="3356610" y="4318000"/>
                  </a:lnTo>
                  <a:lnTo>
                    <a:pt x="3300730" y="4451350"/>
                  </a:lnTo>
                  <a:lnTo>
                    <a:pt x="3299460" y="4545330"/>
                  </a:lnTo>
                  <a:lnTo>
                    <a:pt x="3293110" y="4664710"/>
                  </a:lnTo>
                  <a:lnTo>
                    <a:pt x="3282950" y="4843780"/>
                  </a:lnTo>
                  <a:lnTo>
                    <a:pt x="3280410" y="4913630"/>
                  </a:lnTo>
                  <a:lnTo>
                    <a:pt x="3261360" y="4980940"/>
                  </a:lnTo>
                  <a:lnTo>
                    <a:pt x="3272790" y="5020310"/>
                  </a:lnTo>
                  <a:lnTo>
                    <a:pt x="3271520" y="5102860"/>
                  </a:lnTo>
                  <a:lnTo>
                    <a:pt x="3261360" y="5168900"/>
                  </a:lnTo>
                  <a:lnTo>
                    <a:pt x="3233420" y="5247641"/>
                  </a:lnTo>
                  <a:lnTo>
                    <a:pt x="0" y="5247641"/>
                  </a:lnTo>
                  <a:lnTo>
                    <a:pt x="0" y="11430"/>
                  </a:lnTo>
                  <a:close/>
                </a:path>
              </a:pathLst>
            </a:custGeom>
            <a:blipFill>
              <a:blip r:embed="rId3"/>
              <a:stretch>
                <a:fillRect l="-58000" r="-58000"/>
              </a:stretch>
            </a:blipFill>
          </p:spPr>
        </p:sp>
      </p:grpSp>
    </p:spTree>
    <p:extLst>
      <p:ext uri="{BB962C8B-B14F-4D97-AF65-F5344CB8AC3E}">
        <p14:creationId xmlns:p14="http://schemas.microsoft.com/office/powerpoint/2010/main" val="2577302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3"/>
          <a:srcRect t="21875" b="21875"/>
          <a:stretch>
            <a:fillRect/>
          </a:stretch>
        </p:blipFill>
        <p:spPr>
          <a:xfrm>
            <a:off x="0" y="0"/>
            <a:ext cx="18288000" cy="10287000"/>
          </a:xfrm>
          <a:prstGeom prst="rect">
            <a:avLst/>
          </a:prstGeom>
        </p:spPr>
      </p:pic>
      <p:pic>
        <p:nvPicPr>
          <p:cNvPr id="20" name="Picture 10"/>
          <p:cNvPicPr>
            <a:picLocks noChangeAspect="1"/>
          </p:cNvPicPr>
          <p:nvPr/>
        </p:nvPicPr>
        <p:blipFill>
          <a:blip r:embed="rId4">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1382771">
            <a:off x="7607328" y="783805"/>
            <a:ext cx="9553395" cy="2314018"/>
          </a:xfrm>
          <a:prstGeom prst="rect">
            <a:avLst/>
          </a:prstGeom>
        </p:spPr>
      </p:pic>
      <p:grpSp>
        <p:nvGrpSpPr>
          <p:cNvPr id="34" name="Group 33"/>
          <p:cNvGrpSpPr/>
          <p:nvPr/>
        </p:nvGrpSpPr>
        <p:grpSpPr>
          <a:xfrm>
            <a:off x="8844891" y="1581477"/>
            <a:ext cx="9064203" cy="6685080"/>
            <a:chOff x="8844891" y="1581477"/>
            <a:chExt cx="9064203" cy="6685080"/>
          </a:xfrm>
        </p:grpSpPr>
        <p:pic>
          <p:nvPicPr>
            <p:cNvPr id="25" name="Picture 24"/>
            <p:cNvPicPr>
              <a:picLocks noChangeAspect="1"/>
            </p:cNvPicPr>
            <p:nvPr/>
          </p:nvPicPr>
          <p:blipFill>
            <a:blip r:embed="rId19"/>
            <a:stretch>
              <a:fillRect/>
            </a:stretch>
          </p:blipFill>
          <p:spPr>
            <a:xfrm rot="21312113">
              <a:off x="8844891" y="1715064"/>
              <a:ext cx="9064203" cy="6405370"/>
            </a:xfrm>
            <a:prstGeom prst="rect">
              <a:avLst/>
            </a:prstGeom>
          </p:spPr>
        </p:pic>
        <p:cxnSp>
          <p:nvCxnSpPr>
            <p:cNvPr id="27" name="Straight Connector 26"/>
            <p:cNvCxnSpPr/>
            <p:nvPr/>
          </p:nvCxnSpPr>
          <p:spPr>
            <a:xfrm>
              <a:off x="11049000" y="1940814"/>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293436" y="17548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451710" y="15814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5" idx="1"/>
              <a:endCxn id="25" idx="3"/>
            </p:cNvCxnSpPr>
            <p:nvPr/>
          </p:nvCxnSpPr>
          <p:spPr>
            <a:xfrm flipV="1">
              <a:off x="8860773" y="4538661"/>
              <a:ext cx="9032439" cy="75817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20">
            <a:biLevel thresh="75000"/>
          </a:blip>
          <a:stretch>
            <a:fillRect/>
          </a:stretch>
        </p:blipFill>
        <p:spPr>
          <a:xfrm>
            <a:off x="-591638" y="3631561"/>
            <a:ext cx="9827604" cy="3023878"/>
          </a:xfrm>
          <a:prstGeom prst="rect">
            <a:avLst/>
          </a:prstGeom>
        </p:spPr>
      </p:pic>
    </p:spTree>
    <p:extLst>
      <p:ext uri="{BB962C8B-B14F-4D97-AF65-F5344CB8AC3E}">
        <p14:creationId xmlns:p14="http://schemas.microsoft.com/office/powerpoint/2010/main" val="1345805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3"/>
          <a:srcRect t="21875" b="21875"/>
          <a:stretch>
            <a:fillRect/>
          </a:stretch>
        </p:blipFill>
        <p:spPr>
          <a:xfrm>
            <a:off x="0" y="0"/>
            <a:ext cx="1828800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147321" y="6172200"/>
            <a:ext cx="4140679" cy="4114800"/>
          </a:xfrm>
          <a:prstGeom prst="rect">
            <a:avLst/>
          </a:prstGeom>
        </p:spPr>
      </p:pic>
      <p:grpSp>
        <p:nvGrpSpPr>
          <p:cNvPr id="5" name="Group 2"/>
          <p:cNvGrpSpPr/>
          <p:nvPr/>
        </p:nvGrpSpPr>
        <p:grpSpPr>
          <a:xfrm>
            <a:off x="1219200" y="1104900"/>
            <a:ext cx="7543800" cy="7924800"/>
            <a:chOff x="0" y="0"/>
            <a:chExt cx="17532556" cy="8889747"/>
          </a:xfrm>
        </p:grpSpPr>
        <p:sp>
          <p:nvSpPr>
            <p:cNvPr id="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7" name="Group 2"/>
          <p:cNvGrpSpPr/>
          <p:nvPr/>
        </p:nvGrpSpPr>
        <p:grpSpPr>
          <a:xfrm>
            <a:off x="9296400" y="1104900"/>
            <a:ext cx="7543800" cy="7924800"/>
            <a:chOff x="0" y="0"/>
            <a:chExt cx="17532556" cy="8889747"/>
          </a:xfrm>
        </p:grpSpPr>
        <p:sp>
          <p:nvSpPr>
            <p:cNvPr id="8"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2" name="Rectangle 1"/>
          <p:cNvSpPr/>
          <p:nvPr/>
        </p:nvSpPr>
        <p:spPr>
          <a:xfrm>
            <a:off x="1441689" y="2781300"/>
            <a:ext cx="7098821" cy="5632311"/>
          </a:xfrm>
          <a:prstGeom prst="rect">
            <a:avLst/>
          </a:prstGeom>
        </p:spPr>
        <p:txBody>
          <a:bodyPr wrap="square">
            <a:spAutoFit/>
          </a:bodyPr>
          <a:lstStyle/>
          <a:p>
            <a:pPr algn="just">
              <a:lnSpc>
                <a:spcPct val="150000"/>
              </a:lnSpc>
              <a:spcAft>
                <a:spcPts val="0"/>
              </a:spcAft>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Nam </a:t>
            </a:r>
            <a:r>
              <a:rPr lang="en-US" sz="4000" dirty="0" err="1">
                <a:latin typeface="Times New Roman" panose="02020603050405020304" pitchFamily="18" charset="0"/>
                <a:cs typeface="Times New Roman" panose="02020603050405020304" pitchFamily="18" charset="0"/>
              </a:rPr>
              <a:t>bộ</a:t>
            </a:r>
            <a:r>
              <a:rPr lang="en-US" sz="4000" dirty="0">
                <a:latin typeface="Times New Roman" panose="02020603050405020304" pitchFamily="18" charset="0"/>
                <a:cs typeface="Times New Roman" panose="02020603050405020304" pitchFamily="18" charset="0"/>
              </a:rPr>
              <a:t>.</a:t>
            </a:r>
          </a:p>
          <a:p>
            <a:pPr algn="just">
              <a:lnSpc>
                <a:spcPct val="150000"/>
              </a:lnSpc>
              <a:spcAft>
                <a:spcPts val="0"/>
              </a:spcAft>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gũi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dễ</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a:t>
            </a:r>
          </a:p>
          <a:p>
            <a:pPr algn="just">
              <a:lnSpc>
                <a:spcPct val="150000"/>
              </a:lnSpc>
              <a:spcAft>
                <a:spcPts val="0"/>
              </a:spcAft>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endParaRPr lang="en-US" sz="4000" b="0" i="0" dirty="0">
              <a:effectLst/>
              <a:latin typeface="Times New Roman" panose="02020603050405020304" pitchFamily="18" charset="0"/>
              <a:cs typeface="Times New Roman" panose="02020603050405020304" pitchFamily="18" charset="0"/>
            </a:endParaRPr>
          </a:p>
        </p:txBody>
      </p:sp>
      <p:sp>
        <p:nvSpPr>
          <p:cNvPr id="9" name="Rectangle 8"/>
          <p:cNvSpPr/>
          <p:nvPr/>
        </p:nvSpPr>
        <p:spPr>
          <a:xfrm>
            <a:off x="9575321" y="2942897"/>
            <a:ext cx="6960079" cy="5632311"/>
          </a:xfrm>
          <a:prstGeom prst="rect">
            <a:avLst/>
          </a:prstGeom>
        </p:spPr>
        <p:txBody>
          <a:bodyPr wrap="square">
            <a:spAutoFit/>
          </a:bodyPr>
          <a:lstStyle/>
          <a:p>
            <a:pPr algn="just">
              <a:spcAft>
                <a:spcPts val="0"/>
              </a:spcAft>
            </a:pPr>
            <a:r>
              <a:rPr lang="vi-VN" sz="4000" dirty="0">
                <a:latin typeface="+mj-lt"/>
              </a:rPr>
              <a:t>- Văn bản nói về kí ức của tác giả về người bà nội - một người mẹ anh hùng giàu đức hy sinh và đáng thương. Qua đó, gửi gắm đến người đọc thông điệp về sự biết ơn và kính trọng những người đã hi sinh vì lí tưởng cách mạng, vì nền hòa bình độc lập và những người mẹ anh hùng.</a:t>
            </a:r>
          </a:p>
        </p:txBody>
      </p:sp>
      <p:pic>
        <p:nvPicPr>
          <p:cNvPr id="11" name="Picture 10"/>
          <p:cNvPicPr>
            <a:picLocks noChangeAspect="1"/>
          </p:cNvPicPr>
          <p:nvPr/>
        </p:nvPicPr>
        <p:blipFill>
          <a:blip r:embed="rId8"/>
          <a:stretch>
            <a:fillRect/>
          </a:stretch>
        </p:blipFill>
        <p:spPr>
          <a:xfrm>
            <a:off x="2400074" y="1265599"/>
            <a:ext cx="5182049" cy="1926503"/>
          </a:xfrm>
          <a:prstGeom prst="rect">
            <a:avLst/>
          </a:prstGeom>
        </p:spPr>
      </p:pic>
      <p:pic>
        <p:nvPicPr>
          <p:cNvPr id="12" name="Picture 11"/>
          <p:cNvPicPr>
            <a:picLocks noChangeAspect="1"/>
          </p:cNvPicPr>
          <p:nvPr/>
        </p:nvPicPr>
        <p:blipFill>
          <a:blip r:embed="rId9"/>
          <a:stretch>
            <a:fillRect/>
          </a:stretch>
        </p:blipFill>
        <p:spPr>
          <a:xfrm>
            <a:off x="10646114" y="1265599"/>
            <a:ext cx="4230991" cy="1926503"/>
          </a:xfrm>
          <a:prstGeom prst="rect">
            <a:avLst/>
          </a:prstGeom>
        </p:spPr>
      </p:pic>
      <p:pic>
        <p:nvPicPr>
          <p:cNvPr id="15" name="Picture 4"/>
          <p:cNvPicPr>
            <a:picLocks noChangeAspect="1"/>
          </p:cNvPicPr>
          <p:nvPr/>
        </p:nvPicPr>
        <p:blipFill>
          <a:blip r:embed="rId10">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7793" y="5759"/>
            <a:ext cx="2163067" cy="3752955"/>
          </a:xfrm>
          <a:prstGeom prst="rect">
            <a:avLst/>
          </a:prstGeom>
        </p:spPr>
      </p:pic>
    </p:spTree>
    <p:extLst>
      <p:ext uri="{BB962C8B-B14F-4D97-AF65-F5344CB8AC3E}">
        <p14:creationId xmlns:p14="http://schemas.microsoft.com/office/powerpoint/2010/main" val="164735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088" r="30673"/>
          <a:stretch/>
        </p:blipFill>
        <p:spPr>
          <a:xfrm>
            <a:off x="3276600" y="29994"/>
            <a:ext cx="8077200" cy="11573301"/>
          </a:xfrm>
          <a:prstGeom prst="rect">
            <a:avLst/>
          </a:prstGeom>
        </p:spPr>
      </p:pic>
      <p:pic>
        <p:nvPicPr>
          <p:cNvPr id="3" name="Picture 10"/>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092896" y="-199157"/>
            <a:ext cx="4044858" cy="2419560"/>
          </a:xfrm>
          <a:prstGeom prst="rect">
            <a:avLst/>
          </a:prstGeom>
        </p:spPr>
      </p:pic>
      <p:pic>
        <p:nvPicPr>
          <p:cNvPr id="4" name="Picture 4"/>
          <p:cNvPicPr>
            <a:picLocks noChangeAspect="1"/>
          </p:cNvPicPr>
          <p:nvPr/>
        </p:nvPicPr>
        <p:blipFill>
          <a:blip r:embed="rId11">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5096233" y="-206777"/>
            <a:ext cx="2163067" cy="3752955"/>
          </a:xfrm>
          <a:prstGeom prst="rect">
            <a:avLst/>
          </a:prstGeom>
        </p:spPr>
      </p:pic>
    </p:spTree>
    <p:extLst>
      <p:ext uri="{BB962C8B-B14F-4D97-AF65-F5344CB8AC3E}">
        <p14:creationId xmlns:p14="http://schemas.microsoft.com/office/powerpoint/2010/main" val="1820418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3"/>
          <a:srcRect t="21875" b="21875"/>
          <a:stretch>
            <a:fillRect/>
          </a:stretch>
        </p:blipFill>
        <p:spPr>
          <a:xfrm>
            <a:off x="0" y="0"/>
            <a:ext cx="18288000" cy="10287000"/>
          </a:xfrm>
          <a:prstGeom prst="rect">
            <a:avLst/>
          </a:prstGeom>
        </p:spPr>
      </p:pic>
      <p:pic>
        <p:nvPicPr>
          <p:cNvPr id="4" name="Picture 10"/>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022429" y="-747163"/>
            <a:ext cx="4044858" cy="2419560"/>
          </a:xfrm>
          <a:prstGeom prst="rect">
            <a:avLst/>
          </a:prstGeom>
        </p:spPr>
      </p:pic>
      <p:sp>
        <p:nvSpPr>
          <p:cNvPr id="11" name="Rectangle 10"/>
          <p:cNvSpPr/>
          <p:nvPr/>
        </p:nvSpPr>
        <p:spPr>
          <a:xfrm>
            <a:off x="419100" y="1943100"/>
            <a:ext cx="17449800" cy="6863417"/>
          </a:xfrm>
          <a:prstGeom prst="rect">
            <a:avLst/>
          </a:prstGeom>
        </p:spPr>
        <p:txBody>
          <a:bodyPr wrap="square">
            <a:spAutoFit/>
          </a:bodyPr>
          <a:lstStyle/>
          <a:p>
            <a:pPr lvl="0" algn="just" eaLnBrk="0" fontAlgn="base" hangingPunct="0">
              <a:spcBef>
                <a:spcPct val="0"/>
              </a:spcBef>
              <a:spcAft>
                <a:spcPct val="0"/>
              </a:spcAft>
            </a:pPr>
            <a:r>
              <a:rPr lang="en-US" sz="4000" i="1" dirty="0" smtClean="0">
                <a:solidFill>
                  <a:srgbClr val="000000"/>
                </a:solidFill>
                <a:latin typeface="Times New Roman" panose="02020603050405020304" pitchFamily="18" charset="0"/>
                <a:cs typeface="Times New Roman" panose="02020603050405020304" pitchFamily="18" charset="0"/>
              </a:rPr>
              <a:t>       Qua </a:t>
            </a:r>
            <a:r>
              <a:rPr lang="en-US" sz="4000" i="1" dirty="0" err="1">
                <a:solidFill>
                  <a:srgbClr val="000000"/>
                </a:solidFill>
                <a:latin typeface="Times New Roman" panose="02020603050405020304" pitchFamily="18" charset="0"/>
                <a:cs typeface="Times New Roman" panose="02020603050405020304" pitchFamily="18" charset="0"/>
              </a:rPr>
              <a:t>văn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bản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mẹ</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vườn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cau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tác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giả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Nguyễn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Ngọc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Tư</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muốn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gửi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gắm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người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đọc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thông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điệp</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vê</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truyền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thống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uống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nước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nhơ</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nguồn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của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tộc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Lòng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biết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ơn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trở</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thành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một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truyền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thống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tốt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đẹp</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chúng</a:t>
            </a:r>
            <a:r>
              <a:rPr lang="en-US" sz="4000" i="1" dirty="0">
                <a:solidFill>
                  <a:srgbClr val="000000"/>
                </a:solidFill>
                <a:latin typeface="Times New Roman" panose="02020603050405020304" pitchFamily="18" charset="0"/>
                <a:cs typeface="Times New Roman" panose="02020603050405020304" pitchFamily="18" charset="0"/>
              </a:rPr>
              <a:t> ta. </a:t>
            </a:r>
            <a:r>
              <a:rPr lang="en-US" sz="4000" i="1" dirty="0" err="1">
                <a:solidFill>
                  <a:srgbClr val="000000"/>
                </a:solidFill>
                <a:latin typeface="Times New Roman" panose="02020603050405020304" pitchFamily="18" charset="0"/>
                <a:cs typeface="Times New Roman" panose="02020603050405020304" pitchFamily="18" charset="0"/>
              </a:rPr>
              <a:t>Thế</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kỉ</a:t>
            </a:r>
            <a:r>
              <a:rPr lang="en-US" sz="4000" i="1" dirty="0">
                <a:solidFill>
                  <a:srgbClr val="000000"/>
                </a:solidFill>
                <a:latin typeface="Times New Roman" panose="02020603050405020304" pitchFamily="18" charset="0"/>
                <a:cs typeface="Times New Roman" panose="02020603050405020304" pitchFamily="18" charset="0"/>
              </a:rPr>
              <a:t> XX, </a:t>
            </a:r>
            <a:r>
              <a:rPr lang="en-US" sz="4000" i="1" dirty="0" err="1">
                <a:solidFill>
                  <a:srgbClr val="000000"/>
                </a:solidFill>
                <a:latin typeface="Times New Roman" panose="02020603050405020304" pitchFamily="18" charset="0"/>
                <a:cs typeface="Times New Roman" panose="02020603050405020304" pitchFamily="18" charset="0"/>
              </a:rPr>
              <a:t>đất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nước</a:t>
            </a:r>
            <a:r>
              <a:rPr lang="en-US" sz="4000" i="1" dirty="0">
                <a:solidFill>
                  <a:srgbClr val="000000"/>
                </a:solidFill>
                <a:latin typeface="Times New Roman" panose="02020603050405020304" pitchFamily="18" charset="0"/>
                <a:cs typeface="Times New Roman" panose="02020603050405020304" pitchFamily="18" charset="0"/>
              </a:rPr>
              <a:t> ta </a:t>
            </a:r>
            <a:r>
              <a:rPr lang="en-US" sz="4000" i="1" dirty="0" err="1">
                <a:solidFill>
                  <a:srgbClr val="000000"/>
                </a:solidFill>
                <a:latin typeface="Times New Roman" panose="02020603050405020304" pitchFamily="18" charset="0"/>
                <a:cs typeface="Times New Roman" panose="02020603050405020304" pitchFamily="18" charset="0"/>
              </a:rPr>
              <a:t>phải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trải</a:t>
            </a:r>
            <a:r>
              <a:rPr lang="en-US" sz="4000" i="1" dirty="0">
                <a:solidFill>
                  <a:srgbClr val="000000"/>
                </a:solidFill>
                <a:latin typeface="Times New Roman" panose="02020603050405020304" pitchFamily="18" charset="0"/>
                <a:cs typeface="Times New Roman" panose="02020603050405020304" pitchFamily="18" charset="0"/>
              </a:rPr>
              <a:t> qua </a:t>
            </a:r>
            <a:r>
              <a:rPr lang="en-US" sz="4000" i="1" dirty="0" err="1">
                <a:solidFill>
                  <a:srgbClr val="000000"/>
                </a:solidFill>
                <a:latin typeface="Times New Roman" panose="02020603050405020304" pitchFamily="18" charset="0"/>
                <a:cs typeface="Times New Roman" panose="02020603050405020304" pitchFamily="18" charset="0"/>
              </a:rPr>
              <a:t>hai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cuộc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chiến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lớn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để</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lại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nhiều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mất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mát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đau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thương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cho</a:t>
            </a:r>
            <a:r>
              <a:rPr lang="en-US" sz="4000" i="1" dirty="0">
                <a:solidFill>
                  <a:srgbClr val="000000"/>
                </a:solidFill>
                <a:latin typeface="Times New Roman" panose="02020603050405020304" pitchFamily="18" charset="0"/>
                <a:cs typeface="Times New Roman" panose="02020603050405020304" pitchFamily="18" charset="0"/>
              </a:rPr>
              <a:t> con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Việt</a:t>
            </a:r>
            <a:r>
              <a:rPr lang="en-US" sz="4000" i="1" dirty="0">
                <a:solidFill>
                  <a:srgbClr val="000000"/>
                </a:solidFill>
                <a:latin typeface="Times New Roman" panose="02020603050405020304" pitchFamily="18" charset="0"/>
                <a:cs typeface="Times New Roman" panose="02020603050405020304" pitchFamily="18" charset="0"/>
              </a:rPr>
              <a:t> Nam. </a:t>
            </a:r>
            <a:r>
              <a:rPr lang="en-US" sz="4000" i="1" dirty="0" err="1">
                <a:solidFill>
                  <a:srgbClr val="000000"/>
                </a:solidFill>
                <a:latin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rất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nhiều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hy</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sinh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mạng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sống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mình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độc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lập</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tộc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trong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còn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những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mẹ</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gạt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nước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mắt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tiễn</a:t>
            </a:r>
            <a:r>
              <a:rPr lang="en-US" sz="4000" i="1" dirty="0">
                <a:solidFill>
                  <a:srgbClr val="000000"/>
                </a:solidFill>
                <a:latin typeface="Times New Roman" panose="02020603050405020304" pitchFamily="18" charset="0"/>
                <a:cs typeface="Times New Roman" panose="02020603050405020304" pitchFamily="18" charset="0"/>
              </a:rPr>
              <a:t> con </a:t>
            </a:r>
            <a:r>
              <a:rPr lang="en-US" sz="4000" i="1" dirty="0" err="1">
                <a:solidFill>
                  <a:srgbClr val="000000"/>
                </a:solidFill>
                <a:latin typeface="Times New Roman" panose="02020603050405020304" pitchFamily="18" charset="0"/>
                <a:cs typeface="Times New Roman" panose="02020603050405020304" pitchFamily="18" charset="0"/>
              </a:rPr>
              <a:t>ra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trận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hoà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bình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lập</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lại</a:t>
            </a:r>
            <a:r>
              <a:rPr lang="en-US" sz="4000" i="1" dirty="0">
                <a:solidFill>
                  <a:srgbClr val="000000"/>
                </a:solidFill>
                <a:latin typeface="Times New Roman" panose="02020603050405020304" pitchFamily="18" charset="0"/>
                <a:cs typeface="Times New Roman" panose="02020603050405020304" pitchFamily="18" charset="0"/>
              </a:rPr>
              <a:t>, con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quá</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mê</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với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cơm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áo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gạo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tiền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quá</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khứ</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thế</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nhưng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quá</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khứ</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ấy</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vẫn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luôn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vẹn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nguyên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thuỷ</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chung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giống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như</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hình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ảnh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mẹ</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vườn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cau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ngày</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ngày</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chờ</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những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cựu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chiến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binh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thăm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lúc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tuổi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già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Văn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bản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cũng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cảnh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tỉnh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với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những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ai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quá</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khứ</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chúng</a:t>
            </a:r>
            <a:r>
              <a:rPr lang="en-US" sz="4000" i="1" dirty="0">
                <a:solidFill>
                  <a:srgbClr val="000000"/>
                </a:solidFill>
                <a:latin typeface="Times New Roman" panose="02020603050405020304" pitchFamily="18" charset="0"/>
                <a:cs typeface="Times New Roman" panose="02020603050405020304" pitchFamily="18" charset="0"/>
              </a:rPr>
              <a:t> ta </a:t>
            </a:r>
            <a:r>
              <a:rPr lang="en-US" sz="4000" i="1" dirty="0" err="1">
                <a:solidFill>
                  <a:srgbClr val="000000"/>
                </a:solidFill>
                <a:latin typeface="Times New Roman" panose="02020603050405020304" pitchFamily="18" charset="0"/>
                <a:cs typeface="Times New Roman" panose="02020603050405020304" pitchFamily="18" charset="0"/>
              </a:rPr>
              <a:t>cần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phải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biết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ơn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thế</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hệ</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trước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cho</a:t>
            </a:r>
            <a:r>
              <a:rPr lang="en-US" sz="4000" i="1" dirty="0">
                <a:solidFill>
                  <a:srgbClr val="000000"/>
                </a:solidFill>
                <a:latin typeface="Times New Roman" panose="02020603050405020304" pitchFamily="18" charset="0"/>
                <a:cs typeface="Times New Roman" panose="02020603050405020304" pitchFamily="18" charset="0"/>
              </a:rPr>
              <a:t> ta </a:t>
            </a:r>
            <a:r>
              <a:rPr lang="en-US" sz="4000" i="1" dirty="0" err="1">
                <a:solidFill>
                  <a:srgbClr val="000000"/>
                </a:solidFill>
                <a:latin typeface="Times New Roman" panose="02020603050405020304" pitchFamily="18" charset="0"/>
                <a:cs typeface="Times New Roman" panose="02020603050405020304" pitchFamily="18" charset="0"/>
              </a:rPr>
              <a:t>cuộc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sống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như</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ngày</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hôm</a:t>
            </a:r>
            <a:r>
              <a:rPr lang="en-US" sz="4000" i="1" dirty="0">
                <a:solidFill>
                  <a:srgbClr val="000000"/>
                </a:solidFill>
                <a:latin typeface="Times New Roman" panose="02020603050405020304" pitchFamily="18" charset="0"/>
                <a:cs typeface="Times New Roman" panose="02020603050405020304" pitchFamily="18" charset="0"/>
              </a:rPr>
              <a:t> nay</a:t>
            </a:r>
            <a:r>
              <a:rPr lang="en-US" sz="4000" i="1" dirty="0" smtClean="0">
                <a:solidFill>
                  <a:srgbClr val="000000"/>
                </a:solidFill>
                <a:latin typeface="Times New Roman" panose="02020603050405020304" pitchFamily="18" charset="0"/>
                <a:cs typeface="Times New Roman" panose="02020603050405020304" pitchFamily="18" charset="0"/>
              </a:rPr>
              <a:t>.</a:t>
            </a:r>
            <a:endParaRPr lang="en-US"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275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3"/>
          <a:srcRect t="21875" b="21875"/>
          <a:stretch>
            <a:fillRect/>
          </a:stretch>
        </p:blipFill>
        <p:spPr>
          <a:xfrm>
            <a:off x="0" y="0"/>
            <a:ext cx="18288000" cy="10287000"/>
          </a:xfrm>
          <a:prstGeom prst="rect">
            <a:avLst/>
          </a:prstGeom>
        </p:spPr>
      </p:pic>
      <p:pic>
        <p:nvPicPr>
          <p:cNvPr id="4" name="Picture 12"/>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45130" y="6457950"/>
            <a:ext cx="2904387" cy="4458662"/>
          </a:xfrm>
          <a:prstGeom prst="rect">
            <a:avLst/>
          </a:prstGeom>
        </p:spPr>
      </p:pic>
      <p:pic>
        <p:nvPicPr>
          <p:cNvPr id="3" name="Picture 2"/>
          <p:cNvPicPr>
            <a:picLocks noChangeAspect="1"/>
          </p:cNvPicPr>
          <p:nvPr/>
        </p:nvPicPr>
        <p:blipFill>
          <a:blip r:embed="rId7"/>
          <a:stretch>
            <a:fillRect/>
          </a:stretch>
        </p:blipFill>
        <p:spPr>
          <a:xfrm>
            <a:off x="1066800" y="190500"/>
            <a:ext cx="16002000" cy="9814560"/>
          </a:xfrm>
          <a:prstGeom prst="rect">
            <a:avLst/>
          </a:prstGeom>
        </p:spPr>
      </p:pic>
    </p:spTree>
    <p:extLst>
      <p:ext uri="{BB962C8B-B14F-4D97-AF65-F5344CB8AC3E}">
        <p14:creationId xmlns:p14="http://schemas.microsoft.com/office/powerpoint/2010/main" val="12781030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3"/>
          <a:srcRect t="21875" b="21875"/>
          <a:stretch>
            <a:fillRect/>
          </a:stretch>
        </p:blipFill>
        <p:spPr>
          <a:xfrm>
            <a:off x="0" y="0"/>
            <a:ext cx="18288000" cy="10287000"/>
          </a:xfrm>
          <a:prstGeom prst="rect">
            <a:avLst/>
          </a:prstGeom>
        </p:spPr>
      </p:pic>
      <p:pic>
        <p:nvPicPr>
          <p:cNvPr id="3" name="Picture 5"/>
          <p:cNvPicPr>
            <a:picLocks noChangeAspect="1"/>
          </p:cNvPicPr>
          <p:nvPr/>
        </p:nvPicPr>
        <p:blipFill>
          <a:blip r:embed="rId4"/>
          <a:srcRect/>
          <a:stretch>
            <a:fillRect/>
          </a:stretch>
        </p:blipFill>
        <p:spPr>
          <a:xfrm>
            <a:off x="11734800" y="8953500"/>
            <a:ext cx="7000193" cy="1592544"/>
          </a:xfrm>
          <a:prstGeom prst="rect">
            <a:avLst/>
          </a:prstGeom>
        </p:spPr>
      </p:pic>
      <p:pic>
        <p:nvPicPr>
          <p:cNvPr id="4"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705501" y="-1028700"/>
            <a:ext cx="3164998" cy="2549161"/>
          </a:xfrm>
          <a:prstGeom prst="rect">
            <a:avLst/>
          </a:prstGeom>
        </p:spPr>
      </p:pic>
      <p:pic>
        <p:nvPicPr>
          <p:cNvPr id="2" name="Picture 1"/>
          <p:cNvPicPr>
            <a:picLocks noChangeAspect="1"/>
          </p:cNvPicPr>
          <p:nvPr/>
        </p:nvPicPr>
        <p:blipFill>
          <a:blip r:embed="rId16"/>
          <a:stretch>
            <a:fillRect/>
          </a:stretch>
        </p:blipFill>
        <p:spPr>
          <a:xfrm>
            <a:off x="5080" y="508525"/>
            <a:ext cx="15694581" cy="9456912"/>
          </a:xfrm>
          <a:prstGeom prst="rect">
            <a:avLst/>
          </a:prstGeom>
        </p:spPr>
      </p:pic>
    </p:spTree>
    <p:extLst>
      <p:ext uri="{BB962C8B-B14F-4D97-AF65-F5344CB8AC3E}">
        <p14:creationId xmlns:p14="http://schemas.microsoft.com/office/powerpoint/2010/main" val="1827212355"/>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5"/>
          <a:srcRect t="21875" b="21875"/>
          <a:stretch>
            <a:fillRect/>
          </a:stretch>
        </p:blipFill>
        <p:spPr>
          <a:xfrm>
            <a:off x="0" y="0"/>
            <a:ext cx="18288000" cy="10287000"/>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5800" y="-190500"/>
            <a:ext cx="2196274" cy="4114800"/>
          </a:xfrm>
          <a:prstGeom prst="rect">
            <a:avLst/>
          </a:prstGeom>
        </p:spPr>
      </p:pic>
      <p:pic>
        <p:nvPicPr>
          <p:cNvPr id="2" name="Mẹ Suốt - Người Chèo 4000 Chuyến Đò - Đưa Bộ Đội Qua Sông Nhật Lệ">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286000" y="0"/>
            <a:ext cx="13716000" cy="10287000"/>
          </a:xfrm>
          <a:prstGeom prst="rect">
            <a:avLst/>
          </a:prstGeom>
        </p:spPr>
      </p:pic>
    </p:spTree>
    <p:extLst>
      <p:ext uri="{BB962C8B-B14F-4D97-AF65-F5344CB8AC3E}">
        <p14:creationId xmlns:p14="http://schemas.microsoft.com/office/powerpoint/2010/main" val="3136665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1382771">
            <a:off x="7607328" y="783805"/>
            <a:ext cx="9553395" cy="2314018"/>
          </a:xfrm>
          <a:prstGeom prst="rect">
            <a:avLst/>
          </a:prstGeom>
        </p:spPr>
      </p:pic>
      <p:pic>
        <p:nvPicPr>
          <p:cNvPr id="19" name="Picture 18"/>
          <p:cNvPicPr>
            <a:picLocks noChangeAspect="1"/>
          </p:cNvPicPr>
          <p:nvPr/>
        </p:nvPicPr>
        <p:blipFill>
          <a:blip r:embed="rId19">
            <a:biLevel thresh="75000"/>
          </a:blip>
          <a:stretch>
            <a:fillRect/>
          </a:stretch>
        </p:blipFill>
        <p:spPr>
          <a:xfrm>
            <a:off x="-228600" y="3379832"/>
            <a:ext cx="9827604" cy="3023878"/>
          </a:xfrm>
          <a:prstGeom prst="rect">
            <a:avLst/>
          </a:prstGeom>
        </p:spPr>
      </p:pic>
      <p:grpSp>
        <p:nvGrpSpPr>
          <p:cNvPr id="34" name="Group 33"/>
          <p:cNvGrpSpPr/>
          <p:nvPr/>
        </p:nvGrpSpPr>
        <p:grpSpPr>
          <a:xfrm>
            <a:off x="8844891" y="1581477"/>
            <a:ext cx="9064203" cy="6685080"/>
            <a:chOff x="8844891" y="1581477"/>
            <a:chExt cx="9064203" cy="6685080"/>
          </a:xfrm>
        </p:grpSpPr>
        <p:pic>
          <p:nvPicPr>
            <p:cNvPr id="25" name="Picture 24"/>
            <p:cNvPicPr>
              <a:picLocks noChangeAspect="1"/>
            </p:cNvPicPr>
            <p:nvPr/>
          </p:nvPicPr>
          <p:blipFill>
            <a:blip r:embed="rId20"/>
            <a:stretch>
              <a:fillRect/>
            </a:stretch>
          </p:blipFill>
          <p:spPr>
            <a:xfrm rot="21312113">
              <a:off x="8844891" y="1715064"/>
              <a:ext cx="9064203" cy="6405370"/>
            </a:xfrm>
            <a:prstGeom prst="rect">
              <a:avLst/>
            </a:prstGeom>
          </p:spPr>
        </p:pic>
        <p:cxnSp>
          <p:nvCxnSpPr>
            <p:cNvPr id="27" name="Straight Connector 26"/>
            <p:cNvCxnSpPr/>
            <p:nvPr/>
          </p:nvCxnSpPr>
          <p:spPr>
            <a:xfrm>
              <a:off x="11049000" y="1940814"/>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293436" y="17548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451710" y="15814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5" idx="1"/>
              <a:endCxn id="25" idx="3"/>
            </p:cNvCxnSpPr>
            <p:nvPr/>
          </p:nvCxnSpPr>
          <p:spPr>
            <a:xfrm flipV="1">
              <a:off x="8860773" y="4538661"/>
              <a:ext cx="9032439" cy="75817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02000" y="7124700"/>
            <a:ext cx="3955352" cy="4114800"/>
          </a:xfrm>
          <a:prstGeom prst="rect">
            <a:avLst/>
          </a:prstGeom>
        </p:spPr>
      </p:pic>
      <p:grpSp>
        <p:nvGrpSpPr>
          <p:cNvPr id="12" name="Group 2"/>
          <p:cNvGrpSpPr/>
          <p:nvPr/>
        </p:nvGrpSpPr>
        <p:grpSpPr>
          <a:xfrm>
            <a:off x="1028700" y="2659384"/>
            <a:ext cx="16230600" cy="6598916"/>
            <a:chOff x="0" y="0"/>
            <a:chExt cx="17532556" cy="8889747"/>
          </a:xfrm>
        </p:grpSpPr>
        <p:sp>
          <p:nvSpPr>
            <p:cNvPr id="1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14" name="Rectangle 13"/>
          <p:cNvSpPr/>
          <p:nvPr/>
        </p:nvSpPr>
        <p:spPr>
          <a:xfrm>
            <a:off x="609600" y="495300"/>
            <a:ext cx="9282118" cy="769441"/>
          </a:xfrm>
          <a:prstGeom prst="rect">
            <a:avLst/>
          </a:prstGeom>
        </p:spPr>
        <p:txBody>
          <a:bodyPr wrap="square">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1. </a:t>
            </a:r>
            <a:r>
              <a:rPr lang="en-US" sz="4400" b="1" dirty="0" err="1" smtClean="0">
                <a:solidFill>
                  <a:prstClr val="black"/>
                </a:solidFill>
                <a:latin typeface="Times New Roman" panose="02020603050405020304" pitchFamily="18" charset="0"/>
                <a:cs typeface="Times New Roman" panose="02020603050405020304" pitchFamily="18" charset="0"/>
              </a:rPr>
              <a:t>Đọc</a:t>
            </a:r>
            <a:r>
              <a:rPr lang="en-US" sz="4400" b="1" dirty="0" smtClean="0">
                <a:solidFill>
                  <a:prstClr val="black"/>
                </a:solidFill>
                <a:latin typeface="Times New Roman" panose="02020603050405020304" pitchFamily="18" charset="0"/>
                <a:cs typeface="Times New Roman" panose="02020603050405020304" pitchFamily="18" charset="0"/>
              </a:rPr>
              <a:t> – </a:t>
            </a:r>
            <a:r>
              <a:rPr lang="en-US" sz="4400" b="1" dirty="0" err="1" smtClean="0">
                <a:solidFill>
                  <a:prstClr val="black"/>
                </a:solidFill>
                <a:latin typeface="Times New Roman" panose="02020603050405020304" pitchFamily="18" charset="0"/>
                <a:cs typeface="Times New Roman" panose="02020603050405020304" pitchFamily="18" charset="0"/>
              </a:rPr>
              <a:t>chú</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thích</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914400" y="1577342"/>
            <a:ext cx="9282118" cy="769441"/>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a. </a:t>
            </a:r>
            <a:r>
              <a:rPr lang="en-US" sz="4400" dirty="0" err="1" smtClean="0">
                <a:solidFill>
                  <a:prstClr val="black"/>
                </a:solidFill>
                <a:latin typeface="Times New Roman" panose="02020603050405020304" pitchFamily="18" charset="0"/>
                <a:cs typeface="Times New Roman" panose="02020603050405020304" pitchFamily="18" charset="0"/>
              </a:rPr>
              <a:t>Đọc</a:t>
            </a:r>
            <a:endParaRPr lang="vi-VN" sz="4400" dirty="0">
              <a:solidFill>
                <a:prstClr val="black"/>
              </a:solidFill>
              <a:latin typeface="Times New Roman" panose="02020603050405020304" pitchFamily="18" charset="0"/>
              <a:cs typeface="Times New Roman" panose="02020603050405020304" pitchFamily="18" charset="0"/>
            </a:endParaRPr>
          </a:p>
        </p:txBody>
      </p:sp>
      <p:pic>
        <p:nvPicPr>
          <p:cNvPr id="17" name="Picture 2"/>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744539" y="-95338"/>
            <a:ext cx="3029522" cy="4114800"/>
          </a:xfrm>
          <a:prstGeom prst="rect">
            <a:avLst/>
          </a:prstGeom>
        </p:spPr>
      </p:pic>
      <p:sp>
        <p:nvSpPr>
          <p:cNvPr id="21" name="Rectangle 20"/>
          <p:cNvSpPr/>
          <p:nvPr/>
        </p:nvSpPr>
        <p:spPr>
          <a:xfrm>
            <a:off x="2133600" y="2857500"/>
            <a:ext cx="14706600" cy="816827"/>
          </a:xfrm>
          <a:prstGeom prst="rect">
            <a:avLst/>
          </a:prstGeom>
        </p:spPr>
        <p:txBody>
          <a:bodyPr wrap="square">
            <a:spAutoFit/>
          </a:bodyPr>
          <a:lstStyle/>
          <a:p>
            <a:pPr algn="ctr">
              <a:lnSpc>
                <a:spcPct val="107000"/>
              </a:lnSpc>
              <a:tabLst>
                <a:tab pos="90170" algn="l"/>
                <a:tab pos="180340" algn="l"/>
              </a:tabLst>
            </a:pP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ngắn</a:t>
            </a:r>
            <a:endParaRPr lang="en-US" sz="4400" b="1" dirty="0">
              <a:solidFill>
                <a:prstClr val="black"/>
              </a:solidFill>
              <a:ea typeface="Calibri" panose="020F0502020204030204" pitchFamily="34" charset="0"/>
              <a:cs typeface="Times New Roman" panose="02020603050405020304"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146380652"/>
              </p:ext>
            </p:extLst>
          </p:nvPr>
        </p:nvGraphicFramePr>
        <p:xfrm>
          <a:off x="1295400" y="3935398"/>
          <a:ext cx="15544800" cy="3810000"/>
        </p:xfrm>
        <a:graphic>
          <a:graphicData uri="http://schemas.openxmlformats.org/drawingml/2006/table">
            <a:tbl>
              <a:tblPr firstRow="1" bandRow="1">
                <a:tableStyleId>{93296810-A885-4BE3-A3E7-6D5BEEA58F35}</a:tableStyleId>
              </a:tblPr>
              <a:tblGrid>
                <a:gridCol w="9372600">
                  <a:extLst>
                    <a:ext uri="{9D8B030D-6E8A-4147-A177-3AD203B41FA5}">
                      <a16:colId xmlns:a16="http://schemas.microsoft.com/office/drawing/2014/main" xmlns="" val="1581923702"/>
                    </a:ext>
                  </a:extLst>
                </a:gridCol>
                <a:gridCol w="2895600">
                  <a:extLst>
                    <a:ext uri="{9D8B030D-6E8A-4147-A177-3AD203B41FA5}">
                      <a16:colId xmlns:a16="http://schemas.microsoft.com/office/drawing/2014/main" xmlns="" val="2443342177"/>
                    </a:ext>
                  </a:extLst>
                </a:gridCol>
                <a:gridCol w="3276600">
                  <a:extLst>
                    <a:ext uri="{9D8B030D-6E8A-4147-A177-3AD203B41FA5}">
                      <a16:colId xmlns:a16="http://schemas.microsoft.com/office/drawing/2014/main" xmlns="" val="977379158"/>
                    </a:ext>
                  </a:extLst>
                </a:gridCol>
              </a:tblGrid>
              <a:tr h="370840">
                <a:tc>
                  <a:txBody>
                    <a:bodyPr/>
                    <a:lstStyle/>
                    <a:p>
                      <a:pPr algn="ctr"/>
                      <a:r>
                        <a:rPr lang="en-US" sz="4400" dirty="0" err="1" smtClean="0">
                          <a:solidFill>
                            <a:schemeClr val="bg1"/>
                          </a:solidFill>
                          <a:latin typeface="Times New Roman" panose="02020603050405020304" pitchFamily="18" charset="0"/>
                          <a:cs typeface="Times New Roman" panose="02020603050405020304" pitchFamily="18" charset="0"/>
                        </a:rPr>
                        <a:t>Tiêu</a:t>
                      </a:r>
                      <a:r>
                        <a:rPr lang="en-US" sz="4400" baseline="0" dirty="0" smtClean="0">
                          <a:solidFill>
                            <a:schemeClr val="bg1"/>
                          </a:solidFill>
                          <a:latin typeface="Times New Roman" panose="02020603050405020304" pitchFamily="18" charset="0"/>
                          <a:cs typeface="Times New Roman" panose="02020603050405020304" pitchFamily="18" charset="0"/>
                        </a:rPr>
                        <a:t> </a:t>
                      </a:r>
                      <a:r>
                        <a:rPr lang="en-US" sz="4400" baseline="0" dirty="0" err="1" smtClean="0">
                          <a:solidFill>
                            <a:schemeClr val="bg1"/>
                          </a:solidFill>
                          <a:latin typeface="Times New Roman" panose="02020603050405020304" pitchFamily="18" charset="0"/>
                          <a:cs typeface="Times New Roman" panose="02020603050405020304" pitchFamily="18" charset="0"/>
                        </a:rPr>
                        <a:t>chí</a:t>
                      </a:r>
                      <a:endParaRPr lang="en-US" sz="44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4400" dirty="0" err="1" smtClean="0">
                          <a:solidFill>
                            <a:schemeClr val="bg1"/>
                          </a:solidFill>
                          <a:latin typeface="Times New Roman" panose="02020603050405020304" pitchFamily="18" charset="0"/>
                          <a:cs typeface="Times New Roman" panose="02020603050405020304" pitchFamily="18" charset="0"/>
                        </a:rPr>
                        <a:t>Có</a:t>
                      </a:r>
                      <a:endParaRPr lang="en-US" sz="44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4400" dirty="0" err="1" smtClean="0">
                          <a:solidFill>
                            <a:schemeClr val="bg1"/>
                          </a:solidFill>
                          <a:latin typeface="Times New Roman" panose="02020603050405020304" pitchFamily="18" charset="0"/>
                          <a:cs typeface="Times New Roman" panose="02020603050405020304" pitchFamily="18" charset="0"/>
                        </a:rPr>
                        <a:t>Không</a:t>
                      </a:r>
                      <a:endParaRPr lang="en-US" sz="44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3906272452"/>
                  </a:ext>
                </a:extLst>
              </a:tr>
              <a:tr h="370840">
                <a:tc>
                  <a:txBody>
                    <a:bodyPr/>
                    <a:lstStyle/>
                    <a:p>
                      <a:pPr algn="just"/>
                      <a:r>
                        <a:rPr lang="en-US" sz="4400" dirty="0" err="1" smtClean="0">
                          <a:solidFill>
                            <a:schemeClr val="tx1"/>
                          </a:solidFill>
                          <a:latin typeface="Times New Roman" panose="02020603050405020304" pitchFamily="18" charset="0"/>
                          <a:cs typeface="Times New Roman" panose="02020603050405020304" pitchFamily="18" charset="0"/>
                        </a:rPr>
                        <a:t>Đọc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trôi</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chảy</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không</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bỏ</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từ</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thêm</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từ</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15628032"/>
                  </a:ext>
                </a:extLst>
              </a:tr>
              <a:tr h="370840">
                <a:tc>
                  <a:txBody>
                    <a:bodyPr/>
                    <a:lstStyle/>
                    <a:p>
                      <a:pPr algn="just"/>
                      <a:r>
                        <a:rPr lang="en-US" sz="4400" dirty="0" err="1" smtClean="0">
                          <a:solidFill>
                            <a:schemeClr val="tx1"/>
                          </a:solidFill>
                          <a:latin typeface="Times New Roman" panose="02020603050405020304" pitchFamily="18" charset="0"/>
                          <a:cs typeface="Times New Roman" panose="02020603050405020304" pitchFamily="18" charset="0"/>
                        </a:rPr>
                        <a:t>Ngắt</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giọng</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phù</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hợp</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23287588"/>
                  </a:ext>
                </a:extLst>
              </a:tr>
              <a:tr h="381000">
                <a:tc>
                  <a:txBody>
                    <a:bodyPr/>
                    <a:lstStyle/>
                    <a:p>
                      <a:pPr algn="just"/>
                      <a:r>
                        <a:rPr lang="en-US" sz="4400" dirty="0" err="1" smtClean="0">
                          <a:solidFill>
                            <a:schemeClr val="tx1"/>
                          </a:solidFill>
                          <a:latin typeface="Times New Roman" panose="02020603050405020304" pitchFamily="18" charset="0"/>
                          <a:cs typeface="Times New Roman" panose="02020603050405020304" pitchFamily="18" charset="0"/>
                        </a:rPr>
                        <a:t>Giọng</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đọc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chậm</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rãi</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nhẹ</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nhàng</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58478845"/>
                  </a:ext>
                </a:extLst>
              </a:tr>
              <a:tr h="381000">
                <a:tc>
                  <a:txBody>
                    <a:bodyPr/>
                    <a:lstStyle/>
                    <a:p>
                      <a:pPr algn="just"/>
                      <a:r>
                        <a:rPr lang="en-US" sz="4400" dirty="0" err="1" smtClean="0">
                          <a:solidFill>
                            <a:schemeClr val="tx1"/>
                          </a:solidFill>
                          <a:latin typeface="Times New Roman" panose="02020603050405020304" pitchFamily="18" charset="0"/>
                          <a:cs typeface="Times New Roman" panose="02020603050405020304" pitchFamily="18" charset="0"/>
                        </a:rPr>
                        <a:t>Thể</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cs typeface="Times New Roman" panose="02020603050405020304" pitchFamily="18" charset="0"/>
                        </a:rPr>
                        <a:t>hiện</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được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cảm</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xúc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của</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nhân</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vật</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84477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250882" y="-571500"/>
            <a:ext cx="2196274" cy="4114800"/>
          </a:xfrm>
          <a:prstGeom prst="rect">
            <a:avLst/>
          </a:prstGeom>
        </p:spPr>
      </p:pic>
      <p:sp>
        <p:nvSpPr>
          <p:cNvPr id="19" name="Rectangle 18"/>
          <p:cNvSpPr/>
          <p:nvPr/>
        </p:nvSpPr>
        <p:spPr>
          <a:xfrm>
            <a:off x="838200" y="662942"/>
            <a:ext cx="9282118" cy="769441"/>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b. </a:t>
            </a:r>
            <a:r>
              <a:rPr lang="en-US" sz="4400" dirty="0" err="1" smtClean="0">
                <a:solidFill>
                  <a:prstClr val="black"/>
                </a:solidFill>
                <a:latin typeface="Times New Roman" panose="02020603050405020304" pitchFamily="18" charset="0"/>
                <a:cs typeface="Times New Roman" panose="02020603050405020304" pitchFamily="18" charset="0"/>
              </a:rPr>
              <a:t>Giải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nghĩa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từ</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khó</a:t>
            </a:r>
            <a:endParaRPr lang="vi-VN" sz="4400" dirty="0">
              <a:solidFill>
                <a:prstClr val="black"/>
              </a:solidFill>
              <a:latin typeface="Times New Roman" panose="02020603050405020304" pitchFamily="18" charset="0"/>
              <a:cs typeface="Times New Roman" panose="02020603050405020304" pitchFamily="18" charset="0"/>
            </a:endParaRPr>
          </a:p>
        </p:txBody>
      </p:sp>
      <p:grpSp>
        <p:nvGrpSpPr>
          <p:cNvPr id="20" name="Group 2"/>
          <p:cNvGrpSpPr/>
          <p:nvPr/>
        </p:nvGrpSpPr>
        <p:grpSpPr>
          <a:xfrm>
            <a:off x="838200" y="1638300"/>
            <a:ext cx="16230600" cy="7924800"/>
            <a:chOff x="0" y="0"/>
            <a:chExt cx="17532556" cy="8889747"/>
          </a:xfrm>
        </p:grpSpPr>
        <p:sp>
          <p:nvSpPr>
            <p:cNvPr id="2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24" name="Group 23"/>
          <p:cNvGrpSpPr/>
          <p:nvPr/>
        </p:nvGrpSpPr>
        <p:grpSpPr>
          <a:xfrm>
            <a:off x="1439245" y="2052420"/>
            <a:ext cx="3513755" cy="1422121"/>
            <a:chOff x="0" y="0"/>
            <a:chExt cx="14423829" cy="4243521"/>
          </a:xfrm>
          <a:solidFill>
            <a:schemeClr val="bg2"/>
          </a:solidFill>
        </p:grpSpPr>
        <p:sp>
          <p:nvSpPr>
            <p:cNvPr id="25" name="Freeform 24"/>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26" name="Group 25"/>
          <p:cNvGrpSpPr/>
          <p:nvPr/>
        </p:nvGrpSpPr>
        <p:grpSpPr>
          <a:xfrm>
            <a:off x="1490273" y="5700901"/>
            <a:ext cx="3513755" cy="1795680"/>
            <a:chOff x="0" y="0"/>
            <a:chExt cx="14423829" cy="4243521"/>
          </a:xfrm>
          <a:solidFill>
            <a:schemeClr val="bg2"/>
          </a:solidFill>
        </p:grpSpPr>
        <p:sp>
          <p:nvSpPr>
            <p:cNvPr id="27" name="Freeform 26"/>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28" name="Group 27"/>
          <p:cNvGrpSpPr/>
          <p:nvPr/>
        </p:nvGrpSpPr>
        <p:grpSpPr>
          <a:xfrm>
            <a:off x="1490274" y="3891753"/>
            <a:ext cx="3513755" cy="1414680"/>
            <a:chOff x="0" y="0"/>
            <a:chExt cx="14423829" cy="4243521"/>
          </a:xfrm>
          <a:solidFill>
            <a:schemeClr val="bg2"/>
          </a:solidFill>
        </p:grpSpPr>
        <p:sp>
          <p:nvSpPr>
            <p:cNvPr id="29" name="Freeform 2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0" name="Rectangle 29"/>
          <p:cNvSpPr/>
          <p:nvPr/>
        </p:nvSpPr>
        <p:spPr>
          <a:xfrm>
            <a:off x="1803629" y="2368673"/>
            <a:ext cx="4683512" cy="769441"/>
          </a:xfrm>
          <a:prstGeom prst="rect">
            <a:avLst/>
          </a:prstGeom>
        </p:spPr>
        <p:txBody>
          <a:bodyPr wrap="square">
            <a:spAutoFit/>
          </a:bodyPr>
          <a:lstStyle/>
          <a:p>
            <a:pPr algn="just"/>
            <a:r>
              <a:rPr lang="en-US" sz="4400" b="1" dirty="0" err="1" smtClean="0">
                <a:solidFill>
                  <a:prstClr val="black"/>
                </a:solidFill>
                <a:latin typeface="Times New Roman" panose="02020603050405020304" pitchFamily="18" charset="0"/>
                <a:cs typeface="Times New Roman" panose="02020603050405020304" pitchFamily="18" charset="0"/>
              </a:rPr>
              <a:t>Lẹp</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nhẹp</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1803629" y="4297418"/>
            <a:ext cx="4038600" cy="769441"/>
          </a:xfrm>
          <a:prstGeom prst="rect">
            <a:avLst/>
          </a:prstGeom>
        </p:spPr>
        <p:txBody>
          <a:bodyPr wrap="square">
            <a:spAutoFit/>
          </a:bodyPr>
          <a:lstStyle/>
          <a:p>
            <a:pPr algn="just"/>
            <a:r>
              <a:rPr lang="en-US" sz="4400" b="1" dirty="0" err="1" smtClean="0">
                <a:solidFill>
                  <a:prstClr val="black"/>
                </a:solidFill>
                <a:latin typeface="Times New Roman" panose="02020603050405020304" pitchFamily="18" charset="0"/>
                <a:cs typeface="Times New Roman" panose="02020603050405020304" pitchFamily="18" charset="0"/>
              </a:rPr>
              <a:t>Oành</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oạch</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1437062" y="6121893"/>
            <a:ext cx="3450896" cy="769441"/>
          </a:xfrm>
          <a:prstGeom prst="rect">
            <a:avLst/>
          </a:prstGeom>
        </p:spPr>
        <p:txBody>
          <a:bodyPr wrap="square">
            <a:spAutoFit/>
          </a:bodyPr>
          <a:lstStyle/>
          <a:p>
            <a:pPr algn="ctr"/>
            <a:r>
              <a:rPr lang="en-US" sz="4400" b="1" dirty="0" smtClean="0">
                <a:solidFill>
                  <a:prstClr val="black"/>
                </a:solidFill>
                <a:latin typeface="Times New Roman" panose="02020603050405020304" pitchFamily="18" charset="0"/>
                <a:cs typeface="Times New Roman" panose="02020603050405020304" pitchFamily="18" charset="0"/>
              </a:rPr>
              <a:t>Tong </a:t>
            </a:r>
            <a:r>
              <a:rPr lang="en-US" sz="4400" b="1" dirty="0" err="1" smtClean="0">
                <a:solidFill>
                  <a:prstClr val="black"/>
                </a:solidFill>
                <a:latin typeface="Times New Roman" panose="02020603050405020304" pitchFamily="18" charset="0"/>
                <a:cs typeface="Times New Roman" panose="02020603050405020304" pitchFamily="18" charset="0"/>
              </a:rPr>
              <a:t>tong</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5209276" y="2422608"/>
            <a:ext cx="11284741" cy="707886"/>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Tiếng</a:t>
            </a:r>
            <a:r>
              <a:rPr lang="en-US" sz="4000" dirty="0" smtClean="0">
                <a:solidFill>
                  <a:prstClr val="black"/>
                </a:solidFill>
                <a:latin typeface="Times New Roman" panose="02020603050405020304" pitchFamily="18" charset="0"/>
                <a:cs typeface="Times New Roman" panose="02020603050405020304" pitchFamily="18" charset="0"/>
              </a:rPr>
              <a:t> do </a:t>
            </a:r>
            <a:r>
              <a:rPr lang="en-US" sz="4000" dirty="0" err="1" smtClean="0">
                <a:solidFill>
                  <a:prstClr val="black"/>
                </a:solidFill>
                <a:latin typeface="Times New Roman" panose="02020603050405020304" pitchFamily="18" charset="0"/>
                <a:cs typeface="Times New Roman" panose="02020603050405020304" pitchFamily="18" charset="0"/>
              </a:rPr>
              <a:t>vật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ướt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dính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lại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a:t>
            </a:r>
            <a:r>
              <a:rPr lang="en-US" sz="4000" dirty="0" err="1" smtClean="0">
                <a:solidFill>
                  <a:prstClr val="black"/>
                </a:solidFill>
                <a:latin typeface="Times New Roman" panose="02020603050405020304" pitchFamily="18" charset="0"/>
                <a:cs typeface="Times New Roman" panose="02020603050405020304" pitchFamily="18" charset="0"/>
              </a:rPr>
              <a:t>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phát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ra</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307224" y="4221580"/>
            <a:ext cx="11284741" cy="707886"/>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Mô</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phỏng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tiếng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ngã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mạnh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liên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tiếp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xuống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nền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đất</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5174459" y="6028585"/>
            <a:ext cx="11284741" cy="1323439"/>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Chỉ</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tiếng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nước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nhỏ</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thành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giọt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nhanh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đều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đều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từ</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trên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cao</a:t>
            </a:r>
            <a:r>
              <a:rPr lang="en-US" sz="4000" dirty="0" smtClean="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grpSp>
        <p:nvGrpSpPr>
          <p:cNvPr id="36" name="Group 35"/>
          <p:cNvGrpSpPr/>
          <p:nvPr/>
        </p:nvGrpSpPr>
        <p:grpSpPr>
          <a:xfrm>
            <a:off x="1437062" y="7953785"/>
            <a:ext cx="3513755" cy="1323439"/>
            <a:chOff x="0" y="0"/>
            <a:chExt cx="14423829" cy="4243521"/>
          </a:xfrm>
          <a:solidFill>
            <a:schemeClr val="bg2"/>
          </a:solidFill>
        </p:grpSpPr>
        <p:sp>
          <p:nvSpPr>
            <p:cNvPr id="37" name="Freeform 36"/>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8" name="Rectangle 37"/>
          <p:cNvSpPr/>
          <p:nvPr/>
        </p:nvSpPr>
        <p:spPr>
          <a:xfrm>
            <a:off x="1506838" y="8261561"/>
            <a:ext cx="3450896" cy="769441"/>
          </a:xfrm>
          <a:prstGeom prst="rect">
            <a:avLst/>
          </a:prstGeom>
        </p:spPr>
        <p:txBody>
          <a:bodyPr wrap="square">
            <a:spAutoFit/>
          </a:bodyPr>
          <a:lstStyle/>
          <a:p>
            <a:pPr algn="ctr"/>
            <a:r>
              <a:rPr lang="en-US" sz="4400" b="1" dirty="0" smtClean="0">
                <a:solidFill>
                  <a:prstClr val="black"/>
                </a:solidFill>
                <a:latin typeface="Times New Roman" panose="02020603050405020304" pitchFamily="18" charset="0"/>
                <a:cs typeface="Times New Roman" panose="02020603050405020304" pitchFamily="18" charset="0"/>
              </a:rPr>
              <a:t>Lai </a:t>
            </a:r>
            <a:r>
              <a:rPr lang="en-US" sz="4400" b="1" dirty="0" err="1" smtClean="0">
                <a:solidFill>
                  <a:prstClr val="black"/>
                </a:solidFill>
                <a:latin typeface="Times New Roman" panose="02020603050405020304" pitchFamily="18" charset="0"/>
                <a:cs typeface="Times New Roman" panose="02020603050405020304" pitchFamily="18" charset="0"/>
              </a:rPr>
              <a:t>rai</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5174459" y="7953785"/>
            <a:ext cx="11284741" cy="1323439"/>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Không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tập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trung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vào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một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thời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gian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rải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ra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mỗi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lúc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một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ít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kéo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dài</a:t>
            </a:r>
            <a:r>
              <a:rPr lang="en-US" sz="4000" dirty="0" smtClean="0">
                <a:solidFill>
                  <a:prstClr val="black"/>
                </a:solidFill>
                <a:latin typeface="Times New Roman" panose="02020603050405020304" pitchFamily="18" charset="0"/>
                <a:cs typeface="Times New Roman" panose="02020603050405020304" pitchFamily="18" charset="0"/>
              </a:rPr>
              <a:t>, ở </a:t>
            </a:r>
            <a:r>
              <a:rPr lang="en-US" sz="4000" dirty="0" err="1" smtClean="0">
                <a:solidFill>
                  <a:prstClr val="black"/>
                </a:solidFill>
                <a:latin typeface="Times New Roman" panose="02020603050405020304" pitchFamily="18" charset="0"/>
                <a:cs typeface="Times New Roman" panose="02020603050405020304" pitchFamily="18" charset="0"/>
              </a:rPr>
              <a:t>đây</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chỉ</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bữa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rượu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kéo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dài</a:t>
            </a:r>
            <a:r>
              <a:rPr lang="en-US" sz="4000" dirty="0" smtClean="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409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par>
                                <p:cTn id="33" presetID="16" presetClass="entr" presetSubtype="21"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barn(inVertical)">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par>
                                <p:cTn id="44" presetID="16" presetClass="entr" presetSubtype="21"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250882" y="-571500"/>
            <a:ext cx="2196274" cy="4114800"/>
          </a:xfrm>
          <a:prstGeom prst="rect">
            <a:avLst/>
          </a:prstGeom>
        </p:spPr>
      </p:pic>
      <p:sp>
        <p:nvSpPr>
          <p:cNvPr id="19" name="Rectangle 18"/>
          <p:cNvSpPr/>
          <p:nvPr/>
        </p:nvSpPr>
        <p:spPr>
          <a:xfrm>
            <a:off x="838200" y="662942"/>
            <a:ext cx="9282118" cy="769441"/>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b. </a:t>
            </a:r>
            <a:r>
              <a:rPr lang="en-US" sz="4400" dirty="0" err="1" smtClean="0">
                <a:solidFill>
                  <a:prstClr val="black"/>
                </a:solidFill>
                <a:latin typeface="Times New Roman" panose="02020603050405020304" pitchFamily="18" charset="0"/>
                <a:cs typeface="Times New Roman" panose="02020603050405020304" pitchFamily="18" charset="0"/>
              </a:rPr>
              <a:t>Giải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nghĩa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từ</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khó</a:t>
            </a:r>
            <a:endParaRPr lang="vi-VN" sz="4400" dirty="0">
              <a:solidFill>
                <a:prstClr val="black"/>
              </a:solidFill>
              <a:latin typeface="Times New Roman" panose="02020603050405020304" pitchFamily="18" charset="0"/>
              <a:cs typeface="Times New Roman" panose="02020603050405020304" pitchFamily="18" charset="0"/>
            </a:endParaRPr>
          </a:p>
        </p:txBody>
      </p:sp>
      <p:grpSp>
        <p:nvGrpSpPr>
          <p:cNvPr id="20" name="Group 2"/>
          <p:cNvGrpSpPr/>
          <p:nvPr/>
        </p:nvGrpSpPr>
        <p:grpSpPr>
          <a:xfrm>
            <a:off x="838200" y="1638300"/>
            <a:ext cx="16230600" cy="7924800"/>
            <a:chOff x="0" y="0"/>
            <a:chExt cx="17532556" cy="8889747"/>
          </a:xfrm>
        </p:grpSpPr>
        <p:sp>
          <p:nvSpPr>
            <p:cNvPr id="2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24" name="Group 23"/>
          <p:cNvGrpSpPr/>
          <p:nvPr/>
        </p:nvGrpSpPr>
        <p:grpSpPr>
          <a:xfrm>
            <a:off x="1439245" y="2052420"/>
            <a:ext cx="3513755" cy="1422121"/>
            <a:chOff x="0" y="0"/>
            <a:chExt cx="14423829" cy="4243521"/>
          </a:xfrm>
          <a:solidFill>
            <a:schemeClr val="bg2"/>
          </a:solidFill>
        </p:grpSpPr>
        <p:sp>
          <p:nvSpPr>
            <p:cNvPr id="25" name="Freeform 24"/>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26" name="Group 25"/>
          <p:cNvGrpSpPr/>
          <p:nvPr/>
        </p:nvGrpSpPr>
        <p:grpSpPr>
          <a:xfrm>
            <a:off x="1490273" y="5700901"/>
            <a:ext cx="3513755" cy="1795680"/>
            <a:chOff x="0" y="0"/>
            <a:chExt cx="14423829" cy="4243521"/>
          </a:xfrm>
          <a:solidFill>
            <a:schemeClr val="bg2"/>
          </a:solidFill>
        </p:grpSpPr>
        <p:sp>
          <p:nvSpPr>
            <p:cNvPr id="27" name="Freeform 26"/>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28" name="Group 27"/>
          <p:cNvGrpSpPr/>
          <p:nvPr/>
        </p:nvGrpSpPr>
        <p:grpSpPr>
          <a:xfrm>
            <a:off x="1490274" y="3891753"/>
            <a:ext cx="3513755" cy="1414680"/>
            <a:chOff x="0" y="0"/>
            <a:chExt cx="14423829" cy="4243521"/>
          </a:xfrm>
          <a:solidFill>
            <a:schemeClr val="bg2"/>
          </a:solidFill>
        </p:grpSpPr>
        <p:sp>
          <p:nvSpPr>
            <p:cNvPr id="29" name="Freeform 2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0" name="Rectangle 29"/>
          <p:cNvSpPr/>
          <p:nvPr/>
        </p:nvSpPr>
        <p:spPr>
          <a:xfrm>
            <a:off x="1803629" y="2368673"/>
            <a:ext cx="2761230" cy="769441"/>
          </a:xfrm>
          <a:prstGeom prst="rect">
            <a:avLst/>
          </a:prstGeom>
        </p:spPr>
        <p:txBody>
          <a:bodyPr wrap="square">
            <a:spAutoFit/>
          </a:bodyPr>
          <a:lstStyle/>
          <a:p>
            <a:pPr algn="ctr"/>
            <a:r>
              <a:rPr lang="en-US" sz="4400" b="1" dirty="0" err="1" smtClean="0">
                <a:solidFill>
                  <a:prstClr val="black"/>
                </a:solidFill>
                <a:latin typeface="Times New Roman" panose="02020603050405020304" pitchFamily="18" charset="0"/>
                <a:cs typeface="Times New Roman" panose="02020603050405020304" pitchFamily="18" charset="0"/>
              </a:rPr>
              <a:t>Méc</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1506838" y="4297418"/>
            <a:ext cx="4335391" cy="769441"/>
          </a:xfrm>
          <a:prstGeom prst="rect">
            <a:avLst/>
          </a:prstGeom>
        </p:spPr>
        <p:txBody>
          <a:bodyPr wrap="square">
            <a:spAutoFit/>
          </a:bodyPr>
          <a:lstStyle/>
          <a:p>
            <a:pPr algn="just"/>
            <a:r>
              <a:rPr lang="en-US" sz="4400" b="1" dirty="0" err="1" smtClean="0">
                <a:solidFill>
                  <a:prstClr val="black"/>
                </a:solidFill>
                <a:latin typeface="Times New Roman" panose="02020603050405020304" pitchFamily="18" charset="0"/>
                <a:cs typeface="Times New Roman" panose="02020603050405020304" pitchFamily="18" charset="0"/>
              </a:rPr>
              <a:t>Huyên</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thuyên</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1437062" y="6121893"/>
            <a:ext cx="3450896" cy="769441"/>
          </a:xfrm>
          <a:prstGeom prst="rect">
            <a:avLst/>
          </a:prstGeom>
        </p:spPr>
        <p:txBody>
          <a:bodyPr wrap="square">
            <a:spAutoFit/>
          </a:bodyPr>
          <a:lstStyle/>
          <a:p>
            <a:pPr algn="ctr"/>
            <a:r>
              <a:rPr lang="en-US" sz="4400" b="1" dirty="0" err="1" smtClean="0">
                <a:solidFill>
                  <a:prstClr val="black"/>
                </a:solidFill>
                <a:latin typeface="Times New Roman" panose="02020603050405020304" pitchFamily="18" charset="0"/>
                <a:cs typeface="Times New Roman" panose="02020603050405020304" pitchFamily="18" charset="0"/>
              </a:rPr>
              <a:t>Tòn</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tọt</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5199859" y="2420604"/>
            <a:ext cx="11284741" cy="707886"/>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Mách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nói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ai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đó</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biết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điều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gì</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đấy</a:t>
            </a:r>
            <a:r>
              <a:rPr lang="en-US" sz="4000" dirty="0" smtClean="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317384" y="3997883"/>
            <a:ext cx="11284741" cy="1323439"/>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Nói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lan</a:t>
            </a:r>
            <a:r>
              <a:rPr lang="en-US" sz="4000" dirty="0" smtClean="0">
                <a:solidFill>
                  <a:prstClr val="black"/>
                </a:solidFill>
                <a:latin typeface="Times New Roman" panose="02020603050405020304" pitchFamily="18" charset="0"/>
                <a:cs typeface="Times New Roman" panose="02020603050405020304" pitchFamily="18" charset="0"/>
              </a:rPr>
              <a:t> man </a:t>
            </a:r>
            <a:r>
              <a:rPr lang="en-US" sz="4000" dirty="0" err="1" smtClean="0">
                <a:solidFill>
                  <a:prstClr val="black"/>
                </a:solidFill>
                <a:latin typeface="Times New Roman" panose="02020603050405020304" pitchFamily="18" charset="0"/>
                <a:cs typeface="Times New Roman" panose="02020603050405020304" pitchFamily="18" charset="0"/>
              </a:rPr>
              <a:t>từ</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câu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chuyện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này</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đến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câu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chuyện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khác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không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có</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hồi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kết</a:t>
            </a:r>
            <a:r>
              <a:rPr lang="en-US" sz="4000" dirty="0" smtClean="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5199858" y="6289646"/>
            <a:ext cx="11284741" cy="707886"/>
          </a:xfrm>
          <a:prstGeom prst="rect">
            <a:avLst/>
          </a:prstGeom>
        </p:spPr>
        <p:txBody>
          <a:bodyPr wrap="square">
            <a:spAutoFit/>
          </a:bodyPr>
          <a:lstStyle/>
          <a:p>
            <a:pPr algn="just"/>
            <a:r>
              <a:rPr lang="en-US" sz="4000" dirty="0" smtClean="0">
                <a:solidFill>
                  <a:prstClr val="black"/>
                </a:solidFill>
                <a:latin typeface="Times New Roman" panose="02020603050405020304" pitchFamily="18" charset="0"/>
                <a:cs typeface="Times New Roman" panose="02020603050405020304" pitchFamily="18" charset="0"/>
              </a:rPr>
              <a:t>(</a:t>
            </a:r>
            <a:r>
              <a:rPr lang="en-US" sz="4000" dirty="0" err="1" smtClean="0">
                <a:solidFill>
                  <a:prstClr val="black"/>
                </a:solidFill>
                <a:latin typeface="Times New Roman" panose="02020603050405020304" pitchFamily="18" charset="0"/>
                <a:cs typeface="Times New Roman" panose="02020603050405020304" pitchFamily="18" charset="0"/>
              </a:rPr>
              <a:t>uống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rất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nhanh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nhiều</a:t>
            </a:r>
            <a:r>
              <a:rPr lang="en-US" sz="4000" dirty="0" smtClean="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grpSp>
        <p:nvGrpSpPr>
          <p:cNvPr id="36" name="Group 35"/>
          <p:cNvGrpSpPr/>
          <p:nvPr/>
        </p:nvGrpSpPr>
        <p:grpSpPr>
          <a:xfrm>
            <a:off x="1437062" y="7953785"/>
            <a:ext cx="3513755" cy="1323439"/>
            <a:chOff x="0" y="0"/>
            <a:chExt cx="14423829" cy="4243521"/>
          </a:xfrm>
          <a:solidFill>
            <a:schemeClr val="bg2"/>
          </a:solidFill>
        </p:grpSpPr>
        <p:sp>
          <p:nvSpPr>
            <p:cNvPr id="37" name="Freeform 36"/>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8" name="Rectangle 37"/>
          <p:cNvSpPr/>
          <p:nvPr/>
        </p:nvSpPr>
        <p:spPr>
          <a:xfrm>
            <a:off x="1506838" y="8261561"/>
            <a:ext cx="3450896" cy="769441"/>
          </a:xfrm>
          <a:prstGeom prst="rect">
            <a:avLst/>
          </a:prstGeom>
        </p:spPr>
        <p:txBody>
          <a:bodyPr wrap="square">
            <a:spAutoFit/>
          </a:bodyPr>
          <a:lstStyle/>
          <a:p>
            <a:pPr algn="ctr"/>
            <a:r>
              <a:rPr lang="en-US" sz="4400" b="1" dirty="0" err="1" smtClean="0">
                <a:solidFill>
                  <a:prstClr val="black"/>
                </a:solidFill>
                <a:latin typeface="Times New Roman" panose="02020603050405020304" pitchFamily="18" charset="0"/>
                <a:cs typeface="Times New Roman" panose="02020603050405020304" pitchFamily="18" charset="0"/>
              </a:rPr>
              <a:t>Bỗ</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bã</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5199858" y="8062104"/>
            <a:ext cx="11284741" cy="1323439"/>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Vụng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về</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thô</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lỗ</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không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có</a:t>
            </a:r>
            <a:r>
              <a:rPr lang="en-US" sz="4000" dirty="0" smtClean="0">
                <a:solidFill>
                  <a:prstClr val="black"/>
                </a:solidFill>
                <a:latin typeface="Times New Roman" panose="02020603050405020304" pitchFamily="18" charset="0"/>
                <a:cs typeface="Times New Roman" panose="02020603050405020304" pitchFamily="18" charset="0"/>
              </a:rPr>
              <a:t> ý </a:t>
            </a:r>
            <a:r>
              <a:rPr lang="en-US" sz="4000" dirty="0" err="1" smtClean="0">
                <a:solidFill>
                  <a:prstClr val="black"/>
                </a:solidFill>
                <a:latin typeface="Times New Roman" panose="02020603050405020304" pitchFamily="18" charset="0"/>
                <a:cs typeface="Times New Roman" panose="02020603050405020304" pitchFamily="18" charset="0"/>
              </a:rPr>
              <a:t>tứ</a:t>
            </a:r>
            <a:r>
              <a:rPr lang="en-US" sz="4000" dirty="0" smtClean="0">
                <a:solidFill>
                  <a:prstClr val="black"/>
                </a:solidFill>
                <a:latin typeface="Times New Roman" panose="02020603050405020304" pitchFamily="18" charset="0"/>
                <a:cs typeface="Times New Roman" panose="02020603050405020304" pitchFamily="18" charset="0"/>
              </a:rPr>
              <a:t>, ở </a:t>
            </a:r>
            <a:r>
              <a:rPr lang="en-US" sz="4000" dirty="0" err="1" smtClean="0">
                <a:solidFill>
                  <a:prstClr val="black"/>
                </a:solidFill>
                <a:latin typeface="Times New Roman" panose="02020603050405020304" pitchFamily="18" charset="0"/>
                <a:cs typeface="Times New Roman" panose="02020603050405020304" pitchFamily="18" charset="0"/>
              </a:rPr>
              <a:t>đây</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muốn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đề</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cập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đến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nói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gần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gũi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thân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thuộc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không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khoảng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cách</a:t>
            </a:r>
            <a:endParaRPr lang="vi-VN"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773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par>
                                <p:cTn id="33" presetID="16" presetClass="entr" presetSubtype="21"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barn(inVertical)">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par>
                                <p:cTn id="44" presetID="16" presetClass="entr" presetSubtype="21"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8"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95300"/>
            <a:ext cx="9282118" cy="769441"/>
          </a:xfrm>
          <a:prstGeom prst="rect">
            <a:avLst/>
          </a:prstGeom>
        </p:spPr>
        <p:txBody>
          <a:bodyPr wrap="square">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2. </a:t>
            </a:r>
            <a:r>
              <a:rPr lang="en-US" sz="4400" b="1" dirty="0" err="1" smtClean="0">
                <a:solidFill>
                  <a:prstClr val="black"/>
                </a:solidFill>
                <a:latin typeface="Times New Roman" panose="02020603050405020304" pitchFamily="18" charset="0"/>
                <a:cs typeface="Times New Roman" panose="02020603050405020304" pitchFamily="18" charset="0"/>
              </a:rPr>
              <a:t>Tìm</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hiểu</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chung</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7239000" y="2018058"/>
            <a:ext cx="10308716" cy="7478970"/>
          </a:xfrm>
          <a:prstGeom prst="rect">
            <a:avLst/>
          </a:prstGeom>
        </p:spPr>
        <p:txBody>
          <a:bodyPr wrap="square">
            <a:spAutoFit/>
          </a:bodyPr>
          <a:lstStyle/>
          <a:p>
            <a:pPr algn="just">
              <a:lnSpc>
                <a:spcPct val="150000"/>
              </a:lnSpc>
              <a:spcAft>
                <a:spcPts val="0"/>
              </a:spcAft>
            </a:pPr>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Nguyễn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Ngọc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Tư</a:t>
            </a:r>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1976</a:t>
            </a:r>
          </a:p>
          <a:p>
            <a:pPr algn="just">
              <a:lnSpc>
                <a:spcPct val="150000"/>
              </a:lnSpc>
              <a:spcAft>
                <a:spcPts val="0"/>
              </a:spcAft>
            </a:pPr>
            <a:r>
              <a:rPr lang="vi-VN"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Quê quán</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xã Tân Duyệt, huyệt Đầm Dơi, tỉnh Cà Mau.</a:t>
            </a:r>
          </a:p>
          <a:p>
            <a:pPr algn="just">
              <a:lnSpc>
                <a:spcPct val="150000"/>
              </a:lnSpc>
              <a:spcAft>
                <a:spcPts val="0"/>
              </a:spcAft>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Phong cách sáng tác</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gần gũi, </a:t>
            </a:r>
            <a:r>
              <a:rPr lang="vi-VN" sz="4000" dirty="0" smtClean="0">
                <a:solidFill>
                  <a:schemeClr val="tx1">
                    <a:lumMod val="95000"/>
                    <a:lumOff val="5000"/>
                  </a:schemeClr>
                </a:solidFill>
                <a:latin typeface="Times New Roman" panose="02020603050405020304" pitchFamily="18" charset="0"/>
                <a:cs typeface="Times New Roman" panose="02020603050405020304" pitchFamily="18" charset="0"/>
              </a:rPr>
              <a:t>bình</a:t>
            </a:r>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95000"/>
                    <a:lumOff val="5000"/>
                  </a:schemeClr>
                </a:solidFill>
                <a:latin typeface="Times New Roman" panose="02020603050405020304" pitchFamily="18" charset="0"/>
                <a:cs typeface="Times New Roman" panose="02020603050405020304" pitchFamily="18" charset="0"/>
              </a:rPr>
              <a:t>dị</a:t>
            </a:r>
            <a:r>
              <a:rPr lang="vi-VN"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giọng văn đậm chất Nam Bộ, mềm mại nhưng vô cùng sâu cay về số phận và cuộc đời éo le chìm nổi.</a:t>
            </a:r>
          </a:p>
          <a:p>
            <a:pPr algn="just">
              <a:lnSpc>
                <a:spcPct val="150000"/>
              </a:lnSpc>
              <a:spcAft>
                <a:spcPts val="0"/>
              </a:spcAft>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Sáng</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tiêu</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biểu</a:t>
            </a:r>
            <a:r>
              <a:rPr lang="vi-VN" sz="40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i="1" dirty="0">
                <a:solidFill>
                  <a:schemeClr val="tx1">
                    <a:lumMod val="95000"/>
                    <a:lumOff val="5000"/>
                  </a:schemeClr>
                </a:solidFill>
                <a:latin typeface="Times New Roman" panose="02020603050405020304" pitchFamily="18" charset="0"/>
                <a:cs typeface="Times New Roman" panose="02020603050405020304" pitchFamily="18" charset="0"/>
              </a:rPr>
              <a:t>Ngọn đèn không tắt, Nước chảy mây trôi, Giao thừa, Cánh đồng bất tận,…</a:t>
            </a:r>
            <a:endParaRPr lang="vi-VN" sz="40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6" name="Rectangle 5"/>
          <p:cNvSpPr/>
          <p:nvPr/>
        </p:nvSpPr>
        <p:spPr>
          <a:xfrm>
            <a:off x="983166" y="1633338"/>
            <a:ext cx="9282118" cy="769441"/>
          </a:xfrm>
          <a:prstGeom prst="rect">
            <a:avLst/>
          </a:prstGeom>
        </p:spPr>
        <p:txBody>
          <a:bodyPr wrap="square">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a. </a:t>
            </a:r>
            <a:r>
              <a:rPr lang="en-US" sz="4400" b="1" dirty="0" err="1" smtClean="0">
                <a:solidFill>
                  <a:prstClr val="black"/>
                </a:solidFill>
                <a:latin typeface="Times New Roman" panose="02020603050405020304" pitchFamily="18" charset="0"/>
                <a:cs typeface="Times New Roman" panose="02020603050405020304" pitchFamily="18" charset="0"/>
              </a:rPr>
              <a:t>Tác</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giả</a:t>
            </a:r>
            <a:endParaRPr lang="vi-VN" sz="4400" b="1"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5734" b="90596" l="455" r="41364">
                        <a14:foregroundMark x1="35606" y1="25688" x2="39848" y2="44495"/>
                        <a14:foregroundMark x1="36061" y1="51835" x2="36061" y2="51835"/>
                      </a14:backgroundRemoval>
                    </a14:imgEffect>
                  </a14:imgLayer>
                </a14:imgProps>
              </a:ext>
            </a:extLst>
          </a:blip>
          <a:srcRect t="6999" r="53928"/>
          <a:stretch/>
        </p:blipFill>
        <p:spPr>
          <a:xfrm>
            <a:off x="-142193" y="2384999"/>
            <a:ext cx="6893513" cy="9192530"/>
          </a:xfrm>
          <a:prstGeom prst="rect">
            <a:avLst/>
          </a:prstGeom>
        </p:spPr>
      </p:pic>
    </p:spTree>
    <p:extLst>
      <p:ext uri="{BB962C8B-B14F-4D97-AF65-F5344CB8AC3E}">
        <p14:creationId xmlns:p14="http://schemas.microsoft.com/office/powerpoint/2010/main" val="170468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circle(in)">
                                      <p:cBhvr>
                                        <p:cTn id="23" dur="20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wipe(down)">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barn(inVertical)">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barn(inVertical)">
                                      <p:cBhvr>
                                        <p:cTn id="3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857500" y="428625"/>
            <a:ext cx="12573000" cy="9429750"/>
          </a:xfrm>
          <a:prstGeom prst="rect">
            <a:avLst/>
          </a:prstGeom>
        </p:spPr>
      </p:pic>
    </p:spTree>
    <p:extLst>
      <p:ext uri="{BB962C8B-B14F-4D97-AF65-F5344CB8AC3E}">
        <p14:creationId xmlns:p14="http://schemas.microsoft.com/office/powerpoint/2010/main" val="18195423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83166" y="2607308"/>
            <a:ext cx="3513755" cy="1422121"/>
            <a:chOff x="0" y="0"/>
            <a:chExt cx="14423829" cy="4243521"/>
          </a:xfrm>
          <a:solidFill>
            <a:schemeClr val="bg2"/>
          </a:solidFill>
        </p:grpSpPr>
        <p:sp>
          <p:nvSpPr>
            <p:cNvPr id="19" name="Freeform 1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 name="Rectangle 2"/>
          <p:cNvSpPr/>
          <p:nvPr/>
        </p:nvSpPr>
        <p:spPr>
          <a:xfrm>
            <a:off x="609600" y="495300"/>
            <a:ext cx="9282118" cy="769441"/>
          </a:xfrm>
          <a:prstGeom prst="rect">
            <a:avLst/>
          </a:prstGeom>
        </p:spPr>
        <p:txBody>
          <a:bodyPr wrap="square">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2. </a:t>
            </a:r>
            <a:r>
              <a:rPr lang="en-US" sz="4400" b="1" dirty="0" err="1" smtClean="0">
                <a:solidFill>
                  <a:prstClr val="black"/>
                </a:solidFill>
                <a:latin typeface="Times New Roman" panose="02020603050405020304" pitchFamily="18" charset="0"/>
                <a:cs typeface="Times New Roman" panose="02020603050405020304" pitchFamily="18" charset="0"/>
              </a:rPr>
              <a:t>Tìm</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hiểu</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chung</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983166" y="1633338"/>
            <a:ext cx="9282118" cy="769441"/>
          </a:xfrm>
          <a:prstGeom prst="rect">
            <a:avLst/>
          </a:prstGeom>
        </p:spPr>
        <p:txBody>
          <a:bodyPr wrap="square">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b</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Tác</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phẩm</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99311" y="2881517"/>
            <a:ext cx="2681464" cy="769441"/>
          </a:xfrm>
          <a:prstGeom prst="rect">
            <a:avLst/>
          </a:prstGeom>
        </p:spPr>
        <p:txBody>
          <a:bodyPr wrap="square">
            <a:spAutoFit/>
          </a:bodyPr>
          <a:lstStyle/>
          <a:p>
            <a:pPr algn="just">
              <a:spcAft>
                <a:spcPts val="0"/>
              </a:spcAft>
            </a:pPr>
            <a:r>
              <a:rPr lang="vi-VN" sz="4400" b="1" dirty="0">
                <a:solidFill>
                  <a:srgbClr val="222222"/>
                </a:solidFill>
                <a:latin typeface="+mj-lt"/>
              </a:rPr>
              <a:t>- Xuất </a:t>
            </a:r>
            <a:r>
              <a:rPr lang="vi-VN" sz="4400" b="1" dirty="0" smtClean="0">
                <a:solidFill>
                  <a:srgbClr val="222222"/>
                </a:solidFill>
                <a:latin typeface="+mj-lt"/>
              </a:rPr>
              <a:t>xứ</a:t>
            </a:r>
            <a:endParaRPr lang="vi-VN" sz="4400" dirty="0">
              <a:solidFill>
                <a:srgbClr val="222222"/>
              </a:solidFill>
              <a:latin typeface="+mj-lt"/>
            </a:endParaRPr>
          </a:p>
        </p:txBody>
      </p:sp>
      <p:sp>
        <p:nvSpPr>
          <p:cNvPr id="20" name="Rectangle 19"/>
          <p:cNvSpPr/>
          <p:nvPr/>
        </p:nvSpPr>
        <p:spPr>
          <a:xfrm>
            <a:off x="4913066" y="2909752"/>
            <a:ext cx="9482598" cy="769441"/>
          </a:xfrm>
          <a:prstGeom prst="rect">
            <a:avLst/>
          </a:prstGeom>
        </p:spPr>
        <p:txBody>
          <a:bodyPr wrap="square">
            <a:spAutoFit/>
          </a:bodyPr>
          <a:lstStyle/>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T</a:t>
            </a:r>
            <a:r>
              <a:rPr lang="vi-VN" sz="4400" dirty="0" smtClean="0">
                <a:solidFill>
                  <a:srgbClr val="222222"/>
                </a:solidFill>
                <a:latin typeface="+mj-lt"/>
              </a:rPr>
              <a:t>rích </a:t>
            </a:r>
            <a:r>
              <a:rPr lang="vi-VN" sz="4400" dirty="0">
                <a:solidFill>
                  <a:srgbClr val="222222"/>
                </a:solidFill>
                <a:latin typeface="+mj-lt"/>
              </a:rPr>
              <a:t>“Xa xóm mũi</a:t>
            </a:r>
            <a:r>
              <a:rPr lang="vi-VN" sz="4400" dirty="0" smtClean="0">
                <a:solidFill>
                  <a:srgbClr val="222222"/>
                </a:solidFill>
                <a:latin typeface="+mj-lt"/>
              </a:rPr>
              <a:t>”</a:t>
            </a:r>
            <a:endParaRPr lang="vi-VN" sz="4400" dirty="0">
              <a:solidFill>
                <a:srgbClr val="222222"/>
              </a:solidFill>
              <a:latin typeface="+mj-lt"/>
            </a:endParaRPr>
          </a:p>
        </p:txBody>
      </p:sp>
      <p:grpSp>
        <p:nvGrpSpPr>
          <p:cNvPr id="5" name="Group 4"/>
          <p:cNvGrpSpPr/>
          <p:nvPr/>
        </p:nvGrpSpPr>
        <p:grpSpPr>
          <a:xfrm>
            <a:off x="983166" y="4407291"/>
            <a:ext cx="3513755" cy="1422121"/>
            <a:chOff x="983166" y="4407291"/>
            <a:chExt cx="3513755" cy="1422121"/>
          </a:xfrm>
        </p:grpSpPr>
        <p:grpSp>
          <p:nvGrpSpPr>
            <p:cNvPr id="21" name="Group 20"/>
            <p:cNvGrpSpPr/>
            <p:nvPr/>
          </p:nvGrpSpPr>
          <p:grpSpPr>
            <a:xfrm>
              <a:off x="983166" y="4407291"/>
              <a:ext cx="3513755" cy="1422121"/>
              <a:chOff x="0" y="0"/>
              <a:chExt cx="14423829" cy="4243521"/>
            </a:xfrm>
            <a:solidFill>
              <a:schemeClr val="bg2"/>
            </a:solidFill>
          </p:grpSpPr>
          <p:sp>
            <p:nvSpPr>
              <p:cNvPr id="22" name="Freeform 2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3" name="Rectangle 22"/>
            <p:cNvSpPr/>
            <p:nvPr/>
          </p:nvSpPr>
          <p:spPr>
            <a:xfrm>
              <a:off x="1399311" y="4681500"/>
              <a:ext cx="2681464"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Thể</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loại</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24" name="Rectangle 23"/>
          <p:cNvSpPr/>
          <p:nvPr/>
        </p:nvSpPr>
        <p:spPr>
          <a:xfrm>
            <a:off x="4913066" y="4709735"/>
            <a:ext cx="9482598" cy="769441"/>
          </a:xfrm>
          <a:prstGeom prst="rect">
            <a:avLst/>
          </a:prstGeom>
        </p:spPr>
        <p:txBody>
          <a:bodyPr wrap="square">
            <a:spAutoFit/>
          </a:bodyPr>
          <a:lstStyle/>
          <a:p>
            <a:pPr algn="just">
              <a:spcAft>
                <a:spcPts val="0"/>
              </a:spcAft>
            </a:pPr>
            <a:r>
              <a:rPr lang="en-US" sz="4400" dirty="0" err="1" smtClean="0">
                <a:solidFill>
                  <a:srgbClr val="222222"/>
                </a:solidFill>
                <a:latin typeface="Times New Roman" panose="02020603050405020304" pitchFamily="18" charset="0"/>
                <a:cs typeface="Times New Roman" panose="02020603050405020304" pitchFamily="18" charset="0"/>
              </a:rPr>
              <a:t>Truyện</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ngắn</a:t>
            </a:r>
            <a:endParaRPr lang="vi-VN" sz="4400" dirty="0">
              <a:solidFill>
                <a:srgbClr val="222222"/>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983166" y="6385749"/>
            <a:ext cx="3513755" cy="1422121"/>
            <a:chOff x="983166" y="4407291"/>
            <a:chExt cx="3513755" cy="1422121"/>
          </a:xfrm>
        </p:grpSpPr>
        <p:grpSp>
          <p:nvGrpSpPr>
            <p:cNvPr id="26" name="Group 25"/>
            <p:cNvGrpSpPr/>
            <p:nvPr/>
          </p:nvGrpSpPr>
          <p:grpSpPr>
            <a:xfrm>
              <a:off x="983166" y="4407291"/>
              <a:ext cx="3513755" cy="1422121"/>
              <a:chOff x="0" y="0"/>
              <a:chExt cx="14423829" cy="4243521"/>
            </a:xfrm>
            <a:solidFill>
              <a:schemeClr val="bg2"/>
            </a:solidFill>
          </p:grpSpPr>
          <p:sp>
            <p:nvSpPr>
              <p:cNvPr id="28" name="Freeform 2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7" name="Rectangle 26"/>
            <p:cNvSpPr/>
            <p:nvPr/>
          </p:nvSpPr>
          <p:spPr>
            <a:xfrm>
              <a:off x="1371600" y="4681500"/>
              <a:ext cx="3097610"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Nhân</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vật</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29" name="Rectangle 28"/>
          <p:cNvSpPr/>
          <p:nvPr/>
        </p:nvSpPr>
        <p:spPr>
          <a:xfrm>
            <a:off x="4913066" y="6688193"/>
            <a:ext cx="9482598" cy="1446550"/>
          </a:xfrm>
          <a:prstGeom prst="rect">
            <a:avLst/>
          </a:prstGeom>
        </p:spPr>
        <p:txBody>
          <a:bodyPr wrap="square">
            <a:spAutoFit/>
          </a:bodyPr>
          <a:lstStyle/>
          <a:p>
            <a:pPr algn="just">
              <a:spcAft>
                <a:spcPts val="0"/>
              </a:spcAft>
            </a:pP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Bà</a:t>
            </a:r>
            <a:r>
              <a:rPr lang="en-US" sz="4400" dirty="0" smtClean="0">
                <a:solidFill>
                  <a:srgbClr val="222222"/>
                </a:solidFill>
                <a:latin typeface="Times New Roman" panose="02020603050405020304" pitchFamily="18" charset="0"/>
                <a:cs typeface="Times New Roman" panose="02020603050405020304" pitchFamily="18" charset="0"/>
              </a:rPr>
              <a:t> – </a:t>
            </a:r>
            <a:r>
              <a:rPr lang="en-US" sz="4400" dirty="0" err="1" smtClean="0">
                <a:solidFill>
                  <a:srgbClr val="222222"/>
                </a:solidFill>
                <a:latin typeface="Times New Roman" panose="02020603050405020304" pitchFamily="18" charset="0"/>
                <a:cs typeface="Times New Roman" panose="02020603050405020304" pitchFamily="18" charset="0"/>
              </a:rPr>
              <a:t>Người</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mẹ</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vườn</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cau</a:t>
            </a:r>
            <a:endParaRPr lang="en-US" sz="4400" dirty="0" smtClean="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Bố</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tôi</a:t>
            </a:r>
            <a:endParaRPr lang="vi-VN" sz="4400" dirty="0">
              <a:solidFill>
                <a:srgbClr val="222222"/>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3750" b="94250" l="1167" r="90000"/>
                    </a14:imgEffect>
                  </a14:imgLayer>
                </a14:imgProps>
              </a:ext>
              <a:ext uri="{28A0092B-C50C-407E-A947-70E740481C1C}">
                <a14:useLocalDpi xmlns:a14="http://schemas.microsoft.com/office/drawing/2010/main" val="0"/>
              </a:ext>
            </a:extLst>
          </a:blip>
          <a:stretch>
            <a:fillRect/>
          </a:stretch>
        </p:blipFill>
        <p:spPr>
          <a:xfrm>
            <a:off x="11125200" y="2175814"/>
            <a:ext cx="8419870" cy="8419870"/>
          </a:xfrm>
          <a:prstGeom prst="rect">
            <a:avLst/>
          </a:prstGeom>
        </p:spPr>
      </p:pic>
    </p:spTree>
    <p:extLst>
      <p:ext uri="{BB962C8B-B14F-4D97-AF65-F5344CB8AC3E}">
        <p14:creationId xmlns:p14="http://schemas.microsoft.com/office/powerpoint/2010/main" val="267277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barn(inVertical)">
                                      <p:cBhvr>
                                        <p:cTn id="20" dur="500"/>
                                        <p:tgtEl>
                                          <p:spTgt spid="2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TotalTime>
  <Words>1361</Words>
  <Application>Microsoft Office PowerPoint</Application>
  <PresentationFormat>Custom</PresentationFormat>
  <Paragraphs>133</Paragraphs>
  <Slides>29</Slides>
  <Notes>29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Cambria</vt:lpstr>
      <vt:lpstr>Calibri</vt:lpstr>
      <vt:lpstr>Times New Roman</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 Người mẹ vườn cau</dc:title>
  <dc:creator>ASUS</dc:creator>
  <cp:lastModifiedBy>Thao</cp:lastModifiedBy>
  <cp:revision>79</cp:revision>
  <dcterms:created xsi:type="dcterms:W3CDTF">2006-08-16T00:00:00Z</dcterms:created>
  <dcterms:modified xsi:type="dcterms:W3CDTF">2025-08-26T14:33:59Z</dcterms:modified>
  <dc:identifier>DAFf88dIp6Y</dc:identifier>
</cp:coreProperties>
</file>