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8"/>
  </p:notesMasterIdLst>
  <p:sldIdLst>
    <p:sldId id="516" r:id="rId3"/>
    <p:sldId id="256" r:id="rId4"/>
    <p:sldId id="472" r:id="rId5"/>
    <p:sldId id="519" r:id="rId6"/>
    <p:sldId id="474" r:id="rId7"/>
    <p:sldId id="473" r:id="rId8"/>
    <p:sldId id="523" r:id="rId9"/>
    <p:sldId id="477" r:id="rId10"/>
    <p:sldId id="522" r:id="rId11"/>
    <p:sldId id="478" r:id="rId12"/>
    <p:sldId id="328" r:id="rId13"/>
    <p:sldId id="480" r:id="rId14"/>
    <p:sldId id="517" r:id="rId15"/>
    <p:sldId id="509" r:id="rId16"/>
    <p:sldId id="518" r:id="rId17"/>
    <p:sldId id="524" r:id="rId18"/>
    <p:sldId id="302" r:id="rId19"/>
    <p:sldId id="308" r:id="rId20"/>
    <p:sldId id="309" r:id="rId21"/>
    <p:sldId id="311" r:id="rId22"/>
    <p:sldId id="313" r:id="rId23"/>
    <p:sldId id="520" r:id="rId24"/>
    <p:sldId id="490" r:id="rId25"/>
    <p:sldId id="491" r:id="rId26"/>
    <p:sldId id="525" r:id="rId27"/>
    <p:sldId id="514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</p:sldIdLst>
  <p:sldSz cx="18288000" cy="10287000"/>
  <p:notesSz cx="6858000" cy="9144000"/>
  <p:embeddedFontLst>
    <p:embeddedFont>
      <p:font typeface="#9Slide05 SVNSteady" pitchFamily="2" charset="0"/>
      <p:regular r:id="rId39"/>
    </p:embeddedFont>
    <p:embeddedFont>
      <p:font typeface="#9Slide07 HLT Fall For You" panose="02000506000000020003" pitchFamily="2" charset="0"/>
      <p:regular r:id="rId40"/>
    </p:embeddedFont>
    <p:embeddedFont>
      <p:font typeface="#9Slide07 SVNBango" panose="02000000000000000000" pitchFamily="2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#9Slide05 FS Blonde Script" panose="03000503000000000000" pitchFamily="65" charset="0"/>
      <p:italic r:id="rId46"/>
    </p:embeddedFont>
    <p:embeddedFont>
      <p:font typeface="#9Slide05 Angelline" pitchFamily="2" charset="-93"/>
      <p:regular r:id="rId47"/>
    </p:embeddedFont>
    <p:embeddedFont>
      <p:font typeface="#9Slide04 Podkova Bold" panose="00000800000000000000" pitchFamily="2" charset="-93"/>
      <p:bold r:id="rId48"/>
    </p:embeddedFont>
    <p:embeddedFont>
      <p:font typeface="Microsoft YaHei" panose="020B0503020204020204" pitchFamily="34" charset="-122"/>
      <p:regular r:id="rId49"/>
      <p:bold r:id="rId50"/>
    </p:embeddedFont>
    <p:embeddedFont>
      <p:font typeface="#9Slide05 Fourth Medium" panose="00000600000000000000" pitchFamily="2" charset="-93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맑은 고딕" panose="020B0503020000020004" pitchFamily="34" charset="-127"/>
      <p:regular r:id="rId56"/>
      <p:bold r:id="rId57"/>
    </p:embeddedFont>
    <p:embeddedFont>
      <p:font typeface="#9Slide05 SVNFadilla" pitchFamily="2" charset="0"/>
      <p:regular r:id="rId58"/>
    </p:embeddedFont>
    <p:embeddedFont>
      <p:font typeface="SimSun" panose="02010600030101010101" pitchFamily="2" charset="-122"/>
      <p:regular r:id="rId59"/>
    </p:embeddedFont>
    <p:embeddedFont>
      <p:font typeface="Nunito" panose="00000500000000000000" pitchFamily="2" charset="-93"/>
      <p:regular r:id="rId60"/>
      <p:bold r:id="rId61"/>
      <p:italic r:id="rId62"/>
      <p:boldItalic r:id="rId63"/>
    </p:embeddedFont>
    <p:embeddedFont>
      <p:font typeface="#9Slide05 SVNBeauty Atok Script" pitchFamily="2" charset="-127"/>
      <p:regular r:id="rId64"/>
    </p:embeddedFont>
    <p:embeddedFont>
      <p:font typeface="新宋体" panose="02010609030101010101" pitchFamily="49" charset="-122"/>
      <p:regular r:id="rId65"/>
    </p:embeddedFont>
    <p:embeddedFont>
      <p:font typeface="Nunito Bold" panose="00000800000000000000" pitchFamily="2" charset="-93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8750" autoAdjust="0"/>
  </p:normalViewPr>
  <p:slideViewPr>
    <p:cSldViewPr>
      <p:cViewPr varScale="1">
        <p:scale>
          <a:sx n="40" d="100"/>
          <a:sy n="40" d="100"/>
        </p:scale>
        <p:origin x="152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5" Type="http://schemas.openxmlformats.org/officeDocument/2006/relationships/slide" Target="slides/slide3.xml"/><Relationship Id="rId61" Type="http://schemas.openxmlformats.org/officeDocument/2006/relationships/font" Target="fonts/font2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.fntdata"/><Relationship Id="rId34" Type="http://schemas.openxmlformats.org/officeDocument/2006/relationships/slide" Target="slides/slide32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CEB9A-6D83-4CB7-BDA5-E0F83876EA2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5CB5C-5CD8-432F-9626-39D6861E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: https://trungcoly.blogspot.com/2012/04/tong-gia-hoan-kinh-tran-quang-khai.html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cõi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1285,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(Thái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thượng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Hoàng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trở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Thăng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trực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4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A,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ý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,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nô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hung </a:t>
            </a:r>
            <a:r>
              <a:rPr lang="en-US" dirty="0" err="1"/>
              <a:t>hãn</a:t>
            </a:r>
            <a:r>
              <a:rPr lang="en-US" dirty="0"/>
              <a:t>.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trổ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Thát</a:t>
            </a:r>
            <a:r>
              <a:rPr lang="en-US" dirty="0"/>
              <a:t>” (</a:t>
            </a:r>
            <a:r>
              <a:rPr lang="en-US" dirty="0" err="1"/>
              <a:t>giết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)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ngút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ta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Thăng</a:t>
            </a:r>
            <a:r>
              <a:rPr lang="en-US" dirty="0"/>
              <a:t> Long (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vây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) sang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Nay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hung </a:t>
            </a:r>
            <a:r>
              <a:rPr lang="en-US" dirty="0" err="1"/>
              <a:t>bạo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bấy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,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.</a:t>
            </a:r>
          </a:p>
          <a:p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87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0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80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3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8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lẫy</a:t>
            </a:r>
            <a:r>
              <a:rPr lang="en-US" dirty="0"/>
              <a:t> </a:t>
            </a:r>
            <a:r>
              <a:rPr lang="en-US" dirty="0" err="1"/>
              <a:t>lừng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Mông</a:t>
            </a:r>
            <a:r>
              <a:rPr lang="en-US" dirty="0"/>
              <a:t> –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(“</a:t>
            </a:r>
            <a:r>
              <a:rPr lang="en-US" dirty="0" err="1"/>
              <a:t>đoạt</a:t>
            </a:r>
            <a:r>
              <a:rPr lang="en-US" dirty="0"/>
              <a:t>”, “</a:t>
            </a:r>
            <a:r>
              <a:rPr lang="en-US" dirty="0" err="1"/>
              <a:t>cầm</a:t>
            </a:r>
            <a:r>
              <a:rPr lang="en-US" dirty="0"/>
              <a:t>”)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mãnh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8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6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,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Quang </a:t>
            </a:r>
            <a:r>
              <a:rPr lang="en-US" dirty="0" err="1"/>
              <a:t>Khải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tướng</a:t>
            </a:r>
            <a:r>
              <a:rPr lang="en-US" dirty="0"/>
              <a:t> </a:t>
            </a:r>
            <a:r>
              <a:rPr lang="en-US" dirty="0" err="1"/>
              <a:t>oai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mạc</a:t>
            </a:r>
            <a:r>
              <a:rPr lang="en-US" dirty="0"/>
              <a:t>,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bụi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,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gươm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kìm</a:t>
            </a:r>
            <a:r>
              <a:rPr lang="en-US" dirty="0"/>
              <a:t> </a:t>
            </a:r>
            <a:r>
              <a:rPr lang="en-US" dirty="0" err="1"/>
              <a:t>nén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tột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điềm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mưu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.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lo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no,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hãi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31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: Cho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3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“</a:t>
            </a:r>
            <a:r>
              <a:rPr lang="en-US" dirty="0" err="1"/>
              <a:t>đoạt</a:t>
            </a:r>
            <a:r>
              <a:rPr lang="en-US" dirty="0"/>
              <a:t>” (</a:t>
            </a:r>
            <a:r>
              <a:rPr lang="en-US" dirty="0" err="1"/>
              <a:t>cướp</a:t>
            </a:r>
            <a:r>
              <a:rPr lang="en-US" dirty="0"/>
              <a:t>), “</a:t>
            </a:r>
            <a:r>
              <a:rPr lang="en-US" dirty="0" err="1"/>
              <a:t>cầm</a:t>
            </a:r>
            <a:r>
              <a:rPr lang="en-US" dirty="0"/>
              <a:t>” (</a:t>
            </a:r>
            <a:r>
              <a:rPr lang="en-US" dirty="0" err="1"/>
              <a:t>bắt</a:t>
            </a:r>
            <a:r>
              <a:rPr lang="en-US" dirty="0"/>
              <a:t>)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dồn</a:t>
            </a:r>
            <a:r>
              <a:rPr lang="en-US" dirty="0"/>
              <a:t> </a:t>
            </a:r>
            <a:r>
              <a:rPr lang="en-US" dirty="0" err="1"/>
              <a:t>dập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2/3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tu</a:t>
            </a:r>
            <a:r>
              <a:rPr lang="en-US" dirty="0"/>
              <a:t>” (</a:t>
            </a:r>
            <a:r>
              <a:rPr lang="en-US" dirty="0" err="1"/>
              <a:t>nên</a:t>
            </a:r>
            <a:r>
              <a:rPr lang="en-US" dirty="0"/>
              <a:t>),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thử</a:t>
            </a:r>
            <a:r>
              <a:rPr lang="en-US" dirty="0"/>
              <a:t>” (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này</a:t>
            </a:r>
            <a:r>
              <a:rPr lang="en-US" dirty="0"/>
              <a:t>),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dịu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;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ngẫm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mệnh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: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mang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” </a:t>
            </a:r>
            <a:r>
              <a:rPr lang="en-US" dirty="0" err="1">
                <a:sym typeface="Wingdings" panose="05000000000000000000" pitchFamily="2" charset="2"/>
              </a:rPr>
              <a:t>chiến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trận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cuối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tĩnh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diễn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trầm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ngẫm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lâu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00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0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15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8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9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28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7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9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8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3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9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6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9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55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0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9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40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57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8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90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1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93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7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CD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3" Type="http://schemas.openxmlformats.org/officeDocument/2006/relationships/image" Target="../media/image35.jpg"/><Relationship Id="rId7" Type="http://schemas.openxmlformats.org/officeDocument/2006/relationships/slide" Target="slide31.xml"/><Relationship Id="rId12" Type="http://schemas.openxmlformats.org/officeDocument/2006/relationships/slide" Target="slide33.xml"/><Relationship Id="rId17" Type="http://schemas.openxmlformats.org/officeDocument/2006/relationships/slide" Target="slide35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38.jpg"/><Relationship Id="rId5" Type="http://schemas.openxmlformats.org/officeDocument/2006/relationships/image" Target="../media/image36.png"/><Relationship Id="rId15" Type="http://schemas.openxmlformats.org/officeDocument/2006/relationships/slide" Target="slide34.xml"/><Relationship Id="rId10" Type="http://schemas.openxmlformats.org/officeDocument/2006/relationships/slide" Target="slide32.xml"/><Relationship Id="rId19" Type="http://schemas.microsoft.com/office/2007/relationships/hdphoto" Target="../media/hdphoto5.wdp"/><Relationship Id="rId4" Type="http://schemas.openxmlformats.org/officeDocument/2006/relationships/slide" Target="slide30.xml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42.jpg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microsoft.com/office/2007/relationships/media" Target="../media/media4.mp3"/><Relationship Id="rId7" Type="http://schemas.openxmlformats.org/officeDocument/2006/relationships/image" Target="../media/image47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jpeg"/><Relationship Id="rId3" Type="http://schemas.microsoft.com/office/2007/relationships/media" Target="../media/media4.mp3"/><Relationship Id="rId7" Type="http://schemas.openxmlformats.org/officeDocument/2006/relationships/image" Target="../media/image49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image" Target="../media/image51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0.jpg"/><Relationship Id="rId3" Type="http://schemas.microsoft.com/office/2007/relationships/media" Target="../media/media4.mp3"/><Relationship Id="rId7" Type="http://schemas.openxmlformats.org/officeDocument/2006/relationships/image" Target="../media/image53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5.png"/><Relationship Id="rId3" Type="http://schemas.microsoft.com/office/2007/relationships/media" Target="../media/media4.mp3"/><Relationship Id="rId7" Type="http://schemas.openxmlformats.org/officeDocument/2006/relationships/image" Target="../media/image54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5 TRẦN QUANG KHẢI">
            <a:hlinkClick r:id="" action="ppaction://media"/>
            <a:extLst>
              <a:ext uri="{FF2B5EF4-FFF2-40B4-BE49-F238E27FC236}">
                <a16:creationId xmlns:a16="http://schemas.microsoft.com/office/drawing/2014/main" xmlns="" id="{F9814EB6-B919-806B-272B-95E5AE4F9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290"/>
            <a:ext cx="18288000" cy="102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D95D7E-F0AA-E861-B2F1-2C82B2DBDA33}"/>
              </a:ext>
            </a:extLst>
          </p:cNvPr>
          <p:cNvSpPr txBox="1"/>
          <p:nvPr/>
        </p:nvSpPr>
        <p:spPr>
          <a:xfrm>
            <a:off x="5410200" y="612031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AF84E4-443B-95A2-B528-0AE6C7AC528B}"/>
              </a:ext>
            </a:extLst>
          </p:cNvPr>
          <p:cNvSpPr txBox="1"/>
          <p:nvPr/>
        </p:nvSpPr>
        <p:spPr>
          <a:xfrm>
            <a:off x="1065901" y="1160172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phẩm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283BB68-F268-BCB1-5F74-A34F84C702FC}"/>
              </a:ext>
            </a:extLst>
          </p:cNvPr>
          <p:cNvGrpSpPr/>
          <p:nvPr/>
        </p:nvGrpSpPr>
        <p:grpSpPr>
          <a:xfrm>
            <a:off x="505404" y="1763485"/>
            <a:ext cx="4806708" cy="4138331"/>
            <a:chOff x="1447800" y="2056410"/>
            <a:chExt cx="4806708" cy="4138331"/>
          </a:xfrm>
        </p:grpSpPr>
        <p:pic>
          <p:nvPicPr>
            <p:cNvPr id="3" name="Picture 2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42F7171C-F421-4A18-5E00-E2AC79089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D200DC1-961E-EC25-2C2A-1901C67A1C73}"/>
                </a:ext>
              </a:extLst>
            </p:cNvPr>
            <p:cNvSpPr/>
            <p:nvPr/>
          </p:nvSpPr>
          <p:spPr>
            <a:xfrm>
              <a:off x="2133600" y="3503858"/>
              <a:ext cx="3200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CFD8753-D462-28CC-3C3B-0C611A9E056D}"/>
              </a:ext>
            </a:extLst>
          </p:cNvPr>
          <p:cNvGrpSpPr/>
          <p:nvPr/>
        </p:nvGrpSpPr>
        <p:grpSpPr>
          <a:xfrm>
            <a:off x="5963276" y="1786469"/>
            <a:ext cx="4806708" cy="4138331"/>
            <a:chOff x="1447800" y="2056410"/>
            <a:chExt cx="4806708" cy="4138331"/>
          </a:xfrm>
        </p:grpSpPr>
        <p:pic>
          <p:nvPicPr>
            <p:cNvPr id="11" name="Picture 10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B91E1D7-D17C-D37F-AC0C-B1C6585DDA62}"/>
                </a:ext>
              </a:extLst>
            </p:cNvPr>
            <p:cNvSpPr/>
            <p:nvPr/>
          </p:nvSpPr>
          <p:spPr>
            <a:xfrm>
              <a:off x="2366626" y="3679703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FB099A4-FEFC-EB13-7CEE-C4AC7114BE6E}"/>
              </a:ext>
            </a:extLst>
          </p:cNvPr>
          <p:cNvSpPr/>
          <p:nvPr/>
        </p:nvSpPr>
        <p:spPr>
          <a:xfrm>
            <a:off x="653521" y="5591418"/>
            <a:ext cx="48067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9956F9-A952-56DA-2084-62EC42505F48}"/>
              </a:ext>
            </a:extLst>
          </p:cNvPr>
          <p:cNvSpPr/>
          <p:nvPr/>
        </p:nvSpPr>
        <p:spPr>
          <a:xfrm>
            <a:off x="5287867" y="5591418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CFD8753-D462-28CC-3C3B-0C611A9E056D}"/>
              </a:ext>
            </a:extLst>
          </p:cNvPr>
          <p:cNvGrpSpPr/>
          <p:nvPr/>
        </p:nvGrpSpPr>
        <p:grpSpPr>
          <a:xfrm>
            <a:off x="11942411" y="1698079"/>
            <a:ext cx="4806708" cy="4138331"/>
            <a:chOff x="1447800" y="2056410"/>
            <a:chExt cx="4806708" cy="4138331"/>
          </a:xfrm>
        </p:grpSpPr>
        <p:pic>
          <p:nvPicPr>
            <p:cNvPr id="16" name="Picture 15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B91E1D7-D17C-D37F-AC0C-B1C6585DDA62}"/>
                </a:ext>
              </a:extLst>
            </p:cNvPr>
            <p:cNvSpPr/>
            <p:nvPr/>
          </p:nvSpPr>
          <p:spPr>
            <a:xfrm>
              <a:off x="2133600" y="3503858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9956F9-A952-56DA-2084-62EC42505F48}"/>
              </a:ext>
            </a:extLst>
          </p:cNvPr>
          <p:cNvSpPr/>
          <p:nvPr/>
        </p:nvSpPr>
        <p:spPr>
          <a:xfrm>
            <a:off x="11273031" y="5424651"/>
            <a:ext cx="6477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A7FAF7B-D5A8-1BD5-2A55-2DDC4BE834C9}"/>
              </a:ext>
            </a:extLst>
          </p:cNvPr>
          <p:cNvSpPr txBox="1"/>
          <p:nvPr/>
        </p:nvSpPr>
        <p:spPr>
          <a:xfrm>
            <a:off x="2791404" y="8962383"/>
            <a:ext cx="11381796" cy="103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428CE482-9725-C91D-C164-0CFE59889956}"/>
              </a:ext>
            </a:extLst>
          </p:cNvPr>
          <p:cNvSpPr/>
          <p:nvPr/>
        </p:nvSpPr>
        <p:spPr>
          <a:xfrm flipH="1">
            <a:off x="14858999" y="-27872"/>
            <a:ext cx="3429001" cy="3145527"/>
          </a:xfrm>
          <a:custGeom>
            <a:avLst/>
            <a:gdLst/>
            <a:ahLst/>
            <a:cxnLst/>
            <a:rect l="l" t="t" r="r" b="b"/>
            <a:pathLst>
              <a:path w="4232988" h="4950863">
                <a:moveTo>
                  <a:pt x="0" y="0"/>
                </a:moveTo>
                <a:lnTo>
                  <a:pt x="4232987" y="0"/>
                </a:lnTo>
                <a:lnTo>
                  <a:pt x="4232987" y="4950862"/>
                </a:lnTo>
                <a:lnTo>
                  <a:pt x="0" y="495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657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" y="1275490"/>
            <a:ext cx="8554062" cy="4289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016" y="352159"/>
            <a:ext cx="9535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2" y="1275488"/>
            <a:ext cx="9144000" cy="428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0" y="5565058"/>
            <a:ext cx="8554060" cy="4446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1" y="5565057"/>
            <a:ext cx="9144002" cy="44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xmlns="" id="{235946AD-56A0-3196-8EC8-30511BFFD8FC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xmlns="" id="{FD56111E-4E5C-7BB2-2A22-99930734AD47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10">
              <a:extLst>
                <a:ext uri="{FF2B5EF4-FFF2-40B4-BE49-F238E27FC236}">
                  <a16:creationId xmlns:a16="http://schemas.microsoft.com/office/drawing/2014/main" xmlns="" id="{D1C2E162-FBC1-8DA4-DAEF-9261F623D425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654C2C-B629-303C-05E3-D24D4D70DC16}"/>
              </a:ext>
            </a:extLst>
          </p:cNvPr>
          <p:cNvSpPr txBox="1"/>
          <p:nvPr/>
        </p:nvSpPr>
        <p:spPr>
          <a:xfrm>
            <a:off x="302526" y="3467100"/>
            <a:ext cx="7696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Tìm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chi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tiết</a:t>
            </a:r>
            <a:endParaRPr lang="en-US" sz="8800" dirty="0"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FE9EE1-75AE-D5C2-BC40-DC01BA46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" r="38629"/>
          <a:stretch/>
        </p:blipFill>
        <p:spPr>
          <a:xfrm>
            <a:off x="7967553" y="-42290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9174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xmlns="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6702E3-A299-DC60-69E7-4C439B746AE5}"/>
              </a:ext>
            </a:extLst>
          </p:cNvPr>
          <p:cNvSpPr txBox="1"/>
          <p:nvPr/>
        </p:nvSpPr>
        <p:spPr>
          <a:xfrm>
            <a:off x="2971800" y="2513779"/>
            <a:ext cx="74676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1. </a:t>
            </a:r>
            <a:endParaRPr lang="vi-VN" sz="8000" dirty="0">
              <a:solidFill>
                <a:prstClr val="black"/>
              </a:solidFill>
              <a:latin typeface="#9Slide05 FS Blonde Script" panose="03000503000000000000" pitchFamily="65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Đặc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điểm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hình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thức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thể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loại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bài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82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xmlns="" id="{C7BC6B14-40BF-75B7-1BA3-8271A1A77F36}"/>
              </a:ext>
            </a:extLst>
          </p:cNvPr>
          <p:cNvSpPr/>
          <p:nvPr/>
        </p:nvSpPr>
        <p:spPr>
          <a:xfrm>
            <a:off x="8839200" y="4256425"/>
            <a:ext cx="85344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trong câu một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câu 4 cũng là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của câu 2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cũng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C8584E0C-1D5E-1377-31CC-C846C3C63E13}"/>
              </a:ext>
            </a:extLst>
          </p:cNvPr>
          <p:cNvSpPr/>
          <p:nvPr/>
        </p:nvSpPr>
        <p:spPr>
          <a:xfrm>
            <a:off x="8763001" y="734191"/>
            <a:ext cx="8610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thơ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C54F55-2A4C-F18F-799B-D3A65158309B}"/>
              </a:ext>
            </a:extLst>
          </p:cNvPr>
          <p:cNvSpPr/>
          <p:nvPr/>
        </p:nvSpPr>
        <p:spPr>
          <a:xfrm>
            <a:off x="2408740" y="316230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F11944A-2014-DDB2-DBA4-EA75DE82F727}"/>
              </a:ext>
            </a:extLst>
          </p:cNvPr>
          <p:cNvSpPr/>
          <p:nvPr/>
        </p:nvSpPr>
        <p:spPr>
          <a:xfrm>
            <a:off x="2232096" y="7222056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D08E17-8013-A73A-5FE5-6B674C895F90}"/>
              </a:ext>
            </a:extLst>
          </p:cNvPr>
          <p:cNvSpPr/>
          <p:nvPr/>
        </p:nvSpPr>
        <p:spPr>
          <a:xfrm>
            <a:off x="2358343" y="4375533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CE9F41-1A5F-6D1F-6DB1-81F982E33D89}"/>
              </a:ext>
            </a:extLst>
          </p:cNvPr>
          <p:cNvSpPr/>
          <p:nvPr/>
        </p:nvSpPr>
        <p:spPr>
          <a:xfrm>
            <a:off x="2514601" y="584888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085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B433F7-1FEE-0754-993E-4538AB6E437F}"/>
              </a:ext>
            </a:extLst>
          </p:cNvPr>
          <p:cNvSpPr txBox="1"/>
          <p:nvPr/>
        </p:nvSpPr>
        <p:spPr>
          <a:xfrm>
            <a:off x="8839200" y="2247900"/>
            <a:ext cx="73835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(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san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xmlns="" id="{0E03874D-8DDB-D5E7-BC3D-3F00FE7A39FD}"/>
              </a:ext>
            </a:extLst>
          </p:cNvPr>
          <p:cNvSpPr/>
          <p:nvPr/>
        </p:nvSpPr>
        <p:spPr>
          <a:xfrm>
            <a:off x="8839200" y="5062104"/>
            <a:ext cx="81847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kumimoji="0" lang="ko-KR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xmlns="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6702E3-A299-DC60-69E7-4C439B746AE5}"/>
              </a:ext>
            </a:extLst>
          </p:cNvPr>
          <p:cNvSpPr txBox="1"/>
          <p:nvPr/>
        </p:nvSpPr>
        <p:spPr>
          <a:xfrm>
            <a:off x="2971800" y="2513779"/>
            <a:ext cx="81534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Nội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dung,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đề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bài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882093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0936" y="409912"/>
            <a:ext cx="16417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khí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xâm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1398578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6E983DF1-ED84-995B-A88A-816E1ED88177}"/>
              </a:ext>
            </a:extLst>
          </p:cNvPr>
          <p:cNvSpPr/>
          <p:nvPr/>
        </p:nvSpPr>
        <p:spPr>
          <a:xfrm rot="11048489">
            <a:off x="13552852" y="630954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373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9674" y="359135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  <a:endParaRPr lang="fr-FR" sz="4400" i="1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315200" y="163780"/>
            <a:ext cx="4495800" cy="1095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85438" y="876300"/>
            <a:ext cx="3458761" cy="977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174" y="3905559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84091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bến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Dương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5708833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6/1285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557091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7333" y="3848100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00272" y="477143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00272" y="561968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4/1285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00272" y="648872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3007" y="1252854"/>
            <a:ext cx="3273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14049842" y="3848101"/>
            <a:ext cx="714894" cy="3420066"/>
          </a:xfrm>
          <a:prstGeom prst="rightBrac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732872" y="4392324"/>
            <a:ext cx="3402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kê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đảo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trật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924" y="7658100"/>
            <a:ext cx="168698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ta.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0" y="1104900"/>
            <a:ext cx="133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96346" y="1714500"/>
            <a:ext cx="1108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>
            <a:off x="4873525" y="903185"/>
            <a:ext cx="273602" cy="140413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267" y="9034841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hoan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6D096554-42C0-17A0-608A-E03A8C336504}"/>
              </a:ext>
            </a:extLst>
          </p:cNvPr>
          <p:cNvSpPr/>
          <p:nvPr/>
        </p:nvSpPr>
        <p:spPr>
          <a:xfrm rot="11048489">
            <a:off x="13776787" y="7130635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60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9" grpId="0"/>
      <p:bldP spid="20" grpId="0" animBg="1"/>
      <p:bldP spid="21" grpId="0"/>
      <p:bldP spid="22" grpId="0"/>
      <p:bldP spid="29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0936" y="409912"/>
            <a:ext cx="170680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cuối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5616" y="1425017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D17BFB8-0571-EF3B-9EE4-473893F188C9}"/>
              </a:ext>
            </a:extLst>
          </p:cNvPr>
          <p:cNvSpPr/>
          <p:nvPr/>
        </p:nvSpPr>
        <p:spPr>
          <a:xfrm>
            <a:off x="13764491" y="7124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19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3646" y="5166506"/>
            <a:ext cx="9525508" cy="90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Bài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1: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và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song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thất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lục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bát</a:t>
            </a:r>
            <a:endParaRPr lang="en-US" sz="4400" dirty="0">
              <a:solidFill>
                <a:srgbClr val="CD6B00"/>
              </a:solidFill>
              <a:latin typeface="Nunit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1839" y="6267030"/>
            <a:ext cx="993465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392C1B"/>
                </a:solidFill>
                <a:latin typeface="Nunito"/>
              </a:rPr>
              <a:t>Văn </a:t>
            </a:r>
            <a:r>
              <a:rPr lang="en-US" sz="3000" dirty="0" err="1">
                <a:solidFill>
                  <a:srgbClr val="392C1B"/>
                </a:solidFill>
                <a:latin typeface="Nunito"/>
              </a:rPr>
              <a:t>bản</a:t>
            </a:r>
            <a:endParaRPr lang="en-US" sz="3000" dirty="0">
              <a:solidFill>
                <a:srgbClr val="392C1B"/>
              </a:solidFill>
              <a:latin typeface="Nun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-1011226"/>
            <a:ext cx="10972800" cy="5752882"/>
          </a:xfrm>
          <a:custGeom>
            <a:avLst/>
            <a:gdLst/>
            <a:ahLst/>
            <a:cxnLst/>
            <a:rect l="l" t="t" r="r" b="b"/>
            <a:pathLst>
              <a:path w="10972800" h="5752882">
                <a:moveTo>
                  <a:pt x="0" y="0"/>
                </a:moveTo>
                <a:lnTo>
                  <a:pt x="10972800" y="0"/>
                </a:lnTo>
                <a:lnTo>
                  <a:pt x="10972800" y="5752882"/>
                </a:lnTo>
                <a:lnTo>
                  <a:pt x="0" y="5752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766682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698077" y="-8470856"/>
            <a:ext cx="18691060" cy="1869106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98077" y="-212222"/>
            <a:ext cx="9907757" cy="990775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525" r="-1752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400000">
            <a:off x="-5246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35710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171A34B8-A321-65FC-FF9A-0311822BA3A5}"/>
              </a:ext>
            </a:extLst>
          </p:cNvPr>
          <p:cNvSpPr txBox="1"/>
          <p:nvPr/>
        </p:nvSpPr>
        <p:spPr>
          <a:xfrm>
            <a:off x="314496" y="7119497"/>
            <a:ext cx="9934658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PhÒ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về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kinh</a:t>
            </a:r>
            <a:endParaRPr lang="en-US" sz="5400" dirty="0">
              <a:solidFill>
                <a:srgbClr val="392C1B"/>
              </a:solidFill>
              <a:latin typeface="#9Slide07 SVNBango" panose="02000000000000000000" pitchFamily="2" charset="0"/>
            </a:endParaRPr>
          </a:p>
          <a:p>
            <a:pPr algn="ctr"/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(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Tụng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hoàn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kinh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sư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)</a:t>
            </a:r>
          </a:p>
          <a:p>
            <a:pPr algn="r"/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Trần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 Quang 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Khải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85160" y="261235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86057" y="1044533"/>
            <a:ext cx="23760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10043" y="651301"/>
            <a:ext cx="32738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loạn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9;p11"/>
          <p:cNvSpPr/>
          <p:nvPr/>
        </p:nvSpPr>
        <p:spPr>
          <a:xfrm rot="4024248" flipH="1">
            <a:off x="5299179" y="406401"/>
            <a:ext cx="182960" cy="1276262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7" name="Rectangle 6"/>
          <p:cNvSpPr/>
          <p:nvPr/>
        </p:nvSpPr>
        <p:spPr>
          <a:xfrm>
            <a:off x="1439748" y="482955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nhắc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nhở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658530" y="1044533"/>
            <a:ext cx="197427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9;p11"/>
          <p:cNvSpPr/>
          <p:nvPr/>
        </p:nvSpPr>
        <p:spPr>
          <a:xfrm rot="16509821">
            <a:off x="11468739" y="154502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2302835" y="558964"/>
            <a:ext cx="5005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dốc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057875" y="1719001"/>
            <a:ext cx="52231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59;p11"/>
          <p:cNvSpPr/>
          <p:nvPr/>
        </p:nvSpPr>
        <p:spPr>
          <a:xfrm rot="18006631">
            <a:off x="12165951" y="1187816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8" name="Rectangle 17"/>
          <p:cNvSpPr/>
          <p:nvPr/>
        </p:nvSpPr>
        <p:spPr>
          <a:xfrm>
            <a:off x="12872273" y="1972094"/>
            <a:ext cx="427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muôn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non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9748" y="645742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Niềm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lai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tồn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triều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4710" y="8360063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Khát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thịnh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0FA7F113-26D3-DEEB-BC8D-3B1DE5AA65F3}"/>
              </a:ext>
            </a:extLst>
          </p:cNvPr>
          <p:cNvSpPr/>
          <p:nvPr/>
        </p:nvSpPr>
        <p:spPr>
          <a:xfrm>
            <a:off x="-5551155" y="-5595787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07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12" grpId="0"/>
      <p:bldP spid="18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90600" y="927704"/>
            <a:ext cx="9655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838625"/>
            <a:ext cx="7710054" cy="7048344"/>
          </a:xfrm>
          <a:custGeom>
            <a:avLst/>
            <a:gdLst>
              <a:gd name="connsiteX0" fmla="*/ 0 w 7710054"/>
              <a:gd name="connsiteY0" fmla="*/ 0 h 7048344"/>
              <a:gd name="connsiteX1" fmla="*/ 719605 w 7710054"/>
              <a:gd name="connsiteY1" fmla="*/ 0 h 7048344"/>
              <a:gd name="connsiteX2" fmla="*/ 1285009 w 7710054"/>
              <a:gd name="connsiteY2" fmla="*/ 0 h 7048344"/>
              <a:gd name="connsiteX3" fmla="*/ 1773312 w 7710054"/>
              <a:gd name="connsiteY3" fmla="*/ 0 h 7048344"/>
              <a:gd name="connsiteX4" fmla="*/ 2570018 w 7710054"/>
              <a:gd name="connsiteY4" fmla="*/ 0 h 7048344"/>
              <a:gd name="connsiteX5" fmla="*/ 3058321 w 7710054"/>
              <a:gd name="connsiteY5" fmla="*/ 0 h 7048344"/>
              <a:gd name="connsiteX6" fmla="*/ 3855027 w 7710054"/>
              <a:gd name="connsiteY6" fmla="*/ 0 h 7048344"/>
              <a:gd name="connsiteX7" fmla="*/ 4420431 w 7710054"/>
              <a:gd name="connsiteY7" fmla="*/ 0 h 7048344"/>
              <a:gd name="connsiteX8" fmla="*/ 5140036 w 7710054"/>
              <a:gd name="connsiteY8" fmla="*/ 0 h 7048344"/>
              <a:gd name="connsiteX9" fmla="*/ 5936742 w 7710054"/>
              <a:gd name="connsiteY9" fmla="*/ 0 h 7048344"/>
              <a:gd name="connsiteX10" fmla="*/ 6425045 w 7710054"/>
              <a:gd name="connsiteY10" fmla="*/ 0 h 7048344"/>
              <a:gd name="connsiteX11" fmla="*/ 7067549 w 7710054"/>
              <a:gd name="connsiteY11" fmla="*/ 0 h 7048344"/>
              <a:gd name="connsiteX12" fmla="*/ 7710054 w 7710054"/>
              <a:gd name="connsiteY12" fmla="*/ 0 h 7048344"/>
              <a:gd name="connsiteX13" fmla="*/ 7710054 w 7710054"/>
              <a:gd name="connsiteY13" fmla="*/ 570275 h 7048344"/>
              <a:gd name="connsiteX14" fmla="*/ 7710054 w 7710054"/>
              <a:gd name="connsiteY14" fmla="*/ 1070067 h 7048344"/>
              <a:gd name="connsiteX15" fmla="*/ 7710054 w 7710054"/>
              <a:gd name="connsiteY15" fmla="*/ 1710825 h 7048344"/>
              <a:gd name="connsiteX16" fmla="*/ 7710054 w 7710054"/>
              <a:gd name="connsiteY16" fmla="*/ 2351584 h 7048344"/>
              <a:gd name="connsiteX17" fmla="*/ 7710054 w 7710054"/>
              <a:gd name="connsiteY17" fmla="*/ 3133309 h 7048344"/>
              <a:gd name="connsiteX18" fmla="*/ 7710054 w 7710054"/>
              <a:gd name="connsiteY18" fmla="*/ 3633101 h 7048344"/>
              <a:gd name="connsiteX19" fmla="*/ 7710054 w 7710054"/>
              <a:gd name="connsiteY19" fmla="*/ 4062409 h 7048344"/>
              <a:gd name="connsiteX20" fmla="*/ 7710054 w 7710054"/>
              <a:gd name="connsiteY20" fmla="*/ 4491717 h 7048344"/>
              <a:gd name="connsiteX21" fmla="*/ 7710054 w 7710054"/>
              <a:gd name="connsiteY21" fmla="*/ 5273443 h 7048344"/>
              <a:gd name="connsiteX22" fmla="*/ 7710054 w 7710054"/>
              <a:gd name="connsiteY22" fmla="*/ 5843718 h 7048344"/>
              <a:gd name="connsiteX23" fmla="*/ 7710054 w 7710054"/>
              <a:gd name="connsiteY23" fmla="*/ 6273026 h 7048344"/>
              <a:gd name="connsiteX24" fmla="*/ 7710054 w 7710054"/>
              <a:gd name="connsiteY24" fmla="*/ 7048344 h 7048344"/>
              <a:gd name="connsiteX25" fmla="*/ 7221751 w 7710054"/>
              <a:gd name="connsiteY25" fmla="*/ 7048344 h 7048344"/>
              <a:gd name="connsiteX26" fmla="*/ 6425045 w 7710054"/>
              <a:gd name="connsiteY26" fmla="*/ 7048344 h 7048344"/>
              <a:gd name="connsiteX27" fmla="*/ 5782541 w 7710054"/>
              <a:gd name="connsiteY27" fmla="*/ 7048344 h 7048344"/>
              <a:gd name="connsiteX28" fmla="*/ 5062935 w 7710054"/>
              <a:gd name="connsiteY28" fmla="*/ 7048344 h 7048344"/>
              <a:gd name="connsiteX29" fmla="*/ 4497532 w 7710054"/>
              <a:gd name="connsiteY29" fmla="*/ 7048344 h 7048344"/>
              <a:gd name="connsiteX30" fmla="*/ 3700826 w 7710054"/>
              <a:gd name="connsiteY30" fmla="*/ 7048344 h 7048344"/>
              <a:gd name="connsiteX31" fmla="*/ 2981221 w 7710054"/>
              <a:gd name="connsiteY31" fmla="*/ 7048344 h 7048344"/>
              <a:gd name="connsiteX32" fmla="*/ 2492917 w 7710054"/>
              <a:gd name="connsiteY32" fmla="*/ 7048344 h 7048344"/>
              <a:gd name="connsiteX33" fmla="*/ 1850413 w 7710054"/>
              <a:gd name="connsiteY33" fmla="*/ 7048344 h 7048344"/>
              <a:gd name="connsiteX34" fmla="*/ 1130808 w 7710054"/>
              <a:gd name="connsiteY34" fmla="*/ 7048344 h 7048344"/>
              <a:gd name="connsiteX35" fmla="*/ 719605 w 7710054"/>
              <a:gd name="connsiteY35" fmla="*/ 7048344 h 7048344"/>
              <a:gd name="connsiteX36" fmla="*/ 0 w 7710054"/>
              <a:gd name="connsiteY36" fmla="*/ 7048344 h 7048344"/>
              <a:gd name="connsiteX37" fmla="*/ 0 w 7710054"/>
              <a:gd name="connsiteY37" fmla="*/ 6478069 h 7048344"/>
              <a:gd name="connsiteX38" fmla="*/ 0 w 7710054"/>
              <a:gd name="connsiteY38" fmla="*/ 5978277 h 7048344"/>
              <a:gd name="connsiteX39" fmla="*/ 0 w 7710054"/>
              <a:gd name="connsiteY39" fmla="*/ 5196552 h 7048344"/>
              <a:gd name="connsiteX40" fmla="*/ 0 w 7710054"/>
              <a:gd name="connsiteY40" fmla="*/ 4485310 h 7048344"/>
              <a:gd name="connsiteX41" fmla="*/ 0 w 7710054"/>
              <a:gd name="connsiteY41" fmla="*/ 4056002 h 7048344"/>
              <a:gd name="connsiteX42" fmla="*/ 0 w 7710054"/>
              <a:gd name="connsiteY42" fmla="*/ 3556210 h 7048344"/>
              <a:gd name="connsiteX43" fmla="*/ 0 w 7710054"/>
              <a:gd name="connsiteY43" fmla="*/ 2774485 h 7048344"/>
              <a:gd name="connsiteX44" fmla="*/ 0 w 7710054"/>
              <a:gd name="connsiteY44" fmla="*/ 2274693 h 7048344"/>
              <a:gd name="connsiteX45" fmla="*/ 0 w 7710054"/>
              <a:gd name="connsiteY45" fmla="*/ 1704418 h 7048344"/>
              <a:gd name="connsiteX46" fmla="*/ 0 w 7710054"/>
              <a:gd name="connsiteY46" fmla="*/ 1063659 h 7048344"/>
              <a:gd name="connsiteX47" fmla="*/ 0 w 7710054"/>
              <a:gd name="connsiteY47" fmla="*/ 634351 h 7048344"/>
              <a:gd name="connsiteX48" fmla="*/ 0 w 7710054"/>
              <a:gd name="connsiteY48" fmla="*/ 0 h 704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710054" h="7048344" fill="none" extrusionOk="0">
                <a:moveTo>
                  <a:pt x="0" y="0"/>
                </a:moveTo>
                <a:cubicBezTo>
                  <a:pt x="260957" y="-20332"/>
                  <a:pt x="431674" y="13713"/>
                  <a:pt x="719605" y="0"/>
                </a:cubicBezTo>
                <a:cubicBezTo>
                  <a:pt x="1007537" y="-13713"/>
                  <a:pt x="1007579" y="15363"/>
                  <a:pt x="1285009" y="0"/>
                </a:cubicBezTo>
                <a:cubicBezTo>
                  <a:pt x="1562439" y="-15363"/>
                  <a:pt x="1561128" y="-6265"/>
                  <a:pt x="1773312" y="0"/>
                </a:cubicBezTo>
                <a:cubicBezTo>
                  <a:pt x="1985496" y="6265"/>
                  <a:pt x="2362196" y="-38922"/>
                  <a:pt x="2570018" y="0"/>
                </a:cubicBezTo>
                <a:cubicBezTo>
                  <a:pt x="2777840" y="38922"/>
                  <a:pt x="2940762" y="-21906"/>
                  <a:pt x="3058321" y="0"/>
                </a:cubicBezTo>
                <a:cubicBezTo>
                  <a:pt x="3175880" y="21906"/>
                  <a:pt x="3591108" y="29073"/>
                  <a:pt x="3855027" y="0"/>
                </a:cubicBezTo>
                <a:cubicBezTo>
                  <a:pt x="4118946" y="-29073"/>
                  <a:pt x="4242436" y="13013"/>
                  <a:pt x="4420431" y="0"/>
                </a:cubicBezTo>
                <a:cubicBezTo>
                  <a:pt x="4598426" y="-13013"/>
                  <a:pt x="4941415" y="-13204"/>
                  <a:pt x="5140036" y="0"/>
                </a:cubicBezTo>
                <a:cubicBezTo>
                  <a:pt x="5338657" y="13204"/>
                  <a:pt x="5553403" y="-26727"/>
                  <a:pt x="5936742" y="0"/>
                </a:cubicBezTo>
                <a:cubicBezTo>
                  <a:pt x="6320081" y="26727"/>
                  <a:pt x="6299445" y="-19841"/>
                  <a:pt x="6425045" y="0"/>
                </a:cubicBezTo>
                <a:cubicBezTo>
                  <a:pt x="6550645" y="19841"/>
                  <a:pt x="6924439" y="-10352"/>
                  <a:pt x="7067549" y="0"/>
                </a:cubicBezTo>
                <a:cubicBezTo>
                  <a:pt x="7210659" y="10352"/>
                  <a:pt x="7562233" y="13503"/>
                  <a:pt x="7710054" y="0"/>
                </a:cubicBezTo>
                <a:cubicBezTo>
                  <a:pt x="7698684" y="174527"/>
                  <a:pt x="7732983" y="425013"/>
                  <a:pt x="7710054" y="570275"/>
                </a:cubicBezTo>
                <a:cubicBezTo>
                  <a:pt x="7687125" y="715537"/>
                  <a:pt x="7734263" y="891476"/>
                  <a:pt x="7710054" y="1070067"/>
                </a:cubicBezTo>
                <a:cubicBezTo>
                  <a:pt x="7685845" y="1248658"/>
                  <a:pt x="7695739" y="1447582"/>
                  <a:pt x="7710054" y="1710825"/>
                </a:cubicBezTo>
                <a:cubicBezTo>
                  <a:pt x="7724369" y="1974068"/>
                  <a:pt x="7730288" y="2058432"/>
                  <a:pt x="7710054" y="2351584"/>
                </a:cubicBezTo>
                <a:cubicBezTo>
                  <a:pt x="7689820" y="2644736"/>
                  <a:pt x="7731185" y="2971043"/>
                  <a:pt x="7710054" y="3133309"/>
                </a:cubicBezTo>
                <a:cubicBezTo>
                  <a:pt x="7688923" y="3295575"/>
                  <a:pt x="7726793" y="3461660"/>
                  <a:pt x="7710054" y="3633101"/>
                </a:cubicBezTo>
                <a:cubicBezTo>
                  <a:pt x="7693315" y="3804542"/>
                  <a:pt x="7701136" y="3893194"/>
                  <a:pt x="7710054" y="4062409"/>
                </a:cubicBezTo>
                <a:cubicBezTo>
                  <a:pt x="7718972" y="4231624"/>
                  <a:pt x="7716418" y="4335260"/>
                  <a:pt x="7710054" y="4491717"/>
                </a:cubicBezTo>
                <a:cubicBezTo>
                  <a:pt x="7703690" y="4648174"/>
                  <a:pt x="7708127" y="5007772"/>
                  <a:pt x="7710054" y="5273443"/>
                </a:cubicBezTo>
                <a:cubicBezTo>
                  <a:pt x="7711981" y="5539114"/>
                  <a:pt x="7712368" y="5641417"/>
                  <a:pt x="7710054" y="5843718"/>
                </a:cubicBezTo>
                <a:cubicBezTo>
                  <a:pt x="7707740" y="6046019"/>
                  <a:pt x="7728964" y="6148137"/>
                  <a:pt x="7710054" y="6273026"/>
                </a:cubicBezTo>
                <a:cubicBezTo>
                  <a:pt x="7691144" y="6397915"/>
                  <a:pt x="7723349" y="6682300"/>
                  <a:pt x="7710054" y="7048344"/>
                </a:cubicBezTo>
                <a:cubicBezTo>
                  <a:pt x="7498726" y="7042888"/>
                  <a:pt x="7436110" y="7048986"/>
                  <a:pt x="7221751" y="7048344"/>
                </a:cubicBezTo>
                <a:cubicBezTo>
                  <a:pt x="7007392" y="7047702"/>
                  <a:pt x="6796555" y="7076310"/>
                  <a:pt x="6425045" y="7048344"/>
                </a:cubicBezTo>
                <a:cubicBezTo>
                  <a:pt x="6053535" y="7020378"/>
                  <a:pt x="5994632" y="7060375"/>
                  <a:pt x="5782541" y="7048344"/>
                </a:cubicBezTo>
                <a:cubicBezTo>
                  <a:pt x="5570450" y="7036313"/>
                  <a:pt x="5368921" y="7039052"/>
                  <a:pt x="5062935" y="7048344"/>
                </a:cubicBezTo>
                <a:cubicBezTo>
                  <a:pt x="4756949" y="7057636"/>
                  <a:pt x="4615912" y="7034601"/>
                  <a:pt x="4497532" y="7048344"/>
                </a:cubicBezTo>
                <a:cubicBezTo>
                  <a:pt x="4379152" y="7062087"/>
                  <a:pt x="4027731" y="7049865"/>
                  <a:pt x="3700826" y="7048344"/>
                </a:cubicBezTo>
                <a:cubicBezTo>
                  <a:pt x="3373921" y="7046823"/>
                  <a:pt x="3326694" y="7021717"/>
                  <a:pt x="2981221" y="7048344"/>
                </a:cubicBezTo>
                <a:cubicBezTo>
                  <a:pt x="2635749" y="7074971"/>
                  <a:pt x="2655671" y="7040144"/>
                  <a:pt x="2492917" y="7048344"/>
                </a:cubicBezTo>
                <a:cubicBezTo>
                  <a:pt x="2330163" y="7056544"/>
                  <a:pt x="2106188" y="7034975"/>
                  <a:pt x="1850413" y="7048344"/>
                </a:cubicBezTo>
                <a:cubicBezTo>
                  <a:pt x="1594638" y="7061713"/>
                  <a:pt x="1462747" y="7071721"/>
                  <a:pt x="1130808" y="7048344"/>
                </a:cubicBezTo>
                <a:cubicBezTo>
                  <a:pt x="798869" y="7024967"/>
                  <a:pt x="896647" y="7065081"/>
                  <a:pt x="719605" y="7048344"/>
                </a:cubicBezTo>
                <a:cubicBezTo>
                  <a:pt x="542563" y="7031607"/>
                  <a:pt x="180587" y="7067912"/>
                  <a:pt x="0" y="7048344"/>
                </a:cubicBezTo>
                <a:cubicBezTo>
                  <a:pt x="15810" y="6848837"/>
                  <a:pt x="26314" y="6604090"/>
                  <a:pt x="0" y="6478069"/>
                </a:cubicBezTo>
                <a:cubicBezTo>
                  <a:pt x="-26314" y="6352048"/>
                  <a:pt x="17249" y="6113835"/>
                  <a:pt x="0" y="5978277"/>
                </a:cubicBezTo>
                <a:cubicBezTo>
                  <a:pt x="-17249" y="5842719"/>
                  <a:pt x="30661" y="5381288"/>
                  <a:pt x="0" y="5196552"/>
                </a:cubicBezTo>
                <a:cubicBezTo>
                  <a:pt x="-30661" y="5011816"/>
                  <a:pt x="-12403" y="4721299"/>
                  <a:pt x="0" y="4485310"/>
                </a:cubicBezTo>
                <a:cubicBezTo>
                  <a:pt x="12403" y="4249321"/>
                  <a:pt x="-17124" y="4210610"/>
                  <a:pt x="0" y="4056002"/>
                </a:cubicBezTo>
                <a:cubicBezTo>
                  <a:pt x="17124" y="3901394"/>
                  <a:pt x="-10785" y="3805108"/>
                  <a:pt x="0" y="3556210"/>
                </a:cubicBezTo>
                <a:cubicBezTo>
                  <a:pt x="10785" y="3307312"/>
                  <a:pt x="-14329" y="3030466"/>
                  <a:pt x="0" y="2774485"/>
                </a:cubicBezTo>
                <a:cubicBezTo>
                  <a:pt x="14329" y="2518505"/>
                  <a:pt x="-2633" y="2419257"/>
                  <a:pt x="0" y="2274693"/>
                </a:cubicBezTo>
                <a:cubicBezTo>
                  <a:pt x="2633" y="2130129"/>
                  <a:pt x="24199" y="1877304"/>
                  <a:pt x="0" y="1704418"/>
                </a:cubicBezTo>
                <a:cubicBezTo>
                  <a:pt x="-24199" y="1531533"/>
                  <a:pt x="-4683" y="1324481"/>
                  <a:pt x="0" y="1063659"/>
                </a:cubicBezTo>
                <a:cubicBezTo>
                  <a:pt x="4683" y="802837"/>
                  <a:pt x="5962" y="726750"/>
                  <a:pt x="0" y="634351"/>
                </a:cubicBezTo>
                <a:cubicBezTo>
                  <a:pt x="-5962" y="541952"/>
                  <a:pt x="-30172" y="220706"/>
                  <a:pt x="0" y="0"/>
                </a:cubicBezTo>
                <a:close/>
              </a:path>
              <a:path w="7710054" h="7048344" stroke="0" extrusionOk="0">
                <a:moveTo>
                  <a:pt x="0" y="0"/>
                </a:moveTo>
                <a:cubicBezTo>
                  <a:pt x="147981" y="7173"/>
                  <a:pt x="235262" y="7358"/>
                  <a:pt x="411203" y="0"/>
                </a:cubicBezTo>
                <a:cubicBezTo>
                  <a:pt x="587144" y="-7358"/>
                  <a:pt x="909361" y="-26364"/>
                  <a:pt x="1053707" y="0"/>
                </a:cubicBezTo>
                <a:cubicBezTo>
                  <a:pt x="1198053" y="26364"/>
                  <a:pt x="1472849" y="33622"/>
                  <a:pt x="1850413" y="0"/>
                </a:cubicBezTo>
                <a:cubicBezTo>
                  <a:pt x="2227977" y="-33622"/>
                  <a:pt x="2233282" y="23107"/>
                  <a:pt x="2570018" y="0"/>
                </a:cubicBezTo>
                <a:cubicBezTo>
                  <a:pt x="2906755" y="-23107"/>
                  <a:pt x="2938083" y="26779"/>
                  <a:pt x="3135422" y="0"/>
                </a:cubicBezTo>
                <a:cubicBezTo>
                  <a:pt x="3332761" y="-26779"/>
                  <a:pt x="3387585" y="3453"/>
                  <a:pt x="3623725" y="0"/>
                </a:cubicBezTo>
                <a:cubicBezTo>
                  <a:pt x="3859865" y="-3453"/>
                  <a:pt x="4004699" y="1431"/>
                  <a:pt x="4112029" y="0"/>
                </a:cubicBezTo>
                <a:cubicBezTo>
                  <a:pt x="4219359" y="-1431"/>
                  <a:pt x="4384101" y="-12866"/>
                  <a:pt x="4523232" y="0"/>
                </a:cubicBezTo>
                <a:cubicBezTo>
                  <a:pt x="4662363" y="12866"/>
                  <a:pt x="4945992" y="-22258"/>
                  <a:pt x="5242837" y="0"/>
                </a:cubicBezTo>
                <a:cubicBezTo>
                  <a:pt x="5539683" y="22258"/>
                  <a:pt x="5671720" y="-8022"/>
                  <a:pt x="5808241" y="0"/>
                </a:cubicBezTo>
                <a:cubicBezTo>
                  <a:pt x="5944762" y="8022"/>
                  <a:pt x="6176666" y="-5254"/>
                  <a:pt x="6296544" y="0"/>
                </a:cubicBezTo>
                <a:cubicBezTo>
                  <a:pt x="6416422" y="5254"/>
                  <a:pt x="6779984" y="-26787"/>
                  <a:pt x="7093250" y="0"/>
                </a:cubicBezTo>
                <a:cubicBezTo>
                  <a:pt x="7406516" y="26787"/>
                  <a:pt x="7579689" y="24867"/>
                  <a:pt x="7710054" y="0"/>
                </a:cubicBezTo>
                <a:cubicBezTo>
                  <a:pt x="7711896" y="338715"/>
                  <a:pt x="7680437" y="555696"/>
                  <a:pt x="7710054" y="711242"/>
                </a:cubicBezTo>
                <a:cubicBezTo>
                  <a:pt x="7739671" y="866788"/>
                  <a:pt x="7717859" y="1133083"/>
                  <a:pt x="7710054" y="1281517"/>
                </a:cubicBezTo>
                <a:cubicBezTo>
                  <a:pt x="7702249" y="1429952"/>
                  <a:pt x="7698215" y="1834579"/>
                  <a:pt x="7710054" y="1992759"/>
                </a:cubicBezTo>
                <a:cubicBezTo>
                  <a:pt x="7721893" y="2150939"/>
                  <a:pt x="7685082" y="2390544"/>
                  <a:pt x="7710054" y="2633518"/>
                </a:cubicBezTo>
                <a:cubicBezTo>
                  <a:pt x="7735026" y="2876492"/>
                  <a:pt x="7694567" y="3048671"/>
                  <a:pt x="7710054" y="3203793"/>
                </a:cubicBezTo>
                <a:cubicBezTo>
                  <a:pt x="7725541" y="3358916"/>
                  <a:pt x="7720749" y="3659654"/>
                  <a:pt x="7710054" y="3985518"/>
                </a:cubicBezTo>
                <a:cubicBezTo>
                  <a:pt x="7699359" y="4311382"/>
                  <a:pt x="7718908" y="4235692"/>
                  <a:pt x="7710054" y="4414826"/>
                </a:cubicBezTo>
                <a:cubicBezTo>
                  <a:pt x="7701200" y="4593960"/>
                  <a:pt x="7697647" y="4945980"/>
                  <a:pt x="7710054" y="5126068"/>
                </a:cubicBezTo>
                <a:cubicBezTo>
                  <a:pt x="7722461" y="5306156"/>
                  <a:pt x="7740525" y="5654750"/>
                  <a:pt x="7710054" y="5907794"/>
                </a:cubicBezTo>
                <a:cubicBezTo>
                  <a:pt x="7679583" y="6160838"/>
                  <a:pt x="7717602" y="6688109"/>
                  <a:pt x="7710054" y="7048344"/>
                </a:cubicBezTo>
                <a:cubicBezTo>
                  <a:pt x="7466265" y="7039143"/>
                  <a:pt x="7390467" y="7031255"/>
                  <a:pt x="7144650" y="7048344"/>
                </a:cubicBezTo>
                <a:cubicBezTo>
                  <a:pt x="6898833" y="7065433"/>
                  <a:pt x="6695567" y="7047254"/>
                  <a:pt x="6502146" y="7048344"/>
                </a:cubicBezTo>
                <a:cubicBezTo>
                  <a:pt x="6308725" y="7049434"/>
                  <a:pt x="6146808" y="7031655"/>
                  <a:pt x="6013842" y="7048344"/>
                </a:cubicBezTo>
                <a:cubicBezTo>
                  <a:pt x="5880876" y="7065033"/>
                  <a:pt x="5639908" y="7044570"/>
                  <a:pt x="5525539" y="7048344"/>
                </a:cubicBezTo>
                <a:cubicBezTo>
                  <a:pt x="5411170" y="7052118"/>
                  <a:pt x="5140737" y="7055383"/>
                  <a:pt x="5037235" y="7048344"/>
                </a:cubicBezTo>
                <a:cubicBezTo>
                  <a:pt x="4933733" y="7041305"/>
                  <a:pt x="4747005" y="7039054"/>
                  <a:pt x="4471831" y="7048344"/>
                </a:cubicBezTo>
                <a:cubicBezTo>
                  <a:pt x="4196657" y="7057634"/>
                  <a:pt x="4168889" y="7062424"/>
                  <a:pt x="3983528" y="7048344"/>
                </a:cubicBezTo>
                <a:cubicBezTo>
                  <a:pt x="3798167" y="7034264"/>
                  <a:pt x="3549778" y="7069934"/>
                  <a:pt x="3263923" y="7048344"/>
                </a:cubicBezTo>
                <a:cubicBezTo>
                  <a:pt x="2978069" y="7026754"/>
                  <a:pt x="2720120" y="7015485"/>
                  <a:pt x="2544318" y="7048344"/>
                </a:cubicBezTo>
                <a:cubicBezTo>
                  <a:pt x="2368516" y="7081203"/>
                  <a:pt x="2292989" y="7033392"/>
                  <a:pt x="2133115" y="7048344"/>
                </a:cubicBezTo>
                <a:cubicBezTo>
                  <a:pt x="1973241" y="7063296"/>
                  <a:pt x="1600333" y="7016097"/>
                  <a:pt x="1336409" y="7048344"/>
                </a:cubicBezTo>
                <a:cubicBezTo>
                  <a:pt x="1072485" y="7080591"/>
                  <a:pt x="1081671" y="7050671"/>
                  <a:pt x="848106" y="7048344"/>
                </a:cubicBezTo>
                <a:cubicBezTo>
                  <a:pt x="614541" y="7046017"/>
                  <a:pt x="317867" y="7083183"/>
                  <a:pt x="0" y="7048344"/>
                </a:cubicBezTo>
                <a:cubicBezTo>
                  <a:pt x="-20236" y="6797538"/>
                  <a:pt x="-20452" y="6741697"/>
                  <a:pt x="0" y="6478069"/>
                </a:cubicBezTo>
                <a:cubicBezTo>
                  <a:pt x="20452" y="6214442"/>
                  <a:pt x="11404" y="5979514"/>
                  <a:pt x="0" y="5766827"/>
                </a:cubicBezTo>
                <a:cubicBezTo>
                  <a:pt x="-11404" y="5554140"/>
                  <a:pt x="9849" y="5505402"/>
                  <a:pt x="0" y="5337519"/>
                </a:cubicBezTo>
                <a:cubicBezTo>
                  <a:pt x="-9849" y="5169636"/>
                  <a:pt x="-2082" y="5002108"/>
                  <a:pt x="0" y="4837727"/>
                </a:cubicBezTo>
                <a:cubicBezTo>
                  <a:pt x="2082" y="4673346"/>
                  <a:pt x="25630" y="4272798"/>
                  <a:pt x="0" y="4126485"/>
                </a:cubicBezTo>
                <a:cubicBezTo>
                  <a:pt x="-25630" y="3980172"/>
                  <a:pt x="19376" y="3879609"/>
                  <a:pt x="0" y="3697177"/>
                </a:cubicBezTo>
                <a:cubicBezTo>
                  <a:pt x="-19376" y="3514745"/>
                  <a:pt x="12421" y="3315542"/>
                  <a:pt x="0" y="3126902"/>
                </a:cubicBezTo>
                <a:cubicBezTo>
                  <a:pt x="-12421" y="2938262"/>
                  <a:pt x="-37006" y="2565082"/>
                  <a:pt x="0" y="2345176"/>
                </a:cubicBezTo>
                <a:cubicBezTo>
                  <a:pt x="37006" y="2125270"/>
                  <a:pt x="-27020" y="1956731"/>
                  <a:pt x="0" y="1633934"/>
                </a:cubicBezTo>
                <a:cubicBezTo>
                  <a:pt x="27020" y="1311137"/>
                  <a:pt x="20777" y="1265617"/>
                  <a:pt x="0" y="1134143"/>
                </a:cubicBezTo>
                <a:cubicBezTo>
                  <a:pt x="-20777" y="1002669"/>
                  <a:pt x="-4155" y="769342"/>
                  <a:pt x="0" y="563868"/>
                </a:cubicBezTo>
                <a:cubicBezTo>
                  <a:pt x="4155" y="358395"/>
                  <a:pt x="14393" y="2540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959407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xmlns="" id="{06A7EB54-8AAE-6039-9B8F-0A75F8E01AA2}"/>
              </a:ext>
            </a:extLst>
          </p:cNvPr>
          <p:cNvSpPr/>
          <p:nvPr/>
        </p:nvSpPr>
        <p:spPr>
          <a:xfrm>
            <a:off x="-2286000" y="75819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A9B7AC-E9C7-DF15-EEE8-88CE52097DC8}"/>
              </a:ext>
            </a:extLst>
          </p:cNvPr>
          <p:cNvSpPr txBox="1"/>
          <p:nvPr/>
        </p:nvSpPr>
        <p:spPr>
          <a:xfrm>
            <a:off x="990600" y="2857500"/>
            <a:ext cx="82645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ta, chống quân quân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7EC633-3FC9-A92D-2B5A-9561214E00A9}"/>
              </a:ext>
            </a:extLst>
          </p:cNvPr>
          <p:cNvSpPr txBox="1"/>
          <p:nvPr/>
        </p:nvSpPr>
        <p:spPr>
          <a:xfrm>
            <a:off x="762000" y="647700"/>
            <a:ext cx="164592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26C627-0EC3-D998-08A5-3D5B73B39113}"/>
              </a:ext>
            </a:extLst>
          </p:cNvPr>
          <p:cNvSpPr/>
          <p:nvPr/>
        </p:nvSpPr>
        <p:spPr>
          <a:xfrm>
            <a:off x="5334000" y="48904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8AF90C-F048-B94D-6AD4-011CD377617C}"/>
              </a:ext>
            </a:extLst>
          </p:cNvPr>
          <p:cNvSpPr txBox="1"/>
          <p:nvPr/>
        </p:nvSpPr>
        <p:spPr>
          <a:xfrm>
            <a:off x="6043979" y="3426336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45FBE372-C22D-8EAE-F4A9-01C60361FAB3}"/>
              </a:ext>
            </a:extLst>
          </p:cNvPr>
          <p:cNvSpPr/>
          <p:nvPr/>
        </p:nvSpPr>
        <p:spPr>
          <a:xfrm>
            <a:off x="-609600" y="4229100"/>
            <a:ext cx="7145802" cy="6057900"/>
          </a:xfrm>
          <a:custGeom>
            <a:avLst/>
            <a:gdLst/>
            <a:ahLst/>
            <a:cxnLst/>
            <a:rect l="l" t="t" r="r" b="b"/>
            <a:pathLst>
              <a:path w="7980510" h="6765529">
                <a:moveTo>
                  <a:pt x="0" y="0"/>
                </a:moveTo>
                <a:lnTo>
                  <a:pt x="7980510" y="0"/>
                </a:lnTo>
                <a:lnTo>
                  <a:pt x="7980510" y="6765529"/>
                </a:lnTo>
                <a:lnTo>
                  <a:pt x="0" y="67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555C633B-4227-85B8-7204-374854E5C537}"/>
              </a:ext>
            </a:extLst>
          </p:cNvPr>
          <p:cNvSpPr/>
          <p:nvPr/>
        </p:nvSpPr>
        <p:spPr>
          <a:xfrm>
            <a:off x="14630400" y="74295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4268CA0-1E14-56BD-2C89-C6698C5AD797}"/>
              </a:ext>
            </a:extLst>
          </p:cNvPr>
          <p:cNvCxnSpPr>
            <a:cxnSpLocks/>
          </p:cNvCxnSpPr>
          <p:nvPr/>
        </p:nvCxnSpPr>
        <p:spPr>
          <a:xfrm flipH="1">
            <a:off x="7347543" y="4842569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DBBF26D-5035-2DF6-4F8B-36AAD384B7E4}"/>
              </a:ext>
            </a:extLst>
          </p:cNvPr>
          <p:cNvCxnSpPr>
            <a:cxnSpLocks/>
          </p:cNvCxnSpPr>
          <p:nvPr/>
        </p:nvCxnSpPr>
        <p:spPr>
          <a:xfrm flipH="1">
            <a:off x="7296276" y="5382010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A440CF0-3F79-A6ED-DCBD-2B005007E4D2}"/>
              </a:ext>
            </a:extLst>
          </p:cNvPr>
          <p:cNvCxnSpPr>
            <a:cxnSpLocks/>
          </p:cNvCxnSpPr>
          <p:nvPr/>
        </p:nvCxnSpPr>
        <p:spPr>
          <a:xfrm flipH="1">
            <a:off x="7608037" y="6106441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C5A28D4-CB30-CB9C-B9A1-3FDA3A294D5B}"/>
              </a:ext>
            </a:extLst>
          </p:cNvPr>
          <p:cNvCxnSpPr>
            <a:cxnSpLocks/>
          </p:cNvCxnSpPr>
          <p:nvPr/>
        </p:nvCxnSpPr>
        <p:spPr>
          <a:xfrm flipH="1">
            <a:off x="6976986" y="6820465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328350-5211-719B-D6DC-3E7A272249B8}"/>
              </a:ext>
            </a:extLst>
          </p:cNvPr>
          <p:cNvSpPr txBox="1"/>
          <p:nvPr/>
        </p:nvSpPr>
        <p:spPr>
          <a:xfrm>
            <a:off x="12294458" y="4529696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7D77C7-CA9C-AAF4-2613-BA6E856100ED}"/>
              </a:ext>
            </a:extLst>
          </p:cNvPr>
          <p:cNvSpPr txBox="1"/>
          <p:nvPr/>
        </p:nvSpPr>
        <p:spPr>
          <a:xfrm>
            <a:off x="11699659" y="6789209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ngẫm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38881026-0882-0FA3-BF73-FB5F772E17CF}"/>
              </a:ext>
            </a:extLst>
          </p:cNvPr>
          <p:cNvSpPr/>
          <p:nvPr/>
        </p:nvSpPr>
        <p:spPr>
          <a:xfrm>
            <a:off x="11811000" y="4634954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0AEC556E-F56E-78C1-9C37-7F70F36430BA}"/>
              </a:ext>
            </a:extLst>
          </p:cNvPr>
          <p:cNvSpPr/>
          <p:nvPr/>
        </p:nvSpPr>
        <p:spPr>
          <a:xfrm>
            <a:off x="11111445" y="6469575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23" grpId="0"/>
      <p:bldP spid="2" grpId="0"/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9D636DB5-7BAD-3D12-92B5-D852ACC1D62B}"/>
              </a:ext>
            </a:extLst>
          </p:cNvPr>
          <p:cNvGrpSpPr/>
          <p:nvPr/>
        </p:nvGrpSpPr>
        <p:grpSpPr>
          <a:xfrm>
            <a:off x="0" y="2247900"/>
            <a:ext cx="8613241" cy="4975835"/>
            <a:chOff x="0" y="2256205"/>
            <a:chExt cx="11484321" cy="2589188"/>
          </a:xfrm>
        </p:grpSpPr>
        <p:sp>
          <p:nvSpPr>
            <p:cNvPr id="4" name="AutoShape 9">
              <a:extLst>
                <a:ext uri="{FF2B5EF4-FFF2-40B4-BE49-F238E27FC236}">
                  <a16:creationId xmlns:a16="http://schemas.microsoft.com/office/drawing/2014/main" xmlns="" id="{DC55050A-04BC-A899-D854-C7B386E8012A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xmlns="" id="{37801010-A5D0-3B6D-68B7-464521E3A820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0CD62F-D731-AD40-2A43-6816458A01C8}"/>
              </a:ext>
            </a:extLst>
          </p:cNvPr>
          <p:cNvSpPr txBox="1"/>
          <p:nvPr/>
        </p:nvSpPr>
        <p:spPr>
          <a:xfrm>
            <a:off x="-874980" y="3100214"/>
            <a:ext cx="1036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Tổng</a:t>
            </a:r>
            <a:r>
              <a:rPr lang="en-US" sz="8800" dirty="0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65E17BAC-6F2E-5D3A-4A58-BE5077F90491}"/>
              </a:ext>
            </a:extLst>
          </p:cNvPr>
          <p:cNvGrpSpPr/>
          <p:nvPr/>
        </p:nvGrpSpPr>
        <p:grpSpPr>
          <a:xfrm>
            <a:off x="7467600" y="-123652"/>
            <a:ext cx="10830791" cy="10378930"/>
            <a:chOff x="0" y="0"/>
            <a:chExt cx="6334760" cy="607047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D85A7CFC-D0A9-46ED-30E1-1706E380AFB3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60625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15024B-5AB2-4C70-F50C-0CD8EF7F6C22}"/>
              </a:ext>
            </a:extLst>
          </p:cNvPr>
          <p:cNvSpPr txBox="1"/>
          <p:nvPr/>
        </p:nvSpPr>
        <p:spPr>
          <a:xfrm>
            <a:off x="3287513" y="723900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BC3CD4-DC39-955D-FAC4-777678E1D056}"/>
              </a:ext>
            </a:extLst>
          </p:cNvPr>
          <p:cNvSpPr txBox="1"/>
          <p:nvPr/>
        </p:nvSpPr>
        <p:spPr>
          <a:xfrm>
            <a:off x="3510656" y="5754797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FB099A4-FEFC-EB13-7CEE-C4AC7114BE6E}"/>
              </a:ext>
            </a:extLst>
          </p:cNvPr>
          <p:cNvSpPr/>
          <p:nvPr/>
        </p:nvSpPr>
        <p:spPr>
          <a:xfrm>
            <a:off x="1143000" y="1943100"/>
            <a:ext cx="1577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Thể thơ ngũ ngôn tứ tuyệt cô đọng, hàm súc.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Nhịp thơ 2/3.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Hình thức diễn đạt cô đúc, dồn nén cảm xúc vào bên trong tư tưởng.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Giọng điệu sảng khoái, hân hoan, tự hào.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FB099A4-FEFC-EB13-7CEE-C4AC7114BE6E}"/>
              </a:ext>
            </a:extLst>
          </p:cNvPr>
          <p:cNvSpPr/>
          <p:nvPr/>
        </p:nvSpPr>
        <p:spPr>
          <a:xfrm>
            <a:off x="914400" y="7124700"/>
            <a:ext cx="1226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Hào khí chiến thắng và khát vọng về một đất nước thái bình thịnh trị của dân tộc ta thời Trần.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xmlns="" id="{ACB0FEF1-8471-0DA0-1802-7F637EAE753F}"/>
              </a:ext>
            </a:extLst>
          </p:cNvPr>
          <p:cNvSpPr/>
          <p:nvPr/>
        </p:nvSpPr>
        <p:spPr>
          <a:xfrm>
            <a:off x="1143000" y="5340251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B2AA7544-7DC4-7F15-00B2-7D5D77D8DE04}"/>
              </a:ext>
            </a:extLst>
          </p:cNvPr>
          <p:cNvSpPr/>
          <p:nvPr/>
        </p:nvSpPr>
        <p:spPr>
          <a:xfrm>
            <a:off x="13639800" y="6095003"/>
            <a:ext cx="6152972" cy="4114800"/>
          </a:xfrm>
          <a:custGeom>
            <a:avLst/>
            <a:gdLst/>
            <a:ahLst/>
            <a:cxnLst/>
            <a:rect l="l" t="t" r="r" b="b"/>
            <a:pathLst>
              <a:path w="6152972" h="4114800">
                <a:moveTo>
                  <a:pt x="0" y="0"/>
                </a:moveTo>
                <a:lnTo>
                  <a:pt x="6152972" y="0"/>
                </a:lnTo>
                <a:lnTo>
                  <a:pt x="6152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D3EDE0C7-876F-F1B3-E684-6EDA3BA7A2CC}"/>
              </a:ext>
            </a:extLst>
          </p:cNvPr>
          <p:cNvSpPr/>
          <p:nvPr/>
        </p:nvSpPr>
        <p:spPr>
          <a:xfrm>
            <a:off x="14303829" y="-5219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796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CEB2BDC1-F662-F06C-66E0-014DBB886BE8}"/>
              </a:ext>
            </a:extLst>
          </p:cNvPr>
          <p:cNvSpPr/>
          <p:nvPr/>
        </p:nvSpPr>
        <p:spPr>
          <a:xfrm>
            <a:off x="5127214" y="20193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0CA16-D663-C1AB-69B8-0D656FA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893" y="1209258"/>
            <a:ext cx="12039600" cy="1447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Cuộc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giao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tiếp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chương</a:t>
            </a:r>
            <a:endParaRPr lang="en-US" sz="6600" b="1" dirty="0">
              <a:solidFill>
                <a:srgbClr val="FF0000"/>
              </a:solidFill>
              <a:latin typeface="#9Slide05 Angelline" pitchFamily="2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096DD475-09CA-E80F-1F2C-63517BE6125C}"/>
              </a:ext>
            </a:extLst>
          </p:cNvPr>
          <p:cNvSpPr/>
          <p:nvPr/>
        </p:nvSpPr>
        <p:spPr>
          <a:xfrm>
            <a:off x="16840200" y="0"/>
            <a:ext cx="651968" cy="5860385"/>
          </a:xfrm>
          <a:custGeom>
            <a:avLst/>
            <a:gdLst/>
            <a:ahLst/>
            <a:cxnLst/>
            <a:rect l="l" t="t" r="r" b="b"/>
            <a:pathLst>
              <a:path w="915543" h="8229600">
                <a:moveTo>
                  <a:pt x="0" y="0"/>
                </a:moveTo>
                <a:lnTo>
                  <a:pt x="915543" y="0"/>
                </a:lnTo>
                <a:lnTo>
                  <a:pt x="91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457108-7253-2496-17B0-5ADEA8E4F143}"/>
              </a:ext>
            </a:extLst>
          </p:cNvPr>
          <p:cNvSpPr txBox="1"/>
          <p:nvPr/>
        </p:nvSpPr>
        <p:spPr>
          <a:xfrm>
            <a:off x="1981200" y="3444240"/>
            <a:ext cx="13639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F804251-D10D-6CB2-F4E4-24B1EE64A516}"/>
              </a:ext>
            </a:extLst>
          </p:cNvPr>
          <p:cNvSpPr/>
          <p:nvPr/>
        </p:nvSpPr>
        <p:spPr>
          <a:xfrm>
            <a:off x="1981200" y="6339840"/>
            <a:ext cx="1363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20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03211"/>
              </p:ext>
            </p:extLst>
          </p:nvPr>
        </p:nvGraphicFramePr>
        <p:xfrm>
          <a:off x="266700" y="124460"/>
          <a:ext cx="17754600" cy="1003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061">
                  <a:extLst>
                    <a:ext uri="{9D8B030D-6E8A-4147-A177-3AD203B41FA5}">
                      <a16:colId xmlns:a16="http://schemas.microsoft.com/office/drawing/2014/main" xmlns="" val="136198952"/>
                    </a:ext>
                  </a:extLst>
                </a:gridCol>
                <a:gridCol w="1283532">
                  <a:extLst>
                    <a:ext uri="{9D8B030D-6E8A-4147-A177-3AD203B41FA5}">
                      <a16:colId xmlns:a16="http://schemas.microsoft.com/office/drawing/2014/main" xmlns="" val="3846140462"/>
                    </a:ext>
                  </a:extLst>
                </a:gridCol>
                <a:gridCol w="8028167">
                  <a:extLst>
                    <a:ext uri="{9D8B030D-6E8A-4147-A177-3AD203B41FA5}">
                      <a16:colId xmlns:a16="http://schemas.microsoft.com/office/drawing/2014/main" xmlns="" val="1324730682"/>
                    </a:ext>
                  </a:extLst>
                </a:gridCol>
                <a:gridCol w="7101840">
                  <a:extLst>
                    <a:ext uri="{9D8B030D-6E8A-4147-A177-3AD203B41FA5}">
                      <a16:colId xmlns:a16="http://schemas.microsoft.com/office/drawing/2014/main" xmlns="" val="4054909931"/>
                    </a:ext>
                  </a:extLst>
                </a:gridCol>
              </a:tblGrid>
              <a:tr h="762000">
                <a:tc gridSpan="2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 NƯỚC NAM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 VỀ KINH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9931094"/>
                  </a:ext>
                </a:extLst>
              </a:tr>
              <a:tr h="1295400">
                <a:tc gridSpan="2"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0739760"/>
                  </a:ext>
                </a:extLst>
              </a:tr>
              <a:tr h="1295400">
                <a:tc rowSpan="4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6585941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1076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1527998"/>
                  </a:ext>
                </a:extLst>
              </a:tr>
              <a:tr h="156334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1320912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vẹn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26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13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543" y="1914636"/>
            <a:ext cx="13639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567B94B-D826-BF86-B1A9-FF2D302FBCB8}"/>
              </a:ext>
            </a:extLst>
          </p:cNvPr>
          <p:cNvSpPr/>
          <p:nvPr/>
        </p:nvSpPr>
        <p:spPr>
          <a:xfrm>
            <a:off x="838200" y="495300"/>
            <a:ext cx="1661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6818C2FE-0014-D328-1A20-CB4364B69310}"/>
              </a:ext>
            </a:extLst>
          </p:cNvPr>
          <p:cNvSpPr/>
          <p:nvPr/>
        </p:nvSpPr>
        <p:spPr>
          <a:xfrm>
            <a:off x="14481629" y="37719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CD2C9FEC-C5C6-B281-54EA-DEAF67F87072}"/>
              </a:ext>
            </a:extLst>
          </p:cNvPr>
          <p:cNvSpPr/>
          <p:nvPr/>
        </p:nvSpPr>
        <p:spPr>
          <a:xfrm>
            <a:off x="13030200" y="4381500"/>
            <a:ext cx="11334023" cy="6401108"/>
          </a:xfrm>
          <a:custGeom>
            <a:avLst/>
            <a:gdLst/>
            <a:ahLst/>
            <a:cxnLst/>
            <a:rect l="l" t="t" r="r" b="b"/>
            <a:pathLst>
              <a:path w="7103097" h="4039216">
                <a:moveTo>
                  <a:pt x="0" y="0"/>
                </a:moveTo>
                <a:lnTo>
                  <a:pt x="7103097" y="0"/>
                </a:lnTo>
                <a:lnTo>
                  <a:pt x="7103097" y="4039216"/>
                </a:lnTo>
                <a:lnTo>
                  <a:pt x="0" y="4039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372" y1="85379" x2="35626" y2="72744"/>
                          <a14:foregroundMark x1="44559" y1="77076" x2="47844" y2="53610"/>
                          <a14:foregroundMark x1="52464" y1="47834" x2="52464" y2="64621"/>
                          <a14:foregroundMark x1="48563" y1="82671" x2="51540" y2="69495"/>
                          <a14:foregroundMark x1="14784" y1="80505" x2="14990" y2="74007"/>
                          <a14:foregroundMark x1="28747" y1="88448" x2="34908" y2="808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67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52800"/>
            <a:ext cx="16306800" cy="26468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4800600" y="3314700"/>
            <a:ext cx="9715500" cy="548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50" y="4343401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mỗi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ẩn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chứa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một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điểm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bí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phần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mình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7589" y="2126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2519968" y="1215737"/>
            <a:ext cx="2976824" cy="2743200"/>
          </a:xfrm>
          <a:prstGeom prst="rect">
            <a:avLst/>
          </a:prstGeom>
        </p:spPr>
      </p:pic>
      <p:pic>
        <p:nvPicPr>
          <p:cNvPr id="5" name="q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7270299" y="1189427"/>
            <a:ext cx="3002670" cy="2826327"/>
          </a:xfrm>
          <a:prstGeom prst="rect">
            <a:avLst/>
          </a:prstGeom>
        </p:spPr>
      </p:pic>
      <p:pic>
        <p:nvPicPr>
          <p:cNvPr id="6" name="q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2069042" y="1226127"/>
            <a:ext cx="2857500" cy="2920512"/>
          </a:xfrm>
          <a:prstGeom prst="rect">
            <a:avLst/>
          </a:prstGeom>
        </p:spPr>
      </p:pic>
      <p:pic>
        <p:nvPicPr>
          <p:cNvPr id="7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2621192" y="5439646"/>
            <a:ext cx="2774373" cy="2748566"/>
          </a:xfrm>
          <a:prstGeom prst="rect">
            <a:avLst/>
          </a:prstGeom>
        </p:spPr>
      </p:pic>
      <p:pic>
        <p:nvPicPr>
          <p:cNvPr id="8" name="q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4" y="5270877"/>
            <a:ext cx="3086100" cy="3086100"/>
          </a:xfrm>
          <a:prstGeom prst="rect">
            <a:avLst/>
          </a:prstGeom>
        </p:spPr>
      </p:pic>
      <p:pic>
        <p:nvPicPr>
          <p:cNvPr id="9" name="q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2069042" y="5247587"/>
            <a:ext cx="2779167" cy="30896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21192" y="1844386"/>
            <a:ext cx="2541917" cy="169891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219308" y="6070976"/>
            <a:ext cx="2433215" cy="18066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60935" y="6176228"/>
            <a:ext cx="2412033" cy="170142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53646" y="6070977"/>
            <a:ext cx="2541920" cy="181572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219308" y="1810613"/>
            <a:ext cx="2583483" cy="189634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70297" y="1810612"/>
            <a:ext cx="2816678" cy="162617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4285" y="2305280"/>
            <a:ext cx="184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50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điểm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44782" y="6683201"/>
            <a:ext cx="213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70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điểm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86724" y="6683201"/>
            <a:ext cx="200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90 điểm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4789" y="6680692"/>
            <a:ext cx="20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40 điểm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670256" y="2446307"/>
            <a:ext cx="213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90 điểm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0101" y="2172247"/>
            <a:ext cx="181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60 điểm</a:t>
            </a:r>
          </a:p>
        </p:txBody>
      </p:sp>
    </p:spTree>
    <p:extLst>
      <p:ext uri="{BB962C8B-B14F-4D97-AF65-F5344CB8AC3E}">
        <p14:creationId xmlns:p14="http://schemas.microsoft.com/office/powerpoint/2010/main" val="31271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xmlns="" id="{C48988D9-2AAB-9B1B-881F-138845432ECA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5" name="AutoShape 9">
              <a:extLst>
                <a:ext uri="{FF2B5EF4-FFF2-40B4-BE49-F238E27FC236}">
                  <a16:creationId xmlns:a16="http://schemas.microsoft.com/office/drawing/2014/main" xmlns="" id="{56791CC4-4C0F-3DA2-86C2-C7CF9BD70309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xmlns="" id="{D5FBCE0E-BB67-842B-9ECF-4D462555E3B8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96B207C7-063E-050B-1E42-63ADD289DF45}"/>
              </a:ext>
            </a:extLst>
          </p:cNvPr>
          <p:cNvGrpSpPr/>
          <p:nvPr/>
        </p:nvGrpSpPr>
        <p:grpSpPr>
          <a:xfrm>
            <a:off x="6705600" y="-114299"/>
            <a:ext cx="11585864" cy="10401299"/>
            <a:chOff x="0" y="0"/>
            <a:chExt cx="6334760" cy="607047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D4FF9E54-F784-97B6-53D6-35CF9DD44DB2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635EAC-E40E-E49C-30F3-D893CD964AAD}"/>
              </a:ext>
            </a:extLst>
          </p:cNvPr>
          <p:cNvSpPr txBox="1"/>
          <p:nvPr/>
        </p:nvSpPr>
        <p:spPr>
          <a:xfrm>
            <a:off x="0" y="3398651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–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Tìm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chung</a:t>
            </a:r>
            <a:endParaRPr lang="en-US" sz="7200" dirty="0"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71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457200"/>
            <a:ext cx="9944100" cy="1790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647700"/>
            <a:ext cx="971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Hồ được nhắc tới trong bài thơ 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để chỉ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799" y="3543300"/>
            <a:ext cx="9286777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Chỉ quân Mông – Nguyên với thái độ khinh bỉ.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076337"/>
            <a:ext cx="92867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Chỉ tộc người họ Hồ.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7016740"/>
            <a:ext cx="92867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Chỉ triều đại nhà Hồ.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295900"/>
            <a:ext cx="92867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Tộc người thiểu số phía Tây và Tây Bắc Trung Quốc.</a:t>
            </a:r>
          </a:p>
        </p:txBody>
      </p:sp>
      <p:pic>
        <p:nvPicPr>
          <p:cNvPr id="9" name="q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4401801" y="8445560"/>
            <a:ext cx="1833824" cy="1689903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719636" y="4357261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54917" y="5197388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27652" y="5953979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44525" y="7344199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82181" y="4420537"/>
            <a:ext cx="1849583" cy="1884102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4212110" y="2663945"/>
            <a:ext cx="1808436" cy="543657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84781" y="36530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381" y="493101"/>
            <a:ext cx="2056005" cy="2049483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718109" y="1359157"/>
            <a:ext cx="788552" cy="764156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348536" y="1427201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969656" y="1807672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51068" y="1483556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876915" y="1057869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224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0612" y="457200"/>
            <a:ext cx="9482288" cy="2171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0909" y="602040"/>
            <a:ext cx="957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 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thể hiện hào khí nào của quân đội nhà Trần?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4922712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Hào khí Đông 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788670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Hào khí phương Đông.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Hào khí Đông Á.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3639536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Hào khí Á Đông.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1689774" y="3964956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25055" y="4805083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33641" y="5986336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50514" y="7376556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01132" y="3022905"/>
            <a:ext cx="1849583" cy="1884102"/>
          </a:xfrm>
          <a:prstGeom prst="rect">
            <a:avLst/>
          </a:prstGeom>
        </p:spPr>
      </p:pic>
      <p:pic>
        <p:nvPicPr>
          <p:cNvPr id="21" name="q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14114273" y="8395299"/>
            <a:ext cx="1939682" cy="182576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8109" y="2708858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50780" y="81443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380" y="538014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584108" y="1404070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4535" y="1472114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5655" y="1852585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7067" y="1528469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42914" y="1102782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5488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0" y="457200"/>
            <a:ext cx="10668000" cy="2171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4055" y="754440"/>
            <a:ext cx="10465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nào </a:t>
            </a:r>
            <a:r>
              <a:rPr kumimoji="0" lang="vi-VN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phải là đặc điểm nghệ thuật của bài thơ Phò giá về kinh?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639324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Hình ảnh ước lệ, giàu ý nghĩa biểu tượng.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22204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Hình thức diễn đạt cô đúc, dồn nén cảm xúc vào bên trong ý tưởng.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285750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Thể thơ ngũ ngôn tứ tuyệt cô đọng, hàm súc.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461010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Giọng điệu sảng khoái, hân hoan, tự hào.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649200" y="4076959"/>
            <a:ext cx="4421750" cy="3296081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48431" y="4917086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" y="2632596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27784" y="7727603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51163" y="4516698"/>
            <a:ext cx="1849583" cy="1884102"/>
          </a:xfrm>
          <a:prstGeom prst="rect">
            <a:avLst/>
          </a:prstGeom>
        </p:spPr>
      </p:pic>
      <p:pic>
        <p:nvPicPr>
          <p:cNvPr id="21" name="q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4144130" y="8325281"/>
            <a:ext cx="1857870" cy="189883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3725" y="2674532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46396" y="47117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95" y="503688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579723" y="1369744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0150" y="1437788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1270" y="1818259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2683" y="1494143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38529" y="1068456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834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1800" y="457200"/>
            <a:ext cx="8801100" cy="2171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2076" y="914248"/>
            <a:ext cx="8342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 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 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 vần chân ở những dòng thơ nào?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35433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và 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78867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1, và 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1, 3 và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106263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 3 và 4.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9400840" y="3521061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6121" y="4361188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8910" y="5782882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55783" y="7173102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79162" y="4297537"/>
            <a:ext cx="1849583" cy="1884102"/>
          </a:xfrm>
          <a:prstGeom prst="rect">
            <a:avLst/>
          </a:prstGeom>
        </p:spPr>
      </p:pic>
      <p:pic>
        <p:nvPicPr>
          <p:cNvPr id="21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3957453" y="8115300"/>
            <a:ext cx="2044547" cy="202552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3958030" y="2628044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430701" y="629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300" y="457200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464028" y="1323256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094455" y="1391300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715575" y="1771771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196988" y="1447655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622834" y="1021968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897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4999" y="457200"/>
            <a:ext cx="10734251" cy="21105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4794" y="652655"/>
            <a:ext cx="10217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Vì sao tác giả nhắc đến hai trận đánh ở Hàm Tử và Chương Dương?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7979663"/>
            <a:ext cx="94488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Khẳng định đây là những chiến thắng hào hùng trước kẻ thù xâm lược và bộc lộ niềm tự hào dân tộc.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3238500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đây là hai trận chiến ông trực tiếp tham gia và lập được chiến công vang đội.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Vì đây là hai địa danh nổi tiếng của dân tộc.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4799214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Vì đây là hai trận đánh dữ dội nhất trong kháng chiến chống quân Mông Nguyên.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639251" y="4001180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74532" y="4841307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79342" y="6062777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79342" y="2960979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19594" y="4577432"/>
            <a:ext cx="1849583" cy="1884102"/>
          </a:xfrm>
          <a:prstGeom prst="rect">
            <a:avLst/>
          </a:prstGeom>
        </p:spPr>
      </p:pic>
      <p:pic>
        <p:nvPicPr>
          <p:cNvPr id="21" name="q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295" y="8115299"/>
            <a:ext cx="2248763" cy="2248763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46237" y="2689151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18908" y="6173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08" y="518307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552236" y="1384363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182663" y="145240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03783" y="1832878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285195" y="1508762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11042" y="1083075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396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4999" y="457200"/>
            <a:ext cx="11310411" cy="2171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8026" y="725589"/>
            <a:ext cx="9734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Vì sao tác giả mong muốn một nền thái bình thịnh trị?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38962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ông thấu hiểu sự khổ cực, lầm than của nhân dân khi đất nước có chiến tranh.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3920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Vì ông muốn tập trung phát triển kinh tế thay vì chiến tranh để tranh giành lãnh thổ quốc gia.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9061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Vì nước ta không đủ khả năng chống chọi được thêm những kẻ thù xâm lược khác nữa.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4202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Vì ông không muốn đất nước tổn thất kinh tế vì chiến tranh.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3945993" y="4220195"/>
            <a:ext cx="4188853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12328" y="5060322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351" y="6452318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1224" y="7842538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34603" y="4966973"/>
            <a:ext cx="1849583" cy="1884102"/>
          </a:xfrm>
          <a:prstGeom prst="rect">
            <a:avLst/>
          </a:prstGeom>
        </p:spPr>
      </p:pic>
      <p:pic>
        <p:nvPicPr>
          <p:cNvPr id="21" name="q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4173039" y="8334314"/>
            <a:ext cx="1828961" cy="203326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3723" y="2689151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46394" y="6173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94" y="518307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14579722" y="1384363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0149" y="145240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1269" y="1832878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2681" y="1508762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38528" y="1083075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02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76FE5236-B1A0-677D-8F62-C637542269A4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06540D-9277-0CC9-295A-B57F8427CC6C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2" descr="Tr?n Quang Kh?i: Tác ph?m: T?ng Giá Hoàn Kinh S?">
            <a:extLst>
              <a:ext uri="{FF2B5EF4-FFF2-40B4-BE49-F238E27FC236}">
                <a16:creationId xmlns:a16="http://schemas.microsoft.com/office/drawing/2014/main" xmlns="" id="{58958503-3099-E7C5-30B3-D0CEE51F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716893"/>
            <a:ext cx="7848600" cy="890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F7370691-9727-73E4-E238-62E9634C9BD9}"/>
              </a:ext>
            </a:extLst>
          </p:cNvPr>
          <p:cNvSpPr/>
          <p:nvPr/>
        </p:nvSpPr>
        <p:spPr>
          <a:xfrm>
            <a:off x="-1752600" y="7886700"/>
            <a:ext cx="4114800" cy="3250692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5537EF-4BDC-0990-B973-C01B02476827}"/>
              </a:ext>
            </a:extLst>
          </p:cNvPr>
          <p:cNvSpPr/>
          <p:nvPr/>
        </p:nvSpPr>
        <p:spPr>
          <a:xfrm>
            <a:off x="2743199" y="2781300"/>
            <a:ext cx="65603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khỏe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khoắn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594" y="1220304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5800" y="3238500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5985" y="60392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7FAF7B-D5A8-1BD5-2A55-2DDC4BE834C9}"/>
              </a:ext>
            </a:extLst>
          </p:cNvPr>
          <p:cNvSpPr txBox="1"/>
          <p:nvPr/>
        </p:nvSpPr>
        <p:spPr>
          <a:xfrm>
            <a:off x="618173" y="36540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7FAF7B-D5A8-1BD5-2A55-2DDC4BE834C9}"/>
              </a:ext>
            </a:extLst>
          </p:cNvPr>
          <p:cNvSpPr txBox="1"/>
          <p:nvPr/>
        </p:nvSpPr>
        <p:spPr>
          <a:xfrm>
            <a:off x="8750783" y="205275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nghĩa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7FAF7B-D5A8-1BD5-2A55-2DDC4BE834C9}"/>
              </a:ext>
            </a:extLst>
          </p:cNvPr>
          <p:cNvSpPr txBox="1"/>
          <p:nvPr/>
        </p:nvSpPr>
        <p:spPr>
          <a:xfrm>
            <a:off x="633880" y="474957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392FED-71EE-14B6-B9C1-D3B9B3AD0FE2}"/>
              </a:ext>
            </a:extLst>
          </p:cNvPr>
          <p:cNvSpPr/>
          <p:nvPr/>
        </p:nvSpPr>
        <p:spPr>
          <a:xfrm>
            <a:off x="10363200" y="6562487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TRẦN TRỌNG KIM dịch, NXB Tân Việt, Hà Nội, 1951)</a:t>
            </a:r>
          </a:p>
        </p:txBody>
      </p:sp>
    </p:spTree>
    <p:extLst>
      <p:ext uri="{BB962C8B-B14F-4D97-AF65-F5344CB8AC3E}">
        <p14:creationId xmlns:p14="http://schemas.microsoft.com/office/powerpoint/2010/main" val="176399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xmlns="" id="{70706D74-5091-3260-89E1-011A3E04F685}"/>
              </a:ext>
            </a:extLst>
          </p:cNvPr>
          <p:cNvSpPr/>
          <p:nvPr/>
        </p:nvSpPr>
        <p:spPr>
          <a:xfrm rot="5400000">
            <a:off x="13575890" y="510451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F43300EE-E4C1-4226-7DFC-76DF81D0E4B9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13BAF1-102F-39E9-C339-E6DFE53A9B71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48A749-2C6F-E933-A01D-E8B44298635F}"/>
              </a:ext>
            </a:extLst>
          </p:cNvPr>
          <p:cNvSpPr txBox="1"/>
          <p:nvPr/>
        </p:nvSpPr>
        <p:spPr>
          <a:xfrm>
            <a:off x="838200" y="3238500"/>
            <a:ext cx="6461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Long. </a:t>
            </a:r>
          </a:p>
        </p:txBody>
      </p:sp>
      <p:pic>
        <p:nvPicPr>
          <p:cNvPr id="11" name="Picture 10" descr="A cartoon of a building&#10;&#10;Description automatically generated">
            <a:extLst>
              <a:ext uri="{FF2B5EF4-FFF2-40B4-BE49-F238E27FC236}">
                <a16:creationId xmlns:a16="http://schemas.microsoft.com/office/drawing/2014/main" xmlns="" id="{C0387100-9594-6D35-100B-910D181124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>
          <a:xfrm>
            <a:off x="128154" y="3713019"/>
            <a:ext cx="7568045" cy="5905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07006B-2603-F4C7-C9FB-C73B47D891CC}"/>
              </a:ext>
            </a:extLst>
          </p:cNvPr>
          <p:cNvSpPr txBox="1"/>
          <p:nvPr/>
        </p:nvSpPr>
        <p:spPr>
          <a:xfrm>
            <a:off x="7696199" y="6438900"/>
            <a:ext cx="10345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b="1" kern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ngạn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Hà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C252F3-355B-11D4-71E7-E699564F7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69" y="2703922"/>
            <a:ext cx="5280532" cy="3582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E4DD495-8197-4D5F-4E6D-EE4E08EEA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70" y="2720251"/>
            <a:ext cx="5087319" cy="3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F43300EE-E4C1-4226-7DFC-76DF81D0E4B9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13BAF1-102F-39E9-C339-E6DFE53A9B71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48A749-2C6F-E933-A01D-E8B44298635F}"/>
              </a:ext>
            </a:extLst>
          </p:cNvPr>
          <p:cNvSpPr txBox="1"/>
          <p:nvPr/>
        </p:nvSpPr>
        <p:spPr>
          <a:xfrm>
            <a:off x="1752600" y="2676213"/>
            <a:ext cx="157365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thiểu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mượn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kẻ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huyện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Khoái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Châu,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tỉnh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7DBB5E8D-5D24-139C-8CAC-C6A51272B8D3}"/>
              </a:ext>
            </a:extLst>
          </p:cNvPr>
          <p:cNvSpPr/>
          <p:nvPr/>
        </p:nvSpPr>
        <p:spPr>
          <a:xfrm>
            <a:off x="-439466" y="7048500"/>
            <a:ext cx="2192066" cy="41148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64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545C162F-74E2-5A6A-F7B6-119AAABFE925}"/>
              </a:ext>
            </a:extLst>
          </p:cNvPr>
          <p:cNvSpPr/>
          <p:nvPr/>
        </p:nvSpPr>
        <p:spPr>
          <a:xfrm rot="5400000">
            <a:off x="14148138" y="-7266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229127CB-1D87-781A-9C9A-535EF307C190}"/>
              </a:ext>
            </a:extLst>
          </p:cNvPr>
          <p:cNvSpPr txBox="1"/>
          <p:nvPr/>
        </p:nvSpPr>
        <p:spPr>
          <a:xfrm>
            <a:off x="4611432" y="763023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B1412A-4112-2F09-A4C7-E167BFCD5B31}"/>
              </a:ext>
            </a:extLst>
          </p:cNvPr>
          <p:cNvSpPr txBox="1"/>
          <p:nvPr/>
        </p:nvSpPr>
        <p:spPr>
          <a:xfrm>
            <a:off x="837049" y="1431256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54B8D0-2E2B-68FC-8F0C-0D5250761568}"/>
              </a:ext>
            </a:extLst>
          </p:cNvPr>
          <p:cNvSpPr/>
          <p:nvPr/>
        </p:nvSpPr>
        <p:spPr>
          <a:xfrm>
            <a:off x="10439400" y="8921534"/>
            <a:ext cx="7354271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ctr" defTabSz="1027731"/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Trần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Quang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Khải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(1241 – 1294)</a:t>
            </a:r>
            <a:endParaRPr lang="en-SG" sz="4000" b="1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18D1EC-1410-6F8F-5564-696F431B6D0B}"/>
              </a:ext>
            </a:extLst>
          </p:cNvPr>
          <p:cNvSpPr/>
          <p:nvPr/>
        </p:nvSpPr>
        <p:spPr>
          <a:xfrm>
            <a:off x="1413164" y="2382274"/>
            <a:ext cx="8363522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defTabSz="1027731"/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-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Quê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: Nam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Định</a:t>
            </a:r>
            <a:endParaRPr lang="en-SG" sz="4000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D95E679-5B49-E6C2-6E44-75D0878A64C3}"/>
              </a:ext>
            </a:extLst>
          </p:cNvPr>
          <p:cNvSpPr/>
          <p:nvPr/>
        </p:nvSpPr>
        <p:spPr>
          <a:xfrm>
            <a:off x="1413164" y="4374574"/>
            <a:ext cx="8363522" cy="3797191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L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à một võ tướng kiệt xuất, được phong Thượng Tướng, có công lớn trong hai cuộc kháng chiến chống Mông Nguyên (1284-1285; 1287 – 1288), đặc biệt là hai trận Hàm Tử và Chương Dương…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544768-C667-0E45-6E8E-1040381B541C}"/>
              </a:ext>
            </a:extLst>
          </p:cNvPr>
          <p:cNvSpPr/>
          <p:nvPr/>
        </p:nvSpPr>
        <p:spPr>
          <a:xfrm>
            <a:off x="1413164" y="8188998"/>
            <a:ext cx="8363522" cy="1334979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Ông là người học rộng, giỏi thơ phú;</a:t>
            </a:r>
          </a:p>
          <a:p>
            <a:pPr algn="just" defTabSz="1371600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Tác phẩm tiêu biểu "Lạc Đạo tập".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4CF917-A7BB-115C-1778-3B24C8AE7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3671" y="2857500"/>
            <a:ext cx="7620000" cy="571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7D6D136-CEC9-E4A4-6CB1-83B746A2C6B2}"/>
              </a:ext>
            </a:extLst>
          </p:cNvPr>
          <p:cNvSpPr/>
          <p:nvPr/>
        </p:nvSpPr>
        <p:spPr>
          <a:xfrm>
            <a:off x="1413164" y="3118143"/>
            <a:ext cx="8283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Là con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98657244-48E8-89CB-1799-FCC238CD3D7A}"/>
              </a:ext>
            </a:extLst>
          </p:cNvPr>
          <p:cNvSpPr/>
          <p:nvPr/>
        </p:nvSpPr>
        <p:spPr>
          <a:xfrm>
            <a:off x="274771" y="9525269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36E9EF-2F38-C6BD-FE2A-CD175271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199" y="1172409"/>
            <a:ext cx="9144001" cy="28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D40D119-6321-7D89-B388-524464C30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652379"/>
            <a:ext cx="10287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altLang="en-US" sz="4400" b="0" i="1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3B5101-02F7-DEFB-28D9-6FB09EE50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4" y="421582"/>
            <a:ext cx="6323456" cy="5508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3F2F6B-9704-0E51-5AF3-449FF2ECC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9331" y="4914900"/>
            <a:ext cx="6562725" cy="5126020"/>
          </a:xfrm>
          <a:custGeom>
            <a:avLst/>
            <a:gdLst>
              <a:gd name="connsiteX0" fmla="*/ 0 w 6562725"/>
              <a:gd name="connsiteY0" fmla="*/ 0 h 5126020"/>
              <a:gd name="connsiteX1" fmla="*/ 6562725 w 6562725"/>
              <a:gd name="connsiteY1" fmla="*/ 0 h 5126020"/>
              <a:gd name="connsiteX2" fmla="*/ 6562725 w 6562725"/>
              <a:gd name="connsiteY2" fmla="*/ 5126020 h 5126020"/>
              <a:gd name="connsiteX3" fmla="*/ 0 w 6562725"/>
              <a:gd name="connsiteY3" fmla="*/ 5126020 h 5126020"/>
              <a:gd name="connsiteX4" fmla="*/ 0 w 6562725"/>
              <a:gd name="connsiteY4" fmla="*/ 0 h 512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2725" h="5126020" fill="none" extrusionOk="0">
                <a:moveTo>
                  <a:pt x="0" y="0"/>
                </a:moveTo>
                <a:cubicBezTo>
                  <a:pt x="3022294" y="154762"/>
                  <a:pt x="3690323" y="9613"/>
                  <a:pt x="6562725" y="0"/>
                </a:cubicBezTo>
                <a:cubicBezTo>
                  <a:pt x="6418502" y="1721634"/>
                  <a:pt x="6459859" y="4288310"/>
                  <a:pt x="6562725" y="5126020"/>
                </a:cubicBezTo>
                <a:cubicBezTo>
                  <a:pt x="5006696" y="5272912"/>
                  <a:pt x="1889579" y="5265208"/>
                  <a:pt x="0" y="5126020"/>
                </a:cubicBezTo>
                <a:cubicBezTo>
                  <a:pt x="-35490" y="4068251"/>
                  <a:pt x="169301" y="907620"/>
                  <a:pt x="0" y="0"/>
                </a:cubicBezTo>
                <a:close/>
              </a:path>
              <a:path w="6562725" h="5126020" stroke="0" extrusionOk="0">
                <a:moveTo>
                  <a:pt x="0" y="0"/>
                </a:moveTo>
                <a:cubicBezTo>
                  <a:pt x="1969111" y="145537"/>
                  <a:pt x="4748760" y="-18345"/>
                  <a:pt x="6562725" y="0"/>
                </a:cubicBezTo>
                <a:cubicBezTo>
                  <a:pt x="6682640" y="1174057"/>
                  <a:pt x="6729839" y="3120593"/>
                  <a:pt x="6562725" y="5126020"/>
                </a:cubicBezTo>
                <a:cubicBezTo>
                  <a:pt x="4646427" y="5195507"/>
                  <a:pt x="2096662" y="5040993"/>
                  <a:pt x="0" y="5126020"/>
                </a:cubicBezTo>
                <a:cubicBezTo>
                  <a:pt x="130868" y="2993694"/>
                  <a:pt x="-159964" y="70417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141739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C0AFC9B-B174-9BA7-D5C1-E1E61E53A821}"/>
              </a:ext>
            </a:extLst>
          </p:cNvPr>
          <p:cNvSpPr/>
          <p:nvPr/>
        </p:nvSpPr>
        <p:spPr>
          <a:xfrm>
            <a:off x="16458056" y="-3464"/>
            <a:ext cx="3048000" cy="4753216"/>
          </a:xfrm>
          <a:custGeom>
            <a:avLst/>
            <a:gdLst/>
            <a:ahLst/>
            <a:cxnLst/>
            <a:rect l="l" t="t" r="r" b="b"/>
            <a:pathLst>
              <a:path w="4218671" h="6578824">
                <a:moveTo>
                  <a:pt x="0" y="0"/>
                </a:moveTo>
                <a:lnTo>
                  <a:pt x="4218671" y="0"/>
                </a:lnTo>
                <a:lnTo>
                  <a:pt x="4218671" y="6578824"/>
                </a:lnTo>
                <a:lnTo>
                  <a:pt x="0" y="6578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3033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3539</Words>
  <Application>Microsoft Office PowerPoint</Application>
  <PresentationFormat>Custom</PresentationFormat>
  <Paragraphs>307</Paragraphs>
  <Slides>35</Slides>
  <Notes>29</Notes>
  <HiddenSlides>0</HiddenSlides>
  <MMClips>26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Times New Roman</vt:lpstr>
      <vt:lpstr>#9Slide05 SVNSteady</vt:lpstr>
      <vt:lpstr>#9Slide07 HLT Fall For You</vt:lpstr>
      <vt:lpstr>#9Slide07 SVNBango</vt:lpstr>
      <vt:lpstr>Cambria</vt:lpstr>
      <vt:lpstr>Arial</vt:lpstr>
      <vt:lpstr>#9Slide05 FS Blonde Script</vt:lpstr>
      <vt:lpstr>Wingdings</vt:lpstr>
      <vt:lpstr>#9Slide05 Angelline</vt:lpstr>
      <vt:lpstr>#9Slide04 Podkova Bold</vt:lpstr>
      <vt:lpstr>Microsoft YaHei</vt:lpstr>
      <vt:lpstr>#9Slide05 Fourth Medium</vt:lpstr>
      <vt:lpstr>Calibri</vt:lpstr>
      <vt:lpstr>맑은 고딕</vt:lpstr>
      <vt:lpstr>#9Slide05 SVNFadilla</vt:lpstr>
      <vt:lpstr>SimSun</vt:lpstr>
      <vt:lpstr>Nunito</vt:lpstr>
      <vt:lpstr>#9Slide05 SVNBeauty Atok Script</vt:lpstr>
      <vt:lpstr>新宋体</vt:lpstr>
      <vt:lpstr>Nunito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Cuộc giao tiếp văn chương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red Traveling in Japan modern presentation</dc:title>
  <dc:creator>ASUS</dc:creator>
  <cp:lastModifiedBy>Thao</cp:lastModifiedBy>
  <cp:revision>41</cp:revision>
  <dcterms:created xsi:type="dcterms:W3CDTF">2006-08-16T00:00:00Z</dcterms:created>
  <dcterms:modified xsi:type="dcterms:W3CDTF">2025-09-23T02:34:28Z</dcterms:modified>
  <dc:identifier>DAGCf4BN4jA</dc:identifier>
</cp:coreProperties>
</file>