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2" r:id="rId3"/>
    <p:sldMasterId id="2147483756" r:id="rId4"/>
    <p:sldMasterId id="2147483768" r:id="rId5"/>
    <p:sldMasterId id="2147483852" r:id="rId6"/>
  </p:sldMasterIdLst>
  <p:notesMasterIdLst>
    <p:notesMasterId r:id="rId40"/>
  </p:notesMasterIdLst>
  <p:sldIdLst>
    <p:sldId id="278" r:id="rId7"/>
    <p:sldId id="279" r:id="rId8"/>
    <p:sldId id="292" r:id="rId9"/>
    <p:sldId id="293" r:id="rId10"/>
    <p:sldId id="290" r:id="rId11"/>
    <p:sldId id="306" r:id="rId12"/>
    <p:sldId id="296" r:id="rId13"/>
    <p:sldId id="291" r:id="rId14"/>
    <p:sldId id="322" r:id="rId15"/>
    <p:sldId id="320" r:id="rId16"/>
    <p:sldId id="321" r:id="rId17"/>
    <p:sldId id="314" r:id="rId18"/>
    <p:sldId id="300" r:id="rId19"/>
    <p:sldId id="301" r:id="rId20"/>
    <p:sldId id="302" r:id="rId21"/>
    <p:sldId id="317" r:id="rId22"/>
    <p:sldId id="319" r:id="rId23"/>
    <p:sldId id="316" r:id="rId24"/>
    <p:sldId id="303" r:id="rId25"/>
    <p:sldId id="304" r:id="rId26"/>
    <p:sldId id="312" r:id="rId27"/>
    <p:sldId id="282" r:id="rId28"/>
    <p:sldId id="311" r:id="rId29"/>
    <p:sldId id="318" r:id="rId30"/>
    <p:sldId id="313" r:id="rId31"/>
    <p:sldId id="258" r:id="rId32"/>
    <p:sldId id="259" r:id="rId33"/>
    <p:sldId id="260" r:id="rId34"/>
    <p:sldId id="261" r:id="rId35"/>
    <p:sldId id="262" r:id="rId36"/>
    <p:sldId id="263" r:id="rId37"/>
    <p:sldId id="264" r:id="rId38"/>
    <p:sldId id="289" r:id="rId39"/>
  </p:sldIdLst>
  <p:sldSz cx="12192000" cy="6858000"/>
  <p:notesSz cx="6858000" cy="9144000"/>
  <p:custDataLst>
    <p:tags r:id="rId4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65" autoAdjust="0"/>
    <p:restoredTop sz="94660"/>
  </p:normalViewPr>
  <p:slideViewPr>
    <p:cSldViewPr snapToGrid="0">
      <p:cViewPr varScale="1">
        <p:scale>
          <a:sx n="87" d="100"/>
          <a:sy n="87" d="100"/>
        </p:scale>
        <p:origin x="773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41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25CE4B-B927-438D-9D67-40FF6CD01C13}" type="datetimeFigureOut">
              <a:rPr lang="vi-VN" smtClean="0"/>
              <a:t>18/08/2025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60141-9FF6-471D-B2B3-1B8B3A6021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334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60141-9FF6-471D-B2B3-1B8B3A602143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707752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60141-9FF6-471D-B2B3-1B8B3A602143}" type="slidenum">
              <a:rPr lang="vi-VN" smtClean="0"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17455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60141-9FF6-471D-B2B3-1B8B3A602143}" type="slidenum">
              <a:rPr lang="vi-VN" smtClean="0"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1680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60141-9FF6-471D-B2B3-1B8B3A602143}" type="slidenum">
              <a:rPr lang="vi-VN" smtClean="0"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10881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60141-9FF6-471D-B2B3-1B8B3A602143}" type="slidenum">
              <a:rPr lang="vi-VN" smtClean="0"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768083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60141-9FF6-471D-B2B3-1B8B3A602143}" type="slidenum">
              <a:rPr lang="vi-VN" smtClean="0"/>
              <a:t>17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90152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60141-9FF6-471D-B2B3-1B8B3A602143}" type="slidenum">
              <a:rPr lang="vi-VN" smtClean="0"/>
              <a:t>18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82140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60141-9FF6-471D-B2B3-1B8B3A602143}" type="slidenum">
              <a:rPr lang="vi-VN" smtClean="0"/>
              <a:t>19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01177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60141-9FF6-471D-B2B3-1B8B3A602143}" type="slidenum">
              <a:rPr lang="vi-VN" smtClean="0"/>
              <a:t>20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438676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60141-9FF6-471D-B2B3-1B8B3A602143}" type="slidenum">
              <a:rPr lang="vi-VN" smtClean="0"/>
              <a:t>21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097316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60141-9FF6-471D-B2B3-1B8B3A602143}" type="slidenum">
              <a:rPr lang="vi-VN" smtClean="0"/>
              <a:t>22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08084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60141-9FF6-471D-B2B3-1B8B3A602143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17725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60141-9FF6-471D-B2B3-1B8B3A602143}" type="slidenum">
              <a:rPr lang="vi-VN" smtClean="0"/>
              <a:t>23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92002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60141-9FF6-471D-B2B3-1B8B3A602143}" type="slidenum">
              <a:rPr lang="vi-VN" smtClean="0"/>
              <a:t>25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26227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60141-9FF6-471D-B2B3-1B8B3A602143}" type="slidenum">
              <a:rPr lang="vi-VN" smtClean="0"/>
              <a:t>26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081511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60141-9FF6-471D-B2B3-1B8B3A602143}" type="slidenum">
              <a:rPr lang="vi-VN" smtClean="0"/>
              <a:t>27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122369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60141-9FF6-471D-B2B3-1B8B3A602143}" type="slidenum">
              <a:rPr lang="vi-VN" smtClean="0"/>
              <a:t>28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15181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60141-9FF6-471D-B2B3-1B8B3A602143}" type="slidenum">
              <a:rPr lang="vi-VN" smtClean="0"/>
              <a:t>29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8329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60141-9FF6-471D-B2B3-1B8B3A602143}" type="slidenum">
              <a:rPr lang="vi-VN" smtClean="0"/>
              <a:t>30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52924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60141-9FF6-471D-B2B3-1B8B3A602143}" type="slidenum">
              <a:rPr lang="vi-VN" smtClean="0"/>
              <a:t>31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89654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60141-9FF6-471D-B2B3-1B8B3A602143}" type="slidenum">
              <a:rPr lang="vi-VN" smtClean="0"/>
              <a:t>32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177194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60141-9FF6-471D-B2B3-1B8B3A602143}" type="slidenum">
              <a:rPr lang="vi-VN" smtClean="0"/>
              <a:t>33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493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60141-9FF6-471D-B2B3-1B8B3A602143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6013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60141-9FF6-471D-B2B3-1B8B3A602143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31825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60141-9FF6-471D-B2B3-1B8B3A602143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9018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60141-9FF6-471D-B2B3-1B8B3A602143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73191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60141-9FF6-471D-B2B3-1B8B3A602143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36936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60141-9FF6-471D-B2B3-1B8B3A602143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76454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60141-9FF6-471D-B2B3-1B8B3A602143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1232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6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18/08/2025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622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18/08/2025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113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39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39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18/08/2025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822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4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5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307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2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444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22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1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1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718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813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3001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412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18/08/2025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8346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3730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5085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1057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3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211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3471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5452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3362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0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0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4764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4313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429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3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18/08/2025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87506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9921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3264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1101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8738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1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408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93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8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3735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1499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9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9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6065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607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4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4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18/08/2025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3159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3236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5458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668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08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3806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9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8461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7978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6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6561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0141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8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8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364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2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2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18/08/2025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27855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1592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7681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9637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2988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267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1283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10583" y="-7938"/>
            <a:ext cx="12225868" cy="6873876"/>
            <a:chOff x="-8466" y="-8468"/>
            <a:chExt cx="9169804" cy="6874935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6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61" y="2404534"/>
            <a:ext cx="776895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61" y="4050835"/>
            <a:ext cx="776895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D51243-7015-4EC0-880D-EE6F7A3F3699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8209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64CA7-FEE7-4AD6-94A1-172BC9ACD48C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419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2700869"/>
            <a:ext cx="8463620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EFDC8-C482-4569-BACA-074BDC9AC28D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3259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2160589"/>
            <a:ext cx="411747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8939" y="2160590"/>
            <a:ext cx="411748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F843E-FCF6-4686-9301-420EC7EF0488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796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18/08/2025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178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609600"/>
            <a:ext cx="8463617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9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5520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5520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45D5A-3EAF-4189-9B16-D58B1D95F416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0748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609600"/>
            <a:ext cx="8463619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6F7AD-D6BE-4B51-A921-5EBC3EBD59E4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2807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20448-046B-4E4E-829C-7DA95A9B52EF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3287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498604"/>
            <a:ext cx="372024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1" y="514925"/>
            <a:ext cx="4514716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2777069"/>
            <a:ext cx="372024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ACFA6-763B-4EAC-897E-1F87DDFB1CF9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8325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4800600"/>
            <a:ext cx="846361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798" y="609600"/>
            <a:ext cx="8463619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8" y="5367338"/>
            <a:ext cx="8463619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AB37F-890A-4987-A900-05870847BAE1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000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4470400"/>
            <a:ext cx="846361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0A1E1-041B-4C7B-983A-481C62070C35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9525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3467" y="790575"/>
            <a:ext cx="6096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0" smtClean="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997951" y="2886075"/>
            <a:ext cx="6096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0" smtClean="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68099" y="3632200"/>
            <a:ext cx="722640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470400"/>
            <a:ext cx="846362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9C0FFA-6A12-44E4-8424-75BCF3C9BBBD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95416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1931988"/>
            <a:ext cx="8463620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10803-6C03-41B9-AA17-A8F379B984F6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5628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3467" y="790575"/>
            <a:ext cx="6096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0" smtClean="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997951" y="2886075"/>
            <a:ext cx="6096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0" smtClean="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792276-ED7D-4178-9659-C9A6B6C4F011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5842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131" y="609600"/>
            <a:ext cx="845528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8D831-7101-4F10-816F-9A58D8DB417A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501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18/08/2025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2675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1BC66-34D2-49F4-8491-1D07F9D2CA83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77655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9749" y="609601"/>
            <a:ext cx="130508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799" y="609601"/>
            <a:ext cx="6926701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045A5-9C4D-4AB9-A525-456D5A6AE28A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138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18/08/2025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5503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18/08/2025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6271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8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18/08/2025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8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8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164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7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948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59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3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3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3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724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1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1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1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27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6"/>
          <p:cNvGrpSpPr>
            <a:grpSpLocks/>
          </p:cNvGrpSpPr>
          <p:nvPr/>
        </p:nvGrpSpPr>
        <p:grpSpPr bwMode="auto">
          <a:xfrm>
            <a:off x="-10583" y="-7938"/>
            <a:ext cx="12225868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171" name="Title Placeholder 1"/>
          <p:cNvSpPr>
            <a:spLocks noGrp="1"/>
          </p:cNvSpPr>
          <p:nvPr>
            <p:ph type="title"/>
          </p:nvPr>
        </p:nvSpPr>
        <p:spPr bwMode="auto">
          <a:xfrm>
            <a:off x="812801" y="609600"/>
            <a:ext cx="8464551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12801" y="2160589"/>
            <a:ext cx="8464551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7251" y="6042026"/>
            <a:ext cx="9122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.VnTime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042026"/>
            <a:ext cx="6163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.VnTime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7" y="6042026"/>
            <a:ext cx="683684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chemeClr val="accent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4221F54-844D-4906-97F9-0C5EC115A8F0}" type="slidenum">
              <a:rPr lang="en-US" altLang="en-US">
                <a:solidFill>
                  <a:srgbClr val="90C226"/>
                </a:solidFill>
                <a:latin typeface=".VnTime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90C226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575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4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14.xml"/><Relationship Id="rId5" Type="http://schemas.openxmlformats.org/officeDocument/2006/relationships/image" Target="../media/image25.gif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3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20.xml"/><Relationship Id="rId5" Type="http://schemas.openxmlformats.org/officeDocument/2006/relationships/image" Target="../media/image23.gif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2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media1.wav"/><Relationship Id="rId7" Type="http://schemas.openxmlformats.org/officeDocument/2006/relationships/image" Target="../media/image27.gif"/><Relationship Id="rId2" Type="http://schemas.microsoft.com/office/2007/relationships/media" Target="../media/media1.wav"/><Relationship Id="rId1" Type="http://schemas.openxmlformats.org/officeDocument/2006/relationships/tags" Target="../tags/tag23.xml"/><Relationship Id="rId6" Type="http://schemas.openxmlformats.org/officeDocument/2006/relationships/image" Target="../media/image26.gif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13" Type="http://schemas.openxmlformats.org/officeDocument/2006/relationships/image" Target="../media/image29.png"/><Relationship Id="rId3" Type="http://schemas.openxmlformats.org/officeDocument/2006/relationships/audio" Target="../media/media1.wav"/><Relationship Id="rId7" Type="http://schemas.openxmlformats.org/officeDocument/2006/relationships/slide" Target="slide29.xml"/><Relationship Id="rId12" Type="http://schemas.openxmlformats.org/officeDocument/2006/relationships/image" Target="../media/image28.png"/><Relationship Id="rId2" Type="http://schemas.microsoft.com/office/2007/relationships/media" Target="../media/media1.wav"/><Relationship Id="rId1" Type="http://schemas.openxmlformats.org/officeDocument/2006/relationships/tags" Target="../tags/tag24.xml"/><Relationship Id="rId6" Type="http://schemas.openxmlformats.org/officeDocument/2006/relationships/slide" Target="slide28.xml"/><Relationship Id="rId11" Type="http://schemas.openxmlformats.org/officeDocument/2006/relationships/image" Target="../media/image26.gif"/><Relationship Id="rId5" Type="http://schemas.openxmlformats.org/officeDocument/2006/relationships/notesSlide" Target="../notesSlides/notesSlide23.xml"/><Relationship Id="rId15" Type="http://schemas.openxmlformats.org/officeDocument/2006/relationships/image" Target="../media/image30.gif"/><Relationship Id="rId10" Type="http://schemas.openxmlformats.org/officeDocument/2006/relationships/slide" Target="slide31.xml"/><Relationship Id="rId4" Type="http://schemas.openxmlformats.org/officeDocument/2006/relationships/slideLayout" Target="../slideLayouts/slideLayout13.xml"/><Relationship Id="rId9" Type="http://schemas.openxmlformats.org/officeDocument/2006/relationships/slide" Target="slide32.xml"/><Relationship Id="rId14" Type="http://schemas.openxmlformats.org/officeDocument/2006/relationships/image" Target="../media/image27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5.xml"/><Relationship Id="rId6" Type="http://schemas.openxmlformats.org/officeDocument/2006/relationships/image" Target="../media/image27.gif"/><Relationship Id="rId5" Type="http://schemas.openxmlformats.org/officeDocument/2006/relationships/slide" Target="slide27.xml"/><Relationship Id="rId4" Type="http://schemas.openxmlformats.org/officeDocument/2006/relationships/image" Target="../media/image31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6.xml"/><Relationship Id="rId6" Type="http://schemas.openxmlformats.org/officeDocument/2006/relationships/image" Target="../media/image27.gif"/><Relationship Id="rId5" Type="http://schemas.openxmlformats.org/officeDocument/2006/relationships/slide" Target="slide27.xml"/><Relationship Id="rId4" Type="http://schemas.openxmlformats.org/officeDocument/2006/relationships/image" Target="../media/image31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7.xml"/><Relationship Id="rId6" Type="http://schemas.openxmlformats.org/officeDocument/2006/relationships/image" Target="../media/image27.gif"/><Relationship Id="rId5" Type="http://schemas.openxmlformats.org/officeDocument/2006/relationships/slide" Target="slide27.xml"/><Relationship Id="rId4" Type="http://schemas.openxmlformats.org/officeDocument/2006/relationships/image" Target="../media/image31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8.xml"/><Relationship Id="rId6" Type="http://schemas.openxmlformats.org/officeDocument/2006/relationships/image" Target="../media/image27.gif"/><Relationship Id="rId5" Type="http://schemas.openxmlformats.org/officeDocument/2006/relationships/slide" Target="slide27.xml"/><Relationship Id="rId4" Type="http://schemas.openxmlformats.org/officeDocument/2006/relationships/image" Target="../media/image31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9.xml"/><Relationship Id="rId6" Type="http://schemas.openxmlformats.org/officeDocument/2006/relationships/image" Target="../media/image32.gif"/><Relationship Id="rId5" Type="http://schemas.openxmlformats.org/officeDocument/2006/relationships/image" Target="../media/image27.gif"/><Relationship Id="rId4" Type="http://schemas.openxmlformats.org/officeDocument/2006/relationships/slide" Target="slide2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6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GIAO AN\NĂM HỌC 2021 - 2022\TOÁN 6\MỚI\BỘ ẢNH NÉN POWERPOI\background (118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593" y="0"/>
            <a:ext cx="125189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13"/>
          <p:cNvSpPr>
            <a:spLocks noChangeArrowheads="1" noChangeShapeType="1" noTextEdit="1"/>
          </p:cNvSpPr>
          <p:nvPr/>
        </p:nvSpPr>
        <p:spPr bwMode="auto">
          <a:xfrm>
            <a:off x="2057400" y="563880"/>
            <a:ext cx="7772400" cy="7162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4800" kern="10" dirty="0" err="1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.VnBahamasBH" panose="020BE200000000000000" pitchFamily="34" charset="0"/>
              </a:rPr>
              <a:t>nhiÖt</a:t>
            </a:r>
            <a:r>
              <a:rPr lang="en-US" sz="4800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.VnBahamasBH" panose="020BE200000000000000" pitchFamily="34" charset="0"/>
              </a:rPr>
              <a:t> </a:t>
            </a:r>
            <a:r>
              <a:rPr lang="en-US" sz="4800" kern="10" dirty="0" err="1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.VnBahamasBH" panose="020BE200000000000000" pitchFamily="34" charset="0"/>
              </a:rPr>
              <a:t>liÖt</a:t>
            </a:r>
            <a:r>
              <a:rPr lang="en-US" sz="4800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.VnBahamasBH" panose="020BE200000000000000" pitchFamily="34" charset="0"/>
              </a:rPr>
              <a:t> </a:t>
            </a:r>
            <a:r>
              <a:rPr lang="en-US" sz="4800" kern="10" dirty="0" err="1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.VnBahamasBH" panose="020BE200000000000000" pitchFamily="34" charset="0"/>
              </a:rPr>
              <a:t>chµo</a:t>
            </a:r>
            <a:r>
              <a:rPr lang="en-US" sz="4800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.VnBahamasBH" panose="020BE200000000000000" pitchFamily="34" charset="0"/>
              </a:rPr>
              <a:t> </a:t>
            </a:r>
            <a:r>
              <a:rPr lang="en-US" sz="4800" kern="10" dirty="0" err="1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.VnBahamasBH" panose="020BE200000000000000" pitchFamily="34" charset="0"/>
              </a:rPr>
              <a:t>mõng</a:t>
            </a:r>
            <a:r>
              <a:rPr lang="en-US" sz="4800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.VnBahamasBH" panose="020BE200000000000000" pitchFamily="34" charset="0"/>
              </a:rPr>
              <a:t> </a:t>
            </a:r>
            <a:r>
              <a:rPr lang="en-US" sz="4800" kern="10" dirty="0" err="1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.VnBahamasBH" panose="020BE200000000000000" pitchFamily="34" charset="0"/>
              </a:rPr>
              <a:t>c¸c</a:t>
            </a:r>
            <a:r>
              <a:rPr lang="en-US" sz="4800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.VnBahamasBH" panose="020BE200000000000000" pitchFamily="34" charset="0"/>
              </a:rPr>
              <a:t> </a:t>
            </a:r>
            <a:r>
              <a:rPr lang="en-US" sz="4800" kern="10" dirty="0" err="1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.VnBahamasBH" panose="020BE200000000000000" pitchFamily="34" charset="0"/>
              </a:rPr>
              <a:t>thÇy</a:t>
            </a:r>
            <a:r>
              <a:rPr lang="en-US" sz="4800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.VnBahamasBH" panose="020BE200000000000000" pitchFamily="34" charset="0"/>
              </a:rPr>
              <a:t> c« </a:t>
            </a:r>
            <a:r>
              <a:rPr lang="en-US" sz="4800" kern="10" dirty="0" err="1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.VnBahamasBH" panose="020BE200000000000000" pitchFamily="34" charset="0"/>
              </a:rPr>
              <a:t>gi¸o</a:t>
            </a:r>
            <a:r>
              <a:rPr lang="en-US" sz="4800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.VnBahamasBH" panose="020BE200000000000000" pitchFamily="34" charset="0"/>
              </a:rPr>
              <a:t> </a:t>
            </a:r>
            <a:r>
              <a:rPr lang="en-US" sz="4800" kern="10" dirty="0" err="1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.VnBahamasBH" panose="020BE200000000000000" pitchFamily="34" charset="0"/>
              </a:rPr>
              <a:t>vÒ</a:t>
            </a:r>
            <a:r>
              <a:rPr lang="en-US" sz="4800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.VnBahamasBH" panose="020BE200000000000000" pitchFamily="34" charset="0"/>
              </a:rPr>
              <a:t> </a:t>
            </a:r>
            <a:r>
              <a:rPr lang="en-US" sz="4800" kern="10" dirty="0" err="1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.VnBahamasBH" panose="020BE200000000000000" pitchFamily="34" charset="0"/>
              </a:rPr>
              <a:t>dù</a:t>
            </a:r>
            <a:endParaRPr lang="en-US" sz="4800" kern="10" dirty="0">
              <a:ln w="19050">
                <a:solidFill>
                  <a:srgbClr val="FF66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FF"/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.VnBahamasBH" panose="020BE200000000000000" pitchFamily="34" charset="0"/>
            </a:endParaRPr>
          </a:p>
        </p:txBody>
      </p:sp>
      <p:sp>
        <p:nvSpPr>
          <p:cNvPr id="8" name="WordArt 12"/>
          <p:cNvSpPr>
            <a:spLocks noChangeArrowheads="1" noChangeShapeType="1" noTextEdit="1"/>
          </p:cNvSpPr>
          <p:nvPr/>
        </p:nvSpPr>
        <p:spPr bwMode="auto">
          <a:xfrm>
            <a:off x="2461846" y="3705569"/>
            <a:ext cx="6972299" cy="754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00"/>
                    </a:gs>
                    <a:gs pos="50000">
                      <a:srgbClr val="FF0000"/>
                    </a:gs>
                    <a:gs pos="100000">
                      <a:srgbClr val="0066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00"/>
                    </a:gs>
                    <a:gs pos="50000">
                      <a:srgbClr val="FF0000"/>
                    </a:gs>
                    <a:gs pos="100000">
                      <a:srgbClr val="0066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cs typeface="Times New Roman" panose="02020603050405020304" pitchFamily="18" charset="0"/>
              </a:rPr>
              <a:t>TOÁN 6</a:t>
            </a:r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6600"/>
                  </a:gs>
                  <a:gs pos="50000">
                    <a:srgbClr val="FF0000"/>
                  </a:gs>
                  <a:gs pos="100000">
                    <a:srgbClr val="006600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95600" y="474157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kern="10" dirty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 panose="020B7200000000000000" pitchFamily="34" charset="0"/>
              </a:rPr>
              <a:t>GV: PHÙNG THỊ THANH TUYỀN</a:t>
            </a:r>
          </a:p>
          <a:p>
            <a:pPr algn="ctr">
              <a:defRPr/>
            </a:pPr>
            <a:r>
              <a:rPr lang="en-US" b="1" kern="10" dirty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: 6D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529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 con vật dạy trẻ nhận biế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67" y="114300"/>
            <a:ext cx="2570041" cy="271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n Sư Tử, Động Vật Ăn Thịt, Thiên Nhiê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276" y="3629819"/>
            <a:ext cx="2446948" cy="257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on Khỉ, Mẹ, Gia Đình, Con Khỉ 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831" y="177577"/>
            <a:ext cx="2417640" cy="271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Trái Cây, Mới, Bát, Thập Cẩ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68" y="3629819"/>
            <a:ext cx="2490910" cy="257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on Ngươi, Chín Muồi, Màu Đỏ, Hoa Quả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6" y="114301"/>
            <a:ext cx="2880702" cy="271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ái Bút, Viết, Bút Bi, Đồ Dùng Học Tậ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164" y="307730"/>
            <a:ext cx="2294792" cy="252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on Gái, Sách, Cây Rơm, Đọc, Chồng Sách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5851524"/>
            <a:ext cx="6096000" cy="468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Một Quyển Sách, Dập Nổi, Da, Bìa Sách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629819"/>
            <a:ext cx="2880703" cy="257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oa Quả, Quả Anh Đào, Hữu Cơ, Món Ă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182" y="3629818"/>
            <a:ext cx="2575658" cy="257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07831" y="3024554"/>
            <a:ext cx="870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1</a:t>
            </a:r>
            <a:endParaRPr lang="vi-VN" dirty="0"/>
          </a:p>
        </p:txBody>
      </p:sp>
      <p:sp>
        <p:nvSpPr>
          <p:cNvPr id="13" name="TextBox 12"/>
          <p:cNvSpPr txBox="1"/>
          <p:nvPr/>
        </p:nvSpPr>
        <p:spPr>
          <a:xfrm>
            <a:off x="7867651" y="6333546"/>
            <a:ext cx="870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7</a:t>
            </a:r>
            <a:endParaRPr lang="vi-VN" dirty="0"/>
          </a:p>
        </p:txBody>
      </p:sp>
      <p:sp>
        <p:nvSpPr>
          <p:cNvPr id="14" name="TextBox 13"/>
          <p:cNvSpPr txBox="1"/>
          <p:nvPr/>
        </p:nvSpPr>
        <p:spPr>
          <a:xfrm>
            <a:off x="1145931" y="6333546"/>
            <a:ext cx="870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5</a:t>
            </a:r>
            <a:endParaRPr lang="vi-VN" dirty="0"/>
          </a:p>
        </p:txBody>
      </p:sp>
      <p:sp>
        <p:nvSpPr>
          <p:cNvPr id="15" name="TextBox 14"/>
          <p:cNvSpPr txBox="1"/>
          <p:nvPr/>
        </p:nvSpPr>
        <p:spPr>
          <a:xfrm>
            <a:off x="4208707" y="6333546"/>
            <a:ext cx="870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6</a:t>
            </a:r>
            <a:endParaRPr lang="vi-VN" dirty="0"/>
          </a:p>
        </p:txBody>
      </p:sp>
      <p:sp>
        <p:nvSpPr>
          <p:cNvPr id="16" name="TextBox 15"/>
          <p:cNvSpPr txBox="1"/>
          <p:nvPr/>
        </p:nvSpPr>
        <p:spPr>
          <a:xfrm>
            <a:off x="6893292" y="2960022"/>
            <a:ext cx="870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3</a:t>
            </a:r>
            <a:endParaRPr lang="vi-VN" dirty="0"/>
          </a:p>
        </p:txBody>
      </p:sp>
      <p:sp>
        <p:nvSpPr>
          <p:cNvPr id="17" name="TextBox 16"/>
          <p:cNvSpPr txBox="1"/>
          <p:nvPr/>
        </p:nvSpPr>
        <p:spPr>
          <a:xfrm>
            <a:off x="10621229" y="3030757"/>
            <a:ext cx="870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4</a:t>
            </a:r>
            <a:endParaRPr lang="vi-VN" dirty="0"/>
          </a:p>
        </p:txBody>
      </p:sp>
      <p:sp>
        <p:nvSpPr>
          <p:cNvPr id="18" name="TextBox 17"/>
          <p:cNvSpPr txBox="1"/>
          <p:nvPr/>
        </p:nvSpPr>
        <p:spPr>
          <a:xfrm>
            <a:off x="4000501" y="2941088"/>
            <a:ext cx="870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2</a:t>
            </a:r>
            <a:endParaRPr lang="vi-VN" dirty="0"/>
          </a:p>
        </p:txBody>
      </p:sp>
      <p:sp>
        <p:nvSpPr>
          <p:cNvPr id="19" name="TextBox 18"/>
          <p:cNvSpPr txBox="1"/>
          <p:nvPr/>
        </p:nvSpPr>
        <p:spPr>
          <a:xfrm>
            <a:off x="10610971" y="6329266"/>
            <a:ext cx="870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8</a:t>
            </a:r>
            <a:endParaRPr lang="vi-VN" dirty="0"/>
          </a:p>
        </p:txBody>
      </p:sp>
      <p:pic>
        <p:nvPicPr>
          <p:cNvPr id="21" name="Picture 8" descr="Digit 120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464" y="0"/>
            <a:ext cx="2057400" cy="71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464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withEffect">
                                  <p:stCondLst>
                                    <p:cond delay="12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 con vật dạy trẻ nhận biế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67" y="114300"/>
            <a:ext cx="2570041" cy="271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n Sư Tử, Động Vật Ăn Thịt, Thiên Nhiê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006" y="114300"/>
            <a:ext cx="1643917" cy="271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on Khỉ, Mẹ, Gia Đình, Con Khỉ 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463" y="114299"/>
            <a:ext cx="1640560" cy="271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Trái Cây, Mới, Bát, Thập Cẩ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365" y="3165277"/>
            <a:ext cx="1395871" cy="257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on Ngươi, Chín Muồi, Màu Đỏ, Hoa Quả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87" y="3159733"/>
            <a:ext cx="1810928" cy="257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ái Bút, Viết, Bút Bi, Đồ Dùng Học Tậ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072" y="3753377"/>
            <a:ext cx="2032671" cy="252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on Gái, Sách, Cây Rơm, Đọc, Chồng Sách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5851524"/>
            <a:ext cx="6096000" cy="468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Một Quyển Sách, Dập Nổi, Da, Bìa Sách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983" y="3728833"/>
            <a:ext cx="1664556" cy="257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oa Quả, Quả Anh Đào, Hữu Cơ, Món Ă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591" y="3225441"/>
            <a:ext cx="1538409" cy="257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07831" y="3024554"/>
            <a:ext cx="870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1</a:t>
            </a:r>
            <a:endParaRPr lang="vi-VN" dirty="0"/>
          </a:p>
        </p:txBody>
      </p:sp>
      <p:sp>
        <p:nvSpPr>
          <p:cNvPr id="13" name="TextBox 12"/>
          <p:cNvSpPr txBox="1"/>
          <p:nvPr/>
        </p:nvSpPr>
        <p:spPr>
          <a:xfrm>
            <a:off x="8200334" y="5819827"/>
            <a:ext cx="870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05301" y="5863633"/>
            <a:ext cx="870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5</a:t>
            </a:r>
            <a:endParaRPr lang="vi-VN" dirty="0"/>
          </a:p>
        </p:txBody>
      </p:sp>
      <p:sp>
        <p:nvSpPr>
          <p:cNvPr id="15" name="TextBox 14"/>
          <p:cNvSpPr txBox="1"/>
          <p:nvPr/>
        </p:nvSpPr>
        <p:spPr>
          <a:xfrm>
            <a:off x="2668407" y="6301316"/>
            <a:ext cx="870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6</a:t>
            </a:r>
            <a:endParaRPr lang="vi-VN" dirty="0"/>
          </a:p>
        </p:txBody>
      </p:sp>
      <p:sp>
        <p:nvSpPr>
          <p:cNvPr id="16" name="TextBox 15"/>
          <p:cNvSpPr txBox="1"/>
          <p:nvPr/>
        </p:nvSpPr>
        <p:spPr>
          <a:xfrm>
            <a:off x="4801564" y="6301316"/>
            <a:ext cx="870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4</a:t>
            </a:r>
            <a:endParaRPr lang="vi-VN" dirty="0"/>
          </a:p>
        </p:txBody>
      </p:sp>
      <p:sp>
        <p:nvSpPr>
          <p:cNvPr id="17" name="TextBox 16"/>
          <p:cNvSpPr txBox="1"/>
          <p:nvPr/>
        </p:nvSpPr>
        <p:spPr>
          <a:xfrm>
            <a:off x="5552344" y="2903084"/>
            <a:ext cx="870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3</a:t>
            </a:r>
            <a:endParaRPr lang="vi-VN" dirty="0"/>
          </a:p>
        </p:txBody>
      </p:sp>
      <p:sp>
        <p:nvSpPr>
          <p:cNvPr id="18" name="TextBox 17"/>
          <p:cNvSpPr txBox="1"/>
          <p:nvPr/>
        </p:nvSpPr>
        <p:spPr>
          <a:xfrm>
            <a:off x="4000501" y="2941088"/>
            <a:ext cx="870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321562" y="5819827"/>
            <a:ext cx="870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8</a:t>
            </a:r>
            <a:endParaRPr lang="vi-VN" dirty="0"/>
          </a:p>
        </p:txBody>
      </p:sp>
      <p:sp>
        <p:nvSpPr>
          <p:cNvPr id="4" name="Rectangle 3"/>
          <p:cNvSpPr/>
          <p:nvPr/>
        </p:nvSpPr>
        <p:spPr>
          <a:xfrm>
            <a:off x="6905563" y="398201"/>
            <a:ext cx="6096000" cy="36721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dirty="0" smtClean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Nhóm : Hình </a:t>
            </a:r>
            <a:r>
              <a:rPr lang="vi-VN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ảnh con </a:t>
            </a:r>
            <a:r>
              <a:rPr lang="vi-VN" dirty="0" smtClean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endParaRPr lang="vi-VN" dirty="0">
              <a:solidFill>
                <a:srgbClr val="FF0000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1511" y="4742798"/>
            <a:ext cx="1554472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dirty="0" smtClean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Nhóm:Hình </a:t>
            </a:r>
            <a:r>
              <a:rPr lang="vi-VN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ảnh đồ dùng học tập</a:t>
            </a:r>
          </a:p>
        </p:txBody>
      </p:sp>
      <p:sp>
        <p:nvSpPr>
          <p:cNvPr id="8" name="Rectangle 7"/>
          <p:cNvSpPr/>
          <p:nvPr/>
        </p:nvSpPr>
        <p:spPr>
          <a:xfrm>
            <a:off x="8503902" y="6276770"/>
            <a:ext cx="6096000" cy="36721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dirty="0" smtClean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Nhóm: Hình </a:t>
            </a:r>
            <a:r>
              <a:rPr lang="vi-VN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ảnh các loại </a:t>
            </a:r>
            <a:r>
              <a:rPr lang="vi-VN" dirty="0" smtClean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quả</a:t>
            </a:r>
            <a:endParaRPr lang="vi-VN" dirty="0">
              <a:solidFill>
                <a:srgbClr val="FF0000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62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995" y="518835"/>
            <a:ext cx="12192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CHƯƠNG I: SỐ TỰ NHIÊN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cript MT Bold" panose="03040602040607080904" pitchFamily="66" charset="0"/>
                <a:ea typeface="+mn-ea"/>
                <a:cs typeface="+mn-cs"/>
              </a:rPr>
              <a:t>….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995" y="208803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Tiết1.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Bài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1: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TẬP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HỢP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082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153197" y="99848"/>
            <a:ext cx="12038803" cy="6758152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1779274" y="1397427"/>
            <a:ext cx="963496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CHẶNG 2:</a:t>
            </a:r>
          </a:p>
          <a:p>
            <a:pPr algn="ctr"/>
            <a:r>
              <a:rPr lang="en-US" sz="7200" b="1" dirty="0" smtClean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 THÁCH</a:t>
            </a:r>
          </a:p>
          <a:p>
            <a:endParaRPr lang="en-US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28858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-237066" y="764930"/>
            <a:ext cx="12609688" cy="4473113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722489" y="1397427"/>
            <a:ext cx="1069174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</a:t>
            </a:r>
          </a:p>
          <a:p>
            <a:r>
              <a:rPr lang="en-US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6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6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6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 </a:t>
            </a:r>
            <a:r>
              <a:rPr lang="en-US" sz="6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6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9803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376740"/>
              </p:ext>
            </p:extLst>
          </p:nvPr>
        </p:nvGraphicFramePr>
        <p:xfrm>
          <a:off x="1237742" y="1213136"/>
          <a:ext cx="10631171" cy="49078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24730">
                  <a:extLst>
                    <a:ext uri="{9D8B030D-6E8A-4147-A177-3AD203B41FA5}">
                      <a16:colId xmlns:a16="http://schemas.microsoft.com/office/drawing/2014/main" val="4168436614"/>
                    </a:ext>
                  </a:extLst>
                </a:gridCol>
                <a:gridCol w="905256">
                  <a:extLst>
                    <a:ext uri="{9D8B030D-6E8A-4147-A177-3AD203B41FA5}">
                      <a16:colId xmlns:a16="http://schemas.microsoft.com/office/drawing/2014/main" val="249813840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982864014"/>
                    </a:ext>
                  </a:extLst>
                </a:gridCol>
                <a:gridCol w="4352545">
                  <a:extLst>
                    <a:ext uri="{9D8B030D-6E8A-4147-A177-3AD203B41FA5}">
                      <a16:colId xmlns:a16="http://schemas.microsoft.com/office/drawing/2014/main" val="3401104482"/>
                    </a:ext>
                  </a:extLst>
                </a:gridCol>
              </a:tblGrid>
              <a:tr h="507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Đúng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Sai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r>
                        <a:rPr lang="en-US" sz="2400" dirty="0" err="1" smtClean="0">
                          <a:effectLst/>
                        </a:rPr>
                        <a:t>Sửa</a:t>
                      </a:r>
                      <a:r>
                        <a:rPr lang="en-US" sz="2400" baseline="0" dirty="0" smtClean="0">
                          <a:effectLst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</a:rPr>
                        <a:t>lai</a:t>
                      </a:r>
                      <a:r>
                        <a:rPr lang="en-US" sz="2400" baseline="0" dirty="0" smtClean="0">
                          <a:effectLst/>
                        </a:rPr>
                        <a:t> ý </a:t>
                      </a:r>
                      <a:r>
                        <a:rPr lang="en-US" sz="2400" baseline="0" dirty="0" err="1" smtClean="0">
                          <a:effectLst/>
                        </a:rPr>
                        <a:t>sai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0207305"/>
                  </a:ext>
                </a:extLst>
              </a:tr>
              <a:tr h="7943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a.Dùng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chữ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smtClean="0">
                          <a:effectLst/>
                        </a:rPr>
                        <a:t>in </a:t>
                      </a:r>
                      <a:r>
                        <a:rPr lang="en-US" sz="2400" dirty="0" err="1" smtClean="0">
                          <a:effectLst/>
                        </a:rPr>
                        <a:t>hoa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</a:rPr>
                        <a:t>để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đặt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tên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cho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tập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</a:rPr>
                        <a:t>hợp</a:t>
                      </a:r>
                      <a:endParaRPr lang="vi-VN" sz="24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2082784"/>
                  </a:ext>
                </a:extLst>
              </a:tr>
              <a:tr h="2470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b.</a:t>
                      </a:r>
                      <a:r>
                        <a:rPr lang="en-US" sz="2400" baseline="0" dirty="0" smtClean="0"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</a:rPr>
                        <a:t>Các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số</a:t>
                      </a:r>
                      <a:r>
                        <a:rPr lang="en-US" sz="2400" dirty="0">
                          <a:effectLst/>
                        </a:rPr>
                        <a:t> 0;1;2;3;4 </a:t>
                      </a:r>
                      <a:r>
                        <a:rPr lang="en-US" sz="2400" dirty="0" err="1">
                          <a:effectLst/>
                        </a:rPr>
                        <a:t>gọi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là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các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phần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tử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của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tập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hợp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</a:rPr>
                        <a:t>và</a:t>
                      </a:r>
                      <a:r>
                        <a:rPr lang="en-US" sz="2400" baseline="0" dirty="0" smtClean="0">
                          <a:effectLst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</a:rPr>
                        <a:t>được</a:t>
                      </a:r>
                      <a:r>
                        <a:rPr lang="en-US" sz="2400" baseline="0" dirty="0" smtClean="0">
                          <a:effectLst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</a:rPr>
                        <a:t>viết</a:t>
                      </a:r>
                      <a:r>
                        <a:rPr lang="en-US" sz="2400" baseline="0" dirty="0" smtClean="0">
                          <a:effectLst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</a:rPr>
                        <a:t>trong</a:t>
                      </a:r>
                      <a:r>
                        <a:rPr lang="en-US" sz="2400" baseline="0" dirty="0" smtClean="0">
                          <a:effectLst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</a:rPr>
                        <a:t>dấu</a:t>
                      </a:r>
                      <a:r>
                        <a:rPr lang="en-US" sz="2400" baseline="0" dirty="0" smtClean="0">
                          <a:effectLst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</a:rPr>
                        <a:t>ngoặc</a:t>
                      </a:r>
                      <a:r>
                        <a:rPr lang="en-US" sz="2400" baseline="0" dirty="0" smtClean="0">
                          <a:effectLst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</a:rPr>
                        <a:t>tròn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5245394"/>
                  </a:ext>
                </a:extLst>
              </a:tr>
              <a:tr h="7541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c. </a:t>
                      </a:r>
                      <a:r>
                        <a:rPr lang="en-US" sz="2400" dirty="0" err="1">
                          <a:effectLst/>
                        </a:rPr>
                        <a:t>Người</a:t>
                      </a:r>
                      <a:r>
                        <a:rPr lang="en-US" sz="2400" dirty="0">
                          <a:effectLst/>
                        </a:rPr>
                        <a:t> ta </a:t>
                      </a:r>
                      <a:r>
                        <a:rPr lang="en-US" sz="2400" dirty="0" err="1">
                          <a:effectLst/>
                        </a:rPr>
                        <a:t>dùng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dấu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</a:rPr>
                        <a:t>chấm</a:t>
                      </a:r>
                      <a:r>
                        <a:rPr lang="en-US" sz="2400" baseline="0" dirty="0" smtClean="0"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</a:rPr>
                        <a:t>phẩy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</a:rPr>
                        <a:t>để</a:t>
                      </a:r>
                      <a:r>
                        <a:rPr lang="en-US" sz="2400" baseline="0" dirty="0" smtClean="0"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</a:rPr>
                        <a:t>ngăn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cách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giữa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các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phần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tử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của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tập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hợp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vi-VN" sz="24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r>
                        <a:rPr lang="en-US" sz="2400" dirty="0" smtClean="0">
                          <a:effectLst/>
                        </a:rPr>
                        <a:t>   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7636476"/>
                  </a:ext>
                </a:extLst>
              </a:tr>
              <a:tr h="12976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d. </a:t>
                      </a:r>
                      <a:r>
                        <a:rPr lang="en-US" sz="2400" dirty="0" err="1">
                          <a:effectLst/>
                        </a:rPr>
                        <a:t>Tập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hợp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các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số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tự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nhiên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nhỏ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hơn</a:t>
                      </a:r>
                      <a:r>
                        <a:rPr lang="en-US" sz="2400" dirty="0">
                          <a:effectLst/>
                        </a:rPr>
                        <a:t> 5 </a:t>
                      </a:r>
                      <a:r>
                        <a:rPr lang="en-US" sz="2400" dirty="0" err="1">
                          <a:effectLst/>
                        </a:rPr>
                        <a:t>được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viết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là</a:t>
                      </a:r>
                      <a:r>
                        <a:rPr lang="en-US" sz="2400" dirty="0">
                          <a:effectLst/>
                        </a:rPr>
                        <a:t>  </a:t>
                      </a:r>
                      <a:endParaRPr lang="vi-VN" sz="2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vi-VN" sz="24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5685264"/>
                  </a:ext>
                </a:extLst>
              </a:tr>
            </a:tbl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81659" y="102218"/>
            <a:ext cx="105553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vi-VN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</a:t>
            </a:r>
            <a:r>
              <a:rPr kumimoji="0" lang="en-US" alt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vi-VN" sz="24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altLang="vi-VN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altLang="vi-VN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kumimoji="0" lang="en-US" altLang="vi-VN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kumimoji="0" lang="en-US" altLang="vi-VN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vi-VN" sz="24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kumimoji="0" lang="en-US" altLang="vi-VN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vi-VN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vi-VN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kumimoji="0" lang="en-US" altLang="vi-VN" sz="24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kumimoji="0" lang="en-US" altLang="vi-VN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vi-VN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altLang="vi-VN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kumimoji="0" lang="en-US" altLang="vi-VN" sz="24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kumimoji="0" lang="en-US" altLang="vi-VN" sz="2400" b="0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1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vi-VN" sz="2400" b="0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vi-VN" altLang="vi-VN" sz="24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alt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alt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alt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alt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kumimoji="0" lang="en-US" alt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kumimoji="0" lang="en-US" alt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alt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5 , </a:t>
            </a:r>
            <a:r>
              <a:rPr kumimoji="0" lang="en-US" altLang="vi-V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altLang="vi-V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alt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alt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kumimoji="0" lang="en-US" altLang="vi-V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38475" y="31511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113723" y="6012287"/>
            <a:ext cx="22926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en-US" sz="2400" kern="12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a={</a:t>
            </a:r>
            <a:r>
              <a:rPr lang="en-US" sz="2400" kern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0; 1;2; 3; 4}.</a:t>
            </a:r>
            <a:endParaRPr lang="vi-VN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113723" y="5244866"/>
            <a:ext cx="22926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en-US" sz="2400" kern="12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a={</a:t>
            </a:r>
            <a:r>
              <a:rPr lang="en-US" sz="2400" kern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0; 1;2; 3; 4}.</a:t>
            </a:r>
            <a:endParaRPr lang="vi-VN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459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495484"/>
              </p:ext>
            </p:extLst>
          </p:nvPr>
        </p:nvGraphicFramePr>
        <p:xfrm>
          <a:off x="1237742" y="1213136"/>
          <a:ext cx="10631171" cy="49471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24730">
                  <a:extLst>
                    <a:ext uri="{9D8B030D-6E8A-4147-A177-3AD203B41FA5}">
                      <a16:colId xmlns:a16="http://schemas.microsoft.com/office/drawing/2014/main" val="4168436614"/>
                    </a:ext>
                  </a:extLst>
                </a:gridCol>
                <a:gridCol w="905256">
                  <a:extLst>
                    <a:ext uri="{9D8B030D-6E8A-4147-A177-3AD203B41FA5}">
                      <a16:colId xmlns:a16="http://schemas.microsoft.com/office/drawing/2014/main" val="249813840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982864014"/>
                    </a:ext>
                  </a:extLst>
                </a:gridCol>
                <a:gridCol w="4352545">
                  <a:extLst>
                    <a:ext uri="{9D8B030D-6E8A-4147-A177-3AD203B41FA5}">
                      <a16:colId xmlns:a16="http://schemas.microsoft.com/office/drawing/2014/main" val="3401104482"/>
                    </a:ext>
                  </a:extLst>
                </a:gridCol>
              </a:tblGrid>
              <a:tr h="507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Đúng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Sai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r>
                        <a:rPr lang="en-US" sz="2400" dirty="0" err="1" smtClean="0">
                          <a:effectLst/>
                        </a:rPr>
                        <a:t>Sửa</a:t>
                      </a:r>
                      <a:r>
                        <a:rPr lang="en-US" sz="2400" baseline="0" dirty="0" smtClean="0">
                          <a:effectLst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</a:rPr>
                        <a:t>lai</a:t>
                      </a:r>
                      <a:r>
                        <a:rPr lang="en-US" sz="2400" baseline="0" dirty="0" smtClean="0">
                          <a:effectLst/>
                        </a:rPr>
                        <a:t> ý </a:t>
                      </a:r>
                      <a:r>
                        <a:rPr lang="en-US" sz="2400" baseline="0" dirty="0" err="1" smtClean="0">
                          <a:effectLst/>
                        </a:rPr>
                        <a:t>sai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0207305"/>
                  </a:ext>
                </a:extLst>
              </a:tr>
              <a:tr h="7943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a.Dùng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chữ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smtClean="0">
                          <a:effectLst/>
                        </a:rPr>
                        <a:t>in </a:t>
                      </a:r>
                      <a:r>
                        <a:rPr lang="en-US" sz="2400" dirty="0" err="1" smtClean="0">
                          <a:effectLst/>
                        </a:rPr>
                        <a:t>hoa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</a:rPr>
                        <a:t>để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đặt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tên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cho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tập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</a:rPr>
                        <a:t>hợp</a:t>
                      </a:r>
                      <a:endParaRPr lang="vi-VN" sz="24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2082784"/>
                  </a:ext>
                </a:extLst>
              </a:tr>
              <a:tr h="2470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b.</a:t>
                      </a:r>
                      <a:r>
                        <a:rPr lang="en-US" sz="2400" baseline="0" dirty="0" smtClean="0"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</a:rPr>
                        <a:t>Các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số</a:t>
                      </a:r>
                      <a:r>
                        <a:rPr lang="en-US" sz="2400" dirty="0">
                          <a:effectLst/>
                        </a:rPr>
                        <a:t> 0;1;2;3;4 </a:t>
                      </a:r>
                      <a:r>
                        <a:rPr lang="en-US" sz="2400" dirty="0" err="1">
                          <a:effectLst/>
                        </a:rPr>
                        <a:t>gọi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là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các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phần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tử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của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tập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hợp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</a:rPr>
                        <a:t>và</a:t>
                      </a:r>
                      <a:r>
                        <a:rPr lang="en-US" sz="2400" baseline="0" dirty="0" smtClean="0">
                          <a:effectLst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</a:rPr>
                        <a:t>được</a:t>
                      </a:r>
                      <a:r>
                        <a:rPr lang="en-US" sz="2400" baseline="0" dirty="0" smtClean="0">
                          <a:effectLst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</a:rPr>
                        <a:t>viết</a:t>
                      </a:r>
                      <a:r>
                        <a:rPr lang="en-US" sz="2400" baseline="0" dirty="0" smtClean="0">
                          <a:effectLst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</a:rPr>
                        <a:t>trong</a:t>
                      </a:r>
                      <a:r>
                        <a:rPr lang="en-US" sz="2400" baseline="0" dirty="0" smtClean="0">
                          <a:effectLst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</a:rPr>
                        <a:t>dấu</a:t>
                      </a:r>
                      <a:r>
                        <a:rPr lang="en-US" sz="2400" baseline="0" dirty="0" smtClean="0">
                          <a:effectLst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</a:rPr>
                        <a:t>ngoặc</a:t>
                      </a:r>
                      <a:r>
                        <a:rPr lang="en-US" sz="2400" baseline="0" dirty="0" smtClean="0">
                          <a:effectLst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</a:rPr>
                        <a:t>tròn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5245394"/>
                  </a:ext>
                </a:extLst>
              </a:tr>
              <a:tr h="7541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c. </a:t>
                      </a:r>
                      <a:r>
                        <a:rPr lang="en-US" sz="2400" dirty="0" err="1">
                          <a:effectLst/>
                        </a:rPr>
                        <a:t>Người</a:t>
                      </a:r>
                      <a:r>
                        <a:rPr lang="en-US" sz="2400" dirty="0">
                          <a:effectLst/>
                        </a:rPr>
                        <a:t> ta </a:t>
                      </a:r>
                      <a:r>
                        <a:rPr lang="en-US" sz="2400" dirty="0" err="1">
                          <a:effectLst/>
                        </a:rPr>
                        <a:t>dùng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dấu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</a:rPr>
                        <a:t>chấm</a:t>
                      </a:r>
                      <a:r>
                        <a:rPr lang="en-US" sz="2400" baseline="0" dirty="0" smtClean="0"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</a:rPr>
                        <a:t>phẩy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</a:rPr>
                        <a:t>để</a:t>
                      </a:r>
                      <a:r>
                        <a:rPr lang="en-US" sz="2400" baseline="0" dirty="0" smtClean="0"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</a:rPr>
                        <a:t>ngăn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cách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giữa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các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phần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tử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của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tập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hợp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vi-VN" sz="24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r>
                        <a:rPr lang="en-US" sz="2400" dirty="0" smtClean="0">
                          <a:effectLst/>
                        </a:rPr>
                        <a:t>   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7636476"/>
                  </a:ext>
                </a:extLst>
              </a:tr>
              <a:tr h="12976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d. </a:t>
                      </a:r>
                      <a:r>
                        <a:rPr lang="en-US" sz="2400" dirty="0" err="1">
                          <a:effectLst/>
                        </a:rPr>
                        <a:t>Tập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hợp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các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số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tự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nhiên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nhỏ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hơn</a:t>
                      </a:r>
                      <a:r>
                        <a:rPr lang="en-US" sz="2400" dirty="0">
                          <a:effectLst/>
                        </a:rPr>
                        <a:t> 5 </a:t>
                      </a:r>
                      <a:r>
                        <a:rPr lang="en-US" sz="2400" dirty="0" err="1">
                          <a:effectLst/>
                        </a:rPr>
                        <a:t>được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viết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là</a:t>
                      </a:r>
                      <a:r>
                        <a:rPr lang="en-US" sz="2400" dirty="0">
                          <a:effectLst/>
                        </a:rPr>
                        <a:t>  </a:t>
                      </a:r>
                      <a:endParaRPr lang="vi-VN" sz="2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vi-VN" sz="24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5685264"/>
                  </a:ext>
                </a:extLst>
              </a:tr>
            </a:tbl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81659" y="102218"/>
            <a:ext cx="996779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vi-VN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</a:t>
            </a:r>
            <a:r>
              <a:rPr kumimoji="0" lang="en-US" alt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vi-V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alt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alt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kumimoji="0" lang="en-US" alt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kumimoji="0" lang="en-US" alt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vi-V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kumimoji="0" lang="en-US" alt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kumimoji="0" lang="en-US" altLang="vi-V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kumimoji="0" lang="en-US" alt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kumimoji="0" lang="en-US" altLang="vi-V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kumimoji="0" lang="en-US" altLang="vi-VN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vi-VN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vi-VN" altLang="vi-V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alt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alt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alt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alt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kumimoji="0" lang="en-US" alt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kumimoji="0" lang="en-US" alt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alt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5 , </a:t>
            </a:r>
            <a:r>
              <a:rPr kumimoji="0" lang="en-US" altLang="vi-V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altLang="vi-V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alt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alt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kumimoji="0" lang="en-US" altLang="vi-V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38475" y="31511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181456" y="5224735"/>
            <a:ext cx="22926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en-US" sz="2400" kern="12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a={</a:t>
            </a:r>
            <a:r>
              <a:rPr lang="en-US" sz="2400" kern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0; 1;2; 3; 4}.</a:t>
            </a:r>
            <a:endParaRPr lang="vi-VN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10" descr="Digit 18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752" y="-57124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719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withEffect">
                                  <p:stCondLst>
                                    <p:cond delay="18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906062" y="1073176"/>
          <a:ext cx="11172090" cy="4772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70215">
                  <a:extLst>
                    <a:ext uri="{9D8B030D-6E8A-4147-A177-3AD203B41FA5}">
                      <a16:colId xmlns:a16="http://schemas.microsoft.com/office/drawing/2014/main" val="4168436614"/>
                    </a:ext>
                  </a:extLst>
                </a:gridCol>
                <a:gridCol w="842212">
                  <a:extLst>
                    <a:ext uri="{9D8B030D-6E8A-4147-A177-3AD203B41FA5}">
                      <a16:colId xmlns:a16="http://schemas.microsoft.com/office/drawing/2014/main" val="2498138409"/>
                    </a:ext>
                  </a:extLst>
                </a:gridCol>
                <a:gridCol w="685658">
                  <a:extLst>
                    <a:ext uri="{9D8B030D-6E8A-4147-A177-3AD203B41FA5}">
                      <a16:colId xmlns:a16="http://schemas.microsoft.com/office/drawing/2014/main" val="3982864014"/>
                    </a:ext>
                  </a:extLst>
                </a:gridCol>
                <a:gridCol w="4574005">
                  <a:extLst>
                    <a:ext uri="{9D8B030D-6E8A-4147-A177-3AD203B41FA5}">
                      <a16:colId xmlns:a16="http://schemas.microsoft.com/office/drawing/2014/main" val="3401104482"/>
                    </a:ext>
                  </a:extLst>
                </a:gridCol>
              </a:tblGrid>
              <a:tr h="5390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Đúng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Sai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r>
                        <a:rPr lang="en-US" sz="2400" dirty="0" err="1" smtClean="0">
                          <a:effectLst/>
                        </a:rPr>
                        <a:t>Sửa</a:t>
                      </a:r>
                      <a:r>
                        <a:rPr lang="en-US" sz="2400" baseline="0" dirty="0" smtClean="0">
                          <a:effectLst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</a:rPr>
                        <a:t>lai</a:t>
                      </a:r>
                      <a:r>
                        <a:rPr lang="en-US" sz="2400" baseline="0" dirty="0" smtClean="0">
                          <a:effectLst/>
                        </a:rPr>
                        <a:t> ý </a:t>
                      </a:r>
                      <a:r>
                        <a:rPr lang="en-US" sz="2400" baseline="0" dirty="0" err="1" smtClean="0">
                          <a:effectLst/>
                        </a:rPr>
                        <a:t>sai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0207305"/>
                  </a:ext>
                </a:extLst>
              </a:tr>
              <a:tr h="844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a.Dùng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chữ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smtClean="0">
                          <a:effectLst/>
                        </a:rPr>
                        <a:t>in </a:t>
                      </a:r>
                      <a:r>
                        <a:rPr lang="en-US" sz="2400" dirty="0" err="1" smtClean="0">
                          <a:effectLst/>
                        </a:rPr>
                        <a:t>hoa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</a:rPr>
                        <a:t>để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đặt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tên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cho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tập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</a:rPr>
                        <a:t>hợp</a:t>
                      </a:r>
                      <a:endParaRPr lang="vi-VN" sz="24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r>
                        <a:rPr lang="en-US" sz="2400" dirty="0" smtClean="0">
                          <a:effectLst/>
                        </a:rPr>
                        <a:t>x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2082784"/>
                  </a:ext>
                </a:extLst>
              </a:tr>
              <a:tr h="12269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b.</a:t>
                      </a:r>
                      <a:r>
                        <a:rPr lang="en-US" sz="2400" baseline="0" dirty="0" smtClean="0"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</a:rPr>
                        <a:t>Các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</a:rPr>
                        <a:t>số</a:t>
                      </a:r>
                      <a:r>
                        <a:rPr lang="en-US" sz="2400" dirty="0" smtClean="0">
                          <a:effectLst/>
                        </a:rPr>
                        <a:t> 0;1;2;3;4 </a:t>
                      </a:r>
                      <a:r>
                        <a:rPr lang="en-US" sz="2400" dirty="0" err="1" smtClean="0">
                          <a:effectLst/>
                        </a:rPr>
                        <a:t>gọi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</a:rPr>
                        <a:t>là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</a:rPr>
                        <a:t>các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</a:rPr>
                        <a:t>phần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</a:rPr>
                        <a:t>tử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</a:rPr>
                        <a:t>của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</a:rPr>
                        <a:t>tập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</a:rPr>
                        <a:t>hợp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</a:rPr>
                        <a:t>và</a:t>
                      </a:r>
                      <a:r>
                        <a:rPr lang="en-US" sz="2400" baseline="0" dirty="0" smtClean="0">
                          <a:effectLst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</a:rPr>
                        <a:t>được</a:t>
                      </a:r>
                      <a:r>
                        <a:rPr lang="en-US" sz="2400" baseline="0" dirty="0" smtClean="0">
                          <a:effectLst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</a:rPr>
                        <a:t>viết</a:t>
                      </a:r>
                      <a:r>
                        <a:rPr lang="en-US" sz="2400" baseline="0" dirty="0" smtClean="0">
                          <a:effectLst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</a:rPr>
                        <a:t>trong</a:t>
                      </a:r>
                      <a:r>
                        <a:rPr lang="en-US" sz="2400" baseline="0" dirty="0" smtClean="0">
                          <a:effectLst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</a:rPr>
                        <a:t>dấu</a:t>
                      </a:r>
                      <a:r>
                        <a:rPr lang="en-US" sz="2400" baseline="0" dirty="0" smtClean="0">
                          <a:effectLst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effectLst/>
                        </a:rPr>
                        <a:t>ngoặc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effectLst/>
                        </a:rPr>
                        <a:t>tròn</a:t>
                      </a:r>
                      <a:endParaRPr lang="vi-VN" sz="2400" dirty="0">
                        <a:solidFill>
                          <a:srgbClr val="FF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r>
                        <a:rPr lang="en-US" sz="2400" dirty="0" smtClean="0">
                          <a:effectLst/>
                        </a:rPr>
                        <a:t>x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b.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Các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số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 0;1;2;3;4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gọi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là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các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phần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tử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của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tập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hợp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và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được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viết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trong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dấu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effectLst/>
                        </a:rPr>
                        <a:t>ngoặc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effectLst/>
                        </a:rPr>
                        <a:t>nhọn</a:t>
                      </a:r>
                      <a:endParaRPr lang="vi-VN" sz="2400" dirty="0">
                        <a:solidFill>
                          <a:srgbClr val="0070C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5245394"/>
                  </a:ext>
                </a:extLst>
              </a:tr>
              <a:tr h="7305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c. </a:t>
                      </a:r>
                      <a:r>
                        <a:rPr lang="en-US" sz="2400" dirty="0" err="1">
                          <a:effectLst/>
                        </a:rPr>
                        <a:t>Người</a:t>
                      </a:r>
                      <a:r>
                        <a:rPr lang="en-US" sz="2400" dirty="0">
                          <a:effectLst/>
                        </a:rPr>
                        <a:t> ta </a:t>
                      </a:r>
                      <a:r>
                        <a:rPr lang="en-US" sz="2400" dirty="0" err="1">
                          <a:effectLst/>
                        </a:rPr>
                        <a:t>dùng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dấu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</a:rPr>
                        <a:t>chấm</a:t>
                      </a:r>
                      <a:r>
                        <a:rPr lang="en-US" sz="2400" baseline="0" dirty="0" smtClean="0"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</a:rPr>
                        <a:t>phẩy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ngăn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cách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</a:rPr>
                        <a:t>giữa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</a:rPr>
                        <a:t>các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phần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tử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của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tập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hợp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r>
                        <a:rPr lang="en-US" sz="2400" dirty="0" smtClean="0">
                          <a:effectLst/>
                        </a:rPr>
                        <a:t>x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vi-VN" sz="24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r>
                        <a:rPr lang="en-US" sz="2400" dirty="0" smtClean="0">
                          <a:effectLst/>
                        </a:rPr>
                        <a:t>   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7636476"/>
                  </a:ext>
                </a:extLst>
              </a:tr>
              <a:tr h="13792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d. </a:t>
                      </a:r>
                      <a:r>
                        <a:rPr lang="en-US" sz="2400" dirty="0" err="1">
                          <a:effectLst/>
                        </a:rPr>
                        <a:t>Tập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hợp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các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số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tự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nhiên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nhỏ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hơn</a:t>
                      </a:r>
                      <a:r>
                        <a:rPr lang="en-US" sz="2400" dirty="0">
                          <a:effectLst/>
                        </a:rPr>
                        <a:t> 5 </a:t>
                      </a:r>
                      <a:r>
                        <a:rPr lang="en-US" sz="2400" dirty="0" err="1">
                          <a:effectLst/>
                        </a:rPr>
                        <a:t>được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viết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là</a:t>
                      </a:r>
                      <a:r>
                        <a:rPr lang="en-US" sz="2400" dirty="0">
                          <a:effectLst/>
                        </a:rPr>
                        <a:t>  </a:t>
                      </a:r>
                      <a:endParaRPr lang="vi-VN" sz="2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x</a:t>
                      </a:r>
                      <a:r>
                        <a:rPr lang="en-US" sz="2400" dirty="0">
                          <a:effectLst/>
                        </a:rPr>
                        <a:t> 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d.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Tập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hợp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các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số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tự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nhiên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nhỏ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hơn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 5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được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viết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là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smtClean="0">
                          <a:effectLst/>
                        </a:rPr>
                        <a:t> </a:t>
                      </a:r>
                      <a:endParaRPr lang="vi-VN" sz="24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5685264"/>
                  </a:ext>
                </a:extLst>
              </a:tr>
            </a:tbl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81659" y="102218"/>
            <a:ext cx="996779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alt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kumimoji="0" lang="en-US" altLang="vi-V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alt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alt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kumimoji="0" lang="en-US" alt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kumimoji="0" lang="en-US" alt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vi-V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kumimoji="0" lang="en-US" alt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kumimoji="0" lang="en-US" altLang="vi-V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kumimoji="0" lang="en-US" alt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kumimoji="0" lang="en-US" altLang="vi-V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kumimoji="0" lang="en-US" altLang="vi-VN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vi-VN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vi-VN" altLang="vi-V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alt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alt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alt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alt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kumimoji="0" lang="en-US" alt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kumimoji="0" lang="en-US" alt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alt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5 , </a:t>
            </a:r>
            <a:r>
              <a:rPr kumimoji="0" lang="en-US" altLang="vi-V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altLang="vi-V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alt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alt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kumimoji="0" lang="en-US" altLang="vi-V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38475" y="31511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448800" y="4820587"/>
            <a:ext cx="2362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kern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={</a:t>
            </a:r>
            <a:r>
              <a:rPr lang="en-US" sz="24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0; 1;2; 3; 4}.</a:t>
            </a:r>
            <a:endParaRPr lang="vi-VN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884816" y="4856680"/>
            <a:ext cx="22926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en-US" sz="2400" kern="1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kern="12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={</a:t>
            </a:r>
            <a:r>
              <a:rPr lang="en-US" sz="2400" kern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0; 1;2; 3; 4}.</a:t>
            </a:r>
            <a:endParaRPr lang="vi-VN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482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305052"/>
              </p:ext>
            </p:extLst>
          </p:nvPr>
        </p:nvGraphicFramePr>
        <p:xfrm>
          <a:off x="906062" y="933215"/>
          <a:ext cx="11172090" cy="5071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91234">
                  <a:extLst>
                    <a:ext uri="{9D8B030D-6E8A-4147-A177-3AD203B41FA5}">
                      <a16:colId xmlns:a16="http://schemas.microsoft.com/office/drawing/2014/main" val="4168436614"/>
                    </a:ext>
                  </a:extLst>
                </a:gridCol>
                <a:gridCol w="850392">
                  <a:extLst>
                    <a:ext uri="{9D8B030D-6E8A-4147-A177-3AD203B41FA5}">
                      <a16:colId xmlns:a16="http://schemas.microsoft.com/office/drawing/2014/main" val="2498138409"/>
                    </a:ext>
                  </a:extLst>
                </a:gridCol>
                <a:gridCol w="856459">
                  <a:extLst>
                    <a:ext uri="{9D8B030D-6E8A-4147-A177-3AD203B41FA5}">
                      <a16:colId xmlns:a16="http://schemas.microsoft.com/office/drawing/2014/main" val="3982864014"/>
                    </a:ext>
                  </a:extLst>
                </a:gridCol>
                <a:gridCol w="4574005">
                  <a:extLst>
                    <a:ext uri="{9D8B030D-6E8A-4147-A177-3AD203B41FA5}">
                      <a16:colId xmlns:a16="http://schemas.microsoft.com/office/drawing/2014/main" val="3401104482"/>
                    </a:ext>
                  </a:extLst>
                </a:gridCol>
              </a:tblGrid>
              <a:tr h="4544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Đúng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Sai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r>
                        <a:rPr lang="en-US" sz="2400" dirty="0" err="1" smtClean="0">
                          <a:effectLst/>
                        </a:rPr>
                        <a:t>Sửa</a:t>
                      </a:r>
                      <a:r>
                        <a:rPr lang="en-US" sz="2400" baseline="0" dirty="0" smtClean="0">
                          <a:effectLst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</a:rPr>
                        <a:t>lai</a:t>
                      </a:r>
                      <a:r>
                        <a:rPr lang="en-US" sz="2400" baseline="0" dirty="0" smtClean="0">
                          <a:effectLst/>
                        </a:rPr>
                        <a:t> ý </a:t>
                      </a:r>
                      <a:r>
                        <a:rPr lang="en-US" sz="2400" baseline="0" dirty="0" err="1" smtClean="0">
                          <a:effectLst/>
                        </a:rPr>
                        <a:t>sai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0207305"/>
                  </a:ext>
                </a:extLst>
              </a:tr>
              <a:tr h="7407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a.Dùng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chữ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smtClean="0">
                          <a:effectLst/>
                        </a:rPr>
                        <a:t>in </a:t>
                      </a:r>
                      <a:r>
                        <a:rPr lang="en-US" sz="2400" dirty="0" err="1" smtClean="0">
                          <a:effectLst/>
                        </a:rPr>
                        <a:t>hoa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</a:rPr>
                        <a:t>để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đặt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tên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cho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tập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</a:rPr>
                        <a:t>hợp</a:t>
                      </a:r>
                      <a:endParaRPr lang="vi-VN" sz="24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r>
                        <a:rPr lang="en-US" sz="2400" dirty="0" smtClean="0">
                          <a:effectLst/>
                        </a:rPr>
                        <a:t>x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/>
                        </a:rPr>
                        <a:t>1,5đ</a:t>
                      </a:r>
                      <a:endParaRPr lang="vi-VN" sz="2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2082784"/>
                  </a:ext>
                </a:extLst>
              </a:tr>
              <a:tr h="11206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b.</a:t>
                      </a:r>
                      <a:r>
                        <a:rPr lang="en-US" sz="2400" baseline="0" dirty="0" smtClean="0"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</a:rPr>
                        <a:t>Các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</a:rPr>
                        <a:t>số</a:t>
                      </a:r>
                      <a:r>
                        <a:rPr lang="en-US" sz="2400" dirty="0" smtClean="0">
                          <a:effectLst/>
                        </a:rPr>
                        <a:t> 0;1;2;3;4 </a:t>
                      </a:r>
                      <a:r>
                        <a:rPr lang="en-US" sz="2400" dirty="0" err="1" smtClean="0">
                          <a:effectLst/>
                        </a:rPr>
                        <a:t>gọi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</a:rPr>
                        <a:t>là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</a:rPr>
                        <a:t>các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</a:rPr>
                        <a:t>phần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</a:rPr>
                        <a:t>tử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</a:rPr>
                        <a:t>của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</a:rPr>
                        <a:t>tập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</a:rPr>
                        <a:t>hợp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</a:rPr>
                        <a:t>và</a:t>
                      </a:r>
                      <a:r>
                        <a:rPr lang="en-US" sz="2400" baseline="0" dirty="0" smtClean="0">
                          <a:effectLst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</a:rPr>
                        <a:t>được</a:t>
                      </a:r>
                      <a:r>
                        <a:rPr lang="en-US" sz="2400" baseline="0" dirty="0" smtClean="0">
                          <a:effectLst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</a:rPr>
                        <a:t>viết</a:t>
                      </a:r>
                      <a:r>
                        <a:rPr lang="en-US" sz="2400" baseline="0" dirty="0" smtClean="0">
                          <a:effectLst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</a:rPr>
                        <a:t>trong</a:t>
                      </a:r>
                      <a:r>
                        <a:rPr lang="en-US" sz="2400" baseline="0" dirty="0" smtClean="0">
                          <a:effectLst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</a:rPr>
                        <a:t>dấu</a:t>
                      </a:r>
                      <a:r>
                        <a:rPr lang="en-US" sz="2400" baseline="0" dirty="0" smtClean="0">
                          <a:effectLst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effectLst/>
                        </a:rPr>
                        <a:t>ngoặc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effectLst/>
                        </a:rPr>
                        <a:t>tròn</a:t>
                      </a:r>
                      <a:endParaRPr lang="vi-VN" sz="2400" dirty="0">
                        <a:solidFill>
                          <a:srgbClr val="FF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r>
                        <a:rPr lang="en-US" sz="2400" dirty="0" smtClean="0">
                          <a:effectLst/>
                        </a:rPr>
                        <a:t>x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/>
                        </a:rPr>
                        <a:t>1,5đ</a:t>
                      </a:r>
                      <a:endParaRPr lang="vi-VN" sz="24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b.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Các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số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 0;1;2;3;4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gọi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là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các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phần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tử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của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tập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hợp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và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được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viết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trong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dấu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effectLst/>
                        </a:rPr>
                        <a:t>ngoặc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effectLst/>
                        </a:rPr>
                        <a:t>nhọn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effectLst/>
                        </a:rPr>
                        <a:t>                          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effectLst/>
                        </a:rPr>
                        <a:t>(2 đ)</a:t>
                      </a:r>
                      <a:endParaRPr lang="vi-VN" sz="2400" dirty="0">
                        <a:solidFill>
                          <a:srgbClr val="FF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5245394"/>
                  </a:ext>
                </a:extLst>
              </a:tr>
              <a:tr h="11206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c. </a:t>
                      </a:r>
                      <a:r>
                        <a:rPr lang="en-US" sz="2400" dirty="0" err="1">
                          <a:effectLst/>
                        </a:rPr>
                        <a:t>Người</a:t>
                      </a:r>
                      <a:r>
                        <a:rPr lang="en-US" sz="2400" dirty="0">
                          <a:effectLst/>
                        </a:rPr>
                        <a:t> ta </a:t>
                      </a:r>
                      <a:r>
                        <a:rPr lang="en-US" sz="2400" dirty="0" err="1">
                          <a:effectLst/>
                        </a:rPr>
                        <a:t>dùng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dấu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</a:rPr>
                        <a:t>chấm</a:t>
                      </a:r>
                      <a:r>
                        <a:rPr lang="en-US" sz="2400" baseline="0" dirty="0" smtClean="0"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</a:rPr>
                        <a:t>phẩy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ngăn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cách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</a:rPr>
                        <a:t>giữa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</a:rPr>
                        <a:t>các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phần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tử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của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tập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hợp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r>
                        <a:rPr lang="en-US" sz="2400" dirty="0" smtClean="0">
                          <a:effectLst/>
                        </a:rPr>
                        <a:t>x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/>
                        </a:rPr>
                        <a:t>1,5đ</a:t>
                      </a:r>
                      <a:endParaRPr lang="vi-VN" sz="24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vi-VN" sz="24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r>
                        <a:rPr lang="en-US" sz="2400" dirty="0" smtClean="0">
                          <a:effectLst/>
                        </a:rPr>
                        <a:t>   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7636476"/>
                  </a:ext>
                </a:extLst>
              </a:tr>
              <a:tr h="15006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d. </a:t>
                      </a:r>
                      <a:r>
                        <a:rPr lang="en-US" sz="2400" dirty="0" err="1">
                          <a:effectLst/>
                        </a:rPr>
                        <a:t>Tập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hợp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các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số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tự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nhiên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nhỏ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hơn</a:t>
                      </a:r>
                      <a:r>
                        <a:rPr lang="en-US" sz="2400" dirty="0">
                          <a:effectLst/>
                        </a:rPr>
                        <a:t> 5 </a:t>
                      </a:r>
                      <a:r>
                        <a:rPr lang="en-US" sz="2400" dirty="0" err="1">
                          <a:effectLst/>
                        </a:rPr>
                        <a:t>được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viết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là</a:t>
                      </a:r>
                      <a:r>
                        <a:rPr lang="en-US" sz="2400" dirty="0">
                          <a:effectLst/>
                        </a:rPr>
                        <a:t>  </a:t>
                      </a:r>
                      <a:endParaRPr lang="vi-VN" sz="2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X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/>
                        </a:rPr>
                        <a:t>1,5đ</a:t>
                      </a:r>
                      <a:endParaRPr lang="vi-VN" sz="24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 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d.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Tập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hợp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các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số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tự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nhiên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nhỏ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hơn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 5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được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viết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là</a:t>
                      </a:r>
                      <a:endParaRPr lang="en-US" sz="2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effectLst/>
                        </a:rPr>
                        <a:t>                                                        </a:t>
                      </a:r>
                      <a:r>
                        <a:rPr lang="en-US" sz="2400" baseline="0" dirty="0" smtClean="0">
                          <a:effectLst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/>
                        </a:rPr>
                        <a:t>(2đ)</a:t>
                      </a:r>
                      <a:endParaRPr lang="vi-VN" sz="24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effectLst/>
                        </a:rPr>
                        <a:t> </a:t>
                      </a:r>
                      <a:endParaRPr lang="vi-VN" sz="24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5685264"/>
                  </a:ext>
                </a:extLst>
              </a:tr>
            </a:tbl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81659" y="102218"/>
            <a:ext cx="996779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alt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kumimoji="0" lang="en-US" altLang="vi-V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alt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alt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kumimoji="0" lang="en-US" alt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kumimoji="0" lang="en-US" alt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vi-V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kumimoji="0" lang="en-US" alt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kumimoji="0" lang="en-US" altLang="vi-V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kumimoji="0" lang="en-US" alt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kumimoji="0" lang="en-US" altLang="vi-V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kumimoji="0" lang="en-US" altLang="vi-VN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vi-VN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vi-VN" altLang="vi-V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alt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alt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alt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alt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kumimoji="0" lang="en-US" alt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kumimoji="0" lang="en-US" alt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alt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5 , </a:t>
            </a:r>
            <a:r>
              <a:rPr kumimoji="0" lang="en-US" altLang="vi-V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altLang="vi-V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alt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alt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kumimoji="0" lang="en-US" altLang="vi-V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38475" y="31511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311640" y="4840687"/>
            <a:ext cx="2362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kern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={</a:t>
            </a:r>
            <a:r>
              <a:rPr lang="en-US" sz="24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0; 1;2; 3; 4}.</a:t>
            </a:r>
            <a:endParaRPr lang="vi-VN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816236" y="4840687"/>
            <a:ext cx="22926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en-US" sz="2400" kern="1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kern="12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={</a:t>
            </a:r>
            <a:r>
              <a:rPr lang="en-US" sz="2400" kern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0; 1;2; 3; 4}.</a:t>
            </a:r>
            <a:endParaRPr lang="vi-VN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3212" y="6067935"/>
            <a:ext cx="11942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</a:rPr>
              <a:t>Cách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chấm</a:t>
            </a:r>
            <a:r>
              <a:rPr lang="en-US" sz="2400" i="1" dirty="0" smtClean="0">
                <a:solidFill>
                  <a:srgbClr val="FF0000"/>
                </a:solidFill>
              </a:rPr>
              <a:t>: </a:t>
            </a:r>
            <a:r>
              <a:rPr lang="en-US" sz="2400" i="1" dirty="0" err="1" smtClean="0">
                <a:solidFill>
                  <a:srgbClr val="FF0000"/>
                </a:solidFill>
              </a:rPr>
              <a:t>Tích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chính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xác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mỗi</a:t>
            </a:r>
            <a:r>
              <a:rPr lang="en-US" sz="2400" i="1" dirty="0" smtClean="0">
                <a:solidFill>
                  <a:srgbClr val="FF0000"/>
                </a:solidFill>
              </a:rPr>
              <a:t> ô </a:t>
            </a:r>
            <a:r>
              <a:rPr lang="en-US" sz="2400" i="1" dirty="0" err="1" smtClean="0">
                <a:solidFill>
                  <a:srgbClr val="FF0000"/>
                </a:solidFill>
              </a:rPr>
              <a:t>đúng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hoặc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sai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được</a:t>
            </a:r>
            <a:r>
              <a:rPr lang="en-US" sz="2400" i="1" dirty="0" smtClean="0">
                <a:solidFill>
                  <a:srgbClr val="FF0000"/>
                </a:solidFill>
              </a:rPr>
              <a:t> 1,5 </a:t>
            </a:r>
            <a:r>
              <a:rPr lang="en-US" sz="2400" i="1" dirty="0" err="1" smtClean="0">
                <a:solidFill>
                  <a:srgbClr val="FF0000"/>
                </a:solidFill>
              </a:rPr>
              <a:t>điểm</a:t>
            </a:r>
            <a:r>
              <a:rPr lang="en-US" sz="2400" i="1" dirty="0" smtClean="0">
                <a:solidFill>
                  <a:srgbClr val="FF0000"/>
                </a:solidFill>
              </a:rPr>
              <a:t>. </a:t>
            </a:r>
            <a:r>
              <a:rPr lang="en-US" sz="2400" i="1" dirty="0" err="1" smtClean="0">
                <a:solidFill>
                  <a:srgbClr val="FF0000"/>
                </a:solidFill>
              </a:rPr>
              <a:t>Sửa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đúng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mỗi</a:t>
            </a:r>
            <a:r>
              <a:rPr lang="en-US" sz="2400" i="1" dirty="0" smtClean="0">
                <a:solidFill>
                  <a:srgbClr val="FF0000"/>
                </a:solidFill>
              </a:rPr>
              <a:t> ý </a:t>
            </a:r>
            <a:r>
              <a:rPr lang="en-US" sz="2400" i="1" dirty="0" err="1" smtClean="0">
                <a:solidFill>
                  <a:srgbClr val="FF0000"/>
                </a:solidFill>
              </a:rPr>
              <a:t>sai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được</a:t>
            </a:r>
            <a:r>
              <a:rPr lang="en-US" sz="2400" i="1" dirty="0" smtClean="0">
                <a:solidFill>
                  <a:srgbClr val="FF0000"/>
                </a:solidFill>
              </a:rPr>
              <a:t> 2 </a:t>
            </a:r>
            <a:r>
              <a:rPr lang="en-US" sz="2400" i="1" dirty="0" err="1" smtClean="0">
                <a:solidFill>
                  <a:srgbClr val="FF0000"/>
                </a:solidFill>
              </a:rPr>
              <a:t>điểm</a:t>
            </a:r>
            <a:endParaRPr lang="en-US" sz="2400" i="1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i="1" dirty="0" err="1" smtClean="0">
                <a:solidFill>
                  <a:srgbClr val="FF0000"/>
                </a:solidFill>
              </a:rPr>
              <a:t>Tổng</a:t>
            </a:r>
            <a:r>
              <a:rPr lang="en-US" sz="2400" i="1" dirty="0" smtClean="0">
                <a:solidFill>
                  <a:srgbClr val="FF0000"/>
                </a:solidFill>
              </a:rPr>
              <a:t> 10 </a:t>
            </a:r>
            <a:r>
              <a:rPr lang="en-US" sz="2400" i="1" dirty="0" err="1" smtClean="0">
                <a:solidFill>
                  <a:srgbClr val="FF0000"/>
                </a:solidFill>
              </a:rPr>
              <a:t>điểm</a:t>
            </a:r>
            <a:endParaRPr lang="vi-VN" sz="2400" i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871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0" y="0"/>
            <a:ext cx="11987784" cy="6757416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903146" y="603503"/>
            <a:ext cx="963496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CHẶNG 3</a:t>
            </a:r>
          </a:p>
          <a:p>
            <a:pPr algn="ctr"/>
            <a:r>
              <a:rPr lang="en-US" sz="8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  <a:p>
            <a:endParaRPr lang="en-US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4386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1E1115B-64D0-4A0D-A6E1-03BDCF5319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232" y="369276"/>
            <a:ext cx="3986258" cy="61897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EB6CFED-EE9C-44B8-AF74-7B3ECC9E54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781" y="354295"/>
            <a:ext cx="3986258" cy="62078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244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2795954" y="764930"/>
            <a:ext cx="7904284" cy="295421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1647388" y="1072662"/>
            <a:ext cx="963496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</a:t>
            </a:r>
          </a:p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GIẢI MÃ MẬT THƯ</a:t>
            </a:r>
          </a:p>
          <a:p>
            <a:pPr algn="ctr"/>
            <a:endParaRPr lang="en-US" sz="7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68662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080593" y="302359"/>
            <a:ext cx="9968407" cy="655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LUẬT CHƠI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đội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sẽ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cử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đại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diện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chọn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đội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mình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mật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thư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sẽ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cặp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đôi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giải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mã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mật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thư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Đại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diện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cặp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đôi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sẽ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đại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diện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giải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mật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thư</a:t>
            </a:r>
            <a:endParaRPr lang="en-US" sz="3600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Đội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giải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mã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chính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xác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mật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thư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nhanh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10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Đội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giải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mã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chính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xác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xong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9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điểm</a:t>
            </a:r>
            <a:endParaRPr lang="en-US" sz="3600" dirty="0" smtClean="0">
              <a:solidFill>
                <a:srgbClr val="00B05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Đội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giải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mã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chính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xác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xong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8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điểm</a:t>
            </a:r>
            <a:endParaRPr lang="en-US" sz="3600" dirty="0" smtClean="0">
              <a:solidFill>
                <a:srgbClr val="00B05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3600" i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Thời</a:t>
            </a:r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gian</a:t>
            </a:r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thực</a:t>
            </a:r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hiện</a:t>
            </a:r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trò</a:t>
            </a:r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chơi</a:t>
            </a:r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 </a:t>
            </a:r>
            <a:r>
              <a:rPr lang="en-US" sz="3600" i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phút</a:t>
            </a:r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nl-NL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769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51144" y="764930"/>
            <a:ext cx="360539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nl-NL" sz="2400" b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MẬT THƯ SỐ </a:t>
            </a:r>
            <a:r>
              <a:rPr lang="vi-VN" sz="2400" b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nl-NL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Phiếu học tập số 1: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nl-NL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Viết tập hợp các chữ số xuất hiện trong số “2025”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6084277" y="570343"/>
            <a:ext cx="342020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nl-NL" sz="2400" b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MẬT THƯ SỐ </a:t>
            </a:r>
            <a:r>
              <a:rPr lang="nl-NL" sz="2400" b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lang="nl-NL" sz="2400" b="1" dirty="0">
              <a:solidFill>
                <a:srgbClr val="00B05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nl-NL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nl-NL" sz="2400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Phiếu học tập số </a:t>
            </a:r>
            <a:r>
              <a:rPr lang="nl-NL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2:</a:t>
            </a:r>
            <a:endParaRPr lang="nl-NL" sz="2400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nl-NL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Viết tập hợp M gồm các số tự nhiên lẻ nhỏ hơn 10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2415918" y="3579300"/>
            <a:ext cx="379145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nl-NL" sz="2400" b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MẬT </a:t>
            </a:r>
            <a:r>
              <a:rPr lang="nl-NL" sz="2400" b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THƯ SỐ </a:t>
            </a:r>
            <a:r>
              <a:rPr lang="nl-NL" sz="2400" b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lang="nl-NL" sz="2400" b="1" dirty="0">
              <a:solidFill>
                <a:srgbClr val="00B05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nl-NL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Phiếu </a:t>
            </a:r>
            <a:r>
              <a:rPr lang="nl-NL" sz="2400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học tập số </a:t>
            </a:r>
            <a:r>
              <a:rPr lang="nl-NL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3:</a:t>
            </a:r>
            <a:endParaRPr lang="nl-NL" sz="2400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nl-NL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Viết tập hợp các cái có trong từ “AN LÃO”</a:t>
            </a:r>
            <a:endParaRPr lang="nl-NL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Digit 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245" y="4143023"/>
            <a:ext cx="3882697" cy="17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064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xit" presetSubtype="0" fill="hold" nodeType="withEffect">
                                  <p:stCondLst>
                                    <p:cond delay="12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3598" y="598112"/>
            <a:ext cx="585216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Để</a:t>
            </a:r>
            <a:r>
              <a:rPr lang="en-US" sz="4400" dirty="0" smtClean="0"/>
              <a:t> </a:t>
            </a:r>
            <a:r>
              <a:rPr lang="en-US" sz="4400" dirty="0" err="1" smtClean="0"/>
              <a:t>viết</a:t>
            </a:r>
            <a:r>
              <a:rPr lang="en-US" sz="4400" dirty="0" smtClean="0"/>
              <a:t> </a:t>
            </a:r>
            <a:r>
              <a:rPr lang="en-US" sz="4400" dirty="0" err="1" smtClean="0"/>
              <a:t>tập</a:t>
            </a:r>
            <a:r>
              <a:rPr lang="en-US" sz="4400" dirty="0" smtClean="0"/>
              <a:t> </a:t>
            </a:r>
            <a:r>
              <a:rPr lang="en-US" sz="4400" dirty="0" err="1" smtClean="0"/>
              <a:t>hợp</a:t>
            </a:r>
            <a:endParaRPr lang="en-US" sz="4400" dirty="0" smtClean="0"/>
          </a:p>
          <a:p>
            <a:r>
              <a:rPr lang="en-US" sz="4400" dirty="0" err="1" smtClean="0"/>
              <a:t>Dùng</a:t>
            </a:r>
            <a:r>
              <a:rPr lang="en-US" sz="4400" dirty="0" smtClean="0"/>
              <a:t> </a:t>
            </a:r>
            <a:r>
              <a:rPr lang="en-US" sz="4400" u="sng" dirty="0" err="1" smtClean="0">
                <a:solidFill>
                  <a:srgbClr val="00B050"/>
                </a:solidFill>
              </a:rPr>
              <a:t>chữ</a:t>
            </a:r>
            <a:r>
              <a:rPr lang="en-US" sz="4400" u="sng" dirty="0" smtClean="0">
                <a:solidFill>
                  <a:srgbClr val="00B050"/>
                </a:solidFill>
              </a:rPr>
              <a:t> in </a:t>
            </a:r>
            <a:r>
              <a:rPr lang="en-US" sz="4400" u="sng" dirty="0" err="1" smtClean="0">
                <a:solidFill>
                  <a:srgbClr val="00B050"/>
                </a:solidFill>
              </a:rPr>
              <a:t>hoa</a:t>
            </a:r>
            <a:endParaRPr lang="en-US" sz="4400" u="sng" dirty="0" smtClean="0">
              <a:solidFill>
                <a:srgbClr val="00B050"/>
              </a:solidFill>
            </a:endParaRPr>
          </a:p>
          <a:p>
            <a:r>
              <a:rPr lang="en-US" sz="4400" dirty="0" err="1" smtClean="0"/>
              <a:t>Viết</a:t>
            </a:r>
            <a:r>
              <a:rPr lang="en-US" sz="4400" dirty="0" smtClean="0"/>
              <a:t> </a:t>
            </a:r>
            <a:r>
              <a:rPr lang="en-US" sz="4400" u="sng" dirty="0" err="1" smtClean="0">
                <a:solidFill>
                  <a:srgbClr val="FF0000"/>
                </a:solidFill>
              </a:rPr>
              <a:t>dấu</a:t>
            </a:r>
            <a:r>
              <a:rPr lang="en-US" sz="4400" u="sng" dirty="0" smtClean="0">
                <a:solidFill>
                  <a:srgbClr val="FF0000"/>
                </a:solidFill>
              </a:rPr>
              <a:t> </a:t>
            </a:r>
            <a:r>
              <a:rPr lang="en-US" sz="4400" u="sng" dirty="0" err="1" smtClean="0">
                <a:solidFill>
                  <a:srgbClr val="FF0000"/>
                </a:solidFill>
              </a:rPr>
              <a:t>chấm</a:t>
            </a:r>
            <a:r>
              <a:rPr lang="en-US" sz="4400" u="sng" dirty="0" smtClean="0">
                <a:solidFill>
                  <a:srgbClr val="FF0000"/>
                </a:solidFill>
              </a:rPr>
              <a:t> </a:t>
            </a:r>
            <a:r>
              <a:rPr lang="en-US" sz="4400" u="sng" dirty="0" err="1" smtClean="0">
                <a:solidFill>
                  <a:srgbClr val="FF0000"/>
                </a:solidFill>
              </a:rPr>
              <a:t>phẩy</a:t>
            </a:r>
            <a:endParaRPr lang="en-US" sz="4400" u="sng" dirty="0" smtClean="0">
              <a:solidFill>
                <a:srgbClr val="FF0000"/>
              </a:solidFill>
            </a:endParaRPr>
          </a:p>
          <a:p>
            <a:r>
              <a:rPr lang="en-US" sz="4400" dirty="0" err="1" smtClean="0"/>
              <a:t>Đặt</a:t>
            </a:r>
            <a:r>
              <a:rPr lang="en-US" sz="4400" dirty="0" smtClean="0"/>
              <a:t> </a:t>
            </a:r>
            <a:r>
              <a:rPr lang="en-US" sz="4400" dirty="0" err="1" smtClean="0"/>
              <a:t>trong</a:t>
            </a:r>
            <a:r>
              <a:rPr lang="en-US" sz="4400" dirty="0" smtClean="0"/>
              <a:t> </a:t>
            </a:r>
            <a:r>
              <a:rPr lang="en-US" sz="4400" u="sng" dirty="0" err="1" smtClean="0">
                <a:solidFill>
                  <a:srgbClr val="00B0F0"/>
                </a:solidFill>
              </a:rPr>
              <a:t>ngoặc</a:t>
            </a:r>
            <a:r>
              <a:rPr lang="en-US" sz="4400" u="sng" dirty="0" smtClean="0">
                <a:solidFill>
                  <a:srgbClr val="00B0F0"/>
                </a:solidFill>
              </a:rPr>
              <a:t> </a:t>
            </a:r>
            <a:r>
              <a:rPr lang="en-US" sz="4400" u="sng" dirty="0" err="1" smtClean="0">
                <a:solidFill>
                  <a:srgbClr val="00B0F0"/>
                </a:solidFill>
              </a:rPr>
              <a:t>nhọn</a:t>
            </a:r>
            <a:r>
              <a:rPr lang="en-US" sz="4400" u="sng" dirty="0" smtClean="0">
                <a:solidFill>
                  <a:srgbClr val="00B0F0"/>
                </a:solidFill>
              </a:rPr>
              <a:t> </a:t>
            </a:r>
            <a:r>
              <a:rPr lang="en-US" sz="4400" dirty="0" err="1" smtClean="0"/>
              <a:t>Mỗi</a:t>
            </a:r>
            <a:r>
              <a:rPr lang="en-US" sz="4400" dirty="0" smtClean="0"/>
              <a:t> </a:t>
            </a:r>
            <a:r>
              <a:rPr lang="en-US" sz="4400" dirty="0" err="1" smtClean="0"/>
              <a:t>một</a:t>
            </a:r>
            <a:r>
              <a:rPr lang="en-US" sz="4400" dirty="0" smtClean="0"/>
              <a:t> </a:t>
            </a:r>
            <a:r>
              <a:rPr lang="en-US" sz="4400" dirty="0" err="1" smtClean="0"/>
              <a:t>phần</a:t>
            </a:r>
            <a:r>
              <a:rPr lang="en-US" sz="4400" dirty="0" smtClean="0"/>
              <a:t> </a:t>
            </a:r>
            <a:r>
              <a:rPr lang="en-US" sz="4400" dirty="0" err="1" smtClean="0"/>
              <a:t>tử</a:t>
            </a:r>
            <a:endParaRPr lang="en-US" sz="4400" dirty="0" smtClean="0"/>
          </a:p>
          <a:p>
            <a:r>
              <a:rPr lang="en-US" sz="4400" dirty="0" err="1" smtClean="0"/>
              <a:t>Chỉ</a:t>
            </a:r>
            <a:r>
              <a:rPr lang="en-US" sz="4400" dirty="0" smtClean="0"/>
              <a:t> </a:t>
            </a:r>
            <a:r>
              <a:rPr lang="en-US" sz="4400" dirty="0" err="1" smtClean="0"/>
              <a:t>viết</a:t>
            </a:r>
            <a:r>
              <a:rPr lang="en-US" sz="4400" dirty="0" smtClean="0"/>
              <a:t> </a:t>
            </a:r>
            <a:r>
              <a:rPr lang="en-US" sz="4400" u="sng" dirty="0" err="1" smtClean="0">
                <a:solidFill>
                  <a:srgbClr val="FFC000"/>
                </a:solidFill>
              </a:rPr>
              <a:t>một</a:t>
            </a:r>
            <a:r>
              <a:rPr lang="en-US" sz="4400" u="sng" dirty="0" smtClean="0">
                <a:solidFill>
                  <a:srgbClr val="FFC000"/>
                </a:solidFill>
              </a:rPr>
              <a:t> </a:t>
            </a:r>
            <a:r>
              <a:rPr lang="en-US" sz="4400" u="sng" dirty="0" err="1" smtClean="0">
                <a:solidFill>
                  <a:srgbClr val="FFC000"/>
                </a:solidFill>
              </a:rPr>
              <a:t>lần</a:t>
            </a:r>
            <a:endParaRPr lang="en-US" sz="4400" u="sng" dirty="0" smtClean="0">
              <a:solidFill>
                <a:srgbClr val="FFC000"/>
              </a:solidFill>
            </a:endParaRPr>
          </a:p>
          <a:p>
            <a:r>
              <a:rPr lang="en-US" sz="4400" dirty="0" err="1" smtClean="0"/>
              <a:t>Không</a:t>
            </a:r>
            <a:r>
              <a:rPr lang="en-US" sz="4400" dirty="0" smtClean="0"/>
              <a:t> </a:t>
            </a:r>
            <a:r>
              <a:rPr lang="en-US" sz="4400" dirty="0" err="1" smtClean="0"/>
              <a:t>viết</a:t>
            </a:r>
            <a:r>
              <a:rPr lang="en-US" sz="4400" dirty="0" smtClean="0"/>
              <a:t> </a:t>
            </a:r>
            <a:r>
              <a:rPr lang="en-US" sz="4400" dirty="0" err="1" smtClean="0"/>
              <a:t>lặp</a:t>
            </a:r>
            <a:r>
              <a:rPr lang="en-US" sz="4400" dirty="0" smtClean="0"/>
              <a:t> </a:t>
            </a:r>
            <a:r>
              <a:rPr lang="en-US" sz="4400" dirty="0" err="1" smtClean="0"/>
              <a:t>lại</a:t>
            </a:r>
            <a:endParaRPr lang="en-US" sz="4400" dirty="0" smtClean="0"/>
          </a:p>
          <a:p>
            <a:r>
              <a:rPr lang="en-US" sz="4400" dirty="0" err="1" smtClean="0"/>
              <a:t>Nhớ</a:t>
            </a:r>
            <a:r>
              <a:rPr lang="en-US" sz="4400" dirty="0" smtClean="0"/>
              <a:t> </a:t>
            </a:r>
            <a:r>
              <a:rPr lang="en-US" sz="4400" dirty="0" err="1" smtClean="0"/>
              <a:t>nhé</a:t>
            </a:r>
            <a:r>
              <a:rPr lang="en-US" sz="4400" dirty="0" smtClean="0"/>
              <a:t> </a:t>
            </a:r>
            <a:r>
              <a:rPr lang="en-US" sz="4400" dirty="0" err="1" smtClean="0"/>
              <a:t>bạn</a:t>
            </a:r>
            <a:r>
              <a:rPr lang="en-US" sz="4400" dirty="0" smtClean="0"/>
              <a:t> </a:t>
            </a:r>
            <a:r>
              <a:rPr lang="en-US" sz="4400" dirty="0" err="1" smtClean="0"/>
              <a:t>ơi</a:t>
            </a:r>
            <a:r>
              <a:rPr lang="en-US" sz="4400" dirty="0"/>
              <a:t>.</a:t>
            </a:r>
            <a:endParaRPr lang="en-US" sz="44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989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9823" y="496712"/>
            <a:ext cx="97310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</a:t>
            </a:r>
          </a:p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vi-V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341511" y="587023"/>
            <a:ext cx="2362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400" kern="1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={1;3;5;7;9}. </a:t>
            </a:r>
            <a:endParaRPr lang="vi-VN" sz="1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0470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153197" y="99848"/>
            <a:ext cx="12038803" cy="6758152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1779274" y="1397427"/>
            <a:ext cx="9634960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CHẶNG 4:</a:t>
            </a:r>
          </a:p>
          <a:p>
            <a:pPr algn="ctr"/>
            <a:r>
              <a:rPr lang="en-US" sz="9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 ĐÍCH</a:t>
            </a:r>
          </a:p>
          <a:p>
            <a:endParaRPr lang="en-US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73585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1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997" y="478513"/>
            <a:ext cx="714375" cy="1190625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3079424" y="395328"/>
            <a:ext cx="5986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TRÒ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Ô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32304" y="1426547"/>
            <a:ext cx="1148051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lệ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trò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chơi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quay may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mắn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>
              <a:lnSpc>
                <a:spcPct val="150000"/>
              </a:lnSpc>
            </a:pP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mắn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quay may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mắn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490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2" grpId="0"/>
      <p:bldP spid="6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hlinkClick r:id="rId6" action="ppaction://hlinksldjump"/>
          </p:cNvPr>
          <p:cNvSpPr/>
          <p:nvPr/>
        </p:nvSpPr>
        <p:spPr>
          <a:xfrm>
            <a:off x="792493" y="2448240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7" action="ppaction://hlinksldjump"/>
          </p:cNvPr>
          <p:cNvSpPr/>
          <p:nvPr/>
        </p:nvSpPr>
        <p:spPr>
          <a:xfrm>
            <a:off x="2290411" y="2448240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8" action="ppaction://hlinksldjump"/>
          </p:cNvPr>
          <p:cNvSpPr/>
          <p:nvPr/>
        </p:nvSpPr>
        <p:spPr>
          <a:xfrm>
            <a:off x="3788327" y="2448240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9" action="ppaction://hlinksldjump"/>
          </p:cNvPr>
          <p:cNvSpPr/>
          <p:nvPr/>
        </p:nvSpPr>
        <p:spPr>
          <a:xfrm>
            <a:off x="1537833" y="3994313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10" action="ppaction://hlinksldjump"/>
          </p:cNvPr>
          <p:cNvSpPr/>
          <p:nvPr/>
        </p:nvSpPr>
        <p:spPr>
          <a:xfrm>
            <a:off x="3035751" y="3994313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0" y="163067"/>
            <a:ext cx="605651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 </a:t>
            </a:r>
            <a:r>
              <a:rPr lang="en-US" sz="6000" b="1" dirty="0" err="1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60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</a:t>
            </a: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1" y="680278"/>
            <a:ext cx="495300" cy="438150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grpSp>
        <p:nvGrpSpPr>
          <p:cNvPr id="13" name="vong quay"/>
          <p:cNvGrpSpPr/>
          <p:nvPr/>
        </p:nvGrpSpPr>
        <p:grpSpPr>
          <a:xfrm>
            <a:off x="5825984" y="478514"/>
            <a:ext cx="5042125" cy="5036855"/>
            <a:chOff x="5425622" y="292790"/>
            <a:chExt cx="5834378" cy="582828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 rot="14949661">
              <a:off x="6674685" y="1055602"/>
              <a:ext cx="2025648" cy="1104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 noProof="0" dirty="0" err="1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Phần</a:t>
              </a:r>
              <a:r>
                <a:rPr lang="en-GB" sz="2800" b="1" noProof="0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2800" b="1" noProof="0" dirty="0" err="1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thưởng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b="1" noProof="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7590276">
              <a:off x="8006075" y="1180235"/>
              <a:ext cx="2025648" cy="605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 dirty="0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b="1" noProof="0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9501114">
              <a:off x="5697321" y="3560278"/>
              <a:ext cx="2025648" cy="605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 noProof="0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9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6703311">
              <a:off x="6689916" y="4492328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3829829">
              <a:off x="8019635" y="4286551"/>
              <a:ext cx="2025648" cy="1104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 noProof="0" dirty="0" err="1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Phần</a:t>
              </a:r>
              <a:r>
                <a:rPr lang="en-GB" sz="2800" b="1" noProof="0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2800" b="1" noProof="0" dirty="0" err="1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thưởng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 rot="1321648">
              <a:off x="8940448" y="3591787"/>
              <a:ext cx="2025648" cy="605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 noProof="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quay dung"/>
          <p:cNvSpPr/>
          <p:nvPr/>
        </p:nvSpPr>
        <p:spPr>
          <a:xfrm>
            <a:off x="9287691" y="5878536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5" name="Picture 2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997" y="478513"/>
            <a:ext cx="714375" cy="11906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6" y="2397345"/>
            <a:ext cx="1354215" cy="1155064"/>
          </a:xfrm>
          <a:prstGeom prst="rect">
            <a:avLst/>
          </a:prstGeom>
        </p:spPr>
      </p:pic>
      <p:sp>
        <p:nvSpPr>
          <p:cNvPr id="30" name="Isosceles Triangle 29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Isosceles Triangle 30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" name="Isosceles Triangle 37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" name="Isosceles Triangle 38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Isosceles Triangle 39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" name="Isosceles Triangle 46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Heart 56">
            <a:hlinkClick r:id="" action="ppaction://noaction"/>
          </p:cNvPr>
          <p:cNvSpPr/>
          <p:nvPr/>
        </p:nvSpPr>
        <p:spPr>
          <a:xfrm rot="5400000">
            <a:off x="11351621" y="2586573"/>
            <a:ext cx="783772" cy="783771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775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1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41" grpId="0"/>
      <p:bldP spid="30" grpId="0" animBg="1"/>
      <p:bldP spid="31" grpId="0" animBg="1"/>
      <p:bldP spid="32" grpId="0" animBg="1"/>
      <p:bldP spid="33" grpId="0" animBg="1"/>
      <p:bldP spid="34" grpId="0" animBg="1"/>
      <p:bldP spid="38" grpId="0" animBg="1"/>
      <p:bldP spid="39" grpId="0" animBg="1"/>
      <p:bldP spid="40" grpId="0" animBg="1"/>
      <p:bldP spid="42" grpId="0" animBg="1"/>
      <p:bldP spid="43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Các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viết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tập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hợp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nào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sau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đây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đúng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0224" y="1994791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A.</a:t>
            </a:r>
            <a:r>
              <a:rPr lang="en-US" sz="4400" dirty="0">
                <a:solidFill>
                  <a:prstClr val="black"/>
                </a:solidFill>
                <a:latin typeface="Calibri Light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 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= [1; 2; 3; 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4;]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    </a:t>
            </a:r>
            <a:endParaRPr lang="en-US" sz="3200" dirty="0">
              <a:latin typeface="Times New Roman"/>
              <a:ea typeface="Calibri"/>
            </a:endParaRPr>
          </a:p>
          <a:p>
            <a:pPr lvl="0">
              <a:defRPr/>
            </a:pP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30636" y="1953535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B.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A 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= (1; 2; 3; 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4)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0224" y="2838518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C.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A 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= 1; 2; 3; 4     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30636" y="2846763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D.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</a:t>
            </a:r>
            <a:r>
              <a:rPr lang="en-US" sz="3200" dirty="0" smtClean="0">
                <a:latin typeface="Times New Roman"/>
                <a:ea typeface="Calibri"/>
              </a:rPr>
              <a:t>A </a:t>
            </a:r>
            <a:r>
              <a:rPr lang="en-US" sz="3200" dirty="0">
                <a:latin typeface="Times New Roman"/>
                <a:ea typeface="Calibri"/>
              </a:rPr>
              <a:t>= {1; 2; 3; 4}</a:t>
            </a:r>
            <a:endParaRPr lang="en-US" sz="3200" dirty="0">
              <a:effectLst/>
              <a:latin typeface="Times New Roman"/>
              <a:ea typeface="Calibri"/>
            </a:endParaRPr>
          </a:p>
        </p:txBody>
      </p:sp>
      <p:sp>
        <p:nvSpPr>
          <p:cNvPr id="8" name="Oval 7"/>
          <p:cNvSpPr/>
          <p:nvPr/>
        </p:nvSpPr>
        <p:spPr>
          <a:xfrm>
            <a:off x="6130617" y="2842957"/>
            <a:ext cx="438627" cy="766627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9" name="Picture 11" descr="Digit 3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815" y="5463780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" y="5403455"/>
            <a:ext cx="657465" cy="11906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183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Cho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</a:rPr>
              <a:t>H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là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tập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hợp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các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tháng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có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</a:rPr>
              <a:t> 30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ngày.Chọn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đáp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án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B050"/>
                </a:solidFill>
                <a:latin typeface="Times New Roman"/>
                <a:ea typeface="Times New Roman"/>
              </a:rPr>
              <a:t>sai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trong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các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đáp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án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sau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0224" y="1994791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A. </a:t>
            </a:r>
            <a:r>
              <a:rPr lang="en-US" sz="32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Tháng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4 </a:t>
            </a:r>
            <a:r>
              <a:rPr lang="en-US" sz="3200" dirty="0">
                <a:solidFill>
                  <a:srgbClr val="000000"/>
                </a:solidFill>
                <a:latin typeface="Cambria Math"/>
                <a:ea typeface="Times New Roman"/>
                <a:cs typeface="Cambria Math"/>
              </a:rPr>
              <a:t>∈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H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    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30636" y="1953535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B. </a:t>
            </a:r>
            <a:r>
              <a:rPr lang="en-US" sz="32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Tháng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3 </a:t>
            </a:r>
            <a:r>
              <a:rPr lang="en-US" sz="3200" dirty="0">
                <a:solidFill>
                  <a:srgbClr val="000000"/>
                </a:solidFill>
                <a:latin typeface="Cambria Math"/>
                <a:ea typeface="Times New Roman"/>
                <a:cs typeface="Cambria Math"/>
              </a:rPr>
              <a:t>∉ 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H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     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0224" y="2838518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3200" dirty="0" smtClean="0">
                <a:solidFill>
                  <a:prstClr val="black"/>
                </a:solidFill>
                <a:latin typeface="Times New Roman"/>
                <a:ea typeface="Calibri"/>
              </a:rPr>
              <a:t> C.  </a:t>
            </a:r>
            <a:r>
              <a:rPr lang="en-US" sz="3200" dirty="0" err="1" smtClean="0">
                <a:solidFill>
                  <a:prstClr val="black"/>
                </a:solidFill>
                <a:latin typeface="Times New Roman"/>
                <a:ea typeface="Calibri"/>
              </a:rPr>
              <a:t>Tháng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  <a:ea typeface="Calibri"/>
              </a:rPr>
              <a:t> 9</a:t>
            </a:r>
            <a:r>
              <a:rPr lang="en-US" sz="3200" dirty="0" smtClean="0">
                <a:solidFill>
                  <a:srgbClr val="000000"/>
                </a:solidFill>
                <a:latin typeface="Cambria Math"/>
                <a:ea typeface="Times New Roman"/>
                <a:cs typeface="Cambria Math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ambria Math"/>
                <a:ea typeface="Times New Roman"/>
                <a:cs typeface="Cambria Math"/>
              </a:rPr>
              <a:t>∉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  <a:ea typeface="Calibri"/>
              </a:rPr>
              <a:t> H</a:t>
            </a:r>
            <a:endParaRPr lang="vi-VN" sz="3200" kern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30636" y="2846763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3200" dirty="0" smtClean="0">
                <a:latin typeface="Times New Roman"/>
                <a:ea typeface="Calibri"/>
              </a:rPr>
              <a:t>D. </a:t>
            </a:r>
            <a:r>
              <a:rPr lang="en-US" sz="32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Tháng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11</a:t>
            </a:r>
            <a:r>
              <a:rPr lang="en-US" sz="3200" dirty="0">
                <a:solidFill>
                  <a:prstClr val="black"/>
                </a:solidFill>
                <a:latin typeface="Cambria Math"/>
                <a:ea typeface="Calibri"/>
                <a:cs typeface="Cambria Math"/>
              </a:rPr>
              <a:t> ∈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H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     </a:t>
            </a:r>
            <a:endParaRPr lang="vi-VN" sz="3200" kern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253685" y="2851180"/>
            <a:ext cx="438627" cy="766627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" name="Picture 11" descr="Digit 3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716" y="5727700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00" y="5285889"/>
            <a:ext cx="714375" cy="11906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553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2245F4-799D-4C68-827C-9F19A957F5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8840" y="135931"/>
            <a:ext cx="5610225" cy="1057275"/>
          </a:xfrm>
          <a:prstGeom prst="rect">
            <a:avLst/>
          </a:prstGeom>
        </p:spPr>
      </p:pic>
      <p:sp>
        <p:nvSpPr>
          <p:cNvPr id="3" name="Left Arrow 5">
            <a:extLst>
              <a:ext uri="{FF2B5EF4-FFF2-40B4-BE49-F238E27FC236}">
                <a16:creationId xmlns:a16="http://schemas.microsoft.com/office/drawing/2014/main" id="{45402503-186D-4144-A930-10E616E0366D}"/>
              </a:ext>
            </a:extLst>
          </p:cNvPr>
          <p:cNvSpPr/>
          <p:nvPr/>
        </p:nvSpPr>
        <p:spPr>
          <a:xfrm>
            <a:off x="1377486" y="1418438"/>
            <a:ext cx="4718514" cy="1274618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CÂU HỎI KHỞI ĐỘNG</a:t>
            </a:r>
          </a:p>
        </p:txBody>
      </p:sp>
      <p:sp>
        <p:nvSpPr>
          <p:cNvPr id="4" name="Left Arrow 6">
            <a:extLst>
              <a:ext uri="{FF2B5EF4-FFF2-40B4-BE49-F238E27FC236}">
                <a16:creationId xmlns:a16="http://schemas.microsoft.com/office/drawing/2014/main" id="{7E4222DF-F880-42F9-9555-B62F7E12AC81}"/>
              </a:ext>
            </a:extLst>
          </p:cNvPr>
          <p:cNvSpPr/>
          <p:nvPr/>
        </p:nvSpPr>
        <p:spPr>
          <a:xfrm>
            <a:off x="1377491" y="2766392"/>
            <a:ext cx="4718509" cy="1274618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KHÁM PHÁ KIẾN THỨC</a:t>
            </a:r>
          </a:p>
        </p:txBody>
      </p:sp>
      <p:sp>
        <p:nvSpPr>
          <p:cNvPr id="5" name="Left Arrow 7">
            <a:extLst>
              <a:ext uri="{FF2B5EF4-FFF2-40B4-BE49-F238E27FC236}">
                <a16:creationId xmlns:a16="http://schemas.microsoft.com/office/drawing/2014/main" id="{ADDFE516-0F91-4B7C-B3BC-C64EE3EA5FA5}"/>
              </a:ext>
            </a:extLst>
          </p:cNvPr>
          <p:cNvSpPr/>
          <p:nvPr/>
        </p:nvSpPr>
        <p:spPr>
          <a:xfrm>
            <a:off x="1386586" y="4104070"/>
            <a:ext cx="4709414" cy="1274618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LƯU Ý</a:t>
            </a:r>
          </a:p>
        </p:txBody>
      </p:sp>
      <p:sp>
        <p:nvSpPr>
          <p:cNvPr id="6" name="Left Arrow 11">
            <a:extLst>
              <a:ext uri="{FF2B5EF4-FFF2-40B4-BE49-F238E27FC236}">
                <a16:creationId xmlns:a16="http://schemas.microsoft.com/office/drawing/2014/main" id="{61078A00-D526-4DCA-8A1A-0C292CA9F15B}"/>
              </a:ext>
            </a:extLst>
          </p:cNvPr>
          <p:cNvSpPr/>
          <p:nvPr/>
        </p:nvSpPr>
        <p:spPr>
          <a:xfrm flipH="1">
            <a:off x="4212889" y="2108838"/>
            <a:ext cx="4718514" cy="1274618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HOẠT ĐỘNG</a:t>
            </a:r>
          </a:p>
        </p:txBody>
      </p:sp>
      <p:sp>
        <p:nvSpPr>
          <p:cNvPr id="7" name="Left Arrow 12">
            <a:extLst>
              <a:ext uri="{FF2B5EF4-FFF2-40B4-BE49-F238E27FC236}">
                <a16:creationId xmlns:a16="http://schemas.microsoft.com/office/drawing/2014/main" id="{D8A3FC9D-CA71-4E17-BA72-242B4E435E28}"/>
              </a:ext>
            </a:extLst>
          </p:cNvPr>
          <p:cNvSpPr/>
          <p:nvPr/>
        </p:nvSpPr>
        <p:spPr>
          <a:xfrm flipH="1">
            <a:off x="4236425" y="3402330"/>
            <a:ext cx="4718514" cy="1314011"/>
          </a:xfrm>
          <a:prstGeom prst="left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KIẾN THỨC TRỌNG TÂM</a:t>
            </a:r>
          </a:p>
        </p:txBody>
      </p:sp>
      <p:sp>
        <p:nvSpPr>
          <p:cNvPr id="8" name="Left Arrow 13">
            <a:extLst>
              <a:ext uri="{FF2B5EF4-FFF2-40B4-BE49-F238E27FC236}">
                <a16:creationId xmlns:a16="http://schemas.microsoft.com/office/drawing/2014/main" id="{1CB0E2EF-F977-46BB-B793-9A945F511EAF}"/>
              </a:ext>
            </a:extLst>
          </p:cNvPr>
          <p:cNvSpPr/>
          <p:nvPr/>
        </p:nvSpPr>
        <p:spPr>
          <a:xfrm flipH="1">
            <a:off x="4212889" y="4779401"/>
            <a:ext cx="4798656" cy="127461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LUYỆN TẬP VẬN DỤNG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F4EAF6-288A-4A57-B6AB-9BF988EED2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836" y="1376398"/>
            <a:ext cx="1028700" cy="14001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622F8B-0C9B-4441-8FD4-160C4F544E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536" y="2848003"/>
            <a:ext cx="1143000" cy="13811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8B9398-B4AE-49C6-AA30-7F5CD9C182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058" y="4357129"/>
            <a:ext cx="1026616" cy="11510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74AC161-5819-4699-9739-7627ECE37D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54353" y="2255819"/>
            <a:ext cx="904875" cy="10001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EDBA84B-2FEC-42A4-9CD3-BB2B31E9DD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54353" y="3570096"/>
            <a:ext cx="904875" cy="10001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BE4CC3-7ACD-4754-B377-5B83328095B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73443" y="4862727"/>
            <a:ext cx="933914" cy="10332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031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Viết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tập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hợp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A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số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tự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nhiên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lớn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hơn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5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nhỏ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hơn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10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4000" dirty="0">
              <a:latin typeface="Times New Roman"/>
              <a:ea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0224" y="1816938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 smtClean="0">
                <a:latin typeface="Times New Roman"/>
                <a:ea typeface="Calibri"/>
              </a:rPr>
              <a:t>A. A </a:t>
            </a:r>
            <a:r>
              <a:rPr lang="en-US" sz="3200" dirty="0">
                <a:latin typeface="Times New Roman"/>
                <a:ea typeface="Calibri"/>
              </a:rPr>
              <a:t>= {6; 7; 8; 9}     </a:t>
            </a:r>
            <a:endParaRPr lang="en-US" sz="3200" dirty="0">
              <a:effectLst/>
              <a:latin typeface="Times New Roman"/>
              <a:ea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30636" y="1775682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A = {5; 6; 7; 8; 9}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0224" y="2668910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A = {6; 7; 8; 9; 10}     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30636" y="2668910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A = {6; 7; 8}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110225" y="1862295"/>
            <a:ext cx="438627" cy="72545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1" descr="Digit 3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5727700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8" y="5468770"/>
            <a:ext cx="714375" cy="11906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566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2744" y="280537"/>
            <a:ext cx="11131063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Viết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hợp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P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chữ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cái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khác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nhau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cụm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“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HOC 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SINH”</a:t>
            </a:r>
            <a:endParaRPr lang="en-US" sz="2800" dirty="0">
              <a:latin typeface="Times New Roman"/>
              <a:ea typeface="Calibri"/>
            </a:endParaRPr>
          </a:p>
          <a:p>
            <a:pPr lvl="0" algn="just">
              <a:lnSpc>
                <a:spcPct val="100000"/>
              </a:lnSpc>
              <a:spcBef>
                <a:spcPts val="600"/>
              </a:spcBef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0224" y="1634053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4400" dirty="0" smtClean="0">
                <a:solidFill>
                  <a:prstClr val="black"/>
                </a:solidFill>
                <a:latin typeface="Calibri Light"/>
                <a:ea typeface="+mj-ea"/>
                <a:cs typeface="Times New Roman" panose="02020603050405020304" pitchFamily="18" charset="0"/>
              </a:rPr>
              <a:t>  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36" y="1606098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0224" y="2486025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   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30636" y="2486025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255969" y="1679410"/>
            <a:ext cx="438627" cy="72545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Picture 11" descr="Digit 3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5727700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5667621"/>
            <a:ext cx="714375" cy="11906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10546" y="1537978"/>
            <a:ext cx="53647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A. P = {H; O; C; S; I; N; H}     </a:t>
            </a:r>
            <a:endParaRPr lang="en-US" sz="3200" dirty="0">
              <a:effectLst/>
              <a:latin typeface="Times New Roman"/>
              <a:ea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55970" y="1712818"/>
            <a:ext cx="4316374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Times New Roman"/>
                <a:ea typeface="Calibri"/>
              </a:rPr>
              <a:t>B. P = {H; O; C; S; I; N}</a:t>
            </a:r>
            <a:endParaRPr lang="en-US" sz="3200" dirty="0">
              <a:effectLst/>
              <a:latin typeface="Times New Roman"/>
              <a:ea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45086" y="2579271"/>
            <a:ext cx="38370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P = {H; C; S; I; N}     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6113335" y="2410898"/>
            <a:ext cx="45103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D. P 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= {H; O; C; H; I; N}</a:t>
            </a:r>
            <a:endParaRPr lang="en-US" sz="3200" dirty="0">
              <a:effectLst/>
              <a:latin typeface="Times New Roman"/>
              <a:ea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490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80" y="5667621"/>
            <a:ext cx="714375" cy="119062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4130663" y="1073824"/>
            <a:ext cx="4023360" cy="1097280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MAY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Picture 34" descr="https://lh3.googleusercontent.com/-NeHMEc_9DgE/WsHOWM9r_oI/AAAAAAAAB94/lHliq6Zjgg0ZZ_X-ttYt5qx7qXd60iB2wCHMYCw/h136/6-mau_slide_powerpoint_dep_ctu.vn_(77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688" y="2270812"/>
            <a:ext cx="3657599" cy="211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587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ChangeArrowheads="1"/>
          </p:cNvSpPr>
          <p:nvPr/>
        </p:nvSpPr>
        <p:spPr bwMode="auto">
          <a:xfrm>
            <a:off x="506672" y="1197550"/>
            <a:ext cx="10769600" cy="1166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alt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t-BR" sz="2400" b="1" dirty="0">
                <a:solidFill>
                  <a:srgbClr val="000000"/>
                </a:solidFill>
                <a:latin typeface="Times New Roman"/>
                <a:ea typeface="Calibri"/>
              </a:rPr>
              <a:t>Vận dụng hoàn thành các bài tập: </a:t>
            </a:r>
            <a:r>
              <a:rPr lang="vi-VN" sz="2400" b="1" dirty="0" smtClean="0">
                <a:solidFill>
                  <a:srgbClr val="000000"/>
                </a:solidFill>
                <a:latin typeface="Times New Roman"/>
                <a:ea typeface="Calibri"/>
              </a:rPr>
              <a:t>1,2 SGK/7,8</a:t>
            </a:r>
            <a:r>
              <a:rPr lang="pt-BR" sz="2400" b="1" dirty="0" smtClean="0">
                <a:solidFill>
                  <a:srgbClr val="000000"/>
                </a:solidFill>
                <a:latin typeface="Times New Roman"/>
                <a:ea typeface="Calibri"/>
              </a:rPr>
              <a:t>. </a:t>
            </a:r>
            <a:endParaRPr lang="en-US" sz="2400" b="1" dirty="0">
              <a:latin typeface="Times New Roman"/>
              <a:ea typeface="Calibri"/>
            </a:endParaRPr>
          </a:p>
          <a:p>
            <a:pPr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90C226"/>
              </a:buClr>
              <a:buSzPct val="115000"/>
              <a:buFont typeface="Arial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5781675" algn="l"/>
              </a:tabLst>
            </a:pPr>
            <a:r>
              <a:rPr lang="vi-VN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Xem trước mục 4: Cách cho 1 tập hợp</a:t>
            </a:r>
            <a:endParaRPr lang="en-US" altLang="en-US" sz="2400" b="1" dirty="0" smtClean="0">
              <a:solidFill>
                <a:srgbClr val="26262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title"/>
          </p:nvPr>
        </p:nvSpPr>
        <p:spPr>
          <a:xfrm>
            <a:off x="222738" y="-389175"/>
            <a:ext cx="109728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32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2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HỌC Ở NHÀ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073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B496FAB9-6F0A-4B52-AF1F-63EA4DB38D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878" y="0"/>
            <a:ext cx="5567680" cy="6858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854B179-2929-41EC-897C-8CC4F1ED69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4322" y="142240"/>
            <a:ext cx="5181800" cy="67157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29433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E2ED1-4507-4A92-9174-2853857D8715}"/>
              </a:ext>
            </a:extLst>
          </p:cNvPr>
          <p:cNvSpPr txBox="1">
            <a:spLocks/>
          </p:cNvSpPr>
          <p:nvPr/>
        </p:nvSpPr>
        <p:spPr>
          <a:xfrm>
            <a:off x="263132" y="418273"/>
            <a:ext cx="9601200" cy="638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CHƯƠNG I: SỐ TỰ NHIÊN</a:t>
            </a:r>
            <a:endParaRPr lang="en-US" sz="5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07562-F64A-4692-8181-6F19833265F9}"/>
              </a:ext>
            </a:extLst>
          </p:cNvPr>
          <p:cNvSpPr txBox="1">
            <a:spLocks/>
          </p:cNvSpPr>
          <p:nvPr/>
        </p:nvSpPr>
        <p:spPr>
          <a:xfrm>
            <a:off x="1079550" y="1266524"/>
            <a:ext cx="8505201" cy="43249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Quan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Uớc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FA7F27-48A1-488E-A037-4E1B194657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323" y="3786905"/>
            <a:ext cx="3180208" cy="325556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250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153197" y="99848"/>
            <a:ext cx="12038803" cy="6758152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1355118" y="1653459"/>
            <a:ext cx="9634960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CHẶNG 1</a:t>
            </a:r>
          </a:p>
          <a:p>
            <a:pPr algn="ctr"/>
            <a:r>
              <a:rPr lang="en-US" sz="8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  <a:p>
            <a:endParaRPr lang="en-US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25343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153197" y="99848"/>
            <a:ext cx="12038803" cy="6758152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1779274" y="1397427"/>
            <a:ext cx="963496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</a:t>
            </a:r>
          </a:p>
          <a:p>
            <a:pPr algn="ctr"/>
            <a:r>
              <a:rPr lang="en-US" sz="7200" b="1" dirty="0" smtClean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THÔNG MINH HƠN</a:t>
            </a:r>
          </a:p>
          <a:p>
            <a:endParaRPr lang="en-US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31263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48094" y="146696"/>
            <a:ext cx="1243819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 CHƠI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cử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?  </a:t>
            </a:r>
            <a:r>
              <a:rPr lang="en-US" sz="2800" b="1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8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8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2 </a:t>
            </a:r>
            <a:r>
              <a:rPr lang="en-US" sz="2800" b="1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800" b="1" i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b="1" dirty="0" err="1" smtClean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800" b="1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2800" b="1" dirty="0" smtClean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800" b="1" dirty="0" smtClean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 smtClean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b="1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 smtClean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3điểm</a:t>
            </a:r>
            <a:endParaRPr lang="en-US" sz="2800" b="1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="1" dirty="0" smtClean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smtClean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b="1" dirty="0" err="1" smtClean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 smtClean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 smtClean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800" b="1" dirty="0" smtClean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 smtClean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2800" b="1" dirty="0" smtClean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b="1" dirty="0" smtClean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2800" b="1" dirty="0" smtClean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800" b="1" dirty="0" smtClean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b="1" dirty="0" smtClean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 smtClean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b="1" dirty="0" smtClean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800" b="1" dirty="0" err="1" smtClean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b="1" dirty="0" smtClean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913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 con vật dạy trẻ nhận biế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67" y="114300"/>
            <a:ext cx="2570041" cy="271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n Sư Tử, Động Vật Ăn Thịt, Thiên Nhiê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276" y="3629819"/>
            <a:ext cx="2446948" cy="257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on Khỉ, Mẹ, Gia Đình, Con Khỉ 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146" y="114300"/>
            <a:ext cx="2417640" cy="271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Trái Cây, Mới, Bát, Thập Cẩ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68" y="3629819"/>
            <a:ext cx="2490910" cy="257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on Ngươi, Chín Muồi, Màu Đỏ, Hoa Quả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6" y="114301"/>
            <a:ext cx="2880702" cy="271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ái Bút, Viết, Bút Bi, Đồ Dùng Học Tậ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182" y="271478"/>
            <a:ext cx="2294792" cy="252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on Gái, Sách, Cây Rơm, Đọc, Chồng Sách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5851524"/>
            <a:ext cx="6096000" cy="468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Một Quyển Sách, Dập Nổi, Da, Bìa Sách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629819"/>
            <a:ext cx="2880703" cy="257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oa Quả, Quả Anh Đào, Hữu Cơ, Món Ă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182" y="3629818"/>
            <a:ext cx="2575658" cy="257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07831" y="3024554"/>
            <a:ext cx="870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1</a:t>
            </a:r>
            <a:endParaRPr lang="vi-VN" dirty="0"/>
          </a:p>
        </p:txBody>
      </p:sp>
      <p:sp>
        <p:nvSpPr>
          <p:cNvPr id="13" name="TextBox 12"/>
          <p:cNvSpPr txBox="1"/>
          <p:nvPr/>
        </p:nvSpPr>
        <p:spPr>
          <a:xfrm>
            <a:off x="7867651" y="6333546"/>
            <a:ext cx="870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7</a:t>
            </a:r>
            <a:endParaRPr lang="vi-VN" dirty="0"/>
          </a:p>
        </p:txBody>
      </p:sp>
      <p:sp>
        <p:nvSpPr>
          <p:cNvPr id="14" name="TextBox 13"/>
          <p:cNvSpPr txBox="1"/>
          <p:nvPr/>
        </p:nvSpPr>
        <p:spPr>
          <a:xfrm>
            <a:off x="1145931" y="6333546"/>
            <a:ext cx="870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5</a:t>
            </a:r>
            <a:endParaRPr lang="vi-VN" dirty="0"/>
          </a:p>
        </p:txBody>
      </p:sp>
      <p:sp>
        <p:nvSpPr>
          <p:cNvPr id="15" name="TextBox 14"/>
          <p:cNvSpPr txBox="1"/>
          <p:nvPr/>
        </p:nvSpPr>
        <p:spPr>
          <a:xfrm>
            <a:off x="4208707" y="6333546"/>
            <a:ext cx="870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6</a:t>
            </a:r>
            <a:endParaRPr lang="vi-VN" dirty="0"/>
          </a:p>
        </p:txBody>
      </p:sp>
      <p:sp>
        <p:nvSpPr>
          <p:cNvPr id="16" name="TextBox 15"/>
          <p:cNvSpPr txBox="1"/>
          <p:nvPr/>
        </p:nvSpPr>
        <p:spPr>
          <a:xfrm>
            <a:off x="6893292" y="2960022"/>
            <a:ext cx="870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3</a:t>
            </a:r>
            <a:endParaRPr lang="vi-VN" dirty="0"/>
          </a:p>
        </p:txBody>
      </p:sp>
      <p:sp>
        <p:nvSpPr>
          <p:cNvPr id="17" name="TextBox 16"/>
          <p:cNvSpPr txBox="1"/>
          <p:nvPr/>
        </p:nvSpPr>
        <p:spPr>
          <a:xfrm>
            <a:off x="10621229" y="3030757"/>
            <a:ext cx="870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4</a:t>
            </a:r>
            <a:endParaRPr lang="vi-VN" dirty="0"/>
          </a:p>
        </p:txBody>
      </p:sp>
      <p:sp>
        <p:nvSpPr>
          <p:cNvPr id="18" name="TextBox 17"/>
          <p:cNvSpPr txBox="1"/>
          <p:nvPr/>
        </p:nvSpPr>
        <p:spPr>
          <a:xfrm>
            <a:off x="4000501" y="2941088"/>
            <a:ext cx="870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2</a:t>
            </a:r>
            <a:endParaRPr lang="vi-VN" dirty="0"/>
          </a:p>
        </p:txBody>
      </p:sp>
      <p:sp>
        <p:nvSpPr>
          <p:cNvPr id="19" name="TextBox 18"/>
          <p:cNvSpPr txBox="1"/>
          <p:nvPr/>
        </p:nvSpPr>
        <p:spPr>
          <a:xfrm>
            <a:off x="10610971" y="6329266"/>
            <a:ext cx="870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8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70320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CE_TITLE" val="Chuong 1 So tu nhien  Bai 1 Tap hop "/>
  <p:tag name="ISPRING_ULTRA_SCORM_COURSE_ID" val="F0141CC7-CFDC-4F4C-8180-B0FF7A8FAB60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&gt;)\uFFFD{9E93AA1A-940E-4897-AE60-F4AE63AFB3BA}&quot;,&quot;C:\\Users\\PC\\OneDrive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Chuong 1 So tu nhien  Bai 1 Tap hop 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2728753-AA93-4D61-A396-37EB9F86C766}:31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9F670E2-55A9-4D89-8816-3D0EEB9C57D5}:30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E381B40-1329-490C-85E2-58D2E020C42D}:30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77AB7A0-12A4-4B76-A484-66FB3A00BCCD}:30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BBDFA13-1C40-4E97-A331-017AA39A4A57}:31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55D2055-1324-4022-B7AA-33CD0CF7EB30}:3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55D2055-1324-4022-B7AA-33CD0CF7EB30}:3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0EA52EF-E1A1-4583-9560-FEF4F8DB2548}:30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65C3F12-7232-43CB-A956-BD2234535A32}:30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8D70565-7090-4403-9E1B-D7C5E0FFF478}:3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9F2E8B9-E49A-4D5B-97C3-ADE96A527C9D}:27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52CAF07-BE5F-468D-B21F-D9917FAAB6A5}:28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4689C86-91EF-427E-88CE-28F098F8B9CB}:31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B6796A5-E684-4F5D-9507-1D36FCDFCD52}:31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6E1734D-F0D3-4C07-A33B-0554FFD3E93C}:25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B96F060-AA92-41BF-A6B0-70E098F6BDDC}:25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9F5FE81-DEC5-45B3-9673-D478088C28FE}:26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C3C857E-7884-4E1A-A5A2-E01B75981A9B}:26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E098C15-441E-40DD-BE60-1E3DEF9BF3E7}:26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1B6E840-26C3-4950-A3D3-67BC69AAC6F0}:26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01037DD-EDCB-446E-9415-A6DC7FBB0150}:26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B316BC0-0DB6-4E23-AB96-A1D84A44B55C}:27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6A78848-7225-4CF3-AA9D-BFAF594AD3D0}:28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A8099F0-F25D-4921-BCB0-16062528002E}:29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C4C40F0-DCEF-4C8A-AF96-2B372FF9AD2C}:29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A35BF79-C1C9-479F-903E-72438EC38A1C}:29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5E19E4B-1081-4685-B0FA-01D145A5FA67}:30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F4811A1-CF8F-4316-9413-7B42FFD784E9}:29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17B40AF-2B00-4EFD-B181-89868427B4F4}:29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2815</TotalTime>
  <Words>1416</Words>
  <Application>Microsoft Office PowerPoint</Application>
  <PresentationFormat>Widescreen</PresentationFormat>
  <Paragraphs>296</Paragraphs>
  <Slides>33</Slides>
  <Notes>29</Notes>
  <HiddenSlides>0</HiddenSlides>
  <MMClips>2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33</vt:i4>
      </vt:variant>
    </vt:vector>
  </HeadingPairs>
  <TitlesOfParts>
    <vt:vector size="52" baseType="lpstr">
      <vt:lpstr>.VnBahamasBH</vt:lpstr>
      <vt:lpstr>.VnTime</vt:lpstr>
      <vt:lpstr>.VnTimeH</vt:lpstr>
      <vt:lpstr>Arial</vt:lpstr>
      <vt:lpstr>Calibri</vt:lpstr>
      <vt:lpstr>Calibri Light</vt:lpstr>
      <vt:lpstr>Cambria Math</vt:lpstr>
      <vt:lpstr>Script MT Bold</vt:lpstr>
      <vt:lpstr>Tahoma</vt:lpstr>
      <vt:lpstr>Times New Roman</vt:lpstr>
      <vt:lpstr>Trebuchet MS</vt:lpstr>
      <vt:lpstr>Wingdings</vt:lpstr>
      <vt:lpstr>Wingdings 3</vt:lpstr>
      <vt:lpstr>Office Theme</vt:lpstr>
      <vt:lpstr>1_Office Theme</vt:lpstr>
      <vt:lpstr>4_Office Theme</vt:lpstr>
      <vt:lpstr>6_Office Theme</vt:lpstr>
      <vt:lpstr>7_Office Theme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hỏi: Các viết tập hợp nào sau đây đúng?</vt:lpstr>
      <vt:lpstr>PowerPoint Presentation</vt:lpstr>
      <vt:lpstr>PowerPoint Presentation</vt:lpstr>
      <vt:lpstr>PowerPoint Presentation</vt:lpstr>
      <vt:lpstr>PowerPoint Presentation</vt:lpstr>
      <vt:lpstr> HƯỚNG DẪN HỌC Ở NHÀ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Chuong 1 So tu nhien  Bai 1 Tap hop </dc:title>
  <dc:creator>TruongHoan</dc:creator>
  <cp:lastModifiedBy>PC</cp:lastModifiedBy>
  <cp:revision>270</cp:revision>
  <dcterms:created xsi:type="dcterms:W3CDTF">2021-07-09T10:03:12Z</dcterms:created>
  <dcterms:modified xsi:type="dcterms:W3CDTF">2025-08-18T12:56:28Z</dcterms:modified>
</cp:coreProperties>
</file>