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notesSlides/notesSlide2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notesSlides/notesSlide30.xml" ContentType="application/vnd.openxmlformats-officedocument.presentationml.notesSlide+xml"/>
  <Override PartName="/ppt/tags/tag38.xml" ContentType="application/vnd.openxmlformats-officedocument.presentationml.tags+xml"/>
  <Override PartName="/ppt/notesSlides/notesSlide31.xml" ContentType="application/vnd.openxmlformats-officedocument.presentationml.notesSlide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1" r:id="rId2"/>
    <p:sldId id="256" r:id="rId3"/>
    <p:sldId id="389" r:id="rId4"/>
    <p:sldId id="302" r:id="rId5"/>
    <p:sldId id="279" r:id="rId6"/>
    <p:sldId id="535" r:id="rId7"/>
    <p:sldId id="615" r:id="rId8"/>
    <p:sldId id="616" r:id="rId9"/>
    <p:sldId id="360" r:id="rId10"/>
    <p:sldId id="617" r:id="rId11"/>
    <p:sldId id="573" r:id="rId12"/>
    <p:sldId id="316" r:id="rId13"/>
    <p:sldId id="347" r:id="rId14"/>
    <p:sldId id="362" r:id="rId15"/>
    <p:sldId id="618" r:id="rId16"/>
    <p:sldId id="619" r:id="rId17"/>
    <p:sldId id="620" r:id="rId18"/>
    <p:sldId id="621" r:id="rId19"/>
    <p:sldId id="470" r:id="rId20"/>
    <p:sldId id="622" r:id="rId21"/>
    <p:sldId id="623" r:id="rId22"/>
    <p:sldId id="372" r:id="rId23"/>
    <p:sldId id="575" r:id="rId24"/>
    <p:sldId id="651" r:id="rId25"/>
    <p:sldId id="652" r:id="rId26"/>
    <p:sldId id="653" r:id="rId27"/>
    <p:sldId id="298" r:id="rId28"/>
    <p:sldId id="602" r:id="rId29"/>
    <p:sldId id="673" r:id="rId30"/>
    <p:sldId id="674" r:id="rId31"/>
    <p:sldId id="675" r:id="rId32"/>
    <p:sldId id="313" r:id="rId33"/>
    <p:sldId id="605" r:id="rId34"/>
    <p:sldId id="676" r:id="rId35"/>
    <p:sldId id="330" r:id="rId36"/>
    <p:sldId id="406" r:id="rId37"/>
    <p:sldId id="407" r:id="rId38"/>
    <p:sldId id="350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B7ED"/>
    <a:srgbClr val="8DDFCB"/>
    <a:srgbClr val="ECEE7F"/>
    <a:srgbClr val="ECEE80"/>
    <a:srgbClr val="FFB4B4"/>
    <a:srgbClr val="B2A4FF"/>
    <a:srgbClr val="006CB7"/>
    <a:srgbClr val="ED7D31"/>
    <a:srgbClr val="ECB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108"/>
      </p:cViewPr>
      <p:guideLst>
        <p:guide orient="horz" pos="25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p3"/><Relationship Id="rId7" Type="http://schemas.openxmlformats.org/officeDocument/2006/relationships/image" Target="../media/image12.jpeg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4.mp3"/><Relationship Id="rId1" Type="http://schemas.openxmlformats.org/officeDocument/2006/relationships/tags" Target="../tags/tag1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tags" Target="../tags/tag16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15.png"/><Relationship Id="rId2" Type="http://schemas.microsoft.com/office/2007/relationships/media" Target="../media/media6.mp3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1.png"/><Relationship Id="rId2" Type="http://schemas.microsoft.com/office/2007/relationships/media" Target="../media/media7.mp3"/><Relationship Id="rId1" Type="http://schemas.openxmlformats.org/officeDocument/2006/relationships/tags" Target="../tags/tag1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11.png"/><Relationship Id="rId2" Type="http://schemas.microsoft.com/office/2007/relationships/media" Target="../media/media8.mp3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20.xml"/><Relationship Id="rId6" Type="http://schemas.microsoft.com/office/2007/relationships/media" Target="../media/media3.mp3"/><Relationship Id="rId11" Type="http://schemas.openxmlformats.org/officeDocument/2006/relationships/notesSlide" Target="../notesSlides/notesSlide16.xml"/><Relationship Id="rId5" Type="http://schemas.openxmlformats.org/officeDocument/2006/relationships/audio" Target="../media/media2.mp3"/><Relationship Id="rId10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openxmlformats.org/officeDocument/2006/relationships/image" Target="../media/image11.png"/><Relationship Id="rId2" Type="http://schemas.microsoft.com/office/2007/relationships/media" Target="../media/media5.mp3"/><Relationship Id="rId1" Type="http://schemas.openxmlformats.org/officeDocument/2006/relationships/tags" Target="../tags/tag21.xml"/><Relationship Id="rId6" Type="http://schemas.microsoft.com/office/2007/relationships/media" Target="../media/media7.mp3"/><Relationship Id="rId11" Type="http://schemas.openxmlformats.org/officeDocument/2006/relationships/notesSlide" Target="../notesSlides/notesSlide17.xml"/><Relationship Id="rId5" Type="http://schemas.openxmlformats.org/officeDocument/2006/relationships/audio" Target="../media/media6.mp3"/><Relationship Id="rId10" Type="http://schemas.openxmlformats.org/officeDocument/2006/relationships/slideLayout" Target="../slideLayouts/slideLayout2.xml"/><Relationship Id="rId4" Type="http://schemas.microsoft.com/office/2007/relationships/media" Target="../media/media6.mp3"/><Relationship Id="rId9" Type="http://schemas.openxmlformats.org/officeDocument/2006/relationships/audio" Target="../media/media8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11.png"/><Relationship Id="rId2" Type="http://schemas.microsoft.com/office/2007/relationships/media" Target="../media/media9.mp3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11.png"/><Relationship Id="rId2" Type="http://schemas.microsoft.com/office/2007/relationships/media" Target="../media/media9.mp3"/><Relationship Id="rId1" Type="http://schemas.openxmlformats.org/officeDocument/2006/relationships/tags" Target="../tags/tag26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535" y="1775460"/>
            <a:ext cx="3745865" cy="264858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BROCHURE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Work in groups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15255" y="2018665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Each group chooses a beautiful place you like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255" y="3044190"/>
            <a:ext cx="6798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Use the information you find to create a travel brochure for that place.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5215255" y="4206875"/>
            <a:ext cx="679831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Information in brochures:</a:t>
            </a:r>
          </a:p>
          <a:p>
            <a:pPr algn="just"/>
            <a:r>
              <a:rPr lang="en-US" sz="3200" dirty="0"/>
              <a:t>- Location</a:t>
            </a:r>
          </a:p>
          <a:p>
            <a:pPr algn="just"/>
            <a:r>
              <a:rPr lang="en-US" sz="3200" dirty="0"/>
              <a:t>- Climate</a:t>
            </a:r>
          </a:p>
          <a:p>
            <a:pPr algn="just"/>
            <a:r>
              <a:rPr lang="en-US" sz="3200" dirty="0"/>
              <a:t>- Why someone should visit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crazy (adj) about so/sth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64432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thích mê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7927" y="3694995"/>
            <a:ext cx="22847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/ˈkreɪzi/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595120"/>
            <a:ext cx="59169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like so/sth very much</a:t>
            </a:r>
          </a:p>
        </p:txBody>
      </p:sp>
      <p:pic>
        <p:nvPicPr>
          <p:cNvPr id="3" name="craz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315" y="3748970"/>
            <a:ext cx="895350" cy="895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351905" y="2780030"/>
            <a:ext cx="526224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crazy about baseball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when I was seven. </a:t>
            </a:r>
          </a:p>
        </p:txBody>
      </p:sp>
      <p:pic>
        <p:nvPicPr>
          <p:cNvPr id="9" name="Content Placeholder 8" descr="coral_noun_002_08529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3630295" y="4739640"/>
            <a:ext cx="3239770" cy="2006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coral (n,adj)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san hô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6261" y="3044857"/>
            <a:ext cx="21774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/ˈkɒrəl/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substance like rock, formed in the sea by groups of particular types of small animal, often used in jewelry.</a:t>
            </a:r>
          </a:p>
        </p:txBody>
      </p:sp>
      <p:pic>
        <p:nvPicPr>
          <p:cNvPr id="18" name="Content Placeholder 17" descr="coral_noun_002_0852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24880" y="3375660"/>
            <a:ext cx="5893435" cy="364998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630" y="3044825"/>
            <a:ext cx="1007110" cy="1007110"/>
          </a:xfrm>
          <a:prstGeom prst="rect">
            <a:avLst/>
          </a:prstGeom>
        </p:spPr>
      </p:pic>
      <p:pic>
        <p:nvPicPr>
          <p:cNvPr id="21" name="Content Placeholder 13" descr="landscape-photography-tips-yosemite-valley-featur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70300" y="4789170"/>
            <a:ext cx="2904490" cy="16383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landscape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phong cảnh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5194" y="3130480"/>
            <a:ext cx="3674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/ˈlænd.skeɪp/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1765" y="1075690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view or picture of the countryside, or the art of making such pictures.</a:t>
            </a:r>
          </a:p>
        </p:txBody>
      </p:sp>
      <p:pic>
        <p:nvPicPr>
          <p:cNvPr id="14" name="Content Placeholder 13" descr="landscape-photography-tips-yosemite-valley-feature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11265" y="3100070"/>
            <a:ext cx="5607050" cy="3162300"/>
          </a:xfrm>
          <a:prstGeom prst="rect">
            <a:avLst/>
          </a:prstGeom>
        </p:spPr>
      </p:pic>
      <p:pic>
        <p:nvPicPr>
          <p:cNvPr id="16" name="Content Placeholder 17" descr="coral_noun_002_085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8140" y="5247005"/>
            <a:ext cx="2352675" cy="1457325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855" y="2807970"/>
            <a:ext cx="1242060" cy="1242060"/>
          </a:xfrm>
          <a:prstGeom prst="rect">
            <a:avLst/>
          </a:prstGeom>
        </p:spPr>
      </p:pic>
      <p:pic>
        <p:nvPicPr>
          <p:cNvPr id="24" name="Content Placeholder 12" descr="istockphoto-1135481871-612x6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674235" y="4646930"/>
            <a:ext cx="2592070" cy="17741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peak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đỉnh, đỉnh núi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5649" y="3082855"/>
            <a:ext cx="164655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/piːk/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highest point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891530" y="2334260"/>
            <a:ext cx="5970270" cy="4086860"/>
          </a:xfrm>
          <a:prstGeom prst="rect">
            <a:avLst/>
          </a:prstGeom>
        </p:spPr>
      </p:pic>
      <p:pic>
        <p:nvPicPr>
          <p:cNvPr id="14" name="Content Placeholder 13" descr="landscape-photography-tips-yosemite-valley-fea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0865" y="4961890"/>
            <a:ext cx="2305685" cy="130048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6355" y="3000375"/>
            <a:ext cx="1149350" cy="1149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charming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6839" y="3082855"/>
            <a:ext cx="29241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/ˈtʃɑː.mɪŋ/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91530" y="1458595"/>
            <a:ext cx="54165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pleasant and attractive</a:t>
            </a:r>
          </a:p>
        </p:txBody>
      </p:sp>
      <p:pic>
        <p:nvPicPr>
          <p:cNvPr id="13" name="Content Placeholder 12" descr="istockphoto-1135481871-612x6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117830" y="4592320"/>
            <a:ext cx="2541270" cy="17399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26224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What a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charming street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this is.</a:t>
            </a:r>
          </a:p>
        </p:txBody>
      </p:sp>
      <p:pic>
        <p:nvPicPr>
          <p:cNvPr id="3" name="charming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345" y="2964815"/>
            <a:ext cx="1007110" cy="1007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sustainable (adj)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đẹp</a:t>
            </a:r>
          </a:p>
        </p:txBody>
      </p:sp>
      <p:sp>
        <p:nvSpPr>
          <p:cNvPr id="2" name="Rectangle 1"/>
          <p:cNvSpPr/>
          <p:nvPr/>
        </p:nvSpPr>
        <p:spPr>
          <a:xfrm>
            <a:off x="1551884" y="3082855"/>
            <a:ext cx="34740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/səˈsteɪnəbl/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able to be maintained or continued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944235" y="2801620"/>
            <a:ext cx="609155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The website encourages s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ustainable fashion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through swapping.</a:t>
            </a:r>
          </a:p>
        </p:txBody>
      </p:sp>
      <p:pic>
        <p:nvPicPr>
          <p:cNvPr id="4" name="sustainabl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225" y="2846705"/>
            <a:ext cx="1301750" cy="1301750"/>
          </a:xfrm>
          <a:prstGeom prst="rect">
            <a:avLst/>
          </a:prstGeom>
        </p:spPr>
      </p:pic>
      <p:pic>
        <p:nvPicPr>
          <p:cNvPr id="6" name="Content Placeholder 5" descr="m2K9A0A0N4N4A0G6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7825" y="4417060"/>
            <a:ext cx="2209800" cy="2127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location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địa điểm, nơi chốn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2551" y="3082855"/>
            <a:ext cx="29527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/ləʊˈkeɪʃn/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place or position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040" y="2192655"/>
            <a:ext cx="4520565" cy="4351655"/>
          </a:xfrm>
          <a:prstGeom prst="rect">
            <a:avLst/>
          </a:prstGeom>
        </p:spPr>
      </p:pic>
      <p:pic>
        <p:nvPicPr>
          <p:cNvPr id="6" name="location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" y="3032125"/>
            <a:ext cx="882650" cy="882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possess (v)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có, sở hữu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9576" y="3082855"/>
            <a:ext cx="229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/pəˈzes/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4730" y="1280795"/>
            <a:ext cx="5416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or own sth</a:t>
            </a:r>
          </a:p>
        </p:txBody>
      </p:sp>
      <p:pic>
        <p:nvPicPr>
          <p:cNvPr id="3" name="Content Placeholder 2" descr="m2K9A0A0N4N4A0G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DEDED">
                  <a:alpha val="100000"/>
                </a:srgbClr>
              </a:clrFrom>
              <a:clrTo>
                <a:srgbClr val="EDED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3640" y="4046855"/>
            <a:ext cx="2593975" cy="24974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32425" y="2621280"/>
            <a:ext cx="660400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I don't </a:t>
            </a:r>
            <a:r>
              <a:rPr lang="en-US" sz="4400" b="1" u="sng">
                <a:solidFill>
                  <a:srgbClr val="000000"/>
                </a:solidFill>
                <a:latin typeface="Times New Roman" panose="02020603050405020304" pitchFamily="18" charset="0"/>
              </a:rPr>
              <a:t>possess a single DVD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</a:rPr>
              <a:t> (= I don't have even one DVD).</a:t>
            </a:r>
          </a:p>
        </p:txBody>
      </p:sp>
      <p:pic>
        <p:nvPicPr>
          <p:cNvPr id="4" name="posses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140" y="2788285"/>
            <a:ext cx="1174750" cy="1174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428730" cy="55987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crazy (adj) about so/sth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/ˈkreɪzi/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mê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coral (n,adj)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/ˈkɒrəl/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hô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landscape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/ˈlænd.skeɪp/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cảnh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04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peak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/piːk/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đỉnh, đỉnh núi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raz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535" y="2186870"/>
            <a:ext cx="895350" cy="895350"/>
          </a:xfrm>
          <a:prstGeom prst="rect">
            <a:avLst/>
          </a:prstGeom>
        </p:spPr>
      </p:pic>
      <p:pic>
        <p:nvPicPr>
          <p:cNvPr id="20" name="coral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535" y="3204775"/>
            <a:ext cx="895350" cy="895350"/>
          </a:xfrm>
          <a:prstGeom prst="rect">
            <a:avLst/>
          </a:prstGeom>
        </p:spPr>
      </p:pic>
      <p:pic>
        <p:nvPicPr>
          <p:cNvPr id="23" name="landscape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535" y="4222680"/>
            <a:ext cx="895350" cy="895350"/>
          </a:xfrm>
          <a:prstGeom prst="rect">
            <a:avLst/>
          </a:prstGeom>
        </p:spPr>
      </p:pic>
      <p:pic>
        <p:nvPicPr>
          <p:cNvPr id="22" name="peak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9535" y="5316785"/>
            <a:ext cx="895350" cy="895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3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3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104885" y="3817673"/>
            <a:ext cx="7303947" cy="2330494"/>
            <a:chOff x="104885" y="3817673"/>
            <a:chExt cx="7303947" cy="2330494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6122" y="5441412"/>
              <a:ext cx="644271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Meeting on the corridor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30" y="3870325"/>
              <a:ext cx="4589780" cy="70675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000" b="1" dirty="0">
                  <a:solidFill>
                    <a:schemeClr val="bg1"/>
                  </a:solidFill>
                </a:rPr>
                <a:t>NATURAL WONDERS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42595" y="4551045"/>
              <a:ext cx="6438265" cy="941070"/>
              <a:chOff x="5301" y="4461"/>
              <a:chExt cx="10139" cy="148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158" y="4700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986" y="4756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1: GETTING STARTED</a:t>
                </a: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301" y="4461"/>
                <a:ext cx="1560" cy="1483"/>
                <a:chOff x="2766630" y="1746890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630" y="1746890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5582"/>
                <a:stretch>
                  <a:fillRect/>
                </a:stretch>
              </p:blipFill>
              <p:spPr>
                <a:xfrm>
                  <a:off x="2906617" y="1968106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276330" cy="4499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7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charming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/ˈtʃɑː.mɪŋ/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sustainable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/səˈsteɪnəbl/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bền vững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location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/ləʊˈkeɪʃn/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điểm, nơi chốn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possess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/pəˈzes/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có, sở hữu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harming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334" y="1837055"/>
            <a:ext cx="958850" cy="958850"/>
          </a:xfrm>
          <a:prstGeom prst="rect">
            <a:avLst/>
          </a:prstGeom>
        </p:spPr>
      </p:pic>
      <p:pic>
        <p:nvPicPr>
          <p:cNvPr id="3" name="sustainabl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334" y="2692400"/>
            <a:ext cx="958850" cy="958850"/>
          </a:xfrm>
          <a:prstGeom prst="rect">
            <a:avLst/>
          </a:prstGeom>
        </p:spPr>
      </p:pic>
      <p:pic>
        <p:nvPicPr>
          <p:cNvPr id="8" name="location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334" y="3801745"/>
            <a:ext cx="958850" cy="958850"/>
          </a:xfrm>
          <a:prstGeom prst="rect">
            <a:avLst/>
          </a:prstGeom>
        </p:spPr>
      </p:pic>
      <p:pic>
        <p:nvPicPr>
          <p:cNvPr id="9" name="possess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334" y="5025390"/>
            <a:ext cx="958850" cy="9588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of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Answer the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907540"/>
            <a:ext cx="112274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ever been to Ha Long Bay?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that it is a famous natural wonder of the world?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Have you heard of / read about other wonders: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Mt. Everest, the Dead Sea,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270" y="656590"/>
            <a:ext cx="12192000" cy="68383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5" y="1794510"/>
            <a:ext cx="11619865" cy="68199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the pictures on pages 72 and answer: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3065" y="2682240"/>
            <a:ext cx="11619865" cy="68199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What the conversation between Lan and Tom is about?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182870" cy="1076325"/>
            <a:chOff x="226" y="1245"/>
            <a:chExt cx="6593" cy="1695"/>
          </a:xfrm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(p.72)</a:t>
              </a: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Lan: </a:t>
            </a:r>
            <a:r>
              <a:rPr lang="en-US" sz="3200"/>
              <a:t>Hi, Tom. I hear that you’ve won second prize in the Natural Wonders Contest. Congratulations!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Thanks, Lan. I like exploring the wonders of nature. I’m crazy about them.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What did you talk about in the contest?</a:t>
            </a:r>
          </a:p>
          <a:p>
            <a:pPr algn="just"/>
            <a:r>
              <a:rPr lang="en-US" sz="3200" b="1"/>
              <a:t>Tom: </a:t>
            </a:r>
            <a:r>
              <a:rPr lang="en-US" sz="3200"/>
              <a:t>I talked about some natural wonders like Mount Everest, the Great Barrier Reef, and the Dead Sea.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Wonderful! I’m interested in them too.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you know our planet has so many beautiful landscapes, from snow-covered peaks to charming rivers, lakes, and other natural places that we can’t help admiring. So that’s what I talked about. 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4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730" y="669290"/>
            <a:ext cx="885190" cy="833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0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-17145" y="-7620"/>
            <a:ext cx="12207875" cy="695896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-15875" y="141160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Lan:</a:t>
            </a:r>
            <a:r>
              <a:rPr lang="en-US" sz="3200">
                <a:sym typeface="+mn-ea"/>
              </a:rPr>
              <a:t> Oh yeah … And what else did you mention?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Well, I mentioned the risk of us, humans, destroying natural wonders, </a:t>
            </a:r>
          </a:p>
          <a:p>
            <a:pPr algn="just"/>
            <a:r>
              <a:rPr lang="en-US" sz="3200"/>
              <a:t>and I suggested ways to preserve them and support sustainable development.</a:t>
            </a:r>
          </a:p>
          <a:p>
            <a:pPr algn="just"/>
            <a:r>
              <a:rPr lang="en-US" sz="3200" b="1"/>
              <a:t>Lan: </a:t>
            </a:r>
            <a:r>
              <a:rPr lang="en-US" sz="3200"/>
              <a:t>Sounds interesting. Do you want to visit any of these places?</a:t>
            </a:r>
          </a:p>
          <a:p>
            <a:pPr algn="just"/>
            <a:r>
              <a:rPr lang="en-US" sz="3200" b="1"/>
              <a:t>Tom:</a:t>
            </a:r>
            <a:r>
              <a:rPr lang="en-US" sz="3200"/>
              <a:t> The host also asked me if I wanted to visit those places, and I answered that I wanted to see two of them: the Grand Canyon and Ha Long Bay.</a:t>
            </a:r>
          </a:p>
          <a:p>
            <a:pPr algn="just"/>
            <a:r>
              <a:rPr lang="en-US" sz="3200" b="1"/>
              <a:t>Lan:</a:t>
            </a:r>
            <a:r>
              <a:rPr lang="en-US" sz="3200"/>
              <a:t> I’d love to visit them too.</a:t>
            </a:r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3510" y="790575"/>
            <a:ext cx="5182870" cy="1076325"/>
            <a:chOff x="226" y="1245"/>
            <a:chExt cx="6593" cy="1695"/>
          </a:xfrm>
        </p:grpSpPr>
        <p:sp>
          <p:nvSpPr>
            <p:cNvPr id="3" name="Rectangles 2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226" y="1245"/>
              <a:ext cx="659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(p.72)</a:t>
              </a:r>
            </a:p>
          </p:txBody>
        </p:sp>
      </p:grpSp>
      <p:pic>
        <p:nvPicPr>
          <p:cNvPr id="5" name="041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8750" y="530225"/>
            <a:ext cx="881380" cy="881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487045" y="1263650"/>
            <a:ext cx="11227435" cy="5015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Which prize did Tom win?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Which natural wonders did Tom talk about?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risks did Tom mention?</a:t>
            </a:r>
          </a:p>
          <a:p>
            <a:pPr algn="just">
              <a:lnSpc>
                <a:spcPct val="2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Where will Tom visit?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78510" y="235585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second prize in the Natural Wonders Contest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78510" y="368617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Mount Everest, the Great Barrier Reef, and the Dead Sea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53135" y="48329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humans, destroying natural wonders.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53135" y="5950585"/>
            <a:ext cx="102571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Grand Canyon and Ha Long Bay.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00" grpId="0"/>
      <p:bldP spid="100" grpId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of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657225" y="208280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0" name="Text Box 99"/>
          <p:cNvSpPr txBox="1"/>
          <p:nvPr/>
        </p:nvSpPr>
        <p:spPr>
          <a:xfrm>
            <a:off x="8938260" y="281114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252710" y="367030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938260" y="4377055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189210" y="5599430"/>
            <a:ext cx="713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0" grpId="0"/>
      <p:bldP spid="10" grpId="1"/>
      <p:bldP spid="13" grpId="0"/>
      <p:bldP spid="13" grpId="1"/>
      <p:bldP spid="18" grpId="0"/>
      <p:bldP spid="1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4825" y="264922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39706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7045" y="52920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-11678920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-11679555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823 0.11879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974 0.331759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7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2083 0.51898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0" y="26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87045" y="306895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Environmentalists strongly ______________ measures to save these heritage trees.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6410" y="455549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Sustainable ________________ goals will guide us to create a more sustainable future for all.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29005" y="1862455"/>
            <a:ext cx="137096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explore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4130" y="1851025"/>
            <a:ext cx="2394585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couldn’t help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2875" y="1851025"/>
            <a:ext cx="2123440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landscape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450455" y="1851025"/>
            <a:ext cx="1998980" cy="553085"/>
          </a:xfrm>
          <a:prstGeom prst="rect">
            <a:avLst/>
          </a:prstGeom>
          <a:solidFill>
            <a:srgbClr val="CBD69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support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563735" y="1836420"/>
            <a:ext cx="2240915" cy="553085"/>
          </a:xfrm>
          <a:prstGeom prst="rect">
            <a:avLst/>
          </a:prstGeom>
          <a:solidFill>
            <a:srgbClr val="DEB0B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development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2468225" y="2404110"/>
            <a:ext cx="11224895" cy="1076325"/>
          </a:xfrm>
          <a:prstGeom prst="rect">
            <a:avLst/>
          </a:prstGeom>
          <a:solidFill>
            <a:srgbClr val="EB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A _____________________ is everything you can see in a large area of land, especially in the countryside.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450445" y="3725545"/>
            <a:ext cx="11224260" cy="1076325"/>
          </a:xfrm>
          <a:prstGeom prst="rect">
            <a:avLst/>
          </a:prstGeom>
          <a:solidFill>
            <a:srgbClr val="86ABB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It was risky for him to climb the peak, but we </a:t>
            </a:r>
            <a:r>
              <a:rPr lang="en-US" sz="3200">
                <a:sym typeface="+mn-ea"/>
              </a:rPr>
              <a:t>______________ </a:t>
            </a:r>
            <a:r>
              <a:rPr lang="en-US" sz="3200"/>
              <a:t>admiring his courage.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450445" y="5046980"/>
            <a:ext cx="11224895" cy="1076325"/>
          </a:xfrm>
          <a:prstGeom prst="rect">
            <a:avLst/>
          </a:prstGeom>
          <a:solidFill>
            <a:srgbClr val="ECB76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The best way to _____________ the Trang An Landscape Complex is by boat.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4271 0.18916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8958 0.39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0" y="25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natural wonders of the world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natural wonders of the world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Underline the correct answer to complete each sentence.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52756" y="1781175"/>
            <a:ext cx="11453495" cy="1568450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Charles is </a:t>
            </a:r>
            <a:r>
              <a:rPr lang="en-US" sz="3200" b="1">
                <a:solidFill>
                  <a:srgbClr val="ED7D31"/>
                </a:solidFill>
              </a:rPr>
              <a:t>crazy / interested</a:t>
            </a:r>
            <a:r>
              <a:rPr lang="en-US" sz="3200"/>
              <a:t> about football. He follows all the World Cup matches. </a:t>
            </a:r>
          </a:p>
          <a:p>
            <a:pPr algn="just"/>
            <a:r>
              <a:rPr lang="en-US" sz="3200"/>
              <a:t>matches.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52756" y="2839720"/>
            <a:ext cx="11453495" cy="107632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When you go to Mui Ne, you can see the unique </a:t>
            </a:r>
            <a:r>
              <a:rPr lang="en-US" sz="3200" b="1">
                <a:solidFill>
                  <a:srgbClr val="ED7D31"/>
                </a:solidFill>
              </a:rPr>
              <a:t>location / landscape</a:t>
            </a:r>
            <a:r>
              <a:rPr lang="en-US" sz="3200"/>
              <a:t> of a desert.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2756" y="3902710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The children were very eager to </a:t>
            </a:r>
            <a:r>
              <a:rPr lang="en-US" sz="3200" b="1">
                <a:solidFill>
                  <a:srgbClr val="ED7D31"/>
                </a:solidFill>
              </a:rPr>
              <a:t>explore/ possess</a:t>
            </a:r>
            <a:r>
              <a:rPr lang="en-US" sz="3200"/>
              <a:t> the surrounding countryside.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2756" y="4964430"/>
            <a:ext cx="11453495" cy="583565"/>
          </a:xfrm>
          <a:prstGeom prst="rect">
            <a:avLst/>
          </a:prstGeom>
          <a:solidFill>
            <a:srgbClr val="FFB4B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Can you </a:t>
            </a:r>
            <a:r>
              <a:rPr lang="en-US" sz="3200" b="1">
                <a:solidFill>
                  <a:srgbClr val="ED7D31"/>
                </a:solidFill>
              </a:rPr>
              <a:t>suggest / discover</a:t>
            </a:r>
            <a:r>
              <a:rPr lang="en-US" sz="3200"/>
              <a:t> ways of boosting our local tourism?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756" y="5577205"/>
            <a:ext cx="11453495" cy="1076325"/>
          </a:xfrm>
          <a:prstGeom prst="rect">
            <a:avLst/>
          </a:prstGeom>
          <a:solidFill>
            <a:srgbClr val="B2A4F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Tourism </a:t>
            </a:r>
            <a:r>
              <a:rPr lang="en-US" sz="3200" b="1">
                <a:solidFill>
                  <a:srgbClr val="ED7D31"/>
                </a:solidFill>
              </a:rPr>
              <a:t>develops / contributes</a:t>
            </a:r>
            <a:r>
              <a:rPr lang="en-US" sz="3200"/>
              <a:t> millions of dollars to our country’s economy.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804160" y="2319020"/>
            <a:ext cx="116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7850" y="3778885"/>
            <a:ext cx="1695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585960" y="443674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73300" y="553212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806950" y="6075680"/>
            <a:ext cx="2141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of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ectangles 7"/>
          <p:cNvSpPr/>
          <p:nvPr/>
        </p:nvSpPr>
        <p:spPr>
          <a:xfrm>
            <a:off x="2889250" y="6819265"/>
            <a:ext cx="6882765" cy="3448685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Natural Wonders Knowledge.</a:t>
            </a:r>
          </a:p>
          <a:p>
            <a:r>
              <a:rPr lang="en-US" sz="3200" b="1" dirty="0"/>
              <a:t>Work in groups. List some natural wonders and say where they are located. The group that has the most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1992" y="16806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5604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829560" y="3013710"/>
            <a:ext cx="6882765" cy="344868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51840" y="2152015"/>
            <a:ext cx="11438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The Grand Canyon, USA</a:t>
            </a:r>
          </a:p>
          <a:p>
            <a:pPr>
              <a:lnSpc>
                <a:spcPct val="150000"/>
              </a:lnSpc>
            </a:pPr>
            <a:r>
              <a:rPr lang="en-US" sz="3200"/>
              <a:t>- The Great Barrier Reef, Australia</a:t>
            </a:r>
          </a:p>
          <a:p>
            <a:pPr>
              <a:lnSpc>
                <a:spcPct val="150000"/>
              </a:lnSpc>
            </a:pPr>
            <a:r>
              <a:rPr lang="en-US" sz="3200"/>
              <a:t>- Ha Long Bay, Vietnam</a:t>
            </a:r>
          </a:p>
          <a:p>
            <a:pPr>
              <a:lnSpc>
                <a:spcPct val="150000"/>
              </a:lnSpc>
            </a:pPr>
            <a:r>
              <a:rPr lang="en-US" sz="3200"/>
              <a:t>- Northern Lights, Arctic and Antartic.</a:t>
            </a:r>
          </a:p>
        </p:txBody>
      </p:sp>
      <p:sp>
        <p:nvSpPr>
          <p:cNvPr id="2" name="TextBox 11"/>
          <p:cNvSpPr txBox="1"/>
          <p:nvPr/>
        </p:nvSpPr>
        <p:spPr>
          <a:xfrm>
            <a:off x="1078865" y="1445260"/>
            <a:ext cx="10841355" cy="7067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SUGGESTED ANSWERS: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of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p.81, look at the picture and say what the topic of the project is 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09" y="1638300"/>
            <a:ext cx="10014381" cy="18046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information and pictures (searching the Internet, reading books / magazines, brainstorming ideas, etc. about a natural wonder: its location, its special features / attractions, threats to its existence, and ways / plans to preserve it.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-11346815" y="3874770"/>
            <a:ext cx="10014381" cy="85788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11346814" y="526161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30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your posters and answering questions about the content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1688465"/>
            <a:ext cx="2140720" cy="169164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</a:p>
        </p:txBody>
      </p:sp>
      <p:sp>
        <p:nvSpPr>
          <p:cNvPr id="9" name="Rectangles 8"/>
          <p:cNvSpPr/>
          <p:nvPr/>
        </p:nvSpPr>
        <p:spPr>
          <a:xfrm>
            <a:off x="1" y="3874135"/>
            <a:ext cx="2140084" cy="90233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</a:p>
        </p:txBody>
      </p:sp>
      <p:sp>
        <p:nvSpPr>
          <p:cNvPr id="10" name="Rectangles 9"/>
          <p:cNvSpPr/>
          <p:nvPr/>
        </p:nvSpPr>
        <p:spPr>
          <a:xfrm>
            <a:off x="0" y="5261610"/>
            <a:ext cx="2140084" cy="9023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4" grpId="1"/>
      <p:bldP spid="4" grpId="2" animBg="1"/>
      <p:bldP spid="5" grpId="1"/>
      <p:bldP spid="5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Create a Travel Brochure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(√) T (True) of F (False) for each sentence.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Complete each sentence with a word or a phrase from the box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Underline the correct answer to complete each sentence.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Natural Wonders Knowledge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6630670" y="1788160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995545" y="2274570"/>
            <a:ext cx="701802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 most beautiful places in your country?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they?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they natural or man made? …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</a:p>
        </p:txBody>
      </p:sp>
      <p:pic>
        <p:nvPicPr>
          <p:cNvPr id="10" name="Content Placeholder 9" descr="tour-ha-l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95" y="7212330"/>
            <a:ext cx="1116965" cy="69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41960" y="77216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  <p:bldP spid="12" grpId="0" bldLvl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our-ha-lo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1365" cy="7620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7170" y="942340"/>
            <a:ext cx="5624195" cy="684022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7" name="Content Placeholder 5" descr="Lady-Musgrave-Island-Great-Barrier-Re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75" y="9200515"/>
            <a:ext cx="4109085" cy="273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2550" y="271780"/>
            <a:ext cx="12190730" cy="812736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989965"/>
            <a:ext cx="5624195" cy="653669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-82550" y="2106930"/>
            <a:ext cx="57067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GREAT BARRIER</a:t>
            </a:r>
          </a:p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REEF</a:t>
            </a:r>
          </a:p>
        </p:txBody>
      </p:sp>
      <p:pic>
        <p:nvPicPr>
          <p:cNvPr id="7" name="Content Placeholder 9" descr="tour-ha-lo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710" y="-1555115"/>
            <a:ext cx="3186430" cy="1991360"/>
          </a:xfrm>
          <a:prstGeom prst="rect">
            <a:avLst/>
          </a:prstGeom>
        </p:spPr>
      </p:pic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4500245" y="8203565"/>
            <a:ext cx="3818890" cy="2822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ady-Musgrave-Island-Great-Barrier-Ree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72515" y="-1869440"/>
            <a:ext cx="2242185" cy="149479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9" name="Content Placeholder 8" descr="sahara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94615" y="772160"/>
            <a:ext cx="12284710" cy="90805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260975"/>
            <a:ext cx="12012930" cy="226568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572385" y="5694045"/>
            <a:ext cx="699579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SAHARA DESERT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4" name="Content Placeholder 23" descr="creative-brochure-2-768x54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7045" y="1268095"/>
            <a:ext cx="7228840" cy="5111115"/>
          </a:xfrm>
          <a:prstGeom prst="rect">
            <a:avLst/>
          </a:prstGeom>
        </p:spPr>
      </p:pic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CREATE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TRAVEL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BROCHURE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92E705-012D-4529-98D1-D7866FD80B1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LESSON 1_ GETTING START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D8B3A2-C51D-4BC2-B7FA-82580D43641C}:3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ACDBB-AE97-4729-964E-9DF1133D4ED4}:6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407807-B58D-47D6-8DC1-FD6C1AB21822}:5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1534DF-F2FD-4E24-B378-CDD76FDA40E0}:3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1DF08-5274-4FDE-BA25-339926F3E6AF}:3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51B25-C258-42BD-909D-0C9E0C0DF1CD}:3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8DABA-D98B-4BF4-AA6A-A302E0FD6C53}:6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F5D748-7B41-4F70-98E5-20BE78EB8708}:6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BF53D-0AAD-43B8-9253-27643206D612}:6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195957-6D66-46EC-A6A4-C73668D1BE3E}:6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D79CB4-3EB1-4FAE-8F92-54264765AE24}:2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F35C24-E302-47B5-B85D-24C78D2B0A5A}:47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E6C75-44A2-4DEF-8A3F-2B9323FFF64D}:6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401261-1917-4A12-80D9-37137EF0F075}:6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7B20A-84D8-42A8-8EB9-66F27206DF41}:3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56709C-434D-42A1-B281-DF862F0C89A5}:5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C6A620-6DEC-498A-9B9D-4D24B882F631}:6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3CD15-5260-4E7E-9DA4-E3CADC5318B5}:65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BC31A6-8594-41C4-AF40-F8AA3AAF6DBE}:6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10FD32-CAEA-45F6-9700-F8E192AE2EA0}:29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5EBAA-8975-4679-AD1D-B7F3DAAB488C}:6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F119B-080A-4F17-BBEC-5166A45FFC87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0B4FC7-2F53-4C0A-B59C-A883604AB94D}:67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6BC5D6-5204-4B00-A9E0-151EF2BA92DB}:6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AB47A5-3446-4CE6-A0F1-08109C1DCBEE}:6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D17C75-50A4-4BE5-B6BC-155F881FA99E}:3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9646C-8F6A-487E-8604-E0AD108463E8}:6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1DE465-8804-440A-A039-5B6AB6048D51}:6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E5A361-F8F0-4F23-AE76-36369493F917}:3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12A88-F44D-4A43-8BB4-940D26C69B3A}:4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1394EC-F886-4F01-97D0-4A7946DC8B6E}:4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0DF335-131D-4DFE-8B42-25A76ECEC213}:35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E8BDF6-8A1C-453A-B667-0674630F2E21}:3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A2049-8D0D-44AE-817A-076E3ECA4B50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DF7686-B1DA-461C-A96A-78AFFAE52F88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2CC3B3-87F6-49F7-9E20-BA8BDC465884}:5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9633A6-5EAF-4649-9BCF-B69A6D9C27AA}:6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400D8C-7A32-42B5-B5A7-4CC237CE0B0B}:6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1928</Words>
  <Application>Microsoft Office PowerPoint</Application>
  <PresentationFormat>Widescreen</PresentationFormat>
  <Paragraphs>330</Paragraphs>
  <Slides>38</Slides>
  <Notes>31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Adobe Gothic Std B</vt:lpstr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1_ GETTING STARTED</dc:title>
  <dc:creator>TrangDTT</dc:creator>
  <cp:lastModifiedBy>Office</cp:lastModifiedBy>
  <cp:revision>294</cp:revision>
  <dcterms:created xsi:type="dcterms:W3CDTF">2020-12-09T02:04:00Z</dcterms:created>
  <dcterms:modified xsi:type="dcterms:W3CDTF">2025-09-04T02:38:15Z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