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tags/tag18.xml" ContentType="application/vnd.openxmlformats-officedocument.presentationml.tags+xml"/>
  <Override PartName="/ppt/notesSlides/notesSlide13.xml" ContentType="application/vnd.openxmlformats-officedocument.presentationml.notesSlide+xml"/>
  <Override PartName="/ppt/tags/tag19.xml" ContentType="application/vnd.openxmlformats-officedocument.presentationml.tags+xml"/>
  <Override PartName="/ppt/notesSlides/notesSlide14.xml" ContentType="application/vnd.openxmlformats-officedocument.presentationml.notesSlide+xml"/>
  <Override PartName="/ppt/tags/tag20.xml" ContentType="application/vnd.openxmlformats-officedocument.presentationml.tags+xml"/>
  <Override PartName="/ppt/notesSlides/notesSlide15.xml" ContentType="application/vnd.openxmlformats-officedocument.presentationml.notesSlide+xml"/>
  <Override PartName="/ppt/tags/tag21.xml" ContentType="application/vnd.openxmlformats-officedocument.presentationml.tags+xml"/>
  <Override PartName="/ppt/notesSlides/notesSlide16.xml" ContentType="application/vnd.openxmlformats-officedocument.presentationml.notesSlide+xml"/>
  <Override PartName="/ppt/tags/tag22.xml" ContentType="application/vnd.openxmlformats-officedocument.presentationml.tags+xml"/>
  <Override PartName="/ppt/notesSlides/notesSlide17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8.xml" ContentType="application/vnd.openxmlformats-officedocument.presentationml.notesSlide+xml"/>
  <Override PartName="/ppt/tags/tag25.xml" ContentType="application/vnd.openxmlformats-officedocument.presentationml.tags+xml"/>
  <Override PartName="/ppt/notesSlides/notesSlide19.xml" ContentType="application/vnd.openxmlformats-officedocument.presentationml.notesSlide+xml"/>
  <Override PartName="/ppt/tags/tag26.xml" ContentType="application/vnd.openxmlformats-officedocument.presentationml.tags+xml"/>
  <Override PartName="/ppt/notesSlides/notesSlide20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21.xml" ContentType="application/vnd.openxmlformats-officedocument.presentationml.notesSlide+xml"/>
  <Override PartName="/ppt/tags/tag29.xml" ContentType="application/vnd.openxmlformats-officedocument.presentationml.tags+xml"/>
  <Override PartName="/ppt/notesSlides/notesSlide22.xml" ContentType="application/vnd.openxmlformats-officedocument.presentationml.notesSlide+xml"/>
  <Override PartName="/ppt/tags/tag3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71" r:id="rId2"/>
    <p:sldId id="674" r:id="rId3"/>
    <p:sldId id="389" r:id="rId4"/>
    <p:sldId id="531" r:id="rId5"/>
    <p:sldId id="436" r:id="rId6"/>
    <p:sldId id="700" r:id="rId7"/>
    <p:sldId id="446" r:id="rId8"/>
    <p:sldId id="445" r:id="rId9"/>
    <p:sldId id="596" r:id="rId10"/>
    <p:sldId id="622" r:id="rId11"/>
    <p:sldId id="599" r:id="rId12"/>
    <p:sldId id="721" r:id="rId13"/>
    <p:sldId id="722" r:id="rId14"/>
    <p:sldId id="723" r:id="rId15"/>
    <p:sldId id="456" r:id="rId16"/>
    <p:sldId id="724" r:id="rId17"/>
    <p:sldId id="642" r:id="rId18"/>
    <p:sldId id="725" r:id="rId19"/>
    <p:sldId id="668" r:id="rId20"/>
    <p:sldId id="739" r:id="rId21"/>
    <p:sldId id="740" r:id="rId22"/>
    <p:sldId id="741" r:id="rId23"/>
    <p:sldId id="298" r:id="rId24"/>
    <p:sldId id="742" r:id="rId25"/>
    <p:sldId id="610" r:id="rId26"/>
    <p:sldId id="743" r:id="rId27"/>
    <p:sldId id="314" r:id="rId28"/>
    <p:sldId id="330" r:id="rId29"/>
    <p:sldId id="350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97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6EE"/>
    <a:srgbClr val="C1F2B0"/>
    <a:srgbClr val="C5FFF8"/>
    <a:srgbClr val="6DB9EF"/>
    <a:srgbClr val="FFF5C2"/>
    <a:srgbClr val="FFE5E5"/>
    <a:srgbClr val="F3FDE8"/>
    <a:srgbClr val="398FCF"/>
    <a:srgbClr val="FDCEDF"/>
    <a:srgbClr val="F6F4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1068" y="48"/>
      </p:cViewPr>
      <p:guideLst>
        <p:guide orient="horz" pos="2159"/>
        <p:guide pos="397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04/09/2025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04/09/2025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73655" y="8009017"/>
            <a:ext cx="787400" cy="709295"/>
            <a:chOff x="2180974" y="148629"/>
            <a:chExt cx="712319" cy="709214"/>
          </a:xfrm>
        </p:grpSpPr>
        <p:sp>
          <p:nvSpPr>
            <p:cNvPr id="10" name="Oval 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>
                <a:solidFill>
                  <a:schemeClr val="tx1"/>
                </a:solidFill>
              </a:endParaRPr>
            </a:p>
          </p:txBody>
        </p:sp>
        <p:sp>
          <p:nvSpPr>
            <p:cNvPr id="11" name="Chord 1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39"/>
          <p:cNvSpPr txBox="1"/>
          <p:nvPr/>
        </p:nvSpPr>
        <p:spPr>
          <a:xfrm>
            <a:off x="542925" y="7902972"/>
            <a:ext cx="230886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 pitchFamily="34" charset="0"/>
              </a:rPr>
              <a:t>Unit</a:t>
            </a:r>
          </a:p>
        </p:txBody>
      </p:sp>
      <p:sp>
        <p:nvSpPr>
          <p:cNvPr id="13" name="TextBox 16"/>
          <p:cNvSpPr txBox="1"/>
          <p:nvPr/>
        </p:nvSpPr>
        <p:spPr>
          <a:xfrm>
            <a:off x="2553335" y="7992507"/>
            <a:ext cx="8070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4000" b="1" dirty="0">
                <a:solidFill>
                  <a:schemeClr val="bg1"/>
                </a:solidFill>
                <a:latin typeface="Myriad Pro" pitchFamily="34" charset="0"/>
              </a:rPr>
              <a:t>7</a:t>
            </a:r>
          </a:p>
        </p:txBody>
      </p:sp>
      <p:sp>
        <p:nvSpPr>
          <p:cNvPr id="20" name="TextBox 40"/>
          <p:cNvSpPr txBox="1"/>
          <p:nvPr/>
        </p:nvSpPr>
        <p:spPr>
          <a:xfrm>
            <a:off x="2138680" y="7915037"/>
            <a:ext cx="958659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n>
                  <a:noFill/>
                </a:ln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 pitchFamily="34" charset="0"/>
              </a:rPr>
              <a:t>NATURAL WONDERS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169181" y="8979535"/>
            <a:ext cx="5208270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35"/>
          <p:cNvSpPr txBox="1"/>
          <p:nvPr/>
        </p:nvSpPr>
        <p:spPr>
          <a:xfrm>
            <a:off x="3694481" y="9014937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3: A CLOSER LOOK 2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624455" y="8810464"/>
            <a:ext cx="990895" cy="941618"/>
            <a:chOff x="2766630" y="1746890"/>
            <a:chExt cx="990895" cy="9416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 Box 4"/>
          <p:cNvSpPr txBox="1"/>
          <p:nvPr/>
        </p:nvSpPr>
        <p:spPr>
          <a:xfrm>
            <a:off x="247015" y="1780540"/>
            <a:ext cx="11639550" cy="4429760"/>
          </a:xfrm>
          <a:prstGeom prst="rect">
            <a:avLst/>
          </a:prstGeom>
          <a:solidFill>
            <a:srgbClr val="FEE3AF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500"/>
              <a:t>In reporting </a:t>
            </a:r>
            <a:r>
              <a:rPr lang="en-US" sz="3500" i="1">
                <a:highlight>
                  <a:srgbClr val="FFFF00"/>
                </a:highlight>
              </a:rPr>
              <a:t>Yes / No questions</a:t>
            </a:r>
            <a:r>
              <a:rPr lang="en-US" sz="3500"/>
              <a:t>, we often use the verb </a:t>
            </a:r>
            <a:r>
              <a:rPr lang="en-US" sz="3500" i="1">
                <a:highlight>
                  <a:srgbClr val="FFFF00"/>
                </a:highlight>
              </a:rPr>
              <a:t>ask</a:t>
            </a:r>
            <a:r>
              <a:rPr lang="en-US" sz="3500"/>
              <a:t> or </a:t>
            </a:r>
            <a:r>
              <a:rPr lang="en-US" sz="3500" i="1">
                <a:highlight>
                  <a:srgbClr val="FFFF00"/>
                </a:highlight>
              </a:rPr>
              <a:t>want to know</a:t>
            </a:r>
            <a:r>
              <a:rPr lang="en-US" sz="3500"/>
              <a:t>; we use the word order of statements. </a:t>
            </a:r>
          </a:p>
          <a:p>
            <a:pPr algn="just"/>
            <a:r>
              <a:rPr lang="en-US" sz="3500"/>
              <a:t>In reporting </a:t>
            </a:r>
            <a:r>
              <a:rPr lang="en-US" sz="3500" i="1">
                <a:highlight>
                  <a:srgbClr val="FFFF00"/>
                </a:highlight>
              </a:rPr>
              <a:t>Yes / No questions</a:t>
            </a:r>
            <a:r>
              <a:rPr lang="en-US" sz="3500"/>
              <a:t>, we normally use</a:t>
            </a:r>
            <a:r>
              <a:rPr lang="en-US" sz="3500" i="1">
                <a:highlight>
                  <a:srgbClr val="FFFF00"/>
                </a:highlight>
              </a:rPr>
              <a:t> if / whether + clause.</a:t>
            </a:r>
          </a:p>
          <a:p>
            <a:pPr algn="just"/>
            <a:r>
              <a:rPr lang="en-US" sz="3500" b="1">
                <a:solidFill>
                  <a:srgbClr val="398FCF"/>
                </a:solidFill>
              </a:rPr>
              <a:t>Example:</a:t>
            </a:r>
          </a:p>
          <a:p>
            <a:pPr algn="just"/>
            <a:r>
              <a:rPr lang="en-US" sz="3500"/>
              <a:t>Anna: “Do you plan to climb any mountains this summer, Joe?”</a:t>
            </a:r>
          </a:p>
          <a:p>
            <a:pPr algn="just"/>
            <a:r>
              <a:rPr lang="en-US" sz="3500"/>
              <a:t>→ Anna </a:t>
            </a:r>
            <a:r>
              <a:rPr lang="en-US" sz="3500" b="1"/>
              <a:t>asked</a:t>
            </a:r>
            <a:r>
              <a:rPr lang="en-US" sz="3500"/>
              <a:t> Joe </a:t>
            </a:r>
            <a:r>
              <a:rPr lang="en-US" sz="3500" b="1"/>
              <a:t>if / whether</a:t>
            </a:r>
            <a:r>
              <a:rPr lang="en-US" sz="3500"/>
              <a:t> he planned to climb any mountains that summer.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345" y="922655"/>
            <a:ext cx="3148330" cy="92773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540385" y="10160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PRESENTATION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86130" y="1097915"/>
            <a:ext cx="11322685" cy="5835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to complete each question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3266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544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PRESENTATION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106805" y="3063875"/>
            <a:ext cx="3918585" cy="1076325"/>
          </a:xfrm>
          <a:prstGeom prst="rect">
            <a:avLst/>
          </a:prstGeom>
          <a:solidFill>
            <a:srgbClr val="F9F3CC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A. told me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C. wanted to know</a:t>
            </a:r>
            <a:r>
              <a:rPr lang="en-US" sz="3200"/>
              <a:t>                  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6953250" y="3063875"/>
            <a:ext cx="3928110" cy="1076325"/>
          </a:xfrm>
          <a:prstGeom prst="rect">
            <a:avLst/>
          </a:prstGeom>
          <a:solidFill>
            <a:srgbClr val="D7E5CA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B. said to me  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D. questions me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70840" y="1896745"/>
            <a:ext cx="11259185" cy="107632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1. </a:t>
            </a:r>
            <a:r>
              <a:rPr lang="en-US" sz="3200"/>
              <a:t>“Will pollution endanger the wildlife here?” Kate asked.</a:t>
            </a:r>
          </a:p>
          <a:p>
            <a:pPr algn="just"/>
            <a:r>
              <a:rPr lang="en-US" sz="3200"/>
              <a:t>→ Kate ______ if pollution would endanger the wildlife there.</a:t>
            </a:r>
          </a:p>
        </p:txBody>
      </p:sp>
      <p:sp>
        <p:nvSpPr>
          <p:cNvPr id="10" name="Oval 9"/>
          <p:cNvSpPr/>
          <p:nvPr/>
        </p:nvSpPr>
        <p:spPr>
          <a:xfrm>
            <a:off x="1106805" y="3641090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Box 26"/>
          <p:cNvSpPr txBox="1"/>
          <p:nvPr/>
        </p:nvSpPr>
        <p:spPr>
          <a:xfrm>
            <a:off x="370840" y="4284980"/>
            <a:ext cx="11259185" cy="107632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2. </a:t>
            </a:r>
            <a:r>
              <a:rPr lang="en-US" sz="3200"/>
              <a:t>“Are you enjoying your flight?” the stewardess asked me.</a:t>
            </a:r>
          </a:p>
          <a:p>
            <a:pPr algn="just"/>
            <a:r>
              <a:rPr lang="en-US" sz="3200"/>
              <a:t>→ The stewardess asked me if I ______my flight.</a:t>
            </a:r>
          </a:p>
        </p:txBody>
      </p:sp>
      <p:sp>
        <p:nvSpPr>
          <p:cNvPr id="28" name="Text Box 27"/>
          <p:cNvSpPr txBox="1"/>
          <p:nvPr/>
        </p:nvSpPr>
        <p:spPr>
          <a:xfrm>
            <a:off x="1106805" y="5409565"/>
            <a:ext cx="3918585" cy="1076325"/>
          </a:xfrm>
          <a:prstGeom prst="rect">
            <a:avLst/>
          </a:prstGeom>
          <a:solidFill>
            <a:srgbClr val="F9F3CC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A. am enjoying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C. enjoyed  </a:t>
            </a:r>
            <a:r>
              <a:rPr lang="en-US" sz="3200"/>
              <a:t>                    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6953250" y="5409565"/>
            <a:ext cx="3928110" cy="1076325"/>
          </a:xfrm>
          <a:prstGeom prst="rect">
            <a:avLst/>
          </a:prstGeom>
          <a:solidFill>
            <a:srgbClr val="D7E5CA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B. was enjoying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D. would enjoy</a:t>
            </a:r>
          </a:p>
        </p:txBody>
      </p:sp>
      <p:sp>
        <p:nvSpPr>
          <p:cNvPr id="30" name="Oval 29"/>
          <p:cNvSpPr/>
          <p:nvPr/>
        </p:nvSpPr>
        <p:spPr>
          <a:xfrm>
            <a:off x="6953250" y="5448935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25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8" grpId="0" animBg="1"/>
      <p:bldP spid="8" grpId="1" animBg="1"/>
      <p:bldP spid="10" grpId="0" bldLvl="0" animBg="1"/>
      <p:bldP spid="10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bldLvl="0" animBg="1"/>
      <p:bldP spid="3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86130" y="1097915"/>
            <a:ext cx="11322685" cy="5835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to complete each question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3266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544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PRESENTATION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106805" y="3063875"/>
            <a:ext cx="4989195" cy="1076325"/>
          </a:xfrm>
          <a:prstGeom prst="rect">
            <a:avLst/>
          </a:prstGeom>
          <a:solidFill>
            <a:srgbClr val="F9F3CC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A. was Ganh Da Dia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C. whether Ganh Da Dia was</a:t>
            </a:r>
            <a:r>
              <a:rPr lang="en-US" sz="3200"/>
              <a:t>                  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6953250" y="3063875"/>
            <a:ext cx="3928110" cy="1076325"/>
          </a:xfrm>
          <a:prstGeom prst="rect">
            <a:avLst/>
          </a:prstGeom>
          <a:solidFill>
            <a:srgbClr val="D7E5CA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B. if Ganh Da Dia is  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D. if it is Ganh Da Dia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70840" y="1896745"/>
            <a:ext cx="11259185" cy="107632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3. </a:t>
            </a:r>
            <a:r>
              <a:rPr lang="en-US" sz="3200"/>
              <a:t>“Is Ganh Da Dia in Phu Yen Province, Phong?” </a:t>
            </a:r>
          </a:p>
          <a:p>
            <a:pPr algn="just"/>
            <a:r>
              <a:rPr lang="en-US" sz="3200"/>
              <a:t>→ She asked Phong ______ in Phu Yen Province.</a:t>
            </a:r>
          </a:p>
        </p:txBody>
      </p:sp>
      <p:sp>
        <p:nvSpPr>
          <p:cNvPr id="10" name="Oval 9"/>
          <p:cNvSpPr/>
          <p:nvPr/>
        </p:nvSpPr>
        <p:spPr>
          <a:xfrm>
            <a:off x="1106805" y="3641090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Box 26"/>
          <p:cNvSpPr txBox="1"/>
          <p:nvPr/>
        </p:nvSpPr>
        <p:spPr>
          <a:xfrm>
            <a:off x="370840" y="4284980"/>
            <a:ext cx="11259185" cy="107632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4. </a:t>
            </a:r>
            <a:r>
              <a:rPr lang="en-US" sz="3200"/>
              <a:t>“Can I take a photo inside the cave?” he said to the guide.</a:t>
            </a:r>
          </a:p>
          <a:p>
            <a:pPr algn="just"/>
            <a:r>
              <a:rPr lang="en-US" sz="3200"/>
              <a:t>→ He ______ the guide if he could take a photo inside the cave.</a:t>
            </a:r>
          </a:p>
        </p:txBody>
      </p:sp>
      <p:sp>
        <p:nvSpPr>
          <p:cNvPr id="28" name="Text Box 27"/>
          <p:cNvSpPr txBox="1"/>
          <p:nvPr/>
        </p:nvSpPr>
        <p:spPr>
          <a:xfrm>
            <a:off x="1106805" y="5409565"/>
            <a:ext cx="3918585" cy="1076325"/>
          </a:xfrm>
          <a:prstGeom prst="rect">
            <a:avLst/>
          </a:prstGeom>
          <a:solidFill>
            <a:srgbClr val="F9F3CC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A. asked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C. advised</a:t>
            </a:r>
            <a:r>
              <a:rPr lang="en-US" sz="3200"/>
              <a:t>                    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6953250" y="5409565"/>
            <a:ext cx="3928110" cy="1076325"/>
          </a:xfrm>
          <a:prstGeom prst="rect">
            <a:avLst/>
          </a:prstGeom>
          <a:solidFill>
            <a:srgbClr val="D7E5CA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B. said  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D. ordered</a:t>
            </a:r>
          </a:p>
        </p:txBody>
      </p:sp>
      <p:sp>
        <p:nvSpPr>
          <p:cNvPr id="30" name="Oval 29"/>
          <p:cNvSpPr/>
          <p:nvPr/>
        </p:nvSpPr>
        <p:spPr>
          <a:xfrm>
            <a:off x="1106805" y="5522595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99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8" grpId="0" animBg="1"/>
      <p:bldP spid="8" grpId="1" animBg="1"/>
      <p:bldP spid="10" grpId="0" bldLvl="0" animBg="1"/>
      <p:bldP spid="10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bldLvl="0" animBg="1"/>
      <p:bldP spid="3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86130" y="1097915"/>
            <a:ext cx="11322685" cy="5835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to complete each question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3266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544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PRESENTATION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71475" y="3063875"/>
            <a:ext cx="11257915" cy="2061210"/>
          </a:xfrm>
          <a:prstGeom prst="rect">
            <a:avLst/>
          </a:prstGeom>
          <a:solidFill>
            <a:srgbClr val="F9F3CC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A. was the weather good in Sa Pa in the winter?</a:t>
            </a:r>
          </a:p>
          <a:p>
            <a:r>
              <a:rPr lang="en-US" sz="3200">
                <a:solidFill>
                  <a:schemeClr val="tx1"/>
                </a:solidFill>
              </a:rPr>
              <a:t>B. if the weather is good in Sa Pa in the winter.</a:t>
            </a:r>
          </a:p>
          <a:p>
            <a:r>
              <a:rPr lang="en-US" sz="3200">
                <a:solidFill>
                  <a:schemeClr val="tx1"/>
                </a:solidFill>
              </a:rPr>
              <a:t>C. whether was the weather good in Sa Pa in the winter.</a:t>
            </a:r>
          </a:p>
          <a:p>
            <a:r>
              <a:rPr lang="en-US" sz="3200">
                <a:solidFill>
                  <a:schemeClr val="tx1"/>
                </a:solidFill>
              </a:rPr>
              <a:t>D. if the weather was good in Sa Pa in the winter.</a:t>
            </a:r>
            <a:r>
              <a:rPr lang="en-US" sz="3200"/>
              <a:t>                   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70840" y="1896745"/>
            <a:ext cx="11259185" cy="107632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5. </a:t>
            </a:r>
            <a:r>
              <a:rPr lang="en-US" sz="3200"/>
              <a:t>“Is the weather good in Sa Pa in the winter?” </a:t>
            </a:r>
          </a:p>
          <a:p>
            <a:pPr algn="just"/>
            <a:r>
              <a:rPr lang="en-US" sz="3200"/>
              <a:t>→ She wanted to know_____________________</a:t>
            </a:r>
          </a:p>
        </p:txBody>
      </p:sp>
      <p:sp>
        <p:nvSpPr>
          <p:cNvPr id="10" name="Oval 9"/>
          <p:cNvSpPr/>
          <p:nvPr/>
        </p:nvSpPr>
        <p:spPr>
          <a:xfrm>
            <a:off x="370840" y="4552315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10" grpId="0" bldLvl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845" y="2232660"/>
            <a:ext cx="2952115" cy="61785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09905" y="3611880"/>
            <a:ext cx="2207260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tx1"/>
                </a:solidFill>
              </a:rPr>
              <a:t>PRACTICE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88635" y="1163320"/>
            <a:ext cx="6311900" cy="61785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</a:t>
            </a:r>
            <a:r>
              <a:rPr lang="en-US" altLang="en-GB" dirty="0">
                <a:solidFill>
                  <a:schemeClr val="tx1"/>
                </a:solidFill>
              </a:rPr>
              <a:t> Review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Rumour Detective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0855" y="2078990"/>
            <a:ext cx="6329680" cy="94932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Grammar Explanation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1: Choose the correct answer A, B, C, or D to complete each question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74665" y="3273425"/>
            <a:ext cx="6327775" cy="134112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2: Complete the following reported questions.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3: Rewrite the sentences in reported questions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4: Read the passage and underline the Yes/No questions. Then write them in reported questions.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065"/>
            <a:ext cx="1287145" cy="82359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613535" y="2541905"/>
            <a:ext cx="702310" cy="10699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3: A CLOSER LOOK 2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5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11315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following reported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630555" y="1787525"/>
            <a:ext cx="11066145" cy="583565"/>
          </a:xfrm>
          <a:prstGeom prst="rect">
            <a:avLst/>
          </a:prstGeom>
          <a:solidFill>
            <a:srgbClr val="F3FDE8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1.</a:t>
            </a:r>
            <a:r>
              <a:rPr lang="en-US" sz="3200"/>
              <a:t> “Are you excited about your upcoming trip to Mui Ne?”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30555" y="3429000"/>
            <a:ext cx="11066145" cy="583565"/>
          </a:xfrm>
          <a:prstGeom prst="rect">
            <a:avLst/>
          </a:prstGeom>
          <a:solidFill>
            <a:srgbClr val="F3FDE8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2.</a:t>
            </a:r>
            <a:r>
              <a:rPr lang="en-US" sz="3200"/>
              <a:t> “Do you often meet Angela at school?”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31190" y="5070475"/>
            <a:ext cx="11064875" cy="583565"/>
          </a:xfrm>
          <a:prstGeom prst="rect">
            <a:avLst/>
          </a:prstGeom>
          <a:solidFill>
            <a:srgbClr val="F3FDE8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3.</a:t>
            </a:r>
            <a:r>
              <a:rPr lang="en-US" sz="3200"/>
              <a:t> “Will you visit Giang Dien Waterfall next week?”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1029970" y="2576195"/>
            <a:ext cx="10666095" cy="807720"/>
          </a:xfrm>
          <a:prstGeom prst="rect">
            <a:avLst/>
          </a:prstGeom>
          <a:solidFill>
            <a:srgbClr val="FFE5E5"/>
          </a:solidFill>
        </p:spPr>
        <p:txBody>
          <a:bodyPr wrap="square" rtlCol="0" anchor="t">
            <a:noAutofit/>
          </a:bodyPr>
          <a:lstStyle/>
          <a:p>
            <a:r>
              <a:rPr lang="en-US" sz="3200"/>
              <a:t>He asked the children if they were _______________________.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1028065" y="4249420"/>
            <a:ext cx="10666095" cy="583565"/>
          </a:xfrm>
          <a:prstGeom prst="rect">
            <a:avLst/>
          </a:prstGeom>
          <a:solidFill>
            <a:srgbClr val="FFE5E5"/>
          </a:solidFill>
        </p:spPr>
        <p:txBody>
          <a:bodyPr wrap="square" rtlCol="0" anchor="t">
            <a:spAutoFit/>
          </a:bodyPr>
          <a:lstStyle/>
          <a:p>
            <a:r>
              <a:rPr lang="en-US" sz="3200"/>
              <a:t>She asked us whether we ______________________________.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1028065" y="5726430"/>
            <a:ext cx="10666095" cy="825500"/>
          </a:xfrm>
          <a:prstGeom prst="rect">
            <a:avLst/>
          </a:prstGeom>
          <a:solidFill>
            <a:srgbClr val="FFE5E5"/>
          </a:solidFill>
        </p:spPr>
        <p:txBody>
          <a:bodyPr wrap="square" rtlCol="0" anchor="t">
            <a:noAutofit/>
          </a:bodyPr>
          <a:lstStyle/>
          <a:p>
            <a:r>
              <a:rPr lang="en-US" sz="3200"/>
              <a:t>She wanted to know if Mark____________________________.</a:t>
            </a:r>
          </a:p>
        </p:txBody>
      </p:sp>
      <p:sp>
        <p:nvSpPr>
          <p:cNvPr id="32" name="Right Arrow 31"/>
          <p:cNvSpPr/>
          <p:nvPr/>
        </p:nvSpPr>
        <p:spPr>
          <a:xfrm>
            <a:off x="268605" y="2661920"/>
            <a:ext cx="609600" cy="431800"/>
          </a:xfrm>
          <a:prstGeom prst="rightArrow">
            <a:avLst/>
          </a:prstGeom>
          <a:solidFill>
            <a:srgbClr val="FFE5E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>
            <a:off x="268605" y="4325620"/>
            <a:ext cx="609600" cy="431800"/>
          </a:xfrm>
          <a:prstGeom prst="rightArrow">
            <a:avLst/>
          </a:prstGeom>
          <a:solidFill>
            <a:srgbClr val="FFE5E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/>
          <p:nvPr/>
        </p:nvSpPr>
        <p:spPr>
          <a:xfrm>
            <a:off x="268605" y="5989320"/>
            <a:ext cx="609600" cy="431800"/>
          </a:xfrm>
          <a:prstGeom prst="rightArrow">
            <a:avLst/>
          </a:prstGeom>
          <a:solidFill>
            <a:srgbClr val="FFE5E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 Box 35"/>
          <p:cNvSpPr txBox="1"/>
          <p:nvPr/>
        </p:nvSpPr>
        <p:spPr>
          <a:xfrm>
            <a:off x="4225290" y="2954655"/>
            <a:ext cx="8491220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2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excited about their up-coming trip to Mui Ne</a:t>
            </a:r>
          </a:p>
        </p:txBody>
      </p:sp>
      <p:sp>
        <p:nvSpPr>
          <p:cNvPr id="37" name="Text Box 36"/>
          <p:cNvSpPr txBox="1"/>
          <p:nvPr/>
        </p:nvSpPr>
        <p:spPr>
          <a:xfrm>
            <a:off x="5330190" y="4122420"/>
            <a:ext cx="4973320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2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met Angela at school.</a:t>
            </a:r>
          </a:p>
        </p:txBody>
      </p:sp>
      <p:sp>
        <p:nvSpPr>
          <p:cNvPr id="38" name="Text Box 37"/>
          <p:cNvSpPr txBox="1"/>
          <p:nvPr/>
        </p:nvSpPr>
        <p:spPr>
          <a:xfrm>
            <a:off x="2840990" y="6064885"/>
            <a:ext cx="8491220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2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would visit Giang Dien Waterfall the following week.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30" grpId="0" animBg="1"/>
      <p:bldP spid="30" grpId="1" animBg="1"/>
      <p:bldP spid="31" grpId="0" animBg="1"/>
      <p:bldP spid="31" grpId="1" animBg="1"/>
      <p:bldP spid="36" grpId="0"/>
      <p:bldP spid="36" grpId="1"/>
      <p:bldP spid="37" grpId="0"/>
      <p:bldP spid="37" grpId="1"/>
      <p:bldP spid="38" grpId="0"/>
      <p:bldP spid="3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11315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following reported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630555" y="1787525"/>
            <a:ext cx="11066145" cy="583565"/>
          </a:xfrm>
          <a:prstGeom prst="rect">
            <a:avLst/>
          </a:prstGeom>
          <a:solidFill>
            <a:srgbClr val="F3FDE8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4.</a:t>
            </a:r>
            <a:r>
              <a:rPr lang="en-US" sz="3200"/>
              <a:t> “Is Con Dao National Park rich in flora and fauna?”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30555" y="4292600"/>
            <a:ext cx="11066145" cy="583565"/>
          </a:xfrm>
          <a:prstGeom prst="rect">
            <a:avLst/>
          </a:prstGeom>
          <a:solidFill>
            <a:srgbClr val="F3FDE8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5.</a:t>
            </a:r>
            <a:r>
              <a:rPr lang="en-US" sz="3200"/>
              <a:t> “Can we go to the campsite by bike?”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1029970" y="2576195"/>
            <a:ext cx="10666095" cy="1028700"/>
          </a:xfrm>
          <a:prstGeom prst="rect">
            <a:avLst/>
          </a:prstGeom>
          <a:solidFill>
            <a:srgbClr val="FFE5E5"/>
          </a:solidFill>
        </p:spPr>
        <p:txBody>
          <a:bodyPr wrap="square" rtlCol="0" anchor="t">
            <a:noAutofit/>
          </a:bodyPr>
          <a:lstStyle/>
          <a:p>
            <a:r>
              <a:rPr lang="en-US" sz="3200"/>
              <a:t>I asked the teacher ___________________________________.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1028065" y="5113020"/>
            <a:ext cx="10666095" cy="1214755"/>
          </a:xfrm>
          <a:prstGeom prst="rect">
            <a:avLst/>
          </a:prstGeom>
          <a:solidFill>
            <a:srgbClr val="FFE5E5"/>
          </a:solidFill>
        </p:spPr>
        <p:txBody>
          <a:bodyPr wrap="square" rtlCol="0" anchor="t">
            <a:noAutofit/>
          </a:bodyPr>
          <a:lstStyle/>
          <a:p>
            <a:r>
              <a:rPr lang="en-US" sz="3200"/>
              <a:t>Arthur wanted to know ______________________________.</a:t>
            </a:r>
          </a:p>
        </p:txBody>
      </p:sp>
      <p:sp>
        <p:nvSpPr>
          <p:cNvPr id="32" name="Right Arrow 31"/>
          <p:cNvSpPr/>
          <p:nvPr/>
        </p:nvSpPr>
        <p:spPr>
          <a:xfrm>
            <a:off x="268605" y="2661920"/>
            <a:ext cx="609600" cy="431800"/>
          </a:xfrm>
          <a:prstGeom prst="rightArrow">
            <a:avLst/>
          </a:prstGeom>
          <a:solidFill>
            <a:srgbClr val="FFE5E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>
            <a:off x="268605" y="5189220"/>
            <a:ext cx="609600" cy="431800"/>
          </a:xfrm>
          <a:prstGeom prst="rightArrow">
            <a:avLst/>
          </a:prstGeom>
          <a:solidFill>
            <a:srgbClr val="FFE5E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 Box 35"/>
          <p:cNvSpPr txBox="1"/>
          <p:nvPr/>
        </p:nvSpPr>
        <p:spPr>
          <a:xfrm>
            <a:off x="1278890" y="3005455"/>
            <a:ext cx="8491220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2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/ whether Con Dao National Park was rich in flora and fauna.</a:t>
            </a:r>
          </a:p>
        </p:txBody>
      </p:sp>
      <p:sp>
        <p:nvSpPr>
          <p:cNvPr id="37" name="Text Box 36"/>
          <p:cNvSpPr txBox="1"/>
          <p:nvPr/>
        </p:nvSpPr>
        <p:spPr>
          <a:xfrm>
            <a:off x="3031490" y="5619750"/>
            <a:ext cx="4973320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2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/ whether they could go to the camp site by bike.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" grpId="0" animBg="1"/>
      <p:bldP spid="11" grpId="1" animBg="1"/>
      <p:bldP spid="14" grpId="0" animBg="1"/>
      <p:bldP spid="14" grpId="1" animBg="1"/>
      <p:bldP spid="30" grpId="0" animBg="1"/>
      <p:bldP spid="30" grpId="1" animBg="1"/>
      <p:bldP spid="36" grpId="0"/>
      <p:bldP spid="36" grpId="1"/>
      <p:bldP spid="37" grpId="0"/>
      <p:bldP spid="3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04203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Rewrite the sentences in reported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630555" y="1787525"/>
            <a:ext cx="11066145" cy="58356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1.</a:t>
            </a:r>
            <a:r>
              <a:rPr lang="en-US" sz="3200"/>
              <a:t> “Are you still working from home?” I asked my dad.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1029970" y="2576195"/>
            <a:ext cx="10666095" cy="6565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lstStyle/>
          <a:p>
            <a:r>
              <a:rPr lang="en-US" sz="3200"/>
              <a:t>___________________________________________________.</a:t>
            </a:r>
          </a:p>
        </p:txBody>
      </p:sp>
      <p:sp>
        <p:nvSpPr>
          <p:cNvPr id="32" name="Right Arrow 31"/>
          <p:cNvSpPr/>
          <p:nvPr/>
        </p:nvSpPr>
        <p:spPr>
          <a:xfrm>
            <a:off x="268605" y="2661920"/>
            <a:ext cx="609600" cy="4318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 Box 35"/>
          <p:cNvSpPr txBox="1"/>
          <p:nvPr/>
        </p:nvSpPr>
        <p:spPr>
          <a:xfrm>
            <a:off x="1028065" y="2526030"/>
            <a:ext cx="8491220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2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asked my dad if / whether he was still working from home.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29920" y="3298825"/>
            <a:ext cx="11066145" cy="58356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2</a:t>
            </a:r>
            <a:r>
              <a:rPr lang="en-US" sz="3200"/>
              <a:t>. “Do you have to pack your suitcase, Anne?” said Mark.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1028065" y="4198620"/>
            <a:ext cx="10666095" cy="6565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lstStyle/>
          <a:p>
            <a:r>
              <a:rPr lang="en-US" sz="3200"/>
              <a:t>___________________________________________________.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266700" y="4284345"/>
            <a:ext cx="609600" cy="4318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Box 20"/>
          <p:cNvSpPr txBox="1"/>
          <p:nvPr/>
        </p:nvSpPr>
        <p:spPr>
          <a:xfrm>
            <a:off x="1028065" y="4144645"/>
            <a:ext cx="8491220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2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 asked Anne if / whether she had to pack her suitcase.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628015" y="5042535"/>
            <a:ext cx="11066145" cy="58356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3.</a:t>
            </a:r>
            <a:r>
              <a:rPr lang="en-US" sz="3200"/>
              <a:t> Lan: “Are you interested in visiting Phu Quoc Island, Tom?”.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1030605" y="5698490"/>
            <a:ext cx="10666095" cy="12973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lstStyle/>
          <a:p>
            <a:r>
              <a:rPr lang="en-US" sz="3200"/>
              <a:t>______________________________________________________________________________________________________.</a:t>
            </a:r>
          </a:p>
        </p:txBody>
      </p:sp>
      <p:sp>
        <p:nvSpPr>
          <p:cNvPr id="25" name="Right Arrow 24"/>
          <p:cNvSpPr/>
          <p:nvPr/>
        </p:nvSpPr>
        <p:spPr>
          <a:xfrm>
            <a:off x="269240" y="6015355"/>
            <a:ext cx="609600" cy="4318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Box 29"/>
          <p:cNvSpPr txBox="1"/>
          <p:nvPr/>
        </p:nvSpPr>
        <p:spPr>
          <a:xfrm>
            <a:off x="1106805" y="5637530"/>
            <a:ext cx="8491220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2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 asked / wanted to know if / whether Tom was interested </a:t>
            </a:r>
          </a:p>
          <a:p>
            <a:pPr algn="l"/>
            <a:r>
              <a:rPr lang="en-US" sz="32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visiting Phu Quoc Island.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4" grpId="0" animBg="1"/>
      <p:bldP spid="14" grpId="1" animBg="1"/>
      <p:bldP spid="36" grpId="0"/>
      <p:bldP spid="36" grpId="1"/>
      <p:bldP spid="11" grpId="0" animBg="1"/>
      <p:bldP spid="11" grpId="1" animBg="1"/>
      <p:bldP spid="19" grpId="0" animBg="1"/>
      <p:bldP spid="19" grpId="1" animBg="1"/>
      <p:bldP spid="21" grpId="0"/>
      <p:bldP spid="21" grpId="1"/>
      <p:bldP spid="23" grpId="0" animBg="1"/>
      <p:bldP spid="23" grpId="1" animBg="1"/>
      <p:bldP spid="24" grpId="0" animBg="1"/>
      <p:bldP spid="24" grpId="1" animBg="1"/>
      <p:bldP spid="30" grpId="0"/>
      <p:bldP spid="3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04203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Rewrite the sentences in reported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630555" y="1787525"/>
            <a:ext cx="11066145" cy="58356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4. </a:t>
            </a:r>
            <a:r>
              <a:rPr lang="en-US" sz="3200"/>
              <a:t>“Can we afford to go to Niagara Falls, Mum?” said Kay.</a:t>
            </a:r>
          </a:p>
        </p:txBody>
      </p:sp>
      <p:sp>
        <p:nvSpPr>
          <p:cNvPr id="32" name="Right Arrow 31"/>
          <p:cNvSpPr/>
          <p:nvPr/>
        </p:nvSpPr>
        <p:spPr>
          <a:xfrm>
            <a:off x="268605" y="2661920"/>
            <a:ext cx="609600" cy="4318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0"/>
          <p:cNvSpPr txBox="1"/>
          <p:nvPr/>
        </p:nvSpPr>
        <p:spPr>
          <a:xfrm>
            <a:off x="629920" y="3692525"/>
            <a:ext cx="11066145" cy="58356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5</a:t>
            </a:r>
            <a:r>
              <a:rPr lang="en-US" sz="3200"/>
              <a:t>. . “Will they visit Sa Pa and climb Mount Fansipan this summer?”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876300" y="4436110"/>
            <a:ext cx="10666095" cy="12973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lstStyle/>
          <a:p>
            <a:r>
              <a:rPr lang="en-US" sz="3200"/>
              <a:t>______________________________________________________________________________________________________.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266700" y="4678045"/>
            <a:ext cx="609600" cy="4318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Box 20"/>
          <p:cNvSpPr txBox="1"/>
          <p:nvPr/>
        </p:nvSpPr>
        <p:spPr>
          <a:xfrm>
            <a:off x="1028065" y="4424045"/>
            <a:ext cx="8491220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2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asked / wanted to know if/ whether they would visit Sa Pa </a:t>
            </a:r>
          </a:p>
          <a:p>
            <a:pPr algn="l"/>
            <a:r>
              <a:rPr lang="en-US" sz="32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climb Fansipan that summer.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878205" y="2436495"/>
            <a:ext cx="10666095" cy="12973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lstStyle/>
          <a:p>
            <a:r>
              <a:rPr lang="en-US" sz="3200"/>
              <a:t>______________________________________________________________________________________________________.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1080770" y="2360295"/>
            <a:ext cx="10463530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just"/>
            <a:r>
              <a:rPr lang="en-US" sz="32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Kay asked her mum if / whether they could afford to </a:t>
            </a:r>
          </a:p>
          <a:p>
            <a:pPr algn="just"/>
            <a:r>
              <a:rPr lang="en-US" sz="32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 to Niagara Falls.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" grpId="0" animBg="1"/>
      <p:bldP spid="11" grpId="1" animBg="1"/>
      <p:bldP spid="5" grpId="0" animBg="1"/>
      <p:bldP spid="5" grpId="1" animBg="1"/>
      <p:bldP spid="21" grpId="0"/>
      <p:bldP spid="21" grpId="1"/>
      <p:bldP spid="3" grpId="0" animBg="1"/>
      <p:bldP spid="3" grpId="1" animBg="1"/>
      <p:bldP spid="36" grpId="0"/>
      <p:bldP spid="3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042035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passage and underline the Yes/No questions. Then write them in reported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</a:p>
        </p:txBody>
      </p:sp>
      <p:sp>
        <p:nvSpPr>
          <p:cNvPr id="10" name="Flowchart: Display 9"/>
          <p:cNvSpPr/>
          <p:nvPr/>
        </p:nvSpPr>
        <p:spPr>
          <a:xfrm>
            <a:off x="179705" y="2204720"/>
            <a:ext cx="11827510" cy="4203700"/>
          </a:xfrm>
          <a:prstGeom prst="flowChartDisplay">
            <a:avLst/>
          </a:prstGeom>
          <a:solidFill>
            <a:srgbClr val="C5FFF8"/>
          </a:solidFill>
          <a:ln>
            <a:noFill/>
          </a:ln>
          <a:effectLst>
            <a:outerShdw blurRad="393700" dist="50800" dir="540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>
                <a:solidFill>
                  <a:schemeClr val="tx1"/>
                </a:solidFill>
              </a:rPr>
              <a:t>A tour guide is taking a group of tourists to visit Tonle Sap Lake in Cambodia. The guide said to them: “Is it your first time here?” Some said yes and some said no. Olivia asked the guide: “Do the people live on fishing?” He said most of them did. Then Mark said: “Do their children go to school on land?” “Yes, they do,” said the guide. ...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3342005" y="4071620"/>
            <a:ext cx="40513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287905" y="5925820"/>
            <a:ext cx="11734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168525" y="4935220"/>
            <a:ext cx="33578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089525" y="5392420"/>
            <a:ext cx="49199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8836025" y="4478020"/>
            <a:ext cx="11734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Text Box 4"/>
          <p:cNvSpPr txBox="1"/>
          <p:nvPr/>
        </p:nvSpPr>
        <p:spPr>
          <a:xfrm>
            <a:off x="-15560675" y="2268220"/>
            <a:ext cx="11066145" cy="58356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1.</a:t>
            </a:r>
            <a:r>
              <a:rPr lang="en-US" sz="3200"/>
              <a:t> </a:t>
            </a:r>
            <a:r>
              <a:rPr lang="en-US" sz="3200">
                <a:sym typeface="+mn-ea"/>
              </a:rPr>
              <a:t>The guide said to them: “Is it your first time here?”</a:t>
            </a:r>
            <a:endParaRPr lang="en-US" sz="3200"/>
          </a:p>
        </p:txBody>
      </p:sp>
      <p:sp>
        <p:nvSpPr>
          <p:cNvPr id="6" name="Text Box 5"/>
          <p:cNvSpPr txBox="1"/>
          <p:nvPr/>
        </p:nvSpPr>
        <p:spPr>
          <a:xfrm>
            <a:off x="-15603855" y="3698240"/>
            <a:ext cx="11066145" cy="58356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2.</a:t>
            </a:r>
            <a:r>
              <a:rPr lang="en-US" sz="3200"/>
              <a:t> </a:t>
            </a:r>
            <a:r>
              <a:rPr lang="en-US" sz="3200">
                <a:sym typeface="+mn-ea"/>
              </a:rPr>
              <a:t>Olivia asked the guide: “Do the people live on fishing?”</a:t>
            </a:r>
            <a:endParaRPr lang="en-US" sz="3200"/>
          </a:p>
        </p:txBody>
      </p:sp>
      <p:sp>
        <p:nvSpPr>
          <p:cNvPr id="18" name="Text Box 17"/>
          <p:cNvSpPr txBox="1"/>
          <p:nvPr/>
        </p:nvSpPr>
        <p:spPr>
          <a:xfrm>
            <a:off x="18418810" y="2851785"/>
            <a:ext cx="10758170" cy="12973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lstStyle/>
          <a:p>
            <a:r>
              <a:rPr lang="en-US" sz="3200"/>
              <a:t>______________________________________________________________________________________________________.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18418810" y="5048885"/>
            <a:ext cx="10758170" cy="12973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lstStyle/>
          <a:p>
            <a:r>
              <a:rPr lang="en-US" sz="3200"/>
              <a:t>______________________________________________________________________________________________________.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504239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5105" y="-636905"/>
            <a:ext cx="12852400" cy="856805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170555" y="1216422"/>
            <a:ext cx="787400" cy="709295"/>
            <a:chOff x="2180974" y="148629"/>
            <a:chExt cx="712319" cy="709214"/>
          </a:xfrm>
        </p:grpSpPr>
        <p:sp>
          <p:nvSpPr>
            <p:cNvPr id="10" name="Oval 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>
                <a:solidFill>
                  <a:schemeClr val="tx1"/>
                </a:solidFill>
              </a:endParaRPr>
            </a:p>
          </p:txBody>
        </p:sp>
        <p:sp>
          <p:nvSpPr>
            <p:cNvPr id="11" name="Chord 1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39"/>
          <p:cNvSpPr txBox="1"/>
          <p:nvPr/>
        </p:nvSpPr>
        <p:spPr>
          <a:xfrm>
            <a:off x="1139825" y="1110377"/>
            <a:ext cx="230886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 pitchFamily="34" charset="0"/>
              </a:rPr>
              <a:t>Unit</a:t>
            </a:r>
          </a:p>
        </p:txBody>
      </p:sp>
      <p:sp>
        <p:nvSpPr>
          <p:cNvPr id="13" name="TextBox 16"/>
          <p:cNvSpPr txBox="1"/>
          <p:nvPr/>
        </p:nvSpPr>
        <p:spPr>
          <a:xfrm>
            <a:off x="3150235" y="1199912"/>
            <a:ext cx="8070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4000" b="1" dirty="0">
                <a:solidFill>
                  <a:schemeClr val="bg1"/>
                </a:solidFill>
                <a:latin typeface="Myriad Pro" pitchFamily="34" charset="0"/>
              </a:rPr>
              <a:t>7</a:t>
            </a:r>
          </a:p>
        </p:txBody>
      </p:sp>
      <p:sp>
        <p:nvSpPr>
          <p:cNvPr id="20" name="TextBox 40"/>
          <p:cNvSpPr txBox="1"/>
          <p:nvPr/>
        </p:nvSpPr>
        <p:spPr>
          <a:xfrm>
            <a:off x="2735580" y="1122442"/>
            <a:ext cx="958659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n>
                  <a:noFill/>
                </a:ln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 pitchFamily="34" charset="0"/>
              </a:rPr>
              <a:t>NATURAL WONDERS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766081" y="2186940"/>
            <a:ext cx="5208270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35"/>
          <p:cNvSpPr txBox="1"/>
          <p:nvPr/>
        </p:nvSpPr>
        <p:spPr>
          <a:xfrm>
            <a:off x="4291381" y="2222342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3: A CLOSER LOOK 2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221355" y="2017869"/>
            <a:ext cx="990895" cy="941618"/>
            <a:chOff x="2766630" y="1746890"/>
            <a:chExt cx="990895" cy="9416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pic>
        <p:nvPicPr>
          <p:cNvPr id="3" name="Picture 2" descr="215042395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1133" y1="45900" x2="21133" y2="45900"/>
                        <a14:foregroundMark x1="25133" y1="46800" x2="15333" y2="56000"/>
                        <a14:foregroundMark x1="22600" y1="42400" x2="28933" y2="47200"/>
                        <a14:foregroundMark x1="58067" y1="40000" x2="86333" y2="59100"/>
                        <a14:foregroundMark x1="42000" y1="68400" x2="21267" y2="84300"/>
                        <a14:foregroundMark x1="64733" y1="39000" x2="86333" y2="447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5105" y="-462203"/>
            <a:ext cx="12852400" cy="85680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042035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passage and underline the Yes/No questions. Then write them in reported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631190" y="1976755"/>
            <a:ext cx="11066145" cy="58356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1.</a:t>
            </a:r>
            <a:r>
              <a:rPr lang="en-US" sz="3200"/>
              <a:t> </a:t>
            </a:r>
            <a:r>
              <a:rPr lang="en-US" sz="3200">
                <a:sym typeface="+mn-ea"/>
              </a:rPr>
              <a:t>The guide said to them: “Is it your first time here?”</a:t>
            </a:r>
            <a:endParaRPr lang="en-US" sz="3200"/>
          </a:p>
        </p:txBody>
      </p:sp>
      <p:sp>
        <p:nvSpPr>
          <p:cNvPr id="32" name="Right Arrow 31"/>
          <p:cNvSpPr/>
          <p:nvPr/>
        </p:nvSpPr>
        <p:spPr>
          <a:xfrm>
            <a:off x="193358" y="3206115"/>
            <a:ext cx="609600" cy="4318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588010" y="4145280"/>
            <a:ext cx="11066145" cy="58356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2.</a:t>
            </a:r>
            <a:r>
              <a:rPr lang="en-US" sz="3200"/>
              <a:t> </a:t>
            </a:r>
            <a:r>
              <a:rPr lang="en-US" sz="3200">
                <a:sym typeface="+mn-ea"/>
              </a:rPr>
              <a:t>Olivia asked the guide: “Do the people live on fishing?”</a:t>
            </a:r>
            <a:endParaRPr lang="en-US" sz="3200"/>
          </a:p>
        </p:txBody>
      </p:sp>
      <p:sp>
        <p:nvSpPr>
          <p:cNvPr id="8" name="Right Arrow 7"/>
          <p:cNvSpPr/>
          <p:nvPr/>
        </p:nvSpPr>
        <p:spPr>
          <a:xfrm>
            <a:off x="193358" y="5297805"/>
            <a:ext cx="609600" cy="4318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8"/>
          <p:cNvSpPr txBox="1"/>
          <p:nvPr/>
        </p:nvSpPr>
        <p:spPr>
          <a:xfrm>
            <a:off x="631190" y="7241540"/>
            <a:ext cx="11066145" cy="58356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3.</a:t>
            </a:r>
            <a:r>
              <a:rPr lang="en-US" sz="3200"/>
              <a:t> </a:t>
            </a:r>
            <a:r>
              <a:rPr lang="en-US" sz="3200">
                <a:sym typeface="+mn-ea"/>
              </a:rPr>
              <a:t>Mark said: “Do their children go to school on land?”</a:t>
            </a:r>
            <a:endParaRPr lang="en-US" sz="3200"/>
          </a:p>
        </p:txBody>
      </p:sp>
      <p:sp>
        <p:nvSpPr>
          <p:cNvPr id="13" name="Right Arrow 12"/>
          <p:cNvSpPr/>
          <p:nvPr/>
        </p:nvSpPr>
        <p:spPr>
          <a:xfrm>
            <a:off x="236538" y="7825105"/>
            <a:ext cx="609600" cy="4318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17"/>
          <p:cNvSpPr txBox="1"/>
          <p:nvPr/>
        </p:nvSpPr>
        <p:spPr>
          <a:xfrm>
            <a:off x="892810" y="2725420"/>
            <a:ext cx="10758170" cy="12973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lstStyle/>
          <a:p>
            <a:r>
              <a:rPr lang="en-US" sz="3200"/>
              <a:t>______________________________________________________________________________________________________.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2130425" y="2646045"/>
            <a:ext cx="744918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just"/>
            <a:r>
              <a:rPr lang="en-US" sz="32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guide asked them / wanted to know </a:t>
            </a:r>
          </a:p>
          <a:p>
            <a:pPr algn="just"/>
            <a:r>
              <a:rPr lang="en-US" sz="32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/ whether it was their first time there.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892810" y="4922520"/>
            <a:ext cx="10758170" cy="12973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lstStyle/>
          <a:p>
            <a:r>
              <a:rPr lang="en-US" sz="3200"/>
              <a:t>______________________________________________________________________________________________________.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2574925" y="4875530"/>
            <a:ext cx="744918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ctr"/>
            <a:r>
              <a:rPr lang="en-US" sz="32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Olivia asked / wanted to know </a:t>
            </a:r>
          </a:p>
          <a:p>
            <a:pPr algn="just"/>
            <a:r>
              <a:rPr lang="en-US" sz="32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/ whether the people there lived on fishing.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6" grpId="1" animBg="1"/>
      <p:bldP spid="9" grpId="1" animBg="1"/>
      <p:bldP spid="18" grpId="1" animBg="1"/>
      <p:bldP spid="19" grpId="0"/>
      <p:bldP spid="19" grpId="1"/>
      <p:bldP spid="23" grpId="1" animBg="1"/>
      <p:bldP spid="24" grpId="0"/>
      <p:bldP spid="2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042035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passage and underline the Yes/No questions. Then write them in reported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</a:p>
        </p:txBody>
      </p:sp>
      <p:sp>
        <p:nvSpPr>
          <p:cNvPr id="32" name="Right Arrow 31"/>
          <p:cNvSpPr/>
          <p:nvPr/>
        </p:nvSpPr>
        <p:spPr>
          <a:xfrm>
            <a:off x="193358" y="3987165"/>
            <a:ext cx="609600" cy="4318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8"/>
          <p:cNvSpPr txBox="1"/>
          <p:nvPr/>
        </p:nvSpPr>
        <p:spPr>
          <a:xfrm>
            <a:off x="609600" y="2838450"/>
            <a:ext cx="11066145" cy="58356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3.</a:t>
            </a:r>
            <a:r>
              <a:rPr lang="en-US" sz="3200"/>
              <a:t> </a:t>
            </a:r>
            <a:r>
              <a:rPr lang="en-US" sz="3200">
                <a:sym typeface="+mn-ea"/>
              </a:rPr>
              <a:t>Mark said: “Do their children go to school on land?”</a:t>
            </a:r>
            <a:endParaRPr lang="en-US" sz="3200"/>
          </a:p>
        </p:txBody>
      </p:sp>
      <p:sp>
        <p:nvSpPr>
          <p:cNvPr id="13" name="Right Arrow 12"/>
          <p:cNvSpPr/>
          <p:nvPr/>
        </p:nvSpPr>
        <p:spPr>
          <a:xfrm>
            <a:off x="236538" y="7825105"/>
            <a:ext cx="609600" cy="4318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17"/>
          <p:cNvSpPr txBox="1"/>
          <p:nvPr/>
        </p:nvSpPr>
        <p:spPr>
          <a:xfrm>
            <a:off x="892810" y="3506470"/>
            <a:ext cx="10758170" cy="12973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lstStyle/>
          <a:p>
            <a:r>
              <a:rPr lang="en-US" sz="3200"/>
              <a:t>______________________________________________________________________________________________________.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2130425" y="3427095"/>
            <a:ext cx="789368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ctr"/>
            <a:r>
              <a:rPr lang="en-US" sz="32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 asked / wanted to know </a:t>
            </a:r>
          </a:p>
          <a:p>
            <a:pPr algn="ctr"/>
            <a:r>
              <a:rPr lang="en-US" sz="32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/ whether their children went to school on land.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18" grpId="1" animBg="1"/>
      <p:bldP spid="19" grpId="0"/>
      <p:bldP spid="1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845" y="2232660"/>
            <a:ext cx="2952115" cy="61785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09905" y="3611880"/>
            <a:ext cx="2207260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tx1"/>
                </a:solidFill>
              </a:rPr>
              <a:t>PRACTICE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599233" y="50242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635" y="1163320"/>
            <a:ext cx="6311900" cy="61785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</a:t>
            </a:r>
            <a:r>
              <a:rPr lang="en-US" altLang="en-GB" dirty="0">
                <a:solidFill>
                  <a:schemeClr val="tx1"/>
                </a:solidFill>
              </a:rPr>
              <a:t> Review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Rumour Detective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0855" y="2078990"/>
            <a:ext cx="6329680" cy="94932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Grammar Explanation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1: Choose the correct answer A, B, C, or D to complete each question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74665" y="3273425"/>
            <a:ext cx="6327775" cy="134112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2: Complete the following reported questions.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3: Rewrite the sentences in reported questions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4: Read the passage and underline the Yes/No questions. Then write them in reported questions.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6095" y="4894580"/>
            <a:ext cx="6315075" cy="68643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two groups. Take turns to give and change the Yes/No questions into reported speech.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065"/>
            <a:ext cx="1287145" cy="82359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613535" y="2541905"/>
            <a:ext cx="702310" cy="10699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717165" y="3912870"/>
            <a:ext cx="800100" cy="111125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3: A CLOSER LOOK 2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5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1905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7" y="1026146"/>
            <a:ext cx="10338245" cy="10147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two groups. Take turns to give and change the Yes/No questions into reported speech.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79292" y="12869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2077" y="116673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29285" y="1964055"/>
            <a:ext cx="704088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vi-VN" altLang="en-US" sz="3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W</a:t>
            </a:r>
            <a:r>
              <a:rPr lang="en-US" sz="3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ork in 2 groups.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631825" y="2434590"/>
            <a:ext cx="106673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vi-VN" altLang="en-US" sz="3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Study the example.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208280" y="2916555"/>
            <a:ext cx="7461885" cy="1600835"/>
          </a:xfrm>
          <a:prstGeom prst="cloudCallout">
            <a:avLst/>
          </a:prstGeom>
          <a:solidFill>
            <a:srgbClr val="FBF6EE"/>
          </a:solidFill>
          <a:ln>
            <a:solidFill>
              <a:srgbClr val="92D05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</a:rPr>
              <a:t>Group A:</a:t>
            </a:r>
          </a:p>
          <a:p>
            <a:pPr algn="ctr"/>
            <a:r>
              <a:rPr lang="en-US" sz="3000">
                <a:solidFill>
                  <a:schemeClr val="tx1"/>
                </a:solidFill>
              </a:rPr>
              <a:t>“Is the Atacama Desert in Chile?”</a:t>
            </a:r>
          </a:p>
        </p:txBody>
      </p:sp>
      <p:sp>
        <p:nvSpPr>
          <p:cNvPr id="9" name="Cloud Callout 8"/>
          <p:cNvSpPr/>
          <p:nvPr/>
        </p:nvSpPr>
        <p:spPr>
          <a:xfrm flipH="1">
            <a:off x="4525010" y="4536440"/>
            <a:ext cx="7487920" cy="1677035"/>
          </a:xfrm>
          <a:prstGeom prst="cloudCallout">
            <a:avLst>
              <a:gd name="adj1" fmla="val -18686"/>
              <a:gd name="adj2" fmla="val 85501"/>
            </a:avLst>
          </a:prstGeom>
          <a:solidFill>
            <a:srgbClr val="C1F2B0"/>
          </a:solidFill>
          <a:ln>
            <a:solidFill>
              <a:srgbClr val="92D05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</a:rPr>
              <a:t>Group B:</a:t>
            </a:r>
          </a:p>
          <a:p>
            <a:pPr algn="ctr"/>
            <a:r>
              <a:rPr lang="en-US" sz="3000">
                <a:solidFill>
                  <a:schemeClr val="tx1"/>
                </a:solidFill>
              </a:rPr>
              <a:t>She asked if the Atacama Desert was in Chile.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2" grpId="0"/>
      <p:bldP spid="2" grpId="1"/>
      <p:bldP spid="4" grpId="0" animBg="1"/>
      <p:bldP spid="4" grpId="1" animBg="1"/>
      <p:bldP spid="9" grpId="0" animBg="1"/>
      <p:bldP spid="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1905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7" y="1026146"/>
            <a:ext cx="10338245" cy="10147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two groups. Take turns to give and change the Yes/No questions into reported speech.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79292" y="12869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2077" y="116673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61925" y="2004695"/>
            <a:ext cx="123056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W</a:t>
            </a:r>
            <a:r>
              <a:rPr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ork independently and prepare for </a:t>
            </a:r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performance.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55575" y="2710815"/>
            <a:ext cx="1182941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A gives three Yes / No questions, and group B changes them into reported questions.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87325" y="4031615"/>
            <a:ext cx="106673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Then swap roles.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5" grpId="0"/>
      <p:bldP spid="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967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543814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86055" y="1209040"/>
            <a:ext cx="1191133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sz="4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Reported questions into direct questions 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61925" y="2004695"/>
            <a:ext cx="123056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W</a:t>
            </a:r>
            <a:r>
              <a:rPr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ork </a:t>
            </a:r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pairs. 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27635" y="2584450"/>
            <a:ext cx="1200594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student makes a reported Yes / No question, and the other turns it into a direct question. </a:t>
            </a:r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78130" y="3726815"/>
            <a:ext cx="1181925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127635" y="4357370"/>
            <a:ext cx="7170420" cy="1328420"/>
          </a:xfrm>
          <a:prstGeom prst="cloudCallout">
            <a:avLst/>
          </a:prstGeom>
          <a:solidFill>
            <a:srgbClr val="FBF6EE"/>
          </a:solidFill>
          <a:ln>
            <a:solidFill>
              <a:srgbClr val="92D05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</a:rPr>
              <a:t>A: </a:t>
            </a:r>
            <a:r>
              <a:rPr lang="en-US" sz="3000">
                <a:solidFill>
                  <a:schemeClr val="tx1"/>
                </a:solidFill>
              </a:rPr>
              <a:t>She asked me if / whether I lived near the sea.</a:t>
            </a:r>
          </a:p>
        </p:txBody>
      </p:sp>
      <p:sp>
        <p:nvSpPr>
          <p:cNvPr id="12" name="Cloud Callout 11"/>
          <p:cNvSpPr/>
          <p:nvPr/>
        </p:nvSpPr>
        <p:spPr>
          <a:xfrm flipH="1">
            <a:off x="5634990" y="5488940"/>
            <a:ext cx="6462395" cy="984250"/>
          </a:xfrm>
          <a:prstGeom prst="cloudCallout">
            <a:avLst>
              <a:gd name="adj1" fmla="val -18686"/>
              <a:gd name="adj2" fmla="val 85501"/>
            </a:avLst>
          </a:prstGeom>
          <a:solidFill>
            <a:srgbClr val="C1F2B0"/>
          </a:solidFill>
          <a:ln>
            <a:solidFill>
              <a:srgbClr val="92D05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</a:rPr>
              <a:t>B:</a:t>
            </a:r>
            <a:r>
              <a:rPr lang="en-US" sz="3000">
                <a:solidFill>
                  <a:schemeClr val="tx1"/>
                </a:solidFill>
              </a:rPr>
              <a:t> “Do you live near the sea?” </a:t>
            </a:r>
            <a:endParaRPr lang="en-US" sz="3000" b="1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7" grpId="0"/>
      <p:bldP spid="7" grpId="1"/>
      <p:bldP spid="8" grpId="0"/>
      <p:bldP spid="8" grpId="1"/>
      <p:bldP spid="9" grpId="0"/>
      <p:bldP spid="9" grpId="1"/>
      <p:bldP spid="10" grpId="0" animBg="1"/>
      <p:bldP spid="10" grpId="1" animBg="1"/>
      <p:bldP spid="12" grpId="0" animBg="1"/>
      <p:bldP spid="1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845" y="2232660"/>
            <a:ext cx="2952115" cy="61785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09905" y="3611880"/>
            <a:ext cx="2207260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tx1"/>
                </a:solidFill>
              </a:rPr>
              <a:t>PRACTICE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599233" y="50242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635" y="1163320"/>
            <a:ext cx="6311900" cy="61785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</a:t>
            </a:r>
            <a:r>
              <a:rPr lang="en-US" altLang="en-GB" dirty="0">
                <a:solidFill>
                  <a:schemeClr val="tx1"/>
                </a:solidFill>
              </a:rPr>
              <a:t> Review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Rumour Detective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0855" y="2078990"/>
            <a:ext cx="6329680" cy="94932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Grammar Explanation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1: Choose the correct answer A, B, C, or D to complete each question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74665" y="3273425"/>
            <a:ext cx="6327775" cy="134112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2: Complete the following reported questions.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3: Rewrite the sentences in reported questions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4: Read the passage and underline the Yes/No questions. Then write them in reported questions.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6095" y="4894580"/>
            <a:ext cx="6315075" cy="68643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two groups. Take turns to give and change the Yes/No questions into reported speech.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065"/>
            <a:ext cx="1287145" cy="82359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613535" y="2541905"/>
            <a:ext cx="702310" cy="10699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717165" y="3912870"/>
            <a:ext cx="800100" cy="111125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500" y="5325110"/>
            <a:ext cx="1011555" cy="60134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635" y="5863590"/>
            <a:ext cx="6311900" cy="68516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3: A CLOSER LOOK 2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5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649381"/>
            <a:ext cx="11445622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Change Yes / No questions into reported speech</a:t>
            </a: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953895"/>
            <a:ext cx="1118425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</a:p>
          <a:p>
            <a:pPr algn="just">
              <a:lnSpc>
                <a:spcPct val="150000"/>
              </a:lnSpc>
            </a:pPr>
            <a:r>
              <a:rPr lang="en-US" sz="3600"/>
              <a:t>- Make 5 sentences by using Yes/No questions in Reported Speech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765" y="4495800"/>
            <a:ext cx="2112010" cy="21120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86530" y="499745"/>
            <a:ext cx="5113655" cy="1024255"/>
          </a:xfrm>
          <a:prstGeom prst="roundRect">
            <a:avLst>
              <a:gd name="adj" fmla="val 42661"/>
            </a:avLst>
          </a:prstGeom>
          <a:solidFill>
            <a:srgbClr val="FFC0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11982" y="1914652"/>
            <a:ext cx="10274531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By the end of the lesson, students will be able to: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Change Yes / No questions into reported speech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845" y="2232660"/>
            <a:ext cx="2952115" cy="61785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09905" y="3611880"/>
            <a:ext cx="2207260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tx1"/>
                </a:solidFill>
              </a:rPr>
              <a:t>PRACTICE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599233" y="50242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635" y="1163320"/>
            <a:ext cx="6311900" cy="61785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</a:t>
            </a:r>
            <a:r>
              <a:rPr lang="en-US" altLang="en-GB" dirty="0">
                <a:solidFill>
                  <a:schemeClr val="tx1"/>
                </a:solidFill>
              </a:rPr>
              <a:t> Review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Rumour Detective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0855" y="2078990"/>
            <a:ext cx="6329680" cy="94932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Grammar Explanation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1: Choose the correct answer A, B, C, or D to complete each question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74665" y="3273425"/>
            <a:ext cx="6327775" cy="134112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2: Complete the following reported questions.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3: Rewrite the sentences in reported questions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4: Read the passage and underline the Yes/No questions. Then write them in reported questions.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6095" y="4894580"/>
            <a:ext cx="6315075" cy="68643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two groups. Take turns to give and change the Yes/No questions into reported speech.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065"/>
            <a:ext cx="1287145" cy="82359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613535" y="2541905"/>
            <a:ext cx="702310" cy="10699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717165" y="3912870"/>
            <a:ext cx="800100" cy="111125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500" y="5325110"/>
            <a:ext cx="1011555" cy="60134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635" y="5863590"/>
            <a:ext cx="6311900" cy="68516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3: A CLOSER LOOK 2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5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804545" y="1532890"/>
            <a:ext cx="10470515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4500" b="1" dirty="0"/>
              <a:t>- </a:t>
            </a:r>
            <a:r>
              <a:rPr lang="en-US" sz="4500" dirty="0"/>
              <a:t>Recall the rules of changing statements and Wh-questions into reported speech.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804545" y="1078230"/>
            <a:ext cx="10470515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4500" dirty="0"/>
              <a:t>- Look at the examples: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804545" y="1798320"/>
            <a:ext cx="10470515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4500" b="1" dirty="0"/>
              <a:t>Statements:</a:t>
            </a:r>
          </a:p>
          <a:p>
            <a:pPr algn="just">
              <a:lnSpc>
                <a:spcPct val="100000"/>
              </a:lnSpc>
            </a:pPr>
            <a:r>
              <a:rPr lang="en-US" sz="4500" dirty="0"/>
              <a:t>‘I’m tired,’ I said.</a:t>
            </a:r>
          </a:p>
          <a:p>
            <a:pPr algn="just">
              <a:lnSpc>
                <a:spcPct val="100000"/>
              </a:lnSpc>
            </a:pPr>
            <a:r>
              <a:rPr lang="en-US" sz="4500" dirty="0"/>
              <a:t>-&gt; </a:t>
            </a:r>
            <a:r>
              <a:rPr lang="en-US" sz="4500" b="1" dirty="0"/>
              <a:t>I told them (that) I was tired.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345305" y="3851910"/>
            <a:ext cx="37211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TextBox 20"/>
          <p:cNvSpPr txBox="1"/>
          <p:nvPr/>
        </p:nvSpPr>
        <p:spPr>
          <a:xfrm>
            <a:off x="861060" y="3986530"/>
            <a:ext cx="10470515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4500" b="1" dirty="0"/>
              <a:t>Wh-questions:</a:t>
            </a:r>
          </a:p>
          <a:p>
            <a:pPr algn="just">
              <a:lnSpc>
                <a:spcPct val="100000"/>
              </a:lnSpc>
            </a:pPr>
            <a:r>
              <a:rPr lang="en-US" sz="4500" dirty="0"/>
              <a:t>He said, 'What time does the film begin?'</a:t>
            </a:r>
          </a:p>
          <a:p>
            <a:pPr algn="just">
              <a:lnSpc>
                <a:spcPct val="100000"/>
              </a:lnSpc>
            </a:pPr>
            <a:r>
              <a:rPr lang="en-US" sz="4500" dirty="0"/>
              <a:t>=&gt; He </a:t>
            </a:r>
            <a:r>
              <a:rPr lang="en-US" sz="4500" b="1" dirty="0"/>
              <a:t>wanted to know what time the films began.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567305" y="5976620"/>
            <a:ext cx="87287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116330" y="6714490"/>
            <a:ext cx="13442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0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5794fd54cdd1c630a06c25c76826d0cc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222250" y="-7620"/>
            <a:ext cx="12414250" cy="6859905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177800" y="1303020"/>
            <a:ext cx="12014200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11500" b="1" dirty="0">
                <a:solidFill>
                  <a:srgbClr val="F9F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Rumour Detective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4935220" y="887095"/>
            <a:ext cx="6885305" cy="27076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dirty="0"/>
              <a:t>- </a:t>
            </a:r>
            <a:r>
              <a:rPr lang="en-US" sz="3200" dirty="0"/>
              <a:t>Work in teams</a:t>
            </a:r>
            <a:endParaRPr lang="en-US" sz="3200" b="1" dirty="0"/>
          </a:p>
          <a:p>
            <a:pPr algn="just">
              <a:lnSpc>
                <a:spcPct val="100000"/>
              </a:lnSpc>
            </a:pPr>
            <a:r>
              <a:rPr lang="en-US" sz="3200" dirty="0"/>
              <a:t>- One team prepares a short story with several characters and events</a:t>
            </a:r>
          </a:p>
          <a:p>
            <a:pPr algn="just">
              <a:lnSpc>
                <a:spcPct val="100000"/>
              </a:lnSpc>
            </a:pPr>
            <a:endParaRPr lang="en-US" sz="3200" dirty="0"/>
          </a:p>
          <a:p>
            <a:pPr algn="just">
              <a:lnSpc>
                <a:spcPct val="100000"/>
              </a:lnSpc>
            </a:pPr>
            <a:endParaRPr lang="en-US" sz="3200" dirty="0"/>
          </a:p>
        </p:txBody>
      </p:sp>
      <p:sp>
        <p:nvSpPr>
          <p:cNvPr id="7" name="TextBox 20"/>
          <p:cNvSpPr txBox="1"/>
          <p:nvPr/>
        </p:nvSpPr>
        <p:spPr>
          <a:xfrm>
            <a:off x="497205" y="2698750"/>
            <a:ext cx="3641090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4400" b="1" dirty="0">
                <a:solidFill>
                  <a:srgbClr val="FF0000"/>
                </a:solidFill>
              </a:rPr>
              <a:t>HOW TO PLAY</a:t>
            </a:r>
          </a:p>
        </p:txBody>
      </p:sp>
      <p:sp>
        <p:nvSpPr>
          <p:cNvPr id="3" name="TextBox 20"/>
          <p:cNvSpPr txBox="1"/>
          <p:nvPr/>
        </p:nvSpPr>
        <p:spPr>
          <a:xfrm>
            <a:off x="4935220" y="2352040"/>
            <a:ext cx="6885305" cy="27076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200" dirty="0"/>
              <a:t>- The other team act as “rumor detectives” who listen to the story and then ask questions using </a:t>
            </a:r>
            <a:r>
              <a:rPr lang="en-US" sz="3200" b="1" dirty="0"/>
              <a:t>Wh- questions using reported speech</a:t>
            </a:r>
            <a:r>
              <a:rPr lang="en-US" sz="3200" dirty="0"/>
              <a:t> to clarify the details.</a:t>
            </a:r>
          </a:p>
        </p:txBody>
      </p:sp>
      <p:sp>
        <p:nvSpPr>
          <p:cNvPr id="4" name="TextBox 20"/>
          <p:cNvSpPr txBox="1"/>
          <p:nvPr/>
        </p:nvSpPr>
        <p:spPr>
          <a:xfrm>
            <a:off x="4935220" y="4820285"/>
            <a:ext cx="6885305" cy="12350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200" dirty="0"/>
              <a:t>- The storytelling team can only answer using reported speech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4986020" y="5725160"/>
            <a:ext cx="6885305" cy="12350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dirty="0"/>
              <a:t>Ex: </a:t>
            </a:r>
            <a:r>
              <a:rPr lang="en-US" sz="3200" dirty="0"/>
              <a:t>He said that she had gone to the store.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3143885" y="1686560"/>
            <a:ext cx="6457950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LET’S PLAY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E88EB57-C6E5-48CC-B4DF-DEA3A036E456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6\uFFFD.\uFFFD{1DE8D01E-DD80-434F-B6B3-085F8CC88B78}&quot;,&quot;C:\\Users\\DELL\\Desktop\\Nhan\\Unit 7 Natural wonders of the world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PRESENTATION_TITLE" val="LESSON 3_ A CLOSER LOOK 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295021-8043-4AB0-968C-EAD4D5AFAB9A}:59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F67717-2179-4EBF-89B1-80629866440C}:62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C6E6D0-3EC6-4A6A-B28C-56847EA63707}:59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911660-56CD-48CF-9C72-95FB531EB587}:72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747DCB-AC06-42A0-9D26-D0F2FF36769C}:72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F12BEC-18F9-436A-B7D9-7D8F54273E29}:72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EB71EB-E3AE-4145-8364-9BF4FDA5C96A}:45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A9BC6D-80C3-4291-81A6-0E9181BA3BA4}:72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34A3C8-82D9-4B4D-9643-59C3B45F42B7}:64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7A5CAFE-9C6D-45B4-B290-9900CBF14BDB}:7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2BC1F2-902C-4A57-BCE7-4CC38C43DBA6}:27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263986-CF98-4269-80A9-133B10AFFFE8}:66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BDDE9B-B78D-4EFF-B5B5-34E26785C3A1}:73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F31AAA-4BEC-48AB-878B-75DEF6B345C7}:74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BDEBA8-45B7-4134-B159-3B06092447F1}:74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4EEEEC-A945-46F0-85AB-0A183AE48841}:29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7F5D23-71DA-47E9-A65E-ED83539AD01C}:74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FD6646-ADD6-4189-83C4-19CAB8660314}:61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F660D3-ADC8-45A1-BF2B-BC0432ACA23F}:74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CBBBE7-D4BC-4C95-87DB-C05E4667E949}:31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1D99E1-8D7F-4519-B442-C26DA999F998}:33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BCD6F2-5614-473D-94DC-A68DD0C93104}:67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0EF16D-CA2B-43A5-827B-058B9B01ACF2}:35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F7B40B-BAFB-40E9-85FD-C4B8ED00321A}:38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5BAE9E-C713-49F8-A9D2-9CF5B66B10B0}:53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6D607E-409A-4F64-AE62-A3F5F46E0ED0}:43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A34FEA-535A-49EA-BB14-014BF85BBD21}:70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A9D9C8-41C2-4657-9A11-2986E6C81CFE}:44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BCD52F-60D6-4458-9BAD-5A01C43B3FB1}:44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1889</Words>
  <Application>Microsoft Office PowerPoint</Application>
  <PresentationFormat>Widescreen</PresentationFormat>
  <Paragraphs>270</Paragraphs>
  <Slides>29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Adobe Gothic Std B</vt:lpstr>
      <vt:lpstr>Arial</vt:lpstr>
      <vt:lpstr>Calibri</vt:lpstr>
      <vt:lpstr>Calibri Light</vt:lpstr>
      <vt:lpstr>Courier New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3_ A CLOSER LOOK 2</dc:title>
  <dc:creator>TrangDTT</dc:creator>
  <cp:lastModifiedBy>Office</cp:lastModifiedBy>
  <cp:revision>310</cp:revision>
  <dcterms:created xsi:type="dcterms:W3CDTF">2020-12-09T02:04:00Z</dcterms:created>
  <dcterms:modified xsi:type="dcterms:W3CDTF">2025-09-04T03:02:22Z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823C590716E34869B370A41AA84A4474_13</vt:lpwstr>
  </property>
  <property fmtid="{D5CDD505-2E9C-101B-9397-08002B2CF9AE}" pid="3" name="KSOProductBuildVer">
    <vt:lpwstr>1033-12.2.0.13359</vt:lpwstr>
  </property>
</Properties>
</file>