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24" r:id="rId2"/>
    <p:sldId id="334" r:id="rId3"/>
    <p:sldId id="425" r:id="rId4"/>
    <p:sldId id="260" r:id="rId5"/>
    <p:sldId id="339" r:id="rId6"/>
    <p:sldId id="412" r:id="rId7"/>
    <p:sldId id="411" r:id="rId8"/>
    <p:sldId id="337" r:id="rId9"/>
    <p:sldId id="355" r:id="rId10"/>
    <p:sldId id="360" r:id="rId11"/>
    <p:sldId id="399" r:id="rId12"/>
    <p:sldId id="361" r:id="rId13"/>
    <p:sldId id="354" r:id="rId14"/>
    <p:sldId id="364" r:id="rId15"/>
    <p:sldId id="362" r:id="rId16"/>
    <p:sldId id="363" r:id="rId17"/>
    <p:sldId id="358" r:id="rId18"/>
    <p:sldId id="338" r:id="rId19"/>
    <p:sldId id="365" r:id="rId20"/>
    <p:sldId id="366" r:id="rId21"/>
    <p:sldId id="414" r:id="rId22"/>
    <p:sldId id="274" r:id="rId23"/>
    <p:sldId id="415" r:id="rId24"/>
    <p:sldId id="340" r:id="rId25"/>
    <p:sldId id="342" r:id="rId26"/>
    <p:sldId id="417" r:id="rId27"/>
    <p:sldId id="419" r:id="rId28"/>
    <p:sldId id="421" r:id="rId29"/>
    <p:sldId id="423" r:id="rId30"/>
    <p:sldId id="341" r:id="rId31"/>
    <p:sldId id="388" r:id="rId32"/>
    <p:sldId id="369" r:id="rId33"/>
    <p:sldId id="426" r:id="rId34"/>
    <p:sldId id="344" r:id="rId35"/>
    <p:sldId id="346" r:id="rId36"/>
    <p:sldId id="350" r:id="rId37"/>
    <p:sldId id="351" r:id="rId38"/>
    <p:sldId id="349" r:id="rId39"/>
    <p:sldId id="370" r:id="rId40"/>
    <p:sldId id="382" r:id="rId41"/>
    <p:sldId id="404" r:id="rId42"/>
    <p:sldId id="410" r:id="rId43"/>
    <p:sldId id="33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1" d="100"/>
          <a:sy n="61" d="100"/>
        </p:scale>
        <p:origin x="-16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CD7D3-7996-492C-AA18-C864A361789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06CB1-B0F3-4431-828A-92DE94732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E9E3-A627-4B36-B483-557C0CD2971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BE9E3-A627-4B36-B483-557C0CD29717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60E65-80D3-497D-A36A-C5A30E884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mtClean="0"/>
              <a:t>NHÓM HẢI DƯƠNG</a:t>
            </a:r>
            <a:endParaRPr lang="en-US" dirty="0"/>
          </a:p>
        </p:txBody>
      </p:sp>
      <p:pic>
        <p:nvPicPr>
          <p:cNvPr id="1026" name="Picture 2" descr="C:\Users\Hi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22437"/>
            <a:ext cx="7585413" cy="45259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0"/>
            <a:ext cx="3149203" cy="4288277"/>
          </a:xfrm>
        </p:spPr>
      </p:pic>
      <p:pic>
        <p:nvPicPr>
          <p:cNvPr id="6" name="Picture 5" descr="images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5" y="2286000"/>
            <a:ext cx="2466975" cy="1857375"/>
          </a:xfrm>
          <a:prstGeom prst="rect">
            <a:avLst/>
          </a:prstGeom>
        </p:spPr>
      </p:pic>
      <p:pic>
        <p:nvPicPr>
          <p:cNvPr id="9" name="Picture 8" descr="images (1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133600"/>
            <a:ext cx="2190750" cy="2085975"/>
          </a:xfrm>
          <a:prstGeom prst="rect">
            <a:avLst/>
          </a:prstGeom>
        </p:spPr>
      </p:pic>
      <p:pic>
        <p:nvPicPr>
          <p:cNvPr id="10" name="Picture 9" descr="images (1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228600"/>
            <a:ext cx="2466975" cy="1847850"/>
          </a:xfrm>
          <a:prstGeom prst="rect">
            <a:avLst/>
          </a:prstGeom>
        </p:spPr>
      </p:pic>
      <p:pic>
        <p:nvPicPr>
          <p:cNvPr id="12" name="Picture 11" descr="images (1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228600"/>
            <a:ext cx="2419350" cy="1885950"/>
          </a:xfrm>
          <a:prstGeom prst="rect">
            <a:avLst/>
          </a:prstGeom>
        </p:spPr>
      </p:pic>
      <p:pic>
        <p:nvPicPr>
          <p:cNvPr id="13" name="Picture 2" descr="Tinh tế vẻ đẹp hoa sen trên cổ vật bằng và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343400"/>
            <a:ext cx="3428999" cy="2266626"/>
          </a:xfrm>
          <a:prstGeom prst="rect">
            <a:avLst/>
          </a:prstGeom>
          <a:noFill/>
        </p:spPr>
      </p:pic>
      <p:pic>
        <p:nvPicPr>
          <p:cNvPr id="11" name="Picture 2" descr="Ngói úp nóc mái, gắn lá đề trang trí chim phượng, thời Lý (thế kỷ 11- 12) Hoàng Thành Thăng Lo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3962400"/>
            <a:ext cx="2895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“Hoa nâu” - dòng gốm tiêu biểu thời Trần lưu giữ tại Bảo tàng Lịch sử Quốc 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7200"/>
            <a:ext cx="4320724" cy="6096000"/>
          </a:xfrm>
          <a:prstGeom prst="rect">
            <a:avLst/>
          </a:prstGeom>
          <a:noFill/>
        </p:spPr>
      </p:pic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0998"/>
            <a:ext cx="4318000" cy="6248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15962"/>
          </a:xfrm>
        </p:spPr>
        <p:txBody>
          <a:bodyPr>
            <a:normAutofit fontScale="90000"/>
          </a:bodyPr>
          <a:lstStyle/>
          <a:p>
            <a:r>
              <a:rPr lang="vi-VN" sz="2400" dirty="0" smtClean="0"/>
              <a:t>Gạch vuông lát nền, trang trí nổi cá sấu bơi trong sóng nước, Thời Đại La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vi-VN" sz="2400" dirty="0" smtClean="0"/>
              <a:t>( thế kỷ 8- 9)</a:t>
            </a:r>
            <a:endParaRPr lang="en-US" sz="2400" dirty="0"/>
          </a:p>
        </p:txBody>
      </p:sp>
      <p:pic>
        <p:nvPicPr>
          <p:cNvPr id="4" name="Picture 3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66800"/>
            <a:ext cx="5410200" cy="5410200"/>
          </a:xfrm>
          <a:prstGeom prst="rect">
            <a:avLst/>
          </a:prstGeom>
        </p:spPr>
      </p:pic>
      <p:sp>
        <p:nvSpPr>
          <p:cNvPr id="1026" name="AutoShape 2" descr="divat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09_hoa-tiet-hoa-s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6382" y="2667000"/>
            <a:ext cx="3756377" cy="3810000"/>
          </a:xfrm>
        </p:spPr>
      </p:pic>
      <p:pic>
        <p:nvPicPr>
          <p:cNvPr id="3" name="Content Placeholder 3" descr="1709_hoa-tiet-hoa-se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590800"/>
            <a:ext cx="4228193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b="1" dirty="0" smtClean="0">
                <a:latin typeface="+mj-lt"/>
              </a:rPr>
              <a:t>ọa tiết hoa sen của gốm sứ cổ Hoàng thành Thăng Long</a:t>
            </a:r>
            <a:endParaRPr lang="vi-VN" b="1" dirty="0">
              <a:latin typeface="+mj-lt"/>
            </a:endParaRPr>
          </a:p>
        </p:txBody>
      </p:sp>
      <p:pic>
        <p:nvPicPr>
          <p:cNvPr id="7" name="Picture 6" descr="1709_www_hoiquanadida_com-hoa-sen-va-phat-gia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52400"/>
            <a:ext cx="3187328" cy="2380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3352800" cy="5029200"/>
          </a:xfrm>
          <a:prstGeom prst="rect">
            <a:avLst/>
          </a:prstGeom>
        </p:spPr>
      </p:pic>
      <p:pic>
        <p:nvPicPr>
          <p:cNvPr id="5" name="Picture 4" descr="8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219200"/>
            <a:ext cx="4788628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15000"/>
            <a:ext cx="4299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13- 14)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441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dirty="0" smtClean="0">
                <a:latin typeface="+mj-lt"/>
              </a:rPr>
              <a:t>Bát gốm hoa lam, vẽ rồng chân có 5 móng,</a:t>
            </a:r>
            <a:endParaRPr lang="en-US" dirty="0" smtClean="0">
              <a:latin typeface="+mj-lt"/>
            </a:endParaRPr>
          </a:p>
          <a:p>
            <a:pPr algn="ctr"/>
            <a:r>
              <a:rPr lang="vi-VN" dirty="0" smtClean="0">
                <a:latin typeface="+mj-lt"/>
              </a:rPr>
              <a:t> đồ ngự dụng thời Lê sơ ( thế kỷ 15)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6911"/>
            <a:ext cx="3124200" cy="3098165"/>
          </a:xfrm>
        </p:spPr>
      </p:pic>
      <p:sp>
        <p:nvSpPr>
          <p:cNvPr id="5" name="Rectangle 4"/>
          <p:cNvSpPr/>
          <p:nvPr/>
        </p:nvSpPr>
        <p:spPr>
          <a:xfrm>
            <a:off x="152400" y="3171111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Ngói úp nóc mái, gắn lá đề trang trí chim phượng,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thời Lý (thế kỷ 11- 12</a:t>
            </a:r>
            <a:r>
              <a:rPr lang="vi-VN" dirty="0" smtClean="0"/>
              <a:t>)</a:t>
            </a:r>
            <a:endParaRPr lang="en-US" dirty="0"/>
          </a:p>
        </p:txBody>
      </p:sp>
      <p:pic>
        <p:nvPicPr>
          <p:cNvPr id="6" name="Picture 5" descr="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6911"/>
            <a:ext cx="4648200" cy="308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7200" y="317111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400" dirty="0" smtClean="0">
                <a:latin typeface="+mj-lt"/>
              </a:rPr>
              <a:t>Tượng đầu chim phượng, thời Trần</a:t>
            </a:r>
            <a:endParaRPr lang="en-US" sz="1400" dirty="0" smtClean="0">
              <a:latin typeface="+mj-lt"/>
            </a:endParaRPr>
          </a:p>
          <a:p>
            <a:pPr algn="ctr"/>
            <a:r>
              <a:rPr lang="vi-VN" sz="1400" dirty="0" smtClean="0">
                <a:latin typeface="+mj-lt"/>
              </a:rPr>
              <a:t> (thế kỷ 11- 12)</a:t>
            </a:r>
            <a:endParaRPr lang="en-US" sz="1400" dirty="0">
              <a:latin typeface="+mj-lt"/>
            </a:endParaRPr>
          </a:p>
        </p:txBody>
      </p:sp>
      <p:pic>
        <p:nvPicPr>
          <p:cNvPr id="8" name="Picture 7" descr="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80711"/>
            <a:ext cx="3581400" cy="2375662"/>
          </a:xfrm>
          <a:prstGeom prst="rect">
            <a:avLst/>
          </a:prstGeom>
        </p:spPr>
      </p:pic>
      <p:pic>
        <p:nvPicPr>
          <p:cNvPr id="9" name="Picture 8" descr="4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704511"/>
            <a:ext cx="3657600" cy="24201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2585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400" dirty="0" smtClean="0">
                <a:latin typeface="+mj-lt"/>
              </a:rPr>
              <a:t>Ngói ống tạo hình con Rồng, men vàng, thời Lê sơ</a:t>
            </a:r>
            <a:endParaRPr lang="en-US" sz="1400" dirty="0" smtClean="0">
              <a:latin typeface="+mj-lt"/>
            </a:endParaRPr>
          </a:p>
          <a:p>
            <a:pPr algn="ctr"/>
            <a:r>
              <a:rPr lang="vi-VN" sz="1400" dirty="0" smtClean="0">
                <a:latin typeface="+mj-lt"/>
              </a:rPr>
              <a:t> ( thế kỷ 15)</a:t>
            </a:r>
            <a:endParaRPr lang="en-US" sz="14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62585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400" dirty="0" smtClean="0">
                <a:latin typeface="+mj-lt"/>
              </a:rPr>
              <a:t>Ngói ống tạo hình con Rồng, men xanh, thời Lê sơ </a:t>
            </a:r>
            <a:endParaRPr lang="en-US" sz="1400" dirty="0" smtClean="0">
              <a:latin typeface="+mj-lt"/>
            </a:endParaRPr>
          </a:p>
          <a:p>
            <a:pPr algn="ctr"/>
            <a:r>
              <a:rPr lang="vi-VN" sz="1400" dirty="0" smtClean="0">
                <a:latin typeface="+mj-lt"/>
              </a:rPr>
              <a:t>( thế kỷ 15)</a:t>
            </a:r>
            <a:endParaRPr lang="en-US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19071"/>
            <a:ext cx="3505200" cy="2330958"/>
          </a:xfrm>
        </p:spPr>
      </p:pic>
      <p:pic>
        <p:nvPicPr>
          <p:cNvPr id="5" name="Picture 4" descr="6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685800"/>
            <a:ext cx="4706470" cy="426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981271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16)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5257800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>
                <a:latin typeface="+mj-lt"/>
              </a:rPr>
              <a:t>Chim phượng gắn trên thân ngói úp nóc, thời Lý (thế kỷ 11- 12)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LUX-Trong-dong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76200"/>
            <a:ext cx="3962400" cy="3169920"/>
          </a:xfrm>
          <a:prstGeom prst="rect">
            <a:avLst/>
          </a:prstGeom>
        </p:spPr>
      </p:pic>
      <p:pic>
        <p:nvPicPr>
          <p:cNvPr id="4" name="Picture 3" descr="BELUX-Trong-dong-hoa-van-noi-mua-o-dau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429000"/>
            <a:ext cx="3962400" cy="3169920"/>
          </a:xfrm>
          <a:prstGeom prst="rect">
            <a:avLst/>
          </a:prstGeom>
        </p:spPr>
      </p:pic>
      <p:pic>
        <p:nvPicPr>
          <p:cNvPr id="5" name="Content Placeholder 5" descr="images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2667000"/>
            <a:ext cx="4009292" cy="3886200"/>
          </a:xfrm>
          <a:prstGeom prst="rect">
            <a:avLst/>
          </a:prstGeom>
        </p:spPr>
      </p:pic>
      <p:pic>
        <p:nvPicPr>
          <p:cNvPr id="6" name="Picture 5" descr="tải xuống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28600"/>
            <a:ext cx="4038600" cy="2261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66327661_527279145342376_123768634436217342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609600"/>
            <a:ext cx="6172200" cy="2896294"/>
          </a:xfrm>
        </p:spPr>
      </p:pic>
      <p:pic>
        <p:nvPicPr>
          <p:cNvPr id="5" name="Picture 4" descr="165848680_798553544086333_582974137220940043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3962400"/>
            <a:ext cx="3486150" cy="1962150"/>
          </a:xfrm>
          <a:prstGeom prst="rect">
            <a:avLst/>
          </a:prstGeom>
        </p:spPr>
      </p:pic>
      <p:pic>
        <p:nvPicPr>
          <p:cNvPr id="6" name="Picture 5" descr="166577363_128193982591544_353436191494157332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450" y="3886200"/>
            <a:ext cx="4324350" cy="2433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83" y="1029843"/>
            <a:ext cx="3361765" cy="1905000"/>
          </a:xfrm>
        </p:spPr>
      </p:pic>
      <p:pic>
        <p:nvPicPr>
          <p:cNvPr id="5" name="Picture 4" descr="2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883" y="990600"/>
            <a:ext cx="4703815" cy="1944243"/>
          </a:xfrm>
          <a:prstGeom prst="rect">
            <a:avLst/>
          </a:prstGeom>
        </p:spPr>
      </p:pic>
      <p:pic>
        <p:nvPicPr>
          <p:cNvPr id="6" name="Picture 5" descr="3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773043"/>
            <a:ext cx="3962400" cy="1789557"/>
          </a:xfrm>
          <a:prstGeom prst="rect">
            <a:avLst/>
          </a:prstGeom>
        </p:spPr>
      </p:pic>
      <p:pic>
        <p:nvPicPr>
          <p:cNvPr id="7" name="Picture 6" descr="4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696843"/>
            <a:ext cx="4229604" cy="182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2971800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Khmer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72200" y="2971800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H’Mông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1600" y="56388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/>
              <a:t>Chăm</a:t>
            </a:r>
            <a:r>
              <a:rPr lang="vi-VN" dirty="0" smtClean="0"/>
              <a:t> 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29400" y="5562600"/>
            <a:ext cx="56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Dao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 ĐỀ: DI SẢN MĨ THUẬT</a:t>
            </a:r>
            <a:b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5: SÁNG TẠO HOẠ TIẾT TRANG TRÍ</a:t>
            </a:r>
            <a:b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66347227_1101747590327361_325963612454465822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2514600" cy="2590038"/>
          </a:xfrm>
          <a:prstGeom prst="rect">
            <a:avLst/>
          </a:prstGeom>
        </p:spPr>
      </p:pic>
      <p:pic>
        <p:nvPicPr>
          <p:cNvPr id="5" name="Picture 4" descr="166009014_440320183728207_101182428729154773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61" y="1295400"/>
            <a:ext cx="2515339" cy="2590800"/>
          </a:xfrm>
          <a:prstGeom prst="rect">
            <a:avLst/>
          </a:prstGeom>
        </p:spPr>
      </p:pic>
      <p:pic>
        <p:nvPicPr>
          <p:cNvPr id="6" name="Picture 5" descr="tải xuống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295400"/>
            <a:ext cx="2514600" cy="2514600"/>
          </a:xfrm>
          <a:prstGeom prst="rect">
            <a:avLst/>
          </a:prstGeom>
        </p:spPr>
      </p:pic>
      <p:pic>
        <p:nvPicPr>
          <p:cNvPr id="7" name="Picture 6" descr="166125893_487565972585491_869145045274751324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038600"/>
            <a:ext cx="4724400" cy="2470118"/>
          </a:xfrm>
          <a:prstGeom prst="rect">
            <a:avLst/>
          </a:prstGeom>
        </p:spPr>
      </p:pic>
      <p:pic>
        <p:nvPicPr>
          <p:cNvPr id="8" name="Picture 7" descr="166404829_561055628120428_8742082470949120187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3886200"/>
            <a:ext cx="3429000" cy="2522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599"/>
            <a:ext cx="2743200" cy="1882787"/>
          </a:xfrm>
          <a:prstGeom prst="rect">
            <a:avLst/>
          </a:prstGeom>
        </p:spPr>
      </p:pic>
      <p:pic>
        <p:nvPicPr>
          <p:cNvPr id="8" name="Picture 7" descr="3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28600"/>
            <a:ext cx="2143125" cy="2143125"/>
          </a:xfrm>
          <a:prstGeom prst="rect">
            <a:avLst/>
          </a:prstGeom>
        </p:spPr>
      </p:pic>
      <p:pic>
        <p:nvPicPr>
          <p:cNvPr id="9" name="Picture 8" descr="4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25" y="228600"/>
            <a:ext cx="2466975" cy="1847850"/>
          </a:xfrm>
          <a:prstGeom prst="rect">
            <a:avLst/>
          </a:prstGeom>
        </p:spPr>
      </p:pic>
      <p:pic>
        <p:nvPicPr>
          <p:cNvPr id="10" name="Picture 9" descr="5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514600"/>
            <a:ext cx="2743200" cy="2046849"/>
          </a:xfrm>
          <a:prstGeom prst="rect">
            <a:avLst/>
          </a:prstGeom>
        </p:spPr>
      </p:pic>
      <p:pic>
        <p:nvPicPr>
          <p:cNvPr id="11" name="Picture 10" descr="6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2590800"/>
            <a:ext cx="2381250" cy="1924050"/>
          </a:xfrm>
          <a:prstGeom prst="rect">
            <a:avLst/>
          </a:prstGeom>
        </p:spPr>
      </p:pic>
      <p:pic>
        <p:nvPicPr>
          <p:cNvPr id="12" name="Picture 11" descr="7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2590800"/>
            <a:ext cx="2619375" cy="1752600"/>
          </a:xfrm>
          <a:prstGeom prst="rect">
            <a:avLst/>
          </a:prstGeom>
        </p:spPr>
      </p:pic>
      <p:pic>
        <p:nvPicPr>
          <p:cNvPr id="13" name="Picture 12" descr="9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2850" y="4648200"/>
            <a:ext cx="2190750" cy="2085975"/>
          </a:xfrm>
          <a:prstGeom prst="rect">
            <a:avLst/>
          </a:prstGeom>
        </p:spPr>
      </p:pic>
      <p:pic>
        <p:nvPicPr>
          <p:cNvPr id="14" name="Picture 13" descr="11b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4100" y="5029200"/>
            <a:ext cx="2857500" cy="1600200"/>
          </a:xfrm>
          <a:prstGeom prst="rect">
            <a:avLst/>
          </a:prstGeom>
        </p:spPr>
      </p:pic>
      <p:pic>
        <p:nvPicPr>
          <p:cNvPr id="15" name="Picture 14" descr="10b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" y="5105400"/>
            <a:ext cx="3581400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 CÓ BIẾT?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ảnh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60245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SÁNG TẠO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9812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+mj-lt"/>
              </a:rPr>
              <a:t>Bước 1: Kẻ trục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+mj-lt"/>
              </a:rPr>
              <a:t>vẽ những nét thẳng</a:t>
            </a:r>
          </a:p>
          <a:p>
            <a:r>
              <a:rPr lang="vi-VN" sz="3600" dirty="0" smtClean="0">
                <a:latin typeface="+mj-lt"/>
              </a:rPr>
              <a:t>Bước 2: Vẽ nét cong để tạo hình họa tiết</a:t>
            </a:r>
          </a:p>
          <a:p>
            <a:r>
              <a:rPr lang="vi-VN" sz="3600" dirty="0" smtClean="0">
                <a:latin typeface="+mj-lt"/>
              </a:rPr>
              <a:t>Bước 3: Vẽ chi tiết</a:t>
            </a:r>
          </a:p>
          <a:p>
            <a:r>
              <a:rPr lang="vi-VN" sz="3600" dirty="0" smtClean="0">
                <a:latin typeface="+mj-lt"/>
              </a:rPr>
              <a:t>Bước 4: Vẽ màu</a:t>
            </a:r>
            <a:endParaRPr lang="vi-VN" sz="36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BƯỚC SÁNG TẠO HỌA TIẾT TRANG TRÍ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66077942_150679020284527_15760736975723722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533400"/>
            <a:ext cx="3324225" cy="1962150"/>
          </a:xfrm>
        </p:spPr>
      </p:pic>
      <p:pic>
        <p:nvPicPr>
          <p:cNvPr id="5" name="Picture 4" descr="165990208_909513616488345_217086836826162514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438400"/>
            <a:ext cx="4572000" cy="2135674"/>
          </a:xfrm>
          <a:prstGeom prst="rect">
            <a:avLst/>
          </a:prstGeom>
        </p:spPr>
      </p:pic>
      <p:pic>
        <p:nvPicPr>
          <p:cNvPr id="6" name="Picture 5" descr="166736283_483272419519395_4755151313019373717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2362200"/>
            <a:ext cx="4343399" cy="2294206"/>
          </a:xfrm>
          <a:prstGeom prst="rect">
            <a:avLst/>
          </a:prstGeom>
        </p:spPr>
      </p:pic>
      <p:pic>
        <p:nvPicPr>
          <p:cNvPr id="7" name="Picture 6" descr="166413759_557392198509352_367919971172156015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648200"/>
            <a:ext cx="3791324" cy="2209800"/>
          </a:xfrm>
          <a:prstGeom prst="rect">
            <a:avLst/>
          </a:prstGeom>
        </p:spPr>
      </p:pic>
      <p:pic>
        <p:nvPicPr>
          <p:cNvPr id="8" name="Picture 7" descr="165838592_773982999900161_4160025433565923770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648200"/>
            <a:ext cx="3657600" cy="21214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838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dirty="0" smtClean="0">
                <a:latin typeface="+mj-lt"/>
              </a:rPr>
              <a:t>Bước 1: Kẻ trục </a:t>
            </a:r>
            <a:r>
              <a:rPr lang="en-US" sz="2000" dirty="0" err="1" smtClean="0">
                <a:latin typeface="+mj-lt"/>
              </a:rPr>
              <a:t>và</a:t>
            </a:r>
            <a:r>
              <a:rPr lang="vi-VN" sz="2000" dirty="0" smtClean="0">
                <a:latin typeface="+mj-lt"/>
              </a:rPr>
              <a:t> vẽ những nét thẳng</a:t>
            </a:r>
          </a:p>
          <a:p>
            <a:r>
              <a:rPr lang="vi-VN" sz="2000" dirty="0" smtClean="0">
                <a:latin typeface="+mj-lt"/>
              </a:rPr>
              <a:t>Bước 2: Vẽ nét cong để tạo hình họa tiết</a:t>
            </a:r>
          </a:p>
          <a:p>
            <a:r>
              <a:rPr lang="vi-VN" sz="2000" dirty="0" smtClean="0">
                <a:latin typeface="+mj-lt"/>
              </a:rPr>
              <a:t>Bước 3: Vẽ chi tiết</a:t>
            </a:r>
          </a:p>
          <a:p>
            <a:r>
              <a:rPr lang="vi-VN" sz="2000" dirty="0" smtClean="0">
                <a:latin typeface="+mj-lt"/>
              </a:rPr>
              <a:t>Bước 4: Vẽ màu</a:t>
            </a:r>
            <a:endParaRPr lang="vi-VN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cc5e601bb6ead76c2195d2776901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3240216" cy="4572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-543752" y="3058243"/>
            <a:ext cx="5354595" cy="1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3436f99a60d3a574ea1408037fb8222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48728" y="147071"/>
            <a:ext cx="3733801" cy="52684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16200000" flipH="1">
            <a:off x="4016885" y="3069714"/>
            <a:ext cx="4419602" cy="1089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VietNamese's Traditional Patterns / Vốn Cổ Dân Tộc on Beh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200400" cy="6861875"/>
          </a:xfrm>
          <a:prstGeom prst="rect">
            <a:avLst/>
          </a:prstGeom>
          <a:noFill/>
        </p:spPr>
      </p:pic>
      <p:pic>
        <p:nvPicPr>
          <p:cNvPr id="79876" name="Picture 4" descr="VietNamese's Traditional Patterns / Vốn Cổ Dân Tộ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990600"/>
            <a:ext cx="6294117" cy="5867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86200" y="228600"/>
            <a:ext cx="3585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HOẠ TIẾT CỔ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12 орнаментов. Анализ монгольских орнаментов - И в этот берег дикий стучит волною Тихий, ужасно тихий оке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5130341" cy="7239000"/>
          </a:xfrm>
          <a:prstGeom prst="rect">
            <a:avLst/>
          </a:prstGeom>
          <a:noFill/>
        </p:spPr>
      </p:pic>
      <p:pic>
        <p:nvPicPr>
          <p:cNvPr id="81924" name="Picture 4" descr="Hoa văn cung đình Huế (Phần 1) – Hoa Lá Cành Trá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7717" y="228600"/>
            <a:ext cx="5116284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486a15ecda79bf0f0dc1f155c2b3ab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1743559"/>
            <a:ext cx="4114801" cy="4428641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7620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hoạ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theo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nguyên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lí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bằng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xứng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 descr="a0b8b426b830d534d340887dca9df4b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722034"/>
            <a:ext cx="3124200" cy="4500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hoa,lá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Xem</a:t>
            </a:r>
            <a:r>
              <a:rPr lang="en-US" dirty="0" smtClean="0"/>
              <a:t> video </a:t>
            </a:r>
            <a:r>
              <a:rPr lang="en-US" dirty="0" err="1" smtClean="0"/>
              <a:t>thiên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tươi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https://www.youtube.com/watch?v=kYtJeBNsgBY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2192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66377351_248270070375354_165485136474017605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3999"/>
            <a:ext cx="9144000" cy="465141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red Earth - Brave, Celtic/Pictish Animals - Line Interpretation with Photo Refer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62600" cy="6811828"/>
          </a:xfrm>
          <a:prstGeom prst="rect">
            <a:avLst/>
          </a:prstGeom>
          <a:noFill/>
        </p:spPr>
      </p:pic>
      <p:pic>
        <p:nvPicPr>
          <p:cNvPr id="1028" name="Picture 4" descr="Found on Bing from www.pinterest.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4887" y="457200"/>
            <a:ext cx="3869113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81400"/>
            <a:ext cx="2509520" cy="3136900"/>
          </a:xfrm>
          <a:prstGeom prst="rect">
            <a:avLst/>
          </a:prstGeom>
        </p:spPr>
      </p:pic>
      <p:pic>
        <p:nvPicPr>
          <p:cNvPr id="6" name="Picture 5" descr="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57600"/>
            <a:ext cx="2377440" cy="2971800"/>
          </a:xfrm>
          <a:prstGeom prst="rect">
            <a:avLst/>
          </a:prstGeom>
        </p:spPr>
      </p:pic>
      <p:pic>
        <p:nvPicPr>
          <p:cNvPr id="7" name="Picture 6" descr="s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2400"/>
            <a:ext cx="2514600" cy="3143250"/>
          </a:xfrm>
          <a:prstGeom prst="rect">
            <a:avLst/>
          </a:prstGeom>
        </p:spPr>
      </p:pic>
      <p:pic>
        <p:nvPicPr>
          <p:cNvPr id="8" name="Picture 7" descr="s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28600"/>
            <a:ext cx="2453640" cy="3067050"/>
          </a:xfrm>
          <a:prstGeom prst="rect">
            <a:avLst/>
          </a:prstGeom>
        </p:spPr>
      </p:pic>
      <p:pic>
        <p:nvPicPr>
          <p:cNvPr id="36866" name="Picture 2" descr="hoa tiet trang tri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228600"/>
            <a:ext cx="2438399" cy="3048000"/>
          </a:xfrm>
          <a:prstGeom prst="rect">
            <a:avLst/>
          </a:prstGeom>
          <a:noFill/>
        </p:spPr>
      </p:pic>
      <p:pic>
        <p:nvPicPr>
          <p:cNvPr id="36868" name="Picture 4" descr="hoa tiet trang tri 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199" y="3562347"/>
            <a:ext cx="2514601" cy="3143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Xem</a:t>
            </a:r>
            <a:r>
              <a:rPr lang="en-US" dirty="0" smtClean="0"/>
              <a:t> video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họa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(https</a:t>
            </a:r>
            <a:r>
              <a:rPr lang="en-US" dirty="0" smtClean="0">
                <a:solidFill>
                  <a:srgbClr val="FF0000"/>
                </a:solidFill>
              </a:rPr>
              <a:t>://www.youtube.com/hashtag/dongianvacachdieu)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THAM KHẢO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2abe57f136a261e8fb3e849dd47598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990600"/>
            <a:ext cx="2743200" cy="2743200"/>
          </a:xfrm>
        </p:spPr>
      </p:pic>
      <p:pic>
        <p:nvPicPr>
          <p:cNvPr id="5" name="Picture 4" descr="a61c7fd9a1a0f850a594e61e0b99f5c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038600"/>
            <a:ext cx="2743200" cy="2743200"/>
          </a:xfrm>
          <a:prstGeom prst="rect">
            <a:avLst/>
          </a:prstGeom>
        </p:spPr>
      </p:pic>
      <p:pic>
        <p:nvPicPr>
          <p:cNvPr id="6" name="Picture 5" descr="cf74bc7f5ea2bb3db748d8fbcf7943f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191000"/>
            <a:ext cx="2514600" cy="2514600"/>
          </a:xfrm>
          <a:prstGeom prst="rect">
            <a:avLst/>
          </a:prstGeom>
        </p:spPr>
      </p:pic>
      <p:pic>
        <p:nvPicPr>
          <p:cNvPr id="7" name="Picture 6" descr="c23e1db5a443e8a45be18b1d8ef1d7f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990600"/>
            <a:ext cx="2729592" cy="2590800"/>
          </a:xfrm>
          <a:prstGeom prst="rect">
            <a:avLst/>
          </a:prstGeom>
        </p:spPr>
      </p:pic>
      <p:pic>
        <p:nvPicPr>
          <p:cNvPr id="8" name="Picture 7" descr="92170e770ede1b72cc6dbfa4c09eb33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248" y="838200"/>
            <a:ext cx="2424152" cy="3276600"/>
          </a:xfrm>
          <a:prstGeom prst="rect">
            <a:avLst/>
          </a:prstGeom>
        </p:spPr>
      </p:pic>
      <p:pic>
        <p:nvPicPr>
          <p:cNvPr id="9" name="Picture 8" descr="a6fbfec11dfeda615484c627b03e497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41148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d84df8dc0e9f7c7f5c31d327c56ce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3234388" cy="1905000"/>
          </a:xfrm>
        </p:spPr>
      </p:pic>
      <p:pic>
        <p:nvPicPr>
          <p:cNvPr id="5" name="Picture 4" descr="6d3c97ab825f5a39e61274ee88cb57f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09800"/>
            <a:ext cx="3200400" cy="1813302"/>
          </a:xfrm>
          <a:prstGeom prst="rect">
            <a:avLst/>
          </a:prstGeom>
        </p:spPr>
      </p:pic>
      <p:pic>
        <p:nvPicPr>
          <p:cNvPr id="6" name="Picture 5" descr="7eb8bd63c1bfa811810ba89e4bfe32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52400"/>
            <a:ext cx="2476500" cy="2990850"/>
          </a:xfrm>
          <a:prstGeom prst="rect">
            <a:avLst/>
          </a:prstGeom>
        </p:spPr>
      </p:pic>
      <p:pic>
        <p:nvPicPr>
          <p:cNvPr id="7" name="Picture 6" descr="5fb54f5b88b9a9cefd4f2994bf0d84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152400"/>
            <a:ext cx="2514600" cy="3048000"/>
          </a:xfrm>
          <a:prstGeom prst="rect">
            <a:avLst/>
          </a:prstGeom>
        </p:spPr>
      </p:pic>
      <p:pic>
        <p:nvPicPr>
          <p:cNvPr id="8" name="Picture 7" descr="8d119d04e6de89a1653f110e569ba2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3352800"/>
            <a:ext cx="2247900" cy="3133725"/>
          </a:xfrm>
          <a:prstGeom prst="rect">
            <a:avLst/>
          </a:prstGeom>
        </p:spPr>
      </p:pic>
      <p:pic>
        <p:nvPicPr>
          <p:cNvPr id="9" name="Picture 8" descr="18c82c63e4d3d175182233897c2e6f8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3429000"/>
            <a:ext cx="2662940" cy="3035300"/>
          </a:xfrm>
          <a:prstGeom prst="rect">
            <a:avLst/>
          </a:prstGeom>
        </p:spPr>
      </p:pic>
      <p:pic>
        <p:nvPicPr>
          <p:cNvPr id="10" name="Picture 9" descr="86a207dedb8f08899b615e5b0392cf7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4166622"/>
            <a:ext cx="3200400" cy="2415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b54ca7af4b917e57cc89e9a3c8b46e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667000" cy="3548466"/>
          </a:xfrm>
        </p:spPr>
      </p:pic>
      <p:pic>
        <p:nvPicPr>
          <p:cNvPr id="5" name="Picture 4" descr="3b0713a675b841a85b960918e106ff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2305538" cy="3048000"/>
          </a:xfrm>
          <a:prstGeom prst="rect">
            <a:avLst/>
          </a:prstGeom>
        </p:spPr>
      </p:pic>
      <p:pic>
        <p:nvPicPr>
          <p:cNvPr id="6" name="Picture 5" descr="6cbbf6a7952a96dc3b7b5031c7fe8d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3505200" cy="3505200"/>
          </a:xfrm>
          <a:prstGeom prst="rect">
            <a:avLst/>
          </a:prstGeom>
        </p:spPr>
      </p:pic>
      <p:pic>
        <p:nvPicPr>
          <p:cNvPr id="7" name="Picture 6" descr="8359e9c05bdd8cba57a878cb543059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276600"/>
            <a:ext cx="3581400" cy="3581400"/>
          </a:xfrm>
          <a:prstGeom prst="rect">
            <a:avLst/>
          </a:prstGeom>
        </p:spPr>
      </p:pic>
      <p:pic>
        <p:nvPicPr>
          <p:cNvPr id="8" name="Picture 7" descr="a5a4f4984b7acaba7db6eae195dbd23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6800" y="533400"/>
            <a:ext cx="29972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b479edf9b51a0882d7cfd5b3f1355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1000" y="0"/>
            <a:ext cx="3352800" cy="3352800"/>
          </a:xfrm>
        </p:spPr>
      </p:pic>
      <p:pic>
        <p:nvPicPr>
          <p:cNvPr id="5" name="Picture 4" descr="2f5589368aad0b7f129a0a28a7ec33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601"/>
            <a:ext cx="2421806" cy="3581400"/>
          </a:xfrm>
          <a:prstGeom prst="rect">
            <a:avLst/>
          </a:prstGeom>
        </p:spPr>
      </p:pic>
      <p:pic>
        <p:nvPicPr>
          <p:cNvPr id="6" name="Picture 5" descr="2d52e0ae315c834d0f3929bbe62fb02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0"/>
            <a:ext cx="2694347" cy="3276600"/>
          </a:xfrm>
          <a:prstGeom prst="rect">
            <a:avLst/>
          </a:prstGeom>
        </p:spPr>
      </p:pic>
      <p:pic>
        <p:nvPicPr>
          <p:cNvPr id="7" name="Picture 6" descr="4ba865a444742e2209588de1c950f09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399" y="0"/>
            <a:ext cx="4005513" cy="3200400"/>
          </a:xfrm>
          <a:prstGeom prst="rect">
            <a:avLst/>
          </a:prstGeom>
        </p:spPr>
      </p:pic>
      <p:pic>
        <p:nvPicPr>
          <p:cNvPr id="8" name="Picture 7" descr="64d75341d48b49ab8e711e87b701b0c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3200400"/>
            <a:ext cx="3657600" cy="3657600"/>
          </a:xfrm>
          <a:prstGeom prst="rect">
            <a:avLst/>
          </a:prstGeom>
        </p:spPr>
      </p:pic>
      <p:pic>
        <p:nvPicPr>
          <p:cNvPr id="9" name="Picture 8" descr="333ca8eec358a165ff7648937b0ef39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00" y="3505200"/>
            <a:ext cx="2997200" cy="290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c7799c39c10881f74a28c74427106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799" y="4648201"/>
            <a:ext cx="3328865" cy="2209800"/>
          </a:xfrm>
        </p:spPr>
      </p:pic>
      <p:pic>
        <p:nvPicPr>
          <p:cNvPr id="5" name="Picture 4" descr="6cd3afa84f98e77ba5b958fae0bb6e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199"/>
            <a:ext cx="2667000" cy="3297029"/>
          </a:xfrm>
          <a:prstGeom prst="rect">
            <a:avLst/>
          </a:prstGeom>
        </p:spPr>
      </p:pic>
      <p:pic>
        <p:nvPicPr>
          <p:cNvPr id="6" name="Picture 5" descr="95ca0b3a5bf318e35a3efaf402c770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438400"/>
            <a:ext cx="3352800" cy="2230464"/>
          </a:xfrm>
          <a:prstGeom prst="rect">
            <a:avLst/>
          </a:prstGeom>
        </p:spPr>
      </p:pic>
      <p:pic>
        <p:nvPicPr>
          <p:cNvPr id="7" name="Picture 6" descr="95e81400afaa0ab35b877a0381e453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0"/>
            <a:ext cx="2971800" cy="3276600"/>
          </a:xfrm>
          <a:prstGeom prst="rect">
            <a:avLst/>
          </a:prstGeom>
        </p:spPr>
      </p:pic>
      <p:pic>
        <p:nvPicPr>
          <p:cNvPr id="8" name="Picture 7" descr="d549a070756bfac11121adac1f4f4dc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228600"/>
            <a:ext cx="3371850" cy="2286000"/>
          </a:xfrm>
          <a:prstGeom prst="rect">
            <a:avLst/>
          </a:prstGeom>
        </p:spPr>
      </p:pic>
      <p:pic>
        <p:nvPicPr>
          <p:cNvPr id="9" name="Picture 8" descr="74a657c3b01ad108feb0bac9012857a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228600"/>
            <a:ext cx="2247900" cy="3714750"/>
          </a:xfrm>
          <a:prstGeom prst="rect">
            <a:avLst/>
          </a:prstGeom>
        </p:spPr>
      </p:pic>
      <p:pic>
        <p:nvPicPr>
          <p:cNvPr id="10" name="Picture 9" descr="5901fad7b06ad30e1b72e7d64aa4616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9094" y="3886200"/>
            <a:ext cx="2424906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124200" cy="3124200"/>
          </a:xfrm>
        </p:spPr>
      </p:pic>
      <p:pic>
        <p:nvPicPr>
          <p:cNvPr id="9" name="Picture 8" descr="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219450"/>
            <a:ext cx="2247900" cy="3638550"/>
          </a:xfrm>
          <a:prstGeom prst="rect">
            <a:avLst/>
          </a:prstGeom>
        </p:spPr>
      </p:pic>
      <p:pic>
        <p:nvPicPr>
          <p:cNvPr id="11" name="Picture 10" descr="c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3200400"/>
            <a:ext cx="1835415" cy="3468624"/>
          </a:xfrm>
          <a:prstGeom prst="rect">
            <a:avLst/>
          </a:prstGeom>
        </p:spPr>
      </p:pic>
      <p:pic>
        <p:nvPicPr>
          <p:cNvPr id="12" name="Picture 11" descr="c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037" y="3200400"/>
            <a:ext cx="2236253" cy="3657600"/>
          </a:xfrm>
          <a:prstGeom prst="rect">
            <a:avLst/>
          </a:prstGeom>
        </p:spPr>
      </p:pic>
      <p:pic>
        <p:nvPicPr>
          <p:cNvPr id="13" name="Picture 12" descr="c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0"/>
            <a:ext cx="5486400" cy="2990850"/>
          </a:xfrm>
          <a:prstGeom prst="rect">
            <a:avLst/>
          </a:prstGeom>
        </p:spPr>
      </p:pic>
      <p:pic>
        <p:nvPicPr>
          <p:cNvPr id="14" name="Picture 13" descr="c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158895"/>
            <a:ext cx="2362200" cy="3699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KHÁM PHÁ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3" descr="166404829_561055628120428_874208247094912018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336" y="4419600"/>
            <a:ext cx="2692893" cy="1981200"/>
          </a:xfrm>
          <a:prstGeom prst="rect">
            <a:avLst/>
          </a:prstGeom>
        </p:spPr>
      </p:pic>
      <p:pic>
        <p:nvPicPr>
          <p:cNvPr id="5" name="Picture 4" descr="165785729_282042166826410_5321416453625093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2438400"/>
            <a:ext cx="2667000" cy="1969182"/>
          </a:xfrm>
          <a:prstGeom prst="rect">
            <a:avLst/>
          </a:prstGeom>
        </p:spPr>
      </p:pic>
      <p:pic>
        <p:nvPicPr>
          <p:cNvPr id="6" name="Picture 5" descr="166238749_3505733452870216_221020379744650483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514600"/>
            <a:ext cx="2943688" cy="1815569"/>
          </a:xfrm>
          <a:prstGeom prst="rect">
            <a:avLst/>
          </a:prstGeom>
        </p:spPr>
      </p:pic>
      <p:pic>
        <p:nvPicPr>
          <p:cNvPr id="9" name="Content Placeholder 3" descr="166077942_150679020284527_15760736975723722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572000"/>
            <a:ext cx="3036441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597227396d7eac70ca8cb604eb0c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0"/>
            <a:ext cx="5105400" cy="3439655"/>
          </a:xfrm>
          <a:prstGeom prst="rect">
            <a:avLst/>
          </a:prstGeom>
        </p:spPr>
      </p:pic>
      <p:pic>
        <p:nvPicPr>
          <p:cNvPr id="3" name="Picture 2" descr="38bc288cba5b10737112d83997a012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429000"/>
            <a:ext cx="4876800" cy="3657600"/>
          </a:xfrm>
          <a:prstGeom prst="rect">
            <a:avLst/>
          </a:prstGeom>
        </p:spPr>
      </p:pic>
      <p:pic>
        <p:nvPicPr>
          <p:cNvPr id="4" name="Picture 3" descr="7e29043f0fa2eee0c6c58638f8b839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95350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gonfly I, April White, Haida Nation Serigraph, Edition of 145, 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65451" cy="4191000"/>
          </a:xfrm>
          <a:prstGeom prst="rect">
            <a:avLst/>
          </a:prstGeom>
          <a:noFill/>
        </p:spPr>
      </p:pic>
      <p:pic>
        <p:nvPicPr>
          <p:cNvPr id="1028" name="Picture 4" descr="canadian goose print by baker_tvl, via Flick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7073" y="0"/>
            <a:ext cx="4816927" cy="6858000"/>
          </a:xfrm>
          <a:prstGeom prst="rect">
            <a:avLst/>
          </a:prstGeom>
          <a:noFill/>
        </p:spPr>
      </p:pic>
      <p:pic>
        <p:nvPicPr>
          <p:cNvPr id="1030" name="Picture 6" descr="book of jobe: Dreams happen as they do, where and when they happen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776277"/>
            <a:ext cx="3657600" cy="3081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76750" cy="3657600"/>
          </a:xfrm>
          <a:prstGeom prst="rect">
            <a:avLst/>
          </a:prstGeom>
          <a:noFill/>
        </p:spPr>
      </p:pic>
      <p:pic>
        <p:nvPicPr>
          <p:cNvPr id="97286" name="Picture 6" descr="Haida Art Bumbleb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1" y="0"/>
            <a:ext cx="3657600" cy="3657602"/>
          </a:xfrm>
          <a:prstGeom prst="rect">
            <a:avLst/>
          </a:prstGeom>
          <a:noFill/>
        </p:spPr>
      </p:pic>
      <p:pic>
        <p:nvPicPr>
          <p:cNvPr id="97288" name="Picture 8" descr="The Housefly by Brian W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505201"/>
            <a:ext cx="3581400" cy="3352800"/>
          </a:xfrm>
          <a:prstGeom prst="rect">
            <a:avLst/>
          </a:prstGeom>
          <a:noFill/>
        </p:spPr>
      </p:pic>
      <p:pic>
        <p:nvPicPr>
          <p:cNvPr id="97290" name="Picture 10" descr="Alaska Indian Arts in Haines Alaska | Alaska Indian Ar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86149"/>
            <a:ext cx="2247900" cy="3371851"/>
          </a:xfrm>
          <a:prstGeom prst="rect">
            <a:avLst/>
          </a:prstGeom>
          <a:noFill/>
        </p:spPr>
      </p:pic>
      <p:pic>
        <p:nvPicPr>
          <p:cNvPr id="97292" name="Picture 12" descr="Pacific Editions Ltd. Northwest Coast Indian Art Print Publisher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3505200"/>
            <a:ext cx="2590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THỰC HÀNH SÁNG TẠO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7432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29000"/>
            <a:ext cx="2514600" cy="2908300"/>
          </a:xfrm>
          <a:prstGeom prst="rect">
            <a:avLst/>
          </a:prstGeom>
        </p:spPr>
      </p:pic>
      <p:pic>
        <p:nvPicPr>
          <p:cNvPr id="11" name="Picture 10" descr="s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429000"/>
            <a:ext cx="2819400" cy="2895600"/>
          </a:xfrm>
          <a:prstGeom prst="rect">
            <a:avLst/>
          </a:prstGeom>
        </p:spPr>
      </p:pic>
      <p:pic>
        <p:nvPicPr>
          <p:cNvPr id="12" name="Picture 11" descr="s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429000"/>
            <a:ext cx="28194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6238749_3505733452870216_221020379744650483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4324162" cy="2666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28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 smtClean="0">
                <a:latin typeface="+mj-lt"/>
              </a:rPr>
              <a:t>Quan sát các hình ảnh em thấy:</a:t>
            </a:r>
          </a:p>
          <a:p>
            <a:r>
              <a:rPr lang="vi-VN" sz="2000" dirty="0" smtClean="0">
                <a:latin typeface="+mj-lt"/>
              </a:rPr>
              <a:t>Họa tiết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 smtClean="0">
                <a:latin typeface="+mj-lt"/>
              </a:rPr>
              <a:t> </a:t>
            </a:r>
            <a:r>
              <a:rPr lang="vi-VN" sz="2000" dirty="0" smtClean="0">
                <a:latin typeface="+mj-lt"/>
              </a:rPr>
              <a:t>từ những hình ảnh thiên nhiên gần gũi xung quanh ta như hoa, lá,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+mj-lt"/>
              </a:rPr>
              <a:t>,</a:t>
            </a:r>
            <a:r>
              <a:rPr lang="vi-VN" sz="2000" dirty="0" smtClean="0">
                <a:latin typeface="+mj-lt"/>
              </a:rPr>
              <a:t> con vật, đồ vật...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13 HỌA TIẾT CÁCH ĐIỆU TRONG TRANG TRÍ MÀU ý tưởng | họa tiết, trang trí, h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1889954" cy="2514600"/>
          </a:xfrm>
          <a:prstGeom prst="rect">
            <a:avLst/>
          </a:prstGeom>
          <a:noFill/>
        </p:spPr>
      </p:pic>
      <p:pic>
        <p:nvPicPr>
          <p:cNvPr id="39940" name="Picture 4" descr="Sáng tạo họa tiết trang trí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038600"/>
            <a:ext cx="4042658" cy="2286000"/>
          </a:xfrm>
          <a:prstGeom prst="rect">
            <a:avLst/>
          </a:prstGeom>
          <a:noFill/>
        </p:spPr>
      </p:pic>
      <p:pic>
        <p:nvPicPr>
          <p:cNvPr id="39946" name="Picture 10" descr="23 Cách điệu động vật ý tưởng | động vật, mỹ thuật, nghệ thuậ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038600"/>
            <a:ext cx="2247900" cy="2219326"/>
          </a:xfrm>
          <a:prstGeom prst="rect">
            <a:avLst/>
          </a:prstGeom>
          <a:noFill/>
        </p:spPr>
      </p:pic>
      <p:sp>
        <p:nvSpPr>
          <p:cNvPr id="39948" name="AutoShape 12" descr="How To Draw A Tribal Guitar, Step by Step, Drawing Guide, by Dawn |  dragoar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0" name="AutoShape 14" descr="How To Draw A Tribal Guitar, Step by Step, Drawing Guide, by Dawn |  dragoar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2" name="AutoShape 16" descr="How To Draw A Tribal Guitar, Step by Step, Drawing Guide, by Dawn |  dragoar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4" name="AutoShape 18" descr="How To Draw A Tribal Guitar, Step by Step, Drawing Guide, by Dawn |  dragoar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56" name="Picture 20" descr="How To Draw A Tribal Guitar, Step by Step, Drawing Guide, by Dawn |  dragoart.co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3962400"/>
            <a:ext cx="1828800" cy="2505076"/>
          </a:xfrm>
          <a:prstGeom prst="rect">
            <a:avLst/>
          </a:prstGeom>
          <a:noFill/>
        </p:spPr>
      </p:pic>
      <p:pic>
        <p:nvPicPr>
          <p:cNvPr id="39958" name="Picture 22" descr="Health, Fitness And Wellness Ageing Life Extension Tea - Logo - Fresh  Healthy Transparent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1371600"/>
            <a:ext cx="2057400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latin typeface="+mj-lt"/>
              </a:rPr>
              <a:t>Trong đời sống hằng ngày, họa tiết được sử dụng trang trí ở nhiều sản phẩm khác nhau nhằm để tạo ra các thể loại đối xứng ở dạng cân bằng trục hoặc theo tâm.</a:t>
            </a:r>
          </a:p>
        </p:txBody>
      </p:sp>
      <p:sp>
        <p:nvSpPr>
          <p:cNvPr id="57346" name="AutoShape 2" descr="CHƯƠNG TRÌNH MỸ THUẬT ỨNG DỤNG - Mỹ Thuật To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AutoShape 4" descr="CHƯƠNG TRÌNH MỸ THUẬT ỨNG DỤNG - Mỹ Thuật To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50" name="Picture 6" descr="CHƯƠNG TRÌNH MỸ THUẬT ỨNG DỤNG - Mỹ Thuật To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2543175" cy="1847851"/>
          </a:xfrm>
          <a:prstGeom prst="rect">
            <a:avLst/>
          </a:prstGeom>
          <a:noFill/>
        </p:spPr>
      </p:pic>
      <p:pic>
        <p:nvPicPr>
          <p:cNvPr id="57352" name="Picture 8" descr="Trang trí đường diềm ở một số đồ vật - Mỹ thuật 5 - Trương Hoàng Anh - Thư  viện Tư liệu giáo dụ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600200"/>
            <a:ext cx="2857500" cy="1905000"/>
          </a:xfrm>
          <a:prstGeom prst="rect">
            <a:avLst/>
          </a:prstGeom>
          <a:noFill/>
        </p:spPr>
      </p:pic>
      <p:pic>
        <p:nvPicPr>
          <p:cNvPr id="57354" name="Picture 10" descr="Cách ứng dụng họa tiết hoa văn trang trí đa phong cách từ A-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600200"/>
            <a:ext cx="2743200" cy="1905000"/>
          </a:xfrm>
          <a:prstGeom prst="rect">
            <a:avLst/>
          </a:prstGeom>
          <a:noFill/>
        </p:spPr>
      </p:pic>
      <p:pic>
        <p:nvPicPr>
          <p:cNvPr id="57356" name="Picture 12" descr="Túi Xách Gucci Butterfly Da Bò Màu Đỏ Siêu Cấp - TXGC0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038600"/>
            <a:ext cx="2514600" cy="2143125"/>
          </a:xfrm>
          <a:prstGeom prst="rect">
            <a:avLst/>
          </a:prstGeom>
          <a:noFill/>
        </p:spPr>
      </p:pic>
      <p:pic>
        <p:nvPicPr>
          <p:cNvPr id="57358" name="Picture 14" descr="Gối trang trí sofa, gối tựa lưng sofa hơn 60+ mẫu gối sofa đẹp tại Lê Hà  Nội thất Lê Hà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038600"/>
            <a:ext cx="2819400" cy="2143125"/>
          </a:xfrm>
          <a:prstGeom prst="rect">
            <a:avLst/>
          </a:prstGeom>
          <a:noFill/>
        </p:spPr>
      </p:pic>
      <p:pic>
        <p:nvPicPr>
          <p:cNvPr id="57360" name="Picture 16" descr="Lọ hoa đùi dế men hỏa biến xanh đắp nổi chuồn chuồn số 2 - Gốm 36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038600"/>
            <a:ext cx="26765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53340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latin typeface="+mj-lt"/>
              </a:rPr>
              <a:t>Trong các hình ảnh trên, họa tiết không theo nguyên lí cân bằng đối xứng là con ốc</a:t>
            </a:r>
            <a:endParaRPr lang="vi-VN" sz="2000" dirty="0">
              <a:latin typeface="+mj-lt"/>
            </a:endParaRPr>
          </a:p>
        </p:txBody>
      </p:sp>
      <p:pic>
        <p:nvPicPr>
          <p:cNvPr id="5" name="Picture 4" descr="166238749_3505733452870216_221020379744650483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7543800" cy="425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66347227_1101747590327361_325963612454465822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2514600" cy="2590038"/>
          </a:xfrm>
          <a:prstGeom prst="rect">
            <a:avLst/>
          </a:prstGeom>
        </p:spPr>
      </p:pic>
      <p:pic>
        <p:nvPicPr>
          <p:cNvPr id="7" name="Picture 6" descr="tải xuốn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685800"/>
            <a:ext cx="2514600" cy="2514600"/>
          </a:xfrm>
          <a:prstGeom prst="rect">
            <a:avLst/>
          </a:prstGeom>
        </p:spPr>
      </p:pic>
      <p:pic>
        <p:nvPicPr>
          <p:cNvPr id="8" name="Picture 7" descr="166125893_487565972585491_869145045274751324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232504"/>
            <a:ext cx="6934200" cy="3625496"/>
          </a:xfrm>
          <a:prstGeom prst="rect">
            <a:avLst/>
          </a:prstGeom>
        </p:spPr>
      </p:pic>
      <p:pic>
        <p:nvPicPr>
          <p:cNvPr id="9" name="Picture 8" descr="1709_hoa-tiet-hoa-s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685800"/>
            <a:ext cx="2852702" cy="2893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6347227_1101747590327361_325963612454465822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4364854" cy="44958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rot="5400000">
            <a:off x="-877095" y="3237706"/>
            <a:ext cx="6477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-76200" y="2971800"/>
            <a:ext cx="533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28650"/>
            <a:ext cx="4572000" cy="45529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>
            <a:off x="3620294" y="3237706"/>
            <a:ext cx="6477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67200" y="2970212"/>
            <a:ext cx="533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721</Words>
  <Application>Microsoft Office PowerPoint</Application>
  <PresentationFormat>On-screen Show (4:3)</PresentationFormat>
  <Paragraphs>71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NHÓM HẢI DƯƠNG</vt:lpstr>
      <vt:lpstr>CHỦ ĐỀ: DI SẢN MĨ THUẬT Bài 5: SÁNG TẠO HOẠ TIẾT TRANG TRÍ ( Tiết 1)</vt:lpstr>
      <vt:lpstr>Xem video thiên nhiên tươi đẹp</vt:lpstr>
      <vt:lpstr>Slide 4</vt:lpstr>
      <vt:lpstr>Slide 5</vt:lpstr>
      <vt:lpstr>Slide 6</vt:lpstr>
      <vt:lpstr>Slide 7</vt:lpstr>
      <vt:lpstr>Một số hoa văn cổ ở Việt Nam</vt:lpstr>
      <vt:lpstr>Slide 9</vt:lpstr>
      <vt:lpstr>Slide 10</vt:lpstr>
      <vt:lpstr>Slide 11</vt:lpstr>
      <vt:lpstr>Gạch vuông lát nền, trang trí nổi cá sấu bơi trong sóng nước, Thời Đại La  ( thế kỷ 8- 9)</vt:lpstr>
      <vt:lpstr>Slide 13</vt:lpstr>
      <vt:lpstr>Slide 14</vt:lpstr>
      <vt:lpstr>Slide 15</vt:lpstr>
      <vt:lpstr>Slide 16</vt:lpstr>
      <vt:lpstr>Slide 17</vt:lpstr>
      <vt:lpstr>Một số hoạ tiết được trang trí sử dụng trong đời sống</vt:lpstr>
      <vt:lpstr>Hoạ tiết trên trang phục các dân tộc ở Việt Nam</vt:lpstr>
      <vt:lpstr>Slide 20</vt:lpstr>
      <vt:lpstr>EM CÓ BIẾT?</vt:lpstr>
      <vt:lpstr>SÁNG TẠO</vt:lpstr>
      <vt:lpstr>Slide 23</vt:lpstr>
      <vt:lpstr>Sáng tạo theo nguyên lí cân bằng đối xứng</vt:lpstr>
      <vt:lpstr>Slide 25</vt:lpstr>
      <vt:lpstr>Slide 26</vt:lpstr>
      <vt:lpstr>Slide 27</vt:lpstr>
      <vt:lpstr>Slide 28</vt:lpstr>
      <vt:lpstr>Gợi ý</vt:lpstr>
      <vt:lpstr>Những cách sáng tạo hoạ tiết không theo nguyên lí  cân bằng đối xứng</vt:lpstr>
      <vt:lpstr>Slide 31</vt:lpstr>
      <vt:lpstr>Slide 32</vt:lpstr>
      <vt:lpstr>Xem video cách sáng tạo họa tiết </vt:lpstr>
      <vt:lpstr>THAM KHẢO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 THỰC HÀNH SÁNG TẠO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</dc:creator>
  <cp:lastModifiedBy>Hi</cp:lastModifiedBy>
  <cp:revision>187</cp:revision>
  <dcterms:created xsi:type="dcterms:W3CDTF">2021-03-26T12:27:50Z</dcterms:created>
  <dcterms:modified xsi:type="dcterms:W3CDTF">2021-12-20T08:37:48Z</dcterms:modified>
</cp:coreProperties>
</file>