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70" r:id="rId3"/>
    <p:sldId id="274" r:id="rId4"/>
    <p:sldId id="256" r:id="rId5"/>
    <p:sldId id="259" r:id="rId6"/>
    <p:sldId id="276" r:id="rId7"/>
    <p:sldId id="275" r:id="rId8"/>
    <p:sldId id="258" r:id="rId9"/>
    <p:sldId id="283" r:id="rId10"/>
    <p:sldId id="263" r:id="rId11"/>
    <p:sldId id="264" r:id="rId12"/>
    <p:sldId id="277" r:id="rId13"/>
    <p:sldId id="262" r:id="rId14"/>
    <p:sldId id="284" r:id="rId15"/>
    <p:sldId id="265" r:id="rId16"/>
    <p:sldId id="273" r:id="rId17"/>
    <p:sldId id="282" r:id="rId18"/>
    <p:sldId id="268" r:id="rId19"/>
    <p:sldId id="278" r:id="rId20"/>
    <p:sldId id="279" r:id="rId21"/>
    <p:sldId id="261" r:id="rId22"/>
    <p:sldId id="272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7.png"/><Relationship Id="rId18" Type="http://schemas.openxmlformats.org/officeDocument/2006/relationships/image" Target="../media/image114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45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49.sv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svg"/><Relationship Id="rId18" Type="http://schemas.openxmlformats.org/officeDocument/2006/relationships/image" Target="../media/image43.png"/><Relationship Id="rId7" Type="http://schemas.openxmlformats.org/officeDocument/2006/relationships/image" Target="../media/image57.svg"/><Relationship Id="rId12" Type="http://schemas.openxmlformats.org/officeDocument/2006/relationships/image" Target="../media/image40.png"/><Relationship Id="rId17" Type="http://schemas.openxmlformats.org/officeDocument/2006/relationships/image" Target="../media/image17.svg"/><Relationship Id="rId2" Type="http://schemas.openxmlformats.org/officeDocument/2006/relationships/image" Target="../media/image37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5" Type="http://schemas.openxmlformats.org/officeDocument/2006/relationships/image" Target="../media/image37.svg"/><Relationship Id="rId10" Type="http://schemas.openxmlformats.org/officeDocument/2006/relationships/image" Target="../media/image39.png"/><Relationship Id="rId19" Type="http://schemas.openxmlformats.org/officeDocument/2006/relationships/image" Target="../media/image109.svg"/><Relationship Id="rId9" Type="http://schemas.openxmlformats.org/officeDocument/2006/relationships/image" Target="../media/image94.sv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svg"/><Relationship Id="rId18" Type="http://schemas.openxmlformats.org/officeDocument/2006/relationships/image" Target="../media/image44.png"/><Relationship Id="rId7" Type="http://schemas.openxmlformats.org/officeDocument/2006/relationships/image" Target="../media/image45.svg"/><Relationship Id="rId17" Type="http://schemas.openxmlformats.org/officeDocument/2006/relationships/image" Target="../media/image6.svg"/><Relationship Id="rId2" Type="http://schemas.openxmlformats.org/officeDocument/2006/relationships/image" Target="../media/image6.png"/><Relationship Id="rId16" Type="http://schemas.openxmlformats.org/officeDocument/2006/relationships/image" Target="../media/image8.png"/><Relationship Id="rId20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9.svg"/><Relationship Id="rId19" Type="http://schemas.openxmlformats.org/officeDocument/2006/relationships/image" Target="../media/image45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46.png"/><Relationship Id="rId3" Type="http://schemas.openxmlformats.org/officeDocument/2006/relationships/image" Target="../media/image120.svg"/><Relationship Id="rId21" Type="http://schemas.openxmlformats.org/officeDocument/2006/relationships/image" Target="../media/image112.svg"/><Relationship Id="rId17" Type="http://schemas.openxmlformats.org/officeDocument/2006/relationships/image" Target="../media/image14.png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23" Type="http://schemas.openxmlformats.org/officeDocument/2006/relationships/image" Target="../media/image48.png"/><Relationship Id="rId14" Type="http://schemas.openxmlformats.org/officeDocument/2006/relationships/image" Target="../media/image11.png"/><Relationship Id="rId9" Type="http://schemas.openxmlformats.org/officeDocument/2006/relationships/image" Target="../media/image59.svg"/><Relationship Id="rId22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23.svg"/><Relationship Id="rId17" Type="http://schemas.openxmlformats.org/officeDocument/2006/relationships/image" Target="../media/image53.png"/><Relationship Id="rId2" Type="http://schemas.openxmlformats.org/officeDocument/2006/relationships/image" Target="../media/image49.png"/><Relationship Id="rId16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11" Type="http://schemas.openxmlformats.org/officeDocument/2006/relationships/image" Target="../media/image51.png"/><Relationship Id="rId15" Type="http://schemas.openxmlformats.org/officeDocument/2006/relationships/image" Target="../media/image52.png"/><Relationship Id="rId10" Type="http://schemas.openxmlformats.org/officeDocument/2006/relationships/image" Target="../media/image92.svg"/><Relationship Id="rId9" Type="http://schemas.openxmlformats.org/officeDocument/2006/relationships/image" Target="../media/image50.png"/><Relationship Id="rId14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23.svg"/><Relationship Id="rId17" Type="http://schemas.openxmlformats.org/officeDocument/2006/relationships/image" Target="../media/image53.png"/><Relationship Id="rId2" Type="http://schemas.openxmlformats.org/officeDocument/2006/relationships/image" Target="../media/image49.png"/><Relationship Id="rId16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11" Type="http://schemas.openxmlformats.org/officeDocument/2006/relationships/image" Target="../media/image51.png"/><Relationship Id="rId15" Type="http://schemas.openxmlformats.org/officeDocument/2006/relationships/image" Target="../media/image52.png"/><Relationship Id="rId10" Type="http://schemas.openxmlformats.org/officeDocument/2006/relationships/image" Target="../media/image92.svg"/><Relationship Id="rId9" Type="http://schemas.openxmlformats.org/officeDocument/2006/relationships/image" Target="../media/image50.png"/><Relationship Id="rId14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svg"/><Relationship Id="rId12" Type="http://schemas.openxmlformats.org/officeDocument/2006/relationships/image" Target="../media/image52.png"/><Relationship Id="rId17" Type="http://schemas.openxmlformats.org/officeDocument/2006/relationships/image" Target="../media/image56.png"/><Relationship Id="rId2" Type="http://schemas.openxmlformats.org/officeDocument/2006/relationships/image" Target="../media/image5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1.svg"/><Relationship Id="rId5" Type="http://schemas.openxmlformats.org/officeDocument/2006/relationships/image" Target="../media/image49.svg"/><Relationship Id="rId15" Type="http://schemas.openxmlformats.org/officeDocument/2006/relationships/image" Target="../media/image7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6.svg"/><Relationship Id="rId3" Type="http://schemas.openxmlformats.org/officeDocument/2006/relationships/image" Target="../media/image120.svg"/><Relationship Id="rId7" Type="http://schemas.openxmlformats.org/officeDocument/2006/relationships/image" Target="../media/image124.sv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26.svg"/><Relationship Id="rId5" Type="http://schemas.openxmlformats.org/officeDocument/2006/relationships/image" Target="../media/image122.svg"/><Relationship Id="rId10" Type="http://schemas.openxmlformats.org/officeDocument/2006/relationships/image" Target="../media/image14.png"/><Relationship Id="rId31" Type="http://schemas.openxmlformats.org/officeDocument/2006/relationships/image" Target="../media/image720.svg"/><Relationship Id="rId4" Type="http://schemas.openxmlformats.org/officeDocument/2006/relationships/image" Target="../media/image12.png"/><Relationship Id="rId9" Type="http://schemas.openxmlformats.org/officeDocument/2006/relationships/image" Target="../media/image59.svg"/><Relationship Id="rId1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svg"/><Relationship Id="rId18" Type="http://schemas.openxmlformats.org/officeDocument/2006/relationships/image" Target="../media/image43.png"/><Relationship Id="rId21" Type="http://schemas.openxmlformats.org/officeDocument/2006/relationships/image" Target="../media/image59.png"/><Relationship Id="rId7" Type="http://schemas.openxmlformats.org/officeDocument/2006/relationships/image" Target="../media/image57.svg"/><Relationship Id="rId12" Type="http://schemas.openxmlformats.org/officeDocument/2006/relationships/image" Target="../media/image40.png"/><Relationship Id="rId17" Type="http://schemas.openxmlformats.org/officeDocument/2006/relationships/image" Target="../media/image17.svg"/><Relationship Id="rId2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5" Type="http://schemas.openxmlformats.org/officeDocument/2006/relationships/image" Target="../media/image37.svg"/><Relationship Id="rId10" Type="http://schemas.openxmlformats.org/officeDocument/2006/relationships/image" Target="../media/image39.png"/><Relationship Id="rId19" Type="http://schemas.openxmlformats.org/officeDocument/2006/relationships/image" Target="../media/image109.svg"/><Relationship Id="rId9" Type="http://schemas.openxmlformats.org/officeDocument/2006/relationships/image" Target="../media/image94.svg"/><Relationship Id="rId14" Type="http://schemas.openxmlformats.org/officeDocument/2006/relationships/image" Target="../media/image42.png"/><Relationship Id="rId22" Type="http://schemas.openxmlformats.org/officeDocument/2006/relationships/image" Target="../media/image159.sv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svg"/><Relationship Id="rId8" Type="http://schemas.openxmlformats.org/officeDocument/2006/relationships/image" Target="../media/image19.svg"/><Relationship Id="rId17" Type="http://schemas.openxmlformats.org/officeDocument/2006/relationships/image" Target="../media/image27.png"/><Relationship Id="rId2" Type="http://schemas.openxmlformats.org/officeDocument/2006/relationships/image" Target="../media/image60.png"/><Relationship Id="rId16" Type="http://schemas.openxmlformats.org/officeDocument/2006/relationships/image" Target="../media/image1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9.svg"/><Relationship Id="rId19" Type="http://schemas.openxmlformats.org/officeDocument/2006/relationships/image" Target="../media/image61.png"/><Relationship Id="rId4" Type="http://schemas.openxmlformats.org/officeDocument/2006/relationships/image" Target="../media/image87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45.png"/><Relationship Id="rId3" Type="http://schemas.openxmlformats.org/officeDocument/2006/relationships/image" Target="../media/image98.svg"/><Relationship Id="rId7" Type="http://schemas.openxmlformats.org/officeDocument/2006/relationships/image" Target="../media/image45.svg"/><Relationship Id="rId12" Type="http://schemas.openxmlformats.org/officeDocument/2006/relationships/image" Target="../media/image7.png"/><Relationship Id="rId17" Type="http://schemas.openxmlformats.org/officeDocument/2006/relationships/image" Target="../media/image6.svg"/><Relationship Id="rId2" Type="http://schemas.openxmlformats.org/officeDocument/2006/relationships/image" Target="../media/image62.png"/><Relationship Id="rId16" Type="http://schemas.openxmlformats.org/officeDocument/2006/relationships/image" Target="../media/image8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15" Type="http://schemas.openxmlformats.org/officeDocument/2006/relationships/image" Target="../media/image59.svg"/><Relationship Id="rId10" Type="http://schemas.openxmlformats.org/officeDocument/2006/relationships/image" Target="../media/image63.png"/><Relationship Id="rId19" Type="http://schemas.openxmlformats.org/officeDocument/2006/relationships/image" Target="../media/image100.svg"/><Relationship Id="rId9" Type="http://schemas.openxmlformats.org/officeDocument/2006/relationships/image" Target="../media/image144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15.png"/><Relationship Id="rId3" Type="http://schemas.openxmlformats.org/officeDocument/2006/relationships/image" Target="../media/image120.svg"/><Relationship Id="rId17" Type="http://schemas.openxmlformats.org/officeDocument/2006/relationships/image" Target="../media/image14.png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3" Type="http://schemas.openxmlformats.org/officeDocument/2006/relationships/image" Target="../media/image120.svg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1.svg"/><Relationship Id="rId3" Type="http://schemas.openxmlformats.org/officeDocument/2006/relationships/image" Target="../media/image73.svg"/><Relationship Id="rId7" Type="http://schemas.openxmlformats.org/officeDocument/2006/relationships/image" Target="../media/image1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5.svg"/><Relationship Id="rId10" Type="http://schemas.openxmlformats.org/officeDocument/2006/relationships/image" Target="../media/image68.png"/><Relationship Id="rId4" Type="http://schemas.openxmlformats.org/officeDocument/2006/relationships/image" Target="../media/image66.png"/><Relationship Id="rId9" Type="http://schemas.openxmlformats.org/officeDocument/2006/relationships/image" Target="../media/image77.svg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image" Target="../media/image10.svg"/><Relationship Id="rId2" Type="http://schemas.openxmlformats.org/officeDocument/2006/relationships/image" Target="../media/image70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svg"/><Relationship Id="rId11" Type="http://schemas.openxmlformats.org/officeDocument/2006/relationships/image" Target="../media/image45.svg"/><Relationship Id="rId5" Type="http://schemas.openxmlformats.org/officeDocument/2006/relationships/image" Target="../media/image3.png"/><Relationship Id="rId15" Type="http://schemas.openxmlformats.org/officeDocument/2006/relationships/image" Target="../media/image6.svg"/><Relationship Id="rId10" Type="http://schemas.openxmlformats.org/officeDocument/2006/relationships/image" Target="../media/image6.png"/><Relationship Id="rId19" Type="http://schemas.openxmlformats.org/officeDocument/2006/relationships/image" Target="../media/image114.svg"/><Relationship Id="rId4" Type="http://schemas.openxmlformats.org/officeDocument/2006/relationships/image" Target="../media/image2.svg"/><Relationship Id="rId9" Type="http://schemas.openxmlformats.org/officeDocument/2006/relationships/image" Target="../media/image49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17.jpeg"/><Relationship Id="rId3" Type="http://schemas.openxmlformats.org/officeDocument/2006/relationships/image" Target="../media/image120.svg"/><Relationship Id="rId17" Type="http://schemas.openxmlformats.org/officeDocument/2006/relationships/image" Target="../media/image16.jpe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9" Type="http://schemas.openxmlformats.org/officeDocument/2006/relationships/image" Target="../media/image13.pn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22.pn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7.png"/><Relationship Id="rId17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55.sv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29.png"/><Relationship Id="rId3" Type="http://schemas.openxmlformats.org/officeDocument/2006/relationships/image" Target="../media/image120.svg"/><Relationship Id="rId17" Type="http://schemas.openxmlformats.org/officeDocument/2006/relationships/image" Target="../media/image13.pn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30.png"/><Relationship Id="rId3" Type="http://schemas.openxmlformats.org/officeDocument/2006/relationships/image" Target="../media/image120.svg"/><Relationship Id="rId17" Type="http://schemas.openxmlformats.org/officeDocument/2006/relationships/image" Target="../media/image13.pn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9" Type="http://schemas.openxmlformats.org/officeDocument/2006/relationships/image" Target="../media/image31.pn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21" Type="http://schemas.openxmlformats.org/officeDocument/2006/relationships/image" Target="../media/image45.svg"/><Relationship Id="rId17" Type="http://schemas.openxmlformats.org/officeDocument/2006/relationships/image" Target="../media/image41.svg"/><Relationship Id="rId2" Type="http://schemas.openxmlformats.org/officeDocument/2006/relationships/image" Target="../media/image33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6.pn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9" Type="http://schemas.openxmlformats.org/officeDocument/2006/relationships/image" Target="../media/image43.svg"/><Relationship Id="rId2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21" Type="http://schemas.openxmlformats.org/officeDocument/2006/relationships/image" Target="../media/image45.svg"/><Relationship Id="rId17" Type="http://schemas.openxmlformats.org/officeDocument/2006/relationships/image" Target="../media/image41.svg"/><Relationship Id="rId2" Type="http://schemas.openxmlformats.org/officeDocument/2006/relationships/image" Target="../media/image33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6.pn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9" Type="http://schemas.openxmlformats.org/officeDocument/2006/relationships/image" Target="../media/image43.sv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579588">
            <a:off x="11316744" y="8003929"/>
            <a:ext cx="677480" cy="8266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20942345">
            <a:off x="10525266" y="8198728"/>
            <a:ext cx="728148" cy="6498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308828">
            <a:off x="9772013" y="7978946"/>
            <a:ext cx="610152" cy="680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0942345">
            <a:off x="8972941" y="8115331"/>
            <a:ext cx="732393" cy="8166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32841" y="7940892"/>
            <a:ext cx="838672" cy="914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887207">
            <a:off x="7332259" y="8100145"/>
            <a:ext cx="566970" cy="7156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942345">
            <a:off x="6295816" y="8183377"/>
            <a:ext cx="959690" cy="8266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o.remove.bg/downloads/221da7ab-4ae3-4640-9bcf-2356c0fb4e5b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63" y="5553169"/>
            <a:ext cx="7743515" cy="48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1784"/>
          <a:stretch>
            <a:fillRect/>
          </a:stretch>
        </p:blipFill>
        <p:spPr>
          <a:xfrm>
            <a:off x="228600" y="0"/>
            <a:ext cx="17830800" cy="70088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74575" y="1600940"/>
            <a:ext cx="1532912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</a:pP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CÔ GIÁO VÀ CÁC </a:t>
            </a: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ĐẾN VỚI BÀI HỌ</a:t>
            </a: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02772" y="5078886"/>
            <a:ext cx="1642240" cy="1929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739664" y="-176291"/>
            <a:ext cx="2528069" cy="20132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4859000" y="8109126"/>
            <a:ext cx="900931" cy="1527001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0" y="-176291"/>
            <a:ext cx="2737103" cy="2164801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1" y="6596192"/>
            <a:ext cx="9144000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6352570"/>
            <a:ext cx="9144000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656738" y="2444607"/>
            <a:ext cx="12974523" cy="6698282"/>
            <a:chOff x="15240" y="10160"/>
            <a:chExt cx="3109664" cy="4011097"/>
          </a:xfrm>
        </p:grpSpPr>
        <p:sp>
          <p:nvSpPr>
            <p:cNvPr id="8" name="Freeform 8"/>
            <p:cNvSpPr/>
            <p:nvPr/>
          </p:nvSpPr>
          <p:spPr>
            <a:xfrm>
              <a:off x="15240" y="248920"/>
              <a:ext cx="3109664" cy="3772337"/>
            </a:xfrm>
            <a:custGeom>
              <a:avLst/>
              <a:gdLst/>
              <a:ahLst/>
              <a:cxnLst/>
              <a:rect l="l" t="t" r="r" b="b"/>
              <a:pathLst>
                <a:path w="3109664" h="3772337">
                  <a:moveTo>
                    <a:pt x="3107124" y="645160"/>
                  </a:moveTo>
                  <a:cubicBezTo>
                    <a:pt x="3109664" y="488950"/>
                    <a:pt x="3088074" y="30480"/>
                    <a:pt x="3088074" y="30480"/>
                  </a:cubicBezTo>
                  <a:cubicBezTo>
                    <a:pt x="3088074" y="30480"/>
                    <a:pt x="2703264" y="40640"/>
                    <a:pt x="2451960" y="40640"/>
                  </a:cubicBezTo>
                  <a:cubicBezTo>
                    <a:pt x="245196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923977"/>
                    <a:pt x="21590" y="3115747"/>
                  </a:cubicBezTo>
                  <a:cubicBezTo>
                    <a:pt x="6350" y="3360857"/>
                    <a:pt x="0" y="3734237"/>
                    <a:pt x="0" y="3734237"/>
                  </a:cubicBezTo>
                  <a:cubicBezTo>
                    <a:pt x="204470" y="3764717"/>
                    <a:pt x="450850" y="3772337"/>
                    <a:pt x="657860" y="3769797"/>
                  </a:cubicBezTo>
                  <a:cubicBezTo>
                    <a:pt x="891540" y="3769797"/>
                    <a:pt x="2451960" y="3769797"/>
                    <a:pt x="2451960" y="3769797"/>
                  </a:cubicBezTo>
                  <a:lnTo>
                    <a:pt x="3067754" y="3755827"/>
                  </a:lnTo>
                  <a:cubicBezTo>
                    <a:pt x="3067754" y="3755827"/>
                    <a:pt x="3107124" y="3053517"/>
                    <a:pt x="3107124" y="2927787"/>
                  </a:cubicBezTo>
                  <a:cubicBezTo>
                    <a:pt x="3107124" y="2753797"/>
                    <a:pt x="3104584" y="803910"/>
                    <a:pt x="3107124" y="6451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469900" y="10160"/>
              <a:ext cx="416348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2C0BA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894199" y="2062612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51181" y="3303934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9181" y="8511380"/>
            <a:ext cx="605399" cy="716448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97864" y="8572742"/>
            <a:ext cx="3305285" cy="1592547"/>
          </a:xfrm>
          <a:prstGeom prst="rect">
            <a:avLst/>
          </a:prstGeom>
        </p:spPr>
      </p:pic>
      <p:pic>
        <p:nvPicPr>
          <p:cNvPr id="30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72942" y="7960428"/>
            <a:ext cx="2693719" cy="1297884"/>
          </a:xfrm>
          <a:prstGeom prst="rect">
            <a:avLst/>
          </a:prstGeom>
        </p:spPr>
      </p:pic>
      <p:pic>
        <p:nvPicPr>
          <p:cNvPr id="32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16105">
            <a:off x="12867650" y="612766"/>
            <a:ext cx="5546881" cy="1639401"/>
          </a:xfrm>
          <a:prstGeom prst="rect">
            <a:avLst/>
          </a:prstGeom>
        </p:spPr>
      </p:pic>
      <p:pic>
        <p:nvPicPr>
          <p:cNvPr id="33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186122">
            <a:off x="-118169" y="754801"/>
            <a:ext cx="5544785" cy="14314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5819" y="918002"/>
            <a:ext cx="18288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6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 rộng kiến thức</a:t>
            </a:r>
            <a:endParaRPr lang="en-US" sz="6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9518" y="3694054"/>
            <a:ext cx="11508962" cy="496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"/>
          <p:cNvGrpSpPr/>
          <p:nvPr/>
        </p:nvGrpSpPr>
        <p:grpSpPr>
          <a:xfrm>
            <a:off x="9372600" y="2633732"/>
            <a:ext cx="8649522" cy="6400799"/>
            <a:chOff x="0" y="0"/>
            <a:chExt cx="1913890" cy="2174748"/>
          </a:xfrm>
        </p:grpSpPr>
        <p:sp>
          <p:nvSpPr>
            <p:cNvPr id="19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054338" y="2061809"/>
            <a:ext cx="2196383" cy="237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347156">
            <a:off x="16463519" y="8845040"/>
            <a:ext cx="900931" cy="1527001"/>
          </a:xfrm>
          <a:prstGeom prst="rect">
            <a:avLst/>
          </a:prstGeom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1" y="665206"/>
            <a:ext cx="18288000" cy="95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6000" b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2" y="3924300"/>
            <a:ext cx="8904359" cy="38196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02841" y="4500432"/>
            <a:ext cx="8589039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37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3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3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3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3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952139">
            <a:off x="5326615" y="9079934"/>
            <a:ext cx="840485" cy="105721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41485" y="1084744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2037" y="2523503"/>
            <a:ext cx="148988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52838" y="7061549"/>
            <a:ext cx="7086600" cy="2577750"/>
          </a:xfrm>
          <a:prstGeom prst="rect">
            <a:avLst/>
          </a:prstGeom>
        </p:spPr>
      </p:pic>
      <p:pic>
        <p:nvPicPr>
          <p:cNvPr id="2050" name="Picture 2" descr="https://o.remove.bg/downloads/5e6b8621-cef2-4d2c-83b1-eef4dbf0c1db/image-removebg-preview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009">
            <a:off x="3929106" y="8011718"/>
            <a:ext cx="2030701" cy="21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.remove.bg/downloads/1fd5b5c6-8065-42d4-8fb7-83e599632fa4/image-removebg-preview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35" flipH="1">
            <a:off x="12469585" y="6114383"/>
            <a:ext cx="1749802" cy="22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489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85002">
            <a:off x="-148257" y="423464"/>
            <a:ext cx="5544785" cy="1431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922565" y="9128481"/>
            <a:ext cx="3268083" cy="12715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19892" b="14514"/>
          <a:stretch>
            <a:fillRect/>
          </a:stretch>
        </p:blipFill>
        <p:spPr>
          <a:xfrm>
            <a:off x="-79872" y="8514217"/>
            <a:ext cx="2949586" cy="18542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0495136">
            <a:off x="14747988" y="1386923"/>
            <a:ext cx="1761405" cy="4084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0313594">
            <a:off x="1086110" y="452271"/>
            <a:ext cx="1062798" cy="5440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6600909" y="249253"/>
            <a:ext cx="1911396" cy="1198967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0"/>
            <a:ext cx="8077200" cy="62989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66672" y="2457415"/>
            <a:ext cx="9144000" cy="71609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 1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Chuẩn bị giấy màu thủ công và đồ dùng 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Bước 1. Cắt các nét và hình có nhiều màu với kích thước khác nhau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Bước 2. Xếp các chữ cái có nét thẳng với nét sổ dài 5 cm, nét ngang dài 3 cm, nét xiên dài 4 cm để được các chữ cái A, M, K, N, H, F...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85002">
            <a:off x="-148257" y="423464"/>
            <a:ext cx="5544785" cy="1431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922565" y="9128481"/>
            <a:ext cx="3268083" cy="12715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19892" b="14514"/>
          <a:stretch>
            <a:fillRect/>
          </a:stretch>
        </p:blipFill>
        <p:spPr>
          <a:xfrm>
            <a:off x="-79872" y="8514217"/>
            <a:ext cx="2949586" cy="18542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0495136">
            <a:off x="14747988" y="1386923"/>
            <a:ext cx="1761405" cy="4084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0313594">
            <a:off x="1086110" y="452271"/>
            <a:ext cx="1062798" cy="5440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6600909" y="249253"/>
            <a:ext cx="1911396" cy="1198967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9346"/>
            <a:ext cx="8077200" cy="6237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66672" y="3014479"/>
            <a:ext cx="9144000" cy="623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3800" dirty="0" smtClean="0"/>
              <a:t>Bước </a:t>
            </a:r>
            <a:r>
              <a:rPr lang="vi-VN" sz="3800" dirty="0"/>
              <a:t>3. Xếp tạo hình các chữ có nét tròn bằng các hình tròn. </a:t>
            </a:r>
            <a:endParaRPr lang="en-US" sz="3800" dirty="0" smtClean="0"/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 smtClean="0"/>
              <a:t>Dùng </a:t>
            </a:r>
            <a:r>
              <a:rPr lang="vi-VN" sz="3800" dirty="0"/>
              <a:t>hình vuông và hình tam giác kết hợp với hình tròn, nét sổ thẳng để xếp các chữ cái C, G, </a:t>
            </a:r>
            <a:r>
              <a:rPr lang="vi-VN" sz="3800" dirty="0" smtClean="0"/>
              <a:t>D</a:t>
            </a:r>
            <a:r>
              <a:rPr lang="en-US" sz="3800" dirty="0" smtClean="0"/>
              <a:t>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800" dirty="0" smtClean="0"/>
              <a:t>ùng </a:t>
            </a:r>
            <a:r>
              <a:rPr lang="vi-VN" sz="3800" dirty="0"/>
              <a:t>hình vuông bé kết hợp nét sổ để xếp các chữ cái </a:t>
            </a:r>
            <a:r>
              <a:rPr lang="vi-VN" sz="3800" dirty="0" smtClean="0"/>
              <a:t>B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800" dirty="0" smtClean="0"/>
              <a:t> 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800" dirty="0" smtClean="0"/>
              <a:t> R</a:t>
            </a:r>
            <a:r>
              <a:rPr lang="en-US" sz="3800" dirty="0" smtClean="0"/>
              <a:t>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251485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995960"/>
            <a:ext cx="1839565" cy="129104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6828480" y="3144386"/>
            <a:ext cx="11052900" cy="2177673"/>
          </a:xfrm>
          <a:custGeom>
            <a:avLst/>
            <a:gdLst/>
            <a:ahLst/>
            <a:cxnLst/>
            <a:rect l="l" t="t" r="r" b="b"/>
            <a:pathLst>
              <a:path w="8600311" h="3003674">
                <a:moveTo>
                  <a:pt x="8597771" y="645160"/>
                </a:moveTo>
                <a:cubicBezTo>
                  <a:pt x="8600311" y="488950"/>
                  <a:pt x="8578721" y="30480"/>
                  <a:pt x="8578721" y="30480"/>
                </a:cubicBezTo>
                <a:cubicBezTo>
                  <a:pt x="8578721" y="30480"/>
                  <a:pt x="8193911" y="40640"/>
                  <a:pt x="6272714" y="40640"/>
                </a:cubicBezTo>
                <a:cubicBezTo>
                  <a:pt x="5751672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155314"/>
                  <a:pt x="21590" y="2347084"/>
                </a:cubicBezTo>
                <a:cubicBezTo>
                  <a:pt x="6350" y="2592194"/>
                  <a:pt x="0" y="2965574"/>
                  <a:pt x="0" y="2965574"/>
                </a:cubicBezTo>
                <a:cubicBezTo>
                  <a:pt x="204470" y="2996054"/>
                  <a:pt x="450850" y="3003674"/>
                  <a:pt x="657860" y="3001135"/>
                </a:cubicBezTo>
                <a:cubicBezTo>
                  <a:pt x="891540" y="3001135"/>
                  <a:pt x="5147262" y="3001135"/>
                  <a:pt x="5147262" y="3001135"/>
                </a:cubicBezTo>
                <a:lnTo>
                  <a:pt x="8558401" y="2987164"/>
                </a:lnTo>
                <a:cubicBezTo>
                  <a:pt x="8558401" y="2987164"/>
                  <a:pt x="8597771" y="2284854"/>
                  <a:pt x="8597771" y="2159124"/>
                </a:cubicBezTo>
                <a:cubicBezTo>
                  <a:pt x="8597771" y="1985134"/>
                  <a:pt x="8595231" y="803910"/>
                  <a:pt x="8597771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3902">
            <a:off x="7114217" y="3715134"/>
            <a:ext cx="1888241" cy="114781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25366" b="25366"/>
          <a:stretch>
            <a:fillRect/>
          </a:stretch>
        </p:blipFill>
        <p:spPr>
          <a:xfrm flipH="1">
            <a:off x="16463100" y="9165493"/>
            <a:ext cx="1911396" cy="11989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807550" y="492736"/>
            <a:ext cx="510402" cy="86508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1817490"/>
            <a:ext cx="1828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5 cm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ô 1 cm.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47556" y="3306722"/>
            <a:ext cx="81739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ý ở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33670" y="3932233"/>
            <a:ext cx="144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7"/>
          <p:cNvSpPr/>
          <p:nvPr/>
        </p:nvSpPr>
        <p:spPr>
          <a:xfrm>
            <a:off x="6828480" y="5496397"/>
            <a:ext cx="11052900" cy="2177673"/>
          </a:xfrm>
          <a:custGeom>
            <a:avLst/>
            <a:gdLst/>
            <a:ahLst/>
            <a:cxnLst/>
            <a:rect l="l" t="t" r="r" b="b"/>
            <a:pathLst>
              <a:path w="8600311" h="3003674">
                <a:moveTo>
                  <a:pt x="8597771" y="645160"/>
                </a:moveTo>
                <a:cubicBezTo>
                  <a:pt x="8600311" y="488950"/>
                  <a:pt x="8578721" y="30480"/>
                  <a:pt x="8578721" y="30480"/>
                </a:cubicBezTo>
                <a:cubicBezTo>
                  <a:pt x="8578721" y="30480"/>
                  <a:pt x="8193911" y="40640"/>
                  <a:pt x="6272714" y="40640"/>
                </a:cubicBezTo>
                <a:cubicBezTo>
                  <a:pt x="5751672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155314"/>
                  <a:pt x="21590" y="2347084"/>
                </a:cubicBezTo>
                <a:cubicBezTo>
                  <a:pt x="6350" y="2592194"/>
                  <a:pt x="0" y="2965574"/>
                  <a:pt x="0" y="2965574"/>
                </a:cubicBezTo>
                <a:cubicBezTo>
                  <a:pt x="204470" y="2996054"/>
                  <a:pt x="450850" y="3003674"/>
                  <a:pt x="657860" y="3001135"/>
                </a:cubicBezTo>
                <a:cubicBezTo>
                  <a:pt x="891540" y="3001135"/>
                  <a:pt x="5147262" y="3001135"/>
                  <a:pt x="5147262" y="3001135"/>
                </a:cubicBezTo>
                <a:lnTo>
                  <a:pt x="8558401" y="2987164"/>
                </a:lnTo>
                <a:cubicBezTo>
                  <a:pt x="8558401" y="2987164"/>
                  <a:pt x="8597771" y="2284854"/>
                  <a:pt x="8597771" y="2159124"/>
                </a:cubicBezTo>
                <a:cubicBezTo>
                  <a:pt x="8597771" y="1985134"/>
                  <a:pt x="8595231" y="803910"/>
                  <a:pt x="8597771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46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3902">
            <a:off x="7114217" y="6081683"/>
            <a:ext cx="1888241" cy="114781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9247556" y="5661903"/>
            <a:ext cx="81739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ý ở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33670" y="6298782"/>
            <a:ext cx="144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7"/>
          <p:cNvSpPr/>
          <p:nvPr/>
        </p:nvSpPr>
        <p:spPr>
          <a:xfrm>
            <a:off x="6833560" y="7848408"/>
            <a:ext cx="11052900" cy="2177673"/>
          </a:xfrm>
          <a:custGeom>
            <a:avLst/>
            <a:gdLst/>
            <a:ahLst/>
            <a:cxnLst/>
            <a:rect l="l" t="t" r="r" b="b"/>
            <a:pathLst>
              <a:path w="8600311" h="3003674">
                <a:moveTo>
                  <a:pt x="8597771" y="645160"/>
                </a:moveTo>
                <a:cubicBezTo>
                  <a:pt x="8600311" y="488950"/>
                  <a:pt x="8578721" y="30480"/>
                  <a:pt x="8578721" y="30480"/>
                </a:cubicBezTo>
                <a:cubicBezTo>
                  <a:pt x="8578721" y="30480"/>
                  <a:pt x="8193911" y="40640"/>
                  <a:pt x="6272714" y="40640"/>
                </a:cubicBezTo>
                <a:cubicBezTo>
                  <a:pt x="5751672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155314"/>
                  <a:pt x="21590" y="2347084"/>
                </a:cubicBezTo>
                <a:cubicBezTo>
                  <a:pt x="6350" y="2592194"/>
                  <a:pt x="0" y="2965574"/>
                  <a:pt x="0" y="2965574"/>
                </a:cubicBezTo>
                <a:cubicBezTo>
                  <a:pt x="204470" y="2996054"/>
                  <a:pt x="450850" y="3003674"/>
                  <a:pt x="657860" y="3001135"/>
                </a:cubicBezTo>
                <a:cubicBezTo>
                  <a:pt x="891540" y="3001135"/>
                  <a:pt x="5147262" y="3001135"/>
                  <a:pt x="5147262" y="3001135"/>
                </a:cubicBezTo>
                <a:lnTo>
                  <a:pt x="8558401" y="2987164"/>
                </a:lnTo>
                <a:cubicBezTo>
                  <a:pt x="8558401" y="2987164"/>
                  <a:pt x="8597771" y="2284854"/>
                  <a:pt x="8597771" y="2159124"/>
                </a:cubicBezTo>
                <a:cubicBezTo>
                  <a:pt x="8597771" y="1985134"/>
                  <a:pt x="8595231" y="803910"/>
                  <a:pt x="8597771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50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3902">
            <a:off x="7114215" y="8422054"/>
            <a:ext cx="1888241" cy="114781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9247556" y="8068096"/>
            <a:ext cx="86206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ý ở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33668" y="8639153"/>
            <a:ext cx="144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2" y="2977913"/>
            <a:ext cx="6086325" cy="699855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39" grpId="0"/>
      <p:bldP spid="47" grpId="0"/>
      <p:bldP spid="48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452724" y="-44294"/>
            <a:ext cx="1926947" cy="2895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4071722" y="-84479"/>
            <a:ext cx="4307949" cy="1407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2614">
            <a:off x="2240188" y="1554005"/>
            <a:ext cx="13721367" cy="86082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5240001" y="7794755"/>
            <a:ext cx="3048000" cy="24922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2187323" y="1999878"/>
            <a:ext cx="1778101" cy="13739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58283" y="5127246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79466" y="3429322"/>
            <a:ext cx="597807" cy="8571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5820" y="652079"/>
            <a:ext cx="18288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6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  <a:endParaRPr lang="en-US" sz="6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6250" y="3662985"/>
            <a:ext cx="113292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914400" y="6651945"/>
            <a:ext cx="2855431" cy="36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735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1" y="6596192"/>
            <a:ext cx="9144000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6352570"/>
            <a:ext cx="9144000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894199" y="2062612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51181" y="3303934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9181" y="8511380"/>
            <a:ext cx="605399" cy="716448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81473" y="8457319"/>
            <a:ext cx="3305285" cy="1592547"/>
          </a:xfrm>
          <a:prstGeom prst="rect">
            <a:avLst/>
          </a:prstGeom>
        </p:spPr>
      </p:pic>
      <p:pic>
        <p:nvPicPr>
          <p:cNvPr id="32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16105">
            <a:off x="12867650" y="612766"/>
            <a:ext cx="5546881" cy="1639401"/>
          </a:xfrm>
          <a:prstGeom prst="rect">
            <a:avLst/>
          </a:prstGeom>
        </p:spPr>
      </p:pic>
      <p:pic>
        <p:nvPicPr>
          <p:cNvPr id="33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186122">
            <a:off x="-118169" y="754801"/>
            <a:ext cx="5544785" cy="14314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41485" y="873121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7"/>
          <p:cNvGrpSpPr/>
          <p:nvPr/>
        </p:nvGrpSpPr>
        <p:grpSpPr>
          <a:xfrm>
            <a:off x="2656738" y="2444607"/>
            <a:ext cx="12974523" cy="6698282"/>
            <a:chOff x="15240" y="10160"/>
            <a:chExt cx="3109664" cy="4011097"/>
          </a:xfrm>
        </p:grpSpPr>
        <p:sp>
          <p:nvSpPr>
            <p:cNvPr id="21" name="Freeform 8"/>
            <p:cNvSpPr/>
            <p:nvPr/>
          </p:nvSpPr>
          <p:spPr>
            <a:xfrm>
              <a:off x="15240" y="248920"/>
              <a:ext cx="3109664" cy="3772337"/>
            </a:xfrm>
            <a:custGeom>
              <a:avLst/>
              <a:gdLst/>
              <a:ahLst/>
              <a:cxnLst/>
              <a:rect l="l" t="t" r="r" b="b"/>
              <a:pathLst>
                <a:path w="3109664" h="3772337">
                  <a:moveTo>
                    <a:pt x="3107124" y="645160"/>
                  </a:moveTo>
                  <a:cubicBezTo>
                    <a:pt x="3109664" y="488950"/>
                    <a:pt x="3088074" y="30480"/>
                    <a:pt x="3088074" y="30480"/>
                  </a:cubicBezTo>
                  <a:cubicBezTo>
                    <a:pt x="3088074" y="30480"/>
                    <a:pt x="2703264" y="40640"/>
                    <a:pt x="2451960" y="40640"/>
                  </a:cubicBezTo>
                  <a:cubicBezTo>
                    <a:pt x="245196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923977"/>
                    <a:pt x="21590" y="3115747"/>
                  </a:cubicBezTo>
                  <a:cubicBezTo>
                    <a:pt x="6350" y="3360857"/>
                    <a:pt x="0" y="3734237"/>
                    <a:pt x="0" y="3734237"/>
                  </a:cubicBezTo>
                  <a:cubicBezTo>
                    <a:pt x="204470" y="3764717"/>
                    <a:pt x="450850" y="3772337"/>
                    <a:pt x="657860" y="3769797"/>
                  </a:cubicBezTo>
                  <a:cubicBezTo>
                    <a:pt x="891540" y="3769797"/>
                    <a:pt x="2451960" y="3769797"/>
                    <a:pt x="2451960" y="3769797"/>
                  </a:cubicBezTo>
                  <a:lnTo>
                    <a:pt x="3067754" y="3755827"/>
                  </a:lnTo>
                  <a:cubicBezTo>
                    <a:pt x="3067754" y="3755827"/>
                    <a:pt x="3107124" y="3053517"/>
                    <a:pt x="3107124" y="2927787"/>
                  </a:cubicBezTo>
                  <a:cubicBezTo>
                    <a:pt x="3107124" y="2753797"/>
                    <a:pt x="3104584" y="803910"/>
                    <a:pt x="3107124" y="6451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9"/>
            <p:cNvSpPr/>
            <p:nvPr/>
          </p:nvSpPr>
          <p:spPr>
            <a:xfrm>
              <a:off x="469900" y="10160"/>
              <a:ext cx="416348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2C0BA"/>
            </a:solidFill>
          </p:spPr>
        </p:sp>
      </p:grpSp>
      <p:pic>
        <p:nvPicPr>
          <p:cNvPr id="30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56551" y="7845005"/>
            <a:ext cx="2693719" cy="1297884"/>
          </a:xfrm>
          <a:prstGeom prst="rect">
            <a:avLst/>
          </a:prstGeom>
        </p:spPr>
      </p:pic>
      <p:grpSp>
        <p:nvGrpSpPr>
          <p:cNvPr id="27" name="Group 6"/>
          <p:cNvGrpSpPr/>
          <p:nvPr/>
        </p:nvGrpSpPr>
        <p:grpSpPr>
          <a:xfrm>
            <a:off x="3612654" y="3594724"/>
            <a:ext cx="10166594" cy="3693255"/>
            <a:chOff x="0" y="0"/>
            <a:chExt cx="2783350" cy="2115085"/>
          </a:xfrm>
          <a:solidFill>
            <a:srgbClr val="92D050"/>
          </a:solidFill>
        </p:grpSpPr>
        <p:sp>
          <p:nvSpPr>
            <p:cNvPr id="31" name="Freeform 7"/>
            <p:cNvSpPr/>
            <p:nvPr/>
          </p:nvSpPr>
          <p:spPr>
            <a:xfrm>
              <a:off x="-1" y="0"/>
              <a:ext cx="2789621" cy="2119713"/>
            </a:xfrm>
            <a:custGeom>
              <a:avLst/>
              <a:gdLst/>
              <a:ahLst/>
              <a:cxnLst/>
              <a:rect l="l" t="t" r="r" b="b"/>
              <a:pathLst>
                <a:path w="2789621" h="2119713">
                  <a:moveTo>
                    <a:pt x="2751519" y="1514541"/>
                  </a:moveTo>
                  <a:cubicBezTo>
                    <a:pt x="2749093" y="1694565"/>
                    <a:pt x="2575977" y="1828218"/>
                    <a:pt x="2375102" y="1828218"/>
                  </a:cubicBezTo>
                  <a:cubicBezTo>
                    <a:pt x="2375102" y="1828218"/>
                    <a:pt x="2181122" y="1818249"/>
                    <a:pt x="1884714" y="1831693"/>
                  </a:cubicBezTo>
                  <a:cubicBezTo>
                    <a:pt x="1697539" y="1840183"/>
                    <a:pt x="1377928" y="1843310"/>
                    <a:pt x="908799" y="1844463"/>
                  </a:cubicBezTo>
                  <a:lnTo>
                    <a:pt x="940817" y="2097260"/>
                  </a:lnTo>
                  <a:cubicBezTo>
                    <a:pt x="942220" y="2110608"/>
                    <a:pt x="927684" y="2119713"/>
                    <a:pt x="916302" y="2112599"/>
                  </a:cubicBezTo>
                  <a:cubicBezTo>
                    <a:pt x="864324" y="2080114"/>
                    <a:pt x="793268" y="2038746"/>
                    <a:pt x="653873" y="1951299"/>
                  </a:cubicBezTo>
                  <a:cubicBezTo>
                    <a:pt x="595960" y="1914968"/>
                    <a:pt x="543807" y="1876085"/>
                    <a:pt x="504750" y="1845088"/>
                  </a:cubicBezTo>
                  <a:cubicBezTo>
                    <a:pt x="439719" y="1845136"/>
                    <a:pt x="401817" y="1845136"/>
                    <a:pt x="401817" y="1845136"/>
                  </a:cubicBezTo>
                  <a:cubicBezTo>
                    <a:pt x="200942" y="1845136"/>
                    <a:pt x="26610" y="1747868"/>
                    <a:pt x="25400" y="1587755"/>
                  </a:cubicBezTo>
                  <a:cubicBezTo>
                    <a:pt x="25400" y="1587755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1377928" y="12700"/>
                    <a:pt x="2337002" y="0"/>
                    <a:pt x="2337002" y="0"/>
                  </a:cubicBezTo>
                  <a:cubicBezTo>
                    <a:pt x="2592289" y="0"/>
                    <a:pt x="2783350" y="101068"/>
                    <a:pt x="2776919" y="303615"/>
                  </a:cubicBezTo>
                  <a:cubicBezTo>
                    <a:pt x="2776919" y="303615"/>
                    <a:pt x="2775285" y="802156"/>
                    <a:pt x="2782453" y="914526"/>
                  </a:cubicBezTo>
                  <a:cubicBezTo>
                    <a:pt x="2789621" y="1181471"/>
                    <a:pt x="2751519" y="1514541"/>
                    <a:pt x="2751519" y="1514541"/>
                  </a:cubicBezTo>
                  <a:close/>
                </a:path>
              </a:pathLst>
            </a:custGeom>
            <a:solidFill>
              <a:schemeClr val="accent6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4039025" y="4327533"/>
            <a:ext cx="9336749" cy="16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tạo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các chữ cái bằng giấy hoặc kế chữ theo gợi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đã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814567" y="6276384"/>
            <a:ext cx="4145824" cy="33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474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23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859000" y="8410478"/>
            <a:ext cx="3995356" cy="17143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14527" b="21324"/>
          <a:stretch>
            <a:fillRect/>
          </a:stretch>
        </p:blipFill>
        <p:spPr>
          <a:xfrm rot="-10800000">
            <a:off x="0" y="0"/>
            <a:ext cx="3005244" cy="10763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773400" y="470467"/>
            <a:ext cx="2705257" cy="21396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47862" y="1032441"/>
            <a:ext cx="1828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60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 cầu</a:t>
            </a:r>
            <a:endParaRPr lang="en-US" sz="60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16927" b="16666"/>
          <a:stretch>
            <a:fillRect/>
          </a:stretch>
        </p:blipFill>
        <p:spPr>
          <a:xfrm>
            <a:off x="-105257" y="7676727"/>
            <a:ext cx="4693283" cy="2773445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4476" b="27132"/>
          <a:stretch>
            <a:fillRect/>
          </a:stretch>
        </p:blipFill>
        <p:spPr>
          <a:xfrm>
            <a:off x="-65072" y="8812388"/>
            <a:ext cx="2565152" cy="159759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11732" y="2399915"/>
            <a:ext cx="151688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rình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A3/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2573000" y="6411177"/>
            <a:ext cx="3832407" cy="388091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7013" y="2427931"/>
            <a:ext cx="13487400" cy="70657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249"/>
          <a:stretch>
            <a:fillRect/>
          </a:stretch>
        </p:blipFill>
        <p:spPr>
          <a:xfrm>
            <a:off x="-79872" y="478344"/>
            <a:ext cx="3108555" cy="11007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815794" y="530133"/>
            <a:ext cx="2196383" cy="237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347156">
            <a:off x="16463519" y="8845040"/>
            <a:ext cx="900931" cy="15270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952139">
            <a:off x="5326615" y="9079934"/>
            <a:ext cx="840485" cy="1057214"/>
          </a:xfrm>
          <a:prstGeom prst="rect">
            <a:avLst/>
          </a:prstGeom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500" b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46857" y="4085630"/>
            <a:ext cx="11244430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4" y="2313835"/>
            <a:ext cx="4108944" cy="72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1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12691" y="736806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grpSp>
        <p:nvGrpSpPr>
          <p:cNvPr id="27" name="Group 7"/>
          <p:cNvGrpSpPr/>
          <p:nvPr/>
        </p:nvGrpSpPr>
        <p:grpSpPr>
          <a:xfrm rot="5400000">
            <a:off x="8113927" y="-195912"/>
            <a:ext cx="4660738" cy="11978213"/>
            <a:chOff x="0" y="0"/>
            <a:chExt cx="2565552" cy="8252080"/>
          </a:xfrm>
          <a:solidFill>
            <a:schemeClr val="accent1">
              <a:lumMod val="75000"/>
            </a:schemeClr>
          </a:solidFill>
        </p:grpSpPr>
        <p:sp>
          <p:nvSpPr>
            <p:cNvPr id="28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Rectangle 1"/>
          <p:cNvSpPr/>
          <p:nvPr/>
        </p:nvSpPr>
        <p:spPr>
          <a:xfrm>
            <a:off x="4929623" y="3640272"/>
            <a:ext cx="11024007" cy="430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34188" y="1809805"/>
            <a:ext cx="4584851" cy="669728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-38872" y="1358913"/>
            <a:ext cx="1832687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0324" y="2902931"/>
            <a:ext cx="14411627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Chữ viết là ngôn ngữ kí hiệu đặc biệt giúp con người chia sẻ, giao tiếp với nhau. 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nhiều kiểu chữ khác nhau nên các nhà thiết kế thường phải chọn kĩ cho phù hợp nội dung thông điệp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Công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thức 5 ô vuông để tạo hình chữ được phát minh ra từ rất lâu, giúp cho việc sáng tạo chữ trở nên dễ dàng.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0553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6682"/>
          <a:stretch>
            <a:fillRect/>
          </a:stretch>
        </p:blipFill>
        <p:spPr>
          <a:xfrm rot="-10800000">
            <a:off x="2076744" y="0"/>
            <a:ext cx="1541832" cy="1345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057"/>
          <a:stretch>
            <a:fillRect/>
          </a:stretch>
        </p:blipFill>
        <p:spPr>
          <a:xfrm>
            <a:off x="-1584946" y="4457699"/>
            <a:ext cx="2553573" cy="2481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28280" y="1086284"/>
            <a:ext cx="1810892" cy="21281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526966" y="8267700"/>
            <a:ext cx="605399" cy="716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41485" y="873121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8"/>
          <p:cNvGrpSpPr/>
          <p:nvPr/>
        </p:nvGrpSpPr>
        <p:grpSpPr>
          <a:xfrm rot="5400000" flipV="1">
            <a:off x="5652466" y="-1630699"/>
            <a:ext cx="2109481" cy="10896603"/>
            <a:chOff x="0" y="0"/>
            <a:chExt cx="2565552" cy="5476073"/>
          </a:xfrm>
        </p:grpSpPr>
        <p:sp>
          <p:nvSpPr>
            <p:cNvPr id="23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24" name="Group 8"/>
          <p:cNvGrpSpPr/>
          <p:nvPr/>
        </p:nvGrpSpPr>
        <p:grpSpPr>
          <a:xfrm rot="5400000" flipV="1">
            <a:off x="5652466" y="783658"/>
            <a:ext cx="2109481" cy="10896602"/>
            <a:chOff x="0" y="0"/>
            <a:chExt cx="2565552" cy="5476073"/>
          </a:xfrm>
        </p:grpSpPr>
        <p:sp>
          <p:nvSpPr>
            <p:cNvPr id="25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26" name="Group 8"/>
          <p:cNvGrpSpPr/>
          <p:nvPr/>
        </p:nvGrpSpPr>
        <p:grpSpPr>
          <a:xfrm rot="5400000" flipV="1">
            <a:off x="5652464" y="3194021"/>
            <a:ext cx="2109481" cy="10896600"/>
            <a:chOff x="0" y="0"/>
            <a:chExt cx="2565552" cy="5476073"/>
          </a:xfrm>
        </p:grpSpPr>
        <p:sp>
          <p:nvSpPr>
            <p:cNvPr id="27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28" name="Picture 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3335000" y="3300915"/>
            <a:ext cx="3085758" cy="64342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752600" y="3467705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52600" y="5880063"/>
            <a:ext cx="8619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00200" y="7859538"/>
            <a:ext cx="990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2111719" y="7974869"/>
            <a:ext cx="754251" cy="66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300976" y="7974869"/>
            <a:ext cx="754251" cy="815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76999" y="7974870"/>
            <a:ext cx="754251" cy="815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o.remove.bg/downloads/6df0869d-7d04-42ec-ac42-50ca7b388931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66" y="5646200"/>
            <a:ext cx="8004509" cy="49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1784"/>
          <a:stretch>
            <a:fillRect/>
          </a:stretch>
        </p:blipFill>
        <p:spPr>
          <a:xfrm>
            <a:off x="228600" y="0"/>
            <a:ext cx="17830800" cy="70088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02772" y="5078886"/>
            <a:ext cx="1642240" cy="19299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859000" y="8109126"/>
            <a:ext cx="900931" cy="1527001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2352346" y="1602432"/>
            <a:ext cx="1367955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NGHE, HẸN GẶP LẠI!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759931" y="0"/>
            <a:ext cx="2528069" cy="2013262"/>
          </a:xfrm>
          <a:prstGeom prst="rect">
            <a:avLst/>
          </a:prstGeom>
        </p:spPr>
      </p:pic>
      <p:pic>
        <p:nvPicPr>
          <p:cNvPr id="16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23884" y="128838"/>
            <a:ext cx="2737103" cy="216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9821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12691" y="736806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1028" name="Picture 4" descr="Tải miễn phí bộ font Vni cơ bản cho máy tính đầy đủ, link tốt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5"/>
          <a:stretch/>
        </p:blipFill>
        <p:spPr bwMode="auto">
          <a:xfrm>
            <a:off x="1489531" y="2179294"/>
            <a:ext cx="8001000" cy="55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 9 fonts cổ điển thường dùng - ThuThuat.edu.v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35" y="4826049"/>
            <a:ext cx="8693895" cy="44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795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252" y="1463735"/>
            <a:ext cx="17537368" cy="83214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028700" y="1341125"/>
            <a:ext cx="1327236" cy="14687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71867" y="7942164"/>
            <a:ext cx="776520" cy="13161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48681" y="9077325"/>
            <a:ext cx="380574" cy="6450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952139">
            <a:off x="937112" y="8117301"/>
            <a:ext cx="1250669" cy="15731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318010" y="0"/>
            <a:ext cx="4152277" cy="33067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700000">
            <a:off x="12736349" y="889097"/>
            <a:ext cx="471413" cy="452556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381001" y="4546121"/>
            <a:ext cx="14935200" cy="1994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20000"/>
              </a:lnSpc>
            </a:pPr>
            <a:r>
              <a:rPr lang="vi-VN" sz="4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KHÁM PHÁ NGUYÊN LÍ TẠO HÌNH</a:t>
            </a:r>
          </a:p>
          <a:p>
            <a:pPr marL="0" lvl="0" indent="0" algn="ctr">
              <a:lnSpc>
                <a:spcPct val="120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TIẾT 7,8: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CƠ BẢN</a:t>
            </a:r>
            <a:endParaRPr lang="en-US" sz="60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78617" y="4484996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90918" y="2071647"/>
            <a:ext cx="14415882" cy="6985432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0" y="-47625"/>
            <a:ext cx="9935432" cy="3576572"/>
            <a:chOff x="0" y="0"/>
            <a:chExt cx="4166870" cy="1499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935432" y="-47626"/>
            <a:ext cx="9935432" cy="3812654"/>
            <a:chOff x="0" y="0"/>
            <a:chExt cx="4166870" cy="15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5800" y="9248862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0670"/>
          <a:stretch>
            <a:fillRect/>
          </a:stretch>
        </p:blipFill>
        <p:spPr>
          <a:xfrm>
            <a:off x="15809903" y="4635012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8645"/>
          <a:stretch>
            <a:fillRect/>
          </a:stretch>
        </p:blipFill>
        <p:spPr>
          <a:xfrm>
            <a:off x="-53095" y="908422"/>
            <a:ext cx="1693323" cy="164620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48527" y="1045725"/>
            <a:ext cx="8900663" cy="956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vi-VN" sz="6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3063" y="3680948"/>
            <a:ext cx="11679839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  <a:spcBef>
                <a:spcPts val="800"/>
              </a:spcBef>
              <a:buAutoNum type="arabicPeriod"/>
            </a:pP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Khám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endParaRPr lang="en-US" sz="55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spcBef>
                <a:spcPts val="800"/>
              </a:spcBef>
              <a:buAutoNum type="arabicPeriod"/>
            </a:pP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endParaRPr lang="en-US" sz="55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16927" b="16666"/>
          <a:stretch>
            <a:fillRect/>
          </a:stretch>
        </p:blipFill>
        <p:spPr>
          <a:xfrm>
            <a:off x="-105257" y="7676727"/>
            <a:ext cx="4693283" cy="2773445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l="54476" b="27132"/>
          <a:stretch>
            <a:fillRect/>
          </a:stretch>
        </p:blipFill>
        <p:spPr>
          <a:xfrm>
            <a:off x="-65072" y="8812388"/>
            <a:ext cx="2565152" cy="1597599"/>
          </a:xfrm>
          <a:prstGeom prst="rect">
            <a:avLst/>
          </a:prstGeom>
        </p:spPr>
      </p:pic>
      <p:pic>
        <p:nvPicPr>
          <p:cNvPr id="29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50955" b="13236"/>
          <a:stretch>
            <a:fillRect/>
          </a:stretch>
        </p:blipFill>
        <p:spPr>
          <a:xfrm>
            <a:off x="15722395" y="7600527"/>
            <a:ext cx="2657276" cy="2769275"/>
          </a:xfrm>
          <a:prstGeom prst="rect">
            <a:avLst/>
          </a:prstGeom>
        </p:spPr>
      </p:pic>
      <p:pic>
        <p:nvPicPr>
          <p:cNvPr id="30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r="17166" b="25104"/>
          <a:stretch>
            <a:fillRect/>
          </a:stretch>
        </p:blipFill>
        <p:spPr>
          <a:xfrm>
            <a:off x="13955171" y="8812388"/>
            <a:ext cx="4476285" cy="1574783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1867225" y="6665698"/>
            <a:ext cx="4930589" cy="370410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12691" y="736806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53117" y="2502804"/>
            <a:ext cx="118948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tạp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....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logo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flipH="1">
            <a:off x="894827" y="2781615"/>
            <a:ext cx="3958290" cy="65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2099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12691" y="736806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/>
          <a:stretch/>
        </p:blipFill>
        <p:spPr>
          <a:xfrm>
            <a:off x="992061" y="2804364"/>
            <a:ext cx="4905535" cy="619940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41" y="3618506"/>
            <a:ext cx="5784562" cy="4379286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503" y="3521650"/>
            <a:ext cx="5658940" cy="45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86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1064598" y="777151"/>
            <a:ext cx="16227714" cy="1801010"/>
            <a:chOff x="0" y="0"/>
            <a:chExt cx="4579120" cy="1777080"/>
          </a:xfrm>
          <a:solidFill>
            <a:schemeClr val="accent5">
              <a:lumMod val="75000"/>
            </a:schemeClr>
          </a:solidFill>
        </p:grpSpPr>
        <p:sp>
          <p:nvSpPr>
            <p:cNvPr id="36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t="59234" r="43697"/>
          <a:stretch>
            <a:fillRect/>
          </a:stretch>
        </p:blipFill>
        <p:spPr>
          <a:xfrm rot="-10800000" flipV="1">
            <a:off x="0" y="0"/>
            <a:ext cx="2159692" cy="12509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33006"/>
          <a:stretch>
            <a:fillRect/>
          </a:stretch>
        </p:blipFill>
        <p:spPr>
          <a:xfrm>
            <a:off x="-265653" y="9154874"/>
            <a:ext cx="1844141" cy="11321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 r="29876" b="27632"/>
          <a:stretch>
            <a:fillRect/>
          </a:stretch>
        </p:blipFill>
        <p:spPr>
          <a:xfrm>
            <a:off x="16888634" y="9099352"/>
            <a:ext cx="1453451" cy="125995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-36694" y="6828692"/>
            <a:ext cx="1106378" cy="1452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4860" y="1139042"/>
            <a:ext cx="13675539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Baton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(Ba-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là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2"/>
          <p:cNvGrpSpPr/>
          <p:nvPr/>
        </p:nvGrpSpPr>
        <p:grpSpPr>
          <a:xfrm>
            <a:off x="1069682" y="2744184"/>
            <a:ext cx="16227714" cy="7186583"/>
            <a:chOff x="0" y="0"/>
            <a:chExt cx="4579120" cy="1777080"/>
          </a:xfrm>
          <a:solidFill>
            <a:schemeClr val="accent5">
              <a:lumMod val="75000"/>
            </a:schemeClr>
          </a:solidFill>
        </p:grpSpPr>
        <p:sp>
          <p:nvSpPr>
            <p:cNvPr id="16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15398">
            <a:off x="15876662" y="4953001"/>
            <a:ext cx="1370360" cy="7014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4860" y="3182765"/>
            <a:ext cx="1560377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Gothic (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Gô-tích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Roman (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Rô-măng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3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3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là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xiên</a:t>
            </a: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theo chiều viết từ phải sang trái (theo chiều viết từ dưới lên). </a:t>
            </a:r>
            <a:endParaRPr lang="en-US" sz="3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 </a:t>
            </a: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đậm là các nét sổ thẳng và nét xiên từ trái sang phải (theo chiều viết từ trên xuống).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t="59234" r="43697"/>
          <a:stretch>
            <a:fillRect/>
          </a:stretch>
        </p:blipFill>
        <p:spPr>
          <a:xfrm rot="-10800000" flipV="1">
            <a:off x="0" y="0"/>
            <a:ext cx="2159692" cy="12509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33006"/>
          <a:stretch>
            <a:fillRect/>
          </a:stretch>
        </p:blipFill>
        <p:spPr>
          <a:xfrm>
            <a:off x="-265653" y="9154874"/>
            <a:ext cx="1844141" cy="11321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 r="29876" b="27632"/>
          <a:stretch>
            <a:fillRect/>
          </a:stretch>
        </p:blipFill>
        <p:spPr>
          <a:xfrm>
            <a:off x="16888634" y="9099352"/>
            <a:ext cx="1453451" cy="125995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-36694" y="6828692"/>
            <a:ext cx="1106378" cy="1452287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1069684" y="729586"/>
            <a:ext cx="16227714" cy="8937788"/>
            <a:chOff x="0" y="0"/>
            <a:chExt cx="4579120" cy="1777080"/>
          </a:xfrm>
          <a:solidFill>
            <a:schemeClr val="accent5">
              <a:lumMod val="75000"/>
            </a:schemeClr>
          </a:solidFill>
        </p:grpSpPr>
        <p:sp>
          <p:nvSpPr>
            <p:cNvPr id="16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15398">
            <a:off x="15876662" y="4953001"/>
            <a:ext cx="1370360" cy="7014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78488" y="1001769"/>
            <a:ext cx="15063979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Baton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5 ô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L, T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3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H, N, K..... là 4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là 5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là 6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08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1025</Words>
  <Application>Microsoft Office PowerPoint</Application>
  <PresentationFormat>Custom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Times New Roman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75</cp:revision>
  <dcterms:created xsi:type="dcterms:W3CDTF">2006-08-16T00:00:00Z</dcterms:created>
  <dcterms:modified xsi:type="dcterms:W3CDTF">2024-01-09T03:21:47Z</dcterms:modified>
  <dc:identifier>DAEswOIwa4E</dc:identifier>
</cp:coreProperties>
</file>