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 id="2147483701" r:id="rId5"/>
    <p:sldMasterId id="2147483713" r:id="rId6"/>
  </p:sldMasterIdLst>
  <p:notesMasterIdLst>
    <p:notesMasterId r:id="rId26"/>
  </p:notesMasterIdLst>
  <p:sldIdLst>
    <p:sldId id="509" r:id="rId7"/>
    <p:sldId id="261" r:id="rId8"/>
    <p:sldId id="281" r:id="rId9"/>
    <p:sldId id="296" r:id="rId10"/>
    <p:sldId id="302" r:id="rId11"/>
    <p:sldId id="282" r:id="rId12"/>
    <p:sldId id="513" r:id="rId13"/>
    <p:sldId id="492" r:id="rId14"/>
    <p:sldId id="514" r:id="rId15"/>
    <p:sldId id="285" r:id="rId16"/>
    <p:sldId id="494" r:id="rId17"/>
    <p:sldId id="515" r:id="rId18"/>
    <p:sldId id="516" r:id="rId19"/>
    <p:sldId id="517" r:id="rId20"/>
    <p:sldId id="329" r:id="rId21"/>
    <p:sldId id="518" r:id="rId22"/>
    <p:sldId id="519" r:id="rId23"/>
    <p:sldId id="521" r:id="rId24"/>
    <p:sldId id="522"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A8A"/>
    <a:srgbClr val="FDCFCF"/>
    <a:srgbClr val="CCECFF"/>
    <a:srgbClr val="FF9900"/>
    <a:srgbClr val="CCFFFF"/>
    <a:srgbClr val="BFC8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snapToGrid="0">
      <p:cViewPr varScale="1">
        <p:scale>
          <a:sx n="81" d="100"/>
          <a:sy n="81" d="100"/>
        </p:scale>
        <p:origin x="754" y="48"/>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29C24-330B-4553-B059-21AEDE3129A3}"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42136-29C7-4E07-B4C2-29A98C9A323C}" type="slidenum">
              <a:rPr lang="en-US" smtClean="0"/>
              <a:t>‹#›</a:t>
            </a:fld>
            <a:endParaRPr lang="en-US"/>
          </a:p>
        </p:txBody>
      </p:sp>
    </p:spTree>
    <p:extLst>
      <p:ext uri="{BB962C8B-B14F-4D97-AF65-F5344CB8AC3E}">
        <p14:creationId xmlns:p14="http://schemas.microsoft.com/office/powerpoint/2010/main" val="58279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342136-29C7-4E07-B4C2-29A98C9A323C}" type="slidenum">
              <a:rPr lang="en-US" smtClean="0"/>
              <a:t>1</a:t>
            </a:fld>
            <a:endParaRPr lang="en-US"/>
          </a:p>
        </p:txBody>
      </p:sp>
    </p:spTree>
    <p:extLst>
      <p:ext uri="{BB962C8B-B14F-4D97-AF65-F5344CB8AC3E}">
        <p14:creationId xmlns:p14="http://schemas.microsoft.com/office/powerpoint/2010/main" val="351316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815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196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736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903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dirty="0" err="1"/>
              <a:t>Nguyễn</a:t>
            </a:r>
            <a:r>
              <a:rPr lang="en-SG" baseline="0" dirty="0"/>
              <a:t> </a:t>
            </a:r>
            <a:r>
              <a:rPr lang="en-SG" baseline="0" dirty="0" err="1"/>
              <a:t>Nhâm</a:t>
            </a:r>
            <a:r>
              <a:rPr lang="en-SG" baseline="0" dirty="0"/>
              <a:t> –</a:t>
            </a:r>
            <a:r>
              <a:rPr lang="en-SG" baseline="0" dirty="0" err="1"/>
              <a:t>zalo</a:t>
            </a:r>
            <a:r>
              <a:rPr lang="en-SG" baseline="0" dirty="0"/>
              <a:t> 0981.713.891</a:t>
            </a:r>
            <a:endParaRPr lang="en-SG"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5779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dirty="0" err="1"/>
              <a:t>Nguyễn</a:t>
            </a:r>
            <a:r>
              <a:rPr lang="en-SG" baseline="0" dirty="0"/>
              <a:t> </a:t>
            </a:r>
            <a:r>
              <a:rPr lang="en-SG" baseline="0" dirty="0" err="1"/>
              <a:t>Nhâm</a:t>
            </a:r>
            <a:r>
              <a:rPr lang="en-SG" baseline="0" dirty="0"/>
              <a:t> –</a:t>
            </a:r>
            <a:r>
              <a:rPr lang="en-SG" baseline="0" dirty="0" err="1"/>
              <a:t>zalo</a:t>
            </a:r>
            <a:r>
              <a:rPr lang="en-SG" baseline="0" dirty="0"/>
              <a:t> 0981.713.891</a:t>
            </a:r>
            <a:endParaRPr lang="en-SG"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52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196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02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749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dirty="0" err="1"/>
              <a:t>Nguyễn</a:t>
            </a:r>
            <a:r>
              <a:rPr lang="en-SG" baseline="0" dirty="0"/>
              <a:t> </a:t>
            </a:r>
            <a:r>
              <a:rPr lang="en-SG" baseline="0" dirty="0" err="1"/>
              <a:t>Nhâm</a:t>
            </a:r>
            <a:r>
              <a:rPr lang="en-SG" baseline="0" dirty="0"/>
              <a:t> –</a:t>
            </a:r>
            <a:r>
              <a:rPr lang="en-SG" baseline="0" dirty="0" err="1"/>
              <a:t>zalo</a:t>
            </a:r>
            <a:r>
              <a:rPr lang="en-SG" baseline="0" dirty="0"/>
              <a:t> 0981.713.891</a:t>
            </a:r>
            <a:endParaRPr lang="en-SG"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393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457200">
              <a:defRPr/>
            </a:pPr>
            <a:fld id="{F1CB8912-F0BA-4AD8-8415-DA1F26BCB09F}" type="slidenum">
              <a:rPr lang="zh-CN" altLang="en-US" smtClean="0">
                <a:solidFill>
                  <a:prstClr val="black"/>
                </a:solidFill>
                <a:latin typeface="等线" panose="020F0502020204030204"/>
              </a:rPr>
              <a:pPr defTabSz="457200">
                <a:defRPr/>
              </a:pPr>
              <a:t>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2426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97379"/>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38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20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83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513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56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86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69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74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41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2574404"/>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200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5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794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719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95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90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57336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59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447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56921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01719"/>
      </p:ext>
    </p:extLst>
  </p:cSld>
  <p:clrMapOvr>
    <a:masterClrMapping/>
  </p:clrMapOvr>
  <p:transition spd="slow" advClick="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97327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幻灯片编号占位符 8"/>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516565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幻灯片编号占位符 4"/>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420374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kumimoji="1" lang="zh-CN" altLang="en-US">
              <a:solidFill>
                <a:prstClr val="black">
                  <a:tint val="75000"/>
                </a:prstClr>
              </a:solidFill>
            </a:endParaRPr>
          </a:p>
        </p:txBody>
      </p:sp>
      <p:sp>
        <p:nvSpPr>
          <p:cNvPr id="4" name="幻灯片编号占位符 3"/>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116556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403864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423011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857814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1" y="365126"/>
            <a:ext cx="7734300" cy="581183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68856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322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6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506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902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2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65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943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082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424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118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556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3749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B6D18-0169-43EE-9B9E-7C78AD43F0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EAC88C-9696-451B-B9E0-2A5E7D7B0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D266D-5661-4290-AB2C-100021DAE1CE}"/>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B6B958F-AA32-45C4-ACA1-500238364C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65E679-2944-4D36-8C70-65E4679B87DA}"/>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0667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273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EA58-E90D-4D63-BF09-52E87D1A4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1E048-9378-4601-8282-F662F192C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F3290-FCDF-419D-A115-E86CBCEBC16D}"/>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9E22183-E80A-4E2B-B7B3-E3B64644C6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469E679-46C5-43F3-9811-F3E5D5523A07}"/>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99864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4A3F-CA0D-47BD-85A7-3C877A8E9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673617-EE23-4A15-9689-5DDAD9F7F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C99831-890C-4A8A-9E8B-D75379ADF59B}"/>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B7C26A-3816-4793-B59F-1B2B4E4F18B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DCC078F-75B0-43ED-8142-6D5F033B3F5D}"/>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3733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56B3-DAC0-4092-B479-80244DC1A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4E23D9-1D5A-4C90-9CCC-377E87213E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D59628-4EF7-459A-9B0E-E789B400F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BD156-400C-41D8-8149-6E7596F68CAE}"/>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87E2BFD-1808-40C2-9C15-D96B30028A2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1EE7FAF-BFB1-4D3A-A7E8-6D45C89A111C}"/>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72613"/>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EC06-A94B-42FE-9E80-1EFDAC2F03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8ED61-B1C2-4970-A6CA-4D245109C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BC035-0833-419F-9595-89C21FA72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0C6FF2-B6A4-41A5-85C9-8FC4CA9BD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4F3E0-2221-40F0-A6F5-8B086077B0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47CB16-D646-47BC-AD96-91AE61B49241}"/>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2D0C674-B076-4A9F-861C-C3E7B0E4CFDD}"/>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F68A130-8FD9-49FF-A847-17040F6C83B1}"/>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64537"/>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58C3-FE41-4D78-B21F-99852EC82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610BB-B52C-4F33-9A9E-CE9284B611C7}"/>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E3569A0-20A7-4E1F-83B6-8AA7BB1A5C1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9899290-9875-4C2E-9521-59C77976AB02}"/>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864439"/>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5A6E63-5920-450C-8164-F3B7D2A4AA14}"/>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3078076-5D5B-479E-93C8-857716DCFD34}"/>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91048C5-BBD7-497A-BA93-402BA2C24932}"/>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02582"/>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CBAB-AEAD-4088-8A79-24F83F6BD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70C9AB-ED3B-4A28-8A5E-665C656EC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D8C44-3535-42A1-B85E-E0D68AEBE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798714-5930-40B1-A9D8-2604930529F5}"/>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6148A53-FAAC-4EDF-8D20-0009EBD2068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E5CEC21-0F6E-432B-A4F3-116DBB746161}"/>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055632"/>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DD09-3199-4BB2-9548-54F4B7CECF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9DBAF3-EF6F-4065-8AB5-5B1230399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EC1F27-E233-4973-865B-9B913F58CD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7B59E-1646-4711-ADCD-441244622F8D}"/>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FC7F08F-6A5B-4DF6-8631-2A965ABF25E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49A541-D180-4DD9-899B-D1B0559678D4}"/>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786917"/>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4AB8-F2B3-4FB1-B140-0DCC5FCF6C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CEB70B-E791-4875-BC4A-0C7BE1DF3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1E731-54FE-4EF4-88E8-23B91F37A93C}"/>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1082CF5-81AE-4076-8D7B-12189043EA6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6A2B927-D704-4736-A5D3-5A55A1DDD19D}"/>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468257"/>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7B5D13-0BB6-47E4-9621-9AAA82C669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B45BF-E7BE-433B-985B-FBD2D6F470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69B39-1396-4C70-9D68-B23F02C1B27B}"/>
              </a:ext>
            </a:extLst>
          </p:cNvPr>
          <p:cNvSpPr>
            <a:spLocks noGrp="1"/>
          </p:cNvSpPr>
          <p:nvPr>
            <p:ph type="dt" sz="half" idx="10"/>
          </p:nvPr>
        </p:nvSpPr>
        <p:spPr/>
        <p:txBody>
          <a:body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3707FF-182C-40F0-A9BF-B6C18AD7730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2C8A6BE-0AA5-4978-93D9-E93EAA3BADA9}"/>
              </a:ext>
            </a:extLst>
          </p:cNvPr>
          <p:cNvSpPr>
            <a:spLocks noGrp="1"/>
          </p:cNvSpPr>
          <p:nvPr>
            <p:ph type="sldNum" sz="quarter" idx="12"/>
          </p:nvPr>
        </p:nvSpPr>
        <p:spPr/>
        <p:txBody>
          <a:body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9183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637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32717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3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62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42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BC40490-5059-463C-BA2D-F80BEBF7F5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1547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41">
          <p15:clr>
            <a:srgbClr val="F26B43"/>
          </p15:clr>
        </p15:guide>
        <p15:guide id="2" pos="3840">
          <p15:clr>
            <a:srgbClr val="F26B43"/>
          </p15:clr>
        </p15:guide>
        <p15:guide id="3" pos="642">
          <p15:clr>
            <a:srgbClr val="F26B43"/>
          </p15:clr>
        </p15:guide>
        <p15:guide id="4" pos="7038">
          <p15:clr>
            <a:srgbClr val="F26B43"/>
          </p15:clr>
        </p15:guide>
        <p15:guide id="5" orient="horz" pos="709">
          <p15:clr>
            <a:srgbClr val="F26B43"/>
          </p15:clr>
        </p15:guide>
        <p15:guide id="6" orient="horz" pos="3974">
          <p15:clr>
            <a:srgbClr val="F26B43"/>
          </p15:clr>
        </p15:guide>
        <p15:guide id="7" orient="horz" pos="1797">
          <p15:clr>
            <a:srgbClr val="F26B43"/>
          </p15:clr>
        </p15:guide>
        <p15:guide id="8" orient="horz" pos="2886">
          <p15:clr>
            <a:srgbClr val="F26B43"/>
          </p15:clr>
        </p15:guide>
        <p15:guide id="9" pos="2774">
          <p15:clr>
            <a:srgbClr val="F26B43"/>
          </p15:clr>
        </p15:guide>
        <p15:guide id="10" pos="4906">
          <p15:clr>
            <a:srgbClr val="F26B43"/>
          </p15:clr>
        </p15:guide>
        <p15:guide id="11" orient="horz" pos="1253">
          <p15:clr>
            <a:srgbClr val="F26B43"/>
          </p15:clr>
        </p15:guide>
        <p15:guide id="12" orient="horz" pos="3430">
          <p15:clr>
            <a:srgbClr val="F26B43"/>
          </p15:clr>
        </p15:guide>
        <p15:guide id="13" pos="1708">
          <p15:clr>
            <a:srgbClr val="F26B43"/>
          </p15:clr>
        </p15:guide>
        <p15:guide id="14" pos="59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2992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950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BB31-84E6-B94F-8562-E535ECEB75D4}" type="datetimeFigureOut">
              <a:rPr kumimoji="1" lang="zh-CN" altLang="en-US" smtClean="0">
                <a:solidFill>
                  <a:prstClr val="black">
                    <a:tint val="75000"/>
                  </a:prstClr>
                </a:solidFill>
              </a:rPr>
              <a:pPr/>
              <a:t>2025/8/28</a:t>
            </a:fld>
            <a:endParaRPr kumimoji="1"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solidFill>
                <a:prstClr val="black">
                  <a:tint val="75000"/>
                </a:prstClr>
              </a:solidFill>
            </a:endParaRPr>
          </a:p>
        </p:txBody>
      </p:sp>
      <p:sp>
        <p:nvSpPr>
          <p:cNvPr id="6" name="幻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8D0CD-54D8-C040-8ABE-554E07913EF5}"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6291972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00046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385F-0F1A-4009-8909-23E7C4013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41642-0BDB-4F1B-88FA-7683BBE4D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C4122-A897-4635-93CC-C2CB9956A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4BDC6-2779-44DD-B647-EF155FE423F6}" type="datetimeFigureOut">
              <a:rPr lang="en-US" smtClean="0">
                <a:solidFill>
                  <a:prstClr val="black">
                    <a:tint val="75000"/>
                  </a:prstClr>
                </a:solidFill>
              </a:rPr>
              <a:pPr/>
              <a:t>8/28/2025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6EE583-6F40-466D-B64D-56A9B1AA6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0F3E71-14CD-4DE5-AA14-FE6C92B1BB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E66E4-F5DF-42AB-BBEB-1CAC921967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0050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1.xml"/><Relationship Id="rId1" Type="http://schemas.openxmlformats.org/officeDocument/2006/relationships/tags" Target="../tags/tag13.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slideLayout" Target="../slideLayouts/slideLayout44.xml"/><Relationship Id="rId1" Type="http://schemas.openxmlformats.org/officeDocument/2006/relationships/tags" Target="../tags/tag1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44.xml"/><Relationship Id="rId1" Type="http://schemas.openxmlformats.org/officeDocument/2006/relationships/tags" Target="../tags/tag18.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2.gi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50.xml"/><Relationship Id="rId1" Type="http://schemas.openxmlformats.org/officeDocument/2006/relationships/tags" Target="../tags/tag20.xml"/><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gif"/><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gif"/><Relationship Id="rId4" Type="http://schemas.openxmlformats.org/officeDocument/2006/relationships/image" Target="../media/image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4.gif"/><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787C1-00F6-DA72-49C3-0A8BB59ABDD8}"/>
              </a:ext>
            </a:extLst>
          </p:cNvPr>
          <p:cNvPicPr>
            <a:picLocks noChangeAspect="1"/>
          </p:cNvPicPr>
          <p:nvPr/>
        </p:nvPicPr>
        <p:blipFill>
          <a:blip r:embed="rId4"/>
          <a:stretch>
            <a:fillRect/>
          </a:stretch>
        </p:blipFill>
        <p:spPr>
          <a:xfrm>
            <a:off x="-53296" y="3347"/>
            <a:ext cx="12192000" cy="6854653"/>
          </a:xfrm>
          <a:prstGeom prst="rect">
            <a:avLst/>
          </a:prstGeom>
        </p:spPr>
      </p:pic>
      <p:sp>
        <p:nvSpPr>
          <p:cNvPr id="2" name="Rectangle 1">
            <a:extLst>
              <a:ext uri="{FF2B5EF4-FFF2-40B4-BE49-F238E27FC236}">
                <a16:creationId xmlns:a16="http://schemas.microsoft.com/office/drawing/2014/main" id="{9C760D3A-F630-05F0-352F-054A466455B6}"/>
              </a:ext>
            </a:extLst>
          </p:cNvPr>
          <p:cNvSpPr/>
          <p:nvPr/>
        </p:nvSpPr>
        <p:spPr>
          <a:xfrm>
            <a:off x="1707265" y="1186283"/>
            <a:ext cx="9062720" cy="3631763"/>
          </a:xfrm>
          <a:prstGeom prst="rect">
            <a:avLst/>
          </a:prstGeom>
          <a:noFill/>
        </p:spPr>
        <p:txBody>
          <a:bodyPr wrap="square" lIns="91440" tIns="45720" rIns="91440" bIns="45720">
            <a:spAutoFit/>
          </a:bodyPr>
          <a:lstStyle/>
          <a:p>
            <a:pPr algn="ctr">
              <a:defRPr/>
            </a:pPr>
            <a:r>
              <a:rPr lang="vi-VN" sz="4000" b="1" dirty="0">
                <a:solidFill>
                  <a:prstClr val="white"/>
                </a:solidFill>
                <a:latin typeface="Times New Roman" panose="02020603050405020304" pitchFamily="18" charset="0"/>
                <a:cs typeface="Times New Roman" panose="02020603050405020304" pitchFamily="18" charset="0"/>
              </a:rPr>
              <a:t>BÀI 1: </a:t>
            </a:r>
            <a:endParaRPr lang="en-US" sz="4000" b="1" dirty="0">
              <a:solidFill>
                <a:prstClr val="white"/>
              </a:solidFill>
              <a:latin typeface="Times New Roman" panose="02020603050405020304" pitchFamily="18" charset="0"/>
              <a:cs typeface="Times New Roman" panose="02020603050405020304" pitchFamily="18" charset="0"/>
            </a:endParaRPr>
          </a:p>
          <a:p>
            <a:pPr algn="ctr">
              <a:spcBef>
                <a:spcPts val="600"/>
              </a:spcBef>
              <a:spcAft>
                <a:spcPts val="600"/>
              </a:spcAft>
              <a:defRPr/>
            </a:pPr>
            <a:r>
              <a:rPr lang="vi-VN" sz="4000" b="1" dirty="0">
                <a:solidFill>
                  <a:prstClr val="white"/>
                </a:solidFill>
                <a:latin typeface="Times New Roman" panose="02020603050405020304" pitchFamily="18" charset="0"/>
                <a:cs typeface="Times New Roman" panose="02020603050405020304" pitchFamily="18" charset="0"/>
              </a:rPr>
              <a:t>THƠ VÀ THƠ SONG THẤT LỤC BÁT</a:t>
            </a:r>
          </a:p>
          <a:p>
            <a:pPr algn="ctr">
              <a:spcBef>
                <a:spcPts val="1200"/>
              </a:spcBef>
              <a:spcAft>
                <a:spcPts val="600"/>
              </a:spcAft>
              <a:defRPr/>
            </a:pPr>
            <a:r>
              <a:rPr lang="vi-VN" sz="4000" b="1" dirty="0">
                <a:solidFill>
                  <a:prstClr val="white"/>
                </a:solidFill>
                <a:latin typeface="Times New Roman" panose="02020603050405020304" pitchFamily="18" charset="0"/>
                <a:cs typeface="Times New Roman" panose="02020603050405020304" pitchFamily="18" charset="0"/>
              </a:rPr>
              <a:t>THỰC HÀNH TIẾNG VIỆT</a:t>
            </a:r>
          </a:p>
          <a:p>
            <a:pPr algn="ctr">
              <a:spcBef>
                <a:spcPts val="600"/>
              </a:spcBef>
              <a:spcAft>
                <a:spcPts val="600"/>
              </a:spcAft>
              <a:defRPr/>
            </a:pPr>
            <a:r>
              <a:rPr lang="vi-VN" sz="4000" b="1" dirty="0">
                <a:solidFill>
                  <a:prstClr val="white"/>
                </a:solidFill>
                <a:latin typeface="Times New Roman" panose="02020603050405020304" pitchFamily="18" charset="0"/>
                <a:cs typeface="Times New Roman" panose="02020603050405020304" pitchFamily="18" charset="0"/>
              </a:rPr>
              <a:t>MỘT SỐ HIỂU BIẾT VỀ CHỮ NÔM VÀ CHỮ QUỐC NGỮ</a:t>
            </a:r>
          </a:p>
        </p:txBody>
      </p:sp>
      <p:sp>
        <p:nvSpPr>
          <p:cNvPr id="5" name="Freeform 4">
            <a:extLst>
              <a:ext uri="{FF2B5EF4-FFF2-40B4-BE49-F238E27FC236}">
                <a16:creationId xmlns:a16="http://schemas.microsoft.com/office/drawing/2014/main" id="{FEFA7631-A5C6-F3F1-37B5-9AE7E75583E6}"/>
              </a:ext>
            </a:extLst>
          </p:cNvPr>
          <p:cNvSpPr/>
          <p:nvPr/>
        </p:nvSpPr>
        <p:spPr>
          <a:xfrm>
            <a:off x="162045" y="4722471"/>
            <a:ext cx="3090441" cy="2030475"/>
          </a:xfrm>
          <a:custGeom>
            <a:avLst/>
            <a:gdLst/>
            <a:ahLst/>
            <a:cxnLst/>
            <a:rect l="l" t="t" r="r" b="b"/>
            <a:pathLst>
              <a:path w="3964422" h="3185953">
                <a:moveTo>
                  <a:pt x="0" y="0"/>
                </a:moveTo>
                <a:lnTo>
                  <a:pt x="3964422" y="0"/>
                </a:lnTo>
                <a:lnTo>
                  <a:pt x="3964422" y="3185953"/>
                </a:lnTo>
                <a:lnTo>
                  <a:pt x="0" y="3185953"/>
                </a:lnTo>
                <a:lnTo>
                  <a:pt x="0" y="0"/>
                </a:lnTo>
                <a:close/>
              </a:path>
            </a:pathLst>
          </a:custGeom>
          <a:blipFill>
            <a:blip r:embed="rId5"/>
            <a:stretch>
              <a:fillRect/>
            </a:stretch>
          </a:blipFill>
        </p:spPr>
        <p:txBody>
          <a:bodyPr/>
          <a:lstStyle/>
          <a:p>
            <a:pPr>
              <a:defRPr/>
            </a:pPr>
            <a:endParaRPr lang="en-SG">
              <a:solidFill>
                <a:prstClr val="black"/>
              </a:solidFill>
            </a:endParaRPr>
          </a:p>
        </p:txBody>
      </p:sp>
      <p:sp>
        <p:nvSpPr>
          <p:cNvPr id="6" name="Google Shape;1888;p33">
            <a:extLst>
              <a:ext uri="{FF2B5EF4-FFF2-40B4-BE49-F238E27FC236}">
                <a16:creationId xmlns:a16="http://schemas.microsoft.com/office/drawing/2014/main" id="{91AC8897-A561-7585-E081-4174F1D8EB38}"/>
              </a:ext>
            </a:extLst>
          </p:cNvPr>
          <p:cNvSpPr/>
          <p:nvPr/>
        </p:nvSpPr>
        <p:spPr>
          <a:xfrm>
            <a:off x="2807891" y="5795465"/>
            <a:ext cx="5225064" cy="1118382"/>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Trương Thị Ngân</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Google Shape;1888;p33">
            <a:extLst>
              <a:ext uri="{FF2B5EF4-FFF2-40B4-BE49-F238E27FC236}">
                <a16:creationId xmlns:a16="http://schemas.microsoft.com/office/drawing/2014/main" id="{91AC8897-A561-7585-E081-4174F1D8EB38}"/>
              </a:ext>
            </a:extLst>
          </p:cNvPr>
          <p:cNvSpPr/>
          <p:nvPr/>
        </p:nvSpPr>
        <p:spPr>
          <a:xfrm>
            <a:off x="-89381" y="59194"/>
            <a:ext cx="3349416" cy="55205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solidFill>
                  <a:schemeClr val="accent5"/>
                </a:solidFill>
                <a:latin typeface="Times New Roman" panose="02020603050405020304" pitchFamily="18" charset="0"/>
                <a:ea typeface="Nunito"/>
                <a:cs typeface="Times New Roman" panose="02020603050405020304" pitchFamily="18" charset="0"/>
                <a:sym typeface="Nunito"/>
              </a:rPr>
              <a:t>BÀI 1:CÁNH DIỀU-LỚP 9</a:t>
            </a:r>
            <a:endParaRPr sz="20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
        <p:nvSpPr>
          <p:cNvPr id="4" name="Rectangle 3"/>
          <p:cNvSpPr/>
          <p:nvPr/>
        </p:nvSpPr>
        <p:spPr>
          <a:xfrm>
            <a:off x="296069" y="1501602"/>
            <a:ext cx="301686" cy="369332"/>
          </a:xfrm>
          <a:prstGeom prst="rect">
            <a:avLst/>
          </a:prstGeom>
        </p:spPr>
        <p:txBody>
          <a:bodyPr wrap="none">
            <a:spAutoFit/>
          </a:bodyPr>
          <a:lstStyle/>
          <a:p>
            <a:r>
              <a:rPr lang="en-US" dirty="0">
                <a:solidFill>
                  <a:srgbClr val="612A8A"/>
                </a:solidFill>
              </a:rPr>
              <a:t>3</a:t>
            </a:r>
          </a:p>
        </p:txBody>
      </p:sp>
    </p:spTree>
    <p:custDataLst>
      <p:tags r:id="rId1"/>
    </p:custDataLst>
    <p:extLst>
      <p:ext uri="{BB962C8B-B14F-4D97-AF65-F5344CB8AC3E}">
        <p14:creationId xmlns:p14="http://schemas.microsoft.com/office/powerpoint/2010/main" val="11262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4953000"/>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8" name="图片 7">
            <a:extLst>
              <a:ext uri="{FF2B5EF4-FFF2-40B4-BE49-F238E27FC236}">
                <a16:creationId xmlns:a16="http://schemas.microsoft.com/office/drawing/2014/main" id="{537B641B-A120-47CF-89B3-330832EEA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196E8D2B-7D49-4EE1-A34D-22ACFDDC5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66" y="4553675"/>
            <a:ext cx="904033" cy="1219200"/>
          </a:xfrm>
          <a:prstGeom prst="rect">
            <a:avLst/>
          </a:prstGeom>
        </p:spPr>
      </p:pic>
      <p:pic>
        <p:nvPicPr>
          <p:cNvPr id="11" name="图片 10">
            <a:extLst>
              <a:ext uri="{FF2B5EF4-FFF2-40B4-BE49-F238E27FC236}">
                <a16:creationId xmlns:a16="http://schemas.microsoft.com/office/drawing/2014/main" id="{9F006F55-4DC2-4F73-953D-315A1FEB8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pic>
        <p:nvPicPr>
          <p:cNvPr id="19" name="图片 18">
            <a:extLst>
              <a:ext uri="{FF2B5EF4-FFF2-40B4-BE49-F238E27FC236}">
                <a16:creationId xmlns:a16="http://schemas.microsoft.com/office/drawing/2014/main" id="{5808E954-A014-47BE-B7DF-1D6F3D5ED9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8316" y="563899"/>
            <a:ext cx="5370287" cy="3912061"/>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sp>
        <p:nvSpPr>
          <p:cNvPr id="14" name="文本框 13">
            <a:extLst>
              <a:ext uri="{FF2B5EF4-FFF2-40B4-BE49-F238E27FC236}">
                <a16:creationId xmlns:a16="http://schemas.microsoft.com/office/drawing/2014/main" id="{5ACF4C93-0DD6-4665-A5BD-CE5886C844F1}"/>
              </a:ext>
            </a:extLst>
          </p:cNvPr>
          <p:cNvSpPr txBox="1"/>
          <p:nvPr/>
        </p:nvSpPr>
        <p:spPr>
          <a:xfrm rot="21221573">
            <a:off x="4080567" y="1950156"/>
            <a:ext cx="390468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Luyện tập</a:t>
            </a:r>
            <a:endParaRPr kumimoji="0" lang="zh-CN" altLang="en-US" sz="54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990872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6" y="43430"/>
            <a:ext cx="12192000" cy="4953000"/>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8" name="图片 7">
            <a:extLst>
              <a:ext uri="{FF2B5EF4-FFF2-40B4-BE49-F238E27FC236}">
                <a16:creationId xmlns:a16="http://schemas.microsoft.com/office/drawing/2014/main" id="{537B641B-A120-47CF-89B3-330832EEA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196E8D2B-7D49-4EE1-A34D-22ACFDDC5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66" y="4553675"/>
            <a:ext cx="904033" cy="1219200"/>
          </a:xfrm>
          <a:prstGeom prst="rect">
            <a:avLst/>
          </a:prstGeom>
        </p:spPr>
      </p:pic>
      <p:pic>
        <p:nvPicPr>
          <p:cNvPr id="11" name="图片 10">
            <a:extLst>
              <a:ext uri="{FF2B5EF4-FFF2-40B4-BE49-F238E27FC236}">
                <a16:creationId xmlns:a16="http://schemas.microsoft.com/office/drawing/2014/main" id="{9F006F55-4DC2-4F73-953D-315A1FEB8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grpSp>
        <p:nvGrpSpPr>
          <p:cNvPr id="6" name="Group 5"/>
          <p:cNvGrpSpPr/>
          <p:nvPr/>
        </p:nvGrpSpPr>
        <p:grpSpPr>
          <a:xfrm>
            <a:off x="2545235" y="2601276"/>
            <a:ext cx="7522305" cy="2186247"/>
            <a:chOff x="2062039" y="2905727"/>
            <a:chExt cx="7812544" cy="2495396"/>
          </a:xfrm>
        </p:grpSpPr>
        <p:sp>
          <p:nvSpPr>
            <p:cNvPr id="14" name="文本框 13">
              <a:extLst>
                <a:ext uri="{FF2B5EF4-FFF2-40B4-BE49-F238E27FC236}">
                  <a16:creationId xmlns:a16="http://schemas.microsoft.com/office/drawing/2014/main" id="{5ACF4C93-0DD6-4665-A5BD-CE5886C844F1}"/>
                </a:ext>
              </a:extLst>
            </p:cNvPr>
            <p:cNvSpPr txBox="1"/>
            <p:nvPr/>
          </p:nvSpPr>
          <p:spPr>
            <a:xfrm>
              <a:off x="2062039" y="3626478"/>
              <a:ext cx="7812544" cy="1053895"/>
            </a:xfrm>
            <a:prstGeom prst="rect">
              <a:avLst/>
            </a:prstGeom>
            <a:noFill/>
          </p:spPr>
          <p:txBody>
            <a:bodyPr wrap="square" rtlCol="0">
              <a:spAutoFit/>
            </a:bodyPr>
            <a:lstStyle/>
            <a:p>
              <a:pPr lvl="0" algn="ctr" defTabSz="457200">
                <a:defRPr/>
              </a:pPr>
              <a:r>
                <a:rPr lang="vi-VN" altLang="zh-CN" sz="5400" b="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400" b="1">
                  <a:latin typeface="Times New Roman" panose="02020603050405020304" pitchFamily="18" charset="0"/>
                  <a:ea typeface="微软雅黑" panose="020B0503020204020204" pitchFamily="34" charset="-122"/>
                  <a:cs typeface="Times New Roman" panose="02020603050405020304" pitchFamily="18" charset="0"/>
                </a:rPr>
                <a:t>I.</a:t>
              </a:r>
              <a:r>
                <a:rPr lang="vi-VN" altLang="zh-CN" sz="54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a:latin typeface="Times New Roman" panose="02020603050405020304" pitchFamily="18" charset="0"/>
                  <a:ea typeface="微软雅黑" panose="020B0503020204020204" pitchFamily="34" charset="-122"/>
                  <a:cs typeface="Times New Roman" panose="02020603050405020304" pitchFamily="18" charset="0"/>
                </a:rPr>
                <a:t>Luyện tập</a:t>
              </a:r>
              <a:endParaRPr kumimoji="0" lang="zh-CN" altLang="en-US" sz="54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1956" y="2905727"/>
              <a:ext cx="6831816" cy="2495396"/>
            </a:xfrm>
            <a:prstGeom prst="rect">
              <a:avLst/>
            </a:prstGeom>
          </p:spPr>
        </p:pic>
      </p:gr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08111" y="-96758"/>
            <a:ext cx="3796554" cy="3329493"/>
          </a:xfrm>
          <a:prstGeom prst="rect">
            <a:avLst/>
          </a:prstGeom>
        </p:spPr>
      </p:pic>
    </p:spTree>
    <p:custDataLst>
      <p:tags r:id="rId1"/>
    </p:custDataLst>
    <p:extLst>
      <p:ext uri="{BB962C8B-B14F-4D97-AF65-F5344CB8AC3E}">
        <p14:creationId xmlns:p14="http://schemas.microsoft.com/office/powerpoint/2010/main" val="2131666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0" y="159100"/>
            <a:ext cx="11915038" cy="6581028"/>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rgbClr val="3FA4AE">
                <a:alpha val="10980"/>
              </a:srgbClr>
            </a:solidFill>
          </p:spPr>
          <p:txBody>
            <a:bodyPr/>
            <a:lstStyle/>
            <a:p>
              <a:pPr defTabSz="609630">
                <a:defRPr/>
              </a:pPr>
              <a:endParaRPr lang="en-SG" sz="1200">
                <a:solidFill>
                  <a:prstClr val="black"/>
                </a:solidFill>
              </a:endParaRPr>
            </a:p>
          </p:txBody>
        </p:sp>
        <p:sp>
          <p:nvSpPr>
            <p:cNvPr id="4" name="TextBox 4"/>
            <p:cNvSpPr txBox="1"/>
            <p:nvPr/>
          </p:nvSpPr>
          <p:spPr>
            <a:xfrm>
              <a:off x="0" y="-114300"/>
              <a:ext cx="4707176" cy="2714212"/>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1" y="159100"/>
            <a:ext cx="12032145" cy="1952489"/>
            <a:chOff x="156536" y="104747"/>
            <a:chExt cx="17678321" cy="2034483"/>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rgbClr val="3FA4AE"/>
              </a:solidFill>
            </p:spPr>
            <p:txBody>
              <a:bodyPr/>
              <a:lstStyle/>
              <a:p>
                <a:pPr defTabSz="609630">
                  <a:defRPr/>
                </a:pPr>
                <a:endParaRPr lang="en-SG" sz="1200" dirty="0">
                  <a:solidFill>
                    <a:prstClr val="black"/>
                  </a:solidFill>
                </a:endParaRPr>
              </a:p>
            </p:txBody>
          </p:sp>
          <p:sp>
            <p:nvSpPr>
              <p:cNvPr id="7" name="TextBox 7"/>
              <p:cNvSpPr txBox="1"/>
              <p:nvPr/>
            </p:nvSpPr>
            <p:spPr>
              <a:xfrm>
                <a:off x="0" y="-9525"/>
                <a:ext cx="4088884" cy="394982"/>
              </a:xfrm>
              <a:prstGeom prst="rect">
                <a:avLst/>
              </a:prstGeom>
            </p:spPr>
            <p:txBody>
              <a:bodyPr lIns="18288" tIns="18288" rIns="18288" bIns="18288" rtlCol="0" anchor="t"/>
              <a:lstStyle/>
              <a:p>
                <a:pPr algn="ctr" defTabSz="609630">
                  <a:lnSpc>
                    <a:spcPts val="794"/>
                  </a:lnSpc>
                  <a:defRPr/>
                </a:pPr>
                <a:endParaRPr sz="1200">
                  <a:solidFill>
                    <a:prstClr val="black"/>
                  </a:solidFill>
                </a:endParaRPr>
              </a:p>
            </p:txBody>
          </p:sp>
        </p:grpSp>
        <p:grpSp>
          <p:nvGrpSpPr>
            <p:cNvPr id="8" name="Group 8"/>
            <p:cNvGrpSpPr/>
            <p:nvPr/>
          </p:nvGrpSpPr>
          <p:grpSpPr>
            <a:xfrm>
              <a:off x="156536" y="104747"/>
              <a:ext cx="2034483" cy="20344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FA4AE"/>
              </a:solidFill>
            </p:spPr>
            <p:txBody>
              <a:bodyPr/>
              <a:lstStyle/>
              <a:p>
                <a:pPr defTabSz="609630">
                  <a:defRPr/>
                </a:pPr>
                <a:endParaRPr lang="en-SG" sz="1200">
                  <a:solidFill>
                    <a:prstClr val="black"/>
                  </a:solidFill>
                </a:endParaRPr>
              </a:p>
            </p:txBody>
          </p:sp>
          <p:sp>
            <p:nvSpPr>
              <p:cNvPr id="10" name="TextBox 10"/>
              <p:cNvSpPr txBox="1"/>
              <p:nvPr/>
            </p:nvSpPr>
            <p:spPr>
              <a:xfrm>
                <a:off x="76200" y="-38100"/>
                <a:ext cx="660400" cy="774700"/>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grpSp>
          <p:nvGrpSpPr>
            <p:cNvPr id="11" name="Group 11"/>
            <p:cNvGrpSpPr/>
            <p:nvPr/>
          </p:nvGrpSpPr>
          <p:grpSpPr>
            <a:xfrm>
              <a:off x="314894" y="263105"/>
              <a:ext cx="1717767" cy="17177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defRPr/>
                </a:pPr>
                <a:endParaRPr lang="en-SG" sz="1200">
                  <a:solidFill>
                    <a:prstClr val="black"/>
                  </a:solidFill>
                </a:endParaRPr>
              </a:p>
            </p:txBody>
          </p:sp>
          <p:sp>
            <p:nvSpPr>
              <p:cNvPr id="13" name="TextBox 13"/>
              <p:cNvSpPr txBox="1"/>
              <p:nvPr/>
            </p:nvSpPr>
            <p:spPr>
              <a:xfrm>
                <a:off x="76200" y="-38100"/>
                <a:ext cx="660400" cy="774700"/>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sp>
          <p:nvSpPr>
            <p:cNvPr id="25" name="Freeform 25"/>
            <p:cNvSpPr/>
            <p:nvPr/>
          </p:nvSpPr>
          <p:spPr>
            <a:xfrm>
              <a:off x="482400" y="478884"/>
              <a:ext cx="1157653" cy="1316457"/>
            </a:xfrm>
            <a:custGeom>
              <a:avLst/>
              <a:gdLst/>
              <a:ahLst/>
              <a:cxnLst/>
              <a:rect l="l" t="t" r="r" b="b"/>
              <a:pathLst>
                <a:path w="1736479" h="1755631">
                  <a:moveTo>
                    <a:pt x="0" y="0"/>
                  </a:moveTo>
                  <a:lnTo>
                    <a:pt x="1736479" y="0"/>
                  </a:lnTo>
                  <a:lnTo>
                    <a:pt x="1736479" y="1755632"/>
                  </a:lnTo>
                  <a:lnTo>
                    <a:pt x="0" y="17556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SG" sz="1200">
                <a:solidFill>
                  <a:prstClr val="black"/>
                </a:solidFill>
              </a:endParaRPr>
            </a:p>
          </p:txBody>
        </p:sp>
      </p:grpSp>
      <p:graphicFrame>
        <p:nvGraphicFramePr>
          <p:cNvPr id="34" name="Table 33">
            <a:extLst>
              <a:ext uri="{FF2B5EF4-FFF2-40B4-BE49-F238E27FC236}">
                <a16:creationId xmlns:a16="http://schemas.microsoft.com/office/drawing/2014/main" id="{22A47813-3080-6E3F-7870-1E6C30FAC88B}"/>
              </a:ext>
            </a:extLst>
          </p:cNvPr>
          <p:cNvGraphicFramePr>
            <a:graphicFrameLocks noGrp="1"/>
          </p:cNvGraphicFramePr>
          <p:nvPr>
            <p:extLst>
              <p:ext uri="{D42A27DB-BD31-4B8C-83A1-F6EECF244321}">
                <p14:modId xmlns:p14="http://schemas.microsoft.com/office/powerpoint/2010/main" val="1751030272"/>
              </p:ext>
            </p:extLst>
          </p:nvPr>
        </p:nvGraphicFramePr>
        <p:xfrm>
          <a:off x="297479" y="2036888"/>
          <a:ext cx="11554295" cy="4331898"/>
        </p:xfrm>
        <a:graphic>
          <a:graphicData uri="http://schemas.openxmlformats.org/drawingml/2006/table">
            <a:tbl>
              <a:tblPr firstRow="1" firstCol="1" bandRow="1">
                <a:tableStyleId>{7DF18680-E054-41AD-8BC1-D1AEF772440D}</a:tableStyleId>
              </a:tblPr>
              <a:tblGrid>
                <a:gridCol w="3701315">
                  <a:extLst>
                    <a:ext uri="{9D8B030D-6E8A-4147-A177-3AD203B41FA5}">
                      <a16:colId xmlns:a16="http://schemas.microsoft.com/office/drawing/2014/main" val="107458993"/>
                    </a:ext>
                  </a:extLst>
                </a:gridCol>
                <a:gridCol w="4026090">
                  <a:extLst>
                    <a:ext uri="{9D8B030D-6E8A-4147-A177-3AD203B41FA5}">
                      <a16:colId xmlns:a16="http://schemas.microsoft.com/office/drawing/2014/main" val="4104631523"/>
                    </a:ext>
                  </a:extLst>
                </a:gridCol>
                <a:gridCol w="3826890">
                  <a:extLst>
                    <a:ext uri="{9D8B030D-6E8A-4147-A177-3AD203B41FA5}">
                      <a16:colId xmlns:a16="http://schemas.microsoft.com/office/drawing/2014/main" val="495105759"/>
                    </a:ext>
                  </a:extLst>
                </a:gridCol>
              </a:tblGrid>
              <a:tr h="1235701">
                <a:tc>
                  <a:txBody>
                    <a:bodyPr/>
                    <a:lstStyle/>
                    <a:p>
                      <a:pPr algn="ctr">
                        <a:lnSpc>
                          <a:spcPct val="100000"/>
                        </a:lnSpc>
                        <a:spcAft>
                          <a:spcPts val="800"/>
                        </a:spcAft>
                      </a:pPr>
                      <a:r>
                        <a:rPr lang="vi-VN" sz="3200" b="1" dirty="0">
                          <a:effectLst/>
                          <a:latin typeface="Times New Roman" panose="02020603050405020304" pitchFamily="18" charset="0"/>
                          <a:ea typeface="Calibri" panose="020F0502020204030204" pitchFamily="34" charset="0"/>
                        </a:rPr>
                        <a:t>Viết bằng </a:t>
                      </a:r>
                      <a:endParaRPr lang="en-US" sz="3200" b="1" dirty="0">
                        <a:effectLst/>
                        <a:latin typeface="Times New Roman" panose="02020603050405020304" pitchFamily="18" charset="0"/>
                        <a:ea typeface="Calibri" panose="020F0502020204030204" pitchFamily="34" charset="0"/>
                      </a:endParaRPr>
                    </a:p>
                    <a:p>
                      <a:pPr algn="ctr">
                        <a:lnSpc>
                          <a:spcPct val="100000"/>
                        </a:lnSpc>
                        <a:spcAft>
                          <a:spcPts val="800"/>
                        </a:spcAft>
                      </a:pPr>
                      <a:r>
                        <a:rPr lang="vi-VN" sz="3200" b="1" dirty="0">
                          <a:effectLst/>
                          <a:latin typeface="Times New Roman" panose="02020603050405020304" pitchFamily="18" charset="0"/>
                          <a:ea typeface="Calibri" panose="020F0502020204030204" pitchFamily="34" charset="0"/>
                        </a:rPr>
                        <a:t>chữ Hán</a:t>
                      </a:r>
                      <a:endParaRPr lang="en-SG" sz="2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pPr>
                      <a:r>
                        <a:rPr lang="vi-VN" sz="3200" b="1" dirty="0">
                          <a:effectLst/>
                          <a:latin typeface="Times New Roman" panose="02020603050405020304" pitchFamily="18" charset="0"/>
                          <a:ea typeface="Calibri" panose="020F0502020204030204" pitchFamily="34" charset="0"/>
                        </a:rPr>
                        <a:t>Viết bằng </a:t>
                      </a:r>
                      <a:endParaRPr lang="en-US" sz="3200" b="1" dirty="0">
                        <a:effectLst/>
                        <a:latin typeface="Times New Roman" panose="02020603050405020304" pitchFamily="18" charset="0"/>
                        <a:ea typeface="Calibri" panose="020F0502020204030204" pitchFamily="34" charset="0"/>
                      </a:endParaRPr>
                    </a:p>
                    <a:p>
                      <a:pPr algn="ctr">
                        <a:lnSpc>
                          <a:spcPct val="100000"/>
                        </a:lnSpc>
                        <a:spcAft>
                          <a:spcPts val="800"/>
                        </a:spcAft>
                      </a:pPr>
                      <a:r>
                        <a:rPr lang="vi-VN" sz="3200" b="1" dirty="0">
                          <a:effectLst/>
                          <a:latin typeface="Times New Roman" panose="02020603050405020304" pitchFamily="18" charset="0"/>
                          <a:ea typeface="Calibri" panose="020F0502020204030204" pitchFamily="34" charset="0"/>
                        </a:rPr>
                        <a:t>chữ Nôm</a:t>
                      </a:r>
                      <a:endParaRPr lang="en-SG" sz="2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800"/>
                        </a:spcAft>
                      </a:pPr>
                      <a:r>
                        <a:rPr lang="en-SG" sz="2900"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SG" sz="29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9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SG" sz="29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900" kern="1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SG" sz="29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0000"/>
                        </a:lnSpc>
                        <a:spcAft>
                          <a:spcPts val="800"/>
                        </a:spcAft>
                      </a:pPr>
                      <a:r>
                        <a:rPr lang="en-SG" sz="2900" kern="100" dirty="0" err="1">
                          <a:effectLst/>
                          <a:latin typeface="Times New Roman" panose="02020603050405020304" pitchFamily="18" charset="0"/>
                          <a:ea typeface="Calibri" panose="020F0502020204030204" pitchFamily="34" charset="0"/>
                          <a:cs typeface="Times New Roman" panose="02020603050405020304" pitchFamily="18" charset="0"/>
                        </a:rPr>
                        <a:t>Quốc</a:t>
                      </a:r>
                      <a:r>
                        <a:rPr lang="en-SG" sz="29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900" kern="1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SG" sz="2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9180084"/>
                  </a:ext>
                </a:extLst>
              </a:tr>
              <a:tr h="3096197">
                <a:tc>
                  <a:txBody>
                    <a:bodyPr/>
                    <a:lstStyle/>
                    <a:p>
                      <a:pPr algn="just">
                        <a:lnSpc>
                          <a:spcPct val="100000"/>
                        </a:lnSpc>
                        <a:spcAft>
                          <a:spcPts val="800"/>
                        </a:spcAft>
                      </a:pPr>
                      <a:endParaRPr lang="en-SG" sz="2900" kern="1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lnSpc>
                          <a:spcPct val="100000"/>
                        </a:lnSpc>
                        <a:spcAft>
                          <a:spcPts val="800"/>
                        </a:spcAft>
                      </a:pPr>
                      <a:r>
                        <a:rPr lang="en-US" sz="2900" kern="100" dirty="0">
                          <a:effectLst/>
                          <a:latin typeface="Times New Roman" panose="02020603050405020304" pitchFamily="18" charset="0"/>
                          <a:cs typeface="Times New Roman" panose="02020603050405020304" pitchFamily="18" charset="0"/>
                        </a:rPr>
                        <a:t> </a:t>
                      </a:r>
                      <a:endParaRPr lang="en-SG" sz="2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lnSpc>
                          <a:spcPct val="100000"/>
                        </a:lnSpc>
                        <a:spcAft>
                          <a:spcPts val="800"/>
                        </a:spcAft>
                      </a:pPr>
                      <a:endParaRPr lang="en-SG" sz="29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33162585"/>
                  </a:ext>
                </a:extLst>
              </a:tr>
            </a:tbl>
          </a:graphicData>
        </a:graphic>
      </p:graphicFrame>
      <p:sp>
        <p:nvSpPr>
          <p:cNvPr id="36" name="TextBox 35">
            <a:extLst>
              <a:ext uri="{FF2B5EF4-FFF2-40B4-BE49-F238E27FC236}">
                <a16:creationId xmlns:a16="http://schemas.microsoft.com/office/drawing/2014/main" id="{748B77A4-19E6-D94F-9694-437EA5795071}"/>
              </a:ext>
            </a:extLst>
          </p:cNvPr>
          <p:cNvSpPr txBox="1"/>
          <p:nvPr/>
        </p:nvSpPr>
        <p:spPr>
          <a:xfrm>
            <a:off x="1289624" y="338781"/>
            <a:ext cx="10539670" cy="1384995"/>
          </a:xfrm>
          <a:prstGeom prst="rect">
            <a:avLst/>
          </a:prstGeom>
          <a:solidFill>
            <a:schemeClr val="accent2">
              <a:lumMod val="20000"/>
              <a:lumOff val="80000"/>
            </a:schemeClr>
          </a:solidFill>
        </p:spPr>
        <p:txBody>
          <a:bodyPr wrap="square">
            <a:spAutoFit/>
          </a:bodyPr>
          <a:lstStyle/>
          <a:p>
            <a:pPr algn="just">
              <a:spcAft>
                <a:spcPts val="800"/>
              </a:spcAft>
              <a:defRPr/>
            </a:pPr>
            <a:r>
              <a:rPr lang="en-GB"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tập</a:t>
            </a: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 các tác phẩm dưới đây, tác phẩm nào viết bằng chữ Hán, tác phẩm nào viết bằng chữ Nôm, tác phẩm nào viết bằng chữ Quốc ngữ?</a:t>
            </a: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SG" sz="2000" b="1" dirty="0">
              <a:solidFill>
                <a:srgbClr val="0070C0"/>
              </a:solidFill>
              <a:ea typeface="Calibri" panose="020F0502020204030204" pitchFamily="34" charset="0"/>
              <a:cs typeface="Times New Roman" panose="02020603050405020304" pitchFamily="18" charset="0"/>
            </a:endParaRPr>
          </a:p>
        </p:txBody>
      </p:sp>
      <p:sp>
        <p:nvSpPr>
          <p:cNvPr id="14" name="Rectangle 13"/>
          <p:cNvSpPr/>
          <p:nvPr/>
        </p:nvSpPr>
        <p:spPr>
          <a:xfrm>
            <a:off x="230510" y="3623637"/>
            <a:ext cx="3917666" cy="1569660"/>
          </a:xfrm>
          <a:prstGeom prst="rect">
            <a:avLst/>
          </a:prstGeom>
        </p:spPr>
        <p:txBody>
          <a:bodyPr wrap="square">
            <a:spAutoFit/>
          </a:bodyPr>
          <a:lstStyle/>
          <a:p>
            <a:r>
              <a:rPr lang="vi-VN" sz="3200" dirty="0">
                <a:solidFill>
                  <a:prstClr val="black"/>
                </a:solidFill>
                <a:latin typeface="Times New Roman" panose="02020603050405020304" pitchFamily="18" charset="0"/>
              </a:rPr>
              <a:t>- Sông núi nước Nam</a:t>
            </a:r>
          </a:p>
          <a:p>
            <a:r>
              <a:rPr lang="vi-VN" sz="3200" dirty="0">
                <a:solidFill>
                  <a:prstClr val="black"/>
                </a:solidFill>
                <a:latin typeface="Times New Roman" panose="02020603050405020304" pitchFamily="18" charset="0"/>
              </a:rPr>
              <a:t>- Hịch tướng sĩ</a:t>
            </a:r>
          </a:p>
          <a:p>
            <a:r>
              <a:rPr lang="vi-VN" sz="3200" dirty="0">
                <a:solidFill>
                  <a:prstClr val="black"/>
                </a:solidFill>
                <a:latin typeface="Times New Roman" panose="02020603050405020304" pitchFamily="18" charset="0"/>
              </a:rPr>
              <a:t>- Nhật kí trong tù</a:t>
            </a:r>
          </a:p>
        </p:txBody>
      </p:sp>
      <p:sp>
        <p:nvSpPr>
          <p:cNvPr id="15" name="Rectangle 14"/>
          <p:cNvSpPr/>
          <p:nvPr/>
        </p:nvSpPr>
        <p:spPr>
          <a:xfrm>
            <a:off x="4152020" y="3646465"/>
            <a:ext cx="4058732" cy="1569660"/>
          </a:xfrm>
          <a:prstGeom prst="rect">
            <a:avLst/>
          </a:prstGeom>
        </p:spPr>
        <p:txBody>
          <a:bodyPr wrap="square">
            <a:spAutoFit/>
          </a:bodyPr>
          <a:lstStyle/>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Quốc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âm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tập</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Truyện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Kiều</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Truyện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Lục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Vân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Tiên</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077374" y="3693140"/>
            <a:ext cx="4002878" cy="2062103"/>
          </a:xfrm>
          <a:prstGeom prst="rect">
            <a:avLst/>
          </a:prstGeom>
        </p:spPr>
        <p:txBody>
          <a:bodyPr wrap="square">
            <a:spAutoFit/>
          </a:bodyPr>
          <a:lstStyle/>
          <a:p>
            <a:r>
              <a:rPr lang="vi-VN" sz="3200" dirty="0">
                <a:solidFill>
                  <a:prstClr val="black"/>
                </a:solidFill>
                <a:latin typeface="Times New Roman" panose="02020603050405020304" pitchFamily="18" charset="0"/>
              </a:rPr>
              <a:t>- Tuyên ngôn Độc lập</a:t>
            </a:r>
          </a:p>
          <a:p>
            <a:r>
              <a:rPr lang="vi-VN" sz="3200" dirty="0">
                <a:solidFill>
                  <a:prstClr val="black"/>
                </a:solidFill>
                <a:latin typeface="Times New Roman" panose="02020603050405020304" pitchFamily="18" charset="0"/>
              </a:rPr>
              <a:t>- Tắt đèn</a:t>
            </a:r>
          </a:p>
          <a:p>
            <a:r>
              <a:rPr lang="vi-VN" sz="3200" dirty="0">
                <a:solidFill>
                  <a:prstClr val="black"/>
                </a:solidFill>
                <a:latin typeface="Times New Roman" panose="02020603050405020304" pitchFamily="18" charset="0"/>
              </a:rPr>
              <a:t>- Lão Hạc</a:t>
            </a:r>
          </a:p>
          <a:p>
            <a:r>
              <a:rPr lang="vi-VN" sz="3200" dirty="0">
                <a:solidFill>
                  <a:prstClr val="black"/>
                </a:solidFill>
                <a:latin typeface="Times New Roman" panose="02020603050405020304" pitchFamily="18" charset="0"/>
              </a:rPr>
              <a:t>- Dế Mèn phiêu lưu kí</a:t>
            </a:r>
          </a:p>
        </p:txBody>
      </p:sp>
    </p:spTree>
    <p:custDataLst>
      <p:tags r:id="rId1"/>
    </p:custDataLst>
    <p:extLst>
      <p:ext uri="{BB962C8B-B14F-4D97-AF65-F5344CB8AC3E}">
        <p14:creationId xmlns:p14="http://schemas.microsoft.com/office/powerpoint/2010/main" val="13778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0" y="159100"/>
            <a:ext cx="11915038" cy="6581028"/>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609630">
                <a:defRPr/>
              </a:pPr>
              <a:endParaRPr lang="en-SG" sz="1200">
                <a:solidFill>
                  <a:prstClr val="black"/>
                </a:solidFill>
              </a:endParaRPr>
            </a:p>
          </p:txBody>
        </p:sp>
        <p:sp>
          <p:nvSpPr>
            <p:cNvPr id="4" name="TextBox 4"/>
            <p:cNvSpPr txBox="1"/>
            <p:nvPr/>
          </p:nvSpPr>
          <p:spPr>
            <a:xfrm>
              <a:off x="0" y="-114300"/>
              <a:ext cx="4707176" cy="2714212"/>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01957" y="159100"/>
            <a:ext cx="11745339" cy="1691752"/>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609630">
                  <a:defRPr/>
                </a:pPr>
                <a:endParaRPr lang="en-SG" sz="1200" dirty="0">
                  <a:solidFill>
                    <a:prstClr val="black"/>
                  </a:solidFill>
                </a:endParaRPr>
              </a:p>
            </p:txBody>
          </p:sp>
          <p:sp>
            <p:nvSpPr>
              <p:cNvPr id="7" name="TextBox 7"/>
              <p:cNvSpPr txBox="1"/>
              <p:nvPr/>
            </p:nvSpPr>
            <p:spPr>
              <a:xfrm>
                <a:off x="0" y="-9525"/>
                <a:ext cx="4088884" cy="394982"/>
              </a:xfrm>
              <a:prstGeom prst="rect">
                <a:avLst/>
              </a:prstGeom>
            </p:spPr>
            <p:txBody>
              <a:bodyPr lIns="18288" tIns="18288" rIns="18288" bIns="18288" rtlCol="0" anchor="t"/>
              <a:lstStyle/>
              <a:p>
                <a:pPr algn="ctr" defTabSz="609630">
                  <a:lnSpc>
                    <a:spcPts val="794"/>
                  </a:lnSpc>
                  <a:defRPr/>
                </a:pPr>
                <a:endParaRPr sz="1200">
                  <a:solidFill>
                    <a:prstClr val="black"/>
                  </a:solidFill>
                </a:endParaRPr>
              </a:p>
            </p:txBody>
          </p:sp>
        </p:grpSp>
        <p:sp>
          <p:nvSpPr>
            <p:cNvPr id="10" name="TextBox 10"/>
            <p:cNvSpPr txBox="1"/>
            <p:nvPr/>
          </p:nvSpPr>
          <p:spPr>
            <a:xfrm>
              <a:off x="347269" y="9380"/>
              <a:ext cx="1653017" cy="1939116"/>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sp>
          <p:nvSpPr>
            <p:cNvPr id="13" name="TextBox 13"/>
            <p:cNvSpPr txBox="1"/>
            <p:nvPr/>
          </p:nvSpPr>
          <p:spPr>
            <a:xfrm>
              <a:off x="475934" y="182584"/>
              <a:ext cx="1395685" cy="1637246"/>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566756" y="403396"/>
            <a:ext cx="10359986" cy="954107"/>
          </a:xfrm>
          <a:prstGeom prst="rect">
            <a:avLst/>
          </a:prstGeom>
          <a:solidFill>
            <a:schemeClr val="accent2">
              <a:lumMod val="20000"/>
              <a:lumOff val="80000"/>
            </a:schemeClr>
          </a:solidFill>
        </p:spPr>
        <p:txBody>
          <a:bodyPr wrap="square">
            <a:spAutoFit/>
          </a:bodyPr>
          <a:lstStyle/>
          <a:p>
            <a:pPr algn="just">
              <a:spcBef>
                <a:spcPts val="600"/>
              </a:spcBef>
              <a:spcAft>
                <a:spcPts val="800"/>
              </a:spcAft>
              <a:defRPr/>
            </a:pPr>
            <a:r>
              <a:rPr lang="en-GB"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Bài</a:t>
            </a: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tập</a:t>
            </a:r>
            <a:r>
              <a:rPr lang="en-GB"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2: </a:t>
            </a:r>
            <a:r>
              <a:rPr lang="vi-VN" sz="2800" b="1" dirty="0">
                <a:solidFill>
                  <a:srgbClr val="0070C0"/>
                </a:solidFill>
                <a:latin typeface="Times New Roman" panose="02020603050405020304" pitchFamily="18" charset="0"/>
                <a:cs typeface="Times New Roman" panose="02020603050405020304" pitchFamily="18" charset="0"/>
              </a:rPr>
              <a:t>Ghép tác phẩm ở bên A với nội dung phù hợp ở bên B, chỉ ra sự phù hợp giữa mỗi loại tác phẩm và nội dung tương ứng.</a:t>
            </a:r>
            <a:endParaRPr lang="en-US" sz="2800" b="1" dirty="0">
              <a:solidFill>
                <a:srgbClr val="0070C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90996" y="232771"/>
            <a:ext cx="1127237" cy="1127237"/>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609630">
                  <a:defRPr/>
                </a:pPr>
                <a:endParaRPr lang="en-SG" sz="1200" dirty="0">
                  <a:solidFill>
                    <a:prstClr val="black"/>
                  </a:solidFill>
                </a:endParaRPr>
              </a:p>
            </p:txBody>
          </p:sp>
          <p:sp>
            <p:nvSpPr>
              <p:cNvPr id="19" name="TextBox 19"/>
              <p:cNvSpPr txBox="1"/>
              <p:nvPr/>
            </p:nvSpPr>
            <p:spPr>
              <a:xfrm>
                <a:off x="76200" y="-38100"/>
                <a:ext cx="660400" cy="774700"/>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30">
                    <a:defRPr/>
                  </a:pPr>
                  <a:endParaRPr lang="en-SG" sz="1200">
                    <a:solidFill>
                      <a:prstClr val="black"/>
                    </a:solidFill>
                  </a:endParaRPr>
                </a:p>
              </p:txBody>
            </p:sp>
            <p:sp>
              <p:nvSpPr>
                <p:cNvPr id="23" name="TextBox 23"/>
                <p:cNvSpPr txBox="1"/>
                <p:nvPr/>
              </p:nvSpPr>
              <p:spPr>
                <a:xfrm>
                  <a:off x="76200" y="-38100"/>
                  <a:ext cx="660400" cy="774700"/>
                </a:xfrm>
                <a:prstGeom prst="rect">
                  <a:avLst/>
                </a:prstGeom>
              </p:spPr>
              <p:txBody>
                <a:bodyPr lIns="33867" tIns="33867" rIns="33867" bIns="33867" rtlCol="0" anchor="ctr"/>
                <a:lstStyle/>
                <a:p>
                  <a:pPr algn="ctr" defTabSz="609630">
                    <a:lnSpc>
                      <a:spcPts val="2187"/>
                    </a:lnSpc>
                    <a:defRPr/>
                  </a:pPr>
                  <a:endParaRPr sz="1200">
                    <a:solidFill>
                      <a:prstClr val="black"/>
                    </a:solidFill>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3"/>
                <a:stretch>
                  <a:fillRect/>
                </a:stretch>
              </a:blipFill>
            </p:spPr>
            <p:txBody>
              <a:bodyPr/>
              <a:lstStyle/>
              <a:p>
                <a:pPr defTabSz="609630">
                  <a:defRPr/>
                </a:pPr>
                <a:endParaRPr lang="en-SG" sz="1200">
                  <a:solidFill>
                    <a:prstClr val="black"/>
                  </a:solidFill>
                </a:endParaRPr>
              </a:p>
            </p:txBody>
          </p:sp>
        </p:grpSp>
      </p:grpSp>
      <p:graphicFrame>
        <p:nvGraphicFramePr>
          <p:cNvPr id="15" name="Table 14">
            <a:extLst>
              <a:ext uri="{FF2B5EF4-FFF2-40B4-BE49-F238E27FC236}">
                <a16:creationId xmlns:a16="http://schemas.microsoft.com/office/drawing/2014/main" id="{FE3911B3-4511-D616-8246-4D47FABAF082}"/>
              </a:ext>
            </a:extLst>
          </p:cNvPr>
          <p:cNvGraphicFramePr>
            <a:graphicFrameLocks noGrp="1"/>
          </p:cNvGraphicFramePr>
          <p:nvPr/>
        </p:nvGraphicFramePr>
        <p:xfrm>
          <a:off x="418249" y="1497973"/>
          <a:ext cx="11508493" cy="5073326"/>
        </p:xfrm>
        <a:graphic>
          <a:graphicData uri="http://schemas.openxmlformats.org/drawingml/2006/table">
            <a:tbl>
              <a:tblPr firstRow="1" firstCol="1" bandRow="1">
                <a:tableStyleId>{10A1B5D5-9B99-4C35-A422-299274C87663}</a:tableStyleId>
              </a:tblPr>
              <a:tblGrid>
                <a:gridCol w="4586888">
                  <a:extLst>
                    <a:ext uri="{9D8B030D-6E8A-4147-A177-3AD203B41FA5}">
                      <a16:colId xmlns:a16="http://schemas.microsoft.com/office/drawing/2014/main" val="276058888"/>
                    </a:ext>
                  </a:extLst>
                </a:gridCol>
                <a:gridCol w="1515979">
                  <a:extLst>
                    <a:ext uri="{9D8B030D-6E8A-4147-A177-3AD203B41FA5}">
                      <a16:colId xmlns:a16="http://schemas.microsoft.com/office/drawing/2014/main" val="2502485332"/>
                    </a:ext>
                  </a:extLst>
                </a:gridCol>
                <a:gridCol w="5405626">
                  <a:extLst>
                    <a:ext uri="{9D8B030D-6E8A-4147-A177-3AD203B41FA5}">
                      <a16:colId xmlns:a16="http://schemas.microsoft.com/office/drawing/2014/main" val="1214867406"/>
                    </a:ext>
                  </a:extLst>
                </a:gridCol>
              </a:tblGrid>
              <a:tr h="577582">
                <a:tc>
                  <a:txBody>
                    <a:bodyPr/>
                    <a:lstStyle/>
                    <a:p>
                      <a:pPr algn="just">
                        <a:lnSpc>
                          <a:spcPct val="100000"/>
                        </a:lnSpc>
                        <a:spcAft>
                          <a:spcPts val="800"/>
                        </a:spcAft>
                      </a:pPr>
                      <a:r>
                        <a:rPr lang="vi-VN" sz="2800" b="1" dirty="0">
                          <a:solidFill>
                            <a:schemeClr val="tx1"/>
                          </a:solidFill>
                          <a:effectLst/>
                          <a:latin typeface="Times New Roman" panose="02020603050405020304" pitchFamily="18" charset="0"/>
                          <a:ea typeface="Calibri" panose="020F0502020204030204" pitchFamily="34" charset="0"/>
                        </a:rPr>
                        <a:t>A. Tác phẩm</a:t>
                      </a: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5">
                  <a:txBody>
                    <a:bodyPr/>
                    <a:lstStyle/>
                    <a:p>
                      <a:pPr algn="ctr">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Aft>
                          <a:spcPts val="800"/>
                        </a:spcAft>
                      </a:pPr>
                      <a:r>
                        <a:rPr lang="vi-VN" sz="3000" b="1" kern="1200" dirty="0">
                          <a:solidFill>
                            <a:schemeClr val="tx1"/>
                          </a:solidFill>
                          <a:effectLst/>
                          <a:latin typeface="+mj-lt"/>
                          <a:ea typeface="+mn-ea"/>
                          <a:cs typeface="+mn-cs"/>
                        </a:rPr>
                        <a:t>B. Được dịch hay phiên âm?</a:t>
                      </a:r>
                      <a:endParaRPr lang="en-SG" sz="30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53155288"/>
                  </a:ext>
                </a:extLst>
              </a:tr>
              <a:tr h="1084740">
                <a:tc rowSpan="2">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9333">
                <a:tc vMerge="1">
                  <a:txBody>
                    <a:bodyPr/>
                    <a:lstStyle/>
                    <a:p>
                      <a:endParaRPr lang="en-US"/>
                    </a:p>
                  </a:txBody>
                  <a:tcPr/>
                </a:tc>
                <a:tc vMerge="1">
                  <a:txBody>
                    <a:bodyPr/>
                    <a:lstStyle/>
                    <a:p>
                      <a:endParaRPr lang="en-US"/>
                    </a:p>
                  </a:txBody>
                  <a:tcPr/>
                </a:tc>
                <a:tc rowSpan="2">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0253">
                <a:tc rowSpan="2">
                  <a:txBody>
                    <a:bodyPr/>
                    <a:lstStyle/>
                    <a:p>
                      <a:pPr algn="ctr">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just" defTabSz="609630" rtl="0" eaLnBrk="1" fontAlgn="auto" latinLnBrk="0" hangingPunct="1">
                        <a:lnSpc>
                          <a:spcPct val="100000"/>
                        </a:lnSpc>
                        <a:spcBef>
                          <a:spcPts val="0"/>
                        </a:spcBef>
                        <a:spcAft>
                          <a:spcPts val="800"/>
                        </a:spcAft>
                        <a:buClrTx/>
                        <a:buSzTx/>
                        <a:buFontTx/>
                        <a:buNone/>
                        <a:tabLst/>
                        <a:defRPr/>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1601260"/>
                  </a:ext>
                </a:extLst>
              </a:tr>
              <a:tr h="1130420">
                <a:tc vMerge="1">
                  <a:txBody>
                    <a:bodyPr/>
                    <a:lstStyle/>
                    <a:p>
                      <a:pPr algn="ctr">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just" defTabSz="609630" rtl="0" eaLnBrk="1" fontAlgn="auto" latinLnBrk="0" hangingPunct="1">
                        <a:lnSpc>
                          <a:spcPct val="100000"/>
                        </a:lnSpc>
                        <a:spcBef>
                          <a:spcPts val="0"/>
                        </a:spcBef>
                        <a:spcAft>
                          <a:spcPts val="800"/>
                        </a:spcAft>
                        <a:buClrTx/>
                        <a:buSzTx/>
                        <a:buFontTx/>
                        <a:buNone/>
                        <a:tabLst/>
                        <a:defRPr/>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70998">
                <a:tc gridSpan="3">
                  <a:txBody>
                    <a:bodyPr/>
                    <a:lstStyle/>
                    <a:p>
                      <a:pPr algn="ctr">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00000"/>
                        </a:lnSpc>
                        <a:spcAft>
                          <a:spcPts val="800"/>
                        </a:spcAft>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just" defTabSz="609630" rtl="0" eaLnBrk="1" fontAlgn="auto" latinLnBrk="0" hangingPunct="1">
                        <a:lnSpc>
                          <a:spcPct val="100000"/>
                        </a:lnSpc>
                        <a:spcBef>
                          <a:spcPts val="0"/>
                        </a:spcBef>
                        <a:spcAft>
                          <a:spcPts val="800"/>
                        </a:spcAft>
                        <a:buClrTx/>
                        <a:buSzTx/>
                        <a:buFontTx/>
                        <a:buNone/>
                        <a:tabLst/>
                        <a:defRPr/>
                      </a:pPr>
                      <a:endParaRPr lang="en-SG"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Rectangle 7"/>
          <p:cNvSpPr/>
          <p:nvPr/>
        </p:nvSpPr>
        <p:spPr>
          <a:xfrm>
            <a:off x="757071" y="2298095"/>
            <a:ext cx="3887118" cy="1015663"/>
          </a:xfrm>
          <a:prstGeom prst="rect">
            <a:avLst/>
          </a:prstGeom>
        </p:spPr>
        <p:txBody>
          <a:bodyPr wrap="square">
            <a:spAutoFit/>
          </a:bodyPr>
          <a:lstStyle/>
          <a:p>
            <a:pPr algn="just"/>
            <a:r>
              <a:rPr lang="vi-VN" sz="3000" dirty="0">
                <a:solidFill>
                  <a:prstClr val="black"/>
                </a:solidFill>
                <a:latin typeface="Times New Roman" panose="02020603050405020304" pitchFamily="18" charset="0"/>
                <a:ea typeface="Calibri" panose="020F0502020204030204" pitchFamily="34" charset="0"/>
              </a:rPr>
              <a:t>a. Tác phẩm viết bằng chữ Hán</a:t>
            </a:r>
            <a:endParaRPr lang="en-US" sz="3000" dirty="0">
              <a:solidFill>
                <a:prstClr val="black"/>
              </a:solidFill>
            </a:endParaRPr>
          </a:p>
        </p:txBody>
      </p:sp>
      <p:sp>
        <p:nvSpPr>
          <p:cNvPr id="9" name="Rectangle 8"/>
          <p:cNvSpPr/>
          <p:nvPr/>
        </p:nvSpPr>
        <p:spPr>
          <a:xfrm>
            <a:off x="6791563" y="2058178"/>
            <a:ext cx="4309574" cy="1015663"/>
          </a:xfrm>
          <a:prstGeom prst="rect">
            <a:avLst/>
          </a:prstGeom>
        </p:spPr>
        <p:txBody>
          <a:bodyPr wrap="square">
            <a:spAutoFit/>
          </a:bodyPr>
          <a:lstStyle/>
          <a:p>
            <a:pPr algn="just"/>
            <a:r>
              <a:rPr lang="vi-VN" sz="3000" dirty="0">
                <a:solidFill>
                  <a:prstClr val="black"/>
                </a:solidFill>
                <a:latin typeface="Times New Roman" panose="02020603050405020304" pitchFamily="18" charset="0"/>
                <a:ea typeface="Calibri" panose="020F0502020204030204" pitchFamily="34" charset="0"/>
              </a:rPr>
              <a:t>1. được phiên âm ra chữ Quốc ngữ</a:t>
            </a:r>
            <a:endParaRPr lang="en-US" sz="3000" dirty="0">
              <a:solidFill>
                <a:prstClr val="black"/>
              </a:solidFill>
            </a:endParaRPr>
          </a:p>
        </p:txBody>
      </p:sp>
      <p:sp>
        <p:nvSpPr>
          <p:cNvPr id="11" name="Rectangle 10"/>
          <p:cNvSpPr/>
          <p:nvPr/>
        </p:nvSpPr>
        <p:spPr>
          <a:xfrm>
            <a:off x="757071" y="3957188"/>
            <a:ext cx="3887118" cy="1015663"/>
          </a:xfrm>
          <a:prstGeom prst="rect">
            <a:avLst/>
          </a:prstGeom>
        </p:spPr>
        <p:txBody>
          <a:bodyPr wrap="square">
            <a:spAutoFit/>
          </a:bodyPr>
          <a:lstStyle/>
          <a:p>
            <a:pPr algn="just"/>
            <a:r>
              <a:rPr lang="vi-VN" sz="3000" dirty="0">
                <a:solidFill>
                  <a:prstClr val="black"/>
                </a:solidFill>
                <a:latin typeface="Times New Roman" panose="02020603050405020304" pitchFamily="18" charset="0"/>
                <a:ea typeface="Calibri" panose="020F0502020204030204" pitchFamily="34" charset="0"/>
              </a:rPr>
              <a:t>b. Tác phẩm viết bằng chữ Nôm</a:t>
            </a:r>
            <a:endParaRPr lang="en-US" sz="3000" dirty="0">
              <a:solidFill>
                <a:prstClr val="black"/>
              </a:solidFill>
            </a:endParaRPr>
          </a:p>
        </p:txBody>
      </p:sp>
      <p:sp>
        <p:nvSpPr>
          <p:cNvPr id="12" name="Rectangle 11"/>
          <p:cNvSpPr/>
          <p:nvPr/>
        </p:nvSpPr>
        <p:spPr>
          <a:xfrm>
            <a:off x="6812128" y="3494778"/>
            <a:ext cx="4503605" cy="553998"/>
          </a:xfrm>
          <a:prstGeom prst="rect">
            <a:avLst/>
          </a:prstGeom>
        </p:spPr>
        <p:txBody>
          <a:bodyPr wrap="none">
            <a:spAutoFit/>
          </a:bodyPr>
          <a:lstStyle/>
          <a:p>
            <a:r>
              <a:rPr lang="vi-VN" sz="3000" dirty="0">
                <a:solidFill>
                  <a:prstClr val="black"/>
                </a:solidFill>
                <a:latin typeface="Times New Roman" panose="02020603050405020304" pitchFamily="18" charset="0"/>
                <a:ea typeface="Calibri" panose="020F0502020204030204" pitchFamily="34" charset="0"/>
              </a:rPr>
              <a:t>2. được dịch sang tiếng Việt</a:t>
            </a:r>
            <a:endParaRPr lang="en-US" sz="3000" dirty="0">
              <a:solidFill>
                <a:prstClr val="black"/>
              </a:solidFill>
            </a:endParaRPr>
          </a:p>
        </p:txBody>
      </p:sp>
      <p:sp>
        <p:nvSpPr>
          <p:cNvPr id="16" name="Rectangle 15"/>
          <p:cNvSpPr/>
          <p:nvPr/>
        </p:nvSpPr>
        <p:spPr>
          <a:xfrm>
            <a:off x="6791563" y="4552979"/>
            <a:ext cx="4788490" cy="553998"/>
          </a:xfrm>
          <a:prstGeom prst="rect">
            <a:avLst/>
          </a:prstGeom>
        </p:spPr>
        <p:txBody>
          <a:bodyPr wrap="none">
            <a:spAutoFit/>
          </a:bodyPr>
          <a:lstStyle/>
          <a:p>
            <a:r>
              <a:rPr lang="vi-VN" sz="3000" dirty="0">
                <a:solidFill>
                  <a:prstClr val="black"/>
                </a:solidFill>
                <a:latin typeface="Times New Roman" panose="02020603050405020304" pitchFamily="18" charset="0"/>
                <a:ea typeface="Calibri" panose="020F0502020204030204" pitchFamily="34" charset="0"/>
              </a:rPr>
              <a:t>3. được dịch ra chữ Quốc ngữ</a:t>
            </a:r>
            <a:endParaRPr lang="en-US" sz="3000" dirty="0">
              <a:solidFill>
                <a:prstClr val="black"/>
              </a:solidFill>
            </a:endParaRPr>
          </a:p>
        </p:txBody>
      </p:sp>
      <p:sp>
        <p:nvSpPr>
          <p:cNvPr id="25" name="Rectangle 24"/>
          <p:cNvSpPr/>
          <p:nvPr/>
        </p:nvSpPr>
        <p:spPr>
          <a:xfrm>
            <a:off x="4871386" y="5732355"/>
            <a:ext cx="2291012" cy="553998"/>
          </a:xfrm>
          <a:prstGeom prst="rect">
            <a:avLst/>
          </a:prstGeom>
        </p:spPr>
        <p:txBody>
          <a:bodyPr wrap="none">
            <a:spAutoFit/>
          </a:bodyPr>
          <a:lstStyle/>
          <a:p>
            <a:r>
              <a:rPr lang="pt-BR" sz="3000" dirty="0">
                <a:solidFill>
                  <a:prstClr val="black"/>
                </a:solidFill>
                <a:latin typeface="Times New Roman" panose="02020603050405020304" pitchFamily="18" charset="0"/>
                <a:cs typeface="Times New Roman" panose="02020603050405020304" pitchFamily="18" charset="0"/>
              </a:rPr>
              <a:t>a – 1, 2; b – 3</a:t>
            </a:r>
            <a:endParaRPr lang="en-US" sz="3000"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207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fade">
                                      <p:cBhvr>
                                        <p:cTn id="14" dur="1000"/>
                                        <p:tgtEl>
                                          <p:spTgt spid="25">
                                            <p:txEl>
                                              <p:pRg st="0" end="0"/>
                                            </p:txEl>
                                          </p:spTgt>
                                        </p:tgtEl>
                                      </p:cBhvr>
                                    </p:animEffect>
                                    <p:anim calcmode="lin" valueType="num">
                                      <p:cBhvr>
                                        <p:cTn id="1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94EEA-D521-D73F-354D-2601238C31FF}"/>
              </a:ext>
            </a:extLst>
          </p:cNvPr>
          <p:cNvPicPr>
            <a:picLocks noChangeAspect="1"/>
          </p:cNvPicPr>
          <p:nvPr/>
        </p:nvPicPr>
        <p:blipFill>
          <a:blip r:embed="rId3"/>
          <a:stretch>
            <a:fillRect/>
          </a:stretch>
        </p:blipFill>
        <p:spPr>
          <a:xfrm>
            <a:off x="0" y="1674"/>
            <a:ext cx="12192000" cy="6854653"/>
          </a:xfrm>
          <a:prstGeom prst="rect">
            <a:avLst/>
          </a:prstGeom>
        </p:spPr>
      </p:pic>
      <p:sp>
        <p:nvSpPr>
          <p:cNvPr id="2" name="Rectangle 1"/>
          <p:cNvSpPr/>
          <p:nvPr/>
        </p:nvSpPr>
        <p:spPr>
          <a:xfrm>
            <a:off x="2223575" y="171702"/>
            <a:ext cx="8298652" cy="1200329"/>
          </a:xfrm>
          <a:prstGeom prst="rect">
            <a:avLst/>
          </a:prstGeom>
          <a:solidFill>
            <a:schemeClr val="accent2">
              <a:lumMod val="20000"/>
              <a:lumOff val="80000"/>
            </a:schemeClr>
          </a:solidFill>
        </p:spPr>
        <p:txBody>
          <a:bodyPr wrap="square">
            <a:spAutoFit/>
          </a:bodyPr>
          <a:lstStyle/>
          <a:p>
            <a:pPr>
              <a:spcBef>
                <a:spcPts val="600"/>
              </a:spcBef>
              <a:spcAft>
                <a:spcPts val="800"/>
              </a:spcAft>
              <a:defRPr/>
            </a:pPr>
            <a:r>
              <a:rPr lang="en-GB" sz="3600" b="1" dirty="0" err="1">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Bài</a:t>
            </a:r>
            <a:r>
              <a:rPr lang="en-GB" sz="3600" b="1" dirty="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GB" sz="3600" b="1" dirty="0" err="1">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tập</a:t>
            </a:r>
            <a:r>
              <a:rPr lang="en-GB" sz="3600" b="1" dirty="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3: </a:t>
            </a:r>
            <a:r>
              <a:rPr lang="vi-VN" sz="3600" b="1" dirty="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Hãy tìm thêm một số ví dụ về các trường hợp sau trong chữ Quốc ngữ:</a:t>
            </a:r>
            <a:endParaRPr lang="en-SG" sz="3600" b="1" dirty="0">
              <a:solidFill>
                <a:srgbClr val="4472C4">
                  <a:lumMod val="7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66537" y="2228671"/>
            <a:ext cx="11117182" cy="1200329"/>
          </a:xfrm>
          <a:prstGeom prst="rect">
            <a:avLst/>
          </a:prstGeom>
          <a:solidFill>
            <a:schemeClr val="accent4">
              <a:lumMod val="20000"/>
              <a:lumOff val="80000"/>
            </a:schemeClr>
          </a:solidFill>
          <a:ln>
            <a:solidFill>
              <a:schemeClr val="accent1"/>
            </a:solidFill>
          </a:ln>
        </p:spPr>
        <p:txBody>
          <a:bodyPr wrap="square">
            <a:spAutoFit/>
          </a:bodyPr>
          <a:lstStyle/>
          <a:p>
            <a:pPr algn="just">
              <a:spcAft>
                <a:spcPts val="600"/>
              </a:spcAft>
            </a:pPr>
            <a:r>
              <a:rPr lang="vi-VN"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Trường hợp dùng một chữ cái khác nhau để ghi cùng một âm: ghi âm /z/ bằng các chữ r, d.</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566537" y="3685475"/>
            <a:ext cx="11117182" cy="1200329"/>
          </a:xfrm>
          <a:prstGeom prst="rect">
            <a:avLst/>
          </a:prstGeom>
          <a:solidFill>
            <a:schemeClr val="accent4">
              <a:lumMod val="20000"/>
              <a:lumOff val="80000"/>
            </a:schemeClr>
          </a:solidFill>
          <a:ln>
            <a:solidFill>
              <a:schemeClr val="accent1"/>
            </a:solidFill>
          </a:ln>
        </p:spPr>
        <p:txBody>
          <a:bodyPr wrap="square">
            <a:spAutoFit/>
          </a:bodyPr>
          <a:lstStyle/>
          <a:p>
            <a:pPr algn="just">
              <a:spcAft>
                <a:spcPts val="600"/>
              </a:spcAft>
            </a:pPr>
            <a:r>
              <a:rPr lang="vi-VN" sz="3600" dirty="0">
                <a:solidFill>
                  <a:prstClr val="black"/>
                </a:solidFill>
                <a:latin typeface="Times New Roman" panose="02020603050405020304" pitchFamily="18" charset="0"/>
                <a:cs typeface="Times New Roman" panose="02020603050405020304" pitchFamily="18" charset="0"/>
              </a:rPr>
              <a:t>b. Trường hợp dùng một chữ cái để ghi nhiều âm khác nhau: dùng chữ i vừa để ghi âm /i/ vừa để ghi âm /i:/</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4690" y="5142279"/>
            <a:ext cx="11129029" cy="1200329"/>
          </a:xfrm>
          <a:prstGeom prst="rect">
            <a:avLst/>
          </a:prstGeom>
          <a:solidFill>
            <a:schemeClr val="accent4">
              <a:lumMod val="20000"/>
              <a:lumOff val="80000"/>
            </a:schemeClr>
          </a:solidFill>
          <a:ln>
            <a:solidFill>
              <a:schemeClr val="accent1"/>
            </a:solidFill>
          </a:ln>
        </p:spPr>
        <p:txBody>
          <a:bodyPr wrap="square">
            <a:spAutoFit/>
          </a:bodyPr>
          <a:lstStyle/>
          <a:p>
            <a:pPr algn="just">
              <a:spcAft>
                <a:spcPts val="600"/>
              </a:spcAft>
            </a:pPr>
            <a:r>
              <a:rPr lang="vi-VN" sz="3600" dirty="0">
                <a:solidFill>
                  <a:prstClr val="black"/>
                </a:solidFill>
                <a:latin typeface="Times New Roman" panose="02020603050405020304" pitchFamily="18" charset="0"/>
                <a:cs typeface="Times New Roman" panose="02020603050405020304" pitchFamily="18" charset="0"/>
              </a:rPr>
              <a:t>c. Trường hợp ghép nhiều chữ cái để ghi một âm: ng, ngh, tr, th…</a:t>
            </a:r>
            <a:endParaRPr lang="en-US" sz="3600"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360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4953000"/>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8" name="图片 7">
            <a:extLst>
              <a:ext uri="{FF2B5EF4-FFF2-40B4-BE49-F238E27FC236}">
                <a16:creationId xmlns:a16="http://schemas.microsoft.com/office/drawing/2014/main" id="{537B641B-A120-47CF-89B3-330832EEA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196E8D2B-7D49-4EE1-A34D-22ACFDDC5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66" y="4553675"/>
            <a:ext cx="904033" cy="1219200"/>
          </a:xfrm>
          <a:prstGeom prst="rect">
            <a:avLst/>
          </a:prstGeom>
        </p:spPr>
      </p:pic>
      <p:pic>
        <p:nvPicPr>
          <p:cNvPr id="11" name="图片 10">
            <a:extLst>
              <a:ext uri="{FF2B5EF4-FFF2-40B4-BE49-F238E27FC236}">
                <a16:creationId xmlns:a16="http://schemas.microsoft.com/office/drawing/2014/main" id="{9F006F55-4DC2-4F73-953D-315A1FEB8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pic>
        <p:nvPicPr>
          <p:cNvPr id="19" name="图片 18">
            <a:extLst>
              <a:ext uri="{FF2B5EF4-FFF2-40B4-BE49-F238E27FC236}">
                <a16:creationId xmlns:a16="http://schemas.microsoft.com/office/drawing/2014/main" id="{5808E954-A014-47BE-B7DF-1D6F3D5ED9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8316" y="563899"/>
            <a:ext cx="5370287" cy="3912061"/>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sp>
        <p:nvSpPr>
          <p:cNvPr id="14" name="文本框 13">
            <a:extLst>
              <a:ext uri="{FF2B5EF4-FFF2-40B4-BE49-F238E27FC236}">
                <a16:creationId xmlns:a16="http://schemas.microsoft.com/office/drawing/2014/main" id="{5ACF4C93-0DD6-4665-A5BD-CE5886C844F1}"/>
              </a:ext>
            </a:extLst>
          </p:cNvPr>
          <p:cNvSpPr txBox="1"/>
          <p:nvPr/>
        </p:nvSpPr>
        <p:spPr>
          <a:xfrm rot="21221573">
            <a:off x="4080567" y="1950156"/>
            <a:ext cx="390468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Vận</a:t>
            </a:r>
            <a:r>
              <a:rPr kumimoji="0" lang="en-US" altLang="zh-CN" sz="5400" b="1" i="0" u="none" strike="noStrike" kern="1200" cap="none" spc="0" normalizeH="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5400" b="1" i="0" u="none" strike="noStrike" kern="1200" cap="none" spc="0" normalizeH="0" noProof="0" dirty="0" err="1">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dụng</a:t>
            </a:r>
            <a:endParaRPr kumimoji="0" lang="zh-CN" altLang="en-US" sz="54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879034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3"/>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defRPr/>
            </a:pPr>
            <a:r>
              <a:rPr lang="en-US" sz="8000" b="1" dirty="0">
                <a:solidFill>
                  <a:prstClr val="white"/>
                </a:solidFill>
                <a:latin typeface="Times New Roman" panose="02020603050405020304" pitchFamily="18" charset="0"/>
              </a:rPr>
              <a:t>HOẠT ĐỘNG VẬN DỤNG</a:t>
            </a:r>
            <a:endParaRPr lang="en-US" sz="8000" dirty="0">
              <a:solidFill>
                <a:prstClr val="white"/>
              </a:solidFill>
              <a:latin typeface="Calibri Light" panose="020F0302020204030204"/>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defRPr/>
              </a:pPr>
              <a:endParaRPr lang="en-SG">
                <a:solidFill>
                  <a:prstClr val="black"/>
                </a:solidFill>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defRPr/>
              </a:pPr>
              <a:endParaRPr lang="en-SG">
                <a:solidFill>
                  <a:prstClr val="black"/>
                </a:solidFill>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defRPr/>
              </a:pPr>
              <a:endParaRPr lang="en-SG">
                <a:solidFill>
                  <a:prstClr val="black"/>
                </a:solidFill>
              </a:endParaRPr>
            </a:p>
          </p:txBody>
        </p:sp>
      </p:grpSp>
    </p:spTree>
    <p:custDataLst>
      <p:tags r:id="rId1"/>
    </p:custDataLst>
    <p:extLst>
      <p:ext uri="{BB962C8B-B14F-4D97-AF65-F5344CB8AC3E}">
        <p14:creationId xmlns:p14="http://schemas.microsoft.com/office/powerpoint/2010/main" val="408085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1808730" y="442139"/>
            <a:ext cx="7952540" cy="769441"/>
          </a:xfrm>
          <a:prstGeom prst="rect">
            <a:avLst/>
          </a:prstGeom>
          <a:noFill/>
        </p:spPr>
        <p:txBody>
          <a:bodyPr wrap="square" rtlCol="0">
            <a:spAutoFit/>
          </a:bodyPr>
          <a:lstStyle/>
          <a:p>
            <a:pPr algn="ctr" defTabSz="914126">
              <a:defRPr/>
            </a:pP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Hoạt</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động</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vận</a:t>
            </a:r>
            <a:r>
              <a:rPr lang="en-US" altLang="zh-CN" sz="4400" b="1" dirty="0">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 </a:t>
            </a:r>
            <a:r>
              <a:rPr lang="en-US" altLang="zh-CN" sz="4400" b="1" dirty="0" err="1">
                <a:solidFill>
                  <a:srgbClr val="ED7D31"/>
                </a:solidFill>
                <a:latin typeface="Times New Roman" panose="02020603050405020304" pitchFamily="18" charset="0"/>
                <a:ea typeface="小考拉体" panose="02000503000000000000" pitchFamily="2" charset="-122"/>
                <a:cs typeface="Times New Roman" panose="02020603050405020304" pitchFamily="18" charset="0"/>
              </a:rPr>
              <a:t>dụng</a:t>
            </a:r>
            <a:endParaRPr lang="zh-CN" altLang="en-US" sz="4400" b="1" dirty="0">
              <a:solidFill>
                <a:srgbClr val="ED7D31"/>
              </a:solidFill>
              <a:effectLst>
                <a:outerShdw blurRad="38100" dist="38100" dir="2700000" algn="tl">
                  <a:srgbClr val="000000">
                    <a:alpha val="43137"/>
                  </a:srgbClr>
                </a:outerShdw>
              </a:effectLst>
              <a:latin typeface="Times New Roman" panose="02020603050405020304" pitchFamily="18" charset="0"/>
              <a:ea typeface="小考拉体" panose="02000503000000000000" pitchFamily="2" charset="-122"/>
              <a:cs typeface="Times New Roman" panose="02020603050405020304" pitchFamily="18" charset="0"/>
            </a:endParaRPr>
          </a:p>
        </p:txBody>
      </p:sp>
      <p:pic>
        <p:nvPicPr>
          <p:cNvPr id="31" name="图片 7">
            <a:extLst>
              <a:ext uri="{FF2B5EF4-FFF2-40B4-BE49-F238E27FC236}">
                <a16:creationId xmlns:a16="http://schemas.microsoft.com/office/drawing/2014/main" id="{3390AC21-EEB9-96BE-5C74-34A43A92E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grpSp>
        <p:nvGrpSpPr>
          <p:cNvPr id="32" name="Google Shape;1167;p26">
            <a:extLst>
              <a:ext uri="{FF2B5EF4-FFF2-40B4-BE49-F238E27FC236}">
                <a16:creationId xmlns:a16="http://schemas.microsoft.com/office/drawing/2014/main" id="{586DE0D5-C4E2-4C9B-0BED-A3A8B17AE002}"/>
              </a:ext>
            </a:extLst>
          </p:cNvPr>
          <p:cNvGrpSpPr/>
          <p:nvPr/>
        </p:nvGrpSpPr>
        <p:grpSpPr>
          <a:xfrm>
            <a:off x="10559539" y="2881305"/>
            <a:ext cx="872260" cy="847547"/>
            <a:chOff x="1860550" y="3536650"/>
            <a:chExt cx="477375" cy="463850"/>
          </a:xfrm>
        </p:grpSpPr>
        <p:sp>
          <p:nvSpPr>
            <p:cNvPr id="33" name="Google Shape;1168;p26">
              <a:extLst>
                <a:ext uri="{FF2B5EF4-FFF2-40B4-BE49-F238E27FC236}">
                  <a16:creationId xmlns:a16="http://schemas.microsoft.com/office/drawing/2014/main" id="{CE4A1D6F-4D89-43D4-1792-18AA564FFC9E}"/>
                </a:ext>
              </a:extLst>
            </p:cNvPr>
            <p:cNvSpPr/>
            <p:nvPr/>
          </p:nvSpPr>
          <p:spPr>
            <a:xfrm>
              <a:off x="2118775" y="3668275"/>
              <a:ext cx="219150" cy="80675"/>
            </a:xfrm>
            <a:custGeom>
              <a:avLst/>
              <a:gdLst/>
              <a:ahLst/>
              <a:cxnLst/>
              <a:rect l="l" t="t" r="r" b="b"/>
              <a:pathLst>
                <a:path w="8766" h="3227" extrusionOk="0">
                  <a:moveTo>
                    <a:pt x="8708" y="0"/>
                  </a:moveTo>
                  <a:cubicBezTo>
                    <a:pt x="5558" y="348"/>
                    <a:pt x="2545" y="1480"/>
                    <a:pt x="0" y="3226"/>
                  </a:cubicBezTo>
                  <a:cubicBezTo>
                    <a:pt x="2717" y="1761"/>
                    <a:pt x="5760" y="999"/>
                    <a:pt x="8765" y="992"/>
                  </a:cubicBezTo>
                  <a:lnTo>
                    <a:pt x="8708" y="0"/>
                  </a:ln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4" name="Google Shape;1169;p26">
              <a:extLst>
                <a:ext uri="{FF2B5EF4-FFF2-40B4-BE49-F238E27FC236}">
                  <a16:creationId xmlns:a16="http://schemas.microsoft.com/office/drawing/2014/main" id="{A28414D5-BDA9-AEBB-1DA4-C004171170A2}"/>
                </a:ext>
              </a:extLst>
            </p:cNvPr>
            <p:cNvSpPr/>
            <p:nvPr/>
          </p:nvSpPr>
          <p:spPr>
            <a:xfrm>
              <a:off x="1860550" y="3762875"/>
              <a:ext cx="205225" cy="69450"/>
            </a:xfrm>
            <a:custGeom>
              <a:avLst/>
              <a:gdLst/>
              <a:ahLst/>
              <a:cxnLst/>
              <a:rect l="l" t="t" r="r" b="b"/>
              <a:pathLst>
                <a:path w="8209" h="2778" extrusionOk="0">
                  <a:moveTo>
                    <a:pt x="8208" y="1"/>
                  </a:moveTo>
                  <a:cubicBezTo>
                    <a:pt x="5414" y="62"/>
                    <a:pt x="2602" y="704"/>
                    <a:pt x="0" y="1900"/>
                  </a:cubicBezTo>
                  <a:lnTo>
                    <a:pt x="467" y="2777"/>
                  </a:lnTo>
                  <a:cubicBezTo>
                    <a:pt x="2791" y="1352"/>
                    <a:pt x="5442" y="392"/>
                    <a:pt x="8208" y="1"/>
                  </a:cubicBez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5" name="Google Shape;1170;p26">
              <a:extLst>
                <a:ext uri="{FF2B5EF4-FFF2-40B4-BE49-F238E27FC236}">
                  <a16:creationId xmlns:a16="http://schemas.microsoft.com/office/drawing/2014/main" id="{16D678BC-FD92-8087-C1CF-5C9BE5717520}"/>
                </a:ext>
              </a:extLst>
            </p:cNvPr>
            <p:cNvSpPr/>
            <p:nvPr/>
          </p:nvSpPr>
          <p:spPr>
            <a:xfrm>
              <a:off x="1952750" y="3536650"/>
              <a:ext cx="128100" cy="192275"/>
            </a:xfrm>
            <a:custGeom>
              <a:avLst/>
              <a:gdLst/>
              <a:ahLst/>
              <a:cxnLst/>
              <a:rect l="l" t="t" r="r" b="b"/>
              <a:pathLst>
                <a:path w="5124" h="7691" extrusionOk="0">
                  <a:moveTo>
                    <a:pt x="751" y="1"/>
                  </a:moveTo>
                  <a:lnTo>
                    <a:pt x="0" y="651"/>
                  </a:lnTo>
                  <a:cubicBezTo>
                    <a:pt x="2032" y="2743"/>
                    <a:pt x="3757" y="5113"/>
                    <a:pt x="5123" y="7691"/>
                  </a:cubicBezTo>
                  <a:cubicBezTo>
                    <a:pt x="4035" y="4933"/>
                    <a:pt x="2565" y="2344"/>
                    <a:pt x="751" y="1"/>
                  </a:cubicBez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6" name="Google Shape;1171;p26">
              <a:extLst>
                <a:ext uri="{FF2B5EF4-FFF2-40B4-BE49-F238E27FC236}">
                  <a16:creationId xmlns:a16="http://schemas.microsoft.com/office/drawing/2014/main" id="{6E051B43-A5D7-4F93-966C-EAD69BD89409}"/>
                </a:ext>
              </a:extLst>
            </p:cNvPr>
            <p:cNvSpPr/>
            <p:nvPr/>
          </p:nvSpPr>
          <p:spPr>
            <a:xfrm>
              <a:off x="2102600" y="3788600"/>
              <a:ext cx="37225" cy="211900"/>
            </a:xfrm>
            <a:custGeom>
              <a:avLst/>
              <a:gdLst/>
              <a:ahLst/>
              <a:cxnLst/>
              <a:rect l="l" t="t" r="r" b="b"/>
              <a:pathLst>
                <a:path w="1489" h="8476" extrusionOk="0">
                  <a:moveTo>
                    <a:pt x="0" y="0"/>
                  </a:moveTo>
                  <a:lnTo>
                    <a:pt x="0" y="0"/>
                  </a:lnTo>
                  <a:cubicBezTo>
                    <a:pt x="693" y="2763"/>
                    <a:pt x="815" y="5633"/>
                    <a:pt x="383" y="8381"/>
                  </a:cubicBezTo>
                  <a:lnTo>
                    <a:pt x="1372" y="8475"/>
                  </a:lnTo>
                  <a:cubicBezTo>
                    <a:pt x="1488" y="5562"/>
                    <a:pt x="1009" y="2664"/>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7" name="Google Shape;1172;p26">
              <a:extLst>
                <a:ext uri="{FF2B5EF4-FFF2-40B4-BE49-F238E27FC236}">
                  <a16:creationId xmlns:a16="http://schemas.microsoft.com/office/drawing/2014/main" id="{A2C9C96B-68B3-858F-2F18-AB05376691D5}"/>
                </a:ext>
              </a:extLst>
            </p:cNvPr>
            <p:cNvSpPr/>
            <p:nvPr/>
          </p:nvSpPr>
          <p:spPr>
            <a:xfrm>
              <a:off x="2144000" y="3784000"/>
              <a:ext cx="88150" cy="44025"/>
            </a:xfrm>
            <a:custGeom>
              <a:avLst/>
              <a:gdLst/>
              <a:ahLst/>
              <a:cxnLst/>
              <a:rect l="l" t="t" r="r" b="b"/>
              <a:pathLst>
                <a:path w="3526" h="1761" extrusionOk="0">
                  <a:moveTo>
                    <a:pt x="282" y="0"/>
                  </a:moveTo>
                  <a:cubicBezTo>
                    <a:pt x="188" y="0"/>
                    <a:pt x="94" y="3"/>
                    <a:pt x="0" y="8"/>
                  </a:cubicBezTo>
                  <a:cubicBezTo>
                    <a:pt x="1162" y="275"/>
                    <a:pt x="2177" y="922"/>
                    <a:pt x="2863" y="1760"/>
                  </a:cubicBezTo>
                  <a:lnTo>
                    <a:pt x="3526" y="1021"/>
                  </a:lnTo>
                  <a:cubicBezTo>
                    <a:pt x="2538" y="341"/>
                    <a:pt x="1388" y="0"/>
                    <a:pt x="282" y="0"/>
                  </a:cubicBez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8" name="Google Shape;1173;p26">
              <a:extLst>
                <a:ext uri="{FF2B5EF4-FFF2-40B4-BE49-F238E27FC236}">
                  <a16:creationId xmlns:a16="http://schemas.microsoft.com/office/drawing/2014/main" id="{4A2C86BC-E288-023E-6044-C166F50DCCD2}"/>
                </a:ext>
              </a:extLst>
            </p:cNvPr>
            <p:cNvSpPr/>
            <p:nvPr/>
          </p:nvSpPr>
          <p:spPr>
            <a:xfrm>
              <a:off x="2105400" y="3593900"/>
              <a:ext cx="61800" cy="94300"/>
            </a:xfrm>
            <a:custGeom>
              <a:avLst/>
              <a:gdLst/>
              <a:ahLst/>
              <a:cxnLst/>
              <a:rect l="l" t="t" r="r" b="b"/>
              <a:pathLst>
                <a:path w="2472" h="3772" extrusionOk="0">
                  <a:moveTo>
                    <a:pt x="1742" y="1"/>
                  </a:moveTo>
                  <a:cubicBezTo>
                    <a:pt x="916" y="1129"/>
                    <a:pt x="323" y="2412"/>
                    <a:pt x="0" y="3772"/>
                  </a:cubicBezTo>
                  <a:cubicBezTo>
                    <a:pt x="608" y="2585"/>
                    <a:pt x="1448" y="1532"/>
                    <a:pt x="2471" y="677"/>
                  </a:cubicBezTo>
                  <a:lnTo>
                    <a:pt x="1742" y="1"/>
                  </a:ln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39" name="Google Shape;1174;p26">
              <a:extLst>
                <a:ext uri="{FF2B5EF4-FFF2-40B4-BE49-F238E27FC236}">
                  <a16:creationId xmlns:a16="http://schemas.microsoft.com/office/drawing/2014/main" id="{46B4BBB1-4D52-39CB-829E-87BB6A5B0950}"/>
                </a:ext>
              </a:extLst>
            </p:cNvPr>
            <p:cNvSpPr/>
            <p:nvPr/>
          </p:nvSpPr>
          <p:spPr>
            <a:xfrm>
              <a:off x="1935850" y="3673650"/>
              <a:ext cx="95525" cy="33400"/>
            </a:xfrm>
            <a:custGeom>
              <a:avLst/>
              <a:gdLst/>
              <a:ahLst/>
              <a:cxnLst/>
              <a:rect l="l" t="t" r="r" b="b"/>
              <a:pathLst>
                <a:path w="3821" h="1336" extrusionOk="0">
                  <a:moveTo>
                    <a:pt x="0" y="1"/>
                  </a:moveTo>
                  <a:lnTo>
                    <a:pt x="51" y="992"/>
                  </a:lnTo>
                  <a:cubicBezTo>
                    <a:pt x="458" y="916"/>
                    <a:pt x="879" y="877"/>
                    <a:pt x="1305" y="877"/>
                  </a:cubicBezTo>
                  <a:cubicBezTo>
                    <a:pt x="2142" y="877"/>
                    <a:pt x="3000" y="1027"/>
                    <a:pt x="3820" y="1335"/>
                  </a:cubicBezTo>
                  <a:cubicBezTo>
                    <a:pt x="2738" y="578"/>
                    <a:pt x="1409" y="95"/>
                    <a:pt x="0" y="1"/>
                  </a:cubicBez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sp>
          <p:nvSpPr>
            <p:cNvPr id="40" name="Google Shape;1175;p26">
              <a:extLst>
                <a:ext uri="{FF2B5EF4-FFF2-40B4-BE49-F238E27FC236}">
                  <a16:creationId xmlns:a16="http://schemas.microsoft.com/office/drawing/2014/main" id="{47092BFE-3D98-01CC-E161-9CEEB1F0370E}"/>
                </a:ext>
              </a:extLst>
            </p:cNvPr>
            <p:cNvSpPr/>
            <p:nvPr/>
          </p:nvSpPr>
          <p:spPr>
            <a:xfrm>
              <a:off x="1988500" y="3801150"/>
              <a:ext cx="66175" cy="68150"/>
            </a:xfrm>
            <a:custGeom>
              <a:avLst/>
              <a:gdLst/>
              <a:ahLst/>
              <a:cxnLst/>
              <a:rect l="l" t="t" r="r" b="b"/>
              <a:pathLst>
                <a:path w="2647" h="2726" extrusionOk="0">
                  <a:moveTo>
                    <a:pt x="2647" y="1"/>
                  </a:moveTo>
                  <a:lnTo>
                    <a:pt x="2647" y="1"/>
                  </a:lnTo>
                  <a:cubicBezTo>
                    <a:pt x="1648" y="576"/>
                    <a:pt x="753" y="1315"/>
                    <a:pt x="1" y="2188"/>
                  </a:cubicBezTo>
                  <a:lnTo>
                    <a:pt x="836" y="2726"/>
                  </a:lnTo>
                  <a:cubicBezTo>
                    <a:pt x="1281" y="1721"/>
                    <a:pt x="1894" y="800"/>
                    <a:pt x="2647" y="1"/>
                  </a:cubicBezTo>
                  <a:close/>
                </a:path>
              </a:pathLst>
            </a:custGeom>
            <a:solidFill>
              <a:schemeClr val="accent3"/>
            </a:solidFill>
            <a:ln>
              <a:noFill/>
            </a:ln>
          </p:spPr>
          <p:txBody>
            <a:bodyPr spcFirstLastPara="1" wrap="square" lIns="121900" tIns="121900" rIns="121900" bIns="121900" anchor="ctr" anchorCtr="0">
              <a:noAutofit/>
            </a:bodyPr>
            <a:lstStyle/>
            <a:p>
              <a:pPr defTabSz="1219110">
                <a:buClr>
                  <a:srgbClr val="000000"/>
                </a:buClr>
                <a:defRPr/>
              </a:pPr>
              <a:endParaRPr sz="1867" kern="0">
                <a:solidFill>
                  <a:srgbClr val="000000"/>
                </a:solidFill>
                <a:latin typeface="Arial"/>
                <a:cs typeface="Arial"/>
                <a:sym typeface="Arial"/>
              </a:endParaRPr>
            </a:p>
          </p:txBody>
        </p:sp>
      </p:grpSp>
      <p:grpSp>
        <p:nvGrpSpPr>
          <p:cNvPr id="41" name="Group 5">
            <a:extLst>
              <a:ext uri="{FF2B5EF4-FFF2-40B4-BE49-F238E27FC236}">
                <a16:creationId xmlns:a16="http://schemas.microsoft.com/office/drawing/2014/main" id="{DA24C2A8-C2E6-E669-32E5-1A16B61DF290}"/>
              </a:ext>
            </a:extLst>
          </p:cNvPr>
          <p:cNvGrpSpPr/>
          <p:nvPr/>
        </p:nvGrpSpPr>
        <p:grpSpPr>
          <a:xfrm>
            <a:off x="634016" y="1851276"/>
            <a:ext cx="7175072" cy="4389509"/>
            <a:chOff x="0" y="0"/>
            <a:chExt cx="2816250" cy="2167467"/>
          </a:xfrm>
        </p:grpSpPr>
        <p:sp>
          <p:nvSpPr>
            <p:cNvPr id="42" name="Freeform 6">
              <a:extLst>
                <a:ext uri="{FF2B5EF4-FFF2-40B4-BE49-F238E27FC236}">
                  <a16:creationId xmlns:a16="http://schemas.microsoft.com/office/drawing/2014/main" id="{EF64C470-C1A4-F9B7-961B-68ADE1360BA4}"/>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pPr defTabSz="1219140">
                <a:buClr>
                  <a:srgbClr val="000000"/>
                </a:buClr>
                <a:defRPr/>
              </a:pPr>
              <a:endParaRPr lang="en-US" sz="1867" kern="0">
                <a:solidFill>
                  <a:srgbClr val="000000"/>
                </a:solidFill>
                <a:latin typeface="Arial"/>
                <a:cs typeface="Arial"/>
                <a:sym typeface="Arial"/>
              </a:endParaRPr>
            </a:p>
          </p:txBody>
        </p:sp>
        <p:sp>
          <p:nvSpPr>
            <p:cNvPr id="43" name="TextBox 7">
              <a:extLst>
                <a:ext uri="{FF2B5EF4-FFF2-40B4-BE49-F238E27FC236}">
                  <a16:creationId xmlns:a16="http://schemas.microsoft.com/office/drawing/2014/main" id="{7277E078-BAE7-3229-9B80-1E85BBA9B31E}"/>
                </a:ext>
              </a:extLst>
            </p:cNvPr>
            <p:cNvSpPr txBox="1"/>
            <p:nvPr/>
          </p:nvSpPr>
          <p:spPr>
            <a:xfrm>
              <a:off x="0" y="-28575"/>
              <a:ext cx="812800" cy="841375"/>
            </a:xfrm>
            <a:prstGeom prst="rect">
              <a:avLst/>
            </a:prstGeom>
          </p:spPr>
          <p:txBody>
            <a:bodyPr lIns="33867" tIns="33867" rIns="33867" bIns="33867" rtlCol="0" anchor="ctr"/>
            <a:lstStyle/>
            <a:p>
              <a:pPr algn="ctr" defTabSz="609555">
                <a:lnSpc>
                  <a:spcPts val="1495"/>
                </a:lnSpc>
                <a:defRPr/>
              </a:pPr>
              <a:endParaRPr sz="1200">
                <a:solidFill>
                  <a:prstClr val="black"/>
                </a:solidFill>
                <a:cs typeface="Arial"/>
                <a:sym typeface="Arial"/>
              </a:endParaRPr>
            </a:p>
          </p:txBody>
        </p:sp>
      </p:grpSp>
      <p:grpSp>
        <p:nvGrpSpPr>
          <p:cNvPr id="44" name="Group 8">
            <a:extLst>
              <a:ext uri="{FF2B5EF4-FFF2-40B4-BE49-F238E27FC236}">
                <a16:creationId xmlns:a16="http://schemas.microsoft.com/office/drawing/2014/main" id="{7A943601-3E16-26F2-0CEE-747218E3CEE4}"/>
              </a:ext>
            </a:extLst>
          </p:cNvPr>
          <p:cNvGrpSpPr/>
          <p:nvPr/>
        </p:nvGrpSpPr>
        <p:grpSpPr>
          <a:xfrm>
            <a:off x="892882" y="1886418"/>
            <a:ext cx="4590293" cy="772449"/>
            <a:chOff x="0" y="0"/>
            <a:chExt cx="2036904" cy="248046"/>
          </a:xfrm>
        </p:grpSpPr>
        <p:sp>
          <p:nvSpPr>
            <p:cNvPr id="45" name="Freeform 9">
              <a:extLst>
                <a:ext uri="{FF2B5EF4-FFF2-40B4-BE49-F238E27FC236}">
                  <a16:creationId xmlns:a16="http://schemas.microsoft.com/office/drawing/2014/main" id="{6AF7965E-0E6A-D00E-CC50-A673747EF49C}"/>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chemeClr val="accent2">
                <a:lumMod val="60000"/>
                <a:lumOff val="40000"/>
              </a:schemeClr>
            </a:solidFill>
          </p:spPr>
          <p:txBody>
            <a:bodyPr/>
            <a:lstStyle/>
            <a:p>
              <a:pPr defTabSz="1219140">
                <a:buClr>
                  <a:srgbClr val="000000"/>
                </a:buClr>
                <a:defRPr/>
              </a:pPr>
              <a:endParaRPr lang="en-US" sz="1867" kern="0">
                <a:solidFill>
                  <a:srgbClr val="000000"/>
                </a:solidFill>
                <a:latin typeface="Arial"/>
                <a:cs typeface="Arial"/>
                <a:sym typeface="Arial"/>
              </a:endParaRPr>
            </a:p>
          </p:txBody>
        </p:sp>
        <p:sp>
          <p:nvSpPr>
            <p:cNvPr id="46" name="TextBox 10">
              <a:extLst>
                <a:ext uri="{FF2B5EF4-FFF2-40B4-BE49-F238E27FC236}">
                  <a16:creationId xmlns:a16="http://schemas.microsoft.com/office/drawing/2014/main" id="{ED4A4F8A-33F1-EB0D-4D41-BD73BA4931C0}"/>
                </a:ext>
              </a:extLst>
            </p:cNvPr>
            <p:cNvSpPr txBox="1"/>
            <p:nvPr/>
          </p:nvSpPr>
          <p:spPr>
            <a:xfrm>
              <a:off x="0" y="-28575"/>
              <a:ext cx="812800" cy="841375"/>
            </a:xfrm>
            <a:prstGeom prst="rect">
              <a:avLst/>
            </a:prstGeom>
          </p:spPr>
          <p:txBody>
            <a:bodyPr lIns="33867" tIns="33867" rIns="33867" bIns="33867" rtlCol="0" anchor="ctr"/>
            <a:lstStyle/>
            <a:p>
              <a:pPr algn="ctr" defTabSz="609555">
                <a:lnSpc>
                  <a:spcPts val="1495"/>
                </a:lnSpc>
                <a:defRPr/>
              </a:pPr>
              <a:endParaRPr sz="1200">
                <a:solidFill>
                  <a:prstClr val="black"/>
                </a:solidFill>
                <a:cs typeface="Arial"/>
                <a:sym typeface="Arial"/>
              </a:endParaRPr>
            </a:p>
          </p:txBody>
        </p:sp>
      </p:grpSp>
      <p:grpSp>
        <p:nvGrpSpPr>
          <p:cNvPr id="47" name="Group 11">
            <a:extLst>
              <a:ext uri="{FF2B5EF4-FFF2-40B4-BE49-F238E27FC236}">
                <a16:creationId xmlns:a16="http://schemas.microsoft.com/office/drawing/2014/main" id="{6F9FB096-701E-55DF-99B4-2BBF052C917B}"/>
              </a:ext>
            </a:extLst>
          </p:cNvPr>
          <p:cNvGrpSpPr/>
          <p:nvPr/>
        </p:nvGrpSpPr>
        <p:grpSpPr>
          <a:xfrm>
            <a:off x="8139192" y="1851276"/>
            <a:ext cx="2755421" cy="4389509"/>
            <a:chOff x="0" y="0"/>
            <a:chExt cx="1302441" cy="2167467"/>
          </a:xfrm>
        </p:grpSpPr>
        <p:sp>
          <p:nvSpPr>
            <p:cNvPr id="48" name="Freeform 12">
              <a:extLst>
                <a:ext uri="{FF2B5EF4-FFF2-40B4-BE49-F238E27FC236}">
                  <a16:creationId xmlns:a16="http://schemas.microsoft.com/office/drawing/2014/main" id="{787FB33D-4556-5D48-046C-258C77711426}"/>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txBody>
            <a:bodyPr/>
            <a:lstStyle/>
            <a:p>
              <a:pPr defTabSz="1219140">
                <a:buClr>
                  <a:srgbClr val="000000"/>
                </a:buClr>
                <a:defRPr/>
              </a:pPr>
              <a:endParaRPr lang="en-US" sz="1867" kern="0">
                <a:solidFill>
                  <a:srgbClr val="000000"/>
                </a:solidFill>
                <a:latin typeface="Arial"/>
                <a:cs typeface="Arial"/>
                <a:sym typeface="Arial"/>
              </a:endParaRPr>
            </a:p>
          </p:txBody>
        </p:sp>
        <p:sp>
          <p:nvSpPr>
            <p:cNvPr id="49" name="TextBox 13">
              <a:extLst>
                <a:ext uri="{FF2B5EF4-FFF2-40B4-BE49-F238E27FC236}">
                  <a16:creationId xmlns:a16="http://schemas.microsoft.com/office/drawing/2014/main" id="{6B2F199F-97D8-7283-685E-79660BD76572}"/>
                </a:ext>
              </a:extLst>
            </p:cNvPr>
            <p:cNvSpPr txBox="1"/>
            <p:nvPr/>
          </p:nvSpPr>
          <p:spPr>
            <a:xfrm>
              <a:off x="0" y="-28575"/>
              <a:ext cx="812800" cy="841375"/>
            </a:xfrm>
            <a:prstGeom prst="rect">
              <a:avLst/>
            </a:prstGeom>
          </p:spPr>
          <p:txBody>
            <a:bodyPr lIns="33867" tIns="33867" rIns="33867" bIns="33867" rtlCol="0" anchor="ctr"/>
            <a:lstStyle/>
            <a:p>
              <a:pPr algn="ctr" defTabSz="609555">
                <a:lnSpc>
                  <a:spcPts val="1495"/>
                </a:lnSpc>
                <a:defRPr/>
              </a:pPr>
              <a:endParaRPr sz="1200">
                <a:solidFill>
                  <a:prstClr val="black"/>
                </a:solidFill>
                <a:cs typeface="Arial"/>
                <a:sym typeface="Arial"/>
              </a:endParaRPr>
            </a:p>
          </p:txBody>
        </p:sp>
      </p:grpSp>
      <p:sp>
        <p:nvSpPr>
          <p:cNvPr id="50" name="Freeform 14">
            <a:extLst>
              <a:ext uri="{FF2B5EF4-FFF2-40B4-BE49-F238E27FC236}">
                <a16:creationId xmlns:a16="http://schemas.microsoft.com/office/drawing/2014/main" id="{8ECC3147-0DCB-BF7D-80C0-B97FA6BE79F6}"/>
              </a:ext>
            </a:extLst>
          </p:cNvPr>
          <p:cNvSpPr/>
          <p:nvPr/>
        </p:nvSpPr>
        <p:spPr>
          <a:xfrm>
            <a:off x="1277901" y="1302590"/>
            <a:ext cx="1719544" cy="729343"/>
          </a:xfrm>
          <a:custGeom>
            <a:avLst/>
            <a:gdLst/>
            <a:ahLst/>
            <a:cxnLst/>
            <a:rect l="l" t="t" r="r" b="b"/>
            <a:pathLst>
              <a:path w="5982082" h="2431314">
                <a:moveTo>
                  <a:pt x="0" y="0"/>
                </a:moveTo>
                <a:lnTo>
                  <a:pt x="5982082" y="0"/>
                </a:lnTo>
                <a:lnTo>
                  <a:pt x="5982082" y="2431314"/>
                </a:lnTo>
                <a:lnTo>
                  <a:pt x="0" y="2431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19140">
              <a:buClr>
                <a:srgbClr val="000000"/>
              </a:buClr>
              <a:defRPr/>
            </a:pPr>
            <a:endParaRPr lang="en-US" sz="1867" kern="0">
              <a:solidFill>
                <a:srgbClr val="000000"/>
              </a:solidFill>
              <a:latin typeface="Arial"/>
              <a:cs typeface="Arial"/>
              <a:sym typeface="Arial"/>
            </a:endParaRPr>
          </a:p>
        </p:txBody>
      </p:sp>
      <p:sp>
        <p:nvSpPr>
          <p:cNvPr id="51" name="Freeform 16">
            <a:extLst>
              <a:ext uri="{FF2B5EF4-FFF2-40B4-BE49-F238E27FC236}">
                <a16:creationId xmlns:a16="http://schemas.microsoft.com/office/drawing/2014/main" id="{48615974-6518-87D2-1134-97CE768B57E6}"/>
              </a:ext>
            </a:extLst>
          </p:cNvPr>
          <p:cNvSpPr/>
          <p:nvPr/>
        </p:nvSpPr>
        <p:spPr>
          <a:xfrm>
            <a:off x="8118240" y="2985912"/>
            <a:ext cx="4202712" cy="5838309"/>
          </a:xfrm>
          <a:custGeom>
            <a:avLst/>
            <a:gdLst/>
            <a:ahLst/>
            <a:cxnLst/>
            <a:rect l="l" t="t" r="r" b="b"/>
            <a:pathLst>
              <a:path w="7542690" h="10945857">
                <a:moveTo>
                  <a:pt x="0" y="0"/>
                </a:moveTo>
                <a:lnTo>
                  <a:pt x="7542690" y="0"/>
                </a:lnTo>
                <a:lnTo>
                  <a:pt x="7542690" y="10945856"/>
                </a:lnTo>
                <a:lnTo>
                  <a:pt x="0" y="109458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1219140">
              <a:buClr>
                <a:srgbClr val="000000"/>
              </a:buClr>
              <a:defRPr/>
            </a:pPr>
            <a:endParaRPr lang="en-US" sz="1867" kern="0">
              <a:solidFill>
                <a:srgbClr val="000000"/>
              </a:solidFill>
              <a:latin typeface="Arial"/>
              <a:cs typeface="Arial"/>
              <a:sym typeface="Arial"/>
            </a:endParaRPr>
          </a:p>
        </p:txBody>
      </p:sp>
      <p:sp>
        <p:nvSpPr>
          <p:cNvPr id="52" name="Freeform 18">
            <a:extLst>
              <a:ext uri="{FF2B5EF4-FFF2-40B4-BE49-F238E27FC236}">
                <a16:creationId xmlns:a16="http://schemas.microsoft.com/office/drawing/2014/main" id="{85259BCB-B4D4-EE53-E00B-9FADB2D486BD}"/>
              </a:ext>
            </a:extLst>
          </p:cNvPr>
          <p:cNvSpPr/>
          <p:nvPr/>
        </p:nvSpPr>
        <p:spPr>
          <a:xfrm>
            <a:off x="7376629" y="1396356"/>
            <a:ext cx="1703307" cy="1761861"/>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1219140">
              <a:buClr>
                <a:srgbClr val="000000"/>
              </a:buClr>
              <a:defRPr/>
            </a:pPr>
            <a:endParaRPr lang="en-US" sz="1867" kern="0">
              <a:solidFill>
                <a:srgbClr val="000000"/>
              </a:solidFill>
              <a:latin typeface="Arial"/>
              <a:cs typeface="Arial"/>
              <a:sym typeface="Arial"/>
            </a:endParaRPr>
          </a:p>
        </p:txBody>
      </p:sp>
      <p:sp>
        <p:nvSpPr>
          <p:cNvPr id="53" name="TextBox 19">
            <a:extLst>
              <a:ext uri="{FF2B5EF4-FFF2-40B4-BE49-F238E27FC236}">
                <a16:creationId xmlns:a16="http://schemas.microsoft.com/office/drawing/2014/main" id="{66CF9086-9E99-3ECD-C945-BB398CBC1F3A}"/>
              </a:ext>
            </a:extLst>
          </p:cNvPr>
          <p:cNvSpPr txBox="1"/>
          <p:nvPr/>
        </p:nvSpPr>
        <p:spPr>
          <a:xfrm>
            <a:off x="841887" y="2802738"/>
            <a:ext cx="6575551" cy="1015663"/>
          </a:xfrm>
          <a:prstGeom prst="rect">
            <a:avLst/>
          </a:prstGeom>
        </p:spPr>
        <p:txBody>
          <a:bodyPr wrap="square" lIns="0" tIns="0" rIns="0" bIns="0" rtlCol="0" anchor="t">
            <a:spAutoFit/>
          </a:bodyPr>
          <a:lstStyle/>
          <a:p>
            <a:pPr algn="just">
              <a:defRPr/>
            </a:pPr>
            <a:endParaRPr lang="en-SG" sz="66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650677" y="2976677"/>
            <a:ext cx="7117162" cy="3046988"/>
          </a:xfrm>
          <a:prstGeom prst="rect">
            <a:avLst/>
          </a:prstGeom>
        </p:spPr>
        <p:txBody>
          <a:bodyPr wrap="square">
            <a:spAutoFit/>
          </a:bodyPr>
          <a:lstStyle/>
          <a:p>
            <a:pPr algn="just"/>
            <a:r>
              <a:rPr lang="en-US" sz="3200" b="1" dirty="0">
                <a:solidFill>
                  <a:prstClr val="black"/>
                </a:solidFill>
                <a:latin typeface="Calibri Light" panose="020F0302020204030204"/>
              </a:rPr>
              <a:t>   </a:t>
            </a:r>
            <a:r>
              <a:rPr lang="vi-VN" sz="3200" b="1" dirty="0">
                <a:solidFill>
                  <a:prstClr val="black"/>
                </a:solidFill>
                <a:latin typeface="Times New Roman" panose="02020603050405020304" pitchFamily="18" charset="0"/>
              </a:rPr>
              <a:t>Viết một đoạn văn (khoảng 6-8 dòng) trình bày suy nghĩ của em về những thuận lợi trong việc học chữ Quốc ngữ và sử dụng chữ Quốc ngữ để viết các tên riêng nước ngoài, các thuật ngữ khoa học có nguồn gốc nước ngoài.</a:t>
            </a:r>
            <a:endParaRPr lang="en-US" sz="3200" b="1" dirty="0">
              <a:solidFill>
                <a:prstClr val="black"/>
              </a:solidFill>
              <a:latin typeface="Calibri Light" panose="020F0302020204030204"/>
            </a:endParaRPr>
          </a:p>
        </p:txBody>
      </p:sp>
      <p:sp>
        <p:nvSpPr>
          <p:cNvPr id="30" name="文本框 12">
            <a:extLst>
              <a:ext uri="{FF2B5EF4-FFF2-40B4-BE49-F238E27FC236}">
                <a16:creationId xmlns:a16="http://schemas.microsoft.com/office/drawing/2014/main" id="{FCB6BBAC-DB0E-49A5-966F-8FA6A5BF00F4}"/>
              </a:ext>
            </a:extLst>
          </p:cNvPr>
          <p:cNvSpPr txBox="1"/>
          <p:nvPr/>
        </p:nvSpPr>
        <p:spPr bwMode="auto">
          <a:xfrm>
            <a:off x="2364635" y="1957809"/>
            <a:ext cx="1549638" cy="584775"/>
          </a:xfrm>
          <a:prstGeom prst="rect">
            <a:avLst/>
          </a:prstGeom>
          <a:noFill/>
        </p:spPr>
        <p:txBody>
          <a:bodyPr wrap="square">
            <a:spAutoFit/>
            <a:scene3d>
              <a:camera prst="orthographicFront"/>
              <a:lightRig rig="threePt" dir="t"/>
            </a:scene3d>
            <a:sp3d contourW="12700"/>
          </a:bodyPr>
          <a:lstStyle/>
          <a:p>
            <a:pPr algn="dist" defTabSz="457200">
              <a:defRPr/>
            </a:pPr>
            <a:r>
              <a:rPr lang="en-US" altLang="zh-CN" sz="3200" b="1" dirty="0" err="1">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rPr>
              <a:t>Đề</a:t>
            </a:r>
            <a:r>
              <a:rPr lang="en-US" altLang="zh-CN" sz="3200" b="1" dirty="0">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3200" b="1" dirty="0">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200" b="1" dirty="0">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063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grpId="0" nodeType="withEffect" nodePh="1">
                                  <p:stCondLst>
                                    <p:cond delay="0"/>
                                  </p:stCondLst>
                                  <p:endCondLst>
                                    <p:cond evt="begin" delay="0">
                                      <p:tn val="22"/>
                                    </p:cond>
                                  </p:endCondLst>
                                  <p:childTnLst>
                                    <p:set>
                                      <p:cBhvr>
                                        <p:cTn id="23" dur="1" fill="hold">
                                          <p:stCondLst>
                                            <p:cond delay="0"/>
                                          </p:stCondLst>
                                        </p:cTn>
                                        <p:tgtEl>
                                          <p:spTgt spid="53"/>
                                        </p:tgtEl>
                                        <p:attrNameLst>
                                          <p:attrName>style.visibility</p:attrName>
                                        </p:attrNameLst>
                                      </p:cBhvr>
                                      <p:to>
                                        <p:strVal val="visible"/>
                                      </p:to>
                                    </p:set>
                                    <p:animEffect transition="in" filter="barn(inVertical)">
                                      <p:cBhvr>
                                        <p:cTn id="24" dur="500"/>
                                        <p:tgtEl>
                                          <p:spTgt spid="53"/>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9D6E8-65D3-4ED7-8EDA-899DDBBB410E}"/>
              </a:ext>
            </a:extLst>
          </p:cNvPr>
          <p:cNvSpPr/>
          <p:nvPr/>
        </p:nvSpPr>
        <p:spPr>
          <a:xfrm>
            <a:off x="627797" y="529584"/>
            <a:ext cx="10836322" cy="6135013"/>
          </a:xfrm>
          <a:prstGeom prst="rect">
            <a:avLst/>
          </a:prstGeom>
          <a:solidFill>
            <a:schemeClr val="accent1">
              <a:lumMod val="20000"/>
              <a:lumOff val="80000"/>
            </a:schemeClr>
          </a:solidFill>
          <a:ln w="57150">
            <a:prstDash val="sysDash"/>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ts val="450"/>
              </a:spcBef>
              <a:spcAft>
                <a:spcPts val="450"/>
              </a:spcAft>
            </a:pPr>
            <a:r>
              <a:rPr lang="en-US" sz="3200" b="1" kern="100" dirty="0" err="1">
                <a:solidFill>
                  <a:srgbClr val="1C1E21"/>
                </a:solidFill>
                <a:latin typeface="Times New Roman" panose="02020603050405020304" pitchFamily="18" charset="0"/>
                <a:ea typeface="SimSun" panose="02010600030101010101" pitchFamily="2" charset="-122"/>
              </a:rPr>
              <a:t>Đoạn</a:t>
            </a:r>
            <a:r>
              <a:rPr lang="en-US" sz="3200" b="1" kern="100" dirty="0">
                <a:solidFill>
                  <a:srgbClr val="1C1E21"/>
                </a:solidFill>
                <a:latin typeface="Times New Roman" panose="02020603050405020304" pitchFamily="18" charset="0"/>
                <a:ea typeface="SimSun" panose="02010600030101010101" pitchFamily="2" charset="-122"/>
              </a:rPr>
              <a:t> </a:t>
            </a:r>
            <a:r>
              <a:rPr lang="en-US" sz="3200" b="1" kern="100" dirty="0" err="1">
                <a:solidFill>
                  <a:srgbClr val="1C1E21"/>
                </a:solidFill>
                <a:latin typeface="Times New Roman" panose="02020603050405020304" pitchFamily="18" charset="0"/>
                <a:ea typeface="SimSun" panose="02010600030101010101" pitchFamily="2" charset="-122"/>
              </a:rPr>
              <a:t>văn</a:t>
            </a:r>
            <a:r>
              <a:rPr lang="en-US" sz="3200" b="1" kern="100" dirty="0">
                <a:solidFill>
                  <a:srgbClr val="1C1E21"/>
                </a:solidFill>
                <a:latin typeface="Times New Roman" panose="02020603050405020304" pitchFamily="18" charset="0"/>
                <a:ea typeface="SimSun" panose="02010600030101010101" pitchFamily="2" charset="-122"/>
              </a:rPr>
              <a:t> </a:t>
            </a:r>
            <a:r>
              <a:rPr lang="en-US" sz="3200" b="1" kern="100" dirty="0" err="1">
                <a:solidFill>
                  <a:srgbClr val="1C1E21"/>
                </a:solidFill>
                <a:latin typeface="Times New Roman" panose="02020603050405020304" pitchFamily="18" charset="0"/>
                <a:ea typeface="SimSun" panose="02010600030101010101" pitchFamily="2" charset="-122"/>
              </a:rPr>
              <a:t>tham</a:t>
            </a:r>
            <a:r>
              <a:rPr lang="en-US" sz="3200" b="1" kern="100" dirty="0">
                <a:solidFill>
                  <a:srgbClr val="1C1E21"/>
                </a:solidFill>
                <a:latin typeface="Times New Roman" panose="02020603050405020304" pitchFamily="18" charset="0"/>
                <a:ea typeface="SimSun" panose="02010600030101010101" pitchFamily="2" charset="-122"/>
              </a:rPr>
              <a:t> </a:t>
            </a:r>
            <a:r>
              <a:rPr lang="en-US" sz="3200" b="1" kern="100" dirty="0" err="1">
                <a:solidFill>
                  <a:srgbClr val="1C1E21"/>
                </a:solidFill>
                <a:latin typeface="Times New Roman" panose="02020603050405020304" pitchFamily="18" charset="0"/>
                <a:ea typeface="SimSun" panose="02010600030101010101" pitchFamily="2" charset="-122"/>
              </a:rPr>
              <a:t>khảo</a:t>
            </a:r>
            <a:endParaRPr lang="en-US" sz="3200" b="1" kern="100" dirty="0">
              <a:solidFill>
                <a:srgbClr val="1C1E21"/>
              </a:solidFill>
              <a:latin typeface="Times New Roman" panose="02020603050405020304" pitchFamily="18" charset="0"/>
              <a:ea typeface="SimSun" panose="02010600030101010101" pitchFamily="2" charset="-122"/>
            </a:endParaRPr>
          </a:p>
          <a:p>
            <a:pPr indent="573088" algn="just">
              <a:spcBef>
                <a:spcPts val="450"/>
              </a:spcBef>
              <a:spcAft>
                <a:spcPts val="450"/>
              </a:spcAft>
            </a:pPr>
            <a:r>
              <a:rPr lang="vi-VN" sz="3200" dirty="0">
                <a:latin typeface="Times New Roman" panose="02020603050405020304" pitchFamily="18" charset="0"/>
                <a:ea typeface="Calibri" panose="020F0502020204030204" pitchFamily="34" charset="0"/>
              </a:rPr>
              <a:t>Chữ Quốc ngữ có những đóng góp quan trọng vào văn hóa Việt Nam. Chữ quốc ngữ là cơ sở để mở rộng chức năng của tiếng Việt, nó vươn lên thành ngôn ngữ chính thức của quốc gia, dùng để ngoại giao và giáo dục. Chữ quốc ngữ còn là cơ sở để tiếng Việt phát triển, giúp diễn đạt tư duy logic và thể hiện những tư tưởng khoa học một cách trọn vẹn. Không những vậy chữ quốc ngữ là cơ sở để phát triển nền quốc học lên một tầm cao mới, đặc biệt khi sử dụng chữ Quốc ngữ để viết các tên riêng nước ngoài, các thuật ngữ khoa học có nguồn gốc nước ngoài, nó giúp người đọc dễ dàng đọc và ghi nhớ lâu hơn.</a:t>
            </a:r>
            <a:endParaRPr lang="en-US" sz="3200" kern="100" dirty="0">
              <a:solidFill>
                <a:srgbClr val="000000"/>
              </a:solidFill>
              <a:latin typeface="Times New Roman" panose="02020603050405020304" pitchFamily="18" charset="0"/>
              <a:ea typeface="SimSun" panose="02010600030101010101" pitchFamily="2" charset="-122"/>
            </a:endParaRPr>
          </a:p>
          <a:p>
            <a:pPr algn="just">
              <a:spcBef>
                <a:spcPts val="450"/>
              </a:spcBef>
              <a:spcAft>
                <a:spcPts val="450"/>
              </a:spcAft>
            </a:pPr>
            <a:r>
              <a:rPr lang="en-US" sz="2400" dirty="0">
                <a:solidFill>
                  <a:srgbClr val="000000"/>
                </a:solidFill>
                <a:latin typeface="Times New Roman" pitchFamily="18" charset="0"/>
                <a:cs typeface="Times New Roman" pitchFamily="18" charset="0"/>
              </a:rPr>
              <a:t>       </a:t>
            </a:r>
            <a:endParaRPr lang="en-US" sz="2400" kern="100" dirty="0">
              <a:solidFill>
                <a:srgbClr val="000000"/>
              </a:solidFill>
              <a:latin typeface="Times New Roman" panose="02020603050405020304" pitchFamily="18" charset="0"/>
              <a:ea typeface="SimSun" panose="02010600030101010101" pitchFamily="2" charset="-122"/>
              <a:cs typeface="Times New Roman" pitchFamily="18" charset="0"/>
            </a:endParaRPr>
          </a:p>
        </p:txBody>
      </p:sp>
      <p:pic>
        <p:nvPicPr>
          <p:cNvPr id="4" name="图片 8">
            <a:extLst>
              <a:ext uri="{FF2B5EF4-FFF2-40B4-BE49-F238E27FC236}">
                <a16:creationId xmlns:a16="http://schemas.microsoft.com/office/drawing/2014/main" id="{DBE70DC9-EA98-4EBF-8808-55BE2937C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075" y="0"/>
            <a:ext cx="1181100" cy="1647825"/>
          </a:xfrm>
          <a:prstGeom prst="rect">
            <a:avLst/>
          </a:prstGeom>
        </p:spPr>
      </p:pic>
      <p:pic>
        <p:nvPicPr>
          <p:cNvPr id="5" name="图片 10">
            <a:extLst>
              <a:ext uri="{FF2B5EF4-FFF2-40B4-BE49-F238E27FC236}">
                <a16:creationId xmlns:a16="http://schemas.microsoft.com/office/drawing/2014/main" id="{70F4C680-2F54-434D-A55B-0D360E50E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3043" y="5758598"/>
            <a:ext cx="1005239" cy="693683"/>
          </a:xfrm>
          <a:prstGeom prst="rect">
            <a:avLst/>
          </a:prstGeom>
        </p:spPr>
      </p:pic>
      <p:pic>
        <p:nvPicPr>
          <p:cNvPr id="6" name="Picture 7"/>
          <p:cNvPicPr>
            <a:picLocks noChangeAspect="1"/>
          </p:cNvPicPr>
          <p:nvPr/>
        </p:nvPicPr>
        <p:blipFill>
          <a:blip r:embed="rId5"/>
          <a:srcRect/>
          <a:stretch>
            <a:fillRect/>
          </a:stretch>
        </p:blipFill>
        <p:spPr>
          <a:xfrm>
            <a:off x="468463" y="0"/>
            <a:ext cx="1327305" cy="1176341"/>
          </a:xfrm>
          <a:prstGeom prst="rect">
            <a:avLst/>
          </a:prstGeom>
        </p:spPr>
      </p:pic>
    </p:spTree>
    <p:custDataLst>
      <p:tags r:id="rId1"/>
    </p:custDataLst>
    <p:extLst>
      <p:ext uri="{BB962C8B-B14F-4D97-AF65-F5344CB8AC3E}">
        <p14:creationId xmlns:p14="http://schemas.microsoft.com/office/powerpoint/2010/main" val="278159405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descr="Large confetti">
            <a:extLst>
              <a:ext uri="{FF2B5EF4-FFF2-40B4-BE49-F238E27FC236}">
                <a16:creationId xmlns:a16="http://schemas.microsoft.com/office/drawing/2014/main" id="{847A1B7E-A2A1-4BA0-B7A6-6CC6EEA7B460}"/>
              </a:ext>
            </a:extLst>
          </p:cNvPr>
          <p:cNvSpPr>
            <a:spLocks noChangeArrowheads="1"/>
          </p:cNvSpPr>
          <p:nvPr/>
        </p:nvSpPr>
        <p:spPr bwMode="auto">
          <a:xfrm>
            <a:off x="5892800" y="1447800"/>
            <a:ext cx="629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spcBef>
                <a:spcPct val="50000"/>
              </a:spcBef>
            </a:pPr>
            <a:endParaRPr lang="vi-VN" altLang="vi-VN" sz="2800">
              <a:solidFill>
                <a:srgbClr val="3333FF"/>
              </a:solidFill>
              <a:latin typeface=".VnArabia" pitchFamily="34" charset="0"/>
            </a:endParaRPr>
          </a:p>
        </p:txBody>
      </p:sp>
      <p:sp>
        <p:nvSpPr>
          <p:cNvPr id="36867" name="Text Box 5" descr="Large confetti">
            <a:extLst>
              <a:ext uri="{FF2B5EF4-FFF2-40B4-BE49-F238E27FC236}">
                <a16:creationId xmlns:a16="http://schemas.microsoft.com/office/drawing/2014/main" id="{31D86ABD-658F-4C6E-8A19-666AFD6C0568}"/>
              </a:ext>
            </a:extLst>
          </p:cNvPr>
          <p:cNvSpPr txBox="1">
            <a:spLocks noChangeArrowheads="1"/>
          </p:cNvSpPr>
          <p:nvPr/>
        </p:nvSpPr>
        <p:spPr bwMode="auto">
          <a:xfrm>
            <a:off x="954088" y="381000"/>
            <a:ext cx="2149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vi-VN" sz="4400" i="1">
                <a:solidFill>
                  <a:srgbClr val="FF0000"/>
                </a:solidFill>
                <a:latin typeface=".VnTimeH" panose="020B7200000000000000" pitchFamily="34" charset="0"/>
              </a:rPr>
              <a:t>VÒ nhµ</a:t>
            </a:r>
          </a:p>
        </p:txBody>
      </p:sp>
      <p:sp>
        <p:nvSpPr>
          <p:cNvPr id="36868" name="Text Box 6">
            <a:extLst>
              <a:ext uri="{FF2B5EF4-FFF2-40B4-BE49-F238E27FC236}">
                <a16:creationId xmlns:a16="http://schemas.microsoft.com/office/drawing/2014/main" id="{14E84B12-468B-4561-8738-62D1D0852F6F}"/>
              </a:ext>
            </a:extLst>
          </p:cNvPr>
          <p:cNvSpPr txBox="1">
            <a:spLocks noChangeArrowheads="1"/>
          </p:cNvSpPr>
          <p:nvPr/>
        </p:nvSpPr>
        <p:spPr bwMode="auto">
          <a:xfrm>
            <a:off x="3651250" y="1752600"/>
            <a:ext cx="8337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50000"/>
              </a:spcBef>
            </a:pPr>
            <a:r>
              <a:rPr lang="en-US" altLang="vi-VN" sz="3600">
                <a:solidFill>
                  <a:prstClr val="black"/>
                </a:solidFill>
                <a:latin typeface="Times New Roman" panose="02020603050405020304" pitchFamily="18" charset="0"/>
              </a:rPr>
              <a:t>- </a:t>
            </a:r>
            <a:r>
              <a:rPr lang="en-US" altLang="vi-VN" sz="3200">
                <a:solidFill>
                  <a:prstClr val="black"/>
                </a:solidFill>
                <a:latin typeface="Times New Roman" panose="02020603050405020304" pitchFamily="18" charset="0"/>
              </a:rPr>
              <a:t>Học thuộc bài thơ.</a:t>
            </a:r>
          </a:p>
          <a:p>
            <a:pPr>
              <a:spcBef>
                <a:spcPct val="50000"/>
              </a:spcBef>
            </a:pPr>
            <a:r>
              <a:rPr lang="en-US" altLang="vi-VN" sz="3200">
                <a:solidFill>
                  <a:prstClr val="black"/>
                </a:solidFill>
                <a:latin typeface="Times New Roman" panose="02020603050405020304" pitchFamily="18" charset="0"/>
              </a:rPr>
              <a:t>- Làm phiếu bài tập.</a:t>
            </a:r>
          </a:p>
          <a:p>
            <a:pPr>
              <a:spcBef>
                <a:spcPct val="50000"/>
              </a:spcBef>
            </a:pPr>
            <a:r>
              <a:rPr lang="en-US" altLang="vi-VN" sz="3200">
                <a:solidFill>
                  <a:prstClr val="black"/>
                </a:solidFill>
                <a:latin typeface="Times New Roman" panose="02020603050405020304" pitchFamily="18" charset="0"/>
              </a:rPr>
              <a:t>- Soạn bài</a:t>
            </a:r>
            <a:r>
              <a:rPr lang="en-US" altLang="vi-VN" sz="3600">
                <a:solidFill>
                  <a:prstClr val="black"/>
                </a:solidFill>
                <a:latin typeface="Times New Roman" panose="02020603050405020304" pitchFamily="18" charset="0"/>
              </a:rPr>
              <a:t>: </a:t>
            </a:r>
            <a:r>
              <a:rPr lang="en-US" altLang="vi-VN" sz="3200" i="1">
                <a:solidFill>
                  <a:prstClr val="black"/>
                </a:solidFill>
                <a:latin typeface="Times New Roman" panose="02020603050405020304" pitchFamily="18" charset="0"/>
              </a:rPr>
              <a:t>Hoạt động ngữ văn: Tập làm thơ bảy chữ (Lưu ý: Nhận diện thể thơ và tập làm một bài thơ bảy chữ.)</a:t>
            </a:r>
          </a:p>
        </p:txBody>
      </p:sp>
      <p:pic>
        <p:nvPicPr>
          <p:cNvPr id="64515" name="Picture 3" descr="BACK036">
            <a:extLst>
              <a:ext uri="{FF2B5EF4-FFF2-40B4-BE49-F238E27FC236}">
                <a16:creationId xmlns:a16="http://schemas.microsoft.com/office/drawing/2014/main" id="{BCE9DFDF-BBCE-404C-B34E-AAF472D89D81}"/>
              </a:ext>
            </a:extLst>
          </p:cNvPr>
          <p:cNvPicPr>
            <a:picLocks noChangeAspect="1" noChangeArrowheads="1"/>
          </p:cNvPicPr>
          <p:nvPr/>
        </p:nvPicPr>
        <p:blipFill>
          <a:blip r:embed="rId3"/>
          <a:srcRect/>
          <a:stretch>
            <a:fillRect/>
          </a:stretch>
        </p:blipFill>
        <p:spPr bwMode="auto">
          <a:xfrm>
            <a:off x="0" y="0"/>
            <a:ext cx="12192000" cy="6781800"/>
          </a:xfrm>
          <a:prstGeom prst="rect">
            <a:avLst/>
          </a:prstGeom>
          <a:ln/>
        </p:spPr>
        <p:style>
          <a:lnRef idx="1">
            <a:schemeClr val="accent6"/>
          </a:lnRef>
          <a:fillRef idx="2">
            <a:schemeClr val="accent6"/>
          </a:fillRef>
          <a:effectRef idx="1">
            <a:schemeClr val="accent6"/>
          </a:effectRef>
          <a:fontRef idx="minor">
            <a:schemeClr val="dk1"/>
          </a:fontRef>
        </p:style>
      </p:pic>
      <p:pic>
        <p:nvPicPr>
          <p:cNvPr id="36870" name="Picture 2" descr="BACK032">
            <a:extLst>
              <a:ext uri="{FF2B5EF4-FFF2-40B4-BE49-F238E27FC236}">
                <a16:creationId xmlns:a16="http://schemas.microsoft.com/office/drawing/2014/main" id="{EB00C9F6-2328-4BEF-9B47-2665F459DF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 y="0"/>
            <a:ext cx="290512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5" descr="Large confetti">
            <a:extLst>
              <a:ext uri="{FF2B5EF4-FFF2-40B4-BE49-F238E27FC236}">
                <a16:creationId xmlns:a16="http://schemas.microsoft.com/office/drawing/2014/main" id="{E55D886E-E1EB-4C82-A102-E0D42AADFAE4}"/>
              </a:ext>
            </a:extLst>
          </p:cNvPr>
          <p:cNvSpPr txBox="1">
            <a:spLocks noChangeArrowheads="1"/>
          </p:cNvSpPr>
          <p:nvPr/>
        </p:nvSpPr>
        <p:spPr bwMode="auto">
          <a:xfrm>
            <a:off x="542925" y="1122363"/>
            <a:ext cx="2362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vi-VN" sz="4400" b="1">
                <a:solidFill>
                  <a:srgbClr val="FF0000"/>
                </a:solidFill>
                <a:latin typeface=".VnTimeH" panose="020B7200000000000000" pitchFamily="34" charset="0"/>
              </a:rPr>
              <a:t>VÒ nhµ</a:t>
            </a:r>
          </a:p>
        </p:txBody>
      </p:sp>
      <p:sp>
        <p:nvSpPr>
          <p:cNvPr id="36872" name="Text Box 6">
            <a:extLst>
              <a:ext uri="{FF2B5EF4-FFF2-40B4-BE49-F238E27FC236}">
                <a16:creationId xmlns:a16="http://schemas.microsoft.com/office/drawing/2014/main" id="{E6EEC510-E38D-4C3F-BB1F-BCF4BA7E22AB}"/>
              </a:ext>
            </a:extLst>
          </p:cNvPr>
          <p:cNvSpPr txBox="1">
            <a:spLocks noChangeArrowheads="1"/>
          </p:cNvSpPr>
          <p:nvPr/>
        </p:nvSpPr>
        <p:spPr bwMode="auto">
          <a:xfrm>
            <a:off x="2905125" y="1212215"/>
            <a:ext cx="870727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spcBef>
                <a:spcPct val="50000"/>
              </a:spcBef>
            </a:pPr>
            <a:r>
              <a:rPr lang="en-US" altLang="vi-VN" sz="36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Nắm</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vững</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nội</a:t>
            </a:r>
            <a:r>
              <a:rPr lang="en-US" altLang="vi-VN" sz="3200" dirty="0">
                <a:solidFill>
                  <a:prstClr val="black"/>
                </a:solidFill>
                <a:latin typeface="Times New Roman" panose="02020603050405020304" pitchFamily="18" charset="0"/>
              </a:rPr>
              <a:t> dung </a:t>
            </a:r>
            <a:r>
              <a:rPr lang="en-US" altLang="vi-VN" sz="3200" dirty="0" err="1">
                <a:solidFill>
                  <a:prstClr val="black"/>
                </a:solidFill>
                <a:latin typeface="Times New Roman" panose="02020603050405020304" pitchFamily="18" charset="0"/>
              </a:rPr>
              <a:t>kiến</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thức</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về</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chữ</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Nôm</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và</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chữ</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Quốc</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ngữ</a:t>
            </a:r>
            <a:r>
              <a:rPr lang="en-US" altLang="vi-VN" sz="3200" dirty="0">
                <a:solidFill>
                  <a:prstClr val="black"/>
                </a:solidFill>
                <a:latin typeface="Times New Roman" panose="02020603050405020304" pitchFamily="18" charset="0"/>
              </a:rPr>
              <a:t>.</a:t>
            </a:r>
          </a:p>
          <a:p>
            <a:pPr>
              <a:spcBef>
                <a:spcPct val="50000"/>
              </a:spcBef>
            </a:pP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Soạn</a:t>
            </a:r>
            <a:r>
              <a:rPr lang="en-US" altLang="vi-VN" sz="3200" dirty="0">
                <a:solidFill>
                  <a:prstClr val="black"/>
                </a:solidFill>
                <a:latin typeface="Times New Roman" panose="02020603050405020304" pitchFamily="18" charset="0"/>
              </a:rPr>
              <a:t> </a:t>
            </a:r>
            <a:r>
              <a:rPr lang="en-US" altLang="vi-VN" sz="3200" dirty="0" err="1">
                <a:solidFill>
                  <a:prstClr val="black"/>
                </a:solidFill>
                <a:latin typeface="Times New Roman" panose="02020603050405020304" pitchFamily="18" charset="0"/>
              </a:rPr>
              <a:t>bài</a:t>
            </a:r>
            <a:r>
              <a:rPr lang="en-US" altLang="vi-VN" sz="3600" dirty="0">
                <a:solidFill>
                  <a:prstClr val="black"/>
                </a:solidFill>
                <a:latin typeface="Times New Roman" panose="02020603050405020304" pitchFamily="18" charset="0"/>
              </a:rPr>
              <a:t>: </a:t>
            </a:r>
            <a:r>
              <a:rPr lang="en-US" altLang="vi-VN" sz="3200" i="1" dirty="0">
                <a:solidFill>
                  <a:prstClr val="black"/>
                </a:solidFill>
                <a:latin typeface="Times New Roman" panose="02020603050405020304" pitchFamily="18" charset="0"/>
              </a:rPr>
              <a:t>“</a:t>
            </a:r>
            <a:r>
              <a:rPr lang="en-US" altLang="vi-VN" sz="3200" i="1" dirty="0" err="1">
                <a:solidFill>
                  <a:prstClr val="black"/>
                </a:solidFill>
                <a:latin typeface="Times New Roman" panose="02020603050405020304" pitchFamily="18" charset="0"/>
              </a:rPr>
              <a:t>Phò</a:t>
            </a:r>
            <a:r>
              <a:rPr lang="en-US" altLang="vi-VN" sz="3200" i="1" dirty="0">
                <a:solidFill>
                  <a:prstClr val="black"/>
                </a:solidFill>
                <a:latin typeface="Times New Roman" panose="02020603050405020304" pitchFamily="18" charset="0"/>
              </a:rPr>
              <a:t> </a:t>
            </a:r>
            <a:r>
              <a:rPr lang="en-US" altLang="vi-VN" sz="3200" i="1" dirty="0" err="1">
                <a:solidFill>
                  <a:prstClr val="black"/>
                </a:solidFill>
                <a:latin typeface="Times New Roman" panose="02020603050405020304" pitchFamily="18" charset="0"/>
              </a:rPr>
              <a:t>giá</a:t>
            </a:r>
            <a:r>
              <a:rPr lang="en-US" altLang="vi-VN" sz="3200" i="1" dirty="0">
                <a:solidFill>
                  <a:prstClr val="black"/>
                </a:solidFill>
                <a:latin typeface="Times New Roman" panose="02020603050405020304" pitchFamily="18" charset="0"/>
              </a:rPr>
              <a:t> </a:t>
            </a:r>
            <a:r>
              <a:rPr lang="en-US" altLang="vi-VN" sz="3200" i="1" dirty="0" err="1">
                <a:solidFill>
                  <a:prstClr val="black"/>
                </a:solidFill>
                <a:latin typeface="Times New Roman" panose="02020603050405020304" pitchFamily="18" charset="0"/>
              </a:rPr>
              <a:t>về</a:t>
            </a:r>
            <a:r>
              <a:rPr lang="en-US" altLang="vi-VN" sz="3200" i="1" dirty="0">
                <a:solidFill>
                  <a:prstClr val="black"/>
                </a:solidFill>
                <a:latin typeface="Times New Roman" panose="02020603050405020304" pitchFamily="18" charset="0"/>
              </a:rPr>
              <a:t> </a:t>
            </a:r>
            <a:r>
              <a:rPr lang="en-US" altLang="vi-VN" sz="3200" i="1" dirty="0" err="1">
                <a:solidFill>
                  <a:prstClr val="black"/>
                </a:solidFill>
                <a:latin typeface="Times New Roman" panose="02020603050405020304" pitchFamily="18" charset="0"/>
              </a:rPr>
              <a:t>kinh</a:t>
            </a:r>
            <a:r>
              <a:rPr lang="en-US" altLang="vi-VN" sz="3200" i="1" dirty="0">
                <a:solidFill>
                  <a:prstClr val="black"/>
                </a:solidFill>
                <a:latin typeface="Times New Roman" panose="02020603050405020304" pitchFamily="18" charset="0"/>
              </a:rPr>
              <a:t>” – </a:t>
            </a:r>
            <a:r>
              <a:rPr lang="en-US" altLang="vi-VN" sz="3200" i="1" dirty="0" err="1">
                <a:solidFill>
                  <a:prstClr val="black"/>
                </a:solidFill>
                <a:latin typeface="Times New Roman" panose="02020603050405020304" pitchFamily="18" charset="0"/>
              </a:rPr>
              <a:t>Trần</a:t>
            </a:r>
            <a:r>
              <a:rPr lang="en-US" altLang="vi-VN" sz="3200" i="1" dirty="0">
                <a:solidFill>
                  <a:prstClr val="black"/>
                </a:solidFill>
                <a:latin typeface="Times New Roman" panose="02020603050405020304" pitchFamily="18" charset="0"/>
              </a:rPr>
              <a:t> </a:t>
            </a:r>
            <a:r>
              <a:rPr lang="en-US" altLang="vi-VN" sz="3200" i="1" dirty="0" err="1">
                <a:solidFill>
                  <a:prstClr val="black"/>
                </a:solidFill>
                <a:latin typeface="Times New Roman" panose="02020603050405020304" pitchFamily="18" charset="0"/>
              </a:rPr>
              <a:t>Quang</a:t>
            </a:r>
            <a:r>
              <a:rPr lang="en-US" altLang="vi-VN" sz="3200" i="1" dirty="0">
                <a:solidFill>
                  <a:prstClr val="black"/>
                </a:solidFill>
                <a:latin typeface="Times New Roman" panose="02020603050405020304" pitchFamily="18" charset="0"/>
              </a:rPr>
              <a:t> </a:t>
            </a:r>
            <a:r>
              <a:rPr lang="en-US" altLang="vi-VN" sz="3200" i="1" dirty="0" err="1">
                <a:solidFill>
                  <a:prstClr val="black"/>
                </a:solidFill>
                <a:latin typeface="Times New Roman" panose="02020603050405020304" pitchFamily="18" charset="0"/>
              </a:rPr>
              <a:t>Khải</a:t>
            </a:r>
            <a:endParaRPr lang="en-US" altLang="vi-VN" sz="3200" i="1" dirty="0">
              <a:solidFill>
                <a:prstClr val="black"/>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6284034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4953000"/>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8" name="图片 7">
            <a:extLst>
              <a:ext uri="{FF2B5EF4-FFF2-40B4-BE49-F238E27FC236}">
                <a16:creationId xmlns:a16="http://schemas.microsoft.com/office/drawing/2014/main" id="{537B641B-A120-47CF-89B3-330832EEA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196E8D2B-7D49-4EE1-A34D-22ACFDDC5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66" y="4553675"/>
            <a:ext cx="904033" cy="1219200"/>
          </a:xfrm>
          <a:prstGeom prst="rect">
            <a:avLst/>
          </a:prstGeom>
        </p:spPr>
      </p:pic>
      <p:pic>
        <p:nvPicPr>
          <p:cNvPr id="11" name="图片 10">
            <a:extLst>
              <a:ext uri="{FF2B5EF4-FFF2-40B4-BE49-F238E27FC236}">
                <a16:creationId xmlns:a16="http://schemas.microsoft.com/office/drawing/2014/main" id="{9F006F55-4DC2-4F73-953D-315A1FEB8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pic>
        <p:nvPicPr>
          <p:cNvPr id="19" name="图片 18">
            <a:extLst>
              <a:ext uri="{FF2B5EF4-FFF2-40B4-BE49-F238E27FC236}">
                <a16:creationId xmlns:a16="http://schemas.microsoft.com/office/drawing/2014/main" id="{5808E954-A014-47BE-B7DF-1D6F3D5ED9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8846" y="721904"/>
            <a:ext cx="5254307" cy="3827574"/>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sp>
        <p:nvSpPr>
          <p:cNvPr id="14" name="文本框 13">
            <a:extLst>
              <a:ext uri="{FF2B5EF4-FFF2-40B4-BE49-F238E27FC236}">
                <a16:creationId xmlns:a16="http://schemas.microsoft.com/office/drawing/2014/main" id="{5ACF4C93-0DD6-4665-A5BD-CE5886C844F1}"/>
              </a:ext>
            </a:extLst>
          </p:cNvPr>
          <p:cNvSpPr txBox="1"/>
          <p:nvPr/>
        </p:nvSpPr>
        <p:spPr>
          <a:xfrm rot="21221573">
            <a:off x="4078040" y="1827955"/>
            <a:ext cx="397152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Khởi động</a:t>
            </a:r>
            <a:endParaRPr kumimoji="0" lang="zh-CN" altLang="en-US" sz="6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828355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1CB1B71-DB49-4929-B595-196C09D6098C}"/>
              </a:ext>
            </a:extLst>
          </p:cNvPr>
          <p:cNvSpPr txBox="1"/>
          <p:nvPr/>
        </p:nvSpPr>
        <p:spPr>
          <a:xfrm>
            <a:off x="4884696" y="76104"/>
            <a:ext cx="2741456"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Khởi</a:t>
            </a:r>
            <a:r>
              <a:rPr kumimoji="0" lang="en-US" altLang="zh-CN" sz="4400" b="1" i="0" u="none" strike="noStrike" kern="1200" cap="none" spc="0" normalizeH="0" baseline="0" noProof="0" dirty="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4400" b="1" i="0" u="none" strike="noStrike" kern="1200" cap="none" spc="0" normalizeH="0" baseline="0" noProof="0" dirty="0" err="1">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động</a:t>
            </a:r>
            <a:endParaRPr kumimoji="0" lang="zh-CN" altLang="en-US" sz="4400" b="1" i="0" u="none" strike="noStrike" kern="1200" cap="none" spc="0" normalizeH="0" baseline="0" noProof="0" dirty="0">
              <a:ln>
                <a:noFill/>
              </a:ln>
              <a:solidFill>
                <a:srgbClr val="476D96"/>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a16="http://schemas.microsoft.com/office/drawing/2014/main" id="{F418AEF6-013F-468C-9A35-BEFAD1375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045" y="344182"/>
            <a:ext cx="569956" cy="768656"/>
          </a:xfrm>
          <a:prstGeom prst="rect">
            <a:avLst/>
          </a:prstGeom>
        </p:spPr>
      </p:pic>
      <p:sp>
        <p:nvSpPr>
          <p:cNvPr id="4" name="任意多边形: 形状 3">
            <a:extLst>
              <a:ext uri="{FF2B5EF4-FFF2-40B4-BE49-F238E27FC236}">
                <a16:creationId xmlns:a16="http://schemas.microsoft.com/office/drawing/2014/main" id="{B8E8DC82-972E-41BA-805D-3636F4DB4DD9}"/>
              </a:ext>
            </a:extLst>
          </p:cNvPr>
          <p:cNvSpPr/>
          <p:nvPr/>
        </p:nvSpPr>
        <p:spPr>
          <a:xfrm>
            <a:off x="3689350" y="404895"/>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5" name="图片 4">
            <a:extLst>
              <a:ext uri="{FF2B5EF4-FFF2-40B4-BE49-F238E27FC236}">
                <a16:creationId xmlns:a16="http://schemas.microsoft.com/office/drawing/2014/main" id="{375A3F24-2F0F-46C5-9038-899E37C199C3}"/>
              </a:ext>
            </a:extLst>
          </p:cNvPr>
          <p:cNvPicPr>
            <a:picLocks noChangeAspect="1"/>
          </p:cNvPicPr>
          <p:nvPr/>
        </p:nvPicPr>
        <p:blipFill rotWithShape="1">
          <a:blip r:embed="rId5">
            <a:extLst>
              <a:ext uri="{28A0092B-C50C-407E-A947-70E740481C1C}">
                <a14:useLocalDpi xmlns:a14="http://schemas.microsoft.com/office/drawing/2010/main" val="0"/>
              </a:ext>
            </a:extLst>
          </a:blip>
          <a:srcRect t="75385"/>
          <a:stretch/>
        </p:blipFill>
        <p:spPr>
          <a:xfrm flipH="1" flipV="1">
            <a:off x="0" y="5638800"/>
            <a:ext cx="12192000" cy="1219200"/>
          </a:xfrm>
          <a:prstGeom prst="rect">
            <a:avLst/>
          </a:prstGeom>
        </p:spPr>
      </p:pic>
      <p:pic>
        <p:nvPicPr>
          <p:cNvPr id="7" name="图片 6">
            <a:extLst>
              <a:ext uri="{FF2B5EF4-FFF2-40B4-BE49-F238E27FC236}">
                <a16:creationId xmlns:a16="http://schemas.microsoft.com/office/drawing/2014/main" id="{4A9AFC1F-D725-4011-8101-29DCAF5BDE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188" y="460824"/>
            <a:ext cx="10907241" cy="6140284"/>
          </a:xfrm>
          <a:prstGeom prst="rect">
            <a:avLst/>
          </a:prstGeom>
        </p:spPr>
      </p:pic>
      <p:sp>
        <p:nvSpPr>
          <p:cNvPr id="12" name="文本框 11">
            <a:extLst>
              <a:ext uri="{FF2B5EF4-FFF2-40B4-BE49-F238E27FC236}">
                <a16:creationId xmlns:a16="http://schemas.microsoft.com/office/drawing/2014/main" id="{22E90149-CA25-44F9-8F2B-FB7A1E8AB976}"/>
              </a:ext>
            </a:extLst>
          </p:cNvPr>
          <p:cNvSpPr txBox="1"/>
          <p:nvPr/>
        </p:nvSpPr>
        <p:spPr bwMode="auto">
          <a:xfrm>
            <a:off x="2045089" y="2222480"/>
            <a:ext cx="8420669" cy="3416320"/>
          </a:xfrm>
          <a:prstGeom prst="rect">
            <a:avLst/>
          </a:prstGeom>
          <a:noFill/>
        </p:spPr>
        <p:txBody>
          <a:bodyPr wrap="square">
            <a:spAutoFit/>
            <a:scene3d>
              <a:camera prst="orthographicFront"/>
              <a:lightRig rig="threePt" dir="t"/>
            </a:scene3d>
            <a:sp3d contourW="12700"/>
          </a:bodyPr>
          <a:lstStyle/>
          <a:p>
            <a:pPr algn="just"/>
            <a:r>
              <a:rPr lang="en-US" sz="3600" i="1" dirty="0">
                <a:solidFill>
                  <a:srgbClr val="000000"/>
                </a:solidFill>
                <a:latin typeface="Times New Roman" panose="02020603050405020304" pitchFamily="18" charset="0"/>
                <a:cs typeface="Times New Roman" panose="02020603050405020304" pitchFamily="18" charset="0"/>
              </a:rPr>
              <a:t>   T</a:t>
            </a:r>
            <a:r>
              <a:rPr lang="vi-VN" sz="3600" i="1" dirty="0">
                <a:solidFill>
                  <a:srgbClr val="000000"/>
                </a:solidFill>
                <a:latin typeface="Times New Roman" panose="02020603050405020304" pitchFamily="18" charset="0"/>
                <a:cs typeface="Times New Roman" panose="02020603050405020304" pitchFamily="18" charset="0"/>
              </a:rPr>
              <a:t>rò chơi </a:t>
            </a:r>
            <a:r>
              <a:rPr lang="en-US" sz="3600" b="1" i="1" dirty="0">
                <a:latin typeface="Times New Roman" pitchFamily="18" charset="0"/>
                <a:cs typeface="Times New Roman" pitchFamily="18" charset="0"/>
              </a:rPr>
              <a:t>“Ai </a:t>
            </a:r>
            <a:r>
              <a:rPr lang="en-US" sz="3600" b="1" i="1" dirty="0" err="1">
                <a:latin typeface="Times New Roman" pitchFamily="18" charset="0"/>
                <a:cs typeface="Times New Roman" pitchFamily="18" charset="0"/>
              </a:rPr>
              <a:t>biết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nhiều</a:t>
            </a:r>
            <a:r>
              <a:rPr lang="en-US" sz="3600" b="1" i="1" dirty="0">
                <a:latin typeface="Times New Roman" pitchFamily="18" charset="0"/>
                <a:cs typeface="Times New Roman" pitchFamily="18" charset="0"/>
              </a:rPr>
              <a:t> </a:t>
            </a:r>
            <a:r>
              <a:rPr lang="vi-VN" sz="3600" b="1" i="1" dirty="0">
                <a:latin typeface="Times New Roman" pitchFamily="18" charset="0"/>
                <a:cs typeface="Times New Roman" pitchFamily="18" charset="0"/>
              </a:rPr>
              <a:t>hơn</a:t>
            </a:r>
            <a:r>
              <a:rPr lang="en-US" sz="3600" b="1" i="1" dirty="0">
                <a:latin typeface="Times New Roman" pitchFamily="18" charset="0"/>
                <a:cs typeface="Times New Roman" pitchFamily="18" charset="0"/>
              </a:rPr>
              <a:t>?</a:t>
            </a:r>
            <a:r>
              <a:rPr lang="vi-VN" sz="3600" b="1" i="1" dirty="0">
                <a:solidFill>
                  <a:srgbClr val="000000"/>
                </a:solidFill>
                <a:latin typeface="Times New Roman" panose="02020603050405020304" pitchFamily="18" charset="0"/>
                <a:cs typeface="Times New Roman" panose="02020603050405020304" pitchFamily="18" charset="0"/>
              </a:rPr>
              <a:t>"</a:t>
            </a:r>
            <a:r>
              <a:rPr lang="en-US" sz="3600" b="1" i="1" dirty="0">
                <a:solidFill>
                  <a:srgbClr val="000000"/>
                </a:solidFill>
                <a:latin typeface="Times New Roman" panose="02020603050405020304" pitchFamily="18" charset="0"/>
                <a:cs typeface="Times New Roman" panose="02020603050405020304" pitchFamily="18" charset="0"/>
              </a:rPr>
              <a:t>. </a:t>
            </a:r>
            <a:r>
              <a:rPr lang="vi-VN" sz="3600" i="1" dirty="0">
                <a:latin typeface="Times New Roman" pitchFamily="18" charset="0"/>
                <a:cs typeface="Times New Roman" pitchFamily="18" charset="0"/>
              </a:rPr>
              <a:t>Hs </a:t>
            </a:r>
            <a:r>
              <a:rPr lang="en-US" sz="3600" i="1" dirty="0" err="1">
                <a:latin typeface="Times New Roman" pitchFamily="18" charset="0"/>
                <a:cs typeface="Times New Roman" pitchFamily="18" charset="0"/>
              </a:rPr>
              <a:t>thi</a:t>
            </a:r>
            <a:r>
              <a:rPr lang="en-US" sz="3600" i="1" dirty="0">
                <a:latin typeface="Times New Roman" pitchFamily="18" charset="0"/>
                <a:cs typeface="Times New Roman" pitchFamily="18" charset="0"/>
              </a:rPr>
              <a:t> </a:t>
            </a:r>
            <a:r>
              <a:rPr lang="en-US" sz="3600" i="1" dirty="0" err="1">
                <a:latin typeface="Times New Roman" panose="02020603050405020304" pitchFamily="18" charset="0"/>
                <a:cs typeface="Times New Roman" panose="02020603050405020304" pitchFamily="18" charset="0"/>
              </a:rPr>
              <a:t>kể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tên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chữ</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viết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dùng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ghi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chép</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tiếng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Việt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một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số</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phẩm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viết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theo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các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loại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chữ</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viết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ấy</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gian</a:t>
            </a:r>
            <a:r>
              <a:rPr lang="en-US" sz="3600" i="1" dirty="0">
                <a:latin typeface="Times New Roman" panose="02020603050405020304" pitchFamily="18" charset="0"/>
                <a:cs typeface="Times New Roman" panose="02020603050405020304" pitchFamily="18" charset="0"/>
              </a:rPr>
              <a:t> 01 </a:t>
            </a:r>
            <a:r>
              <a:rPr lang="en-US" sz="3600" i="1" dirty="0" err="1">
                <a:latin typeface="Times New Roman" panose="02020603050405020304" pitchFamily="18" charset="0"/>
                <a:cs typeface="Times New Roman" panose="02020603050405020304" pitchFamily="18" charset="0"/>
              </a:rPr>
              <a:t>phút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Hs</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ghi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trên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phiếu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tập</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cá</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nhân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Hết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giờ</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Hs</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nào</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ghi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nhiều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sẽ</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người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chiến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thắng</a:t>
            </a:r>
            <a:r>
              <a:rPr lang="en-US" sz="3600" i="1" dirty="0">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33849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4953000"/>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8" name="图片 7">
            <a:extLst>
              <a:ext uri="{FF2B5EF4-FFF2-40B4-BE49-F238E27FC236}">
                <a16:creationId xmlns:a16="http://schemas.microsoft.com/office/drawing/2014/main" id="{537B641B-A120-47CF-89B3-330832EEA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196E8D2B-7D49-4EE1-A34D-22ACFDDC5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66" y="4553675"/>
            <a:ext cx="904033" cy="1219200"/>
          </a:xfrm>
          <a:prstGeom prst="rect">
            <a:avLst/>
          </a:prstGeom>
        </p:spPr>
      </p:pic>
      <p:pic>
        <p:nvPicPr>
          <p:cNvPr id="11" name="图片 10">
            <a:extLst>
              <a:ext uri="{FF2B5EF4-FFF2-40B4-BE49-F238E27FC236}">
                <a16:creationId xmlns:a16="http://schemas.microsoft.com/office/drawing/2014/main" id="{9F006F55-4DC2-4F73-953D-315A1FEB8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pic>
        <p:nvPicPr>
          <p:cNvPr id="19" name="图片 18">
            <a:extLst>
              <a:ext uri="{FF2B5EF4-FFF2-40B4-BE49-F238E27FC236}">
                <a16:creationId xmlns:a16="http://schemas.microsoft.com/office/drawing/2014/main" id="{5808E954-A014-47BE-B7DF-1D6F3D5ED9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1747" y="1040939"/>
            <a:ext cx="5370287" cy="3912061"/>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sp>
        <p:nvSpPr>
          <p:cNvPr id="14" name="文本框 13">
            <a:extLst>
              <a:ext uri="{FF2B5EF4-FFF2-40B4-BE49-F238E27FC236}">
                <a16:creationId xmlns:a16="http://schemas.microsoft.com/office/drawing/2014/main" id="{5ACF4C93-0DD6-4665-A5BD-CE5886C844F1}"/>
              </a:ext>
            </a:extLst>
          </p:cNvPr>
          <p:cNvSpPr txBox="1"/>
          <p:nvPr/>
        </p:nvSpPr>
        <p:spPr>
          <a:xfrm rot="21221573">
            <a:off x="4221664" y="2119807"/>
            <a:ext cx="390468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kumimoji="0" lang="zh-CN" altLang="en-US" sz="54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399924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2BA8062-F2FB-4E62-AC75-2A9F547B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6" y="43430"/>
            <a:ext cx="12192000" cy="4953000"/>
          </a:xfrm>
          <a:prstGeom prst="rect">
            <a:avLst/>
          </a:prstGeom>
        </p:spPr>
      </p:pic>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8" name="图片 7">
            <a:extLst>
              <a:ext uri="{FF2B5EF4-FFF2-40B4-BE49-F238E27FC236}">
                <a16:creationId xmlns:a16="http://schemas.microsoft.com/office/drawing/2014/main" id="{537B641B-A120-47CF-89B3-330832EEA8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232" y="5460382"/>
            <a:ext cx="8485536" cy="1397618"/>
          </a:xfrm>
          <a:prstGeom prst="rect">
            <a:avLst/>
          </a:prstGeom>
        </p:spPr>
      </p:pic>
      <p:pic>
        <p:nvPicPr>
          <p:cNvPr id="9" name="图片 8">
            <a:extLst>
              <a:ext uri="{FF2B5EF4-FFF2-40B4-BE49-F238E27FC236}">
                <a16:creationId xmlns:a16="http://schemas.microsoft.com/office/drawing/2014/main" id="{196E8D2B-7D49-4EE1-A34D-22ACFDDC5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866" y="4553675"/>
            <a:ext cx="904033" cy="1219200"/>
          </a:xfrm>
          <a:prstGeom prst="rect">
            <a:avLst/>
          </a:prstGeom>
        </p:spPr>
      </p:pic>
      <p:pic>
        <p:nvPicPr>
          <p:cNvPr id="11" name="图片 10">
            <a:extLst>
              <a:ext uri="{FF2B5EF4-FFF2-40B4-BE49-F238E27FC236}">
                <a16:creationId xmlns:a16="http://schemas.microsoft.com/office/drawing/2014/main" id="{9F006F55-4DC2-4F73-953D-315A1FEB80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339" y="4687281"/>
            <a:ext cx="1272752" cy="1198850"/>
          </a:xfrm>
          <a:prstGeom prst="rect">
            <a:avLst/>
          </a:prstGeom>
        </p:spPr>
      </p:pic>
      <p:pic>
        <p:nvPicPr>
          <p:cNvPr id="20" name="图片 19">
            <a:extLst>
              <a:ext uri="{FF2B5EF4-FFF2-40B4-BE49-F238E27FC236}">
                <a16:creationId xmlns:a16="http://schemas.microsoft.com/office/drawing/2014/main" id="{F07B5409-089D-475E-AAD2-F95405976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3509" y="329771"/>
            <a:ext cx="563357" cy="473460"/>
          </a:xfrm>
          <a:prstGeom prst="rect">
            <a:avLst/>
          </a:prstGeom>
        </p:spPr>
      </p:pic>
      <p:pic>
        <p:nvPicPr>
          <p:cNvPr id="21" name="图片 20">
            <a:extLst>
              <a:ext uri="{FF2B5EF4-FFF2-40B4-BE49-F238E27FC236}">
                <a16:creationId xmlns:a16="http://schemas.microsoft.com/office/drawing/2014/main" id="{1F2A8336-2847-4117-923B-7235E68E4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8368" y="721904"/>
            <a:ext cx="924177" cy="563256"/>
          </a:xfrm>
          <a:prstGeom prst="rect">
            <a:avLst/>
          </a:prstGeom>
        </p:spPr>
      </p:pic>
      <p:grpSp>
        <p:nvGrpSpPr>
          <p:cNvPr id="6" name="Group 5"/>
          <p:cNvGrpSpPr/>
          <p:nvPr/>
        </p:nvGrpSpPr>
        <p:grpSpPr>
          <a:xfrm>
            <a:off x="2358368" y="1328590"/>
            <a:ext cx="7522305" cy="3358691"/>
            <a:chOff x="2062039" y="2791310"/>
            <a:chExt cx="7812544" cy="2495396"/>
          </a:xfrm>
        </p:grpSpPr>
        <p:sp>
          <p:nvSpPr>
            <p:cNvPr id="14" name="文本框 13">
              <a:extLst>
                <a:ext uri="{FF2B5EF4-FFF2-40B4-BE49-F238E27FC236}">
                  <a16:creationId xmlns:a16="http://schemas.microsoft.com/office/drawing/2014/main" id="{5ACF4C93-0DD6-4665-A5BD-CE5886C844F1}"/>
                </a:ext>
              </a:extLst>
            </p:cNvPr>
            <p:cNvSpPr txBox="1"/>
            <p:nvPr/>
          </p:nvSpPr>
          <p:spPr>
            <a:xfrm>
              <a:off x="2062039" y="3626478"/>
              <a:ext cx="7812544" cy="923330"/>
            </a:xfrm>
            <a:prstGeom prst="rect">
              <a:avLst/>
            </a:prstGeom>
            <a:noFill/>
          </p:spPr>
          <p:txBody>
            <a:bodyPr wrap="square" rtlCol="0">
              <a:spAutoFit/>
            </a:bodyPr>
            <a:lstStyle/>
            <a:p>
              <a:pPr lvl="0" algn="ctr" defTabSz="457200">
                <a:defRPr/>
              </a:pPr>
              <a:r>
                <a:rPr lang="vi-VN" altLang="zh-CN" sz="5400" b="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5400" b="1">
                  <a:latin typeface="Times New Roman" panose="02020603050405020304" pitchFamily="18" charset="0"/>
                  <a:ea typeface="微软雅黑" panose="020B0503020204020204" pitchFamily="34" charset="-122"/>
                  <a:cs typeface="Times New Roman" panose="02020603050405020304" pitchFamily="18" charset="0"/>
                </a:rPr>
                <a:t>.</a:t>
              </a:r>
              <a:r>
                <a:rPr lang="vi-VN" altLang="zh-CN" sz="5400" b="1">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b="1">
                  <a:latin typeface="Times New Roman" panose="02020603050405020304" pitchFamily="18" charset="0"/>
                  <a:ea typeface="微软雅黑" panose="020B0503020204020204" pitchFamily="34" charset="-122"/>
                  <a:cs typeface="Times New Roman" panose="02020603050405020304" pitchFamily="18" charset="0"/>
                </a:rPr>
                <a:t>Lí thuyết</a:t>
              </a:r>
              <a:endParaRPr kumimoji="0" lang="zh-CN" altLang="en-US" sz="5400" b="1" i="0" u="none" strike="noStrike" kern="1200" cap="none" spc="0" normalizeH="0" baseline="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20305" y="2791310"/>
              <a:ext cx="6096012" cy="2495396"/>
            </a:xfrm>
            <a:prstGeom prst="rect">
              <a:avLst/>
            </a:prstGeom>
          </p:spPr>
        </p:pic>
      </p:grpSp>
    </p:spTree>
    <p:custDataLst>
      <p:tags r:id="rId1"/>
    </p:custDataLst>
    <p:extLst>
      <p:ext uri="{BB962C8B-B14F-4D97-AF65-F5344CB8AC3E}">
        <p14:creationId xmlns:p14="http://schemas.microsoft.com/office/powerpoint/2010/main" val="232981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EB5BD2D-35A9-4333-80F7-C731630C1BAB}"/>
              </a:ext>
            </a:extLst>
          </p:cNvPr>
          <p:cNvSpPr txBox="1"/>
          <p:nvPr/>
        </p:nvSpPr>
        <p:spPr>
          <a:xfrm>
            <a:off x="2198921" y="90559"/>
            <a:ext cx="8035815" cy="1508105"/>
          </a:xfrm>
          <a:prstGeom prst="rect">
            <a:avLst/>
          </a:prstGeom>
          <a:solidFill>
            <a:srgbClr val="FDCFCF"/>
          </a:solidFill>
        </p:spPr>
        <p:txBody>
          <a:bodyPr wrap="square" rtlCol="0">
            <a:spAutoFit/>
          </a:bodyPr>
          <a:lstStyle/>
          <a:p>
            <a:pPr lvl="0" algn="ctr" defTabSz="457200">
              <a:defRPr/>
            </a:pPr>
            <a:r>
              <a:rPr lang="en-US" altLang="zh-CN" sz="3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THẢO LUẬN NHÓM</a:t>
            </a:r>
          </a:p>
          <a:p>
            <a:pPr lvl="0" algn="ctr" defTabSz="457200">
              <a:defRPr/>
            </a:pPr>
            <a:r>
              <a:rPr kumimoji="0" lang="en-US" altLang="zh-CN" sz="28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 3, 5:</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noProof="0" dirty="0" err="1">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Tìm</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noProof="0" dirty="0" err="1">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hiểu</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noProof="0" dirty="0" err="1">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về</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noProof="0" dirty="0" err="1">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chữ</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1" i="0" u="none" strike="noStrike" kern="1200" cap="none" spc="0" normalizeH="0" noProof="0" dirty="0" err="1">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Nôm</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pPr lvl="0" algn="ctr" defTabSz="457200">
              <a:defRPr/>
            </a:pP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2, 4, 6: </a:t>
            </a: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Tìm</a:t>
            </a:r>
            <a:r>
              <a:rPr lang="en-US" altLang="zh-CN"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hiểu</a:t>
            </a:r>
            <a:r>
              <a:rPr lang="en-US" altLang="zh-CN"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về</a:t>
            </a:r>
            <a:r>
              <a:rPr lang="en-US" altLang="zh-CN"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chữ</a:t>
            </a:r>
            <a:r>
              <a:rPr lang="en-US" altLang="zh-CN"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Quốc</a:t>
            </a:r>
            <a:r>
              <a:rPr lang="en-US" altLang="zh-CN" sz="28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ngữ</a:t>
            </a:r>
            <a:r>
              <a:rPr kumimoji="0" lang="en-US" altLang="zh-CN" sz="2800" b="1" i="0" u="none" strike="noStrike" kern="1200" cap="none" spc="0" normalizeH="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a16="http://schemas.microsoft.com/office/drawing/2014/main" id="{A1D9C0BD-D400-433E-9CCD-5E1EB7C23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098" y="146426"/>
            <a:ext cx="569956" cy="768656"/>
          </a:xfrm>
          <a:prstGeom prst="rect">
            <a:avLst/>
          </a:prstGeom>
        </p:spPr>
      </p:pic>
      <p:pic>
        <p:nvPicPr>
          <p:cNvPr id="10"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81095"/>
            <a:ext cx="11955439" cy="5136223"/>
          </a:xfrm>
          <a:prstGeom prst="rect">
            <a:avLst/>
          </a:prstGeom>
        </p:spPr>
      </p:pic>
      <p:sp>
        <p:nvSpPr>
          <p:cNvPr id="11" name="圆角矩形 2"/>
          <p:cNvSpPr/>
          <p:nvPr/>
        </p:nvSpPr>
        <p:spPr>
          <a:xfrm>
            <a:off x="958687" y="2292824"/>
            <a:ext cx="10707352" cy="4137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10" tIns="45718" rIns="91310" bIns="45718" rtlCol="0" anchor="ctr"/>
          <a:lstStyle/>
          <a:p>
            <a:pPr algn="ctr"/>
            <a:endParaRPr lang="zh-CN" altLang="en-US" sz="3200" dirty="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88098554"/>
              </p:ext>
            </p:extLst>
          </p:nvPr>
        </p:nvGraphicFramePr>
        <p:xfrm>
          <a:off x="1197076" y="2399971"/>
          <a:ext cx="10230573" cy="3942160"/>
        </p:xfrm>
        <a:graphic>
          <a:graphicData uri="http://schemas.openxmlformats.org/drawingml/2006/table">
            <a:tbl>
              <a:tblPr firstRow="1" firstCol="1" bandRow="1">
                <a:tableStyleId>{5C22544A-7EE6-4342-B048-85BDC9FD1C3A}</a:tableStyleId>
              </a:tblPr>
              <a:tblGrid>
                <a:gridCol w="10230573">
                  <a:extLst>
                    <a:ext uri="{9D8B030D-6E8A-4147-A177-3AD203B41FA5}">
                      <a16:colId xmlns:a16="http://schemas.microsoft.com/office/drawing/2014/main" val="20000"/>
                    </a:ext>
                  </a:extLst>
                </a:gridCol>
              </a:tblGrid>
              <a:tr h="3942160">
                <a:tc>
                  <a:txBody>
                    <a:bodyPr/>
                    <a:lstStyle/>
                    <a:p>
                      <a:pPr marL="0" indent="341313" algn="just">
                        <a:lnSpc>
                          <a:spcPct val="150000"/>
                        </a:lnSpc>
                        <a:spcAft>
                          <a:spcPts val="0"/>
                        </a:spcAft>
                      </a:pPr>
                      <a:r>
                        <a:rPr lang="en-US" sz="24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Trình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bày</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vài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nét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về</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chữ</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Nôm</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chữ</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Quốc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ngữ</a:t>
                      </a:r>
                      <a:r>
                        <a:rPr lang="en-US" sz="2800" dirty="0">
                          <a:solidFill>
                            <a:schemeClr val="tx1"/>
                          </a:solidFill>
                          <a:effectLst/>
                          <a:latin typeface="Times New Roman" pitchFamily="18" charset="0"/>
                          <a:cs typeface="Times New Roman" pitchFamily="18" charset="0"/>
                        </a:rPr>
                        <a:t>:</a:t>
                      </a:r>
                    </a:p>
                    <a:p>
                      <a:pPr marL="287338" indent="-287338" algn="just">
                        <a:lnSpc>
                          <a:spcPct val="150000"/>
                        </a:lnSpc>
                        <a:spcAft>
                          <a:spcPts val="0"/>
                        </a:spcAft>
                        <a:buFont typeface="Arial" panose="020B0604020202020204" pitchFamily="34" charset="0"/>
                        <a:buChar char="•"/>
                      </a:pPr>
                      <a:r>
                        <a:rPr lang="en-US" sz="2800" dirty="0" err="1">
                          <a:solidFill>
                            <a:schemeClr val="tx1"/>
                          </a:solidFill>
                          <a:effectLst/>
                          <a:latin typeface="Times New Roman" pitchFamily="18" charset="0"/>
                          <a:cs typeface="Times New Roman" pitchFamily="18" charset="0"/>
                        </a:rPr>
                        <a:t>Bối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cảnh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ra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đời</a:t>
                      </a:r>
                      <a:r>
                        <a:rPr lang="en-US" sz="2800" dirty="0">
                          <a:solidFill>
                            <a:schemeClr val="tx1"/>
                          </a:solidFill>
                          <a:effectLst/>
                          <a:latin typeface="Times New Roman" pitchFamily="18" charset="0"/>
                          <a:cs typeface="Times New Roman" pitchFamily="18" charset="0"/>
                        </a:rPr>
                        <a:t>: ...........................................................................</a:t>
                      </a:r>
                    </a:p>
                    <a:p>
                      <a:pPr marL="287338" indent="-287338" algn="just">
                        <a:lnSpc>
                          <a:spcPct val="150000"/>
                        </a:lnSpc>
                        <a:spcAft>
                          <a:spcPts val="0"/>
                        </a:spcAft>
                        <a:buFont typeface="Arial" panose="020B0604020202020204" pitchFamily="34" charset="0"/>
                        <a:buChar char="•"/>
                      </a:pPr>
                      <a:r>
                        <a:rPr lang="en-US" sz="2800" dirty="0" err="1">
                          <a:solidFill>
                            <a:schemeClr val="tx1"/>
                          </a:solidFill>
                          <a:effectLst/>
                          <a:latin typeface="Times New Roman" pitchFamily="18" charset="0"/>
                          <a:cs typeface="Times New Roman" pitchFamily="18" charset="0"/>
                        </a:rPr>
                        <a:t>Quá</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trình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phát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triển</a:t>
                      </a:r>
                      <a:r>
                        <a:rPr lang="en-US" sz="2800" dirty="0">
                          <a:solidFill>
                            <a:schemeClr val="tx1"/>
                          </a:solidFill>
                          <a:effectLst/>
                          <a:latin typeface="Times New Roman" pitchFamily="18" charset="0"/>
                          <a:cs typeface="Times New Roman" pitchFamily="18" charset="0"/>
                        </a:rPr>
                        <a:t>: ..................................................................</a:t>
                      </a:r>
                    </a:p>
                    <a:p>
                      <a:pPr marL="287338" indent="-287338" algn="just">
                        <a:lnSpc>
                          <a:spcPct val="150000"/>
                        </a:lnSpc>
                        <a:spcAft>
                          <a:spcPts val="0"/>
                        </a:spcAft>
                        <a:buFont typeface="Arial" panose="020B0604020202020204" pitchFamily="34" charset="0"/>
                        <a:buChar char="•"/>
                      </a:pPr>
                      <a:r>
                        <a:rPr lang="en-US" sz="2800" dirty="0" err="1">
                          <a:solidFill>
                            <a:schemeClr val="tx1"/>
                          </a:solidFill>
                          <a:effectLst/>
                          <a:latin typeface="Times New Roman" pitchFamily="18" charset="0"/>
                          <a:cs typeface="Times New Roman" pitchFamily="18" charset="0"/>
                        </a:rPr>
                        <a:t>Cách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tạo</a:t>
                      </a:r>
                      <a:r>
                        <a:rPr lang="en-US" sz="2800" dirty="0">
                          <a:solidFill>
                            <a:schemeClr val="tx1"/>
                          </a:solidFill>
                          <a:effectLst/>
                          <a:latin typeface="Times New Roman" pitchFamily="18" charset="0"/>
                          <a:cs typeface="Times New Roman" pitchFamily="18" charset="0"/>
                        </a:rPr>
                        <a:t>: ...............................................................................</a:t>
                      </a:r>
                    </a:p>
                    <a:p>
                      <a:pPr marL="287338" indent="-287338" algn="just">
                        <a:lnSpc>
                          <a:spcPct val="150000"/>
                        </a:lnSpc>
                        <a:spcAft>
                          <a:spcPts val="0"/>
                        </a:spcAft>
                        <a:buFont typeface="Arial" panose="020B0604020202020204" pitchFamily="34" charset="0"/>
                        <a:buChar char="•"/>
                      </a:pPr>
                      <a:r>
                        <a:rPr lang="en-US" sz="2800" dirty="0" err="1">
                          <a:solidFill>
                            <a:schemeClr val="tx1"/>
                          </a:solidFill>
                          <a:effectLst/>
                          <a:latin typeface="Times New Roman" pitchFamily="18" charset="0"/>
                          <a:cs typeface="Times New Roman" pitchFamily="18" charset="0"/>
                        </a:rPr>
                        <a:t>Hạn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chế</a:t>
                      </a:r>
                      <a:r>
                        <a:rPr lang="en-US" sz="2800" dirty="0">
                          <a:solidFill>
                            <a:schemeClr val="tx1"/>
                          </a:solidFill>
                          <a:effectLst/>
                          <a:latin typeface="Times New Roman" pitchFamily="18" charset="0"/>
                          <a:cs typeface="Times New Roman" pitchFamily="18" charset="0"/>
                        </a:rPr>
                        <a:t>: ........................................................................................</a:t>
                      </a:r>
                    </a:p>
                    <a:p>
                      <a:pPr marL="287338" indent="-287338" algn="just">
                        <a:lnSpc>
                          <a:spcPct val="150000"/>
                        </a:lnSpc>
                        <a:spcAft>
                          <a:spcPts val="0"/>
                        </a:spcAft>
                        <a:buFont typeface="Arial" panose="020B0604020202020204" pitchFamily="34" charset="0"/>
                        <a:buChar char="•"/>
                      </a:pPr>
                      <a:r>
                        <a:rPr lang="en-US" sz="2800" dirty="0" err="1">
                          <a:solidFill>
                            <a:schemeClr val="tx1"/>
                          </a:solidFill>
                          <a:effectLst/>
                          <a:latin typeface="Times New Roman" pitchFamily="18" charset="0"/>
                          <a:cs typeface="Times New Roman" pitchFamily="18" charset="0"/>
                        </a:rPr>
                        <a:t>Tác</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phẩm</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nổi</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tiếng</a:t>
                      </a:r>
                      <a:r>
                        <a:rPr lang="en-US" sz="2800" dirty="0">
                          <a:solidFill>
                            <a:schemeClr val="tx1"/>
                          </a:solidFill>
                          <a:effectLst/>
                          <a:latin typeface="Times New Roman" pitchFamily="18" charset="0"/>
                          <a:cs typeface="Times New Roman" pitchFamily="18" charset="0"/>
                        </a:rPr>
                        <a:t>: ......................................................................</a:t>
                      </a:r>
                      <a:endParaRPr lang="en-US" sz="2800" dirty="0">
                        <a:solidFill>
                          <a:schemeClr val="tx1"/>
                        </a:solidFill>
                        <a:effectLst/>
                        <a:latin typeface="Times New Roman" pitchFamily="18" charset="0"/>
                        <a:ea typeface="Times New Roman"/>
                        <a:cs typeface="Times New Roman"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4292132" y="1616234"/>
            <a:ext cx="34689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PHT số 1</a:t>
            </a:r>
            <a:endParaRPr kumimoji="0" lang="vi-VN" sz="3200"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3"/>
          <p:cNvPicPr>
            <a:picLocks noChangeAspect="1"/>
          </p:cNvPicPr>
          <p:nvPr/>
        </p:nvPicPr>
        <p:blipFill>
          <a:blip r:embed="rId6"/>
          <a:srcRect/>
          <a:stretch>
            <a:fillRect/>
          </a:stretch>
        </p:blipFill>
        <p:spPr>
          <a:xfrm>
            <a:off x="9409896" y="-103349"/>
            <a:ext cx="1649680" cy="1534202"/>
          </a:xfrm>
          <a:prstGeom prst="rect">
            <a:avLst/>
          </a:prstGeom>
        </p:spPr>
      </p:pic>
    </p:spTree>
    <p:custDataLst>
      <p:tags r:id="rId1"/>
    </p:custDataLst>
    <p:extLst>
      <p:ext uri="{BB962C8B-B14F-4D97-AF65-F5344CB8AC3E}">
        <p14:creationId xmlns:p14="http://schemas.microsoft.com/office/powerpoint/2010/main" val="4182930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4" name="图片 3">
            <a:extLst>
              <a:ext uri="{FF2B5EF4-FFF2-40B4-BE49-F238E27FC236}">
                <a16:creationId xmlns:a16="http://schemas.microsoft.com/office/drawing/2014/main" id="{A1D9C0BD-D400-433E-9CCD-5E1EB7C23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7802" y="809942"/>
            <a:ext cx="501894" cy="676866"/>
          </a:xfrm>
          <a:prstGeom prst="rect">
            <a:avLst/>
          </a:prstGeom>
        </p:spPr>
      </p:pic>
      <p:sp>
        <p:nvSpPr>
          <p:cNvPr id="5" name="任意多边形: 形状 4">
            <a:extLst>
              <a:ext uri="{FF2B5EF4-FFF2-40B4-BE49-F238E27FC236}">
                <a16:creationId xmlns:a16="http://schemas.microsoft.com/office/drawing/2014/main" id="{F5A7C433-0CB2-4650-9E38-9EF13BC083F5}"/>
              </a:ext>
            </a:extLst>
          </p:cNvPr>
          <p:cNvSpPr/>
          <p:nvPr/>
        </p:nvSpPr>
        <p:spPr>
          <a:xfrm>
            <a:off x="4037503" y="300701"/>
            <a:ext cx="571851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10" name="Picture 3"/>
          <p:cNvPicPr>
            <a:picLocks noChangeAspect="1"/>
          </p:cNvPicPr>
          <p:nvPr/>
        </p:nvPicPr>
        <p:blipFill>
          <a:blip r:embed="rId6"/>
          <a:srcRect/>
          <a:stretch>
            <a:fillRect/>
          </a:stretch>
        </p:blipFill>
        <p:spPr>
          <a:xfrm>
            <a:off x="10542320" y="-157501"/>
            <a:ext cx="1649680" cy="1534202"/>
          </a:xfrm>
          <a:prstGeom prst="rect">
            <a:avLst/>
          </a:prstGeom>
        </p:spPr>
      </p:pic>
      <p:grpSp>
        <p:nvGrpSpPr>
          <p:cNvPr id="9" name="Group 8"/>
          <p:cNvGrpSpPr/>
          <p:nvPr/>
        </p:nvGrpSpPr>
        <p:grpSpPr>
          <a:xfrm>
            <a:off x="1512739" y="934433"/>
            <a:ext cx="3295628" cy="919459"/>
            <a:chOff x="4136999" y="560529"/>
            <a:chExt cx="2941154" cy="1287573"/>
          </a:xfrm>
        </p:grpSpPr>
        <p:sp>
          <p:nvSpPr>
            <p:cNvPr id="11" name="Rounded Rectangle 10"/>
            <p:cNvSpPr/>
            <p:nvPr/>
          </p:nvSpPr>
          <p:spPr>
            <a:xfrm>
              <a:off x="4136999" y="560529"/>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4199853" y="623383"/>
              <a:ext cx="2815446" cy="1161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Bối cảnh ra đời</a:t>
              </a:r>
              <a:endParaRPr lang="en-US" sz="2800" b="1" kern="1200" dirty="0">
                <a:solidFill>
                  <a:schemeClr val="tx1"/>
                </a:solidFill>
              </a:endParaRPr>
            </a:p>
          </p:txBody>
        </p:sp>
      </p:grpSp>
      <p:sp>
        <p:nvSpPr>
          <p:cNvPr id="7" name="Rounded Rectangle 6"/>
          <p:cNvSpPr/>
          <p:nvPr/>
        </p:nvSpPr>
        <p:spPr>
          <a:xfrm>
            <a:off x="243868" y="1941285"/>
            <a:ext cx="5811492" cy="4693985"/>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508000" algn="just"/>
            <a:r>
              <a:rPr lang="vi-VN" sz="2800" dirty="0">
                <a:solidFill>
                  <a:srgbClr val="000000"/>
                </a:solidFill>
                <a:latin typeface="Times New Roman" panose="02020603050405020304" pitchFamily="18" charset="0"/>
                <a:cs typeface="Times New Roman" panose="02020603050405020304" pitchFamily="18" charset="0"/>
              </a:rPr>
              <a:t>Với chính sách đồng hoá rất khốc liệt, suốt hàng nghìn năm Việt Nam phải dùng chữ Hán làm chữ viết chính thức trong giao dịch hành chính và giáo dục. Người Việt Nam đã liên tục đứng lên đấu tranh giành quyền độc lập không chỉ về chính trị, kinh tế mà cả về văn hoá. Chữ Nôm là chữ viết cổ của tiếng Việt, ra đời trong bối cảnh đó.</a:t>
            </a:r>
            <a:endParaRPr lang="en-US" sz="28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233004" y="2323659"/>
            <a:ext cx="3801746" cy="998773"/>
            <a:chOff x="1420139" y="2418021"/>
            <a:chExt cx="2941154" cy="1287573"/>
          </a:xfrm>
        </p:grpSpPr>
        <p:sp>
          <p:nvSpPr>
            <p:cNvPr id="15" name="Rounded Rectangle 14"/>
            <p:cNvSpPr/>
            <p:nvPr/>
          </p:nvSpPr>
          <p:spPr>
            <a:xfrm>
              <a:off x="1420139" y="2418021"/>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1526468" y="2427648"/>
              <a:ext cx="2815446" cy="1161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Quá trình phát triển</a:t>
              </a:r>
              <a:endParaRPr lang="en-US" sz="2800" b="1" kern="1200" dirty="0">
                <a:solidFill>
                  <a:schemeClr val="tx1"/>
                </a:solidFill>
              </a:endParaRPr>
            </a:p>
          </p:txBody>
        </p:sp>
      </p:grpSp>
      <p:sp>
        <p:nvSpPr>
          <p:cNvPr id="13" name="Rounded Rectangle 12"/>
          <p:cNvSpPr/>
          <p:nvPr/>
        </p:nvSpPr>
        <p:spPr>
          <a:xfrm>
            <a:off x="6574227" y="3389888"/>
            <a:ext cx="5231693" cy="2982132"/>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Aft>
                <a:spcPts val="800"/>
              </a:spcAft>
            </a:pPr>
            <a:r>
              <a:rPr lang="vi-VN" sz="2800" dirty="0">
                <a:solidFill>
                  <a:srgbClr val="000000"/>
                </a:solidFill>
                <a:latin typeface="Times New Roman" panose="02020603050405020304" pitchFamily="18" charset="0"/>
                <a:cs typeface="Times New Roman" panose="02020603050405020304" pitchFamily="18" charset="0"/>
              </a:rPr>
              <a:t>Chữ Nôm manh nha ở Việt Nam vào khoảng từ thế kỉ VIII đến thế kỉ IX, hình thành và hoàn thiện vào khoảng từ cuối thế kỉ X đến thế kỉ XII.</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9" name="文本框 2">
            <a:extLst>
              <a:ext uri="{FF2B5EF4-FFF2-40B4-BE49-F238E27FC236}">
                <a16:creationId xmlns:a16="http://schemas.microsoft.com/office/drawing/2014/main" id="{9EB5BD2D-35A9-4333-80F7-C731630C1BAB}"/>
              </a:ext>
            </a:extLst>
          </p:cNvPr>
          <p:cNvSpPr txBox="1"/>
          <p:nvPr/>
        </p:nvSpPr>
        <p:spPr>
          <a:xfrm>
            <a:off x="3129454" y="210325"/>
            <a:ext cx="6263329" cy="646331"/>
          </a:xfrm>
          <a:prstGeom prst="rect">
            <a:avLst/>
          </a:prstGeom>
          <a:noFill/>
        </p:spPr>
        <p:txBody>
          <a:bodyPr wrap="square" rtlCol="0">
            <a:spAutoFit/>
          </a:bodyPr>
          <a:lstStyle/>
          <a:p>
            <a:pPr lvl="0" algn="ct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kumimoji="0" lang="en-US" altLang="zh-CN"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Lí</a:t>
            </a: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thuyết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8" name="Cloud 7"/>
          <p:cNvSpPr/>
          <p:nvPr/>
        </p:nvSpPr>
        <p:spPr>
          <a:xfrm>
            <a:off x="5394553" y="973482"/>
            <a:ext cx="4361460" cy="1146056"/>
          </a:xfrm>
          <a:prstGeom prst="cloud">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08009" y="1201212"/>
            <a:ext cx="2734548" cy="584775"/>
          </a:xfrm>
          <a:prstGeom prst="rect">
            <a:avLst/>
          </a:prstGeom>
        </p:spPr>
        <p:txBody>
          <a:bodyPr wrap="square">
            <a:spAutoFit/>
          </a:bodyPr>
          <a:lstStyle/>
          <a:p>
            <a:pPr algn="ctr"/>
            <a:r>
              <a:rPr lang="en-US" sz="3200" b="1" dirty="0">
                <a:solidFill>
                  <a:srgbClr val="FF0000"/>
                </a:solidFill>
                <a:latin typeface="Times New Roman" panose="02020603050405020304" pitchFamily="18" charset="0"/>
                <a:ea typeface="Calibri" panose="020F0502020204030204" pitchFamily="34" charset="0"/>
              </a:rPr>
              <a:t>1. </a:t>
            </a:r>
            <a:r>
              <a:rPr lang="vi-VN" sz="3200" b="1" dirty="0">
                <a:solidFill>
                  <a:srgbClr val="FF0000"/>
                </a:solidFill>
                <a:latin typeface="Times New Roman" panose="02020603050405020304" pitchFamily="18" charset="0"/>
                <a:ea typeface="Calibri" panose="020F0502020204030204" pitchFamily="34" charset="0"/>
              </a:rPr>
              <a:t>Chữ Nôm</a:t>
            </a:r>
            <a:endParaRPr lang="en-US" sz="4000" dirty="0">
              <a:solidFill>
                <a:srgbClr val="FF0000"/>
              </a:solidFill>
            </a:endParaRPr>
          </a:p>
        </p:txBody>
      </p:sp>
    </p:spTree>
    <p:custDataLst>
      <p:tags r:id="rId1"/>
    </p:custDataLst>
    <p:extLst>
      <p:ext uri="{BB962C8B-B14F-4D97-AF65-F5344CB8AC3E}">
        <p14:creationId xmlns:p14="http://schemas.microsoft.com/office/powerpoint/2010/main" val="3186759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27295" y="11877"/>
            <a:ext cx="12192000" cy="1259840"/>
          </a:xfrm>
          <a:prstGeom prst="rect">
            <a:avLst/>
          </a:prstGeom>
        </p:spPr>
      </p:pic>
      <p:sp>
        <p:nvSpPr>
          <p:cNvPr id="3" name="文本框 2">
            <a:extLst>
              <a:ext uri="{FF2B5EF4-FFF2-40B4-BE49-F238E27FC236}">
                <a16:creationId xmlns:a16="http://schemas.microsoft.com/office/drawing/2014/main" id="{9EB5BD2D-35A9-4333-80F7-C731630C1BAB}"/>
              </a:ext>
            </a:extLst>
          </p:cNvPr>
          <p:cNvSpPr txBox="1"/>
          <p:nvPr/>
        </p:nvSpPr>
        <p:spPr>
          <a:xfrm>
            <a:off x="1541660" y="-7105"/>
            <a:ext cx="6263329" cy="646331"/>
          </a:xfrm>
          <a:prstGeom prst="rect">
            <a:avLst/>
          </a:prstGeom>
          <a:noFill/>
        </p:spPr>
        <p:txBody>
          <a:bodyPr wrap="square" rtlCol="0">
            <a:spAutoFit/>
          </a:bodyPr>
          <a:lstStyle/>
          <a:p>
            <a:pPr lvl="0" algn="ct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a:t>
            </a:r>
            <a:r>
              <a:rPr kumimoji="0" lang="en-US" altLang="zh-CN" sz="36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Lí</a:t>
            </a: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thuyết</a:t>
            </a: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A1D9C0BD-D400-433E-9CCD-5E1EB7C23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8856" y="177062"/>
            <a:ext cx="569956" cy="768656"/>
          </a:xfrm>
          <a:prstGeom prst="rect">
            <a:avLst/>
          </a:prstGeom>
        </p:spPr>
      </p:pic>
      <p:sp>
        <p:nvSpPr>
          <p:cNvPr id="5" name="任意多边形: 形状 4">
            <a:extLst>
              <a:ext uri="{FF2B5EF4-FFF2-40B4-BE49-F238E27FC236}">
                <a16:creationId xmlns:a16="http://schemas.microsoft.com/office/drawing/2014/main" id="{F5A7C433-0CB2-4650-9E38-9EF13BC083F5}"/>
              </a:ext>
            </a:extLst>
          </p:cNvPr>
          <p:cNvSpPr/>
          <p:nvPr/>
        </p:nvSpPr>
        <p:spPr>
          <a:xfrm>
            <a:off x="3899719" y="635495"/>
            <a:ext cx="481330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9" name="图片 6">
            <a:extLst>
              <a:ext uri="{FF2B5EF4-FFF2-40B4-BE49-F238E27FC236}">
                <a16:creationId xmlns:a16="http://schemas.microsoft.com/office/drawing/2014/main" id="{2530898C-8198-400C-B388-CB556A8FFC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191" y="167110"/>
            <a:ext cx="1108938" cy="860101"/>
          </a:xfrm>
          <a:prstGeom prst="rect">
            <a:avLst/>
          </a:prstGeom>
        </p:spPr>
      </p:pic>
      <p:pic>
        <p:nvPicPr>
          <p:cNvPr id="13" name="图片 6">
            <a:extLst>
              <a:ext uri="{FF2B5EF4-FFF2-40B4-BE49-F238E27FC236}">
                <a16:creationId xmlns:a16="http://schemas.microsoft.com/office/drawing/2014/main" id="{9766CD7C-38F6-430C-8172-41DB633BA5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1755" y="5694688"/>
            <a:ext cx="2264244" cy="1069845"/>
          </a:xfrm>
          <a:prstGeom prst="rect">
            <a:avLst/>
          </a:prstGeom>
        </p:spPr>
      </p:pic>
      <p:pic>
        <p:nvPicPr>
          <p:cNvPr id="14" name="图片 19">
            <a:extLst>
              <a:ext uri="{FF2B5EF4-FFF2-40B4-BE49-F238E27FC236}">
                <a16:creationId xmlns:a16="http://schemas.microsoft.com/office/drawing/2014/main" id="{4F61CE23-DE4E-40CA-8F54-4986C8D83A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2913" y="97376"/>
            <a:ext cx="1049237" cy="1088842"/>
          </a:xfrm>
          <a:prstGeom prst="rect">
            <a:avLst/>
          </a:prstGeom>
        </p:spPr>
      </p:pic>
      <p:pic>
        <p:nvPicPr>
          <p:cNvPr id="15" name="图片 74">
            <a:extLst>
              <a:ext uri="{FF2B5EF4-FFF2-40B4-BE49-F238E27FC236}">
                <a16:creationId xmlns:a16="http://schemas.microsoft.com/office/drawing/2014/main" id="{0A17D278-2CB7-4724-9E38-C6B0E2FCE0C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696075" y="7052795"/>
            <a:ext cx="1247331" cy="1621087"/>
          </a:xfrm>
          <a:prstGeom prst="rect">
            <a:avLst/>
          </a:prstGeom>
        </p:spPr>
      </p:pic>
      <p:pic>
        <p:nvPicPr>
          <p:cNvPr id="17" name="Picture 3"/>
          <p:cNvPicPr>
            <a:picLocks noChangeAspect="1"/>
          </p:cNvPicPr>
          <p:nvPr/>
        </p:nvPicPr>
        <p:blipFill>
          <a:blip r:embed="rId10"/>
          <a:srcRect/>
          <a:stretch>
            <a:fillRect/>
          </a:stretch>
        </p:blipFill>
        <p:spPr>
          <a:xfrm>
            <a:off x="10122584" y="4304671"/>
            <a:ext cx="1432636" cy="1314862"/>
          </a:xfrm>
          <a:prstGeom prst="rect">
            <a:avLst/>
          </a:prstGeom>
        </p:spPr>
      </p:pic>
      <p:grpSp>
        <p:nvGrpSpPr>
          <p:cNvPr id="16" name="Group 15"/>
          <p:cNvGrpSpPr/>
          <p:nvPr/>
        </p:nvGrpSpPr>
        <p:grpSpPr>
          <a:xfrm>
            <a:off x="808395" y="1035878"/>
            <a:ext cx="3186442" cy="768115"/>
            <a:chOff x="6688823" y="2370588"/>
            <a:chExt cx="2941154" cy="1287573"/>
          </a:xfrm>
        </p:grpSpPr>
        <p:sp>
          <p:nvSpPr>
            <p:cNvPr id="18" name="Rounded Rectangle 17"/>
            <p:cNvSpPr/>
            <p:nvPr/>
          </p:nvSpPr>
          <p:spPr>
            <a:xfrm>
              <a:off x="6688823" y="2370588"/>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6751677" y="2433442"/>
              <a:ext cx="2815446" cy="1161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Về cách cấu tạo</a:t>
              </a:r>
              <a:endParaRPr lang="en-US" sz="2800" b="1" kern="1200" dirty="0">
                <a:solidFill>
                  <a:schemeClr val="tx1"/>
                </a:solidFill>
              </a:endParaRPr>
            </a:p>
          </p:txBody>
        </p:sp>
      </p:grpSp>
      <p:sp>
        <p:nvSpPr>
          <p:cNvPr id="7" name="Rounded Rectangle 6"/>
          <p:cNvSpPr/>
          <p:nvPr/>
        </p:nvSpPr>
        <p:spPr>
          <a:xfrm>
            <a:off x="392079" y="1835792"/>
            <a:ext cx="4203510" cy="2326929"/>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9605" y="1803993"/>
            <a:ext cx="4038890" cy="523220"/>
          </a:xfrm>
          <a:prstGeom prst="rect">
            <a:avLst/>
          </a:prstGeom>
        </p:spPr>
        <p:txBody>
          <a:bodyPr wrap="square">
            <a:spAutoFit/>
          </a:bodyPr>
          <a:lstStyle/>
          <a:p>
            <a:pPr marR="20955" algn="just"/>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ounded Rectangle 20"/>
          <p:cNvSpPr/>
          <p:nvPr/>
        </p:nvSpPr>
        <p:spPr>
          <a:xfrm>
            <a:off x="1466855" y="5182785"/>
            <a:ext cx="8858226" cy="1576089"/>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929595" y="1791353"/>
            <a:ext cx="6979316" cy="2347338"/>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022438" y="973882"/>
            <a:ext cx="2941154" cy="730619"/>
            <a:chOff x="2137711" y="3941025"/>
            <a:chExt cx="2941154" cy="1287573"/>
          </a:xfrm>
        </p:grpSpPr>
        <p:sp>
          <p:nvSpPr>
            <p:cNvPr id="25" name="Rounded Rectangle 24"/>
            <p:cNvSpPr/>
            <p:nvPr/>
          </p:nvSpPr>
          <p:spPr>
            <a:xfrm>
              <a:off x="2137711" y="3941025"/>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a:off x="2210200" y="4032066"/>
              <a:ext cx="2815446" cy="1161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Hạn chế</a:t>
              </a:r>
              <a:endParaRPr lang="en-US" sz="2800" b="1" kern="1200" dirty="0">
                <a:solidFill>
                  <a:schemeClr val="tx1"/>
                </a:solidFill>
              </a:endParaRPr>
            </a:p>
          </p:txBody>
        </p:sp>
      </p:grpSp>
      <p:grpSp>
        <p:nvGrpSpPr>
          <p:cNvPr id="27" name="Group 26"/>
          <p:cNvGrpSpPr/>
          <p:nvPr/>
        </p:nvGrpSpPr>
        <p:grpSpPr>
          <a:xfrm>
            <a:off x="3447047" y="4317968"/>
            <a:ext cx="4897840" cy="845271"/>
            <a:chOff x="6044001" y="4615534"/>
            <a:chExt cx="2941154" cy="1287573"/>
          </a:xfrm>
        </p:grpSpPr>
        <p:sp>
          <p:nvSpPr>
            <p:cNvPr id="28" name="Rounded Rectangle 27"/>
            <p:cNvSpPr/>
            <p:nvPr/>
          </p:nvSpPr>
          <p:spPr>
            <a:xfrm>
              <a:off x="6044001" y="4615534"/>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Rounded Rectangle 4"/>
            <p:cNvSpPr/>
            <p:nvPr/>
          </p:nvSpPr>
          <p:spPr>
            <a:xfrm>
              <a:off x="6106855" y="4678388"/>
              <a:ext cx="2815446" cy="1161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 tác phẩm nổi tiếng</a:t>
              </a:r>
              <a:endParaRPr lang="en-US" sz="2800" b="1" kern="1200" dirty="0">
                <a:solidFill>
                  <a:schemeClr val="tx1"/>
                </a:solidFill>
              </a:endParaRPr>
            </a:p>
          </p:txBody>
        </p:sp>
      </p:grpSp>
      <p:sp>
        <p:nvSpPr>
          <p:cNvPr id="31" name="Rectangle 30"/>
          <p:cNvSpPr/>
          <p:nvPr/>
        </p:nvSpPr>
        <p:spPr>
          <a:xfrm>
            <a:off x="3185832" y="629813"/>
            <a:ext cx="3606540" cy="523220"/>
          </a:xfrm>
          <a:prstGeom prst="rect">
            <a:avLst/>
          </a:prstGeom>
        </p:spPr>
        <p:txBody>
          <a:bodyPr wrap="square">
            <a:spAutoFit/>
          </a:bodyPr>
          <a:lstStyle/>
          <a:p>
            <a:pPr algn="ctr"/>
            <a:r>
              <a:rPr lang="en-US" sz="2800" b="1" dirty="0">
                <a:solidFill>
                  <a:srgbClr val="FF0000"/>
                </a:solidFill>
                <a:latin typeface="Times New Roman" panose="02020603050405020304" pitchFamily="18" charset="0"/>
                <a:ea typeface="Calibri" panose="020F0502020204030204" pitchFamily="34" charset="0"/>
              </a:rPr>
              <a:t>1. </a:t>
            </a:r>
            <a:r>
              <a:rPr lang="vi-VN" sz="2800" b="1" dirty="0">
                <a:solidFill>
                  <a:srgbClr val="FF0000"/>
                </a:solidFill>
                <a:latin typeface="Times New Roman" panose="02020603050405020304" pitchFamily="18" charset="0"/>
                <a:ea typeface="Calibri" panose="020F0502020204030204" pitchFamily="34" charset="0"/>
              </a:rPr>
              <a:t>Chữ </a:t>
            </a:r>
            <a:r>
              <a:rPr lang="en-US" sz="2800" b="1" dirty="0" err="1">
                <a:solidFill>
                  <a:srgbClr val="FF0000"/>
                </a:solidFill>
                <a:latin typeface="Times New Roman" panose="02020603050405020304" pitchFamily="18" charset="0"/>
                <a:ea typeface="Calibri" panose="020F0502020204030204" pitchFamily="34" charset="0"/>
              </a:rPr>
              <a:t>Nôm</a:t>
            </a:r>
            <a:endParaRPr lang="en-US" sz="3600" dirty="0">
              <a:solidFill>
                <a:srgbClr val="FF0000"/>
              </a:solidFill>
            </a:endParaRPr>
          </a:p>
        </p:txBody>
      </p:sp>
      <p:sp>
        <p:nvSpPr>
          <p:cNvPr id="32" name="Rectangle 31"/>
          <p:cNvSpPr/>
          <p:nvPr/>
        </p:nvSpPr>
        <p:spPr>
          <a:xfrm>
            <a:off x="489466" y="1830133"/>
            <a:ext cx="3972750" cy="2246769"/>
          </a:xfrm>
          <a:prstGeom prst="rect">
            <a:avLst/>
          </a:prstGeom>
        </p:spPr>
        <p:txBody>
          <a:bodyPr wrap="square">
            <a:spAutoFit/>
          </a:bodyPr>
          <a:lstStyle/>
          <a:p>
            <a:pPr marR="20955" algn="just">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C</a:t>
            </a:r>
            <a:r>
              <a:rPr lang="vi-VN" sz="2800" dirty="0">
                <a:latin typeface="Times New Roman" panose="02020603050405020304" pitchFamily="18" charset="0"/>
                <a:ea typeface="Calibri" panose="020F0502020204030204" pitchFamily="34" charset="0"/>
                <a:cs typeface="Times New Roman" panose="02020603050405020304" pitchFamily="18" charset="0"/>
              </a:rPr>
              <a:t>hữ Nôm gồm một số chữ mượn y nguyên chữ Hán nhưng phần lớn là những chữ do người Việt tạo ra trên cơ sở chữ Hán.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a:off x="4963877" y="1830133"/>
            <a:ext cx="6786845" cy="2246769"/>
          </a:xfrm>
          <a:prstGeom prst="rect">
            <a:avLst/>
          </a:prstGeom>
        </p:spPr>
        <p:txBody>
          <a:bodyPr wrap="square">
            <a:spAutoFit/>
          </a:bodyPr>
          <a:lstStyle/>
          <a:p>
            <a:pPr marR="20955" indent="341313" algn="just">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Chữ Nôm còn nhiều hạn chế (mà hạn chế lớn nhất là khó học vì phải biết chữ Hán mới học được) nhưng được coi là một thành tựu quan trọng về ngôn ngữ – văn hoá, thể hiện ý chí độc lập, tự chủ, tự cường của dân tộc.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1711609" y="5278331"/>
            <a:ext cx="8368713" cy="1384995"/>
          </a:xfrm>
          <a:prstGeom prst="rect">
            <a:avLst/>
          </a:prstGeom>
        </p:spPr>
        <p:txBody>
          <a:bodyPr wrap="square">
            <a:spAutoFit/>
          </a:bodyPr>
          <a:lstStyle/>
          <a:p>
            <a:pPr indent="287338" algn="just"/>
            <a:r>
              <a:rPr lang="vi-VN" sz="2800" dirty="0">
                <a:latin typeface="Times New Roman" panose="02020603050405020304" pitchFamily="18" charset="0"/>
                <a:ea typeface="Calibri" panose="020F0502020204030204" pitchFamily="34" charset="0"/>
              </a:rPr>
              <a:t>Quốc âm thi tập (Nguyễn Trãi), Hồng Đức Quốc âm thi tập (Lê Thánh Tông và Hội Tao Đàn), Truyện Kiều (Nguyễn Du), thơ Hồ Xuân Hương...</a:t>
            </a:r>
            <a:endParaRPr lang="en-US" sz="2800" dirty="0"/>
          </a:p>
        </p:txBody>
      </p:sp>
    </p:spTree>
    <p:custDataLst>
      <p:tags r:id="rId1"/>
    </p:custDataLst>
    <p:extLst>
      <p:ext uri="{BB962C8B-B14F-4D97-AF65-F5344CB8AC3E}">
        <p14:creationId xmlns:p14="http://schemas.microsoft.com/office/powerpoint/2010/main" val="3912382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DD3ACA-3481-4260-850B-A8DEF2541C04}"/>
              </a:ext>
            </a:extLst>
          </p:cNvPr>
          <p:cNvPicPr>
            <a:picLocks noChangeAspect="1"/>
          </p:cNvPicPr>
          <p:nvPr/>
        </p:nvPicPr>
        <p:blipFill rotWithShape="1">
          <a:blip r:embed="rId4">
            <a:extLst>
              <a:ext uri="{28A0092B-C50C-407E-A947-70E740481C1C}">
                <a14:useLocalDpi xmlns:a14="http://schemas.microsoft.com/office/drawing/2010/main" val="0"/>
              </a:ext>
            </a:extLst>
          </a:blip>
          <a:srcRect t="75385"/>
          <a:stretch/>
        </p:blipFill>
        <p:spPr>
          <a:xfrm>
            <a:off x="0" y="0"/>
            <a:ext cx="12192000" cy="1219200"/>
          </a:xfrm>
          <a:prstGeom prst="rect">
            <a:avLst/>
          </a:prstGeom>
        </p:spPr>
      </p:pic>
      <p:pic>
        <p:nvPicPr>
          <p:cNvPr id="4" name="图片 3">
            <a:extLst>
              <a:ext uri="{FF2B5EF4-FFF2-40B4-BE49-F238E27FC236}">
                <a16:creationId xmlns:a16="http://schemas.microsoft.com/office/drawing/2014/main" id="{A1D9C0BD-D400-433E-9CCD-5E1EB7C23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1790" y="564084"/>
            <a:ext cx="501894" cy="676866"/>
          </a:xfrm>
          <a:prstGeom prst="rect">
            <a:avLst/>
          </a:prstGeom>
        </p:spPr>
      </p:pic>
      <p:sp>
        <p:nvSpPr>
          <p:cNvPr id="5" name="任意多边形: 形状 4">
            <a:extLst>
              <a:ext uri="{FF2B5EF4-FFF2-40B4-BE49-F238E27FC236}">
                <a16:creationId xmlns:a16="http://schemas.microsoft.com/office/drawing/2014/main" id="{F5A7C433-0CB2-4650-9E38-9EF13BC083F5}"/>
              </a:ext>
            </a:extLst>
          </p:cNvPr>
          <p:cNvSpPr/>
          <p:nvPr/>
        </p:nvSpPr>
        <p:spPr>
          <a:xfrm>
            <a:off x="3978966" y="519376"/>
            <a:ext cx="5718510" cy="707943"/>
          </a:xfrm>
          <a:custGeom>
            <a:avLst/>
            <a:gdLst>
              <a:gd name="connsiteX0" fmla="*/ 0 w 4813300"/>
              <a:gd name="connsiteY0" fmla="*/ 415628 h 707943"/>
              <a:gd name="connsiteX1" fmla="*/ 1066800 w 4813300"/>
              <a:gd name="connsiteY1" fmla="*/ 707728 h 707943"/>
              <a:gd name="connsiteX2" fmla="*/ 1981200 w 4813300"/>
              <a:gd name="connsiteY2" fmla="*/ 466428 h 707943"/>
              <a:gd name="connsiteX3" fmla="*/ 3136900 w 4813300"/>
              <a:gd name="connsiteY3" fmla="*/ 669628 h 707943"/>
              <a:gd name="connsiteX4" fmla="*/ 4241800 w 4813300"/>
              <a:gd name="connsiteY4" fmla="*/ 225128 h 707943"/>
              <a:gd name="connsiteX5" fmla="*/ 4013200 w 4813300"/>
              <a:gd name="connsiteY5" fmla="*/ 9228 h 707943"/>
              <a:gd name="connsiteX6" fmla="*/ 4203700 w 4813300"/>
              <a:gd name="connsiteY6" fmla="*/ 517228 h 707943"/>
              <a:gd name="connsiteX7" fmla="*/ 4813300 w 4813300"/>
              <a:gd name="connsiteY7" fmla="*/ 364828 h 707943"/>
              <a:gd name="connsiteX8" fmla="*/ 4813300 w 4813300"/>
              <a:gd name="connsiteY8" fmla="*/ 364828 h 70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3300" h="707943">
                <a:moveTo>
                  <a:pt x="0" y="415628"/>
                </a:moveTo>
                <a:cubicBezTo>
                  <a:pt x="368300" y="557444"/>
                  <a:pt x="736600" y="699261"/>
                  <a:pt x="1066800" y="707728"/>
                </a:cubicBezTo>
                <a:cubicBezTo>
                  <a:pt x="1397000" y="716195"/>
                  <a:pt x="1636183" y="472778"/>
                  <a:pt x="1981200" y="466428"/>
                </a:cubicBezTo>
                <a:cubicBezTo>
                  <a:pt x="2326217" y="460078"/>
                  <a:pt x="2760133" y="709845"/>
                  <a:pt x="3136900" y="669628"/>
                </a:cubicBezTo>
                <a:cubicBezTo>
                  <a:pt x="3513667" y="629411"/>
                  <a:pt x="4095750" y="335195"/>
                  <a:pt x="4241800" y="225128"/>
                </a:cubicBezTo>
                <a:cubicBezTo>
                  <a:pt x="4387850" y="115061"/>
                  <a:pt x="4019550" y="-39455"/>
                  <a:pt x="4013200" y="9228"/>
                </a:cubicBezTo>
                <a:cubicBezTo>
                  <a:pt x="4006850" y="57911"/>
                  <a:pt x="4070350" y="457961"/>
                  <a:pt x="4203700" y="517228"/>
                </a:cubicBezTo>
                <a:cubicBezTo>
                  <a:pt x="4337050" y="576495"/>
                  <a:pt x="4813300" y="364828"/>
                  <a:pt x="4813300" y="364828"/>
                </a:cubicBezTo>
                <a:lnTo>
                  <a:pt x="4813300" y="364828"/>
                </a:lnTo>
              </a:path>
            </a:pathLst>
          </a:custGeom>
          <a:noFill/>
          <a:ln w="12700">
            <a:solidFill>
              <a:srgbClr val="3C6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a:solidFill>
                <a:srgbClr val="FFFFFF"/>
              </a:solidFill>
            </a:endParaRPr>
          </a:p>
        </p:txBody>
      </p:sp>
      <p:grpSp>
        <p:nvGrpSpPr>
          <p:cNvPr id="9" name="Group 8"/>
          <p:cNvGrpSpPr/>
          <p:nvPr/>
        </p:nvGrpSpPr>
        <p:grpSpPr>
          <a:xfrm>
            <a:off x="1273113" y="1170849"/>
            <a:ext cx="3295628" cy="772454"/>
            <a:chOff x="4136999" y="560531"/>
            <a:chExt cx="2941154" cy="1224717"/>
          </a:xfrm>
        </p:grpSpPr>
        <p:sp>
          <p:nvSpPr>
            <p:cNvPr id="11" name="Rounded Rectangle 10"/>
            <p:cNvSpPr/>
            <p:nvPr/>
          </p:nvSpPr>
          <p:spPr>
            <a:xfrm>
              <a:off x="4136999" y="560531"/>
              <a:ext cx="2941154" cy="1111424"/>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4199853" y="623383"/>
              <a:ext cx="2815446" cy="1161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Bối cảnh ra đời</a:t>
              </a:r>
              <a:endParaRPr lang="en-US" sz="2800" b="1" dirty="0">
                <a:solidFill>
                  <a:srgbClr val="000000"/>
                </a:solidFill>
              </a:endParaRPr>
            </a:p>
          </p:txBody>
        </p:sp>
      </p:grpSp>
      <p:sp>
        <p:nvSpPr>
          <p:cNvPr id="7" name="Rounded Rectangle 6"/>
          <p:cNvSpPr/>
          <p:nvPr/>
        </p:nvSpPr>
        <p:spPr>
          <a:xfrm>
            <a:off x="323606" y="1895910"/>
            <a:ext cx="5338066" cy="2268519"/>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08000" algn="just"/>
            <a:endParaRPr lang="en-US" sz="28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7294035" y="1176074"/>
            <a:ext cx="3546925" cy="716256"/>
            <a:chOff x="1420139" y="2418021"/>
            <a:chExt cx="2941154" cy="1287573"/>
          </a:xfrm>
        </p:grpSpPr>
        <p:sp>
          <p:nvSpPr>
            <p:cNvPr id="15" name="Rounded Rectangle 14"/>
            <p:cNvSpPr/>
            <p:nvPr/>
          </p:nvSpPr>
          <p:spPr>
            <a:xfrm>
              <a:off x="1420139" y="2418021"/>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1526468" y="2427648"/>
              <a:ext cx="2815446" cy="11618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 trình phát triển</a:t>
              </a:r>
              <a:endParaRPr lang="en-US" sz="2800" b="1" dirty="0">
                <a:solidFill>
                  <a:srgbClr val="000000"/>
                </a:solidFill>
              </a:endParaRPr>
            </a:p>
          </p:txBody>
        </p:sp>
      </p:grpSp>
      <p:sp>
        <p:nvSpPr>
          <p:cNvPr id="13" name="Rounded Rectangle 12"/>
          <p:cNvSpPr/>
          <p:nvPr/>
        </p:nvSpPr>
        <p:spPr>
          <a:xfrm>
            <a:off x="6408212" y="1926644"/>
            <a:ext cx="5414661" cy="2224137"/>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9" name="文本框 2">
            <a:extLst>
              <a:ext uri="{FF2B5EF4-FFF2-40B4-BE49-F238E27FC236}">
                <a16:creationId xmlns:a16="http://schemas.microsoft.com/office/drawing/2014/main" id="{9EB5BD2D-35A9-4333-80F7-C731630C1BAB}"/>
              </a:ext>
            </a:extLst>
          </p:cNvPr>
          <p:cNvSpPr txBox="1"/>
          <p:nvPr/>
        </p:nvSpPr>
        <p:spPr>
          <a:xfrm>
            <a:off x="983310" y="-68293"/>
            <a:ext cx="6263329" cy="646331"/>
          </a:xfrm>
          <a:prstGeom prst="rect">
            <a:avLst/>
          </a:prstGeom>
          <a:noFill/>
        </p:spPr>
        <p:txBody>
          <a:bodyPr wrap="square" rtlCol="0">
            <a:spAutoFit/>
          </a:bodyPr>
          <a:lstStyle/>
          <a:p>
            <a:pPr algn="ctr"/>
            <a:r>
              <a:rPr lang="en-US" altLang="zh-CN" sz="3600" b="1" dirty="0">
                <a:solidFill>
                  <a:srgbClr val="C00000"/>
                </a:solidFill>
                <a:latin typeface="Times New Roman" panose="02020603050405020304" pitchFamily="18" charset="0"/>
                <a:cs typeface="Times New Roman" panose="02020603050405020304" pitchFamily="18" charset="0"/>
              </a:rPr>
              <a:t>I. </a:t>
            </a:r>
            <a:r>
              <a:rPr lang="en-US" altLang="zh-CN" sz="3600" b="1" dirty="0" err="1">
                <a:solidFill>
                  <a:srgbClr val="C00000"/>
                </a:solidFill>
                <a:latin typeface="Times New Roman" panose="02020603050405020304" pitchFamily="18" charset="0"/>
                <a:cs typeface="Times New Roman" panose="02020603050405020304" pitchFamily="18" charset="0"/>
              </a:rPr>
              <a:t>Lí</a:t>
            </a:r>
            <a:r>
              <a:rPr lang="en-US" altLang="zh-CN" sz="3600" b="1" dirty="0">
                <a:solidFill>
                  <a:srgbClr val="C00000"/>
                </a:solidFill>
                <a:latin typeface="Times New Roman" panose="02020603050405020304" pitchFamily="18" charset="0"/>
                <a:cs typeface="Times New Roman" panose="02020603050405020304" pitchFamily="18" charset="0"/>
              </a:rPr>
              <a:t> </a:t>
            </a:r>
            <a:r>
              <a:rPr lang="en-US" altLang="zh-CN" sz="3600" b="1" dirty="0" err="1">
                <a:solidFill>
                  <a:srgbClr val="C00000"/>
                </a:solidFill>
                <a:latin typeface="Times New Roman" panose="02020603050405020304" pitchFamily="18" charset="0"/>
                <a:cs typeface="Times New Roman" panose="02020603050405020304" pitchFamily="18" charset="0"/>
              </a:rPr>
              <a:t>thuyết</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393167" y="534067"/>
            <a:ext cx="3184774" cy="553998"/>
          </a:xfrm>
          <a:prstGeom prst="rect">
            <a:avLst/>
          </a:prstGeom>
        </p:spPr>
        <p:txBody>
          <a:bodyPr wrap="square">
            <a:spAutoFit/>
          </a:bodyPr>
          <a:lstStyle/>
          <a:p>
            <a:pPr algn="ctr"/>
            <a:r>
              <a:rPr lang="en-US" sz="3000" b="1" dirty="0">
                <a:solidFill>
                  <a:srgbClr val="FF0000"/>
                </a:solidFill>
                <a:latin typeface="Times New Roman" panose="02020603050405020304" pitchFamily="18" charset="0"/>
                <a:ea typeface="Calibri" panose="020F0502020204030204" pitchFamily="34" charset="0"/>
              </a:rPr>
              <a:t>2. </a:t>
            </a:r>
            <a:r>
              <a:rPr lang="vi-VN" sz="3000" b="1" dirty="0">
                <a:solidFill>
                  <a:srgbClr val="FF0000"/>
                </a:solidFill>
                <a:latin typeface="Times New Roman" panose="02020603050405020304" pitchFamily="18" charset="0"/>
                <a:ea typeface="Calibri" panose="020F0502020204030204" pitchFamily="34" charset="0"/>
              </a:rPr>
              <a:t>Chữ </a:t>
            </a:r>
            <a:r>
              <a:rPr lang="en-US" sz="3000" b="1" dirty="0" err="1">
                <a:solidFill>
                  <a:srgbClr val="FF0000"/>
                </a:solidFill>
                <a:latin typeface="Times New Roman" panose="02020603050405020304" pitchFamily="18" charset="0"/>
                <a:ea typeface="Calibri" panose="020F0502020204030204" pitchFamily="34" charset="0"/>
              </a:rPr>
              <a:t>Quốc</a:t>
            </a:r>
            <a:r>
              <a:rPr lang="en-US" sz="3000" b="1" dirty="0">
                <a:solidFill>
                  <a:srgbClr val="FF0000"/>
                </a:solidFill>
                <a:latin typeface="Times New Roman" panose="02020603050405020304" pitchFamily="18" charset="0"/>
                <a:ea typeface="Calibri" panose="020F0502020204030204" pitchFamily="34" charset="0"/>
              </a:rPr>
              <a:t> </a:t>
            </a:r>
            <a:r>
              <a:rPr lang="en-US" sz="3000" b="1" dirty="0" err="1">
                <a:solidFill>
                  <a:srgbClr val="FF0000"/>
                </a:solidFill>
                <a:latin typeface="Times New Roman" panose="02020603050405020304" pitchFamily="18" charset="0"/>
                <a:ea typeface="Calibri" panose="020F0502020204030204" pitchFamily="34" charset="0"/>
              </a:rPr>
              <a:t>ngữ</a:t>
            </a:r>
            <a:endParaRPr lang="en-US" sz="3000" dirty="0">
              <a:solidFill>
                <a:srgbClr val="FF0000"/>
              </a:solidFill>
            </a:endParaRPr>
          </a:p>
        </p:txBody>
      </p:sp>
      <p:sp>
        <p:nvSpPr>
          <p:cNvPr id="3" name="Rectangle 2"/>
          <p:cNvSpPr/>
          <p:nvPr/>
        </p:nvSpPr>
        <p:spPr>
          <a:xfrm>
            <a:off x="300960" y="1948620"/>
            <a:ext cx="5410654" cy="2246769"/>
          </a:xfrm>
          <a:prstGeom prst="rect">
            <a:avLst/>
          </a:prstGeom>
        </p:spPr>
        <p:txBody>
          <a:bodyPr wrap="square">
            <a:spAutoFit/>
          </a:bodyPr>
          <a:lstStyle/>
          <a:p>
            <a:pPr marR="20955" algn="just">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Chữ Quốc ngữ là chữ viết ghi âm của tiếng Việt được các nhà truyền giáo, với sự hỗ trợ của nhiều người Việt Nam, chế tác từ thế kỉ XVII dựa trên hệ chữ cái La-tinh (Latin).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469079" y="1901040"/>
            <a:ext cx="5396665" cy="2246769"/>
          </a:xfrm>
          <a:prstGeom prst="rect">
            <a:avLst/>
          </a:prstGeom>
        </p:spPr>
        <p:txBody>
          <a:bodyPr wrap="square">
            <a:spAutoFit/>
          </a:bodyPr>
          <a:lstStyle/>
          <a:p>
            <a:pPr marR="20955" indent="395288" algn="just"/>
            <a:r>
              <a:rPr lang="vi-VN" sz="2800" dirty="0">
                <a:latin typeface="Times New Roman" panose="02020603050405020304" pitchFamily="18" charset="0"/>
                <a:ea typeface="Calibri" panose="020F0502020204030204" pitchFamily="34" charset="0"/>
                <a:cs typeface="Times New Roman" panose="02020603050405020304" pitchFamily="18" charset="0"/>
              </a:rPr>
              <a:t>Chữ Quốc ngữ được tu chỉnh qua nhiều giai đoạn, được người Việt tích cực tiếp nhận, truyền bá rộng rãi để đạt đến sự hoàn thiện, ổn định và vị thế như hiện nay.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ounded Rectangle 19"/>
          <p:cNvSpPr/>
          <p:nvPr/>
        </p:nvSpPr>
        <p:spPr>
          <a:xfrm>
            <a:off x="1065889" y="5142356"/>
            <a:ext cx="10079150" cy="1384995"/>
          </a:xfrm>
          <a:prstGeom prst="roundRect">
            <a:avLst/>
          </a:prstGeom>
          <a:solidFill>
            <a:srgbClr val="CCEC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549027" y="4380777"/>
            <a:ext cx="2941154" cy="730619"/>
            <a:chOff x="2137711" y="3941025"/>
            <a:chExt cx="2941154" cy="1287573"/>
          </a:xfrm>
        </p:grpSpPr>
        <p:sp>
          <p:nvSpPr>
            <p:cNvPr id="22" name="Rounded Rectangle 21"/>
            <p:cNvSpPr/>
            <p:nvPr/>
          </p:nvSpPr>
          <p:spPr>
            <a:xfrm>
              <a:off x="2137711" y="3941025"/>
              <a:ext cx="2941154" cy="1287573"/>
            </a:xfrm>
            <a:prstGeom prst="roundRect">
              <a:avLst/>
            </a:prstGeom>
            <a:solidFill>
              <a:schemeClr val="accent2">
                <a:lumMod val="20000"/>
                <a:lumOff val="80000"/>
              </a:schemeClr>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ounded Rectangle 4"/>
            <p:cNvSpPr/>
            <p:nvPr/>
          </p:nvSpPr>
          <p:spPr>
            <a:xfrm>
              <a:off x="2210200" y="4032066"/>
              <a:ext cx="2815446" cy="1161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Hạn chế</a:t>
              </a:r>
              <a:endParaRPr lang="en-US" sz="2800" b="1" kern="1200" dirty="0">
                <a:solidFill>
                  <a:schemeClr val="tx1"/>
                </a:solidFill>
              </a:endParaRPr>
            </a:p>
          </p:txBody>
        </p:sp>
      </p:grpSp>
      <p:sp>
        <p:nvSpPr>
          <p:cNvPr id="24" name="Rectangle 23"/>
          <p:cNvSpPr/>
          <p:nvPr/>
        </p:nvSpPr>
        <p:spPr>
          <a:xfrm>
            <a:off x="1403684" y="5170784"/>
            <a:ext cx="9828203" cy="1384995"/>
          </a:xfrm>
          <a:prstGeom prst="rect">
            <a:avLst/>
          </a:prstGeom>
        </p:spPr>
        <p:txBody>
          <a:bodyPr wrap="square">
            <a:spAutoFit/>
          </a:bodyPr>
          <a:lstStyle/>
          <a:p>
            <a:pPr algn="just"/>
            <a:r>
              <a:rPr lang="vi-VN" sz="2800" dirty="0">
                <a:latin typeface="Times New Roman" panose="02020603050405020304" pitchFamily="18" charset="0"/>
                <a:ea typeface="Calibri" panose="020F0502020204030204" pitchFamily="34" charset="0"/>
                <a:cs typeface="Times New Roman" panose="02020603050405020304" pitchFamily="18" charset="0"/>
              </a:rPr>
              <a:t>Dùng nhiều chữ cái khác nhau để biểu thị một âm.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2800" dirty="0">
                <a:latin typeface="Times New Roman" panose="02020603050405020304" pitchFamily="18" charset="0"/>
                <a:ea typeface="Calibri" panose="020F0502020204030204" pitchFamily="34" charset="0"/>
                <a:cs typeface="Times New Roman" panose="02020603050405020304" pitchFamily="18" charset="0"/>
              </a:rPr>
              <a:t>Dùng một chữ cái để biểu thị nhiều âm khác nhau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2800" dirty="0">
                <a:latin typeface="Times New Roman" panose="02020603050405020304" pitchFamily="18" charset="0"/>
                <a:ea typeface="Calibri" panose="020F0502020204030204" pitchFamily="34" charset="0"/>
                <a:cs typeface="Times New Roman" panose="02020603050405020304" pitchFamily="18" charset="0"/>
              </a:rPr>
              <a:t>Dùng nhiều dấu phụ hoặc ghép nhiều chữ cái để biểu thị một âm.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3"/>
          <p:cNvPicPr>
            <a:picLocks noChangeAspect="1"/>
          </p:cNvPicPr>
          <p:nvPr/>
        </p:nvPicPr>
        <p:blipFill>
          <a:blip r:embed="rId6"/>
          <a:srcRect/>
          <a:stretch>
            <a:fillRect/>
          </a:stretch>
        </p:blipFill>
        <p:spPr>
          <a:xfrm rot="19669690">
            <a:off x="7462133" y="4183260"/>
            <a:ext cx="1003140" cy="920674"/>
          </a:xfrm>
          <a:prstGeom prst="rect">
            <a:avLst/>
          </a:prstGeom>
        </p:spPr>
      </p:pic>
      <p:pic>
        <p:nvPicPr>
          <p:cNvPr id="17" name="Picture 16"/>
          <p:cNvPicPr>
            <a:picLocks noChangeAspect="1"/>
          </p:cNvPicPr>
          <p:nvPr/>
        </p:nvPicPr>
        <p:blipFill>
          <a:blip r:embed="rId7"/>
          <a:stretch>
            <a:fillRect/>
          </a:stretch>
        </p:blipFill>
        <p:spPr>
          <a:xfrm>
            <a:off x="9433836" y="0"/>
            <a:ext cx="1048603" cy="1091279"/>
          </a:xfrm>
          <a:prstGeom prst="rect">
            <a:avLst/>
          </a:prstGeom>
        </p:spPr>
      </p:pic>
    </p:spTree>
    <p:custDataLst>
      <p:tags r:id="rId1"/>
    </p:custDataLst>
    <p:extLst>
      <p:ext uri="{BB962C8B-B14F-4D97-AF65-F5344CB8AC3E}">
        <p14:creationId xmlns:p14="http://schemas.microsoft.com/office/powerpoint/2010/main" val="4099950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0DB9F23-05F6-4F71-BF15-B687B4CA5CF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2{33B5FC41-7B2F-4838-B364-A87F45A65C02}&quot;,&quot;C:\\Users\\STD\\Desktop\\Năm 25-26\\Văn 9 25-26\\Bài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1. TIẾT 8 THỰC HÀNH TIẾNG VIỆT"/>
</p:tagLst>
</file>

<file path=ppt/tags/tag10.xml><?xml version="1.0" encoding="utf-8"?>
<p:tagLst xmlns:a="http://schemas.openxmlformats.org/drawingml/2006/main" xmlns:r="http://schemas.openxmlformats.org/officeDocument/2006/relationships" xmlns:p="http://schemas.openxmlformats.org/presentationml/2006/main">
  <p:tag name="GENSWF_SLIDE_UID" val="{44864B44-A7FC-4564-9C2C-7774CF73F8A5}:514"/>
</p:tagLst>
</file>

<file path=ppt/tags/tag11.xml><?xml version="1.0" encoding="utf-8"?>
<p:tagLst xmlns:a="http://schemas.openxmlformats.org/drawingml/2006/main" xmlns:r="http://schemas.openxmlformats.org/officeDocument/2006/relationships" xmlns:p="http://schemas.openxmlformats.org/presentationml/2006/main">
  <p:tag name="GENSWF_SLIDE_UID" val="{84715278-10BE-4FFC-9885-5C9DD7B30C55}:285"/>
</p:tagLst>
</file>

<file path=ppt/tags/tag12.xml><?xml version="1.0" encoding="utf-8"?>
<p:tagLst xmlns:a="http://schemas.openxmlformats.org/drawingml/2006/main" xmlns:r="http://schemas.openxmlformats.org/officeDocument/2006/relationships" xmlns:p="http://schemas.openxmlformats.org/presentationml/2006/main">
  <p:tag name="GENSWF_SLIDE_UID" val="{B0E44506-773F-411E-A876-D0A6312A245D}:494"/>
</p:tagLst>
</file>

<file path=ppt/tags/tag13.xml><?xml version="1.0" encoding="utf-8"?>
<p:tagLst xmlns:a="http://schemas.openxmlformats.org/drawingml/2006/main" xmlns:r="http://schemas.openxmlformats.org/officeDocument/2006/relationships" xmlns:p="http://schemas.openxmlformats.org/presentationml/2006/main">
  <p:tag name="GENSWF_SLIDE_UID" val="{0C054E63-17E8-420E-B2DB-9C577CB22CC7}:515"/>
</p:tagLst>
</file>

<file path=ppt/tags/tag14.xml><?xml version="1.0" encoding="utf-8"?>
<p:tagLst xmlns:a="http://schemas.openxmlformats.org/drawingml/2006/main" xmlns:r="http://schemas.openxmlformats.org/officeDocument/2006/relationships" xmlns:p="http://schemas.openxmlformats.org/presentationml/2006/main">
  <p:tag name="GENSWF_SLIDE_UID" val="{F4986B7B-DF37-4CCF-918F-E7FC12DC03C5}:516"/>
</p:tagLst>
</file>

<file path=ppt/tags/tag15.xml><?xml version="1.0" encoding="utf-8"?>
<p:tagLst xmlns:a="http://schemas.openxmlformats.org/drawingml/2006/main" xmlns:r="http://schemas.openxmlformats.org/officeDocument/2006/relationships" xmlns:p="http://schemas.openxmlformats.org/presentationml/2006/main">
  <p:tag name="GENSWF_SLIDE_UID" val="{B34A7370-D8FA-4D57-9D8D-38AA6CAC55B5}:517"/>
</p:tagLst>
</file>

<file path=ppt/tags/tag16.xml><?xml version="1.0" encoding="utf-8"?>
<p:tagLst xmlns:a="http://schemas.openxmlformats.org/drawingml/2006/main" xmlns:r="http://schemas.openxmlformats.org/officeDocument/2006/relationships" xmlns:p="http://schemas.openxmlformats.org/presentationml/2006/main">
  <p:tag name="GENSWF_SLIDE_UID" val="{47FCD71E-79E0-4953-98B5-168300E79828}:329"/>
</p:tagLst>
</file>

<file path=ppt/tags/tag17.xml><?xml version="1.0" encoding="utf-8"?>
<p:tagLst xmlns:a="http://schemas.openxmlformats.org/drawingml/2006/main" xmlns:r="http://schemas.openxmlformats.org/officeDocument/2006/relationships" xmlns:p="http://schemas.openxmlformats.org/presentationml/2006/main">
  <p:tag name="GENSWF_SLIDE_UID" val="{3571148C-0EA2-4488-B7A1-ECCF892850BF}:518"/>
</p:tagLst>
</file>

<file path=ppt/tags/tag18.xml><?xml version="1.0" encoding="utf-8"?>
<p:tagLst xmlns:a="http://schemas.openxmlformats.org/drawingml/2006/main" xmlns:r="http://schemas.openxmlformats.org/officeDocument/2006/relationships" xmlns:p="http://schemas.openxmlformats.org/presentationml/2006/main">
  <p:tag name="GENSWF_SLIDE_UID" val="{32CB3A1F-539E-4B07-8562-F2EACFF97C07}:519"/>
</p:tagLst>
</file>

<file path=ppt/tags/tag19.xml><?xml version="1.0" encoding="utf-8"?>
<p:tagLst xmlns:a="http://schemas.openxmlformats.org/drawingml/2006/main" xmlns:r="http://schemas.openxmlformats.org/officeDocument/2006/relationships" xmlns:p="http://schemas.openxmlformats.org/presentationml/2006/main">
  <p:tag name="GENSWF_SLIDE_UID" val="{06F5315D-0B4E-4271-80D2-9B0281346D7C}:521"/>
</p:tagLst>
</file>

<file path=ppt/tags/tag2.xml><?xml version="1.0" encoding="utf-8"?>
<p:tagLst xmlns:a="http://schemas.openxmlformats.org/drawingml/2006/main" xmlns:r="http://schemas.openxmlformats.org/officeDocument/2006/relationships" xmlns:p="http://schemas.openxmlformats.org/presentationml/2006/main">
  <p:tag name="GENSWF_SLIDE_UID" val="{7361892E-7686-4A5A-A760-59F80417DB34}:509"/>
</p:tagLst>
</file>

<file path=ppt/tags/tag20.xml><?xml version="1.0" encoding="utf-8"?>
<p:tagLst xmlns:a="http://schemas.openxmlformats.org/drawingml/2006/main" xmlns:r="http://schemas.openxmlformats.org/officeDocument/2006/relationships" xmlns:p="http://schemas.openxmlformats.org/presentationml/2006/main">
  <p:tag name="GENSWF_SLIDE_UID" val="{48C0B510-1DC3-42BE-9E0F-FF198E88FC11}:522"/>
</p:tagLst>
</file>

<file path=ppt/tags/tag3.xml><?xml version="1.0" encoding="utf-8"?>
<p:tagLst xmlns:a="http://schemas.openxmlformats.org/drawingml/2006/main" xmlns:r="http://schemas.openxmlformats.org/officeDocument/2006/relationships" xmlns:p="http://schemas.openxmlformats.org/presentationml/2006/main">
  <p:tag name="GENSWF_SLIDE_UID" val="{9132406B-8B48-4403-A86C-4B03BC0882E9}:261"/>
</p:tagLst>
</file>

<file path=ppt/tags/tag4.xml><?xml version="1.0" encoding="utf-8"?>
<p:tagLst xmlns:a="http://schemas.openxmlformats.org/drawingml/2006/main" xmlns:r="http://schemas.openxmlformats.org/officeDocument/2006/relationships" xmlns:p="http://schemas.openxmlformats.org/presentationml/2006/main">
  <p:tag name="GENSWF_SLIDE_UID" val="{E66B0A73-788B-499F-A4B3-F6DE3842330A}:281"/>
</p:tagLst>
</file>

<file path=ppt/tags/tag5.xml><?xml version="1.0" encoding="utf-8"?>
<p:tagLst xmlns:a="http://schemas.openxmlformats.org/drawingml/2006/main" xmlns:r="http://schemas.openxmlformats.org/officeDocument/2006/relationships" xmlns:p="http://schemas.openxmlformats.org/presentationml/2006/main">
  <p:tag name="GENSWF_SLIDE_UID" val="{D268E74E-A735-44B2-93E4-FD9638E3EA3C}:296"/>
</p:tagLst>
</file>

<file path=ppt/tags/tag6.xml><?xml version="1.0" encoding="utf-8"?>
<p:tagLst xmlns:a="http://schemas.openxmlformats.org/drawingml/2006/main" xmlns:r="http://schemas.openxmlformats.org/officeDocument/2006/relationships" xmlns:p="http://schemas.openxmlformats.org/presentationml/2006/main">
  <p:tag name="GENSWF_SLIDE_UID" val="{C06CF5E6-EB7E-4C5D-8E90-99F652B332E1}:302"/>
</p:tagLst>
</file>

<file path=ppt/tags/tag7.xml><?xml version="1.0" encoding="utf-8"?>
<p:tagLst xmlns:a="http://schemas.openxmlformats.org/drawingml/2006/main" xmlns:r="http://schemas.openxmlformats.org/officeDocument/2006/relationships" xmlns:p="http://schemas.openxmlformats.org/presentationml/2006/main">
  <p:tag name="GENSWF_SLIDE_UID" val="{B1E70A6D-A9A4-4D82-9217-C6ECB4E0FD5A}:282"/>
</p:tagLst>
</file>

<file path=ppt/tags/tag8.xml><?xml version="1.0" encoding="utf-8"?>
<p:tagLst xmlns:a="http://schemas.openxmlformats.org/drawingml/2006/main" xmlns:r="http://schemas.openxmlformats.org/officeDocument/2006/relationships" xmlns:p="http://schemas.openxmlformats.org/presentationml/2006/main">
  <p:tag name="GENSWF_SLIDE_UID" val="{E731E587-48FE-4964-B9A3-704A74AFA52A}:513"/>
</p:tagLst>
</file>

<file path=ppt/tags/tag9.xml><?xml version="1.0" encoding="utf-8"?>
<p:tagLst xmlns:a="http://schemas.openxmlformats.org/drawingml/2006/main" xmlns:r="http://schemas.openxmlformats.org/officeDocument/2006/relationships" xmlns:p="http://schemas.openxmlformats.org/presentationml/2006/main">
  <p:tag name="GENSWF_SLIDE_UID" val="{FE7C19FF-A24F-4616-9B83-A5D7E5C92226}:492"/>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ipogohd">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18846</TotalTime>
  <Words>1212</Words>
  <Application>Microsoft Office PowerPoint</Application>
  <PresentationFormat>Widescreen</PresentationFormat>
  <Paragraphs>110</Paragraphs>
  <Slides>19</Slides>
  <Notes>12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19</vt:i4>
      </vt:variant>
    </vt:vector>
  </HeadingPairs>
  <TitlesOfParts>
    <vt:vector size="33" baseType="lpstr">
      <vt:lpstr>等线</vt:lpstr>
      <vt:lpstr>.VnArabia</vt:lpstr>
      <vt:lpstr>.VnTimeH</vt:lpstr>
      <vt:lpstr>Arial</vt:lpstr>
      <vt:lpstr>Calibri</vt:lpstr>
      <vt:lpstr>Calibri Light</vt:lpstr>
      <vt:lpstr>Times New Roman</vt:lpstr>
      <vt:lpstr>字魂27号-布丁体</vt:lpstr>
      <vt:lpstr>包图主题2</vt:lpstr>
      <vt:lpstr>1_Office Theme</vt:lpstr>
      <vt:lpstr>2_Office Theme</vt:lpstr>
      <vt:lpstr>Office 主题</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TIẾT 8 THỰC HÀNH TIẾNG VIỆT</dc:title>
  <dc:creator>Cha</dc:creator>
  <cp:lastModifiedBy>STD</cp:lastModifiedBy>
  <cp:revision>767</cp:revision>
  <dcterms:created xsi:type="dcterms:W3CDTF">2021-12-01T04:38:05Z</dcterms:created>
  <dcterms:modified xsi:type="dcterms:W3CDTF">2025-08-28T10:20:32Z</dcterms:modified>
</cp:coreProperties>
</file>