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16"/>
  </p:notesMasterIdLst>
  <p:sldIdLst>
    <p:sldId id="317" r:id="rId2"/>
    <p:sldId id="486" r:id="rId3"/>
    <p:sldId id="292" r:id="rId4"/>
    <p:sldId id="318" r:id="rId5"/>
    <p:sldId id="475" r:id="rId6"/>
    <p:sldId id="360" r:id="rId7"/>
    <p:sldId id="351" r:id="rId8"/>
    <p:sldId id="481" r:id="rId9"/>
    <p:sldId id="482" r:id="rId10"/>
    <p:sldId id="483" r:id="rId11"/>
    <p:sldId id="484" r:id="rId12"/>
    <p:sldId id="485" r:id="rId13"/>
    <p:sldId id="362" r:id="rId14"/>
    <p:sldId id="356" r:id="rId15"/>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2F0F2"/>
    <a:srgbClr val="D6EDBD"/>
    <a:srgbClr val="FCC8FC"/>
    <a:srgbClr val="0000FF"/>
    <a:srgbClr val="D5F4FF"/>
    <a:srgbClr val="FBFEFF"/>
    <a:srgbClr val="FF7043"/>
    <a:srgbClr val="CC00CC"/>
    <a:srgbClr val="FFF9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356" autoAdjust="0"/>
  </p:normalViewPr>
  <p:slideViewPr>
    <p:cSldViewPr>
      <p:cViewPr varScale="1">
        <p:scale>
          <a:sx n="81" d="100"/>
          <a:sy n="81" d="100"/>
        </p:scale>
        <p:origin x="258" y="96"/>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467A44-B9E3-4839-A5C6-5F8A911FFAFC}" type="datetimeFigureOut">
              <a:rPr lang="en-US" smtClean="0"/>
              <a:pPr/>
              <a:t>27/09/2025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8F8F5B-8E1F-4947-81C1-D51EE90A8652}" type="slidenum">
              <a:rPr lang="en-US" smtClean="0"/>
              <a:pPr/>
              <a:t>‹#›</a:t>
            </a:fld>
            <a:endParaRPr lang="en-US"/>
          </a:p>
        </p:txBody>
      </p:sp>
    </p:spTree>
    <p:extLst>
      <p:ext uri="{BB962C8B-B14F-4D97-AF65-F5344CB8AC3E}">
        <p14:creationId xmlns:p14="http://schemas.microsoft.com/office/powerpoint/2010/main" val="3489617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8C4A0E-AE95-454F-A2E2-71B23AF28C3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DEE483-DD1C-4192-AD40-C8F21048B1C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E4362E-EEC3-4576-BDFE-7739F93EDDF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1"/>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CDB6DB-3D4F-49D8-8FDB-612300820E8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6A0F44-ECC0-4664-BB81-4589E688E0BB}"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7BB2E09-7A25-4679-9E62-65DB48CA281D}"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40C62B-41F5-48A8-B539-C8361A2645A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7130BA-9B41-4D5B-8CD7-263DBE816A0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63D9F9-6FA6-4913-AC9C-E88B45A2737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FEDE19-A640-4E92-93C1-021EA31184C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C395E3F-7D6A-4CA7-B93E-E99E08BA59C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B3C4FF-FCF3-423C-AF0D-CC2F270ACB4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154EED5-014E-4B21-AF20-0FAAD83CEF9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49440E-59E1-47FA-B69F-0F304E99960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0BE4AC-A57C-4D7A-8622-A771FD9AD32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2458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2458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35C7E76-F3A5-4018-853D-E449C62038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2362201"/>
            <a:ext cx="3600000" cy="3447619"/>
          </a:xfrm>
          <a:prstGeom prst="rect">
            <a:avLst/>
          </a:prstGeom>
        </p:spPr>
      </p:pic>
      <p:sp>
        <p:nvSpPr>
          <p:cNvPr id="3" name="Rectangle 2"/>
          <p:cNvSpPr/>
          <p:nvPr/>
        </p:nvSpPr>
        <p:spPr>
          <a:xfrm>
            <a:off x="3429000" y="762000"/>
            <a:ext cx="5314276" cy="1200329"/>
          </a:xfrm>
          <a:prstGeom prst="rect">
            <a:avLst/>
          </a:prstGeom>
          <a:noFill/>
        </p:spPr>
        <p:txBody>
          <a:bodyPr wrap="none" lIns="91440" tIns="45720" rIns="91440" bIns="45720">
            <a:spAutoFit/>
          </a:bodyPr>
          <a:lstStyle/>
          <a:p>
            <a:pPr algn="ctr"/>
            <a:r>
              <a:rPr lang="en-US" sz="7200" b="1" cap="none" spc="0">
                <a:ln w="19050">
                  <a:solidFill>
                    <a:srgbClr val="FFC000"/>
                  </a:solidFill>
                  <a:prstDash val="solid"/>
                </a:ln>
                <a:solidFill>
                  <a:srgbClr val="00B050"/>
                </a:solidFill>
                <a:effectLst>
                  <a:outerShdw blurRad="38100" dist="38100" dir="2700000" algn="tl">
                    <a:srgbClr val="000000">
                      <a:alpha val="43137"/>
                    </a:srgbClr>
                  </a:outerShdw>
                </a:effectLst>
              </a:rPr>
              <a:t>ÂM NHẠC 9</a:t>
            </a:r>
          </a:p>
        </p:txBody>
      </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3182148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path" presetSubtype="0" repeatCount="indefinite" accel="50000" decel="50000" fill="hold" nodeType="withEffect">
                                  <p:stCondLst>
                                    <p:cond delay="0"/>
                                  </p:stCondLst>
                                  <p:childTnLst>
                                    <p:animMotion origin="layout" path="M -3.33333E-6 -3.33333E-6 C -3.33333E-6 -0.01898 -3.33333E-6 -0.03703 0.00018 -0.03703 C 0.00035 -0.03703 0.00052 -0.01898 0.00052 -3.33333E-6 C 0.00052 0.02107 0.0007 0.0419 0.00087 0.0419 C 0.00105 0.0419 0.00105 0.02107 0.00122 -3.33333E-6 C 0.00122 -0.01898 0.00139 -0.03703 0.00157 -0.03703 C 0.00174 -0.03703 0.00174 -0.01898 0.00191 -3.33333E-6 C 0.00191 0.02107 0.00191 0.0419 0.00209 0.0419 C 0.00226 0.0419 0.00261 -3.33333E-6 0.00261 0.00023 C 0.00261 -0.01898 0.00261 -0.03703 0.00278 -0.03703 C 0.00295 -0.03703 0.00313 -0.01898 0.00313 -3.33333E-6 C 0.00313 0.02107 0.0033 0.0419 0.00348 0.0419 C 0.00365 0.0419 0.00365 0.02107 0.00382 -3.33333E-6 C 0.00382 -0.01898 0.004 -0.03703 0.00417 -0.03703 C 0.00434 -0.03703 0.00434 -0.01898 0.00452 -3.33333E-6 C 0.00452 0.02107 0.00452 0.0419 0.00469 0.0419 C 0.00486 0.0419 0.00504 0.02107 0.00521 -3.33333E-6 " pathEditMode="relative" rAng="0" ptsTypes="AAAAAAAAAAAAAAAAA">
                                      <p:cBhvr>
                                        <p:cTn id="6" dur="5000" fill="hold"/>
                                        <p:tgtEl>
                                          <p:spTgt spid="2"/>
                                        </p:tgtEl>
                                        <p:attrNameLst>
                                          <p:attrName>ppt_x</p:attrName>
                                          <p:attrName>ppt_y</p:attrName>
                                        </p:attrNameLst>
                                      </p:cBhvr>
                                      <p:rCtr x="26000" y="23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819400" y="1308301"/>
            <a:ext cx="8763000" cy="3772567"/>
          </a:xfrm>
          <a:prstGeom prst="wedgeRoundRectCallout">
            <a:avLst>
              <a:gd name="adj1" fmla="val -50420"/>
              <a:gd name="adj2" fmla="val -11920"/>
              <a:gd name="adj3" fmla="val 16667"/>
            </a:avLst>
          </a:prstGeom>
          <a:gradFill>
            <a:gsLst>
              <a:gs pos="14000">
                <a:srgbClr val="D5F4FF"/>
              </a:gs>
              <a:gs pos="100000">
                <a:schemeClr val="accent5">
                  <a:tint val="15000"/>
                  <a:satMod val="350000"/>
                </a:schemeClr>
              </a:gs>
            </a:gsLst>
          </a:gradFill>
          <a:ln>
            <a:solidFill>
              <a:srgbClr val="00B0F0"/>
            </a:solidFill>
          </a:ln>
        </p:spPr>
        <p:style>
          <a:lnRef idx="1">
            <a:schemeClr val="accent5"/>
          </a:lnRef>
          <a:fillRef idx="2">
            <a:schemeClr val="accent5"/>
          </a:fillRef>
          <a:effectRef idx="1">
            <a:schemeClr val="accent5"/>
          </a:effectRef>
          <a:fontRef idx="minor">
            <a:schemeClr val="dk1"/>
          </a:fontRef>
        </p:style>
        <p:txBody>
          <a:bodyPr vert="horz" wrap="square" lIns="91440" tIns="38088" rIns="91440" bIns="38088" numCol="1" anchor="ctr" anchorCtr="0" compatLnSpc="1">
            <a:prstTxWarp prst="textNoShape">
              <a:avLst/>
            </a:prstTxWarp>
            <a:spAutoFit/>
          </a:bodyPr>
          <a:lstStyle/>
          <a:p>
            <a:pPr lvl="0" indent="269875" algn="just" eaLnBrk="0" hangingPunct="0">
              <a:lnSpc>
                <a:spcPct val="114000"/>
              </a:lnSpc>
            </a:pPr>
            <a:r>
              <a:rPr lang="vi-VN" sz="2400" b="1" i="1">
                <a:solidFill>
                  <a:srgbClr val="C00000"/>
                </a:solidFill>
                <a:latin typeface="+mj-lt"/>
              </a:rPr>
              <a:t>Dạ khúc </a:t>
            </a:r>
            <a:r>
              <a:rPr lang="vi-VN" sz="2400">
                <a:solidFill>
                  <a:srgbClr val="C00000"/>
                </a:solidFill>
                <a:latin typeface="+mj-lt"/>
              </a:rPr>
              <a:t>(</a:t>
            </a:r>
            <a:r>
              <a:rPr lang="vi-VN" sz="2400" i="1">
                <a:solidFill>
                  <a:srgbClr val="C00000"/>
                </a:solidFill>
                <a:latin typeface="+mj-lt"/>
              </a:rPr>
              <a:t>Nocturne</a:t>
            </a:r>
            <a:r>
              <a:rPr lang="vi-VN" sz="2400">
                <a:solidFill>
                  <a:srgbClr val="C00000"/>
                </a:solidFill>
                <a:latin typeface="+mj-lt"/>
              </a:rPr>
              <a:t>) </a:t>
            </a:r>
            <a:r>
              <a:rPr lang="vi-VN" sz="2400">
                <a:solidFill>
                  <a:srgbClr val="0000FF"/>
                </a:solidFill>
                <a:latin typeface="+mj-lt"/>
              </a:rPr>
              <a:t>là tên gọi của loại tác phẩm một chương, có đặc điểm ca xướng trữ tình thể hiện những ước mơ, gợi sự yên tĩnh, hình tượng về đêm. Dạ khúc thường viết ở nhịp độ vừa phải hoặc chậm rãi. </a:t>
            </a:r>
            <a:endParaRPr lang="en-US" sz="2400">
              <a:solidFill>
                <a:srgbClr val="0000FF"/>
              </a:solidFill>
              <a:latin typeface="+mj-lt"/>
            </a:endParaRPr>
          </a:p>
          <a:p>
            <a:pPr lvl="0" indent="269875" algn="just" eaLnBrk="0" hangingPunct="0">
              <a:lnSpc>
                <a:spcPct val="114000"/>
              </a:lnSpc>
            </a:pPr>
            <a:r>
              <a:rPr lang="vi-VN" sz="2400">
                <a:solidFill>
                  <a:srgbClr val="0000FF"/>
                </a:solidFill>
                <a:latin typeface="+mj-lt"/>
              </a:rPr>
              <a:t>Ví dụ:</a:t>
            </a:r>
            <a:endParaRPr lang="en-US" sz="2400">
              <a:solidFill>
                <a:srgbClr val="0000FF"/>
              </a:solidFill>
              <a:latin typeface="+mj-lt"/>
            </a:endParaRPr>
          </a:p>
          <a:p>
            <a:pPr lvl="0" indent="269875" algn="just" eaLnBrk="0" hangingPunct="0">
              <a:lnSpc>
                <a:spcPct val="114000"/>
              </a:lnSpc>
            </a:pPr>
            <a:r>
              <a:rPr lang="vi-VN" sz="2400" i="1">
                <a:solidFill>
                  <a:srgbClr val="0000FF"/>
                </a:solidFill>
                <a:latin typeface="+mj-lt"/>
              </a:rPr>
              <a:t>–</a:t>
            </a:r>
            <a:r>
              <a:rPr lang="en-US" sz="2400" i="1">
                <a:solidFill>
                  <a:srgbClr val="0000FF"/>
                </a:solidFill>
                <a:latin typeface="+mj-lt"/>
              </a:rPr>
              <a:t> </a:t>
            </a:r>
            <a:r>
              <a:rPr lang="vi-VN" sz="2400" i="1">
                <a:solidFill>
                  <a:srgbClr val="0000FF"/>
                </a:solidFill>
                <a:latin typeface="+mj-lt"/>
              </a:rPr>
              <a:t>Nocturne in Eb Major </a:t>
            </a:r>
            <a:r>
              <a:rPr lang="vi-VN" sz="2400">
                <a:solidFill>
                  <a:srgbClr val="0000FF"/>
                </a:solidFill>
                <a:latin typeface="+mj-lt"/>
              </a:rPr>
              <a:t>(F. Chopin)</a:t>
            </a:r>
            <a:r>
              <a:rPr lang="en-US" sz="2400">
                <a:solidFill>
                  <a:srgbClr val="0000FF"/>
                </a:solidFill>
                <a:latin typeface="+mj-lt"/>
              </a:rPr>
              <a:t>;</a:t>
            </a:r>
          </a:p>
          <a:p>
            <a:pPr lvl="0" indent="269875" algn="just" eaLnBrk="0" hangingPunct="0">
              <a:lnSpc>
                <a:spcPct val="114000"/>
              </a:lnSpc>
            </a:pPr>
            <a:r>
              <a:rPr lang="vi-VN" sz="2400" i="1">
                <a:solidFill>
                  <a:srgbClr val="0000FF"/>
                </a:solidFill>
                <a:latin typeface="+mj-lt"/>
              </a:rPr>
              <a:t>–</a:t>
            </a:r>
            <a:r>
              <a:rPr lang="en-US" sz="2400" i="1">
                <a:solidFill>
                  <a:srgbClr val="0000FF"/>
                </a:solidFill>
                <a:latin typeface="+mj-lt"/>
              </a:rPr>
              <a:t> </a:t>
            </a:r>
            <a:r>
              <a:rPr lang="vi-VN" sz="2400" i="1">
                <a:solidFill>
                  <a:srgbClr val="0000FF"/>
                </a:solidFill>
                <a:latin typeface="+mj-lt"/>
              </a:rPr>
              <a:t>Nocturne in D Major </a:t>
            </a:r>
            <a:r>
              <a:rPr lang="vi-VN" sz="2400">
                <a:solidFill>
                  <a:srgbClr val="0000FF"/>
                </a:solidFill>
                <a:latin typeface="+mj-lt"/>
              </a:rPr>
              <a:t>(W. A. Mozart)</a:t>
            </a:r>
            <a:r>
              <a:rPr lang="en-US" sz="2400">
                <a:solidFill>
                  <a:srgbClr val="0000FF"/>
                </a:solidFill>
                <a:latin typeface="+mj-lt"/>
              </a:rPr>
              <a:t>;</a:t>
            </a:r>
            <a:r>
              <a:rPr lang="vi-VN" sz="2400">
                <a:solidFill>
                  <a:srgbClr val="0000FF"/>
                </a:solidFill>
                <a:latin typeface="+mj-lt"/>
              </a:rPr>
              <a:t> </a:t>
            </a:r>
            <a:endParaRPr lang="en-US" sz="2400">
              <a:solidFill>
                <a:srgbClr val="0000FF"/>
              </a:solidFill>
              <a:latin typeface="+mj-lt"/>
            </a:endParaRPr>
          </a:p>
          <a:p>
            <a:pPr lvl="0" indent="269875" algn="just" eaLnBrk="0" hangingPunct="0">
              <a:lnSpc>
                <a:spcPct val="114000"/>
              </a:lnSpc>
            </a:pPr>
            <a:r>
              <a:rPr lang="vi-VN" sz="2400" i="1">
                <a:solidFill>
                  <a:srgbClr val="0000FF"/>
                </a:solidFill>
                <a:latin typeface="+mj-lt"/>
              </a:rPr>
              <a:t>–</a:t>
            </a:r>
            <a:r>
              <a:rPr lang="en-US" sz="2400" i="1">
                <a:solidFill>
                  <a:srgbClr val="0000FF"/>
                </a:solidFill>
                <a:latin typeface="+mj-lt"/>
              </a:rPr>
              <a:t> </a:t>
            </a:r>
            <a:r>
              <a:rPr lang="vi-VN" sz="2400" i="1">
                <a:solidFill>
                  <a:srgbClr val="0000FF"/>
                </a:solidFill>
                <a:latin typeface="+mj-lt"/>
              </a:rPr>
              <a:t>Nocturne in F Minor </a:t>
            </a:r>
            <a:r>
              <a:rPr lang="vi-VN" sz="2400">
                <a:solidFill>
                  <a:srgbClr val="0000FF"/>
                </a:solidFill>
                <a:latin typeface="+mj-lt"/>
              </a:rPr>
              <a:t>(M. Glinka)</a:t>
            </a:r>
            <a:r>
              <a:rPr lang="en-US" sz="2400">
                <a:solidFill>
                  <a:srgbClr val="0000FF"/>
                </a:solidFill>
                <a:latin typeface="+mj-lt"/>
              </a:rPr>
              <a:t>.</a:t>
            </a:r>
          </a:p>
        </p:txBody>
      </p:sp>
      <p:pic>
        <p:nvPicPr>
          <p:cNvPr id="8" name="Picture 7">
            <a:extLst>
              <a:ext uri="{FF2B5EF4-FFF2-40B4-BE49-F238E27FC236}">
                <a16:creationId xmlns:a16="http://schemas.microsoft.com/office/drawing/2014/main" id="{30835360-93F0-4AF8-8D49-CBE392D7EAB8}"/>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452967" y="2286000"/>
            <a:ext cx="2125134" cy="2766445"/>
          </a:xfrm>
          <a:prstGeom prst="rect">
            <a:avLst/>
          </a:prstGeom>
        </p:spPr>
      </p:pic>
    </p:spTree>
    <p:extLst>
      <p:ext uri="{BB962C8B-B14F-4D97-AF65-F5344CB8AC3E}">
        <p14:creationId xmlns:p14="http://schemas.microsoft.com/office/powerpoint/2010/main" val="3977412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0835360-93F0-4AF8-8D49-CBE392D7EAB8}"/>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452967" y="2286000"/>
            <a:ext cx="2125134" cy="2766445"/>
          </a:xfrm>
          <a:prstGeom prst="rect">
            <a:avLst/>
          </a:prstGeom>
        </p:spPr>
      </p:pic>
      <p:sp>
        <p:nvSpPr>
          <p:cNvPr id="2" name="Rectangle 1">
            <a:extLst>
              <a:ext uri="{FF2B5EF4-FFF2-40B4-BE49-F238E27FC236}">
                <a16:creationId xmlns:a16="http://schemas.microsoft.com/office/drawing/2014/main" id="{FD1C75C0-4293-D537-59CA-93EE75766AC9}"/>
              </a:ext>
            </a:extLst>
          </p:cNvPr>
          <p:cNvSpPr>
            <a:spLocks noChangeArrowheads="1"/>
          </p:cNvSpPr>
          <p:nvPr/>
        </p:nvSpPr>
        <p:spPr bwMode="auto">
          <a:xfrm>
            <a:off x="2667000" y="621229"/>
            <a:ext cx="7696200" cy="5169971"/>
          </a:xfrm>
          <a:prstGeom prst="wedgeRoundRectCallout">
            <a:avLst>
              <a:gd name="adj1" fmla="val -50420"/>
              <a:gd name="adj2" fmla="val -11920"/>
              <a:gd name="adj3" fmla="val 16667"/>
            </a:avLst>
          </a:prstGeom>
          <a:solidFill>
            <a:srgbClr val="FFF3FF"/>
          </a:solidFill>
          <a:ln>
            <a:solidFill>
              <a:srgbClr val="FFA3FF"/>
            </a:solidFill>
          </a:ln>
        </p:spPr>
        <p:style>
          <a:lnRef idx="1">
            <a:schemeClr val="accent5"/>
          </a:lnRef>
          <a:fillRef idx="2">
            <a:schemeClr val="accent5"/>
          </a:fillRef>
          <a:effectRef idx="1">
            <a:schemeClr val="accent5"/>
          </a:effectRef>
          <a:fontRef idx="minor">
            <a:schemeClr val="dk1"/>
          </a:fontRef>
        </p:style>
        <p:txBody>
          <a:bodyPr vert="horz" wrap="square" lIns="91440" tIns="38088" rIns="91440" bIns="38088" numCol="1" anchor="ctr" anchorCtr="0" compatLnSpc="1">
            <a:prstTxWarp prst="textNoShape">
              <a:avLst/>
            </a:prstTxWarp>
            <a:spAutoFit/>
          </a:bodyPr>
          <a:lstStyle/>
          <a:p>
            <a:pPr lvl="0" indent="269875" algn="just" eaLnBrk="0" hangingPunct="0">
              <a:lnSpc>
                <a:spcPct val="114000"/>
              </a:lnSpc>
            </a:pPr>
            <a:r>
              <a:rPr lang="vi-VN" sz="2400">
                <a:solidFill>
                  <a:srgbClr val="0000FF"/>
                </a:solidFill>
                <a:latin typeface="+mj-lt"/>
              </a:rPr>
              <a:t>Với hình thức như là những tác phẩm độc lập, mỗi </a:t>
            </a:r>
            <a:r>
              <a:rPr lang="vi-VN" sz="2400" i="1">
                <a:solidFill>
                  <a:srgbClr val="C00000"/>
                </a:solidFill>
                <a:latin typeface="+mj-lt"/>
              </a:rPr>
              <a:t>khúc luyện tập </a:t>
            </a:r>
            <a:r>
              <a:rPr lang="vi-VN" sz="2400">
                <a:solidFill>
                  <a:srgbClr val="C00000"/>
                </a:solidFill>
                <a:latin typeface="+mj-lt"/>
              </a:rPr>
              <a:t>(</a:t>
            </a:r>
            <a:r>
              <a:rPr lang="vi-VN" sz="2400" b="1" i="1">
                <a:solidFill>
                  <a:srgbClr val="C00000"/>
                </a:solidFill>
                <a:latin typeface="+mj-lt"/>
              </a:rPr>
              <a:t>Étude</a:t>
            </a:r>
            <a:r>
              <a:rPr lang="vi-VN" sz="2400">
                <a:solidFill>
                  <a:srgbClr val="C00000"/>
                </a:solidFill>
                <a:latin typeface="+mj-lt"/>
              </a:rPr>
              <a:t>) </a:t>
            </a:r>
            <a:r>
              <a:rPr lang="vi-VN" sz="2400">
                <a:solidFill>
                  <a:srgbClr val="0000FF"/>
                </a:solidFill>
                <a:latin typeface="+mj-lt"/>
              </a:rPr>
              <a:t>nhằm giải quyết một yêu cầu nào đó về kĩ thuật cho người học nhạc cụ. Tuy nhiên, bên cạnh các khúc luyện tập mang tính chất sư phạm còn có cả những khúc luyện tập là tác phẩm có giá trị nghệ thuật cao dùng để biểu diễn trong buổi hoà nhạc. </a:t>
            </a:r>
            <a:endParaRPr lang="en-US" sz="2400">
              <a:solidFill>
                <a:srgbClr val="0000FF"/>
              </a:solidFill>
              <a:latin typeface="+mj-lt"/>
            </a:endParaRPr>
          </a:p>
          <a:p>
            <a:pPr lvl="0" indent="269875" algn="just" eaLnBrk="0" hangingPunct="0">
              <a:lnSpc>
                <a:spcPct val="114000"/>
              </a:lnSpc>
            </a:pPr>
            <a:r>
              <a:rPr lang="vi-VN" sz="2400">
                <a:solidFill>
                  <a:srgbClr val="0000FF"/>
                </a:solidFill>
                <a:latin typeface="+mj-lt"/>
              </a:rPr>
              <a:t>Ví dụ:</a:t>
            </a:r>
            <a:endParaRPr lang="en-US" sz="2400">
              <a:solidFill>
                <a:srgbClr val="0000FF"/>
              </a:solidFill>
              <a:latin typeface="+mj-lt"/>
            </a:endParaRPr>
          </a:p>
          <a:p>
            <a:pPr lvl="0" indent="269875" algn="just" eaLnBrk="0" hangingPunct="0">
              <a:lnSpc>
                <a:spcPct val="114000"/>
              </a:lnSpc>
            </a:pPr>
            <a:r>
              <a:rPr lang="vi-VN" sz="2400" i="1">
                <a:solidFill>
                  <a:srgbClr val="0000FF"/>
                </a:solidFill>
                <a:latin typeface="+mj-lt"/>
              </a:rPr>
              <a:t>–</a:t>
            </a:r>
            <a:r>
              <a:rPr lang="en-US" sz="2400" i="1">
                <a:solidFill>
                  <a:srgbClr val="0000FF"/>
                </a:solidFill>
                <a:latin typeface="+mj-lt"/>
              </a:rPr>
              <a:t> </a:t>
            </a:r>
            <a:r>
              <a:rPr lang="vi-VN" sz="2400" i="1">
                <a:solidFill>
                  <a:srgbClr val="0000FF"/>
                </a:solidFill>
                <a:latin typeface="+mj-lt"/>
              </a:rPr>
              <a:t>Étude số 3 – Nỗi buồn </a:t>
            </a:r>
            <a:r>
              <a:rPr lang="vi-VN" sz="2400">
                <a:solidFill>
                  <a:srgbClr val="0000FF"/>
                </a:solidFill>
                <a:latin typeface="+mj-lt"/>
              </a:rPr>
              <a:t>(F. Chopin)</a:t>
            </a:r>
            <a:r>
              <a:rPr lang="en-US" sz="2400">
                <a:solidFill>
                  <a:srgbClr val="0000FF"/>
                </a:solidFill>
                <a:latin typeface="+mj-lt"/>
              </a:rPr>
              <a:t>;</a:t>
            </a:r>
          </a:p>
          <a:p>
            <a:pPr lvl="0" indent="269875" algn="just" eaLnBrk="0" hangingPunct="0">
              <a:lnSpc>
                <a:spcPct val="114000"/>
              </a:lnSpc>
            </a:pPr>
            <a:r>
              <a:rPr lang="vi-VN" sz="2400" i="1">
                <a:solidFill>
                  <a:srgbClr val="0000FF"/>
                </a:solidFill>
                <a:latin typeface="+mj-lt"/>
              </a:rPr>
              <a:t>–</a:t>
            </a:r>
            <a:r>
              <a:rPr lang="en-US" sz="2400" i="1">
                <a:solidFill>
                  <a:srgbClr val="0000FF"/>
                </a:solidFill>
                <a:latin typeface="+mj-lt"/>
              </a:rPr>
              <a:t> </a:t>
            </a:r>
            <a:r>
              <a:rPr lang="vi-VN" sz="2400" i="1">
                <a:solidFill>
                  <a:srgbClr val="0000FF"/>
                </a:solidFill>
                <a:latin typeface="+mj-lt"/>
              </a:rPr>
              <a:t>Étude số 3 – Tiếng chuông </a:t>
            </a:r>
            <a:r>
              <a:rPr lang="vi-VN" sz="2400">
                <a:solidFill>
                  <a:srgbClr val="0000FF"/>
                </a:solidFill>
                <a:latin typeface="+mj-lt"/>
              </a:rPr>
              <a:t>(F.Líszt)</a:t>
            </a:r>
            <a:r>
              <a:rPr lang="en-US" sz="2400">
                <a:solidFill>
                  <a:srgbClr val="0000FF"/>
                </a:solidFill>
                <a:latin typeface="+mj-lt"/>
              </a:rPr>
              <a:t>;</a:t>
            </a:r>
            <a:r>
              <a:rPr lang="vi-VN" sz="2400">
                <a:solidFill>
                  <a:srgbClr val="0000FF"/>
                </a:solidFill>
                <a:latin typeface="+mj-lt"/>
              </a:rPr>
              <a:t> </a:t>
            </a:r>
            <a:endParaRPr lang="en-US" sz="2400">
              <a:solidFill>
                <a:srgbClr val="0000FF"/>
              </a:solidFill>
              <a:latin typeface="+mj-lt"/>
            </a:endParaRPr>
          </a:p>
          <a:p>
            <a:pPr lvl="0" indent="269875" algn="just" eaLnBrk="0" hangingPunct="0">
              <a:lnSpc>
                <a:spcPct val="114000"/>
              </a:lnSpc>
            </a:pPr>
            <a:r>
              <a:rPr lang="vi-VN" sz="2400" i="1">
                <a:solidFill>
                  <a:srgbClr val="0000FF"/>
                </a:solidFill>
                <a:latin typeface="+mj-lt"/>
              </a:rPr>
              <a:t>–</a:t>
            </a:r>
            <a:r>
              <a:rPr lang="en-US" sz="2400" i="1">
                <a:solidFill>
                  <a:srgbClr val="0000FF"/>
                </a:solidFill>
                <a:latin typeface="+mj-lt"/>
              </a:rPr>
              <a:t> </a:t>
            </a:r>
            <a:r>
              <a:rPr lang="vi-VN" sz="2400" i="1">
                <a:solidFill>
                  <a:srgbClr val="0000FF"/>
                </a:solidFill>
                <a:latin typeface="+mj-lt"/>
              </a:rPr>
              <a:t>Étude số 3 </a:t>
            </a:r>
            <a:r>
              <a:rPr lang="vi-VN" sz="2400">
                <a:solidFill>
                  <a:srgbClr val="0000FF"/>
                </a:solidFill>
                <a:latin typeface="+mj-lt"/>
              </a:rPr>
              <a:t>(S. Prokofiev)</a:t>
            </a:r>
            <a:r>
              <a:rPr lang="en-US" sz="2400">
                <a:solidFill>
                  <a:srgbClr val="0000FF"/>
                </a:solidFill>
                <a:latin typeface="+mj-lt"/>
              </a:rPr>
              <a:t>.</a:t>
            </a:r>
          </a:p>
        </p:txBody>
      </p:sp>
    </p:spTree>
    <p:extLst>
      <p:ext uri="{BB962C8B-B14F-4D97-AF65-F5344CB8AC3E}">
        <p14:creationId xmlns:p14="http://schemas.microsoft.com/office/powerpoint/2010/main" val="37792850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819400" y="1828800"/>
            <a:ext cx="7772400" cy="1443560"/>
          </a:xfrm>
          <a:prstGeom prst="wedgeRoundRectCallout">
            <a:avLst>
              <a:gd name="adj1" fmla="val -50420"/>
              <a:gd name="adj2" fmla="val -11920"/>
              <a:gd name="adj3" fmla="val 16667"/>
            </a:avLst>
          </a:prstGeom>
          <a:solidFill>
            <a:srgbClr val="FFFFFF"/>
          </a:solidFill>
          <a:ln>
            <a:solidFill>
              <a:srgbClr val="00B050"/>
            </a:solidFill>
          </a:ln>
        </p:spPr>
        <p:style>
          <a:lnRef idx="1">
            <a:schemeClr val="accent5"/>
          </a:lnRef>
          <a:fillRef idx="2">
            <a:schemeClr val="accent5"/>
          </a:fillRef>
          <a:effectRef idx="1">
            <a:schemeClr val="accent5"/>
          </a:effectRef>
          <a:fontRef idx="minor">
            <a:schemeClr val="dk1"/>
          </a:fontRef>
        </p:style>
        <p:txBody>
          <a:bodyPr vert="horz" wrap="square" lIns="91440" tIns="38088" rIns="91440" bIns="38088" numCol="1" anchor="ctr" anchorCtr="0" compatLnSpc="1">
            <a:prstTxWarp prst="textNoShape">
              <a:avLst/>
            </a:prstTxWarp>
            <a:spAutoFit/>
          </a:bodyPr>
          <a:lstStyle/>
          <a:p>
            <a:pPr lvl="0" indent="269875" algn="just" eaLnBrk="0" hangingPunct="0">
              <a:lnSpc>
                <a:spcPct val="114000"/>
              </a:lnSpc>
            </a:pPr>
            <a:r>
              <a:rPr lang="vi-VN" sz="2400">
                <a:solidFill>
                  <a:srgbClr val="0000FF"/>
                </a:solidFill>
                <a:latin typeface="+mj-lt"/>
              </a:rPr>
              <a:t>Ngoài các thể loại nhạc đàn kể trên còn có nhiều thể loại khác nữa như: </a:t>
            </a:r>
            <a:r>
              <a:rPr lang="en-US" sz="2400">
                <a:solidFill>
                  <a:srgbClr val="0000FF"/>
                </a:solidFill>
                <a:latin typeface="+mj-lt"/>
              </a:rPr>
              <a:t>minuet, </a:t>
            </a:r>
            <a:r>
              <a:rPr lang="vi-VN" sz="2400" i="1">
                <a:solidFill>
                  <a:srgbClr val="0000FF"/>
                </a:solidFill>
                <a:latin typeface="+mj-lt"/>
              </a:rPr>
              <a:t>prelude</a:t>
            </a:r>
            <a:r>
              <a:rPr lang="vi-VN" sz="2400">
                <a:solidFill>
                  <a:srgbClr val="0000FF"/>
                </a:solidFill>
                <a:latin typeface="+mj-lt"/>
              </a:rPr>
              <a:t>, </a:t>
            </a:r>
            <a:r>
              <a:rPr lang="vi-VN" sz="2400" i="1">
                <a:solidFill>
                  <a:srgbClr val="0000FF"/>
                </a:solidFill>
                <a:latin typeface="+mj-lt"/>
              </a:rPr>
              <a:t>ballad</a:t>
            </a:r>
            <a:r>
              <a:rPr lang="vi-VN" sz="2400">
                <a:solidFill>
                  <a:srgbClr val="0000FF"/>
                </a:solidFill>
                <a:latin typeface="+mj-lt"/>
              </a:rPr>
              <a:t>, </a:t>
            </a:r>
            <a:r>
              <a:rPr lang="vi-VN" sz="2400" i="1">
                <a:solidFill>
                  <a:srgbClr val="0000FF"/>
                </a:solidFill>
                <a:latin typeface="+mj-lt"/>
              </a:rPr>
              <a:t>sonata</a:t>
            </a:r>
            <a:r>
              <a:rPr lang="vi-VN" sz="2400">
                <a:solidFill>
                  <a:srgbClr val="0000FF"/>
                </a:solidFill>
                <a:latin typeface="+mj-lt"/>
              </a:rPr>
              <a:t>, </a:t>
            </a:r>
            <a:r>
              <a:rPr lang="vi-VN" sz="2400" i="1">
                <a:solidFill>
                  <a:srgbClr val="0000FF"/>
                </a:solidFill>
                <a:latin typeface="+mj-lt"/>
              </a:rPr>
              <a:t>concerto</a:t>
            </a:r>
            <a:r>
              <a:rPr lang="vi-VN" sz="2400">
                <a:solidFill>
                  <a:srgbClr val="0000FF"/>
                </a:solidFill>
                <a:latin typeface="+mj-lt"/>
              </a:rPr>
              <a:t>, </a:t>
            </a:r>
            <a:r>
              <a:rPr lang="vi-VN" sz="2400" i="1">
                <a:solidFill>
                  <a:srgbClr val="0000FF"/>
                </a:solidFill>
                <a:latin typeface="+mj-lt"/>
              </a:rPr>
              <a:t>symphony</a:t>
            </a:r>
            <a:r>
              <a:rPr lang="vi-VN" sz="2400">
                <a:solidFill>
                  <a:srgbClr val="0000FF"/>
                </a:solidFill>
                <a:latin typeface="+mj-lt"/>
              </a:rPr>
              <a:t> (</a:t>
            </a:r>
            <a:r>
              <a:rPr lang="vi-VN" sz="2400" i="1">
                <a:solidFill>
                  <a:srgbClr val="0000FF"/>
                </a:solidFill>
                <a:latin typeface="+mj-lt"/>
              </a:rPr>
              <a:t>giao hưởng</a:t>
            </a:r>
            <a:r>
              <a:rPr lang="vi-VN" sz="2400">
                <a:solidFill>
                  <a:srgbClr val="0000FF"/>
                </a:solidFill>
                <a:latin typeface="+mj-lt"/>
              </a:rPr>
              <a:t>),…</a:t>
            </a:r>
            <a:endParaRPr lang="en-US" sz="2400">
              <a:solidFill>
                <a:srgbClr val="0000FF"/>
              </a:solidFill>
              <a:latin typeface="+mj-lt"/>
            </a:endParaRPr>
          </a:p>
        </p:txBody>
      </p:sp>
      <p:pic>
        <p:nvPicPr>
          <p:cNvPr id="8" name="Picture 7">
            <a:extLst>
              <a:ext uri="{FF2B5EF4-FFF2-40B4-BE49-F238E27FC236}">
                <a16:creationId xmlns:a16="http://schemas.microsoft.com/office/drawing/2014/main" id="{30835360-93F0-4AF8-8D49-CBE392D7EAB8}"/>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661609" y="1752600"/>
            <a:ext cx="2125134" cy="2766445"/>
          </a:xfrm>
          <a:prstGeom prst="rect">
            <a:avLst/>
          </a:prstGeom>
        </p:spPr>
      </p:pic>
      <p:sp>
        <p:nvSpPr>
          <p:cNvPr id="3" name="TextBox 2">
            <a:extLst>
              <a:ext uri="{FF2B5EF4-FFF2-40B4-BE49-F238E27FC236}">
                <a16:creationId xmlns:a16="http://schemas.microsoft.com/office/drawing/2014/main" id="{7CE0D10C-B80A-F9E3-BF15-6C1C0C6DED63}"/>
              </a:ext>
            </a:extLst>
          </p:cNvPr>
          <p:cNvSpPr txBox="1"/>
          <p:nvPr/>
        </p:nvSpPr>
        <p:spPr>
          <a:xfrm>
            <a:off x="4719676" y="2743200"/>
            <a:ext cx="3738524" cy="400110"/>
          </a:xfrm>
          <a:prstGeom prst="rect">
            <a:avLst/>
          </a:prstGeom>
          <a:noFill/>
        </p:spPr>
        <p:txBody>
          <a:bodyPr wrap="none" rtlCol="0">
            <a:spAutoFit/>
          </a:bodyPr>
          <a:lstStyle/>
          <a:p>
            <a:r>
              <a:rPr lang="en-US" sz="2000" b="1" i="1">
                <a:solidFill>
                  <a:srgbClr val="00B050"/>
                </a:solidFill>
              </a:rPr>
              <a:t>Minuet in G Major </a:t>
            </a:r>
            <a:r>
              <a:rPr lang="en-US" sz="2000">
                <a:solidFill>
                  <a:srgbClr val="00B050"/>
                </a:solidFill>
              </a:rPr>
              <a:t>(J. S. Bach)</a:t>
            </a:r>
          </a:p>
        </p:txBody>
      </p:sp>
      <p:pic>
        <p:nvPicPr>
          <p:cNvPr id="5" name="Minuet in G Bach Thuc nghiem">
            <a:hlinkClick r:id="" action="ppaction://media"/>
            <a:extLst>
              <a:ext uri="{FF2B5EF4-FFF2-40B4-BE49-F238E27FC236}">
                <a16:creationId xmlns:a16="http://schemas.microsoft.com/office/drawing/2014/main" id="{ABB9A2E4-24EC-E40D-41E0-37CB10DEB36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53738" y="3291840"/>
            <a:ext cx="4470399" cy="2514600"/>
          </a:xfrm>
          <a:prstGeom prst="rect">
            <a:avLst/>
          </a:prstGeom>
          <a:ln w="28575">
            <a:solidFill>
              <a:srgbClr val="FFC000"/>
            </a:solidFill>
          </a:ln>
        </p:spPr>
      </p:pic>
    </p:spTree>
    <p:extLst>
      <p:ext uri="{BB962C8B-B14F-4D97-AF65-F5344CB8AC3E}">
        <p14:creationId xmlns:p14="http://schemas.microsoft.com/office/powerpoint/2010/main" val="4206408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0 7.40741E-7 L 0 -0.14954 " pathEditMode="relative" rAng="0" ptsTypes="AA">
                                      <p:cBhvr>
                                        <p:cTn id="6" dur="2000" fill="hold"/>
                                        <p:tgtEl>
                                          <p:spTgt spid="4"/>
                                        </p:tgtEl>
                                        <p:attrNameLst>
                                          <p:attrName>ppt_x</p:attrName>
                                          <p:attrName>ppt_y</p:attrName>
                                        </p:attrNameLst>
                                      </p:cBhvr>
                                      <p:rCtr x="0" y="-7477"/>
                                    </p:animMotion>
                                  </p:childTnLst>
                                </p:cTn>
                              </p:par>
                            </p:childTnLst>
                          </p:cTn>
                        </p:par>
                        <p:par>
                          <p:cTn id="7" fill="hold">
                            <p:stCondLst>
                              <p:cond delay="2000"/>
                            </p:stCondLst>
                            <p:childTnLst>
                              <p:par>
                                <p:cTn id="8" presetID="16" presetClass="entr" presetSubtype="37"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childTnLst>
                          </p:cTn>
                        </p:par>
                        <p:par>
                          <p:cTn id="11" fill="hold">
                            <p:stCondLst>
                              <p:cond delay="2500"/>
                            </p:stCondLst>
                            <p:childTnLst>
                              <p:par>
                                <p:cTn id="12" presetID="16" presetClass="entr" presetSubtype="37"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out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5" fill="hold" display="0">
                  <p:stCondLst>
                    <p:cond delay="indefinite"/>
                  </p:stCondLst>
                </p:cTn>
                <p:tgtEl>
                  <p:spTgt spid="5"/>
                </p:tgtEl>
              </p:cMediaNode>
            </p:video>
          </p:childTnLst>
        </p:cTn>
      </p:par>
    </p:tnLst>
    <p:bldLst>
      <p:bldP spid="4"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12039600" cy="1143000"/>
          </a:xfrm>
        </p:spPr>
        <p:txBody>
          <a:bodyPr/>
          <a:lstStyle/>
          <a:p>
            <a:r>
              <a:rPr lang="en-US" sz="3200" b="1">
                <a:solidFill>
                  <a:srgbClr val="C00000"/>
                </a:solidFill>
              </a:rPr>
              <a:t>III. Trải nghiệm và khám phá:</a:t>
            </a:r>
            <a:br>
              <a:rPr lang="en-US" sz="3200" b="1">
                <a:solidFill>
                  <a:srgbClr val="C00000"/>
                </a:solidFill>
              </a:rPr>
            </a:br>
            <a:r>
              <a:rPr lang="en-US" sz="3200" b="1">
                <a:solidFill>
                  <a:srgbClr val="C00000"/>
                </a:solidFill>
              </a:rPr>
              <a:t>Chia sẻ thông tin và cảm nhận về một tác phẩm nhạc đàn</a:t>
            </a:r>
            <a:endParaRPr lang="en-US" sz="3200" b="1" dirty="0">
              <a:solidFill>
                <a:srgbClr val="C00000"/>
              </a:solidFill>
            </a:endParaRPr>
          </a:p>
        </p:txBody>
      </p:sp>
      <p:pic>
        <p:nvPicPr>
          <p:cNvPr id="7" name="Picture 6">
            <a:extLst>
              <a:ext uri="{FF2B5EF4-FFF2-40B4-BE49-F238E27FC236}">
                <a16:creationId xmlns:a16="http://schemas.microsoft.com/office/drawing/2014/main" id="{CD9F3DD0-7B9B-4237-A9A0-9B4A11FDE700}"/>
              </a:ext>
            </a:extLst>
          </p:cNvPr>
          <p:cNvPicPr>
            <a:picLocks noChangeAspect="1"/>
          </p:cNvPicPr>
          <p:nvPr/>
        </p:nvPicPr>
        <p:blipFill>
          <a:blip r:embed="rId2"/>
          <a:stretch>
            <a:fillRect/>
          </a:stretch>
        </p:blipFill>
        <p:spPr>
          <a:xfrm>
            <a:off x="3276600" y="2209800"/>
            <a:ext cx="4572000" cy="3479800"/>
          </a:xfrm>
          <a:prstGeom prst="rect">
            <a:avLst/>
          </a:prstGeom>
        </p:spPr>
      </p:pic>
    </p:spTree>
    <p:extLst>
      <p:ext uri="{BB962C8B-B14F-4D97-AF65-F5344CB8AC3E}">
        <p14:creationId xmlns:p14="http://schemas.microsoft.com/office/powerpoint/2010/main" val="3507007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12192000" cy="6877174"/>
            <a:chOff x="0" y="0"/>
            <a:chExt cx="12192000" cy="6877174"/>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984" t="32903" r="23219"/>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568" y="3181228"/>
              <a:ext cx="3200400" cy="3695946"/>
            </a:xfrm>
            <a:prstGeom prst="rect">
              <a:avLst/>
            </a:prstGeom>
          </p:spPr>
        </p:pic>
      </p:grpSp>
      <p:sp>
        <p:nvSpPr>
          <p:cNvPr id="2" name="Title 1"/>
          <p:cNvSpPr>
            <a:spLocks noGrp="1"/>
          </p:cNvSpPr>
          <p:nvPr>
            <p:ph type="title"/>
          </p:nvPr>
        </p:nvSpPr>
        <p:spPr>
          <a:xfrm>
            <a:off x="609600" y="685800"/>
            <a:ext cx="10972800" cy="1143000"/>
          </a:xfrm>
        </p:spPr>
        <p:txBody>
          <a:bodyPr/>
          <a:lstStyle/>
          <a:p>
            <a:r>
              <a:rPr lang="en-US" sz="3600" b="1">
                <a:solidFill>
                  <a:srgbClr val="0000FF"/>
                </a:solidFill>
              </a:rPr>
              <a:t>DẶN DÒ VỀ NHÀ</a:t>
            </a:r>
            <a:endParaRPr lang="en-US" sz="3600" b="1" dirty="0">
              <a:solidFill>
                <a:srgbClr val="0000FF"/>
              </a:solidFill>
            </a:endParaRPr>
          </a:p>
        </p:txBody>
      </p:sp>
      <p:sp>
        <p:nvSpPr>
          <p:cNvPr id="3" name="Content Placeholder 2"/>
          <p:cNvSpPr>
            <a:spLocks noGrp="1"/>
          </p:cNvSpPr>
          <p:nvPr>
            <p:ph idx="1"/>
          </p:nvPr>
        </p:nvSpPr>
        <p:spPr>
          <a:xfrm>
            <a:off x="2057400" y="1905001"/>
            <a:ext cx="7924800" cy="2590799"/>
          </a:xfrm>
        </p:spPr>
        <p:txBody>
          <a:bodyPr/>
          <a:lstStyle/>
          <a:p>
            <a:pPr>
              <a:buFont typeface="Wingdings" panose="05000000000000000000" pitchFamily="2" charset="2"/>
              <a:buChar char="Ø"/>
            </a:pPr>
            <a:r>
              <a:rPr lang="en-US" sz="2800">
                <a:solidFill>
                  <a:srgbClr val="0000FF"/>
                </a:solidFill>
              </a:rPr>
              <a:t>Tập biểu diễn bài hát </a:t>
            </a:r>
            <a:r>
              <a:rPr lang="en-US" sz="2800" i="1">
                <a:solidFill>
                  <a:srgbClr val="C00000"/>
                </a:solidFill>
              </a:rPr>
              <a:t>Tuổi mười lăm </a:t>
            </a:r>
            <a:r>
              <a:rPr lang="en-US" sz="2800">
                <a:solidFill>
                  <a:srgbClr val="0000FF"/>
                </a:solidFill>
              </a:rPr>
              <a:t>kết hợp đánh nhịp hoặc vận động phụ hoạ.</a:t>
            </a:r>
          </a:p>
          <a:p>
            <a:pPr marL="0" indent="0">
              <a:lnSpc>
                <a:spcPct val="150000"/>
              </a:lnSpc>
              <a:buNone/>
            </a:pPr>
            <a:endParaRPr lang="en-US" sz="2800" dirty="0">
              <a:solidFill>
                <a:srgbClr val="0000FF"/>
              </a:solidFill>
            </a:endParaRPr>
          </a:p>
        </p:txBody>
      </p:sp>
    </p:spTree>
    <p:extLst>
      <p:ext uri="{BB962C8B-B14F-4D97-AF65-F5344CB8AC3E}">
        <p14:creationId xmlns:p14="http://schemas.microsoft.com/office/powerpoint/2010/main" val="1086724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Rectangle 4"/>
          <p:cNvSpPr>
            <a:spLocks noGrp="1" noChangeArrowheads="1"/>
          </p:cNvSpPr>
          <p:nvPr>
            <p:ph type="title"/>
          </p:nvPr>
        </p:nvSpPr>
        <p:spPr>
          <a:xfrm>
            <a:off x="1981200" y="4800600"/>
            <a:ext cx="8229600" cy="914400"/>
          </a:xfrm>
        </p:spPr>
        <p:txBody>
          <a:bodyPr/>
          <a:lstStyle/>
          <a:p>
            <a:pPr eaLnBrk="1" hangingPunct="1">
              <a:defRPr/>
            </a:pPr>
            <a:r>
              <a:rPr lang="en-US" sz="2800" b="1" dirty="0" err="1">
                <a:solidFill>
                  <a:srgbClr val="0000FF"/>
                </a:solidFill>
                <a:effectLst>
                  <a:outerShdw blurRad="38100" dist="38100" dir="2700000" algn="tl">
                    <a:srgbClr val="000000">
                      <a:alpha val="43137"/>
                    </a:srgbClr>
                  </a:outerShdw>
                </a:effectLst>
                <a:cs typeface="Times New Roman" panose="02020603050405020304" pitchFamily="18" charset="0"/>
              </a:rPr>
              <a:t>Giáo</a:t>
            </a:r>
            <a:r>
              <a:rPr lang="en-US" sz="2800" b="1" dirty="0">
                <a:solidFill>
                  <a:srgbClr val="0000FF"/>
                </a:solidFill>
                <a:effectLst>
                  <a:outerShdw blurRad="38100" dist="38100" dir="2700000" algn="tl">
                    <a:srgbClr val="000000">
                      <a:alpha val="43137"/>
                    </a:srgbClr>
                  </a:outerShdw>
                </a:effectLst>
                <a:cs typeface="Times New Roman" panose="02020603050405020304" pitchFamily="18" charset="0"/>
              </a:rPr>
              <a:t> </a:t>
            </a:r>
            <a:r>
              <a:rPr lang="en-US" sz="2800" b="1" dirty="0" err="1">
                <a:solidFill>
                  <a:srgbClr val="0000FF"/>
                </a:solidFill>
                <a:effectLst>
                  <a:outerShdw blurRad="38100" dist="38100" dir="2700000" algn="tl">
                    <a:srgbClr val="000000">
                      <a:alpha val="43137"/>
                    </a:srgbClr>
                  </a:outerShdw>
                </a:effectLst>
                <a:cs typeface="Times New Roman" panose="02020603050405020304" pitchFamily="18" charset="0"/>
              </a:rPr>
              <a:t>viên</a:t>
            </a:r>
            <a:r>
              <a:rPr lang="en-US" sz="2800" b="1">
                <a:solidFill>
                  <a:srgbClr val="0000FF"/>
                </a:solidFill>
                <a:effectLst>
                  <a:outerShdw blurRad="38100" dist="38100" dir="2700000" algn="tl">
                    <a:srgbClr val="000000">
                      <a:alpha val="43137"/>
                    </a:srgbClr>
                  </a:outerShdw>
                </a:effectLst>
                <a:cs typeface="Times New Roman" panose="02020603050405020304" pitchFamily="18" charset="0"/>
              </a:rPr>
              <a:t>: </a:t>
            </a:r>
            <a:r>
              <a:rPr lang="en-US" sz="2800" b="1" smtClean="0">
                <a:solidFill>
                  <a:srgbClr val="0000FF"/>
                </a:solidFill>
                <a:effectLst>
                  <a:outerShdw blurRad="38100" dist="38100" dir="2700000" algn="tl">
                    <a:srgbClr val="000000">
                      <a:alpha val="43137"/>
                    </a:srgbClr>
                  </a:outerShdw>
                </a:effectLst>
                <a:cs typeface="Times New Roman" panose="02020603050405020304" pitchFamily="18" charset="0"/>
              </a:rPr>
              <a:t>Hà Thị Dung</a:t>
            </a:r>
            <a:r>
              <a:rPr lang="en-US" sz="28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28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800" b="1" dirty="0">
                <a:solidFill>
                  <a:srgbClr val="0000FF"/>
                </a:solidFill>
                <a:effectLst>
                  <a:outerShdw blurRad="38100" dist="38100" dir="2700000" algn="tl">
                    <a:srgbClr val="000000">
                      <a:alpha val="43137"/>
                    </a:srgbClr>
                  </a:outerShdw>
                </a:effectLst>
                <a:cs typeface="Times New Roman" panose="02020603050405020304" pitchFamily="18" charset="0"/>
              </a:rPr>
              <a:t>Tr</a:t>
            </a:r>
            <a:r>
              <a:rPr lang="vi-VN" sz="2800" b="1" dirty="0">
                <a:solidFill>
                  <a:srgbClr val="0000FF"/>
                </a:solidFill>
                <a:effectLst>
                  <a:outerShdw blurRad="38100" dist="38100" dir="2700000" algn="tl">
                    <a:srgbClr val="000000">
                      <a:alpha val="43137"/>
                    </a:srgbClr>
                  </a:outerShdw>
                </a:effectLst>
                <a:cs typeface="Times New Roman" panose="02020603050405020304" pitchFamily="18" charset="0"/>
              </a:rPr>
              <a:t>ường</a:t>
            </a:r>
            <a:r>
              <a:rPr lang="en-US" sz="2800" b="1" dirty="0">
                <a:solidFill>
                  <a:srgbClr val="0000FF"/>
                </a:solidFill>
                <a:effectLst>
                  <a:outerShdw blurRad="38100" dist="38100" dir="2700000" algn="tl">
                    <a:srgbClr val="000000">
                      <a:alpha val="43137"/>
                    </a:srgbClr>
                  </a:outerShdw>
                </a:effectLst>
                <a:cs typeface="Times New Roman" panose="02020603050405020304" pitchFamily="18" charset="0"/>
              </a:rPr>
              <a:t>: </a:t>
            </a:r>
            <a:r>
              <a:rPr lang="en-US" sz="2800" b="1">
                <a:solidFill>
                  <a:srgbClr val="0000FF"/>
                </a:solidFill>
                <a:effectLst>
                  <a:outerShdw blurRad="38100" dist="38100" dir="2700000" algn="tl">
                    <a:srgbClr val="000000">
                      <a:alpha val="43137"/>
                    </a:srgbClr>
                  </a:outerShdw>
                </a:effectLst>
                <a:cs typeface="Times New Roman" panose="02020603050405020304" pitchFamily="18" charset="0"/>
              </a:rPr>
              <a:t>THCS </a:t>
            </a:r>
            <a:r>
              <a:rPr lang="en-US" sz="2800" b="1" smtClean="0">
                <a:solidFill>
                  <a:srgbClr val="0000FF"/>
                </a:solidFill>
                <a:effectLst>
                  <a:outerShdw blurRad="38100" dist="38100" dir="2700000" algn="tl">
                    <a:srgbClr val="000000">
                      <a:alpha val="43137"/>
                    </a:srgbClr>
                  </a:outerShdw>
                </a:effectLst>
                <a:cs typeface="Times New Roman" panose="02020603050405020304" pitchFamily="18" charset="0"/>
              </a:rPr>
              <a:t>Tân Thắng</a:t>
            </a:r>
            <a:endParaRPr lang="en-US" sz="2800" b="1" dirty="0">
              <a:solidFill>
                <a:srgbClr val="0000FF"/>
              </a:solidFill>
              <a:effectLst>
                <a:outerShdw blurRad="38100" dist="38100" dir="2700000" algn="tl">
                  <a:srgbClr val="000000">
                    <a:alpha val="43137"/>
                  </a:srgbClr>
                </a:outerShdw>
              </a:effectLst>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2362201"/>
            <a:ext cx="3600000" cy="3447619"/>
          </a:xfrm>
          <a:prstGeom prst="rect">
            <a:avLst/>
          </a:prstGeom>
        </p:spPr>
      </p:pic>
      <p:sp>
        <p:nvSpPr>
          <p:cNvPr id="3" name="Rectangle 2"/>
          <p:cNvSpPr/>
          <p:nvPr/>
        </p:nvSpPr>
        <p:spPr>
          <a:xfrm>
            <a:off x="3429000" y="762000"/>
            <a:ext cx="5314276" cy="1200329"/>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a:ln w="19050">
                  <a:solidFill>
                    <a:srgbClr val="FFC000"/>
                  </a:solidFill>
                  <a:prstDash val="solid"/>
                </a:ln>
                <a:solidFill>
                  <a:srgbClr val="00B050"/>
                </a:solidFill>
                <a:effectLst>
                  <a:outerShdw blurRad="38100" dist="38100" dir="2700000" algn="tl">
                    <a:srgbClr val="000000">
                      <a:alpha val="43137"/>
                    </a:srgbClr>
                  </a:outerShdw>
                </a:effectLst>
                <a:uLnTx/>
                <a:uFillTx/>
                <a:latin typeface="Arial" charset="0"/>
                <a:ea typeface="+mn-ea"/>
                <a:cs typeface="+mn-cs"/>
              </a:rPr>
              <a:t>ÂM NHẠC 9</a:t>
            </a:r>
          </a:p>
        </p:txBody>
      </p:sp>
    </p:spTree>
    <p:extLst>
      <p:ext uri="{BB962C8B-B14F-4D97-AF65-F5344CB8AC3E}">
        <p14:creationId xmlns:p14="http://schemas.microsoft.com/office/powerpoint/2010/main" val="4034956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path" presetSubtype="0" repeatCount="indefinite" accel="50000" decel="50000" fill="hold" nodeType="withEffect">
                                  <p:stCondLst>
                                    <p:cond delay="0"/>
                                  </p:stCondLst>
                                  <p:childTnLst>
                                    <p:animMotion origin="layout" path="M -3.33333E-6 -3.33333E-6 C -3.33333E-6 -0.01898 -3.33333E-6 -0.03703 0.00018 -0.03703 C 0.00035 -0.03703 0.00052 -0.01898 0.00052 -3.33333E-6 C 0.00052 0.02107 0.0007 0.0419 0.00087 0.0419 C 0.00105 0.0419 0.00105 0.02107 0.00122 -3.33333E-6 C 0.00122 -0.01898 0.00139 -0.03703 0.00157 -0.03703 C 0.00174 -0.03703 0.00174 -0.01898 0.00191 -3.33333E-6 C 0.00191 0.02107 0.00191 0.0419 0.00209 0.0419 C 0.00226 0.0419 0.00261 -3.33333E-6 0.00261 0.00023 C 0.00261 -0.01898 0.00261 -0.03703 0.00278 -0.03703 C 0.00295 -0.03703 0.00313 -0.01898 0.00313 -3.33333E-6 C 0.00313 0.02107 0.0033 0.0419 0.00348 0.0419 C 0.00365 0.0419 0.00365 0.02107 0.00382 -3.33333E-6 C 0.00382 -0.01898 0.004 -0.03703 0.00417 -0.03703 C 0.00434 -0.03703 0.00434 -0.01898 0.00452 -3.33333E-6 C 0.00452 0.02107 0.00452 0.0419 0.00469 0.0419 C 0.00486 0.0419 0.00504 0.02107 0.00521 -3.33333E-6 " pathEditMode="relative" rAng="0" ptsTypes="AAAAAAAAAAAAAAAAA">
                                      <p:cBhvr>
                                        <p:cTn id="6" dur="5000" fill="hold"/>
                                        <p:tgtEl>
                                          <p:spTgt spid="2"/>
                                        </p:tgtEl>
                                        <p:attrNameLst>
                                          <p:attrName>ppt_x</p:attrName>
                                          <p:attrName>ppt_y</p:attrName>
                                        </p:attrNameLst>
                                      </p:cBhvr>
                                      <p:rCtr x="26000" y="23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5000" b="-65000"/>
          </a:stretch>
        </a:blipFill>
        <a:effectLst/>
      </p:bgPr>
    </p:bg>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928E5013-9305-BAE5-B9EB-890B6E036624}"/>
              </a:ext>
            </a:extLst>
          </p:cNvPr>
          <p:cNvSpPr>
            <a:spLocks noGrp="1"/>
          </p:cNvSpPr>
          <p:nvPr>
            <p:ph type="ctrTitle"/>
          </p:nvPr>
        </p:nvSpPr>
        <p:spPr>
          <a:xfrm>
            <a:off x="2209800" y="533400"/>
            <a:ext cx="7772400" cy="1470025"/>
          </a:xfrm>
        </p:spPr>
        <p:txBody>
          <a:bodyPr/>
          <a:lstStyle/>
          <a:p>
            <a:r>
              <a:rPr lang="en-US" sz="4000" b="1" dirty="0" err="1">
                <a:solidFill>
                  <a:srgbClr val="0000FF"/>
                </a:solidFill>
                <a:effectLst>
                  <a:outerShdw blurRad="38100" dist="38100" dir="2700000" algn="tl">
                    <a:srgbClr val="000000">
                      <a:alpha val="43137"/>
                    </a:srgbClr>
                  </a:outerShdw>
                </a:effectLst>
              </a:rPr>
              <a:t>Chủ</a:t>
            </a:r>
            <a:r>
              <a:rPr lang="en-US" sz="4000" b="1" dirty="0">
                <a:solidFill>
                  <a:srgbClr val="0000FF"/>
                </a:solidFill>
                <a:effectLst>
                  <a:outerShdw blurRad="38100" dist="38100" dir="2700000" algn="tl">
                    <a:srgbClr val="000000">
                      <a:alpha val="43137"/>
                    </a:srgbClr>
                  </a:outerShdw>
                </a:effectLst>
              </a:rPr>
              <a:t> </a:t>
            </a:r>
            <a:r>
              <a:rPr lang="en-US" sz="4000" b="1" err="1">
                <a:solidFill>
                  <a:srgbClr val="0000FF"/>
                </a:solidFill>
                <a:effectLst>
                  <a:outerShdw blurRad="38100" dist="38100" dir="2700000" algn="tl">
                    <a:srgbClr val="000000">
                      <a:alpha val="43137"/>
                    </a:srgbClr>
                  </a:outerShdw>
                </a:effectLst>
              </a:rPr>
              <a:t>đề</a:t>
            </a:r>
            <a:r>
              <a:rPr lang="en-US" sz="4000" b="1">
                <a:solidFill>
                  <a:srgbClr val="0000FF"/>
                </a:solidFill>
                <a:effectLst>
                  <a:outerShdw blurRad="38100" dist="38100" dir="2700000" algn="tl">
                    <a:srgbClr val="000000">
                      <a:alpha val="43137"/>
                    </a:srgbClr>
                  </a:outerShdw>
                </a:effectLst>
              </a:rPr>
              <a:t> 1</a:t>
            </a:r>
            <a:br>
              <a:rPr lang="en-US" sz="4000" b="1">
                <a:solidFill>
                  <a:srgbClr val="0000FF"/>
                </a:solidFill>
                <a:effectLst>
                  <a:outerShdw blurRad="38100" dist="38100" dir="2700000" algn="tl">
                    <a:srgbClr val="000000">
                      <a:alpha val="43137"/>
                    </a:srgbClr>
                  </a:outerShdw>
                </a:effectLst>
              </a:rPr>
            </a:br>
            <a:r>
              <a:rPr lang="en-US" sz="4000" b="1">
                <a:solidFill>
                  <a:srgbClr val="C00000"/>
                </a:solidFill>
                <a:effectLst>
                  <a:outerShdw blurRad="38100" dist="38100" dir="2700000" algn="tl">
                    <a:srgbClr val="000000">
                      <a:alpha val="43137"/>
                    </a:srgbClr>
                  </a:outerShdw>
                </a:effectLst>
              </a:rPr>
              <a:t>TUỔI MƯỜI LĂM</a:t>
            </a:r>
            <a:endParaRPr lang="en-US" b="1" dirty="0">
              <a:solidFill>
                <a:srgbClr val="C00000"/>
              </a:solidFill>
              <a:effectLst>
                <a:outerShdw blurRad="38100" dist="38100" dir="2700000" algn="tl">
                  <a:srgbClr val="000000">
                    <a:alpha val="43137"/>
                  </a:srgbClr>
                </a:outerShdw>
              </a:effectLst>
            </a:endParaRPr>
          </a:p>
        </p:txBody>
      </p:sp>
      <p:pic>
        <p:nvPicPr>
          <p:cNvPr id="14" name="Picture 13">
            <a:extLst>
              <a:ext uri="{FF2B5EF4-FFF2-40B4-BE49-F238E27FC236}">
                <a16:creationId xmlns:a16="http://schemas.microsoft.com/office/drawing/2014/main" id="{6D73FB04-CECE-0A7B-FDD7-75BF07A0EB48}"/>
              </a:ext>
            </a:extLst>
          </p:cNvPr>
          <p:cNvPicPr>
            <a:picLocks noChangeAspect="1"/>
          </p:cNvPicPr>
          <p:nvPr/>
        </p:nvPicPr>
        <p:blipFill>
          <a:blip r:embed="rId3">
            <a:clrChange>
              <a:clrFrom>
                <a:srgbClr val="F9FEFF"/>
              </a:clrFrom>
              <a:clrTo>
                <a:srgbClr val="F9FEFF">
                  <a:alpha val="0"/>
                </a:srgbClr>
              </a:clrTo>
            </a:clrChange>
            <a:extLst>
              <a:ext uri="{28A0092B-C50C-407E-A947-70E740481C1C}">
                <a14:useLocalDpi xmlns:a14="http://schemas.microsoft.com/office/drawing/2010/main" val="0"/>
              </a:ext>
            </a:extLst>
          </a:blip>
          <a:stretch>
            <a:fillRect/>
          </a:stretch>
        </p:blipFill>
        <p:spPr>
          <a:xfrm>
            <a:off x="152400" y="152400"/>
            <a:ext cx="1568116" cy="1752600"/>
          </a:xfrm>
          <a:prstGeom prst="rect">
            <a:avLst/>
          </a:prstGeom>
        </p:spPr>
      </p:pic>
      <p:sp>
        <p:nvSpPr>
          <p:cNvPr id="15" name="Title 3">
            <a:extLst>
              <a:ext uri="{FF2B5EF4-FFF2-40B4-BE49-F238E27FC236}">
                <a16:creationId xmlns:a16="http://schemas.microsoft.com/office/drawing/2014/main" id="{DF2C13A4-80CF-1915-BA88-472775D9CDBD}"/>
              </a:ext>
            </a:extLst>
          </p:cNvPr>
          <p:cNvSpPr txBox="1">
            <a:spLocks/>
          </p:cNvSpPr>
          <p:nvPr/>
        </p:nvSpPr>
        <p:spPr bwMode="auto">
          <a:xfrm>
            <a:off x="2209800" y="2291384"/>
            <a:ext cx="7772400" cy="1041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a:solidFill>
                  <a:srgbClr val="0000FF"/>
                </a:solidFill>
                <a:effectLst>
                  <a:outerShdw blurRad="38100" dist="38100" dir="2700000" algn="tl">
                    <a:srgbClr val="000000">
                      <a:alpha val="43137"/>
                    </a:srgbClr>
                  </a:outerShdw>
                </a:effectLst>
              </a:rPr>
              <a:t>BÀI 1</a:t>
            </a:r>
            <a:endParaRPr lang="en-US" sz="4000" b="1" kern="0" dirty="0">
              <a:solidFill>
                <a:srgbClr val="C00000"/>
              </a:solidFill>
              <a:effectLst>
                <a:outerShdw blurRad="38100" dist="38100" dir="2700000" algn="tl">
                  <a:srgbClr val="000000">
                    <a:alpha val="43137"/>
                  </a:srgbClr>
                </a:outerShdw>
              </a:effectLst>
            </a:endParaRPr>
          </a:p>
        </p:txBody>
      </p:sp>
      <p:sp>
        <p:nvSpPr>
          <p:cNvPr id="16" name="Subtitle 6">
            <a:extLst>
              <a:ext uri="{FF2B5EF4-FFF2-40B4-BE49-F238E27FC236}">
                <a16:creationId xmlns:a16="http://schemas.microsoft.com/office/drawing/2014/main" id="{E7C37FF8-723A-6DC0-25C0-84F34B751506}"/>
              </a:ext>
            </a:extLst>
          </p:cNvPr>
          <p:cNvSpPr>
            <a:spLocks noGrp="1"/>
          </p:cNvSpPr>
          <p:nvPr>
            <p:ph type="subTitle" idx="1"/>
          </p:nvPr>
        </p:nvSpPr>
        <p:spPr>
          <a:xfrm>
            <a:off x="1143000" y="3532076"/>
            <a:ext cx="9906000" cy="2944924"/>
          </a:xfrm>
        </p:spPr>
        <p:txBody>
          <a:bodyPr/>
          <a:lstStyle/>
          <a:p>
            <a:pPr algn="just">
              <a:spcAft>
                <a:spcPts val="300"/>
              </a:spcAft>
            </a:pPr>
            <a:r>
              <a:rPr lang="en-US" b="1">
                <a:solidFill>
                  <a:srgbClr val="0000FF"/>
                </a:solidFill>
                <a:latin typeface="+mj-lt"/>
                <a:cs typeface="Times New Roman" panose="02020603050405020304" pitchFamily="18" charset="0"/>
              </a:rPr>
              <a:t>– Hát</a:t>
            </a:r>
            <a:r>
              <a:rPr lang="vi-VN" b="1">
                <a:solidFill>
                  <a:srgbClr val="0000FF"/>
                </a:solidFill>
                <a:latin typeface="+mj-lt"/>
                <a:cs typeface="Times New Roman" panose="02020603050405020304" pitchFamily="18" charset="0"/>
              </a:rPr>
              <a:t>: </a:t>
            </a:r>
            <a:r>
              <a:rPr lang="en-US" b="1">
                <a:solidFill>
                  <a:srgbClr val="C00000"/>
                </a:solidFill>
                <a:latin typeface="+mj-lt"/>
                <a:cs typeface="Times New Roman" panose="02020603050405020304" pitchFamily="18" charset="0"/>
              </a:rPr>
              <a:t>Bài hát </a:t>
            </a:r>
            <a:r>
              <a:rPr lang="vi-VN" b="1" i="1">
                <a:solidFill>
                  <a:srgbClr val="C00000"/>
                </a:solidFill>
                <a:latin typeface="+mj-lt"/>
                <a:cs typeface="Times New Roman" panose="02020603050405020304" pitchFamily="18" charset="0"/>
              </a:rPr>
              <a:t>Tuổi mười lăm</a:t>
            </a:r>
            <a:endParaRPr lang="en-US" b="1" i="1">
              <a:solidFill>
                <a:srgbClr val="C00000"/>
              </a:solidFill>
              <a:latin typeface="+mj-lt"/>
              <a:cs typeface="Times New Roman" panose="02020603050405020304" pitchFamily="18" charset="0"/>
            </a:endParaRPr>
          </a:p>
          <a:p>
            <a:pPr algn="just">
              <a:spcAft>
                <a:spcPts val="300"/>
              </a:spcAft>
            </a:pPr>
            <a:r>
              <a:rPr lang="vi-VN" b="1">
                <a:solidFill>
                  <a:srgbClr val="0000FF"/>
                </a:solidFill>
                <a:latin typeface="+mj-lt"/>
                <a:cs typeface="Times New Roman" panose="02020603050405020304" pitchFamily="18" charset="0"/>
              </a:rPr>
              <a:t>– </a:t>
            </a:r>
            <a:r>
              <a:rPr lang="en-US" b="1">
                <a:solidFill>
                  <a:srgbClr val="0000FF"/>
                </a:solidFill>
                <a:latin typeface="+mj-lt"/>
                <a:cs typeface="Times New Roman" panose="02020603050405020304" pitchFamily="18" charset="0"/>
              </a:rPr>
              <a:t>Thường thức âm nhạc</a:t>
            </a:r>
            <a:r>
              <a:rPr lang="vi-VN" b="1">
                <a:solidFill>
                  <a:srgbClr val="0000FF"/>
                </a:solidFill>
                <a:latin typeface="+mj-lt"/>
                <a:cs typeface="Times New Roman" panose="02020603050405020304" pitchFamily="18" charset="0"/>
              </a:rPr>
              <a:t>: </a:t>
            </a:r>
            <a:r>
              <a:rPr lang="en-US" b="1">
                <a:solidFill>
                  <a:srgbClr val="C00000"/>
                </a:solidFill>
                <a:latin typeface="+mj-lt"/>
                <a:cs typeface="Times New Roman" panose="02020603050405020304" pitchFamily="18" charset="0"/>
              </a:rPr>
              <a:t>Một số thể loại nhạc đàn</a:t>
            </a:r>
            <a:endParaRPr lang="en-US" b="1" i="1">
              <a:solidFill>
                <a:srgbClr val="C00000"/>
              </a:solidFill>
              <a:latin typeface="+mj-lt"/>
              <a:cs typeface="Times New Roman" panose="02020603050405020304" pitchFamily="18" charset="0"/>
            </a:endParaRPr>
          </a:p>
          <a:p>
            <a:pPr algn="just">
              <a:spcAft>
                <a:spcPts val="300"/>
              </a:spcAft>
            </a:pPr>
            <a:r>
              <a:rPr lang="vi-VN" b="1">
                <a:solidFill>
                  <a:srgbClr val="0000FF"/>
                </a:solidFill>
                <a:latin typeface="+mj-lt"/>
                <a:cs typeface="Times New Roman" panose="02020603050405020304" pitchFamily="18" charset="0"/>
              </a:rPr>
              <a:t>– </a:t>
            </a:r>
            <a:r>
              <a:rPr lang="en-US" b="1">
                <a:solidFill>
                  <a:srgbClr val="0000FF"/>
                </a:solidFill>
                <a:latin typeface="+mj-lt"/>
                <a:cs typeface="Times New Roman" panose="02020603050405020304" pitchFamily="18" charset="0"/>
              </a:rPr>
              <a:t>Lí thuyết</a:t>
            </a:r>
            <a:r>
              <a:rPr lang="vi-VN" b="1">
                <a:solidFill>
                  <a:srgbClr val="0000FF"/>
                </a:solidFill>
                <a:latin typeface="+mj-lt"/>
                <a:cs typeface="Times New Roman" panose="02020603050405020304" pitchFamily="18" charset="0"/>
              </a:rPr>
              <a:t> âm nhạc: </a:t>
            </a:r>
            <a:r>
              <a:rPr lang="vi-VN" b="1">
                <a:solidFill>
                  <a:srgbClr val="C00000"/>
                </a:solidFill>
                <a:latin typeface="+mj-lt"/>
                <a:cs typeface="Times New Roman" panose="02020603050405020304" pitchFamily="18" charset="0"/>
              </a:rPr>
              <a:t>Sơ lược về quãng,</a:t>
            </a:r>
            <a:r>
              <a:rPr lang="en-US" b="1">
                <a:solidFill>
                  <a:srgbClr val="C00000"/>
                </a:solidFill>
                <a:latin typeface="+mj-lt"/>
                <a:cs typeface="Times New Roman" panose="02020603050405020304" pitchFamily="18" charset="0"/>
              </a:rPr>
              <a:t> </a:t>
            </a:r>
            <a:r>
              <a:rPr lang="vi-VN" b="1">
                <a:solidFill>
                  <a:srgbClr val="C00000"/>
                </a:solidFill>
                <a:latin typeface="+mj-lt"/>
                <a:cs typeface="Times New Roman" panose="02020603050405020304" pitchFamily="18" charset="0"/>
              </a:rPr>
              <a:t>cách</a:t>
            </a:r>
            <a:r>
              <a:rPr lang="en-US" b="1">
                <a:solidFill>
                  <a:srgbClr val="C00000"/>
                </a:solidFill>
                <a:latin typeface="+mj-lt"/>
                <a:cs typeface="Times New Roman" panose="02020603050405020304" pitchFamily="18" charset="0"/>
              </a:rPr>
              <a:t> </a:t>
            </a:r>
            <a:r>
              <a:rPr lang="vi-VN" b="1">
                <a:solidFill>
                  <a:srgbClr val="C00000"/>
                </a:solidFill>
                <a:latin typeface="+mj-lt"/>
                <a:cs typeface="Times New Roman" panose="02020603050405020304" pitchFamily="18" charset="0"/>
              </a:rPr>
              <a:t>xác</a:t>
            </a:r>
            <a:r>
              <a:rPr lang="en-US" b="1">
                <a:solidFill>
                  <a:srgbClr val="C00000"/>
                </a:solidFill>
                <a:latin typeface="+mj-lt"/>
                <a:cs typeface="Times New Roman" panose="02020603050405020304" pitchFamily="18" charset="0"/>
              </a:rPr>
              <a:t>         </a:t>
            </a:r>
          </a:p>
          <a:p>
            <a:pPr algn="just">
              <a:spcAft>
                <a:spcPts val="300"/>
              </a:spcAft>
            </a:pPr>
            <a:r>
              <a:rPr lang="en-US" b="1">
                <a:solidFill>
                  <a:srgbClr val="C00000"/>
                </a:solidFill>
                <a:latin typeface="+mj-lt"/>
                <a:cs typeface="Times New Roman" panose="02020603050405020304" pitchFamily="18" charset="0"/>
              </a:rPr>
              <a:t>   </a:t>
            </a:r>
            <a:r>
              <a:rPr lang="vi-VN" b="1">
                <a:solidFill>
                  <a:srgbClr val="C00000"/>
                </a:solidFill>
                <a:latin typeface="+mj-lt"/>
                <a:cs typeface="Times New Roman" panose="02020603050405020304" pitchFamily="18" charset="0"/>
              </a:rPr>
              <a:t>định và gọi tên quãng </a:t>
            </a:r>
            <a:endParaRPr lang="vi-VN" b="1">
              <a:solidFill>
                <a:srgbClr val="0000FF"/>
              </a:solidFill>
              <a:latin typeface="+mj-lt"/>
              <a:cs typeface="Times New Roman" panose="02020603050405020304" pitchFamily="18" charset="0"/>
            </a:endParaRPr>
          </a:p>
          <a:p>
            <a:pPr algn="just">
              <a:spcAft>
                <a:spcPts val="300"/>
              </a:spcAft>
            </a:pPr>
            <a:endParaRPr lang="vi-VN" b="1">
              <a:solidFill>
                <a:srgbClr val="C00000"/>
              </a:solidFill>
              <a:latin typeface="+mj-lt"/>
              <a:cs typeface="Times New Roman" panose="02020603050405020304" pitchFamily="18" charset="0"/>
            </a:endParaRPr>
          </a:p>
        </p:txBody>
      </p:sp>
    </p:spTree>
    <p:extLst>
      <p:ext uri="{BB962C8B-B14F-4D97-AF65-F5344CB8AC3E}">
        <p14:creationId xmlns:p14="http://schemas.microsoft.com/office/powerpoint/2010/main" val="2754349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9000" b="-59000"/>
          </a:stretch>
        </a:blipFill>
        <a:effectLst/>
      </p:bgPr>
    </p:bg>
    <p:spTree>
      <p:nvGrpSpPr>
        <p:cNvPr id="1" name=""/>
        <p:cNvGrpSpPr/>
        <p:nvPr/>
      </p:nvGrpSpPr>
      <p:grpSpPr>
        <a:xfrm>
          <a:off x="0" y="0"/>
          <a:ext cx="0" cy="0"/>
          <a:chOff x="0" y="0"/>
          <a:chExt cx="0" cy="0"/>
        </a:xfrm>
      </p:grpSpPr>
      <p:sp>
        <p:nvSpPr>
          <p:cNvPr id="7" name="Subtitle 6"/>
          <p:cNvSpPr>
            <a:spLocks noGrp="1"/>
          </p:cNvSpPr>
          <p:nvPr>
            <p:ph type="subTitle" idx="1"/>
          </p:nvPr>
        </p:nvSpPr>
        <p:spPr>
          <a:xfrm>
            <a:off x="1143000" y="2015591"/>
            <a:ext cx="10210800" cy="3699409"/>
          </a:xfrm>
        </p:spPr>
        <p:txBody>
          <a:bodyPr/>
          <a:lstStyle/>
          <a:p>
            <a:r>
              <a:rPr lang="en-US" sz="4000" b="1" dirty="0" err="1">
                <a:solidFill>
                  <a:srgbClr val="0000FF"/>
                </a:solidFill>
                <a:latin typeface="+mj-lt"/>
                <a:cs typeface="Times New Roman" panose="02020603050405020304" pitchFamily="18" charset="0"/>
              </a:rPr>
              <a:t>Bài</a:t>
            </a:r>
            <a:r>
              <a:rPr lang="en-US" sz="4000" b="1" dirty="0">
                <a:solidFill>
                  <a:srgbClr val="0000FF"/>
                </a:solidFill>
                <a:latin typeface="+mj-lt"/>
                <a:cs typeface="Times New Roman" panose="02020603050405020304" pitchFamily="18" charset="0"/>
              </a:rPr>
              <a:t> 1 </a:t>
            </a:r>
            <a:r>
              <a:rPr lang="en-US" sz="4000" dirty="0">
                <a:solidFill>
                  <a:srgbClr val="0000FF"/>
                </a:solidFill>
                <a:latin typeface="+mj-lt"/>
                <a:cs typeface="Times New Roman" panose="02020603050405020304" pitchFamily="18" charset="0"/>
              </a:rPr>
              <a:t>(</a:t>
            </a:r>
            <a:r>
              <a:rPr lang="en-US" sz="4000" dirty="0" err="1">
                <a:solidFill>
                  <a:srgbClr val="0000FF"/>
                </a:solidFill>
                <a:latin typeface="+mj-lt"/>
                <a:cs typeface="Times New Roman" panose="02020603050405020304" pitchFamily="18" charset="0"/>
              </a:rPr>
              <a:t>Tiết</a:t>
            </a:r>
            <a:r>
              <a:rPr lang="en-US" sz="4000" dirty="0">
                <a:solidFill>
                  <a:srgbClr val="0000FF"/>
                </a:solidFill>
                <a:latin typeface="+mj-lt"/>
                <a:cs typeface="Times New Roman" panose="02020603050405020304" pitchFamily="18" charset="0"/>
              </a:rPr>
              <a:t> 2)</a:t>
            </a:r>
          </a:p>
          <a:p>
            <a:pPr algn="just"/>
            <a:r>
              <a:rPr lang="en-US" sz="2800" b="1" i="1" dirty="0">
                <a:solidFill>
                  <a:srgbClr val="C00000"/>
                </a:solidFill>
                <a:latin typeface="+mj-lt"/>
                <a:cs typeface="Times New Roman" panose="02020603050405020304" pitchFamily="18" charset="0"/>
              </a:rPr>
              <a:t>– </a:t>
            </a:r>
            <a:r>
              <a:rPr lang="en-US" b="1" dirty="0" err="1">
                <a:solidFill>
                  <a:srgbClr val="C00000"/>
                </a:solidFill>
                <a:latin typeface="+mj-lt"/>
                <a:cs typeface="Times New Roman" panose="02020603050405020304" pitchFamily="18" charset="0"/>
              </a:rPr>
              <a:t>Ôn</a:t>
            </a:r>
            <a:r>
              <a:rPr lang="en-US" b="1" dirty="0">
                <a:solidFill>
                  <a:srgbClr val="C00000"/>
                </a:solidFill>
                <a:latin typeface="+mj-lt"/>
                <a:cs typeface="Times New Roman" panose="02020603050405020304" pitchFamily="18" charset="0"/>
              </a:rPr>
              <a:t> </a:t>
            </a:r>
            <a:r>
              <a:rPr lang="en-US" b="1" dirty="0" err="1">
                <a:solidFill>
                  <a:srgbClr val="C00000"/>
                </a:solidFill>
                <a:latin typeface="+mj-lt"/>
                <a:cs typeface="Times New Roman" panose="02020603050405020304" pitchFamily="18" charset="0"/>
              </a:rPr>
              <a:t>tập</a:t>
            </a:r>
            <a:r>
              <a:rPr lang="en-US" b="1" dirty="0">
                <a:solidFill>
                  <a:srgbClr val="C00000"/>
                </a:solidFill>
                <a:latin typeface="+mj-lt"/>
                <a:cs typeface="Times New Roman" panose="02020603050405020304" pitchFamily="18" charset="0"/>
              </a:rPr>
              <a:t> </a:t>
            </a:r>
            <a:r>
              <a:rPr lang="en-US" b="1" dirty="0" err="1">
                <a:solidFill>
                  <a:srgbClr val="C00000"/>
                </a:solidFill>
                <a:latin typeface="+mj-lt"/>
                <a:cs typeface="Times New Roman" panose="02020603050405020304" pitchFamily="18" charset="0"/>
              </a:rPr>
              <a:t>bài</a:t>
            </a:r>
            <a:r>
              <a:rPr lang="en-US" b="1" dirty="0">
                <a:solidFill>
                  <a:srgbClr val="C00000"/>
                </a:solidFill>
                <a:latin typeface="+mj-lt"/>
                <a:cs typeface="Times New Roman" panose="02020603050405020304" pitchFamily="18" charset="0"/>
              </a:rPr>
              <a:t> </a:t>
            </a:r>
            <a:r>
              <a:rPr lang="en-US" b="1" dirty="0" err="1">
                <a:solidFill>
                  <a:srgbClr val="C00000"/>
                </a:solidFill>
                <a:latin typeface="+mj-lt"/>
                <a:cs typeface="Times New Roman" panose="02020603050405020304" pitchFamily="18" charset="0"/>
              </a:rPr>
              <a:t>hát</a:t>
            </a:r>
            <a:r>
              <a:rPr lang="en-US" b="1" dirty="0">
                <a:solidFill>
                  <a:srgbClr val="C00000"/>
                </a:solidFill>
                <a:latin typeface="+mj-lt"/>
                <a:cs typeface="Times New Roman" panose="02020603050405020304" pitchFamily="18" charset="0"/>
              </a:rPr>
              <a:t> </a:t>
            </a:r>
            <a:r>
              <a:rPr lang="vi-VN" sz="3200" b="1" i="1" dirty="0">
                <a:solidFill>
                  <a:srgbClr val="C00000"/>
                </a:solidFill>
                <a:latin typeface="+mj-lt"/>
                <a:cs typeface="Times New Roman" panose="02020603050405020304" pitchFamily="18" charset="0"/>
              </a:rPr>
              <a:t>Tuổi mười lăm </a:t>
            </a:r>
            <a:endParaRPr lang="en-US" sz="3200" b="1" i="1" dirty="0">
              <a:solidFill>
                <a:srgbClr val="C00000"/>
              </a:solidFill>
              <a:latin typeface="+mj-lt"/>
              <a:cs typeface="Times New Roman" panose="02020603050405020304" pitchFamily="18" charset="0"/>
            </a:endParaRPr>
          </a:p>
          <a:p>
            <a:pPr algn="just"/>
            <a:r>
              <a:rPr lang="en-US" sz="2800" b="1" dirty="0">
                <a:solidFill>
                  <a:srgbClr val="C00000"/>
                </a:solidFill>
                <a:latin typeface="+mj-lt"/>
                <a:cs typeface="Times New Roman" panose="02020603050405020304" pitchFamily="18" charset="0"/>
              </a:rPr>
              <a:t>–</a:t>
            </a:r>
            <a:r>
              <a:rPr lang="en-US" b="1" dirty="0">
                <a:solidFill>
                  <a:srgbClr val="C00000"/>
                </a:solidFill>
                <a:latin typeface="+mj-lt"/>
                <a:cs typeface="Times New Roman" panose="02020603050405020304" pitchFamily="18" charset="0"/>
              </a:rPr>
              <a:t> </a:t>
            </a:r>
            <a:r>
              <a:rPr lang="en-US" b="1" dirty="0" err="1">
                <a:solidFill>
                  <a:srgbClr val="C00000"/>
                </a:solidFill>
                <a:latin typeface="+mj-lt"/>
                <a:cs typeface="Times New Roman" panose="02020603050405020304" pitchFamily="18" charset="0"/>
              </a:rPr>
              <a:t>Thường</a:t>
            </a:r>
            <a:r>
              <a:rPr lang="en-US" b="1" dirty="0">
                <a:solidFill>
                  <a:srgbClr val="C00000"/>
                </a:solidFill>
                <a:latin typeface="+mj-lt"/>
                <a:cs typeface="Times New Roman" panose="02020603050405020304" pitchFamily="18" charset="0"/>
              </a:rPr>
              <a:t> </a:t>
            </a:r>
            <a:r>
              <a:rPr lang="en-US" b="1" dirty="0" err="1">
                <a:solidFill>
                  <a:srgbClr val="C00000"/>
                </a:solidFill>
                <a:latin typeface="+mj-lt"/>
                <a:cs typeface="Times New Roman" panose="02020603050405020304" pitchFamily="18" charset="0"/>
              </a:rPr>
              <a:t>thức</a:t>
            </a:r>
            <a:r>
              <a:rPr lang="en-US" b="1" dirty="0">
                <a:solidFill>
                  <a:srgbClr val="C00000"/>
                </a:solidFill>
                <a:latin typeface="+mj-lt"/>
                <a:cs typeface="Times New Roman" panose="02020603050405020304" pitchFamily="18" charset="0"/>
              </a:rPr>
              <a:t> </a:t>
            </a:r>
            <a:r>
              <a:rPr lang="en-US" b="1" dirty="0" err="1">
                <a:solidFill>
                  <a:srgbClr val="C00000"/>
                </a:solidFill>
                <a:latin typeface="+mj-lt"/>
                <a:cs typeface="Times New Roman" panose="02020603050405020304" pitchFamily="18" charset="0"/>
              </a:rPr>
              <a:t>âm</a:t>
            </a:r>
            <a:r>
              <a:rPr lang="en-US" b="1" dirty="0">
                <a:solidFill>
                  <a:srgbClr val="C00000"/>
                </a:solidFill>
                <a:latin typeface="+mj-lt"/>
                <a:cs typeface="Times New Roman" panose="02020603050405020304" pitchFamily="18" charset="0"/>
              </a:rPr>
              <a:t> </a:t>
            </a:r>
            <a:r>
              <a:rPr lang="en-US" b="1" dirty="0" err="1">
                <a:solidFill>
                  <a:srgbClr val="C00000"/>
                </a:solidFill>
                <a:latin typeface="+mj-lt"/>
                <a:cs typeface="Times New Roman" panose="02020603050405020304" pitchFamily="18" charset="0"/>
              </a:rPr>
              <a:t>nhạc</a:t>
            </a:r>
            <a:r>
              <a:rPr lang="en-US" b="1" dirty="0">
                <a:solidFill>
                  <a:srgbClr val="C00000"/>
                </a:solidFill>
                <a:latin typeface="+mj-lt"/>
                <a:cs typeface="Times New Roman" panose="02020603050405020304" pitchFamily="18" charset="0"/>
              </a:rPr>
              <a:t>: </a:t>
            </a:r>
            <a:r>
              <a:rPr lang="vi-VN" b="1" dirty="0">
                <a:solidFill>
                  <a:srgbClr val="C00000"/>
                </a:solidFill>
                <a:latin typeface="+mj-lt"/>
                <a:cs typeface="Times New Roman" panose="02020603050405020304" pitchFamily="18" charset="0"/>
              </a:rPr>
              <a:t>Một số thể loại nhạc đàn</a:t>
            </a:r>
            <a:endParaRPr lang="en-US" b="1" dirty="0">
              <a:solidFill>
                <a:srgbClr val="C00000"/>
              </a:solidFill>
              <a:latin typeface="+mj-lt"/>
              <a:cs typeface="Times New Roman" panose="02020603050405020304" pitchFamily="18" charset="0"/>
            </a:endParaRPr>
          </a:p>
          <a:p>
            <a:pPr algn="just"/>
            <a:r>
              <a:rPr lang="en-US" sz="2800" b="1" dirty="0">
                <a:solidFill>
                  <a:srgbClr val="C00000"/>
                </a:solidFill>
                <a:latin typeface="+mj-lt"/>
                <a:cs typeface="Times New Roman" panose="02020603050405020304" pitchFamily="18" charset="0"/>
              </a:rPr>
              <a:t>– </a:t>
            </a:r>
            <a:r>
              <a:rPr lang="vi-VN" b="1" dirty="0">
                <a:solidFill>
                  <a:srgbClr val="C00000"/>
                </a:solidFill>
                <a:latin typeface="+mj-lt"/>
                <a:cs typeface="Times New Roman" panose="02020603050405020304" pitchFamily="18" charset="0"/>
              </a:rPr>
              <a:t>T</a:t>
            </a:r>
            <a:r>
              <a:rPr lang="en-US" b="1" dirty="0">
                <a:solidFill>
                  <a:srgbClr val="C00000"/>
                </a:solidFill>
                <a:latin typeface="+mj-lt"/>
                <a:cs typeface="Times New Roman" panose="02020603050405020304" pitchFamily="18" charset="0"/>
              </a:rPr>
              <a:t>N&amp;KP</a:t>
            </a:r>
            <a:r>
              <a:rPr lang="vi-VN" b="1" dirty="0">
                <a:solidFill>
                  <a:srgbClr val="C00000"/>
                </a:solidFill>
                <a:latin typeface="+mj-lt"/>
                <a:cs typeface="Times New Roman" panose="02020603050405020304" pitchFamily="18" charset="0"/>
              </a:rPr>
              <a:t>:</a:t>
            </a:r>
            <a:r>
              <a:rPr lang="en-US" b="1" dirty="0">
                <a:solidFill>
                  <a:srgbClr val="C00000"/>
                </a:solidFill>
                <a:latin typeface="+mj-lt"/>
                <a:cs typeface="Times New Roman" panose="02020603050405020304" pitchFamily="18" charset="0"/>
              </a:rPr>
              <a:t> </a:t>
            </a:r>
            <a:r>
              <a:rPr lang="vi-VN" b="1" dirty="0">
                <a:solidFill>
                  <a:srgbClr val="C00000"/>
                </a:solidFill>
                <a:latin typeface="+mj-lt"/>
                <a:cs typeface="Times New Roman" panose="02020603050405020304" pitchFamily="18" charset="0"/>
              </a:rPr>
              <a:t>Chia sẻ thông tin và cảm nhận </a:t>
            </a:r>
            <a:endParaRPr lang="en-US" b="1" dirty="0">
              <a:solidFill>
                <a:srgbClr val="C00000"/>
              </a:solidFill>
              <a:latin typeface="+mj-lt"/>
              <a:cs typeface="Times New Roman" panose="02020603050405020304" pitchFamily="18" charset="0"/>
            </a:endParaRPr>
          </a:p>
          <a:p>
            <a:pPr algn="just"/>
            <a:r>
              <a:rPr lang="en-US" b="1" dirty="0">
                <a:solidFill>
                  <a:srgbClr val="C00000"/>
                </a:solidFill>
                <a:latin typeface="+mj-lt"/>
                <a:cs typeface="Times New Roman" panose="02020603050405020304" pitchFamily="18" charset="0"/>
              </a:rPr>
              <a:t>   </a:t>
            </a:r>
            <a:r>
              <a:rPr lang="vi-VN" b="1" dirty="0">
                <a:solidFill>
                  <a:srgbClr val="C00000"/>
                </a:solidFill>
                <a:latin typeface="+mj-lt"/>
                <a:cs typeface="Times New Roman" panose="02020603050405020304" pitchFamily="18" charset="0"/>
              </a:rPr>
              <a:t>về một tác phẩm nhạc đàn </a:t>
            </a:r>
            <a:endParaRPr lang="en-US" b="1" dirty="0">
              <a:solidFill>
                <a:srgbClr val="C00000"/>
              </a:solidFill>
              <a:latin typeface="+mj-lt"/>
              <a:cs typeface="Times New Roman" panose="02020603050405020304" pitchFamily="18" charset="0"/>
            </a:endParaRPr>
          </a:p>
          <a:p>
            <a:pPr algn="just"/>
            <a:r>
              <a:rPr lang="vi-VN" b="1" i="1" dirty="0">
                <a:solidFill>
                  <a:srgbClr val="C00000"/>
                </a:solidFill>
                <a:latin typeface="+mj-lt"/>
                <a:cs typeface="Times New Roman" panose="02020603050405020304" pitchFamily="18" charset="0"/>
              </a:rPr>
              <a:t> </a:t>
            </a:r>
            <a:endParaRPr lang="en-US" i="1" dirty="0">
              <a:solidFill>
                <a:srgbClr val="C00000"/>
              </a:solidFill>
              <a:latin typeface="+mj-lt"/>
              <a:cs typeface="Times New Roman" panose="02020603050405020304" pitchFamily="18" charset="0"/>
            </a:endParaRPr>
          </a:p>
        </p:txBody>
      </p:sp>
      <p:pic>
        <p:nvPicPr>
          <p:cNvPr id="4" name="Picture 3">
            <a:extLst>
              <a:ext uri="{FF2B5EF4-FFF2-40B4-BE49-F238E27FC236}">
                <a16:creationId xmlns:a16="http://schemas.microsoft.com/office/drawing/2014/main" id="{C4D4A743-68B4-C235-2BA9-B0F2289AAA44}"/>
              </a:ext>
            </a:extLst>
          </p:cNvPr>
          <p:cNvPicPr>
            <a:picLocks noChangeAspect="1"/>
          </p:cNvPicPr>
          <p:nvPr/>
        </p:nvPicPr>
        <p:blipFill>
          <a:blip r:embed="rId3">
            <a:clrChange>
              <a:clrFrom>
                <a:srgbClr val="F9FEFF"/>
              </a:clrFrom>
              <a:clrTo>
                <a:srgbClr val="F9FEFF">
                  <a:alpha val="0"/>
                </a:srgbClr>
              </a:clrTo>
            </a:clrChange>
            <a:extLst>
              <a:ext uri="{28A0092B-C50C-407E-A947-70E740481C1C}">
                <a14:useLocalDpi xmlns:a14="http://schemas.microsoft.com/office/drawing/2010/main" val="0"/>
              </a:ext>
            </a:extLst>
          </a:blip>
          <a:stretch>
            <a:fillRect/>
          </a:stretch>
        </p:blipFill>
        <p:spPr>
          <a:xfrm>
            <a:off x="152400" y="152400"/>
            <a:ext cx="1568116" cy="1752600"/>
          </a:xfrm>
          <a:prstGeom prst="rect">
            <a:avLst/>
          </a:prstGeom>
        </p:spPr>
      </p:pic>
    </p:spTree>
    <p:extLst>
      <p:ext uri="{BB962C8B-B14F-4D97-AF65-F5344CB8AC3E}">
        <p14:creationId xmlns:p14="http://schemas.microsoft.com/office/powerpoint/2010/main" val="2661451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082598-36AE-B391-7975-296FFC1AEC29}"/>
              </a:ext>
            </a:extLst>
          </p:cNvPr>
          <p:cNvPicPr>
            <a:picLocks noChangeAspect="1"/>
          </p:cNvPicPr>
          <p:nvPr/>
        </p:nvPicPr>
        <p:blipFill rotWithShape="1">
          <a:blip r:embed="rId2"/>
          <a:srcRect l="9375" t="11111" r="28125" b="14444"/>
          <a:stretch/>
        </p:blipFill>
        <p:spPr>
          <a:xfrm>
            <a:off x="1524000" y="563562"/>
            <a:ext cx="9250245" cy="6197664"/>
          </a:xfrm>
          <a:prstGeom prst="rect">
            <a:avLst/>
          </a:prstGeom>
        </p:spPr>
      </p:pic>
      <p:sp>
        <p:nvSpPr>
          <p:cNvPr id="2" name="Title 1"/>
          <p:cNvSpPr>
            <a:spLocks noGrp="1"/>
          </p:cNvSpPr>
          <p:nvPr>
            <p:ph type="title"/>
          </p:nvPr>
        </p:nvSpPr>
        <p:spPr>
          <a:xfrm>
            <a:off x="0" y="46038"/>
            <a:ext cx="12192000" cy="563562"/>
          </a:xfrm>
        </p:spPr>
        <p:txBody>
          <a:bodyPr/>
          <a:lstStyle/>
          <a:p>
            <a:r>
              <a:rPr lang="en-US" sz="3200" b="1">
                <a:solidFill>
                  <a:srgbClr val="C00000"/>
                </a:solidFill>
                <a:latin typeface="+mn-lt"/>
                <a:cs typeface="Times New Roman" panose="02020603050405020304" pitchFamily="18" charset="0"/>
              </a:rPr>
              <a:t>I.</a:t>
            </a:r>
            <a:r>
              <a:rPr lang="vi-VN" sz="3200" b="1">
                <a:solidFill>
                  <a:srgbClr val="C00000"/>
                </a:solidFill>
                <a:latin typeface="+mn-lt"/>
                <a:cs typeface="Times New Roman" panose="02020603050405020304" pitchFamily="18" charset="0"/>
              </a:rPr>
              <a:t> </a:t>
            </a:r>
            <a:r>
              <a:rPr lang="en-US" sz="3200" b="1">
                <a:solidFill>
                  <a:srgbClr val="C00000"/>
                </a:solidFill>
                <a:latin typeface="+mn-lt"/>
                <a:cs typeface="Times New Roman" panose="02020603050405020304" pitchFamily="18" charset="0"/>
              </a:rPr>
              <a:t>Ôn tập bài hát</a:t>
            </a:r>
            <a:endParaRPr lang="en-US" sz="3200" b="1" i="1" dirty="0">
              <a:solidFill>
                <a:srgbClr val="C00000"/>
              </a:solidFill>
              <a:latin typeface="+mn-lt"/>
              <a:cs typeface="Times New Roman" panose="02020603050405020304" pitchFamily="18" charset="0"/>
            </a:endParaRPr>
          </a:p>
        </p:txBody>
      </p:sp>
    </p:spTree>
    <p:extLst>
      <p:ext uri="{BB962C8B-B14F-4D97-AF65-F5344CB8AC3E}">
        <p14:creationId xmlns:p14="http://schemas.microsoft.com/office/powerpoint/2010/main" val="4124462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0" y="838200"/>
            <a:ext cx="3962400" cy="457200"/>
          </a:xfrm>
        </p:spPr>
        <p:txBody>
          <a:bodyPr/>
          <a:lstStyle/>
          <a:p>
            <a:r>
              <a:rPr lang="en-US" sz="3200" b="1">
                <a:solidFill>
                  <a:srgbClr val="0000FF"/>
                </a:solidFill>
                <a:cs typeface="Times New Roman" panose="02020603050405020304" pitchFamily="18" charset="0"/>
              </a:rPr>
              <a:t>Thảo luận nhóm</a:t>
            </a:r>
          </a:p>
        </p:txBody>
      </p:sp>
      <p:sp>
        <p:nvSpPr>
          <p:cNvPr id="7" name="Rectangle 2"/>
          <p:cNvSpPr>
            <a:spLocks noChangeArrowheads="1"/>
          </p:cNvSpPr>
          <p:nvPr/>
        </p:nvSpPr>
        <p:spPr bwMode="auto">
          <a:xfrm>
            <a:off x="1066800" y="2347530"/>
            <a:ext cx="6781800" cy="230067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wrap="square" lIns="91440" tIns="38088" rIns="91440" bIns="38088" numCol="1" anchor="ctr" anchorCtr="0" compatLnSpc="1">
            <a:prstTxWarp prst="textNoShape">
              <a:avLst/>
            </a:prstTxWarp>
            <a:spAutoFit/>
          </a:bodyPr>
          <a:lstStyle/>
          <a:p>
            <a:pPr marL="342900" marR="0" lvl="0" indent="-342900" algn="just" defTabSz="914400" rtl="0" eaLnBrk="0" fontAlgn="base" latinLnBrk="0" hangingPunct="0">
              <a:lnSpc>
                <a:spcPct val="114000"/>
              </a:lnSpc>
              <a:spcBef>
                <a:spcPts val="300"/>
              </a:spcBef>
              <a:spcAft>
                <a:spcPts val="300"/>
              </a:spcAft>
              <a:buClrTx/>
              <a:buSzTx/>
              <a:buFont typeface="Wingdings" panose="05000000000000000000" pitchFamily="2" charset="2"/>
              <a:buChar char="Ø"/>
              <a:tabLst/>
            </a:pPr>
            <a:r>
              <a:rPr lang="vi-VN" sz="2400">
                <a:solidFill>
                  <a:srgbClr val="0000FF"/>
                </a:solidFill>
                <a:effectLst/>
                <a:latin typeface="+mj-lt"/>
                <a:ea typeface="Calibri" panose="020F0502020204030204" pitchFamily="34" charset="0"/>
              </a:rPr>
              <a:t>Nhạc đàn là tác phẩm âm nhạc được thể hiện bằng giọng hát hay bằng nhạc cụ?</a:t>
            </a:r>
            <a:endParaRPr lang="en-US" sz="2400">
              <a:solidFill>
                <a:srgbClr val="0000FF"/>
              </a:solidFill>
              <a:effectLst/>
              <a:latin typeface="+mj-lt"/>
              <a:ea typeface="Calibri" panose="020F0502020204030204" pitchFamily="34" charset="0"/>
            </a:endParaRPr>
          </a:p>
          <a:p>
            <a:pPr marL="342900" marR="0" lvl="0" indent="-342900" algn="just" defTabSz="914400" rtl="0" eaLnBrk="0" fontAlgn="base" latinLnBrk="0" hangingPunct="0">
              <a:lnSpc>
                <a:spcPct val="114000"/>
              </a:lnSpc>
              <a:spcBef>
                <a:spcPts val="300"/>
              </a:spcBef>
              <a:spcAft>
                <a:spcPts val="300"/>
              </a:spcAft>
              <a:buClrTx/>
              <a:buSzTx/>
              <a:buFont typeface="Wingdings" panose="05000000000000000000" pitchFamily="2" charset="2"/>
              <a:buChar char="Ø"/>
              <a:tabLst/>
            </a:pPr>
            <a:r>
              <a:rPr lang="vi-VN" sz="2400">
                <a:solidFill>
                  <a:srgbClr val="0000FF"/>
                </a:solidFill>
                <a:effectLst/>
                <a:latin typeface="+mj-lt"/>
                <a:ea typeface="Calibri" panose="020F0502020204030204" pitchFamily="34" charset="0"/>
              </a:rPr>
              <a:t>Nêu tên những thể loại nhạc đàn mà em biết. Mỗi thể loại có đặc điểm gì?</a:t>
            </a:r>
            <a:endParaRPr lang="en-US" sz="2400">
              <a:solidFill>
                <a:srgbClr val="0000FF"/>
              </a:solidFill>
              <a:effectLst/>
              <a:latin typeface="+mj-lt"/>
              <a:ea typeface="Calibri" panose="020F0502020204030204" pitchFamily="34" charset="0"/>
            </a:endParaRPr>
          </a:p>
          <a:p>
            <a:pPr marL="342900" marR="0" lvl="0" indent="-342900" algn="just" defTabSz="914400" rtl="0" eaLnBrk="0" fontAlgn="base" latinLnBrk="0" hangingPunct="0">
              <a:lnSpc>
                <a:spcPct val="114000"/>
              </a:lnSpc>
              <a:spcBef>
                <a:spcPts val="300"/>
              </a:spcBef>
              <a:spcAft>
                <a:spcPts val="300"/>
              </a:spcAft>
              <a:buClrTx/>
              <a:buSzTx/>
              <a:buFont typeface="Wingdings" panose="05000000000000000000" pitchFamily="2" charset="2"/>
              <a:buChar char="Ø"/>
              <a:tabLst/>
            </a:pPr>
            <a:r>
              <a:rPr lang="vi-VN" sz="2400">
                <a:solidFill>
                  <a:srgbClr val="0000FF"/>
                </a:solidFill>
                <a:effectLst/>
                <a:latin typeface="+mj-lt"/>
                <a:ea typeface="Calibri" panose="020F0502020204030204" pitchFamily="34" charset="0"/>
              </a:rPr>
              <a:t>Kể tên một vài tác phẩm thuộc từng thể loại. </a:t>
            </a:r>
            <a:endParaRPr lang="en-US" sz="2400">
              <a:solidFill>
                <a:srgbClr val="0000FF"/>
              </a:solidFill>
              <a:latin typeface="+mj-lt"/>
              <a:ea typeface="Calibri" panose="020F0502020204030204" pitchFamily="34" charset="0"/>
            </a:endParaRPr>
          </a:p>
        </p:txBody>
      </p:sp>
      <p:pic>
        <p:nvPicPr>
          <p:cNvPr id="11" name="Picture 4" descr="https://tuannguyenweb.files.wordpress.com/2017/05/8209cd50d6a29bf52a674ca37df94565_students-group-work-by-pietluk-children-group-work-clipart_2213-1650.png?w=107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3000" y="2667000"/>
            <a:ext cx="2275303" cy="1696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792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200400" y="1735336"/>
            <a:ext cx="7924800" cy="2375163"/>
          </a:xfrm>
          <a:prstGeom prst="wedgeRoundRectCallout">
            <a:avLst>
              <a:gd name="adj1" fmla="val -50420"/>
              <a:gd name="adj2" fmla="val -11920"/>
              <a:gd name="adj3" fmla="val 16667"/>
            </a:avLst>
          </a:prstGeom>
          <a:gradFill>
            <a:gsLst>
              <a:gs pos="31000">
                <a:srgbClr val="FFF9DD"/>
              </a:gs>
              <a:gs pos="100000">
                <a:schemeClr val="accent5">
                  <a:tint val="15000"/>
                  <a:satMod val="350000"/>
                </a:schemeClr>
              </a:gs>
            </a:gsLst>
            <a:lin ang="16200000" scaled="1"/>
          </a:gradFill>
          <a:ln>
            <a:solidFill>
              <a:srgbClr val="FFC000"/>
            </a:solidFill>
          </a:ln>
        </p:spPr>
        <p:style>
          <a:lnRef idx="1">
            <a:schemeClr val="accent5"/>
          </a:lnRef>
          <a:fillRef idx="2">
            <a:schemeClr val="accent5"/>
          </a:fillRef>
          <a:effectRef idx="1">
            <a:schemeClr val="accent5"/>
          </a:effectRef>
          <a:fontRef idx="minor">
            <a:schemeClr val="dk1"/>
          </a:fontRef>
        </p:style>
        <p:txBody>
          <a:bodyPr vert="horz" wrap="square" lIns="91440" tIns="38088" rIns="91440" bIns="38088" numCol="1" anchor="ctr" anchorCtr="0" compatLnSpc="1">
            <a:prstTxWarp prst="textNoShape">
              <a:avLst/>
            </a:prstTxWarp>
            <a:spAutoFit/>
          </a:bodyPr>
          <a:lstStyle/>
          <a:p>
            <a:pPr lvl="0" indent="269875" algn="just" eaLnBrk="0" hangingPunct="0">
              <a:lnSpc>
                <a:spcPct val="114000"/>
              </a:lnSpc>
            </a:pPr>
            <a:r>
              <a:rPr lang="vi-VN" sz="2400">
                <a:solidFill>
                  <a:srgbClr val="0000FF"/>
                </a:solidFill>
                <a:latin typeface="+mj-lt"/>
              </a:rPr>
              <a:t>Nhạc đàn (khí nhạc) là những tác phẩm âm nhạc được thể hiện bằng nhạc cụ.</a:t>
            </a:r>
            <a:r>
              <a:rPr lang="en-US" sz="2400">
                <a:solidFill>
                  <a:srgbClr val="0000FF"/>
                </a:solidFill>
                <a:latin typeface="+mj-lt"/>
              </a:rPr>
              <a:t> </a:t>
            </a:r>
            <a:r>
              <a:rPr lang="vi-VN" sz="2400">
                <a:solidFill>
                  <a:srgbClr val="0000FF"/>
                </a:solidFill>
                <a:latin typeface="+mj-lt"/>
              </a:rPr>
              <a:t>Nhạc đàn được hình thành và phát triển muộn hơn nhạc hát.</a:t>
            </a:r>
            <a:endParaRPr lang="en-US" sz="2400">
              <a:solidFill>
                <a:srgbClr val="0000FF"/>
              </a:solidFill>
              <a:latin typeface="+mj-lt"/>
            </a:endParaRPr>
          </a:p>
          <a:p>
            <a:pPr lvl="0" indent="269875" algn="just" eaLnBrk="0" hangingPunct="0">
              <a:lnSpc>
                <a:spcPct val="114000"/>
              </a:lnSpc>
            </a:pPr>
            <a:r>
              <a:rPr lang="vi-VN" sz="2400">
                <a:solidFill>
                  <a:srgbClr val="0000FF"/>
                </a:solidFill>
                <a:latin typeface="+mj-lt"/>
              </a:rPr>
              <a:t>Cũng như nhạc hát, nhạc đàn gồm nhiều thể loại khác nhau</a:t>
            </a:r>
            <a:r>
              <a:rPr lang="en-US" sz="2400">
                <a:solidFill>
                  <a:srgbClr val="0000FF"/>
                </a:solidFill>
                <a:latin typeface="+mj-lt"/>
              </a:rPr>
              <a:t>. Có thể kể tới </a:t>
            </a:r>
            <a:r>
              <a:rPr lang="vi-VN" sz="2400">
                <a:solidFill>
                  <a:srgbClr val="0000FF"/>
                </a:solidFill>
                <a:latin typeface="+mj-lt"/>
              </a:rPr>
              <a:t>một số thể loại nhạc đàn</a:t>
            </a:r>
            <a:r>
              <a:rPr lang="en-US" sz="2400">
                <a:solidFill>
                  <a:srgbClr val="0000FF"/>
                </a:solidFill>
                <a:latin typeface="+mj-lt"/>
              </a:rPr>
              <a:t> như</a:t>
            </a:r>
            <a:r>
              <a:rPr lang="vi-VN" sz="2400">
                <a:solidFill>
                  <a:srgbClr val="0000FF"/>
                </a:solidFill>
                <a:latin typeface="+mj-lt"/>
              </a:rPr>
              <a:t>:</a:t>
            </a:r>
            <a:endParaRPr lang="en-US" sz="2400">
              <a:solidFill>
                <a:srgbClr val="0000FF"/>
              </a:solidFill>
              <a:latin typeface="+mj-lt"/>
            </a:endParaRPr>
          </a:p>
        </p:txBody>
      </p:sp>
      <p:pic>
        <p:nvPicPr>
          <p:cNvPr id="8" name="Picture 7">
            <a:extLst>
              <a:ext uri="{FF2B5EF4-FFF2-40B4-BE49-F238E27FC236}">
                <a16:creationId xmlns:a16="http://schemas.microsoft.com/office/drawing/2014/main" id="{30835360-93F0-4AF8-8D49-CBE392D7EAB8}"/>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838200" y="2286000"/>
            <a:ext cx="2125134" cy="2766445"/>
          </a:xfrm>
          <a:prstGeom prst="rect">
            <a:avLst/>
          </a:prstGeom>
        </p:spPr>
      </p:pic>
    </p:spTree>
    <p:extLst>
      <p:ext uri="{BB962C8B-B14F-4D97-AF65-F5344CB8AC3E}">
        <p14:creationId xmlns:p14="http://schemas.microsoft.com/office/powerpoint/2010/main" val="1978989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819400" y="609600"/>
            <a:ext cx="8763000" cy="5169971"/>
          </a:xfrm>
          <a:prstGeom prst="wedgeRoundRectCallout">
            <a:avLst>
              <a:gd name="adj1" fmla="val -50420"/>
              <a:gd name="adj2" fmla="val -11920"/>
              <a:gd name="adj3" fmla="val 16667"/>
            </a:avLst>
          </a:prstGeom>
          <a:ln>
            <a:solidFill>
              <a:srgbClr val="92D050"/>
            </a:solidFill>
          </a:ln>
        </p:spPr>
        <p:style>
          <a:lnRef idx="1">
            <a:schemeClr val="accent5"/>
          </a:lnRef>
          <a:fillRef idx="2">
            <a:schemeClr val="accent5"/>
          </a:fillRef>
          <a:effectRef idx="1">
            <a:schemeClr val="accent5"/>
          </a:effectRef>
          <a:fontRef idx="minor">
            <a:schemeClr val="dk1"/>
          </a:fontRef>
        </p:style>
        <p:txBody>
          <a:bodyPr vert="horz" wrap="square" lIns="91440" tIns="38088" rIns="91440" bIns="38088" numCol="1" anchor="ctr" anchorCtr="0" compatLnSpc="1">
            <a:prstTxWarp prst="textNoShape">
              <a:avLst/>
            </a:prstTxWarp>
            <a:spAutoFit/>
          </a:bodyPr>
          <a:lstStyle/>
          <a:p>
            <a:pPr lvl="0" indent="269875" algn="just" eaLnBrk="0" hangingPunct="0">
              <a:lnSpc>
                <a:spcPct val="114000"/>
              </a:lnSpc>
            </a:pPr>
            <a:r>
              <a:rPr lang="vi-VN" sz="2400" b="1" i="1">
                <a:solidFill>
                  <a:srgbClr val="C00000"/>
                </a:solidFill>
                <a:latin typeface="+mj-lt"/>
              </a:rPr>
              <a:t>Bài ca không lời </a:t>
            </a:r>
            <a:r>
              <a:rPr lang="vi-VN" sz="2400">
                <a:solidFill>
                  <a:srgbClr val="C00000"/>
                </a:solidFill>
                <a:latin typeface="+mj-lt"/>
              </a:rPr>
              <a:t>(</a:t>
            </a:r>
            <a:r>
              <a:rPr lang="vi-VN" sz="2400" i="1">
                <a:solidFill>
                  <a:srgbClr val="C00000"/>
                </a:solidFill>
                <a:latin typeface="+mj-lt"/>
              </a:rPr>
              <a:t>Song Without Words</a:t>
            </a:r>
            <a:r>
              <a:rPr lang="vi-VN" sz="2400">
                <a:solidFill>
                  <a:srgbClr val="C00000"/>
                </a:solidFill>
                <a:latin typeface="+mj-lt"/>
              </a:rPr>
              <a:t>) </a:t>
            </a:r>
            <a:r>
              <a:rPr lang="vi-VN" sz="2400">
                <a:solidFill>
                  <a:srgbClr val="0000FF"/>
                </a:solidFill>
                <a:latin typeface="+mj-lt"/>
              </a:rPr>
              <a:t>là những tác phẩm khí nhạc nhỏ, giai điệu có tính chất du dương như hát, thường viết cho đàn piano, violin hoặc violoncello. </a:t>
            </a:r>
            <a:r>
              <a:rPr lang="vi-VN" sz="2400" i="1">
                <a:solidFill>
                  <a:srgbClr val="0000FF"/>
                </a:solidFill>
                <a:latin typeface="+mj-lt"/>
              </a:rPr>
              <a:t>Bài ca không lời </a:t>
            </a:r>
            <a:r>
              <a:rPr lang="vi-VN" sz="2400">
                <a:solidFill>
                  <a:srgbClr val="0000FF"/>
                </a:solidFill>
                <a:latin typeface="+mj-lt"/>
              </a:rPr>
              <a:t>phù hợp với đông đảo thính giả, biểu diễn trong phòng hoà nhạc nhỏ có tính gia đình. Nhạc sĩ người Đức F. Mendelssohn là người sáng tạo ra thể loại này. Ông đã viết tập </a:t>
            </a:r>
            <a:r>
              <a:rPr lang="vi-VN" sz="2400" i="1">
                <a:solidFill>
                  <a:srgbClr val="0000FF"/>
                </a:solidFill>
                <a:latin typeface="+mj-lt"/>
              </a:rPr>
              <a:t>Bài ca không lời</a:t>
            </a:r>
            <a:r>
              <a:rPr lang="vi-VN" sz="2400">
                <a:solidFill>
                  <a:srgbClr val="0000FF"/>
                </a:solidFill>
                <a:latin typeface="+mj-lt"/>
              </a:rPr>
              <a:t> gồm 48 bản cho đàn piano.</a:t>
            </a:r>
            <a:endParaRPr lang="en-US" sz="2400">
              <a:solidFill>
                <a:srgbClr val="0000FF"/>
              </a:solidFill>
              <a:latin typeface="+mj-lt"/>
            </a:endParaRPr>
          </a:p>
          <a:p>
            <a:pPr lvl="0" indent="269875" algn="just" eaLnBrk="0" hangingPunct="0">
              <a:lnSpc>
                <a:spcPct val="114000"/>
              </a:lnSpc>
            </a:pPr>
            <a:r>
              <a:rPr lang="vi-VN" sz="2400">
                <a:solidFill>
                  <a:srgbClr val="0000FF"/>
                </a:solidFill>
                <a:latin typeface="+mj-lt"/>
              </a:rPr>
              <a:t>Ví dụ:</a:t>
            </a:r>
            <a:endParaRPr lang="en-US" sz="2400">
              <a:solidFill>
                <a:srgbClr val="0000FF"/>
              </a:solidFill>
              <a:latin typeface="+mj-lt"/>
            </a:endParaRPr>
          </a:p>
          <a:p>
            <a:pPr lvl="0" indent="269875" algn="just" eaLnBrk="0" hangingPunct="0">
              <a:lnSpc>
                <a:spcPct val="114000"/>
              </a:lnSpc>
            </a:pPr>
            <a:r>
              <a:rPr lang="vi-VN" sz="2400" i="1">
                <a:solidFill>
                  <a:srgbClr val="0000FF"/>
                </a:solidFill>
                <a:latin typeface="+mj-lt"/>
              </a:rPr>
              <a:t>–</a:t>
            </a:r>
            <a:r>
              <a:rPr lang="en-US" sz="2400" i="1">
                <a:solidFill>
                  <a:srgbClr val="0000FF"/>
                </a:solidFill>
                <a:latin typeface="+mj-lt"/>
              </a:rPr>
              <a:t> </a:t>
            </a:r>
            <a:r>
              <a:rPr lang="vi-VN" sz="2400" i="1">
                <a:solidFill>
                  <a:srgbClr val="0000FF"/>
                </a:solidFill>
                <a:latin typeface="+mj-lt"/>
              </a:rPr>
              <a:t>Bài ca mùa xuân </a:t>
            </a:r>
            <a:r>
              <a:rPr lang="vi-VN" sz="2400">
                <a:solidFill>
                  <a:srgbClr val="0000FF"/>
                </a:solidFill>
                <a:latin typeface="+mj-lt"/>
              </a:rPr>
              <a:t>(F.Mendelssohn)</a:t>
            </a:r>
            <a:r>
              <a:rPr lang="en-US" sz="2400">
                <a:solidFill>
                  <a:srgbClr val="0000FF"/>
                </a:solidFill>
                <a:latin typeface="+mj-lt"/>
              </a:rPr>
              <a:t>;</a:t>
            </a:r>
          </a:p>
          <a:p>
            <a:pPr lvl="0" indent="269875" algn="just" eaLnBrk="0" hangingPunct="0">
              <a:lnSpc>
                <a:spcPct val="114000"/>
              </a:lnSpc>
            </a:pPr>
            <a:r>
              <a:rPr lang="vi-VN" sz="2400" i="1">
                <a:solidFill>
                  <a:srgbClr val="0000FF"/>
                </a:solidFill>
                <a:latin typeface="+mj-lt"/>
              </a:rPr>
              <a:t>–</a:t>
            </a:r>
            <a:r>
              <a:rPr lang="en-US" sz="2400" i="1">
                <a:solidFill>
                  <a:srgbClr val="0000FF"/>
                </a:solidFill>
                <a:latin typeface="+mj-lt"/>
              </a:rPr>
              <a:t> </a:t>
            </a:r>
            <a:r>
              <a:rPr lang="vi-VN" sz="2400" i="1">
                <a:solidFill>
                  <a:srgbClr val="0000FF"/>
                </a:solidFill>
                <a:latin typeface="+mj-lt"/>
              </a:rPr>
              <a:t>Tháng Sáu: Khúc hát người chèo thuyền </a:t>
            </a:r>
            <a:r>
              <a:rPr lang="vi-VN" sz="2400">
                <a:solidFill>
                  <a:srgbClr val="0000FF"/>
                </a:solidFill>
                <a:latin typeface="+mj-lt"/>
              </a:rPr>
              <a:t>(Tchaikovsky)</a:t>
            </a:r>
            <a:r>
              <a:rPr lang="en-US" sz="2400">
                <a:solidFill>
                  <a:srgbClr val="0000FF"/>
                </a:solidFill>
                <a:latin typeface="+mj-lt"/>
              </a:rPr>
              <a:t>;</a:t>
            </a:r>
            <a:r>
              <a:rPr lang="vi-VN" sz="2400">
                <a:solidFill>
                  <a:srgbClr val="0000FF"/>
                </a:solidFill>
                <a:latin typeface="+mj-lt"/>
              </a:rPr>
              <a:t> </a:t>
            </a:r>
            <a:endParaRPr lang="en-US" sz="2400">
              <a:solidFill>
                <a:srgbClr val="0000FF"/>
              </a:solidFill>
              <a:latin typeface="+mj-lt"/>
            </a:endParaRPr>
          </a:p>
          <a:p>
            <a:pPr lvl="0" indent="269875" algn="just" eaLnBrk="0" hangingPunct="0">
              <a:lnSpc>
                <a:spcPct val="114000"/>
              </a:lnSpc>
            </a:pPr>
            <a:r>
              <a:rPr lang="vi-VN" sz="2400" i="1">
                <a:solidFill>
                  <a:srgbClr val="0000FF"/>
                </a:solidFill>
                <a:latin typeface="+mj-lt"/>
              </a:rPr>
              <a:t>–</a:t>
            </a:r>
            <a:r>
              <a:rPr lang="en-US" sz="2400" i="1">
                <a:solidFill>
                  <a:srgbClr val="0000FF"/>
                </a:solidFill>
                <a:latin typeface="+mj-lt"/>
              </a:rPr>
              <a:t> </a:t>
            </a:r>
            <a:r>
              <a:rPr lang="vi-VN" sz="2400" i="1">
                <a:solidFill>
                  <a:srgbClr val="0000FF"/>
                </a:solidFill>
                <a:latin typeface="+mj-lt"/>
              </a:rPr>
              <a:t>Quê hương </a:t>
            </a:r>
            <a:r>
              <a:rPr lang="vi-VN" sz="2400">
                <a:solidFill>
                  <a:srgbClr val="0000FF"/>
                </a:solidFill>
                <a:latin typeface="+mj-lt"/>
              </a:rPr>
              <a:t>(Lưu Cầu)</a:t>
            </a:r>
            <a:r>
              <a:rPr lang="en-US" sz="2400">
                <a:solidFill>
                  <a:srgbClr val="0000FF"/>
                </a:solidFill>
                <a:latin typeface="+mj-lt"/>
              </a:rPr>
              <a:t>.</a:t>
            </a:r>
          </a:p>
        </p:txBody>
      </p:sp>
      <p:pic>
        <p:nvPicPr>
          <p:cNvPr id="8" name="Picture 7">
            <a:extLst>
              <a:ext uri="{FF2B5EF4-FFF2-40B4-BE49-F238E27FC236}">
                <a16:creationId xmlns:a16="http://schemas.microsoft.com/office/drawing/2014/main" id="{30835360-93F0-4AF8-8D49-CBE392D7EAB8}"/>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452967" y="2286000"/>
            <a:ext cx="2125134" cy="2766445"/>
          </a:xfrm>
          <a:prstGeom prst="rect">
            <a:avLst/>
          </a:prstGeom>
        </p:spPr>
      </p:pic>
    </p:spTree>
    <p:extLst>
      <p:ext uri="{BB962C8B-B14F-4D97-AF65-F5344CB8AC3E}">
        <p14:creationId xmlns:p14="http://schemas.microsoft.com/office/powerpoint/2010/main" val="3955495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819400" y="842501"/>
            <a:ext cx="8763000" cy="4704169"/>
          </a:xfrm>
          <a:prstGeom prst="wedgeRoundRectCallout">
            <a:avLst>
              <a:gd name="adj1" fmla="val -50420"/>
              <a:gd name="adj2" fmla="val -11920"/>
              <a:gd name="adj3" fmla="val 16667"/>
            </a:avLst>
          </a:prstGeom>
          <a:gradFill>
            <a:gsLst>
              <a:gs pos="0">
                <a:srgbClr val="FCC8FC"/>
              </a:gs>
              <a:gs pos="73000">
                <a:schemeClr val="accent5">
                  <a:tint val="37000"/>
                  <a:satMod val="300000"/>
                </a:schemeClr>
              </a:gs>
              <a:gs pos="100000">
                <a:schemeClr val="accent5">
                  <a:tint val="15000"/>
                  <a:satMod val="350000"/>
                </a:schemeClr>
              </a:gs>
            </a:gsLst>
          </a:gradFill>
          <a:ln>
            <a:solidFill>
              <a:srgbClr val="CC00CC"/>
            </a:solidFill>
          </a:ln>
        </p:spPr>
        <p:style>
          <a:lnRef idx="1">
            <a:schemeClr val="accent5"/>
          </a:lnRef>
          <a:fillRef idx="2">
            <a:schemeClr val="accent5"/>
          </a:fillRef>
          <a:effectRef idx="1">
            <a:schemeClr val="accent5"/>
          </a:effectRef>
          <a:fontRef idx="minor">
            <a:schemeClr val="dk1"/>
          </a:fontRef>
        </p:style>
        <p:txBody>
          <a:bodyPr vert="horz" wrap="square" lIns="91440" tIns="38088" rIns="91440" bIns="38088" numCol="1" anchor="ctr" anchorCtr="0" compatLnSpc="1">
            <a:prstTxWarp prst="textNoShape">
              <a:avLst/>
            </a:prstTxWarp>
            <a:spAutoFit/>
          </a:bodyPr>
          <a:lstStyle/>
          <a:p>
            <a:pPr lvl="0" indent="269875" algn="just" eaLnBrk="0" hangingPunct="0">
              <a:lnSpc>
                <a:spcPct val="114000"/>
              </a:lnSpc>
            </a:pPr>
            <a:r>
              <a:rPr lang="vi-VN" sz="2400" b="1" i="1">
                <a:solidFill>
                  <a:srgbClr val="C00000"/>
                </a:solidFill>
                <a:latin typeface="+mj-lt"/>
              </a:rPr>
              <a:t>Vanxơ</a:t>
            </a:r>
            <a:r>
              <a:rPr lang="vi-VN" sz="2400">
                <a:solidFill>
                  <a:srgbClr val="C00000"/>
                </a:solidFill>
                <a:latin typeface="+mj-lt"/>
              </a:rPr>
              <a:t> (</a:t>
            </a:r>
            <a:r>
              <a:rPr lang="vi-VN" sz="2400" i="1">
                <a:solidFill>
                  <a:srgbClr val="C00000"/>
                </a:solidFill>
                <a:latin typeface="+mj-lt"/>
              </a:rPr>
              <a:t>Waltz</a:t>
            </a:r>
            <a:r>
              <a:rPr lang="vi-VN" sz="2400">
                <a:solidFill>
                  <a:srgbClr val="C00000"/>
                </a:solidFill>
                <a:latin typeface="+mj-lt"/>
              </a:rPr>
              <a:t>) </a:t>
            </a:r>
            <a:r>
              <a:rPr lang="vi-VN" sz="2400">
                <a:solidFill>
                  <a:srgbClr val="0000FF"/>
                </a:solidFill>
                <a:latin typeface="+mj-lt"/>
              </a:rPr>
              <a:t>là thể loại âm nhạc gắn liền với loại nhịp gồm 3 phách, có nguồn gốc từ sinh hoạt múa dân gian. Vanxơ có các dạng khác nhau như vanxơ Đức, vanxơ Pháp và vanxơ của thành Viên (Thủ đô nước Áo). Nhiều nhạc sĩ yêu thích thể loại này nên đã sáng tác những bản vanxơ thể hiện trang thái tình cảm đa dạng, phong phú của con người.</a:t>
            </a:r>
            <a:endParaRPr lang="en-US" sz="2400">
              <a:solidFill>
                <a:srgbClr val="0000FF"/>
              </a:solidFill>
              <a:latin typeface="+mj-lt"/>
            </a:endParaRPr>
          </a:p>
          <a:p>
            <a:pPr lvl="0" indent="269875" algn="just" eaLnBrk="0" hangingPunct="0">
              <a:lnSpc>
                <a:spcPct val="114000"/>
              </a:lnSpc>
            </a:pPr>
            <a:r>
              <a:rPr lang="vi-VN" sz="2400" i="1">
                <a:solidFill>
                  <a:srgbClr val="0000FF"/>
                </a:solidFill>
                <a:latin typeface="+mj-lt"/>
              </a:rPr>
              <a:t>–</a:t>
            </a:r>
            <a:r>
              <a:rPr lang="en-US" sz="2400" i="1">
                <a:solidFill>
                  <a:srgbClr val="0000FF"/>
                </a:solidFill>
                <a:latin typeface="+mj-lt"/>
              </a:rPr>
              <a:t> </a:t>
            </a:r>
            <a:r>
              <a:rPr lang="vi-VN" sz="2400" i="1">
                <a:solidFill>
                  <a:srgbClr val="0000FF"/>
                </a:solidFill>
                <a:latin typeface="+mj-lt"/>
              </a:rPr>
              <a:t>Waltz in A Minor </a:t>
            </a:r>
            <a:r>
              <a:rPr lang="vi-VN" sz="2400">
                <a:solidFill>
                  <a:srgbClr val="0000FF"/>
                </a:solidFill>
                <a:latin typeface="+mj-lt"/>
              </a:rPr>
              <a:t>(F. Chopin)</a:t>
            </a:r>
            <a:r>
              <a:rPr lang="en-US" sz="2400">
                <a:solidFill>
                  <a:srgbClr val="0000FF"/>
                </a:solidFill>
                <a:latin typeface="+mj-lt"/>
              </a:rPr>
              <a:t>;</a:t>
            </a:r>
          </a:p>
          <a:p>
            <a:pPr lvl="0" indent="269875" algn="just" eaLnBrk="0" hangingPunct="0">
              <a:lnSpc>
                <a:spcPct val="114000"/>
              </a:lnSpc>
            </a:pPr>
            <a:r>
              <a:rPr lang="vi-VN" sz="2400" i="1">
                <a:solidFill>
                  <a:srgbClr val="0000FF"/>
                </a:solidFill>
                <a:latin typeface="+mj-lt"/>
              </a:rPr>
              <a:t>–</a:t>
            </a:r>
            <a:r>
              <a:rPr lang="en-US" sz="2400" i="1">
                <a:solidFill>
                  <a:srgbClr val="0000FF"/>
                </a:solidFill>
                <a:latin typeface="+mj-lt"/>
              </a:rPr>
              <a:t> </a:t>
            </a:r>
            <a:r>
              <a:rPr lang="vi-VN" sz="2400" i="1">
                <a:solidFill>
                  <a:srgbClr val="0000FF"/>
                </a:solidFill>
                <a:latin typeface="+mj-lt"/>
              </a:rPr>
              <a:t>The Blue Danube </a:t>
            </a:r>
            <a:r>
              <a:rPr lang="vi-VN" sz="2400">
                <a:solidFill>
                  <a:srgbClr val="0000FF"/>
                </a:solidFill>
                <a:latin typeface="+mj-lt"/>
              </a:rPr>
              <a:t>(J. Strauss II)</a:t>
            </a:r>
            <a:r>
              <a:rPr lang="en-US" sz="2400">
                <a:solidFill>
                  <a:srgbClr val="0000FF"/>
                </a:solidFill>
                <a:latin typeface="+mj-lt"/>
              </a:rPr>
              <a:t>;</a:t>
            </a:r>
          </a:p>
          <a:p>
            <a:pPr lvl="0" indent="269875" algn="just" eaLnBrk="0" hangingPunct="0">
              <a:lnSpc>
                <a:spcPct val="114000"/>
              </a:lnSpc>
            </a:pPr>
            <a:r>
              <a:rPr lang="vi-VN" sz="2400" i="1">
                <a:solidFill>
                  <a:srgbClr val="0000FF"/>
                </a:solidFill>
                <a:latin typeface="+mj-lt"/>
              </a:rPr>
              <a:t>–</a:t>
            </a:r>
            <a:r>
              <a:rPr lang="en-US" sz="2400" i="1">
                <a:solidFill>
                  <a:srgbClr val="0000FF"/>
                </a:solidFill>
                <a:latin typeface="+mj-lt"/>
              </a:rPr>
              <a:t> </a:t>
            </a:r>
            <a:r>
              <a:rPr lang="vi-VN" sz="2400" i="1">
                <a:solidFill>
                  <a:srgbClr val="0000FF"/>
                </a:solidFill>
                <a:latin typeface="+mj-lt"/>
              </a:rPr>
              <a:t>Waltz Favorite </a:t>
            </a:r>
            <a:r>
              <a:rPr lang="vi-VN" sz="2400">
                <a:solidFill>
                  <a:srgbClr val="0000FF"/>
                </a:solidFill>
                <a:latin typeface="+mj-lt"/>
              </a:rPr>
              <a:t>(W. A. Mozart</a:t>
            </a:r>
            <a:r>
              <a:rPr lang="en-US" sz="2400">
                <a:solidFill>
                  <a:srgbClr val="0000FF"/>
                </a:solidFill>
                <a:latin typeface="+mj-lt"/>
              </a:rPr>
              <a:t>).</a:t>
            </a:r>
          </a:p>
        </p:txBody>
      </p:sp>
      <p:pic>
        <p:nvPicPr>
          <p:cNvPr id="8" name="Picture 7">
            <a:extLst>
              <a:ext uri="{FF2B5EF4-FFF2-40B4-BE49-F238E27FC236}">
                <a16:creationId xmlns:a16="http://schemas.microsoft.com/office/drawing/2014/main" id="{30835360-93F0-4AF8-8D49-CBE392D7EAB8}"/>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452967" y="2286000"/>
            <a:ext cx="2125134" cy="2766445"/>
          </a:xfrm>
          <a:prstGeom prst="rect">
            <a:avLst/>
          </a:prstGeom>
        </p:spPr>
      </p:pic>
    </p:spTree>
    <p:extLst>
      <p:ext uri="{BB962C8B-B14F-4D97-AF65-F5344CB8AC3E}">
        <p14:creationId xmlns:p14="http://schemas.microsoft.com/office/powerpoint/2010/main" val="2321414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9796</TotalTime>
  <Words>727</Words>
  <Application>Microsoft Office PowerPoint</Application>
  <PresentationFormat>Widescreen</PresentationFormat>
  <Paragraphs>46</Paragraphs>
  <Slides>14</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Times New Roman</vt:lpstr>
      <vt:lpstr>Wingdings</vt:lpstr>
      <vt:lpstr>Default Design</vt:lpstr>
      <vt:lpstr>PowerPoint Presentation</vt:lpstr>
      <vt:lpstr>Giáo viên: Hà Thị Dung Trường: THCS Tân Thắng</vt:lpstr>
      <vt:lpstr>Chủ đề 1 TUỔI MƯỜI LĂM</vt:lpstr>
      <vt:lpstr>PowerPoint Presentation</vt:lpstr>
      <vt:lpstr>I. Ôn tập bài hát</vt:lpstr>
      <vt:lpstr>Thảo luận nhóm</vt:lpstr>
      <vt:lpstr>PowerPoint Presentation</vt:lpstr>
      <vt:lpstr>PowerPoint Presentation</vt:lpstr>
      <vt:lpstr>PowerPoint Presentation</vt:lpstr>
      <vt:lpstr>PowerPoint Presentation</vt:lpstr>
      <vt:lpstr>PowerPoint Presentation</vt:lpstr>
      <vt:lpstr>PowerPoint Presentation</vt:lpstr>
      <vt:lpstr>III. Trải nghiệm và khám phá: Chia sẻ thông tin và cảm nhận về một tác phẩm nhạc đàn</vt:lpstr>
      <vt:lpstr>DẶN DÒ VỀ NHÀ</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DELL</cp:lastModifiedBy>
  <cp:revision>340</cp:revision>
  <dcterms:created xsi:type="dcterms:W3CDTF">2006-11-06T13:45:38Z</dcterms:created>
  <dcterms:modified xsi:type="dcterms:W3CDTF">2025-09-27T02:13:27Z</dcterms:modified>
</cp:coreProperties>
</file>