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5.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32"/>
  </p:notesMasterIdLst>
  <p:sldIdLst>
    <p:sldId id="256" r:id="rId7"/>
    <p:sldId id="257" r:id="rId8"/>
    <p:sldId id="259" r:id="rId9"/>
    <p:sldId id="258" r:id="rId10"/>
    <p:sldId id="260" r:id="rId11"/>
    <p:sldId id="262" r:id="rId12"/>
    <p:sldId id="319" r:id="rId13"/>
    <p:sldId id="264" r:id="rId14"/>
    <p:sldId id="265" r:id="rId15"/>
    <p:sldId id="268" r:id="rId16"/>
    <p:sldId id="266" r:id="rId17"/>
    <p:sldId id="267" r:id="rId18"/>
    <p:sldId id="269" r:id="rId19"/>
    <p:sldId id="261" r:id="rId20"/>
    <p:sldId id="270" r:id="rId21"/>
    <p:sldId id="271" r:id="rId22"/>
    <p:sldId id="272" r:id="rId23"/>
    <p:sldId id="274" r:id="rId24"/>
    <p:sldId id="273" r:id="rId25"/>
    <p:sldId id="276" r:id="rId26"/>
    <p:sldId id="277" r:id="rId27"/>
    <p:sldId id="278" r:id="rId28"/>
    <p:sldId id="279" r:id="rId29"/>
    <p:sldId id="280" r:id="rId30"/>
    <p:sldId id="282" r:id="rId31"/>
    <p:sldId id="283" r:id="rId32"/>
    <p:sldId id="285" r:id="rId33"/>
    <p:sldId id="284" r:id="rId34"/>
    <p:sldId id="286" r:id="rId35"/>
    <p:sldId id="287" r:id="rId36"/>
    <p:sldId id="288" r:id="rId37"/>
    <p:sldId id="289" r:id="rId38"/>
    <p:sldId id="290" r:id="rId39"/>
    <p:sldId id="291" r:id="rId40"/>
    <p:sldId id="292" r:id="rId41"/>
    <p:sldId id="293" r:id="rId42"/>
    <p:sldId id="294" r:id="rId43"/>
    <p:sldId id="295" r:id="rId44"/>
    <p:sldId id="303" r:id="rId45"/>
    <p:sldId id="302" r:id="rId46"/>
    <p:sldId id="301" r:id="rId47"/>
    <p:sldId id="300" r:id="rId48"/>
    <p:sldId id="298" r:id="rId49"/>
    <p:sldId id="306" r:id="rId50"/>
    <p:sldId id="307" r:id="rId51"/>
    <p:sldId id="308" r:id="rId52"/>
    <p:sldId id="309" r:id="rId53"/>
    <p:sldId id="281" r:id="rId54"/>
    <p:sldId id="275" r:id="rId55"/>
    <p:sldId id="310" r:id="rId56"/>
    <p:sldId id="311" r:id="rId57"/>
    <p:sldId id="312" r:id="rId58"/>
    <p:sldId id="314" r:id="rId59"/>
    <p:sldId id="320" r:id="rId60"/>
    <p:sldId id="392" r:id="rId61"/>
    <p:sldId id="321" r:id="rId62"/>
    <p:sldId id="313" r:id="rId63"/>
    <p:sldId id="322" r:id="rId64"/>
    <p:sldId id="323" r:id="rId65"/>
    <p:sldId id="324" r:id="rId66"/>
    <p:sldId id="326" r:id="rId67"/>
    <p:sldId id="327" r:id="rId68"/>
    <p:sldId id="328" r:id="rId69"/>
    <p:sldId id="329" r:id="rId70"/>
    <p:sldId id="330" r:id="rId71"/>
    <p:sldId id="325" r:id="rId72"/>
    <p:sldId id="332" r:id="rId73"/>
    <p:sldId id="333" r:id="rId74"/>
    <p:sldId id="334" r:id="rId75"/>
    <p:sldId id="335" r:id="rId76"/>
    <p:sldId id="337" r:id="rId77"/>
    <p:sldId id="336" r:id="rId78"/>
    <p:sldId id="331" r:id="rId79"/>
    <p:sldId id="338" r:id="rId80"/>
    <p:sldId id="340" r:id="rId81"/>
    <p:sldId id="341" r:id="rId82"/>
    <p:sldId id="342" r:id="rId83"/>
    <p:sldId id="343" r:id="rId84"/>
    <p:sldId id="339"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93" r:id="rId99"/>
    <p:sldId id="358" r:id="rId100"/>
    <p:sldId id="359" r:id="rId101"/>
    <p:sldId id="360" r:id="rId102"/>
    <p:sldId id="361" r:id="rId103"/>
    <p:sldId id="362" r:id="rId104"/>
    <p:sldId id="363" r:id="rId105"/>
    <p:sldId id="364" r:id="rId106"/>
    <p:sldId id="365" r:id="rId107"/>
    <p:sldId id="366" r:id="rId108"/>
    <p:sldId id="367" r:id="rId109"/>
    <p:sldId id="368" r:id="rId110"/>
    <p:sldId id="370" r:id="rId111"/>
    <p:sldId id="369"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4" r:id="rId125"/>
    <p:sldId id="385" r:id="rId126"/>
    <p:sldId id="386" r:id="rId127"/>
    <p:sldId id="387" r:id="rId128"/>
    <p:sldId id="388" r:id="rId129"/>
    <p:sldId id="389" r:id="rId130"/>
    <p:sldId id="390" r:id="rId131"/>
  </p:sldIdLst>
  <p:sldSz cx="12192000" cy="6858000"/>
  <p:notesSz cx="6858000" cy="9144000"/>
  <p:custDataLst>
    <p:tags r:id="rId1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ags" Target="tags/tag1.xml"/></Relationships>
</file>

<file path=ppt/diagrams/_rels/data3.xml.rels><?xml version="1.0" encoding="UTF-8" standalone="yes"?>
<Relationships xmlns="http://schemas.openxmlformats.org/package/2006/relationships"><Relationship Id="rId1" Type="http://schemas.openxmlformats.org/officeDocument/2006/relationships/image" Target="../media/image58.png"/></Relationships>
</file>

<file path=ppt/diagrams/_rels/data4.xml.rels><?xml version="1.0" encoding="UTF-8" standalone="yes"?>
<Relationships xmlns="http://schemas.openxmlformats.org/package/2006/relationships"><Relationship Id="rId1" Type="http://schemas.openxmlformats.org/officeDocument/2006/relationships/image" Target="../media/image58.png"/></Relationships>
</file>

<file path=ppt/diagrams/_rels/data5.xml.rels><?xml version="1.0" encoding="UTF-8" standalone="yes"?>
<Relationships xmlns="http://schemas.openxmlformats.org/package/2006/relationships"><Relationship Id="rId1" Type="http://schemas.openxmlformats.org/officeDocument/2006/relationships/image" Target="../media/image6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28C56-ED74-451E-9B28-B25BF909293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5EB0C0D0-5C08-432F-B6EA-869ECB679947}">
      <dgm:prSet phldrT="[Text]" custT="1"/>
      <dgm:spPr>
        <a:solidFill>
          <a:schemeClr val="accent4">
            <a:lumMod val="20000"/>
            <a:lumOff val="80000"/>
          </a:schemeClr>
        </a:solidFill>
        <a:ln w="28575"/>
        <a:scene3d>
          <a:camera prst="orthographicFront"/>
          <a:lightRig rig="threePt" dir="t"/>
        </a:scene3d>
        <a:sp3d>
          <a:bevelT prst="convex"/>
        </a:sp3d>
      </dgm:spPr>
      <dgm:t>
        <a:bodyPr lIns="68580"/>
        <a:lstStyle/>
        <a:p>
          <a:r>
            <a:rPr lang="en-US" sz="3600" dirty="0">
              <a:solidFill>
                <a:schemeClr val="tx1"/>
              </a:solidFill>
              <a:latin typeface="Times New Roman" panose="02020603050405020304" pitchFamily="18" charset="0"/>
              <a:cs typeface="Times New Roman" panose="02020603050405020304" pitchFamily="18" charset="0"/>
            </a:rPr>
            <a:t>Chia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lớp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thành</a:t>
          </a:r>
          <a:r>
            <a:rPr lang="en-US" sz="3600" baseline="0" dirty="0">
              <a:solidFill>
                <a:schemeClr val="tx1"/>
              </a:solidFill>
              <a:latin typeface="Times New Roman" panose="02020603050405020304" pitchFamily="18" charset="0"/>
              <a:cs typeface="Times New Roman" panose="02020603050405020304" pitchFamily="18" charset="0"/>
            </a:rPr>
            <a:t> 4 </a:t>
          </a:r>
          <a:r>
            <a:rPr lang="en-US" sz="3600" baseline="0" dirty="0" err="1">
              <a:solidFill>
                <a:schemeClr val="tx1"/>
              </a:solidFill>
              <a:latin typeface="Times New Roman" panose="02020603050405020304" pitchFamily="18" charset="0"/>
              <a:cs typeface="Times New Roman" panose="02020603050405020304" pitchFamily="18" charset="0"/>
            </a:rPr>
            <a:t>nhóm</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học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tập</a:t>
          </a:r>
          <a:endParaRPr lang="en-US" sz="3600" dirty="0">
            <a:solidFill>
              <a:schemeClr val="tx1"/>
            </a:solidFill>
            <a:latin typeface="Times New Roman" panose="02020603050405020304" pitchFamily="18" charset="0"/>
            <a:cs typeface="Times New Roman" panose="02020603050405020304" pitchFamily="18" charset="0"/>
          </a:endParaRPr>
        </a:p>
      </dgm:t>
    </dgm:pt>
    <dgm:pt modelId="{6CBEDCBE-AA3D-4F4E-8701-97BFD5B3D6C8}" type="parTrans" cxnId="{6EF8B297-749F-4A41-A0A7-1CABEBBE7EA5}">
      <dgm:prSet/>
      <dgm:spPr/>
      <dgm:t>
        <a:bodyPr/>
        <a:lstStyle/>
        <a:p>
          <a:endParaRPr lang="en-US"/>
        </a:p>
      </dgm:t>
    </dgm:pt>
    <dgm:pt modelId="{5EF91DCC-D8B7-4161-B441-11B93E319499}" type="sibTrans" cxnId="{6EF8B297-749F-4A41-A0A7-1CABEBBE7EA5}">
      <dgm:prSet/>
      <dgm:spPr/>
      <dgm:t>
        <a:bodyPr/>
        <a:lstStyle/>
        <a:p>
          <a:endParaRPr lang="en-US"/>
        </a:p>
      </dgm:t>
    </dgm:pt>
    <dgm:pt modelId="{96A47A2D-99DA-4F7C-AC66-1E092BDF1FE3}">
      <dgm:prSet phldrT="[Text]" custT="1"/>
      <dgm:spPr>
        <a:solidFill>
          <a:schemeClr val="accent1">
            <a:lumMod val="40000"/>
            <a:lumOff val="60000"/>
            <a:alpha val="90000"/>
          </a:schemeClr>
        </a:solidFill>
        <a:ln w="19050"/>
        <a:scene3d>
          <a:camera prst="orthographicFront"/>
          <a:lightRig rig="threePt" dir="t"/>
        </a:scene3d>
        <a:sp3d>
          <a:bevelT prst="convex"/>
        </a:sp3d>
      </dgm:spPr>
      <dgm:t>
        <a:bodyPr/>
        <a:lstStyle/>
        <a:p>
          <a:r>
            <a:rPr lang="pt-BR" sz="3600" dirty="0">
              <a:latin typeface="Times New Roman" panose="02020603050405020304" pitchFamily="18" charset="0"/>
              <a:cs typeface="Times New Roman" panose="02020603050405020304" pitchFamily="18" charset="0"/>
            </a:rPr>
            <a:t>Thảo luận nhóm, thời gian 3 phút: </a:t>
          </a:r>
          <a:r>
            <a:rPr lang="pt-BR" sz="3600" dirty="0">
              <a:solidFill>
                <a:srgbClr val="C00000"/>
              </a:solidFill>
              <a:latin typeface="Times New Roman" panose="02020603050405020304" pitchFamily="18" charset="0"/>
              <a:cs typeface="Times New Roman" panose="02020603050405020304" pitchFamily="18" charset="0"/>
            </a:rPr>
            <a:t>Hoàn thành phiếu HT 03.</a:t>
          </a:r>
          <a:endParaRPr lang="en-US" sz="3600" dirty="0">
            <a:solidFill>
              <a:srgbClr val="C00000"/>
            </a:solidFill>
            <a:latin typeface="Times New Roman" panose="02020603050405020304" pitchFamily="18" charset="0"/>
            <a:cs typeface="Times New Roman" panose="02020603050405020304" pitchFamily="18" charset="0"/>
          </a:endParaRPr>
        </a:p>
      </dgm:t>
    </dgm:pt>
    <dgm:pt modelId="{021B0BDB-B3D7-4358-B1A5-E10672E8846B}" type="parTrans" cxnId="{E0A5C3B2-E6BA-4DE2-9073-AC94C4556A46}">
      <dgm:prSet/>
      <dgm:spPr>
        <a:ln w="19050"/>
        <a:scene3d>
          <a:camera prst="orthographicFront"/>
          <a:lightRig rig="threePt" dir="t"/>
        </a:scene3d>
        <a:sp3d>
          <a:bevelT prst="convex"/>
        </a:sp3d>
      </dgm:spPr>
      <dgm:t>
        <a:bodyPr/>
        <a:lstStyle/>
        <a:p>
          <a:endParaRPr lang="en-US"/>
        </a:p>
      </dgm:t>
    </dgm:pt>
    <dgm:pt modelId="{9EBAA21C-FA10-49C7-A23A-44FA6B628529}" type="sibTrans" cxnId="{E0A5C3B2-E6BA-4DE2-9073-AC94C4556A46}">
      <dgm:prSet/>
      <dgm:spPr/>
      <dgm:t>
        <a:bodyPr/>
        <a:lstStyle/>
        <a:p>
          <a:endParaRPr lang="en-US"/>
        </a:p>
      </dgm:t>
    </dgm:pt>
    <dgm:pt modelId="{8E25AC76-B332-4B9A-9D9E-D60841A5FA9A}" type="pres">
      <dgm:prSet presAssocID="{E0428C56-ED74-451E-9B28-B25BF909293C}" presName="diagram" presStyleCnt="0">
        <dgm:presLayoutVars>
          <dgm:chPref val="1"/>
          <dgm:dir/>
          <dgm:animOne val="branch"/>
          <dgm:animLvl val="lvl"/>
          <dgm:resizeHandles/>
        </dgm:presLayoutVars>
      </dgm:prSet>
      <dgm:spPr/>
    </dgm:pt>
    <dgm:pt modelId="{1B3F1566-BEDD-40CC-84E5-9B593BCA8CF1}" type="pres">
      <dgm:prSet presAssocID="{5EB0C0D0-5C08-432F-B6EA-869ECB679947}" presName="root" presStyleCnt="0"/>
      <dgm:spPr>
        <a:scene3d>
          <a:camera prst="orthographicFront"/>
          <a:lightRig rig="threePt" dir="t"/>
        </a:scene3d>
        <a:sp3d>
          <a:bevelT prst="convex"/>
        </a:sp3d>
      </dgm:spPr>
    </dgm:pt>
    <dgm:pt modelId="{F91AB5C0-6A7B-402C-8535-CB53893D3D51}" type="pres">
      <dgm:prSet presAssocID="{5EB0C0D0-5C08-432F-B6EA-869ECB679947}" presName="rootComposite" presStyleCnt="0"/>
      <dgm:spPr>
        <a:scene3d>
          <a:camera prst="orthographicFront"/>
          <a:lightRig rig="threePt" dir="t"/>
        </a:scene3d>
        <a:sp3d>
          <a:bevelT prst="convex"/>
        </a:sp3d>
      </dgm:spPr>
    </dgm:pt>
    <dgm:pt modelId="{DF46566A-D2C3-4B10-936B-A5C9D547831C}" type="pres">
      <dgm:prSet presAssocID="{5EB0C0D0-5C08-432F-B6EA-869ECB679947}" presName="rootText" presStyleLbl="node1" presStyleIdx="0" presStyleCnt="1" custScaleX="140320" custScaleY="41662" custLinFactNeighborY="6265"/>
      <dgm:spPr/>
    </dgm:pt>
    <dgm:pt modelId="{2A032713-29BA-4652-BEB3-387509A9FF79}" type="pres">
      <dgm:prSet presAssocID="{5EB0C0D0-5C08-432F-B6EA-869ECB679947}" presName="rootConnector" presStyleLbl="node1" presStyleIdx="0" presStyleCnt="1"/>
      <dgm:spPr/>
    </dgm:pt>
    <dgm:pt modelId="{B6005DDD-A522-415A-9357-89186CCDC439}" type="pres">
      <dgm:prSet presAssocID="{5EB0C0D0-5C08-432F-B6EA-869ECB679947}" presName="childShape" presStyleCnt="0"/>
      <dgm:spPr>
        <a:scene3d>
          <a:camera prst="orthographicFront"/>
          <a:lightRig rig="threePt" dir="t"/>
        </a:scene3d>
        <a:sp3d>
          <a:bevelT prst="convex"/>
        </a:sp3d>
      </dgm:spPr>
    </dgm:pt>
    <dgm:pt modelId="{D78752E0-C8D4-4282-B21D-ED9043028FB6}" type="pres">
      <dgm:prSet presAssocID="{021B0BDB-B3D7-4358-B1A5-E10672E8846B}" presName="Name13" presStyleLbl="parChTrans1D2" presStyleIdx="0" presStyleCnt="1"/>
      <dgm:spPr/>
    </dgm:pt>
    <dgm:pt modelId="{69617981-F2CA-4875-879F-231804C45B42}" type="pres">
      <dgm:prSet presAssocID="{96A47A2D-99DA-4F7C-AC66-1E092BDF1FE3}" presName="childText" presStyleLbl="bgAcc1" presStyleIdx="0" presStyleCnt="1" custScaleX="202668" custScaleY="58941">
        <dgm:presLayoutVars>
          <dgm:bulletEnabled val="1"/>
        </dgm:presLayoutVars>
      </dgm:prSet>
      <dgm:spPr/>
    </dgm:pt>
  </dgm:ptLst>
  <dgm:cxnLst>
    <dgm:cxn modelId="{2D9C4923-671A-48F5-ABE9-DADDA8CCFB4C}" type="presOf" srcId="{5EB0C0D0-5C08-432F-B6EA-869ECB679947}" destId="{2A032713-29BA-4652-BEB3-387509A9FF79}" srcOrd="1" destOrd="0" presId="urn:microsoft.com/office/officeart/2005/8/layout/hierarchy3"/>
    <dgm:cxn modelId="{DF2D5B34-9C5F-4165-AEE3-D6EB4CE1F189}" type="presOf" srcId="{96A47A2D-99DA-4F7C-AC66-1E092BDF1FE3}" destId="{69617981-F2CA-4875-879F-231804C45B42}" srcOrd="0" destOrd="0" presId="urn:microsoft.com/office/officeart/2005/8/layout/hierarchy3"/>
    <dgm:cxn modelId="{3D1B0F97-812F-49EC-982A-ED7480951B73}" type="presOf" srcId="{E0428C56-ED74-451E-9B28-B25BF909293C}" destId="{8E25AC76-B332-4B9A-9D9E-D60841A5FA9A}" srcOrd="0" destOrd="0" presId="urn:microsoft.com/office/officeart/2005/8/layout/hierarchy3"/>
    <dgm:cxn modelId="{6EF8B297-749F-4A41-A0A7-1CABEBBE7EA5}" srcId="{E0428C56-ED74-451E-9B28-B25BF909293C}" destId="{5EB0C0D0-5C08-432F-B6EA-869ECB679947}" srcOrd="0" destOrd="0" parTransId="{6CBEDCBE-AA3D-4F4E-8701-97BFD5B3D6C8}" sibTransId="{5EF91DCC-D8B7-4161-B441-11B93E319499}"/>
    <dgm:cxn modelId="{E0A5C3B2-E6BA-4DE2-9073-AC94C4556A46}" srcId="{5EB0C0D0-5C08-432F-B6EA-869ECB679947}" destId="{96A47A2D-99DA-4F7C-AC66-1E092BDF1FE3}" srcOrd="0" destOrd="0" parTransId="{021B0BDB-B3D7-4358-B1A5-E10672E8846B}" sibTransId="{9EBAA21C-FA10-49C7-A23A-44FA6B628529}"/>
    <dgm:cxn modelId="{3275E6D7-BB67-4908-8BE2-4CC2DCE0CEC3}" type="presOf" srcId="{021B0BDB-B3D7-4358-B1A5-E10672E8846B}" destId="{D78752E0-C8D4-4282-B21D-ED9043028FB6}" srcOrd="0" destOrd="0" presId="urn:microsoft.com/office/officeart/2005/8/layout/hierarchy3"/>
    <dgm:cxn modelId="{A51349F5-F473-4DD7-AE1A-4C4EF199120B}" type="presOf" srcId="{5EB0C0D0-5C08-432F-B6EA-869ECB679947}" destId="{DF46566A-D2C3-4B10-936B-A5C9D547831C}" srcOrd="0" destOrd="0" presId="urn:microsoft.com/office/officeart/2005/8/layout/hierarchy3"/>
    <dgm:cxn modelId="{F4B744D2-8AF3-4FD1-8675-77A98F05F22F}" type="presParOf" srcId="{8E25AC76-B332-4B9A-9D9E-D60841A5FA9A}" destId="{1B3F1566-BEDD-40CC-84E5-9B593BCA8CF1}" srcOrd="0" destOrd="0" presId="urn:microsoft.com/office/officeart/2005/8/layout/hierarchy3"/>
    <dgm:cxn modelId="{C8063B68-2EE6-46A4-854D-ECCD75A75331}" type="presParOf" srcId="{1B3F1566-BEDD-40CC-84E5-9B593BCA8CF1}" destId="{F91AB5C0-6A7B-402C-8535-CB53893D3D51}" srcOrd="0" destOrd="0" presId="urn:microsoft.com/office/officeart/2005/8/layout/hierarchy3"/>
    <dgm:cxn modelId="{EAE0D63B-B674-4805-B885-D6BCAE2E08E7}" type="presParOf" srcId="{F91AB5C0-6A7B-402C-8535-CB53893D3D51}" destId="{DF46566A-D2C3-4B10-936B-A5C9D547831C}" srcOrd="0" destOrd="0" presId="urn:microsoft.com/office/officeart/2005/8/layout/hierarchy3"/>
    <dgm:cxn modelId="{0477E635-C5E0-4361-8A56-9C4A46D11ADF}" type="presParOf" srcId="{F91AB5C0-6A7B-402C-8535-CB53893D3D51}" destId="{2A032713-29BA-4652-BEB3-387509A9FF79}" srcOrd="1" destOrd="0" presId="urn:microsoft.com/office/officeart/2005/8/layout/hierarchy3"/>
    <dgm:cxn modelId="{6367611D-8561-40C0-97F8-3B3FFBA8FD85}" type="presParOf" srcId="{1B3F1566-BEDD-40CC-84E5-9B593BCA8CF1}" destId="{B6005DDD-A522-415A-9357-89186CCDC439}" srcOrd="1" destOrd="0" presId="urn:microsoft.com/office/officeart/2005/8/layout/hierarchy3"/>
    <dgm:cxn modelId="{4E1FAC55-F266-4124-9522-E924FF34381B}" type="presParOf" srcId="{B6005DDD-A522-415A-9357-89186CCDC439}" destId="{D78752E0-C8D4-4282-B21D-ED9043028FB6}" srcOrd="0" destOrd="0" presId="urn:microsoft.com/office/officeart/2005/8/layout/hierarchy3"/>
    <dgm:cxn modelId="{E48BCC3A-7803-4A81-9491-0AD359CFDB50}" type="presParOf" srcId="{B6005DDD-A522-415A-9357-89186CCDC439}" destId="{69617981-F2CA-4875-879F-231804C45B4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579EA9-8B0C-4398-9DA2-5C2A14995B68}"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654F1AE1-E653-43CE-BDB6-45F590F395C5}">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vi-VN" sz="2400" b="1" dirty="0">
              <a:latin typeface="+mj-lt"/>
            </a:rPr>
            <a:t>a)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vi-VN" sz="2400" dirty="0">
              <a:latin typeface="+mj-lt"/>
            </a:rPr>
            <a:t> từ ngữ nào để điền vào chỗ trống</a:t>
          </a:r>
          <a:r>
            <a:rPr lang="en-US" sz="2400" dirty="0">
              <a:latin typeface="+mj-lt"/>
            </a:rPr>
            <a:t>. </a:t>
          </a:r>
          <a:r>
            <a:rPr lang="vi-VN" sz="2400" dirty="0">
              <a:latin typeface="+mj-lt"/>
            </a:rPr>
            <a:t>Giải thích lí do</a:t>
          </a:r>
          <a:r>
            <a:rPr lang="en-US" sz="2400" dirty="0">
              <a:latin typeface="+mj-lt"/>
            </a:rPr>
            <a:t>:</a:t>
          </a:r>
        </a:p>
        <a:p>
          <a:r>
            <a:rPr lang="vi-VN" sz="2400" i="1" dirty="0">
              <a:latin typeface="+mj-lt"/>
            </a:rPr>
            <a:t>Sáng ra trời rộng đến đâu</a:t>
          </a:r>
          <a:br>
            <a:rPr lang="vi-VN" sz="2400" i="1" dirty="0">
              <a:latin typeface="+mj-lt"/>
            </a:rPr>
          </a:br>
          <a:r>
            <a:rPr lang="vi-VN" sz="2400" i="1" dirty="0">
              <a:latin typeface="+mj-lt"/>
            </a:rPr>
            <a:t>Trời xanh như mới ......(1) biết xanh</a:t>
          </a:r>
          <a:br>
            <a:rPr lang="vi-VN" sz="2400" i="1" dirty="0">
              <a:latin typeface="+mj-lt"/>
            </a:rPr>
          </a:br>
          <a:r>
            <a:rPr lang="vi-VN" sz="2400" i="1" dirty="0">
              <a:latin typeface="+mj-lt"/>
            </a:rPr>
            <a:t>Tiếng chim lay động lá cành</a:t>
          </a:r>
          <a:br>
            <a:rPr lang="vi-VN" sz="2400" i="1" dirty="0">
              <a:latin typeface="+mj-lt"/>
            </a:rPr>
          </a:br>
          <a:r>
            <a:rPr lang="vi-VN" sz="2400" i="1" dirty="0">
              <a:latin typeface="+mj-lt"/>
            </a:rPr>
            <a:t>Tiếng chim đánh thức ......(2) dậy cùng.</a:t>
          </a:r>
          <a:endParaRPr lang="en-US" sz="2400" i="1" dirty="0">
            <a:latin typeface="+mj-lt"/>
          </a:endParaRPr>
        </a:p>
        <a:p>
          <a:r>
            <a:rPr lang="vi-VN" sz="2400" dirty="0">
              <a:latin typeface="+mj-lt"/>
            </a:rPr>
            <a:t>(Định Hải)</a:t>
          </a:r>
          <a:endParaRPr lang="en-US" sz="2400" dirty="0">
            <a:latin typeface="+mj-lt"/>
          </a:endParaRPr>
        </a:p>
      </dgm:t>
    </dgm:pt>
    <dgm:pt modelId="{5F8A97CC-CCB9-47F0-9558-091B3644E663}" type="parTrans" cxnId="{B64D29CA-6D60-4415-BE72-5741DD54185E}">
      <dgm:prSet/>
      <dgm:spPr/>
      <dgm:t>
        <a:bodyPr/>
        <a:lstStyle/>
        <a:p>
          <a:endParaRPr lang="en-US"/>
        </a:p>
      </dgm:t>
    </dgm:pt>
    <dgm:pt modelId="{B771A307-F7FB-487F-ABD5-95F067F76A93}" type="sibTrans" cxnId="{B64D29CA-6D60-4415-BE72-5741DD54185E}">
      <dgm:prSet/>
      <dgm:spPr/>
      <dgm:t>
        <a:bodyPr/>
        <a:lstStyle/>
        <a:p>
          <a:endParaRPr lang="en-US"/>
        </a:p>
      </dgm:t>
    </dgm:pt>
    <dgm:pt modelId="{975A0E7C-DF30-4A1B-B357-8793B2CD1D48}">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a:latin typeface="+mj-lt"/>
            </a:rPr>
            <a:t>Ở vị trí số (1) điền </a:t>
          </a:r>
          <a:r>
            <a:rPr lang="vi-VN" i="1" dirty="0">
              <a:latin typeface="+mj-lt"/>
            </a:rPr>
            <a:t>lần đầu </a:t>
          </a:r>
          <a:r>
            <a:rPr lang="vi-VN" dirty="0">
              <a:latin typeface="+mj-lt"/>
            </a:rPr>
            <a:t>vì từ </a:t>
          </a:r>
          <a:r>
            <a:rPr lang="vi-VN" i="1" dirty="0">
              <a:latin typeface="+mj-lt"/>
            </a:rPr>
            <a:t>đầu</a:t>
          </a:r>
          <a:r>
            <a:rPr lang="vi-VN" dirty="0">
              <a:latin typeface="+mj-lt"/>
            </a:rPr>
            <a:t> sẽ tạo vần với từ </a:t>
          </a:r>
          <a:r>
            <a:rPr lang="vi-VN" i="1" dirty="0">
              <a:latin typeface="+mj-lt"/>
            </a:rPr>
            <a:t>đâu</a:t>
          </a:r>
          <a:r>
            <a:rPr lang="vi-VN" dirty="0">
              <a:latin typeface="+mj-lt"/>
            </a:rPr>
            <a:t> phía câu trên để phù hợp với cách gieo vần thơ lục bát.</a:t>
          </a:r>
          <a:endParaRPr lang="en-US" dirty="0">
            <a:latin typeface="+mj-lt"/>
          </a:endParaRPr>
        </a:p>
      </dgm:t>
    </dgm:pt>
    <dgm:pt modelId="{9609EB87-6147-4B50-869E-A724A37B88E3}" type="parTrans" cxnId="{69D00EE6-671D-4DE2-A76D-41844BAA0C8A}">
      <dgm:prSet/>
      <dgm:spPr/>
      <dgm:t>
        <a:bodyPr/>
        <a:lstStyle/>
        <a:p>
          <a:endParaRPr lang="en-US"/>
        </a:p>
      </dgm:t>
    </dgm:pt>
    <dgm:pt modelId="{383E179D-11D1-40B5-B2B0-1A01C727DA08}" type="sibTrans" cxnId="{69D00EE6-671D-4DE2-A76D-41844BAA0C8A}">
      <dgm:prSet/>
      <dgm:spPr/>
      <dgm:t>
        <a:bodyPr/>
        <a:lstStyle/>
        <a:p>
          <a:endParaRPr lang="en-US"/>
        </a:p>
      </dgm:t>
    </dgm:pt>
    <dgm:pt modelId="{7D8C9656-0E0C-45FB-80DD-1A28CB0E60AC}">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a:latin typeface="+mj-lt"/>
            </a:rPr>
            <a:t>Ở vị trí số (2) điền từ </a:t>
          </a:r>
          <a:r>
            <a:rPr lang="vi-VN" i="1" dirty="0">
              <a:latin typeface="+mj-lt"/>
            </a:rPr>
            <a:t>chổi xanh</a:t>
          </a:r>
          <a:r>
            <a:rPr lang="vi-VN" dirty="0">
              <a:latin typeface="+mj-lt"/>
            </a:rPr>
            <a:t> vì từ </a:t>
          </a:r>
          <a:r>
            <a:rPr lang="vi-VN" i="1" dirty="0">
              <a:latin typeface="+mj-lt"/>
            </a:rPr>
            <a:t>xanh</a:t>
          </a:r>
          <a:r>
            <a:rPr lang="vi-VN" dirty="0">
              <a:latin typeface="+mj-lt"/>
            </a:rPr>
            <a:t> sẽ tạo vần với từ </a:t>
          </a:r>
          <a:r>
            <a:rPr lang="vi-VN" i="1" dirty="0">
              <a:latin typeface="+mj-lt"/>
            </a:rPr>
            <a:t>cành</a:t>
          </a:r>
          <a:r>
            <a:rPr lang="vi-VN" dirty="0">
              <a:latin typeface="+mj-lt"/>
            </a:rPr>
            <a:t> phía trên để phù hợp với cách gieo vần thơ lục bát.</a:t>
          </a:r>
          <a:endParaRPr lang="en-US" dirty="0">
            <a:latin typeface="+mj-lt"/>
          </a:endParaRPr>
        </a:p>
      </dgm:t>
    </dgm:pt>
    <dgm:pt modelId="{C512A6BA-2BCA-4906-8D8C-DFE8519C2821}" type="parTrans" cxnId="{7A1A22ED-5463-4433-A4CA-DB14221AAE7A}">
      <dgm:prSet/>
      <dgm:spPr/>
      <dgm:t>
        <a:bodyPr/>
        <a:lstStyle/>
        <a:p>
          <a:endParaRPr lang="en-US"/>
        </a:p>
      </dgm:t>
    </dgm:pt>
    <dgm:pt modelId="{502A4968-DAD5-4AFE-B701-ACC3837CF15F}" type="sibTrans" cxnId="{7A1A22ED-5463-4433-A4CA-DB14221AAE7A}">
      <dgm:prSet/>
      <dgm:spPr/>
      <dgm:t>
        <a:bodyPr/>
        <a:lstStyle/>
        <a:p>
          <a:endParaRPr lang="en-US"/>
        </a:p>
      </dgm:t>
    </dgm:pt>
    <dgm:pt modelId="{7794B1A6-CC91-4E80-BF3B-C5BF0B598D99}" type="pres">
      <dgm:prSet presAssocID="{40579EA9-8B0C-4398-9DA2-5C2A14995B68}" presName="Name0" presStyleCnt="0">
        <dgm:presLayoutVars>
          <dgm:dir/>
          <dgm:animLvl val="lvl"/>
          <dgm:resizeHandles val="exact"/>
        </dgm:presLayoutVars>
      </dgm:prSet>
      <dgm:spPr/>
    </dgm:pt>
    <dgm:pt modelId="{9286979E-9A01-49B9-8B1E-2BAFB59084BE}" type="pres">
      <dgm:prSet presAssocID="{654F1AE1-E653-43CE-BDB6-45F590F395C5}" presName="boxAndChildren" presStyleCnt="0"/>
      <dgm:spPr/>
    </dgm:pt>
    <dgm:pt modelId="{52248231-76AC-473D-AFEF-BAE950618B06}" type="pres">
      <dgm:prSet presAssocID="{654F1AE1-E653-43CE-BDB6-45F590F395C5}" presName="parentTextBox" presStyleLbl="node1" presStyleIdx="0" presStyleCnt="1"/>
      <dgm:spPr/>
    </dgm:pt>
    <dgm:pt modelId="{E76DEF46-2E60-45A8-8DB1-421D03228A9B}" type="pres">
      <dgm:prSet presAssocID="{654F1AE1-E653-43CE-BDB6-45F590F395C5}" presName="entireBox" presStyleLbl="node1" presStyleIdx="0" presStyleCnt="1"/>
      <dgm:spPr/>
    </dgm:pt>
    <dgm:pt modelId="{F3510621-CE34-4177-8911-9293FA80EB09}" type="pres">
      <dgm:prSet presAssocID="{654F1AE1-E653-43CE-BDB6-45F590F395C5}" presName="descendantBox" presStyleCnt="0"/>
      <dgm:spPr/>
    </dgm:pt>
    <dgm:pt modelId="{178DA9EF-456F-483B-91C6-4F013D37F601}" type="pres">
      <dgm:prSet presAssocID="{975A0E7C-DF30-4A1B-B357-8793B2CD1D48}" presName="childTextBox" presStyleLbl="fgAccFollowNode1" presStyleIdx="0" presStyleCnt="2">
        <dgm:presLayoutVars>
          <dgm:bulletEnabled val="1"/>
        </dgm:presLayoutVars>
      </dgm:prSet>
      <dgm:spPr/>
    </dgm:pt>
    <dgm:pt modelId="{413DE7C5-D811-4BDC-8CF5-3493A79DC134}" type="pres">
      <dgm:prSet presAssocID="{7D8C9656-0E0C-45FB-80DD-1A28CB0E60AC}" presName="childTextBox" presStyleLbl="fgAccFollowNode1" presStyleIdx="1" presStyleCnt="2">
        <dgm:presLayoutVars>
          <dgm:bulletEnabled val="1"/>
        </dgm:presLayoutVars>
      </dgm:prSet>
      <dgm:spPr/>
    </dgm:pt>
  </dgm:ptLst>
  <dgm:cxnLst>
    <dgm:cxn modelId="{C780B311-AD25-402C-B0CD-40FC1AB9FC67}" type="presOf" srcId="{40579EA9-8B0C-4398-9DA2-5C2A14995B68}" destId="{7794B1A6-CC91-4E80-BF3B-C5BF0B598D99}" srcOrd="0" destOrd="0" presId="urn:microsoft.com/office/officeart/2005/8/layout/process4"/>
    <dgm:cxn modelId="{583F562B-D913-404F-A7C1-52A3F9B68FBF}" type="presOf" srcId="{975A0E7C-DF30-4A1B-B357-8793B2CD1D48}" destId="{178DA9EF-456F-483B-91C6-4F013D37F601}" srcOrd="0" destOrd="0" presId="urn:microsoft.com/office/officeart/2005/8/layout/process4"/>
    <dgm:cxn modelId="{107C0E63-7035-4D48-8C11-97044E3785A5}" type="presOf" srcId="{7D8C9656-0E0C-45FB-80DD-1A28CB0E60AC}" destId="{413DE7C5-D811-4BDC-8CF5-3493A79DC134}" srcOrd="0" destOrd="0" presId="urn:microsoft.com/office/officeart/2005/8/layout/process4"/>
    <dgm:cxn modelId="{AE812881-9C6B-4686-BE0D-A89B659DEF74}" type="presOf" srcId="{654F1AE1-E653-43CE-BDB6-45F590F395C5}" destId="{E76DEF46-2E60-45A8-8DB1-421D03228A9B}" srcOrd="1" destOrd="0" presId="urn:microsoft.com/office/officeart/2005/8/layout/process4"/>
    <dgm:cxn modelId="{B64D29CA-6D60-4415-BE72-5741DD54185E}" srcId="{40579EA9-8B0C-4398-9DA2-5C2A14995B68}" destId="{654F1AE1-E653-43CE-BDB6-45F590F395C5}" srcOrd="0" destOrd="0" parTransId="{5F8A97CC-CCB9-47F0-9558-091B3644E663}" sibTransId="{B771A307-F7FB-487F-ABD5-95F067F76A93}"/>
    <dgm:cxn modelId="{69D00EE6-671D-4DE2-A76D-41844BAA0C8A}" srcId="{654F1AE1-E653-43CE-BDB6-45F590F395C5}" destId="{975A0E7C-DF30-4A1B-B357-8793B2CD1D48}" srcOrd="0" destOrd="0" parTransId="{9609EB87-6147-4B50-869E-A724A37B88E3}" sibTransId="{383E179D-11D1-40B5-B2B0-1A01C727DA08}"/>
    <dgm:cxn modelId="{7A1A22ED-5463-4433-A4CA-DB14221AAE7A}" srcId="{654F1AE1-E653-43CE-BDB6-45F590F395C5}" destId="{7D8C9656-0E0C-45FB-80DD-1A28CB0E60AC}" srcOrd="1" destOrd="0" parTransId="{C512A6BA-2BCA-4906-8D8C-DFE8519C2821}" sibTransId="{502A4968-DAD5-4AFE-B701-ACC3837CF15F}"/>
    <dgm:cxn modelId="{F91F9DF1-8A85-4FFB-A7A5-3F7E18C89F3C}" type="presOf" srcId="{654F1AE1-E653-43CE-BDB6-45F590F395C5}" destId="{52248231-76AC-473D-AFEF-BAE950618B06}" srcOrd="0" destOrd="0" presId="urn:microsoft.com/office/officeart/2005/8/layout/process4"/>
    <dgm:cxn modelId="{C54533D8-56D2-40B4-93E4-1AC14D5A56D7}" type="presParOf" srcId="{7794B1A6-CC91-4E80-BF3B-C5BF0B598D99}" destId="{9286979E-9A01-49B9-8B1E-2BAFB59084BE}" srcOrd="0" destOrd="0" presId="urn:microsoft.com/office/officeart/2005/8/layout/process4"/>
    <dgm:cxn modelId="{41993139-018C-42C9-866D-2AD37D33E894}" type="presParOf" srcId="{9286979E-9A01-49B9-8B1E-2BAFB59084BE}" destId="{52248231-76AC-473D-AFEF-BAE950618B06}" srcOrd="0" destOrd="0" presId="urn:microsoft.com/office/officeart/2005/8/layout/process4"/>
    <dgm:cxn modelId="{4EDBA542-F159-4C95-B996-59B63B26C058}" type="presParOf" srcId="{9286979E-9A01-49B9-8B1E-2BAFB59084BE}" destId="{E76DEF46-2E60-45A8-8DB1-421D03228A9B}" srcOrd="1" destOrd="0" presId="urn:microsoft.com/office/officeart/2005/8/layout/process4"/>
    <dgm:cxn modelId="{5D82D848-9942-494E-8485-9BCA5DA24CA0}" type="presParOf" srcId="{9286979E-9A01-49B9-8B1E-2BAFB59084BE}" destId="{F3510621-CE34-4177-8911-9293FA80EB09}" srcOrd="2" destOrd="0" presId="urn:microsoft.com/office/officeart/2005/8/layout/process4"/>
    <dgm:cxn modelId="{5FD2A2F1-09DA-4DCB-AE19-5A91E7C96710}" type="presParOf" srcId="{F3510621-CE34-4177-8911-9293FA80EB09}" destId="{178DA9EF-456F-483B-91C6-4F013D37F601}" srcOrd="0" destOrd="0" presId="urn:microsoft.com/office/officeart/2005/8/layout/process4"/>
    <dgm:cxn modelId="{904E49AD-A222-4B2B-9346-F102E05B3B5B}" type="presParOf" srcId="{F3510621-CE34-4177-8911-9293FA80EB09}" destId="{413DE7C5-D811-4BDC-8CF5-3493A79DC134}" srcOrd="1" destOrd="0" presId="urn:microsoft.com/office/officeart/2005/8/layout/process4"/>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353791-CC1F-4BDB-81EE-BD2770CEB8E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D13B-1109-4E19-8B7E-529868414ECA}">
      <dgm:prSet phldrT="[Text]"/>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lIns="1524191"/>
        <a:lstStyle/>
        <a:p>
          <a:r>
            <a:rPr lang="en-US" i="1" dirty="0" err="1">
              <a:latin typeface="Times New Roman" panose="02020603050405020304" pitchFamily="18" charset="0"/>
              <a:cs typeface="Times New Roman" panose="02020603050405020304" pitchFamily="18" charset="0"/>
            </a:rPr>
            <a:t>Chọn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câu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phù</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hợp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điền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chỗ</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trống</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20CA2673-471A-42DE-B6C7-F7B9146FEAA2}" type="parTrans" cxnId="{87EB33DF-9357-4E58-A55C-95BC010B0C38}">
      <dgm:prSet/>
      <dgm:spPr/>
      <dgm:t>
        <a:bodyPr/>
        <a:lstStyle/>
        <a:p>
          <a:endParaRPr lang="en-US"/>
        </a:p>
      </dgm:t>
    </dgm:pt>
    <dgm:pt modelId="{45A4368D-0E5A-4EC7-93BC-9903FDE19DF8}" type="sibTrans" cxnId="{87EB33DF-9357-4E58-A55C-95BC010B0C38}">
      <dgm:prSet/>
      <dgm:spPr/>
      <dgm:t>
        <a:bodyPr/>
        <a:lstStyle/>
        <a:p>
          <a:endParaRPr lang="en-US"/>
        </a:p>
      </dgm:t>
    </dgm:pt>
    <dgm:pt modelId="{C1CC49B9-D8B2-4291-878C-70CFBA1AE11C}" type="pres">
      <dgm:prSet presAssocID="{33353791-CC1F-4BDB-81EE-BD2770CEB8E7}" presName="Name0" presStyleCnt="0">
        <dgm:presLayoutVars>
          <dgm:chMax val="7"/>
          <dgm:chPref val="7"/>
          <dgm:dir/>
        </dgm:presLayoutVars>
      </dgm:prSet>
      <dgm:spPr/>
    </dgm:pt>
    <dgm:pt modelId="{258AEDB3-A04E-48A9-BE92-E17DE03DDC87}" type="pres">
      <dgm:prSet presAssocID="{33353791-CC1F-4BDB-81EE-BD2770CEB8E7}" presName="Name1" presStyleCnt="0"/>
      <dgm:spPr/>
    </dgm:pt>
    <dgm:pt modelId="{55FB8CCE-2394-4B02-86CB-7D50C2DAAEC2}" type="pres">
      <dgm:prSet presAssocID="{33353791-CC1F-4BDB-81EE-BD2770CEB8E7}" presName="cycle" presStyleCnt="0"/>
      <dgm:spPr/>
    </dgm:pt>
    <dgm:pt modelId="{DF69B077-1E2F-4E28-A5D8-6CBBBB5ECF68}" type="pres">
      <dgm:prSet presAssocID="{33353791-CC1F-4BDB-81EE-BD2770CEB8E7}" presName="srcNode" presStyleLbl="node1" presStyleIdx="0" presStyleCnt="1"/>
      <dgm:spPr/>
    </dgm:pt>
    <dgm:pt modelId="{0D6C8CE5-D1E5-4CDD-8FD1-DA7D97A29E8E}" type="pres">
      <dgm:prSet presAssocID="{33353791-CC1F-4BDB-81EE-BD2770CEB8E7}" presName="conn" presStyleLbl="parChTrans1D2" presStyleIdx="0" presStyleCnt="1"/>
      <dgm:spPr/>
    </dgm:pt>
    <dgm:pt modelId="{F084E1F4-FAFE-4889-A0B2-E5A3EBD982C5}" type="pres">
      <dgm:prSet presAssocID="{33353791-CC1F-4BDB-81EE-BD2770CEB8E7}" presName="extraNode" presStyleLbl="node1" presStyleIdx="0" presStyleCnt="1"/>
      <dgm:spPr/>
    </dgm:pt>
    <dgm:pt modelId="{0C2DD725-629D-4699-A198-CDF3A65D4BCB}" type="pres">
      <dgm:prSet presAssocID="{33353791-CC1F-4BDB-81EE-BD2770CEB8E7}" presName="dstNode" presStyleLbl="node1" presStyleIdx="0" presStyleCnt="1"/>
      <dgm:spPr/>
    </dgm:pt>
    <dgm:pt modelId="{BD11DA14-E550-42F9-BD6E-A4158E0E04B1}" type="pres">
      <dgm:prSet presAssocID="{1775D13B-1109-4E19-8B7E-529868414ECA}" presName="text_1" presStyleLbl="node1" presStyleIdx="0" presStyleCnt="1">
        <dgm:presLayoutVars>
          <dgm:bulletEnabled val="1"/>
        </dgm:presLayoutVars>
      </dgm:prSet>
      <dgm:spPr/>
    </dgm:pt>
    <dgm:pt modelId="{737812AC-1029-476C-A36F-5F99EFBD4612}" type="pres">
      <dgm:prSet presAssocID="{1775D13B-1109-4E19-8B7E-529868414ECA}" presName="accent_1" presStyleCnt="0"/>
      <dgm:spPr/>
    </dgm:pt>
    <dgm:pt modelId="{59E13936-97A1-46F7-8376-4277C11D14AA}" type="pres">
      <dgm:prSet presAssocID="{1775D13B-1109-4E19-8B7E-529868414ECA}" presName="accentRepeatNode" presStyleLbl="solidFgAcc1" presStyleIdx="0" presStyleCnt="1"/>
      <dgm:spPr>
        <a:blipFill rotWithShape="0">
          <a:blip xmlns:r="http://schemas.openxmlformats.org/officeDocument/2006/relationships" r:embed="rId1"/>
          <a:stretch>
            <a:fillRect/>
          </a:stretch>
        </a:blipFill>
      </dgm:spPr>
    </dgm:pt>
  </dgm:ptLst>
  <dgm:cxnLst>
    <dgm:cxn modelId="{7204D410-3325-4B3E-A58F-CBF75C3F027C}" type="presOf" srcId="{33353791-CC1F-4BDB-81EE-BD2770CEB8E7}" destId="{C1CC49B9-D8B2-4291-878C-70CFBA1AE11C}" srcOrd="0" destOrd="0" presId="urn:microsoft.com/office/officeart/2008/layout/VerticalCurvedList"/>
    <dgm:cxn modelId="{3A37963A-19CA-4FA6-93CA-EE6DFE1B606D}" type="presOf" srcId="{1775D13B-1109-4E19-8B7E-529868414ECA}" destId="{BD11DA14-E550-42F9-BD6E-A4158E0E04B1}" srcOrd="0" destOrd="0" presId="urn:microsoft.com/office/officeart/2008/layout/VerticalCurvedList"/>
    <dgm:cxn modelId="{AC960444-86A9-4594-8812-E0EF21FC9FF4}" type="presOf" srcId="{45A4368D-0E5A-4EC7-93BC-9903FDE19DF8}" destId="{0D6C8CE5-D1E5-4CDD-8FD1-DA7D97A29E8E}" srcOrd="0" destOrd="0" presId="urn:microsoft.com/office/officeart/2008/layout/VerticalCurvedList"/>
    <dgm:cxn modelId="{87EB33DF-9357-4E58-A55C-95BC010B0C38}" srcId="{33353791-CC1F-4BDB-81EE-BD2770CEB8E7}" destId="{1775D13B-1109-4E19-8B7E-529868414ECA}" srcOrd="0" destOrd="0" parTransId="{20CA2673-471A-42DE-B6C7-F7B9146FEAA2}" sibTransId="{45A4368D-0E5A-4EC7-93BC-9903FDE19DF8}"/>
    <dgm:cxn modelId="{6EAEFDF4-9336-4E86-814F-D99FD8945546}" type="presParOf" srcId="{C1CC49B9-D8B2-4291-878C-70CFBA1AE11C}" destId="{258AEDB3-A04E-48A9-BE92-E17DE03DDC87}" srcOrd="0" destOrd="0" presId="urn:microsoft.com/office/officeart/2008/layout/VerticalCurvedList"/>
    <dgm:cxn modelId="{796CB17B-9572-4F26-ACCA-C3CA5C9E377E}" type="presParOf" srcId="{258AEDB3-A04E-48A9-BE92-E17DE03DDC87}" destId="{55FB8CCE-2394-4B02-86CB-7D50C2DAAEC2}" srcOrd="0" destOrd="0" presId="urn:microsoft.com/office/officeart/2008/layout/VerticalCurvedList"/>
    <dgm:cxn modelId="{F7FD38BC-F4CA-4232-990A-56C8F5091F32}" type="presParOf" srcId="{55FB8CCE-2394-4B02-86CB-7D50C2DAAEC2}" destId="{DF69B077-1E2F-4E28-A5D8-6CBBBB5ECF68}" srcOrd="0" destOrd="0" presId="urn:microsoft.com/office/officeart/2008/layout/VerticalCurvedList"/>
    <dgm:cxn modelId="{9852CF94-4EA4-4FE7-8822-313EFB936BD9}" type="presParOf" srcId="{55FB8CCE-2394-4B02-86CB-7D50C2DAAEC2}" destId="{0D6C8CE5-D1E5-4CDD-8FD1-DA7D97A29E8E}" srcOrd="1" destOrd="0" presId="urn:microsoft.com/office/officeart/2008/layout/VerticalCurvedList"/>
    <dgm:cxn modelId="{0F8E5261-3A6D-4411-AFB5-9F136782451D}" type="presParOf" srcId="{55FB8CCE-2394-4B02-86CB-7D50C2DAAEC2}" destId="{F084E1F4-FAFE-4889-A0B2-E5A3EBD982C5}" srcOrd="2" destOrd="0" presId="urn:microsoft.com/office/officeart/2008/layout/VerticalCurvedList"/>
    <dgm:cxn modelId="{B4FCA19F-DAEB-499B-BD81-245A94E8445C}" type="presParOf" srcId="{55FB8CCE-2394-4B02-86CB-7D50C2DAAEC2}" destId="{0C2DD725-629D-4699-A198-CDF3A65D4BCB}" srcOrd="3" destOrd="0" presId="urn:microsoft.com/office/officeart/2008/layout/VerticalCurvedList"/>
    <dgm:cxn modelId="{86D67792-13EC-49EA-B5F7-415B6368059C}" type="presParOf" srcId="{258AEDB3-A04E-48A9-BE92-E17DE03DDC87}" destId="{BD11DA14-E550-42F9-BD6E-A4158E0E04B1}" srcOrd="1" destOrd="0" presId="urn:microsoft.com/office/officeart/2008/layout/VerticalCurvedList"/>
    <dgm:cxn modelId="{1B133761-1A3A-4A58-8147-FE4F595370DB}" type="presParOf" srcId="{258AEDB3-A04E-48A9-BE92-E17DE03DDC87}" destId="{737812AC-1029-476C-A36F-5F99EFBD4612}" srcOrd="2" destOrd="0" presId="urn:microsoft.com/office/officeart/2008/layout/VerticalCurvedList"/>
    <dgm:cxn modelId="{929DC314-B5CD-492E-B402-F0F3A1FE1E83}" type="presParOf" srcId="{737812AC-1029-476C-A36F-5F99EFBD4612}" destId="{59E13936-97A1-46F7-8376-4277C11D14A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353791-CC1F-4BDB-81EE-BD2770CEB8E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775D13B-1109-4E19-8B7E-529868414ECA}">
      <dgm:prSet phldrT="[Text]"/>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i="1" dirty="0" err="1">
              <a:latin typeface="Times New Roman" panose="02020603050405020304" pitchFamily="18" charset="0"/>
              <a:cs typeface="Times New Roman" panose="02020603050405020304" pitchFamily="18" charset="0"/>
            </a:rPr>
            <a:t>Tập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bài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thơ</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lục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bát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tùy</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cha,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a:t>
          </a:r>
        </a:p>
      </dgm:t>
    </dgm:pt>
    <dgm:pt modelId="{20CA2673-471A-42DE-B6C7-F7B9146FEAA2}" type="parTrans" cxnId="{87EB33DF-9357-4E58-A55C-95BC010B0C38}">
      <dgm:prSet/>
      <dgm:spPr/>
      <dgm:t>
        <a:bodyPr/>
        <a:lstStyle/>
        <a:p>
          <a:endParaRPr lang="en-US"/>
        </a:p>
      </dgm:t>
    </dgm:pt>
    <dgm:pt modelId="{45A4368D-0E5A-4EC7-93BC-9903FDE19DF8}" type="sibTrans" cxnId="{87EB33DF-9357-4E58-A55C-95BC010B0C38}">
      <dgm:prSet/>
      <dgm:spPr/>
      <dgm:t>
        <a:bodyPr/>
        <a:lstStyle/>
        <a:p>
          <a:endParaRPr lang="en-US"/>
        </a:p>
      </dgm:t>
    </dgm:pt>
    <dgm:pt modelId="{C1CC49B9-D8B2-4291-878C-70CFBA1AE11C}" type="pres">
      <dgm:prSet presAssocID="{33353791-CC1F-4BDB-81EE-BD2770CEB8E7}" presName="Name0" presStyleCnt="0">
        <dgm:presLayoutVars>
          <dgm:chMax val="7"/>
          <dgm:chPref val="7"/>
          <dgm:dir/>
        </dgm:presLayoutVars>
      </dgm:prSet>
      <dgm:spPr/>
    </dgm:pt>
    <dgm:pt modelId="{258AEDB3-A04E-48A9-BE92-E17DE03DDC87}" type="pres">
      <dgm:prSet presAssocID="{33353791-CC1F-4BDB-81EE-BD2770CEB8E7}" presName="Name1" presStyleCnt="0"/>
      <dgm:spPr/>
    </dgm:pt>
    <dgm:pt modelId="{55FB8CCE-2394-4B02-86CB-7D50C2DAAEC2}" type="pres">
      <dgm:prSet presAssocID="{33353791-CC1F-4BDB-81EE-BD2770CEB8E7}" presName="cycle" presStyleCnt="0"/>
      <dgm:spPr/>
    </dgm:pt>
    <dgm:pt modelId="{DF69B077-1E2F-4E28-A5D8-6CBBBB5ECF68}" type="pres">
      <dgm:prSet presAssocID="{33353791-CC1F-4BDB-81EE-BD2770CEB8E7}" presName="srcNode" presStyleLbl="node1" presStyleIdx="0" presStyleCnt="1"/>
      <dgm:spPr/>
    </dgm:pt>
    <dgm:pt modelId="{0D6C8CE5-D1E5-4CDD-8FD1-DA7D97A29E8E}" type="pres">
      <dgm:prSet presAssocID="{33353791-CC1F-4BDB-81EE-BD2770CEB8E7}" presName="conn" presStyleLbl="parChTrans1D2" presStyleIdx="0" presStyleCnt="1"/>
      <dgm:spPr/>
    </dgm:pt>
    <dgm:pt modelId="{F084E1F4-FAFE-4889-A0B2-E5A3EBD982C5}" type="pres">
      <dgm:prSet presAssocID="{33353791-CC1F-4BDB-81EE-BD2770CEB8E7}" presName="extraNode" presStyleLbl="node1" presStyleIdx="0" presStyleCnt="1"/>
      <dgm:spPr/>
    </dgm:pt>
    <dgm:pt modelId="{0C2DD725-629D-4699-A198-CDF3A65D4BCB}" type="pres">
      <dgm:prSet presAssocID="{33353791-CC1F-4BDB-81EE-BD2770CEB8E7}" presName="dstNode" presStyleLbl="node1" presStyleIdx="0" presStyleCnt="1"/>
      <dgm:spPr/>
    </dgm:pt>
    <dgm:pt modelId="{BD11DA14-E550-42F9-BD6E-A4158E0E04B1}" type="pres">
      <dgm:prSet presAssocID="{1775D13B-1109-4E19-8B7E-529868414ECA}" presName="text_1" presStyleLbl="node1" presStyleIdx="0" presStyleCnt="1">
        <dgm:presLayoutVars>
          <dgm:bulletEnabled val="1"/>
        </dgm:presLayoutVars>
      </dgm:prSet>
      <dgm:spPr/>
    </dgm:pt>
    <dgm:pt modelId="{737812AC-1029-476C-A36F-5F99EFBD4612}" type="pres">
      <dgm:prSet presAssocID="{1775D13B-1109-4E19-8B7E-529868414ECA}" presName="accent_1" presStyleCnt="0"/>
      <dgm:spPr/>
    </dgm:pt>
    <dgm:pt modelId="{59E13936-97A1-46F7-8376-4277C11D14AA}" type="pres">
      <dgm:prSet presAssocID="{1775D13B-1109-4E19-8B7E-529868414ECA}" presName="accentRepeatNode" presStyleLbl="solidFgAcc1" presStyleIdx="0" presStyleCnt="1"/>
      <dgm:spPr>
        <a:blipFill rotWithShape="0">
          <a:blip xmlns:r="http://schemas.openxmlformats.org/officeDocument/2006/relationships" r:embed="rId1"/>
          <a:stretch>
            <a:fillRect/>
          </a:stretch>
        </a:blipFill>
      </dgm:spPr>
    </dgm:pt>
  </dgm:ptLst>
  <dgm:cxnLst>
    <dgm:cxn modelId="{7204D410-3325-4B3E-A58F-CBF75C3F027C}" type="presOf" srcId="{33353791-CC1F-4BDB-81EE-BD2770CEB8E7}" destId="{C1CC49B9-D8B2-4291-878C-70CFBA1AE11C}" srcOrd="0" destOrd="0" presId="urn:microsoft.com/office/officeart/2008/layout/VerticalCurvedList"/>
    <dgm:cxn modelId="{3A37963A-19CA-4FA6-93CA-EE6DFE1B606D}" type="presOf" srcId="{1775D13B-1109-4E19-8B7E-529868414ECA}" destId="{BD11DA14-E550-42F9-BD6E-A4158E0E04B1}" srcOrd="0" destOrd="0" presId="urn:microsoft.com/office/officeart/2008/layout/VerticalCurvedList"/>
    <dgm:cxn modelId="{AC960444-86A9-4594-8812-E0EF21FC9FF4}" type="presOf" srcId="{45A4368D-0E5A-4EC7-93BC-9903FDE19DF8}" destId="{0D6C8CE5-D1E5-4CDD-8FD1-DA7D97A29E8E}" srcOrd="0" destOrd="0" presId="urn:microsoft.com/office/officeart/2008/layout/VerticalCurvedList"/>
    <dgm:cxn modelId="{87EB33DF-9357-4E58-A55C-95BC010B0C38}" srcId="{33353791-CC1F-4BDB-81EE-BD2770CEB8E7}" destId="{1775D13B-1109-4E19-8B7E-529868414ECA}" srcOrd="0" destOrd="0" parTransId="{20CA2673-471A-42DE-B6C7-F7B9146FEAA2}" sibTransId="{45A4368D-0E5A-4EC7-93BC-9903FDE19DF8}"/>
    <dgm:cxn modelId="{6EAEFDF4-9336-4E86-814F-D99FD8945546}" type="presParOf" srcId="{C1CC49B9-D8B2-4291-878C-70CFBA1AE11C}" destId="{258AEDB3-A04E-48A9-BE92-E17DE03DDC87}" srcOrd="0" destOrd="0" presId="urn:microsoft.com/office/officeart/2008/layout/VerticalCurvedList"/>
    <dgm:cxn modelId="{796CB17B-9572-4F26-ACCA-C3CA5C9E377E}" type="presParOf" srcId="{258AEDB3-A04E-48A9-BE92-E17DE03DDC87}" destId="{55FB8CCE-2394-4B02-86CB-7D50C2DAAEC2}" srcOrd="0" destOrd="0" presId="urn:microsoft.com/office/officeart/2008/layout/VerticalCurvedList"/>
    <dgm:cxn modelId="{F7FD38BC-F4CA-4232-990A-56C8F5091F32}" type="presParOf" srcId="{55FB8CCE-2394-4B02-86CB-7D50C2DAAEC2}" destId="{DF69B077-1E2F-4E28-A5D8-6CBBBB5ECF68}" srcOrd="0" destOrd="0" presId="urn:microsoft.com/office/officeart/2008/layout/VerticalCurvedList"/>
    <dgm:cxn modelId="{9852CF94-4EA4-4FE7-8822-313EFB936BD9}" type="presParOf" srcId="{55FB8CCE-2394-4B02-86CB-7D50C2DAAEC2}" destId="{0D6C8CE5-D1E5-4CDD-8FD1-DA7D97A29E8E}" srcOrd="1" destOrd="0" presId="urn:microsoft.com/office/officeart/2008/layout/VerticalCurvedList"/>
    <dgm:cxn modelId="{0F8E5261-3A6D-4411-AFB5-9F136782451D}" type="presParOf" srcId="{55FB8CCE-2394-4B02-86CB-7D50C2DAAEC2}" destId="{F084E1F4-FAFE-4889-A0B2-E5A3EBD982C5}" srcOrd="2" destOrd="0" presId="urn:microsoft.com/office/officeart/2008/layout/VerticalCurvedList"/>
    <dgm:cxn modelId="{B4FCA19F-DAEB-499B-BD81-245A94E8445C}" type="presParOf" srcId="{55FB8CCE-2394-4B02-86CB-7D50C2DAAEC2}" destId="{0C2DD725-629D-4699-A198-CDF3A65D4BCB}" srcOrd="3" destOrd="0" presId="urn:microsoft.com/office/officeart/2008/layout/VerticalCurvedList"/>
    <dgm:cxn modelId="{86D67792-13EC-49EA-B5F7-415B6368059C}" type="presParOf" srcId="{258AEDB3-A04E-48A9-BE92-E17DE03DDC87}" destId="{BD11DA14-E550-42F9-BD6E-A4158E0E04B1}" srcOrd="1" destOrd="0" presId="urn:microsoft.com/office/officeart/2008/layout/VerticalCurvedList"/>
    <dgm:cxn modelId="{1B133761-1A3A-4A58-8147-FE4F595370DB}" type="presParOf" srcId="{258AEDB3-A04E-48A9-BE92-E17DE03DDC87}" destId="{737812AC-1029-476C-A36F-5F99EFBD4612}" srcOrd="2" destOrd="0" presId="urn:microsoft.com/office/officeart/2008/layout/VerticalCurvedList"/>
    <dgm:cxn modelId="{929DC314-B5CD-492E-B402-F0F3A1FE1E83}" type="presParOf" srcId="{737812AC-1029-476C-A36F-5F99EFBD4612}" destId="{59E13936-97A1-46F7-8376-4277C11D14A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353791-CC1F-4BDB-81EE-BD2770CEB8E7}" type="doc">
      <dgm:prSet loTypeId="urn:microsoft.com/office/officeart/2008/layout/VerticalCurvedList" loCatId="list" qsTypeId="urn:microsoft.com/office/officeart/2005/8/quickstyle/simple1" qsCatId="simple" csTypeId="urn:microsoft.com/office/officeart/2005/8/colors/accent1_2" csCatId="accent1" phldr="1"/>
      <dgm:spPr>
        <a:scene3d>
          <a:camera prst="orthographicFront">
            <a:rot lat="0" lon="0" rev="0"/>
          </a:camera>
          <a:lightRig rig="soft" dir="t">
            <a:rot lat="0" lon="0" rev="0"/>
          </a:lightRig>
        </a:scene3d>
      </dgm:spPr>
      <dgm:t>
        <a:bodyPr/>
        <a:lstStyle/>
        <a:p>
          <a:endParaRPr lang="en-US"/>
        </a:p>
      </dgm:t>
    </dgm:pt>
    <dgm:pt modelId="{1775D13B-1109-4E19-8B7E-529868414ECA}">
      <dgm:prSet phldrT="[Text]"/>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i="1" dirty="0">
              <a:latin typeface="Times New Roman" panose="02020603050405020304" pitchFamily="18" charset="0"/>
              <a:cs typeface="Times New Roman" panose="02020603050405020304" pitchFamily="18" charset="0"/>
            </a:rPr>
            <a:t>Hãy kể lại cho các bạn nghe câu chuyện mà em đã trải nghiệm và có ấn tượng sâu sắc về một người thân trong gia đình</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20CA2673-471A-42DE-B6C7-F7B9146FEAA2}" type="parTrans" cxnId="{87EB33DF-9357-4E58-A55C-95BC010B0C38}">
      <dgm:prSet/>
      <dgm:spPr/>
      <dgm:t>
        <a:bodyPr/>
        <a:lstStyle/>
        <a:p>
          <a:endParaRPr lang="en-US"/>
        </a:p>
      </dgm:t>
    </dgm:pt>
    <dgm:pt modelId="{45A4368D-0E5A-4EC7-93BC-9903FDE19DF8}" type="sibTrans" cxnId="{87EB33DF-9357-4E58-A55C-95BC010B0C38}">
      <dgm:prSe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C1CC49B9-D8B2-4291-878C-70CFBA1AE11C}" type="pres">
      <dgm:prSet presAssocID="{33353791-CC1F-4BDB-81EE-BD2770CEB8E7}" presName="Name0" presStyleCnt="0">
        <dgm:presLayoutVars>
          <dgm:chMax val="7"/>
          <dgm:chPref val="7"/>
          <dgm:dir/>
        </dgm:presLayoutVars>
      </dgm:prSet>
      <dgm:spPr/>
    </dgm:pt>
    <dgm:pt modelId="{258AEDB3-A04E-48A9-BE92-E17DE03DDC87}" type="pres">
      <dgm:prSet presAssocID="{33353791-CC1F-4BDB-81EE-BD2770CEB8E7}" presName="Name1"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5FB8CCE-2394-4B02-86CB-7D50C2DAAEC2}" type="pres">
      <dgm:prSet presAssocID="{33353791-CC1F-4BDB-81EE-BD2770CEB8E7}" presName="cycle"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DF69B077-1E2F-4E28-A5D8-6CBBBB5ECF68}" type="pres">
      <dgm:prSet presAssocID="{33353791-CC1F-4BDB-81EE-BD2770CEB8E7}" presName="srcNode" presStyleLbl="node1"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D6C8CE5-D1E5-4CDD-8FD1-DA7D97A29E8E}" type="pres">
      <dgm:prSet presAssocID="{33353791-CC1F-4BDB-81EE-BD2770CEB8E7}" presName="conn" presStyleLbl="parChTrans1D2" presStyleIdx="0" presStyleCnt="1"/>
      <dgm:spPr/>
    </dgm:pt>
    <dgm:pt modelId="{F084E1F4-FAFE-4889-A0B2-E5A3EBD982C5}" type="pres">
      <dgm:prSet presAssocID="{33353791-CC1F-4BDB-81EE-BD2770CEB8E7}" presName="extraNode" presStyleLbl="node1"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C2DD725-629D-4699-A198-CDF3A65D4BCB}" type="pres">
      <dgm:prSet presAssocID="{33353791-CC1F-4BDB-81EE-BD2770CEB8E7}" presName="dstNode" presStyleLbl="node1" presStyleIdx="0" presStyleCn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BD11DA14-E550-42F9-BD6E-A4158E0E04B1}" type="pres">
      <dgm:prSet presAssocID="{1775D13B-1109-4E19-8B7E-529868414ECA}" presName="text_1" presStyleLbl="node1" presStyleIdx="0" presStyleCnt="1">
        <dgm:presLayoutVars>
          <dgm:bulletEnabled val="1"/>
        </dgm:presLayoutVars>
      </dgm:prSet>
      <dgm:spPr/>
    </dgm:pt>
    <dgm:pt modelId="{737812AC-1029-476C-A36F-5F99EFBD4612}" type="pres">
      <dgm:prSet presAssocID="{1775D13B-1109-4E19-8B7E-529868414ECA}" presName="accent_1"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59E13936-97A1-46F7-8376-4277C11D14AA}" type="pres">
      <dgm:prSet presAssocID="{1775D13B-1109-4E19-8B7E-529868414ECA}" presName="accentRepeatNode" presStyleLbl="solidFgAcc1" presStyleIdx="0" presStyleCnt="1"/>
      <dgm:spPr>
        <a:blipFill rotWithShape="0">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Lst>
  <dgm:cxnLst>
    <dgm:cxn modelId="{7204D410-3325-4B3E-A58F-CBF75C3F027C}" type="presOf" srcId="{33353791-CC1F-4BDB-81EE-BD2770CEB8E7}" destId="{C1CC49B9-D8B2-4291-878C-70CFBA1AE11C}" srcOrd="0" destOrd="0" presId="urn:microsoft.com/office/officeart/2008/layout/VerticalCurvedList"/>
    <dgm:cxn modelId="{3A37963A-19CA-4FA6-93CA-EE6DFE1B606D}" type="presOf" srcId="{1775D13B-1109-4E19-8B7E-529868414ECA}" destId="{BD11DA14-E550-42F9-BD6E-A4158E0E04B1}" srcOrd="0" destOrd="0" presId="urn:microsoft.com/office/officeart/2008/layout/VerticalCurvedList"/>
    <dgm:cxn modelId="{AC960444-86A9-4594-8812-E0EF21FC9FF4}" type="presOf" srcId="{45A4368D-0E5A-4EC7-93BC-9903FDE19DF8}" destId="{0D6C8CE5-D1E5-4CDD-8FD1-DA7D97A29E8E}" srcOrd="0" destOrd="0" presId="urn:microsoft.com/office/officeart/2008/layout/VerticalCurvedList"/>
    <dgm:cxn modelId="{87EB33DF-9357-4E58-A55C-95BC010B0C38}" srcId="{33353791-CC1F-4BDB-81EE-BD2770CEB8E7}" destId="{1775D13B-1109-4E19-8B7E-529868414ECA}" srcOrd="0" destOrd="0" parTransId="{20CA2673-471A-42DE-B6C7-F7B9146FEAA2}" sibTransId="{45A4368D-0E5A-4EC7-93BC-9903FDE19DF8}"/>
    <dgm:cxn modelId="{6EAEFDF4-9336-4E86-814F-D99FD8945546}" type="presParOf" srcId="{C1CC49B9-D8B2-4291-878C-70CFBA1AE11C}" destId="{258AEDB3-A04E-48A9-BE92-E17DE03DDC87}" srcOrd="0" destOrd="0" presId="urn:microsoft.com/office/officeart/2008/layout/VerticalCurvedList"/>
    <dgm:cxn modelId="{796CB17B-9572-4F26-ACCA-C3CA5C9E377E}" type="presParOf" srcId="{258AEDB3-A04E-48A9-BE92-E17DE03DDC87}" destId="{55FB8CCE-2394-4B02-86CB-7D50C2DAAEC2}" srcOrd="0" destOrd="0" presId="urn:microsoft.com/office/officeart/2008/layout/VerticalCurvedList"/>
    <dgm:cxn modelId="{F7FD38BC-F4CA-4232-990A-56C8F5091F32}" type="presParOf" srcId="{55FB8CCE-2394-4B02-86CB-7D50C2DAAEC2}" destId="{DF69B077-1E2F-4E28-A5D8-6CBBBB5ECF68}" srcOrd="0" destOrd="0" presId="urn:microsoft.com/office/officeart/2008/layout/VerticalCurvedList"/>
    <dgm:cxn modelId="{9852CF94-4EA4-4FE7-8822-313EFB936BD9}" type="presParOf" srcId="{55FB8CCE-2394-4B02-86CB-7D50C2DAAEC2}" destId="{0D6C8CE5-D1E5-4CDD-8FD1-DA7D97A29E8E}" srcOrd="1" destOrd="0" presId="urn:microsoft.com/office/officeart/2008/layout/VerticalCurvedList"/>
    <dgm:cxn modelId="{0F8E5261-3A6D-4411-AFB5-9F136782451D}" type="presParOf" srcId="{55FB8CCE-2394-4B02-86CB-7D50C2DAAEC2}" destId="{F084E1F4-FAFE-4889-A0B2-E5A3EBD982C5}" srcOrd="2" destOrd="0" presId="urn:microsoft.com/office/officeart/2008/layout/VerticalCurvedList"/>
    <dgm:cxn modelId="{B4FCA19F-DAEB-499B-BD81-245A94E8445C}" type="presParOf" srcId="{55FB8CCE-2394-4B02-86CB-7D50C2DAAEC2}" destId="{0C2DD725-629D-4699-A198-CDF3A65D4BCB}" srcOrd="3" destOrd="0" presId="urn:microsoft.com/office/officeart/2008/layout/VerticalCurvedList"/>
    <dgm:cxn modelId="{86D67792-13EC-49EA-B5F7-415B6368059C}" type="presParOf" srcId="{258AEDB3-A04E-48A9-BE92-E17DE03DDC87}" destId="{BD11DA14-E550-42F9-BD6E-A4158E0E04B1}" srcOrd="1" destOrd="0" presId="urn:microsoft.com/office/officeart/2008/layout/VerticalCurvedList"/>
    <dgm:cxn modelId="{1B133761-1A3A-4A58-8147-FE4F595370DB}" type="presParOf" srcId="{258AEDB3-A04E-48A9-BE92-E17DE03DDC87}" destId="{737812AC-1029-476C-A36F-5F99EFBD4612}" srcOrd="2" destOrd="0" presId="urn:microsoft.com/office/officeart/2008/layout/VerticalCurvedList"/>
    <dgm:cxn modelId="{929DC314-B5CD-492E-B402-F0F3A1FE1E83}" type="presParOf" srcId="{737812AC-1029-476C-A36F-5F99EFBD4612}" destId="{59E13936-97A1-46F7-8376-4277C11D14A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6566A-D2C3-4B10-936B-A5C9D547831C}">
      <dsp:nvSpPr>
        <dsp:cNvPr id="0" name=""/>
        <dsp:cNvSpPr/>
      </dsp:nvSpPr>
      <dsp:spPr>
        <a:xfrm>
          <a:off x="3060" y="486419"/>
          <a:ext cx="6306777" cy="936263"/>
        </a:xfrm>
        <a:prstGeom prst="roundRect">
          <a:avLst>
            <a:gd name="adj" fmla="val 10000"/>
          </a:avLst>
        </a:prstGeom>
        <a:solidFill>
          <a:schemeClr val="accent4">
            <a:lumMod val="20000"/>
            <a:lumOff val="80000"/>
          </a:schemeClr>
        </a:solidFill>
        <a:ln w="28575"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Times New Roman" panose="02020603050405020304" pitchFamily="18" charset="0"/>
              <a:cs typeface="Times New Roman" panose="02020603050405020304" pitchFamily="18" charset="0"/>
            </a:rPr>
            <a:t>Chia</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lớp</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thành</a:t>
          </a:r>
          <a:r>
            <a:rPr lang="en-US" sz="3600" kern="1200" baseline="0" dirty="0">
              <a:solidFill>
                <a:schemeClr val="tx1"/>
              </a:solidFill>
              <a:latin typeface="Times New Roman" panose="02020603050405020304" pitchFamily="18" charset="0"/>
              <a:cs typeface="Times New Roman" panose="02020603050405020304" pitchFamily="18" charset="0"/>
            </a:rPr>
            <a:t> 4 </a:t>
          </a:r>
          <a:r>
            <a:rPr lang="en-US" sz="3600" kern="1200" baseline="0" dirty="0" err="1">
              <a:solidFill>
                <a:schemeClr val="tx1"/>
              </a:solidFill>
              <a:latin typeface="Times New Roman" panose="02020603050405020304" pitchFamily="18" charset="0"/>
              <a:cs typeface="Times New Roman" panose="02020603050405020304" pitchFamily="18" charset="0"/>
            </a:rPr>
            <a:t>nhóm</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học</a:t>
          </a:r>
          <a:r>
            <a:rPr lang="en-US" sz="3600" kern="1200" baseline="0" dirty="0">
              <a:solidFill>
                <a:schemeClr val="tx1"/>
              </a:solidFill>
              <a:latin typeface="Times New Roman" panose="02020603050405020304" pitchFamily="18" charset="0"/>
              <a:cs typeface="Times New Roman" panose="02020603050405020304" pitchFamily="18" charset="0"/>
            </a:rPr>
            <a:t> </a:t>
          </a:r>
          <a:r>
            <a:rPr lang="en-US" sz="3600" kern="1200" baseline="0" dirty="0" err="1">
              <a:solidFill>
                <a:schemeClr val="tx1"/>
              </a:solidFill>
              <a:latin typeface="Times New Roman" panose="02020603050405020304" pitchFamily="18" charset="0"/>
              <a:cs typeface="Times New Roman" panose="02020603050405020304" pitchFamily="18" charset="0"/>
            </a:rPr>
            <a:t>tập</a:t>
          </a:r>
          <a:endParaRPr lang="en-US" sz="3600" kern="1200" dirty="0">
            <a:solidFill>
              <a:schemeClr val="tx1"/>
            </a:solidFill>
            <a:latin typeface="Times New Roman" panose="02020603050405020304" pitchFamily="18" charset="0"/>
            <a:cs typeface="Times New Roman" panose="02020603050405020304" pitchFamily="18" charset="0"/>
          </a:endParaRPr>
        </a:p>
      </dsp:txBody>
      <dsp:txXfrm>
        <a:off x="30482" y="513841"/>
        <a:ext cx="6251933" cy="881419"/>
      </dsp:txXfrm>
    </dsp:sp>
    <dsp:sp modelId="{D78752E0-C8D4-4282-B21D-ED9043028FB6}">
      <dsp:nvSpPr>
        <dsp:cNvPr id="0" name=""/>
        <dsp:cNvSpPr/>
      </dsp:nvSpPr>
      <dsp:spPr>
        <a:xfrm>
          <a:off x="633737" y="1422682"/>
          <a:ext cx="630677" cy="1083314"/>
        </a:xfrm>
        <a:custGeom>
          <a:avLst/>
          <a:gdLst/>
          <a:ahLst/>
          <a:cxnLst/>
          <a:rect l="0" t="0" r="0" b="0"/>
          <a:pathLst>
            <a:path>
              <a:moveTo>
                <a:pt x="0" y="0"/>
              </a:moveTo>
              <a:lnTo>
                <a:pt x="0" y="1083314"/>
              </a:lnTo>
              <a:lnTo>
                <a:pt x="630677" y="1083314"/>
              </a:lnTo>
            </a:path>
          </a:pathLst>
        </a:custGeom>
        <a:noFill/>
        <a:ln w="19050"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0">
          <a:scrgbClr r="0" g="0" b="0"/>
        </a:fillRef>
        <a:effectRef idx="0">
          <a:scrgbClr r="0" g="0" b="0"/>
        </a:effectRef>
        <a:fontRef idx="minor"/>
      </dsp:style>
    </dsp:sp>
    <dsp:sp modelId="{69617981-F2CA-4875-879F-231804C45B42}">
      <dsp:nvSpPr>
        <dsp:cNvPr id="0" name=""/>
        <dsp:cNvSpPr/>
      </dsp:nvSpPr>
      <dsp:spPr>
        <a:xfrm>
          <a:off x="1264415" y="1843711"/>
          <a:ext cx="7287240" cy="1324571"/>
        </a:xfrm>
        <a:prstGeom prst="roundRect">
          <a:avLst>
            <a:gd name="adj" fmla="val 10000"/>
          </a:avLst>
        </a:prstGeom>
        <a:solidFill>
          <a:schemeClr val="accent1">
            <a:lumMod val="40000"/>
            <a:lumOff val="60000"/>
            <a:alpha val="90000"/>
          </a:schemeClr>
        </a:solidFill>
        <a:ln w="19050"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pt-BR" sz="3600" kern="1200" dirty="0">
              <a:latin typeface="Times New Roman" panose="02020603050405020304" pitchFamily="18" charset="0"/>
              <a:cs typeface="Times New Roman" panose="02020603050405020304" pitchFamily="18" charset="0"/>
            </a:rPr>
            <a:t>Thảo luận nhóm, thời gian 3 phút: </a:t>
          </a:r>
          <a:r>
            <a:rPr lang="pt-BR" sz="3600" kern="1200" dirty="0">
              <a:solidFill>
                <a:srgbClr val="C00000"/>
              </a:solidFill>
              <a:latin typeface="Times New Roman" panose="02020603050405020304" pitchFamily="18" charset="0"/>
              <a:cs typeface="Times New Roman" panose="02020603050405020304" pitchFamily="18" charset="0"/>
            </a:rPr>
            <a:t>Hoàn thành phiếu HT 03.</a:t>
          </a:r>
          <a:endParaRPr lang="en-US" sz="3600" kern="1200" dirty="0">
            <a:solidFill>
              <a:srgbClr val="C00000"/>
            </a:solidFill>
            <a:latin typeface="Times New Roman" panose="02020603050405020304" pitchFamily="18" charset="0"/>
            <a:cs typeface="Times New Roman" panose="02020603050405020304" pitchFamily="18" charset="0"/>
          </a:endParaRPr>
        </a:p>
      </dsp:txBody>
      <dsp:txXfrm>
        <a:off x="1303210" y="1882506"/>
        <a:ext cx="7209650" cy="12469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DEF46-2E60-45A8-8DB1-421D03228A9B}">
      <dsp:nvSpPr>
        <dsp:cNvPr id="0" name=""/>
        <dsp:cNvSpPr/>
      </dsp:nvSpPr>
      <dsp:spPr>
        <a:xfrm>
          <a:off x="0" y="2181"/>
          <a:ext cx="10097588" cy="4463134"/>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vi-VN" sz="2400" b="1" kern="1200" dirty="0">
              <a:latin typeface="+mj-lt"/>
            </a:rPr>
            <a:t>a)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vi-VN" sz="2400" kern="1200" dirty="0">
              <a:latin typeface="+mj-lt"/>
            </a:rPr>
            <a:t> từ ngữ nào để điền vào chỗ trống</a:t>
          </a:r>
          <a:r>
            <a:rPr lang="en-US" sz="2400" kern="1200" dirty="0">
              <a:latin typeface="+mj-lt"/>
            </a:rPr>
            <a:t>. </a:t>
          </a:r>
          <a:r>
            <a:rPr lang="vi-VN" sz="2400" kern="1200" dirty="0">
              <a:latin typeface="+mj-lt"/>
            </a:rPr>
            <a:t>Giải thích lí do</a:t>
          </a:r>
          <a:r>
            <a:rPr lang="en-US" sz="2400" kern="1200" dirty="0">
              <a:latin typeface="+mj-lt"/>
            </a:rPr>
            <a:t>:</a:t>
          </a:r>
        </a:p>
        <a:p>
          <a:pPr marL="0" lvl="0" indent="0" algn="ctr" defTabSz="1066800">
            <a:lnSpc>
              <a:spcPct val="90000"/>
            </a:lnSpc>
            <a:spcBef>
              <a:spcPct val="0"/>
            </a:spcBef>
            <a:spcAft>
              <a:spcPct val="35000"/>
            </a:spcAft>
            <a:buNone/>
          </a:pPr>
          <a:r>
            <a:rPr lang="vi-VN" sz="2400" i="1" kern="1200" dirty="0">
              <a:latin typeface="+mj-lt"/>
            </a:rPr>
            <a:t>Sáng ra trời rộng đến đâu</a:t>
          </a:r>
          <a:br>
            <a:rPr lang="vi-VN" sz="2400" i="1" kern="1200" dirty="0">
              <a:latin typeface="+mj-lt"/>
            </a:rPr>
          </a:br>
          <a:r>
            <a:rPr lang="vi-VN" sz="2400" i="1" kern="1200" dirty="0">
              <a:latin typeface="+mj-lt"/>
            </a:rPr>
            <a:t>Trời xanh như mới ......(1) biết xanh</a:t>
          </a:r>
          <a:br>
            <a:rPr lang="vi-VN" sz="2400" i="1" kern="1200" dirty="0">
              <a:latin typeface="+mj-lt"/>
            </a:rPr>
          </a:br>
          <a:r>
            <a:rPr lang="vi-VN" sz="2400" i="1" kern="1200" dirty="0">
              <a:latin typeface="+mj-lt"/>
            </a:rPr>
            <a:t>Tiếng chim lay động lá cành</a:t>
          </a:r>
          <a:br>
            <a:rPr lang="vi-VN" sz="2400" i="1" kern="1200" dirty="0">
              <a:latin typeface="+mj-lt"/>
            </a:rPr>
          </a:br>
          <a:r>
            <a:rPr lang="vi-VN" sz="2400" i="1" kern="1200" dirty="0">
              <a:latin typeface="+mj-lt"/>
            </a:rPr>
            <a:t>Tiếng chim đánh thức ......(2) dậy cùng.</a:t>
          </a:r>
          <a:endParaRPr lang="en-US" sz="2400" i="1" kern="1200" dirty="0">
            <a:latin typeface="+mj-lt"/>
          </a:endParaRPr>
        </a:p>
        <a:p>
          <a:pPr marL="0" lvl="0" indent="0" algn="ctr" defTabSz="1066800">
            <a:lnSpc>
              <a:spcPct val="90000"/>
            </a:lnSpc>
            <a:spcBef>
              <a:spcPct val="0"/>
            </a:spcBef>
            <a:spcAft>
              <a:spcPct val="35000"/>
            </a:spcAft>
            <a:buNone/>
          </a:pPr>
          <a:r>
            <a:rPr lang="vi-VN" sz="2400" kern="1200" dirty="0">
              <a:latin typeface="+mj-lt"/>
            </a:rPr>
            <a:t>(Định Hải)</a:t>
          </a:r>
          <a:endParaRPr lang="en-US" sz="2400" kern="1200" dirty="0">
            <a:latin typeface="+mj-lt"/>
          </a:endParaRPr>
        </a:p>
      </dsp:txBody>
      <dsp:txXfrm>
        <a:off x="0" y="2181"/>
        <a:ext cx="10097588" cy="2410092"/>
      </dsp:txXfrm>
    </dsp:sp>
    <dsp:sp modelId="{178DA9EF-456F-483B-91C6-4F013D37F601}">
      <dsp:nvSpPr>
        <dsp:cNvPr id="0" name=""/>
        <dsp:cNvSpPr/>
      </dsp:nvSpPr>
      <dsp:spPr>
        <a:xfrm>
          <a:off x="0" y="2323011"/>
          <a:ext cx="5048794" cy="2053041"/>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vi-VN" sz="2900" kern="1200" dirty="0">
              <a:latin typeface="+mj-lt"/>
            </a:rPr>
            <a:t>Ở vị trí số (1) điền </a:t>
          </a:r>
          <a:r>
            <a:rPr lang="vi-VN" sz="2900" i="1" kern="1200" dirty="0">
              <a:latin typeface="+mj-lt"/>
            </a:rPr>
            <a:t>lần đầu </a:t>
          </a:r>
          <a:r>
            <a:rPr lang="vi-VN" sz="2900" kern="1200" dirty="0">
              <a:latin typeface="+mj-lt"/>
            </a:rPr>
            <a:t>vì từ </a:t>
          </a:r>
          <a:r>
            <a:rPr lang="vi-VN" sz="2900" i="1" kern="1200" dirty="0">
              <a:latin typeface="+mj-lt"/>
            </a:rPr>
            <a:t>đầu</a:t>
          </a:r>
          <a:r>
            <a:rPr lang="vi-VN" sz="2900" kern="1200" dirty="0">
              <a:latin typeface="+mj-lt"/>
            </a:rPr>
            <a:t> sẽ tạo vần với từ </a:t>
          </a:r>
          <a:r>
            <a:rPr lang="vi-VN" sz="2900" i="1" kern="1200" dirty="0">
              <a:latin typeface="+mj-lt"/>
            </a:rPr>
            <a:t>đâu</a:t>
          </a:r>
          <a:r>
            <a:rPr lang="vi-VN" sz="2900" kern="1200" dirty="0">
              <a:latin typeface="+mj-lt"/>
            </a:rPr>
            <a:t> phía câu trên để phù hợp với cách gieo vần thơ lục bát.</a:t>
          </a:r>
          <a:endParaRPr lang="en-US" sz="2900" kern="1200" dirty="0">
            <a:latin typeface="+mj-lt"/>
          </a:endParaRPr>
        </a:p>
      </dsp:txBody>
      <dsp:txXfrm>
        <a:off x="0" y="2323011"/>
        <a:ext cx="5048794" cy="2053041"/>
      </dsp:txXfrm>
    </dsp:sp>
    <dsp:sp modelId="{413DE7C5-D811-4BDC-8CF5-3493A79DC134}">
      <dsp:nvSpPr>
        <dsp:cNvPr id="0" name=""/>
        <dsp:cNvSpPr/>
      </dsp:nvSpPr>
      <dsp:spPr>
        <a:xfrm>
          <a:off x="5048794" y="2323011"/>
          <a:ext cx="5048794" cy="2053041"/>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vi-VN" sz="2900" kern="1200" dirty="0">
              <a:latin typeface="+mj-lt"/>
            </a:rPr>
            <a:t>Ở vị trí số (2) điền từ </a:t>
          </a:r>
          <a:r>
            <a:rPr lang="vi-VN" sz="2900" i="1" kern="1200" dirty="0">
              <a:latin typeface="+mj-lt"/>
            </a:rPr>
            <a:t>chổi xanh</a:t>
          </a:r>
          <a:r>
            <a:rPr lang="vi-VN" sz="2900" kern="1200" dirty="0">
              <a:latin typeface="+mj-lt"/>
            </a:rPr>
            <a:t> vì từ </a:t>
          </a:r>
          <a:r>
            <a:rPr lang="vi-VN" sz="2900" i="1" kern="1200" dirty="0">
              <a:latin typeface="+mj-lt"/>
            </a:rPr>
            <a:t>xanh</a:t>
          </a:r>
          <a:r>
            <a:rPr lang="vi-VN" sz="2900" kern="1200" dirty="0">
              <a:latin typeface="+mj-lt"/>
            </a:rPr>
            <a:t> sẽ tạo vần với từ </a:t>
          </a:r>
          <a:r>
            <a:rPr lang="vi-VN" sz="2900" i="1" kern="1200" dirty="0">
              <a:latin typeface="+mj-lt"/>
            </a:rPr>
            <a:t>cành</a:t>
          </a:r>
          <a:r>
            <a:rPr lang="vi-VN" sz="2900" kern="1200" dirty="0">
              <a:latin typeface="+mj-lt"/>
            </a:rPr>
            <a:t> phía trên để phù hợp với cách gieo vần thơ lục bát.</a:t>
          </a:r>
          <a:endParaRPr lang="en-US" sz="2900" kern="1200" dirty="0">
            <a:latin typeface="+mj-lt"/>
          </a:endParaRPr>
        </a:p>
      </dsp:txBody>
      <dsp:txXfrm>
        <a:off x="5048794" y="2323011"/>
        <a:ext cx="5048794" cy="2053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C8CE5-D1E5-4CDD-8FD1-DA7D97A29E8E}">
      <dsp:nvSpPr>
        <dsp:cNvPr id="0" name=""/>
        <dsp:cNvSpPr/>
      </dsp:nvSpPr>
      <dsp:spPr>
        <a:xfrm>
          <a:off x="-4004376" y="-665962"/>
          <a:ext cx="5172405" cy="5172405"/>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1DA14-E550-42F9-BD6E-A4158E0E04B1}">
      <dsp:nvSpPr>
        <dsp:cNvPr id="0" name=""/>
        <dsp:cNvSpPr/>
      </dsp:nvSpPr>
      <dsp:spPr>
        <a:xfrm>
          <a:off x="1128969" y="1017064"/>
          <a:ext cx="4182613" cy="1806351"/>
        </a:xfrm>
        <a:prstGeom prst="rect">
          <a:avLst/>
        </a:prstGeom>
        <a:solidFill>
          <a:schemeClr val="accent2">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191" tIns="86360" rIns="86360" bIns="86360" numCol="1" spcCol="1270" anchor="ctr" anchorCtr="0">
          <a:noAutofit/>
        </a:bodyPr>
        <a:lstStyle/>
        <a:p>
          <a:pPr marL="0" lvl="0" indent="0" algn="l" defTabSz="1511300">
            <a:lnSpc>
              <a:spcPct val="90000"/>
            </a:lnSpc>
            <a:spcBef>
              <a:spcPct val="0"/>
            </a:spcBef>
            <a:spcAft>
              <a:spcPct val="35000"/>
            </a:spcAft>
            <a:buNone/>
          </a:pPr>
          <a:r>
            <a:rPr lang="en-US" sz="3400" i="1" kern="1200" dirty="0" err="1">
              <a:latin typeface="Times New Roman" panose="02020603050405020304" pitchFamily="18" charset="0"/>
              <a:cs typeface="Times New Roman" panose="02020603050405020304" pitchFamily="18" charset="0"/>
            </a:rPr>
            <a:t>Chọn</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câu</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bát</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phù</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hợp</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điền</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vào</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chỗ</a:t>
          </a:r>
          <a:r>
            <a:rPr lang="en-US" sz="3400" i="1" kern="1200" dirty="0">
              <a:latin typeface="Times New Roman" panose="02020603050405020304" pitchFamily="18" charset="0"/>
              <a:cs typeface="Times New Roman" panose="02020603050405020304" pitchFamily="18" charset="0"/>
            </a:rPr>
            <a:t> </a:t>
          </a:r>
          <a:r>
            <a:rPr lang="en-US" sz="3400" i="1" kern="1200" dirty="0" err="1">
              <a:latin typeface="Times New Roman" panose="02020603050405020304" pitchFamily="18" charset="0"/>
              <a:cs typeface="Times New Roman" panose="02020603050405020304" pitchFamily="18" charset="0"/>
            </a:rPr>
            <a:t>trống</a:t>
          </a:r>
          <a:r>
            <a:rPr lang="en-US" sz="3400" i="1" kern="1200" dirty="0">
              <a:latin typeface="Times New Roman" panose="02020603050405020304" pitchFamily="18" charset="0"/>
              <a:cs typeface="Times New Roman" panose="02020603050405020304" pitchFamily="18" charset="0"/>
            </a:rPr>
            <a:t>.</a:t>
          </a:r>
          <a:endParaRPr lang="en-US" sz="3400" kern="1200" dirty="0">
            <a:latin typeface="Times New Roman" panose="02020603050405020304" pitchFamily="18" charset="0"/>
            <a:cs typeface="Times New Roman" panose="02020603050405020304" pitchFamily="18" charset="0"/>
          </a:endParaRPr>
        </a:p>
      </dsp:txBody>
      <dsp:txXfrm>
        <a:off x="1128969" y="1017064"/>
        <a:ext cx="4182613" cy="1806351"/>
      </dsp:txXfrm>
    </dsp:sp>
    <dsp:sp modelId="{59E13936-97A1-46F7-8376-4277C11D14AA}">
      <dsp:nvSpPr>
        <dsp:cNvPr id="0" name=""/>
        <dsp:cNvSpPr/>
      </dsp:nvSpPr>
      <dsp:spPr>
        <a:xfrm>
          <a:off x="0" y="791270"/>
          <a:ext cx="2257939" cy="225793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C8CE5-D1E5-4CDD-8FD1-DA7D97A29E8E}">
      <dsp:nvSpPr>
        <dsp:cNvPr id="0" name=""/>
        <dsp:cNvSpPr/>
      </dsp:nvSpPr>
      <dsp:spPr>
        <a:xfrm>
          <a:off x="-3982171" y="-665962"/>
          <a:ext cx="5172405" cy="5172405"/>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11DA14-E550-42F9-BD6E-A4158E0E04B1}">
      <dsp:nvSpPr>
        <dsp:cNvPr id="0" name=""/>
        <dsp:cNvSpPr/>
      </dsp:nvSpPr>
      <dsp:spPr>
        <a:xfrm>
          <a:off x="1160917" y="991505"/>
          <a:ext cx="8748791" cy="1857468"/>
        </a:xfrm>
        <a:prstGeom prst="rect">
          <a:avLst/>
        </a:prstGeom>
        <a:solidFill>
          <a:schemeClr val="accent2">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191"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i="1" kern="1200" dirty="0" err="1">
              <a:latin typeface="Times New Roman" panose="02020603050405020304" pitchFamily="18" charset="0"/>
              <a:cs typeface="Times New Roman" panose="02020603050405020304" pitchFamily="18" charset="0"/>
            </a:rPr>
            <a:t>Tập</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sáng</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tác</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một</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bài</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thơ</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lục</a:t>
          </a:r>
          <a:r>
            <a:rPr lang="en-US" sz="4100" i="1" kern="1200" dirty="0">
              <a:latin typeface="Times New Roman" panose="02020603050405020304" pitchFamily="18" charset="0"/>
              <a:cs typeface="Times New Roman" panose="02020603050405020304" pitchFamily="18" charset="0"/>
            </a:rPr>
            <a:t> </a:t>
          </a:r>
          <a:r>
            <a:rPr lang="en-US" sz="4100" i="1" kern="1200" dirty="0" err="1">
              <a:latin typeface="Times New Roman" panose="02020603050405020304" pitchFamily="18" charset="0"/>
              <a:cs typeface="Times New Roman" panose="02020603050405020304" pitchFamily="18" charset="0"/>
            </a:rPr>
            <a:t>bát</a:t>
          </a:r>
          <a:r>
            <a:rPr lang="en-US" sz="4100" i="1" kern="1200" dirty="0">
              <a:latin typeface="Times New Roman" panose="02020603050405020304" pitchFamily="18" charset="0"/>
              <a:cs typeface="Times New Roman" panose="02020603050405020304" pitchFamily="18" charset="0"/>
            </a:rPr>
            <a:t> </a:t>
          </a:r>
          <a:r>
            <a:rPr lang="en-US" sz="4100" kern="1200" dirty="0">
              <a:latin typeface="Times New Roman" panose="02020603050405020304" pitchFamily="18" charset="0"/>
              <a:cs typeface="Times New Roman" panose="02020603050405020304" pitchFamily="18" charset="0"/>
            </a:rPr>
            <a:t>(</a:t>
          </a:r>
          <a:r>
            <a:rPr lang="en-US" sz="4100" kern="1200" dirty="0" err="1">
              <a:latin typeface="Times New Roman" panose="02020603050405020304" pitchFamily="18" charset="0"/>
              <a:cs typeface="Times New Roman" panose="02020603050405020304" pitchFamily="18" charset="0"/>
            </a:rPr>
            <a:t>ngắn</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dài</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tùy</a:t>
          </a:r>
          <a:r>
            <a:rPr lang="en-US" sz="4100" kern="1200" dirty="0">
              <a:latin typeface="Times New Roman" panose="02020603050405020304" pitchFamily="18" charset="0"/>
              <a:cs typeface="Times New Roman" panose="02020603050405020304" pitchFamily="18" charset="0"/>
            </a:rPr>
            <a:t> ý) </a:t>
          </a:r>
          <a:r>
            <a:rPr lang="en-US" sz="4100" kern="1200" dirty="0" err="1">
              <a:latin typeface="Times New Roman" panose="02020603050405020304" pitchFamily="18" charset="0"/>
              <a:cs typeface="Times New Roman" panose="02020603050405020304" pitchFamily="18" charset="0"/>
            </a:rPr>
            <a:t>về</a:t>
          </a:r>
          <a:r>
            <a:rPr lang="en-US" sz="4100" kern="1200" dirty="0">
              <a:latin typeface="Times New Roman" panose="02020603050405020304" pitchFamily="18" charset="0"/>
              <a:cs typeface="Times New Roman" panose="02020603050405020304" pitchFamily="18" charset="0"/>
            </a:rPr>
            <a:t> cha, </a:t>
          </a:r>
          <a:r>
            <a:rPr lang="en-US" sz="4100" kern="1200" dirty="0" err="1">
              <a:latin typeface="Times New Roman" panose="02020603050405020304" pitchFamily="18" charset="0"/>
              <a:cs typeface="Times New Roman" panose="02020603050405020304" pitchFamily="18" charset="0"/>
            </a:rPr>
            <a:t>mẹ</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ông</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bà</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hoặc</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thầy</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cô</a:t>
          </a:r>
          <a:r>
            <a:rPr lang="en-US" sz="4100" kern="1200" dirty="0">
              <a:latin typeface="Times New Roman" panose="02020603050405020304" pitchFamily="18" charset="0"/>
              <a:cs typeface="Times New Roman" panose="02020603050405020304" pitchFamily="18" charset="0"/>
            </a:rPr>
            <a:t> </a:t>
          </a:r>
          <a:r>
            <a:rPr lang="en-US" sz="4100" kern="1200" dirty="0" err="1">
              <a:latin typeface="Times New Roman" panose="02020603050405020304" pitchFamily="18" charset="0"/>
              <a:cs typeface="Times New Roman" panose="02020603050405020304" pitchFamily="18" charset="0"/>
            </a:rPr>
            <a:t>giáo</a:t>
          </a:r>
          <a:r>
            <a:rPr lang="en-US" sz="4100" kern="1200" dirty="0">
              <a:latin typeface="Times New Roman" panose="02020603050405020304" pitchFamily="18" charset="0"/>
              <a:cs typeface="Times New Roman" panose="02020603050405020304" pitchFamily="18" charset="0"/>
            </a:rPr>
            <a:t>.</a:t>
          </a:r>
        </a:p>
      </dsp:txBody>
      <dsp:txXfrm>
        <a:off x="1160917" y="991505"/>
        <a:ext cx="8748791" cy="1857468"/>
      </dsp:txXfrm>
    </dsp:sp>
    <dsp:sp modelId="{59E13936-97A1-46F7-8376-4277C11D14AA}">
      <dsp:nvSpPr>
        <dsp:cNvPr id="0" name=""/>
        <dsp:cNvSpPr/>
      </dsp:nvSpPr>
      <dsp:spPr>
        <a:xfrm>
          <a:off x="0" y="759322"/>
          <a:ext cx="2321835" cy="232183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C8CE5-D1E5-4CDD-8FD1-DA7D97A29E8E}">
      <dsp:nvSpPr>
        <dsp:cNvPr id="0" name=""/>
        <dsp:cNvSpPr/>
      </dsp:nvSpPr>
      <dsp:spPr>
        <a:xfrm>
          <a:off x="-3982171" y="-665962"/>
          <a:ext cx="5172405" cy="5172405"/>
        </a:xfrm>
        <a:prstGeom prst="blockArc">
          <a:avLst>
            <a:gd name="adj1" fmla="val 18900000"/>
            <a:gd name="adj2" fmla="val 2700000"/>
            <a:gd name="adj3" fmla="val 418"/>
          </a:avLst>
        </a:prstGeom>
        <a:no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0">
          <a:scrgbClr r="0" g="0" b="0"/>
        </a:fillRef>
        <a:effectRef idx="0">
          <a:scrgbClr r="0" g="0" b="0"/>
        </a:effectRef>
        <a:fontRef idx="minor"/>
      </dsp:style>
    </dsp:sp>
    <dsp:sp modelId="{BD11DA14-E550-42F9-BD6E-A4158E0E04B1}">
      <dsp:nvSpPr>
        <dsp:cNvPr id="0" name=""/>
        <dsp:cNvSpPr/>
      </dsp:nvSpPr>
      <dsp:spPr>
        <a:xfrm>
          <a:off x="1160917" y="991505"/>
          <a:ext cx="8748791" cy="1857468"/>
        </a:xfrm>
        <a:prstGeom prst="rect">
          <a:avLst/>
        </a:prstGeom>
        <a:solidFill>
          <a:schemeClr val="accent2">
            <a:lumMod val="75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191" tIns="83820" rIns="83820" bIns="83820" numCol="1" spcCol="1270" anchor="ctr" anchorCtr="0">
          <a:noAutofit/>
        </a:bodyPr>
        <a:lstStyle/>
        <a:p>
          <a:pPr marL="0" lvl="0" indent="0" algn="l" defTabSz="1466850">
            <a:lnSpc>
              <a:spcPct val="90000"/>
            </a:lnSpc>
            <a:spcBef>
              <a:spcPct val="0"/>
            </a:spcBef>
            <a:spcAft>
              <a:spcPct val="35000"/>
            </a:spcAft>
            <a:buNone/>
          </a:pPr>
          <a:r>
            <a:rPr lang="vi-VN" sz="3300" i="1" kern="1200" dirty="0">
              <a:latin typeface="Times New Roman" panose="02020603050405020304" pitchFamily="18" charset="0"/>
              <a:cs typeface="Times New Roman" panose="02020603050405020304" pitchFamily="18" charset="0"/>
            </a:rPr>
            <a:t>Hãy kể lại cho các bạn nghe câu chuyện mà em đã trải nghiệm và có ấn tượng sâu sắc về một người thân trong gia đình</a:t>
          </a:r>
          <a:r>
            <a:rPr lang="en-US" sz="3300" i="1" kern="1200" dirty="0">
              <a:latin typeface="Times New Roman" panose="02020603050405020304" pitchFamily="18" charset="0"/>
              <a:cs typeface="Times New Roman" panose="02020603050405020304" pitchFamily="18" charset="0"/>
            </a:rPr>
            <a:t>.</a:t>
          </a:r>
          <a:endParaRPr lang="en-US" sz="3300" kern="1200" dirty="0">
            <a:latin typeface="Times New Roman" panose="02020603050405020304" pitchFamily="18" charset="0"/>
            <a:cs typeface="Times New Roman" panose="02020603050405020304" pitchFamily="18" charset="0"/>
          </a:endParaRPr>
        </a:p>
      </dsp:txBody>
      <dsp:txXfrm>
        <a:off x="1160917" y="991505"/>
        <a:ext cx="8748791" cy="1857468"/>
      </dsp:txXfrm>
    </dsp:sp>
    <dsp:sp modelId="{59E13936-97A1-46F7-8376-4277C11D14AA}">
      <dsp:nvSpPr>
        <dsp:cNvPr id="0" name=""/>
        <dsp:cNvSpPr/>
      </dsp:nvSpPr>
      <dsp:spPr>
        <a:xfrm>
          <a:off x="0" y="759322"/>
          <a:ext cx="2321835" cy="2321835"/>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7CB8B5-F267-49B1-BE43-DD9CE5116E64}" type="datetimeFigureOut">
              <a:rPr lang="en-US" smtClean="0"/>
              <a:t>28/08/2025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83EEF-8E9A-4422-8EE6-7DFC0DC60EE2}" type="slidenum">
              <a:rPr lang="en-US" smtClean="0"/>
              <a:t>‹#›</a:t>
            </a:fld>
            <a:endParaRPr lang="en-US"/>
          </a:p>
        </p:txBody>
      </p:sp>
    </p:spTree>
    <p:extLst>
      <p:ext uri="{BB962C8B-B14F-4D97-AF65-F5344CB8AC3E}">
        <p14:creationId xmlns:p14="http://schemas.microsoft.com/office/powerpoint/2010/main" val="19244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83EEF-8E9A-4422-8EE6-7DFC0DC60EE2}" type="slidenum">
              <a:rPr lang="en-US" smtClean="0"/>
              <a:t>1</a:t>
            </a:fld>
            <a:endParaRPr lang="en-US"/>
          </a:p>
        </p:txBody>
      </p:sp>
    </p:spTree>
    <p:extLst>
      <p:ext uri="{BB962C8B-B14F-4D97-AF65-F5344CB8AC3E}">
        <p14:creationId xmlns:p14="http://schemas.microsoft.com/office/powerpoint/2010/main" val="2439196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B1982-32B2-4B30-A9AD-7E346788C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088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434CE3-529F-408D-B9EC-9843E5E2BA3C}" type="datetimeFigureOut">
              <a:rPr lang="en-US" smtClean="0"/>
              <a:t>28/08/2025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44412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28/08/2025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33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28/08/2025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8655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55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68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98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16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57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11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552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31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434CE3-529F-408D-B9EC-9843E5E2BA3C}" type="datetimeFigureOut">
              <a:rPr lang="en-US" smtClean="0"/>
              <a:t>28/08/2025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82773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45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200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267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7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76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11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52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021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16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4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434CE3-529F-408D-B9EC-9843E5E2BA3C}" type="datetimeFigureOut">
              <a:rPr lang="en-US" smtClean="0"/>
              <a:t>28/08/2025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265126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443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73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40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2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528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48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608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359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268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20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434CE3-529F-408D-B9EC-9843E5E2BA3C}" type="datetimeFigureOut">
              <a:rPr lang="en-US" smtClean="0"/>
              <a:t>28/08/2025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3777829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667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351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3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407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598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60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648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386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375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863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434CE3-529F-408D-B9EC-9843E5E2BA3C}" type="datetimeFigureOut">
              <a:rPr lang="en-US" smtClean="0"/>
              <a:t>28/08/2025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647349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81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31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931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20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31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935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08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902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865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17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434CE3-529F-408D-B9EC-9843E5E2BA3C}" type="datetimeFigureOut">
              <a:rPr lang="en-US" smtClean="0"/>
              <a:t>28/08/2025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577813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803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63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896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49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596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093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81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34CE3-529F-408D-B9EC-9843E5E2BA3C}" type="datetimeFigureOut">
              <a:rPr lang="en-US" smtClean="0"/>
              <a:t>28/08/2025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7746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28/08/2025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95166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434CE3-529F-408D-B9EC-9843E5E2BA3C}" type="datetimeFigureOut">
              <a:rPr lang="en-US" smtClean="0"/>
              <a:t>28/08/2025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669EFB-4471-4C1A-A481-C241FBC5C97C}" type="slidenum">
              <a:rPr lang="en-US" smtClean="0"/>
              <a:t>‹#›</a:t>
            </a:fld>
            <a:endParaRPr lang="en-US"/>
          </a:p>
        </p:txBody>
      </p:sp>
    </p:spTree>
    <p:extLst>
      <p:ext uri="{BB962C8B-B14F-4D97-AF65-F5344CB8AC3E}">
        <p14:creationId xmlns:p14="http://schemas.microsoft.com/office/powerpoint/2010/main" val="2996954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34CE3-529F-408D-B9EC-9843E5E2BA3C}" type="datetimeFigureOut">
              <a:rPr lang="en-US" smtClean="0"/>
              <a:t>28/08/2025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69EFB-4471-4C1A-A481-C241FBC5C97C}" type="slidenum">
              <a:rPr lang="en-US" smtClean="0"/>
              <a:t>‹#›</a:t>
            </a:fld>
            <a:endParaRPr lang="en-US"/>
          </a:p>
        </p:txBody>
      </p:sp>
    </p:spTree>
    <p:extLst>
      <p:ext uri="{BB962C8B-B14F-4D97-AF65-F5344CB8AC3E}">
        <p14:creationId xmlns:p14="http://schemas.microsoft.com/office/powerpoint/2010/main" val="3018815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481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158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7302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688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26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11.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4.xml"/><Relationship Id="rId1" Type="http://schemas.openxmlformats.org/officeDocument/2006/relationships/tags" Target="../tags/tag102.xml"/><Relationship Id="rId4" Type="http://schemas.openxmlformats.org/officeDocument/2006/relationships/image" Target="../media/image59.png"/></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4.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104.xml"/><Relationship Id="rId4" Type="http://schemas.openxmlformats.org/officeDocument/2006/relationships/image" Target="../media/image61.png"/></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4.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06.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07.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08.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4.xml"/><Relationship Id="rId1" Type="http://schemas.openxmlformats.org/officeDocument/2006/relationships/tags" Target="../tags/tag10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2.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11.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12.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14.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15.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17.xml"/><Relationship Id="rId4" Type="http://schemas.openxmlformats.org/officeDocument/2006/relationships/image" Target="../media/image52.jpeg"/></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4.xml"/><Relationship Id="rId1" Type="http://schemas.openxmlformats.org/officeDocument/2006/relationships/tags" Target="../tags/tag118.xml"/><Relationship Id="rId4" Type="http://schemas.openxmlformats.org/officeDocument/2006/relationships/image" Target="../media/image65.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4.xml"/><Relationship Id="rId1" Type="http://schemas.openxmlformats.org/officeDocument/2006/relationships/tags" Target="../tags/tag122.xml"/><Relationship Id="rId4" Type="http://schemas.openxmlformats.org/officeDocument/2006/relationships/image" Target="../media/image5.jpeg"/></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4.xml"/><Relationship Id="rId1" Type="http://schemas.openxmlformats.org/officeDocument/2006/relationships/tags" Target="../tags/tag123.xml"/><Relationship Id="rId4" Type="http://schemas.openxmlformats.org/officeDocument/2006/relationships/image" Target="../media/image5.jpeg"/></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4.xml"/><Relationship Id="rId1" Type="http://schemas.openxmlformats.org/officeDocument/2006/relationships/tags" Target="../tags/tag124.xml"/><Relationship Id="rId4" Type="http://schemas.openxmlformats.org/officeDocument/2006/relationships/image" Target="../media/image20.jpeg"/></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4.xml"/><Relationship Id="rId1" Type="http://schemas.openxmlformats.org/officeDocument/2006/relationships/tags" Target="../tags/tag125.xml"/><Relationship Id="rId4" Type="http://schemas.openxmlformats.org/officeDocument/2006/relationships/image" Target="../media/image5.jpeg"/></Relationships>
</file>

<file path=ppt/slides/_rels/slide1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4.xml"/><Relationship Id="rId1" Type="http://schemas.openxmlformats.org/officeDocument/2006/relationships/tags" Target="../tags/tag126.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tags" Target="../tags/tag15.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4.xml"/><Relationship Id="rId1" Type="http://schemas.openxmlformats.org/officeDocument/2006/relationships/tags" Target="../tags/tag20.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4.xml"/><Relationship Id="rId1" Type="http://schemas.openxmlformats.org/officeDocument/2006/relationships/tags" Target="../tags/tag2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2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3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4.xml"/><Relationship Id="rId1" Type="http://schemas.openxmlformats.org/officeDocument/2006/relationships/tags" Target="../tags/tag31.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4.xml"/><Relationship Id="rId1" Type="http://schemas.openxmlformats.org/officeDocument/2006/relationships/tags" Target="../tags/tag3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4.xml"/><Relationship Id="rId1" Type="http://schemas.openxmlformats.org/officeDocument/2006/relationships/tags" Target="../tags/tag3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4.xml"/><Relationship Id="rId1" Type="http://schemas.openxmlformats.org/officeDocument/2006/relationships/tags" Target="../tags/tag34.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37.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4.xml"/><Relationship Id="rId1" Type="http://schemas.openxmlformats.org/officeDocument/2006/relationships/tags" Target="../tags/tag39.xml"/><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40.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4.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4.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4.xml"/><Relationship Id="rId1" Type="http://schemas.openxmlformats.org/officeDocument/2006/relationships/tags" Target="../tags/tag50.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4.xml"/><Relationship Id="rId1" Type="http://schemas.openxmlformats.org/officeDocument/2006/relationships/tags" Target="../tags/tag51.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4.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53.xml"/><Relationship Id="rId6" Type="http://schemas.openxmlformats.org/officeDocument/2006/relationships/image" Target="../media/image22.jpeg"/><Relationship Id="rId5" Type="http://schemas.openxmlformats.org/officeDocument/2006/relationships/image" Target="../media/image40.pn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tags" Target="../tags/tag55.xml"/><Relationship Id="rId5" Type="http://schemas.openxmlformats.org/officeDocument/2006/relationships/image" Target="../media/image5.jpe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4.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4.xml"/><Relationship Id="rId1" Type="http://schemas.openxmlformats.org/officeDocument/2006/relationships/tags" Target="../tags/tag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tags" Target="../tags/tag60.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5.xml"/><Relationship Id="rId1" Type="http://schemas.openxmlformats.org/officeDocument/2006/relationships/tags" Target="../tags/tag64.xml"/><Relationship Id="rId5" Type="http://schemas.openxmlformats.org/officeDocument/2006/relationships/image" Target="../media/image46.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ags" Target="../tags/tag65.xml"/><Relationship Id="rId5" Type="http://schemas.openxmlformats.org/officeDocument/2006/relationships/image" Target="../media/image48.pn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6.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4.xml"/><Relationship Id="rId1" Type="http://schemas.openxmlformats.org/officeDocument/2006/relationships/tags" Target="../tags/tag67.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4.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4.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8.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71.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7.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4.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4.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4.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86.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4.xml"/><Relationship Id="rId1" Type="http://schemas.openxmlformats.org/officeDocument/2006/relationships/tags" Target="../tags/tag87.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88.xml"/><Relationship Id="rId4" Type="http://schemas.openxmlformats.org/officeDocument/2006/relationships/image" Target="../media/image20.jpe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4.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4.xml"/><Relationship Id="rId1" Type="http://schemas.openxmlformats.org/officeDocument/2006/relationships/tags" Target="../tags/tag90.xml"/><Relationship Id="rId5" Type="http://schemas.openxmlformats.org/officeDocument/2006/relationships/image" Target="../media/image50.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4.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4.xml"/><Relationship Id="rId1" Type="http://schemas.openxmlformats.org/officeDocument/2006/relationships/tags" Target="../tags/tag9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4.xml"/><Relationship Id="rId1" Type="http://schemas.openxmlformats.org/officeDocument/2006/relationships/tags" Target="../tags/tag9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4.xml"/><Relationship Id="rId1" Type="http://schemas.openxmlformats.org/officeDocument/2006/relationships/tags" Target="../tags/tag9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4.xml"/><Relationship Id="rId1" Type="http://schemas.openxmlformats.org/officeDocument/2006/relationships/tags" Target="../tags/tag97.xml"/></Relationships>
</file>

<file path=ppt/slides/_rels/slide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98.xml"/></Relationships>
</file>

<file path=ppt/slides/_rels/slide9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rotWithShape="1">
          <a:blip r:embed="rId4"/>
          <a:srcRect t="1978" b="1978"/>
          <a:stretch/>
        </p:blipFill>
        <p:spPr>
          <a:xfrm>
            <a:off x="381000" y="1251474"/>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3772403" y="289449"/>
            <a:ext cx="2236511" cy="1200329"/>
          </a:xfrm>
          <a:prstGeom prst="rect">
            <a:avLst/>
          </a:prstGeom>
          <a:noFill/>
        </p:spPr>
        <p:txBody>
          <a:bodyPr wrap="none" lIns="91440" tIns="45720" rIns="91440" bIns="45720">
            <a:spAutoFit/>
          </a:body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p>
        </p:txBody>
      </p:sp>
    </p:spTree>
    <p:custDataLst>
      <p:tags r:id="rId1"/>
    </p:custDataLst>
    <p:extLst>
      <p:ext uri="{BB962C8B-B14F-4D97-AF65-F5344CB8AC3E}">
        <p14:creationId xmlns:p14="http://schemas.microsoft.com/office/powerpoint/2010/main" val="1254379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3"/>
          <a:stretch>
            <a:fillRect/>
          </a:stretch>
        </p:blipFill>
        <p:spPr>
          <a:xfrm>
            <a:off x="901336" y="1296847"/>
            <a:ext cx="7445829" cy="4746384"/>
          </a:xfrm>
          <a:prstGeom prst="rect">
            <a:avLst/>
          </a:prstGeom>
        </p:spPr>
      </p:pic>
      <p:sp>
        <p:nvSpPr>
          <p:cNvPr id="7" name="Rectangle 6"/>
          <p:cNvSpPr/>
          <p:nvPr/>
        </p:nvSpPr>
        <p:spPr>
          <a:xfrm>
            <a:off x="2462417" y="1771373"/>
            <a:ext cx="4611188" cy="2074414"/>
          </a:xfrm>
          <a:prstGeom prst="rect">
            <a:avLst/>
          </a:prstGeom>
        </p:spPr>
        <p:txBody>
          <a:bodyPr wrap="square">
            <a:spAutoFit/>
          </a:bodyPr>
          <a:lstStyle/>
          <a:p>
            <a:pPr>
              <a:lnSpc>
                <a:spcPct val="115000"/>
              </a:lnSpc>
              <a:spcAft>
                <a:spcPts val="0"/>
              </a:spcAft>
            </a:pPr>
            <a:r>
              <a:rPr lang="pt-BR" sz="2800" b="1" i="1" dirty="0">
                <a:latin typeface="Times New Roman" panose="02020603050405020304" pitchFamily="18" charset="0"/>
                <a:ea typeface="Times New Roman" panose="02020603050405020304" pitchFamily="18" charset="0"/>
              </a:rPr>
              <a:t>? Em </a:t>
            </a:r>
            <a:r>
              <a:rPr lang="pt-BR"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lần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nào</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nghe</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hoặc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mẹ</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chưa</a:t>
            </a:r>
            <a:r>
              <a:rPr lang="en-US" sz="2800" b="1" i="1" dirty="0">
                <a:solidFill>
                  <a:srgbClr val="000000"/>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2800" b="1" i="1" dirty="0" err="1">
                <a:solidFill>
                  <a:srgbClr val="000000"/>
                </a:solidFill>
                <a:latin typeface="Times New Roman" panose="02020603050405020304" pitchFamily="18" charset="0"/>
                <a:ea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rPr>
              <a:t> chia </a:t>
            </a:r>
            <a:r>
              <a:rPr lang="en-US" sz="2800" b="1" i="1" dirty="0" err="1">
                <a:solidFill>
                  <a:srgbClr val="000000"/>
                </a:solidFill>
                <a:latin typeface="Times New Roman" panose="02020603050405020304" pitchFamily="18" charset="0"/>
                <a:ea typeface="Times New Roman" panose="02020603050405020304" pitchFamily="18" charset="0"/>
              </a:rPr>
              <a:t>sẻ</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cảm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nhận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về</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lời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ấy</a:t>
            </a:r>
            <a:r>
              <a:rPr lang="en-US" sz="2800" b="1"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7588348" y="3574866"/>
            <a:ext cx="3785944" cy="25422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057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590885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67356"/>
            <a:ext cx="590885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408287"/>
            <a:ext cx="590885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974408" y="2965268"/>
            <a:ext cx="2403566" cy="273013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Bước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3</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Kiểm tra và chỉnh sửa</a:t>
            </a:r>
            <a:r>
              <a:rPr kumimoji="0" lang="vi-VN" sz="24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3618411" y="2272937"/>
            <a:ext cx="6714309" cy="411480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b="1" dirty="0">
                <a:solidFill>
                  <a:srgbClr val="0D0D0D"/>
                </a:solidFill>
                <a:latin typeface="Times New Roman" panose="02020603050405020304" pitchFamily="18" charset="0"/>
                <a:ea typeface="Times New Roman" panose="02020603050405020304" pitchFamily="18" charset="0"/>
              </a:rPr>
              <a:t>                     </a:t>
            </a:r>
            <a:r>
              <a:rPr lang="vi-VN" b="1" dirty="0">
                <a:solidFill>
                  <a:srgbClr val="0D0D0D"/>
                </a:solidFill>
                <a:latin typeface="Times New Roman" panose="02020603050405020304" pitchFamily="18" charset="0"/>
                <a:ea typeface="Times New Roman" panose="02020603050405020304" pitchFamily="18" charset="0"/>
              </a:rPr>
              <a:t>Gợi ý</a:t>
            </a:r>
            <a:r>
              <a:rPr lang="vi-VN" dirty="0">
                <a:solidFill>
                  <a:srgbClr val="0D0D0D"/>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À </a:t>
            </a:r>
            <a:r>
              <a:rPr lang="vi-VN" u="sng" dirty="0">
                <a:solidFill>
                  <a:srgbClr val="0D0D0D"/>
                </a:solidFill>
                <a:latin typeface="Times New Roman" panose="02020603050405020304" pitchFamily="18" charset="0"/>
                <a:ea typeface="Times New Roman" panose="02020603050405020304" pitchFamily="18" charset="0"/>
              </a:rPr>
              <a:t>ơi </a:t>
            </a:r>
            <a:r>
              <a:rPr lang="vi-VN" dirty="0">
                <a:solidFill>
                  <a:srgbClr val="0D0D0D"/>
                </a:solidFill>
                <a:latin typeface="Times New Roman" panose="02020603050405020304" pitchFamily="18" charset="0"/>
                <a:ea typeface="Times New Roman" panose="02020603050405020304" pitchFamily="18" charset="0"/>
              </a:rPr>
              <a:t>tay </a:t>
            </a:r>
            <a:r>
              <a:rPr lang="vi-VN" u="sng" dirty="0">
                <a:solidFill>
                  <a:srgbClr val="0D0D0D"/>
                </a:solidFill>
                <a:latin typeface="Times New Roman" panose="02020603050405020304" pitchFamily="18" charset="0"/>
                <a:ea typeface="Times New Roman" panose="02020603050405020304" pitchFamily="18" charset="0"/>
              </a:rPr>
              <a:t>mẹ</a:t>
            </a:r>
            <a:r>
              <a:rPr lang="vi-VN" dirty="0">
                <a:solidFill>
                  <a:srgbClr val="0D0D0D"/>
                </a:solidFill>
                <a:latin typeface="Times New Roman" panose="02020603050405020304" pitchFamily="18" charset="0"/>
                <a:ea typeface="Times New Roman" panose="02020603050405020304" pitchFamily="18" charset="0"/>
              </a:rPr>
              <a:t> đưa </a:t>
            </a:r>
            <a:r>
              <a:rPr lang="vi-VN" b="1" u="sng" dirty="0">
                <a:solidFill>
                  <a:srgbClr val="0D0D0D"/>
                </a:solidFill>
                <a:latin typeface="Times New Roman" panose="02020603050405020304" pitchFamily="18" charset="0"/>
                <a:ea typeface="Times New Roman" panose="02020603050405020304" pitchFamily="18" charset="0"/>
              </a:rPr>
              <a:t>nôi</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À </a:t>
            </a:r>
            <a:r>
              <a:rPr lang="vi-VN" u="sng" dirty="0">
                <a:solidFill>
                  <a:srgbClr val="0D0D0D"/>
                </a:solidFill>
                <a:latin typeface="Times New Roman" panose="02020603050405020304" pitchFamily="18" charset="0"/>
                <a:ea typeface="Times New Roman" panose="02020603050405020304" pitchFamily="18" charset="0"/>
              </a:rPr>
              <a:t>ơi</a:t>
            </a:r>
            <a:r>
              <a:rPr lang="vi-VN" dirty="0">
                <a:solidFill>
                  <a:srgbClr val="0D0D0D"/>
                </a:solidFill>
                <a:latin typeface="Times New Roman" panose="02020603050405020304" pitchFamily="18" charset="0"/>
                <a:ea typeface="Times New Roman" panose="02020603050405020304" pitchFamily="18" charset="0"/>
              </a:rPr>
              <a:t> tay </a:t>
            </a:r>
            <a:r>
              <a:rPr lang="vi-VN" u="sng" dirty="0">
                <a:solidFill>
                  <a:srgbClr val="0D0D0D"/>
                </a:solidFill>
                <a:latin typeface="Times New Roman" panose="02020603050405020304" pitchFamily="18" charset="0"/>
                <a:ea typeface="Times New Roman" panose="02020603050405020304" pitchFamily="18" charset="0"/>
              </a:rPr>
              <a:t>mẹ</a:t>
            </a:r>
            <a:r>
              <a:rPr lang="vi-VN" dirty="0">
                <a:solidFill>
                  <a:srgbClr val="0D0D0D"/>
                </a:solidFill>
                <a:latin typeface="Times New Roman" panose="02020603050405020304" pitchFamily="18" charset="0"/>
                <a:ea typeface="Times New Roman" panose="02020603050405020304" pitchFamily="18" charset="0"/>
              </a:rPr>
              <a:t> đưa </a:t>
            </a:r>
            <a:r>
              <a:rPr lang="vi-VN" b="1" u="sng" dirty="0">
                <a:solidFill>
                  <a:srgbClr val="0D0D0D"/>
                </a:solidFill>
                <a:latin typeface="Times New Roman" panose="02020603050405020304" pitchFamily="18" charset="0"/>
                <a:ea typeface="Times New Roman" panose="02020603050405020304" pitchFamily="18" charset="0"/>
              </a:rPr>
              <a:t>nôi</a:t>
            </a:r>
            <a:r>
              <a:rPr lang="vi-VN" u="sng" dirty="0">
                <a:solidFill>
                  <a:srgbClr val="0D0D0D"/>
                </a:solidFill>
                <a:latin typeface="Times New Roman" panose="02020603050405020304" pitchFamily="18" charset="0"/>
                <a:ea typeface="Times New Roman" panose="02020603050405020304" pitchFamily="18" charset="0"/>
              </a:rPr>
              <a:t> </a:t>
            </a:r>
            <a:r>
              <a:rPr lang="vi-VN" dirty="0">
                <a:solidFill>
                  <a:srgbClr val="0D0D0D"/>
                </a:solidFill>
                <a:latin typeface="Times New Roman" panose="02020603050405020304" pitchFamily="18" charset="0"/>
                <a:ea typeface="Times New Roman" panose="02020603050405020304" pitchFamily="18" charset="0"/>
              </a:rPr>
              <a:t>em </a:t>
            </a:r>
            <a:r>
              <a:rPr lang="vi-VN" b="1" u="sng" dirty="0">
                <a:solidFill>
                  <a:srgbClr val="0D0D0D"/>
                </a:solidFill>
                <a:latin typeface="Times New Roman" panose="02020603050405020304" pitchFamily="18" charset="0"/>
                <a:ea typeface="Times New Roman" panose="02020603050405020304" pitchFamily="18" charset="0"/>
              </a:rPr>
              <a:t>nằm</a:t>
            </a:r>
            <a:r>
              <a:rPr lang="vi-VN"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         B</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Đưa </a:t>
            </a:r>
            <a:r>
              <a:rPr lang="vi-VN" u="sng" dirty="0">
                <a:solidFill>
                  <a:srgbClr val="0D0D0D"/>
                </a:solidFill>
                <a:latin typeface="Times New Roman" panose="02020603050405020304" pitchFamily="18" charset="0"/>
                <a:ea typeface="Times New Roman" panose="02020603050405020304" pitchFamily="18" charset="0"/>
              </a:rPr>
              <a:t>nôi</a:t>
            </a:r>
            <a:r>
              <a:rPr lang="vi-VN" dirty="0">
                <a:solidFill>
                  <a:srgbClr val="0D0D0D"/>
                </a:solidFill>
                <a:latin typeface="Times New Roman" panose="02020603050405020304" pitchFamily="18" charset="0"/>
                <a:ea typeface="Times New Roman" panose="02020603050405020304" pitchFamily="18" charset="0"/>
              </a:rPr>
              <a:t> lên </a:t>
            </a:r>
            <a:r>
              <a:rPr lang="vi-VN" u="sng" dirty="0">
                <a:solidFill>
                  <a:srgbClr val="0D0D0D"/>
                </a:solidFill>
                <a:latin typeface="Times New Roman" panose="02020603050405020304" pitchFamily="18" charset="0"/>
                <a:ea typeface="Times New Roman" panose="02020603050405020304" pitchFamily="18" charset="0"/>
              </a:rPr>
              <a:t>bảy</a:t>
            </a:r>
            <a:r>
              <a:rPr lang="vi-VN" dirty="0">
                <a:solidFill>
                  <a:srgbClr val="0D0D0D"/>
                </a:solidFill>
                <a:latin typeface="Times New Roman" panose="02020603050405020304" pitchFamily="18" charset="0"/>
                <a:ea typeface="Times New Roman" panose="02020603050405020304" pitchFamily="18" charset="0"/>
              </a:rPr>
              <a:t> lên </a:t>
            </a:r>
            <a:r>
              <a:rPr lang="vi-VN" b="1" u="sng" dirty="0">
                <a:solidFill>
                  <a:srgbClr val="0D0D0D"/>
                </a:solidFill>
                <a:latin typeface="Times New Roman" panose="02020603050405020304" pitchFamily="18" charset="0"/>
                <a:ea typeface="Times New Roman" panose="02020603050405020304" pitchFamily="18" charset="0"/>
              </a:rPr>
              <a:t>năm</a:t>
            </a:r>
            <a:r>
              <a:rPr lang="vi-VN"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Đưa </a:t>
            </a:r>
            <a:r>
              <a:rPr lang="vi-VN" u="sng" dirty="0">
                <a:solidFill>
                  <a:srgbClr val="0D0D0D"/>
                </a:solidFill>
                <a:latin typeface="Times New Roman" panose="02020603050405020304" pitchFamily="18" charset="0"/>
                <a:ea typeface="Times New Roman" panose="02020603050405020304" pitchFamily="18" charset="0"/>
              </a:rPr>
              <a:t>nôi</a:t>
            </a:r>
            <a:r>
              <a:rPr lang="vi-VN" dirty="0">
                <a:solidFill>
                  <a:srgbClr val="0D0D0D"/>
                </a:solidFill>
                <a:latin typeface="Times New Roman" panose="02020603050405020304" pitchFamily="18" charset="0"/>
                <a:ea typeface="Times New Roman" panose="02020603050405020304" pitchFamily="18" charset="0"/>
              </a:rPr>
              <a:t> đưa </a:t>
            </a:r>
            <a:r>
              <a:rPr lang="vi-VN" u="sng" dirty="0">
                <a:solidFill>
                  <a:srgbClr val="0D0D0D"/>
                </a:solidFill>
                <a:latin typeface="Times New Roman" panose="02020603050405020304" pitchFamily="18" charset="0"/>
                <a:ea typeface="Times New Roman" panose="02020603050405020304" pitchFamily="18" charset="0"/>
              </a:rPr>
              <a:t>mãi</a:t>
            </a:r>
            <a:r>
              <a:rPr lang="vi-VN" dirty="0">
                <a:solidFill>
                  <a:srgbClr val="0D0D0D"/>
                </a:solidFill>
                <a:latin typeface="Times New Roman" panose="02020603050405020304" pitchFamily="18" charset="0"/>
                <a:ea typeface="Times New Roman" panose="02020603050405020304" pitchFamily="18" charset="0"/>
              </a:rPr>
              <a:t> trăm </a:t>
            </a:r>
            <a:r>
              <a:rPr lang="vi-VN" b="1" u="sng" dirty="0">
                <a:solidFill>
                  <a:srgbClr val="0D0D0D"/>
                </a:solidFill>
                <a:latin typeface="Times New Roman" panose="02020603050405020304" pitchFamily="18" charset="0"/>
                <a:ea typeface="Times New Roman" panose="02020603050405020304" pitchFamily="18" charset="0"/>
              </a:rPr>
              <a:t>năm</a:t>
            </a:r>
            <a:r>
              <a:rPr lang="vi-VN" u="sng" dirty="0">
                <a:solidFill>
                  <a:srgbClr val="0D0D0D"/>
                </a:solidFill>
                <a:latin typeface="Times New Roman" panose="02020603050405020304" pitchFamily="18" charset="0"/>
                <a:ea typeface="Times New Roman" panose="02020603050405020304" pitchFamily="18" charset="0"/>
              </a:rPr>
              <a:t> </a:t>
            </a:r>
            <a:r>
              <a:rPr lang="vi-VN" dirty="0">
                <a:solidFill>
                  <a:srgbClr val="0D0D0D"/>
                </a:solidFill>
                <a:latin typeface="Times New Roman" panose="02020603050405020304" pitchFamily="18" charset="0"/>
                <a:ea typeface="Times New Roman" panose="02020603050405020304" pitchFamily="18" charset="0"/>
              </a:rPr>
              <a:t>cuộc </a:t>
            </a:r>
            <a:r>
              <a:rPr lang="vi-VN" u="sng" dirty="0">
                <a:solidFill>
                  <a:srgbClr val="0D0D0D"/>
                </a:solidFill>
                <a:latin typeface="Times New Roman" panose="02020603050405020304" pitchFamily="18" charset="0"/>
                <a:ea typeface="Times New Roman" panose="02020603050405020304" pitchFamily="18" charset="0"/>
              </a:rPr>
              <a:t>đời</a:t>
            </a:r>
            <a:r>
              <a:rPr lang="vi-VN" dirty="0">
                <a:solidFill>
                  <a:srgbClr val="0D0D0D"/>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ctr">
              <a:lnSpc>
                <a:spcPct val="115000"/>
              </a:lnSpc>
              <a:spcAft>
                <a:spcPts val="1200"/>
              </a:spcAft>
            </a:pPr>
            <a:r>
              <a:rPr lang="vi-VN" dirty="0">
                <a:solidFill>
                  <a:srgbClr val="0D0D0D"/>
                </a:solidFill>
                <a:latin typeface="Times New Roman" panose="02020603050405020304" pitchFamily="18" charset="0"/>
                <a:ea typeface="Times New Roman" panose="02020603050405020304" pitchFamily="18" charset="0"/>
              </a:rPr>
              <a:t>B              T             B             B</a:t>
            </a:r>
            <a:endParaRPr lang="en-US"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948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1" y="126425"/>
            <a:ext cx="4255911"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1" y="767356"/>
            <a:ext cx="4255911"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643062" y="1936618"/>
            <a:ext cx="5604403" cy="3951111"/>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4: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Trình</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bày</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sản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nhóm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tham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gia</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góp</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nhóm</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4"/>
          <a:stretch>
            <a:fillRect/>
          </a:stretch>
        </p:blipFill>
        <p:spPr>
          <a:xfrm>
            <a:off x="7326488" y="2113569"/>
            <a:ext cx="4106400" cy="3597207"/>
          </a:xfrm>
          <a:prstGeom prst="ellipse">
            <a:avLst/>
          </a:prstGeom>
          <a:ln>
            <a:noFill/>
          </a:ln>
          <a:effectLst>
            <a:softEdge rad="112500"/>
          </a:effectLst>
        </p:spPr>
      </p:pic>
      <p:sp>
        <p:nvSpPr>
          <p:cNvPr id="7" name="Plaque 6"/>
          <p:cNvSpPr/>
          <p:nvPr/>
        </p:nvSpPr>
        <p:spPr>
          <a:xfrm>
            <a:off x="191912" y="1408287"/>
            <a:ext cx="6065198"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5004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stretch>
            <a:fillRect/>
          </a:stretch>
        </p:blipFill>
        <p:spPr>
          <a:xfrm>
            <a:off x="-1" y="0"/>
            <a:ext cx="12192000" cy="6858000"/>
          </a:xfrm>
          <a:prstGeom prst="rect">
            <a:avLst/>
          </a:prstGeom>
        </p:spPr>
      </p:pic>
      <p:sp>
        <p:nvSpPr>
          <p:cNvPr id="4" name="Rectangle 3"/>
          <p:cNvSpPr/>
          <p:nvPr/>
        </p:nvSpPr>
        <p:spPr>
          <a:xfrm>
            <a:off x="3260736"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NÓI VÀ NGHE</a:t>
            </a:r>
          </a:p>
        </p:txBody>
      </p:sp>
      <p:sp>
        <p:nvSpPr>
          <p:cNvPr id="7" name="Rectangle 6"/>
          <p:cNvSpPr/>
          <p:nvPr/>
        </p:nvSpPr>
        <p:spPr>
          <a:xfrm>
            <a:off x="563556" y="3660551"/>
            <a:ext cx="1106488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KỂ LẠI MỘT TRẢI</a:t>
            </a:r>
            <a:r>
              <a:rPr kumimoji="0" lang="en-US" sz="5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NGHIỆM ĐÁNG NHỚ</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861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1358" y="203201"/>
            <a:ext cx="5670528"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cmpd="sng">
                  <a:solidFill>
                    <a:srgbClr val="FFC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NÓI VÀ NGHE</a:t>
            </a:r>
          </a:p>
        </p:txBody>
      </p:sp>
      <p:pic>
        <p:nvPicPr>
          <p:cNvPr id="4" name="Picture 3"/>
          <p:cNvPicPr>
            <a:picLocks noChangeAspect="1"/>
          </p:cNvPicPr>
          <p:nvPr/>
        </p:nvPicPr>
        <p:blipFill>
          <a:blip r:embed="rId3"/>
          <a:stretch>
            <a:fillRect/>
          </a:stretch>
        </p:blipFill>
        <p:spPr>
          <a:xfrm>
            <a:off x="338668" y="2289775"/>
            <a:ext cx="7315200" cy="4387603"/>
          </a:xfrm>
          <a:prstGeom prst="rect">
            <a:avLst/>
          </a:prstGeom>
        </p:spPr>
      </p:pic>
      <p:pic>
        <p:nvPicPr>
          <p:cNvPr id="7" name="Picture 6"/>
          <p:cNvPicPr>
            <a:picLocks noChangeAspect="1"/>
          </p:cNvPicPr>
          <p:nvPr/>
        </p:nvPicPr>
        <p:blipFill>
          <a:blip r:embed="rId4"/>
          <a:stretch>
            <a:fillRect/>
          </a:stretch>
        </p:blipFill>
        <p:spPr>
          <a:xfrm>
            <a:off x="6757795" y="4647244"/>
            <a:ext cx="3383555" cy="2030133"/>
          </a:xfrm>
          <a:prstGeom prst="rect">
            <a:avLst/>
          </a:prstGeom>
        </p:spPr>
      </p:pic>
      <p:sp>
        <p:nvSpPr>
          <p:cNvPr id="8" name="Oval 7"/>
          <p:cNvSpPr/>
          <p:nvPr/>
        </p:nvSpPr>
        <p:spPr>
          <a:xfrm>
            <a:off x="7929154" y="2808514"/>
            <a:ext cx="4114800" cy="2011841"/>
          </a:xfrm>
          <a:prstGeom prst="ellipse">
            <a:avLst/>
          </a:prstGeom>
          <a:solidFill>
            <a:schemeClr val="accent4">
              <a:lumMod val="40000"/>
              <a:lumOff val="60000"/>
            </a:schemeClr>
          </a:solidFill>
          <a:ln w="28575">
            <a:solidFill>
              <a:srgbClr val="7030A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ấn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tượng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nhất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niệm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sao</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2210242" y="994622"/>
            <a:ext cx="801809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7030A0"/>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KỂ LẠI MỘT TRẢI</a:t>
            </a:r>
            <a:r>
              <a:rPr kumimoji="0" lang="en-US" sz="3200" b="1" i="0" u="none" strike="noStrike" kern="1200" cap="none" spc="0" normalizeH="0" noProof="0" dirty="0">
                <a:ln w="6600">
                  <a:solidFill>
                    <a:srgbClr val="ED7D31"/>
                  </a:solidFill>
                  <a:prstDash val="solid"/>
                </a:ln>
                <a:solidFill>
                  <a:srgbClr val="7030A0"/>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 NGHIỆM ĐÁNG NHỚ</a:t>
            </a:r>
            <a:endParaRPr kumimoji="0" lang="en-US" sz="3200" b="1" i="0" u="none" strike="noStrike" kern="1200" cap="none" spc="0" normalizeH="0" baseline="0" noProof="0" dirty="0">
              <a:ln w="6600">
                <a:solidFill>
                  <a:srgbClr val="ED7D31"/>
                </a:solidFill>
                <a:prstDash val="solid"/>
              </a:ln>
              <a:solidFill>
                <a:srgbClr val="7030A0"/>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1375954" y="2980267"/>
            <a:ext cx="6096000" cy="1578894"/>
          </a:xfrm>
          <a:prstGeom prst="rect">
            <a:avLst/>
          </a:prstGeom>
        </p:spPr>
        <p:txBody>
          <a:bodyPr>
            <a:spAutoFit/>
          </a:bodyP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Mỗi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giấy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những</a:t>
            </a:r>
            <a:endParaRPr lang="en-US" sz="2800" dirty="0">
              <a:solidFill>
                <a:srgbClr val="0D0D0D"/>
              </a:solidFill>
              <a:latin typeface="Times New Roman" panose="02020603050405020304" pitchFamily="18" charset="0"/>
              <a:ea typeface="MS Mincho"/>
            </a:endParaRPr>
          </a:p>
          <a:p>
            <a:pPr>
              <a:lnSpc>
                <a:spcPct val="115000"/>
              </a:lnSpc>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kỉ</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niệm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nhớ</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a:t>
            </a:r>
            <a:r>
              <a:rPr lang="en-US" sz="2800" dirty="0">
                <a:solidFill>
                  <a:srgbClr val="0D0D0D"/>
                </a:solidFill>
                <a:latin typeface="Times New Roman" panose="02020603050405020304" pitchFamily="18" charset="0"/>
                <a:ea typeface="MS Mincho"/>
              </a:rPr>
              <a:t>/cha </a:t>
            </a:r>
          </a:p>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mẹ</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thầy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giáo</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21494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MS Mincho"/>
              </a:rPr>
              <a:t>E. KĨ NĂNG NÓI VÀ NGHE</a:t>
            </a:r>
            <a:endParaRPr lang="en-US" sz="2400" dirty="0">
              <a:effectLst/>
              <a:latin typeface="Times New Roman" panose="02020603050405020304" pitchFamily="18" charset="0"/>
              <a:ea typeface="Times New Roman" panose="02020603050405020304" pitchFamily="18" charset="0"/>
            </a:endParaRPr>
          </a:p>
        </p:txBody>
      </p:sp>
      <p:sp>
        <p:nvSpPr>
          <p:cNvPr id="3" name="Plaque 2"/>
          <p:cNvSpPr/>
          <p:nvPr/>
        </p:nvSpPr>
        <p:spPr>
          <a:xfrm>
            <a:off x="191912" y="749087"/>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MS Mincho"/>
              </a:rPr>
              <a:t>I. </a:t>
            </a:r>
            <a:r>
              <a:rPr lang="en-US" sz="2800" b="1" dirty="0" err="1">
                <a:solidFill>
                  <a:srgbClr val="0D0D0D"/>
                </a:solidFill>
                <a:latin typeface="Times New Roman" panose="02020603050405020304" pitchFamily="18" charset="0"/>
                <a:ea typeface="MS Mincho"/>
              </a:rPr>
              <a:t>Định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hướng</a:t>
            </a:r>
            <a:endParaRPr lang="en-US" sz="2800" dirty="0">
              <a:effectLst/>
              <a:latin typeface="Times New Roman" panose="02020603050405020304" pitchFamily="18" charset="0"/>
              <a:ea typeface="Times New Roman" panose="02020603050405020304" pitchFamily="18" charset="0"/>
            </a:endParaRPr>
          </a:p>
        </p:txBody>
      </p:sp>
      <p:pic>
        <p:nvPicPr>
          <p:cNvPr id="1026" name="Picture 2" descr="Cách trả lời những câu hỏi phỏng vấn thông thường (Phầ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472" y="338847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2110467" y="1554071"/>
            <a:ext cx="6700067" cy="2986496"/>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0"/>
              </a:spcAft>
            </a:pPr>
            <a:r>
              <a:rPr lang="en-US" sz="2000" b="1" dirty="0">
                <a:solidFill>
                  <a:srgbClr val="0D0D0D"/>
                </a:solidFill>
                <a:latin typeface="Times New Roman" panose="02020603050405020304" pitchFamily="18" charset="0"/>
                <a:ea typeface="MS Mincho"/>
              </a:rPr>
              <a:t>Theo </a:t>
            </a:r>
            <a:r>
              <a:rPr lang="en-US" sz="2000" b="1" dirty="0" err="1">
                <a:solidFill>
                  <a:srgbClr val="0D0D0D"/>
                </a:solidFill>
                <a:latin typeface="Times New Roman" panose="02020603050405020304" pitchFamily="18" charset="0"/>
                <a:ea typeface="MS Mincho"/>
              </a:rPr>
              <a:t>em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trong</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bài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nói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kể</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về</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một</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kỉ</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niệm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đáng</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nhớ</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người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nói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nên</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xưng</a:t>
            </a:r>
            <a:r>
              <a:rPr lang="en-US" sz="2000" b="1" dirty="0">
                <a:solidFill>
                  <a:srgbClr val="0D0D0D"/>
                </a:solidFill>
                <a:latin typeface="Times New Roman" panose="02020603050405020304" pitchFamily="18" charset="0"/>
                <a:ea typeface="MS Mincho"/>
              </a:rPr>
              <a:t> ở </a:t>
            </a:r>
            <a:r>
              <a:rPr lang="en-US" sz="2000" b="1" dirty="0" err="1">
                <a:solidFill>
                  <a:srgbClr val="0D0D0D"/>
                </a:solidFill>
                <a:latin typeface="Times New Roman" panose="02020603050405020304" pitchFamily="18" charset="0"/>
                <a:ea typeface="MS Mincho"/>
              </a:rPr>
              <a:t>ngôi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thứ</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mấy</a:t>
            </a:r>
            <a:r>
              <a:rPr lang="en-US" sz="2000" b="1" dirty="0">
                <a:solidFill>
                  <a:srgbClr val="0D0D0D"/>
                </a:solidFill>
                <a:latin typeface="Times New Roman" panose="02020603050405020304" pitchFamily="18" charset="0"/>
                <a:ea typeface="MS Mincho"/>
              </a:rPr>
              <a:t>?</a:t>
            </a:r>
            <a:endParaRPr lang="en-US" sz="2000" b="1" dirty="0">
              <a:latin typeface="Times New Roman" panose="02020603050405020304" pitchFamily="18" charset="0"/>
              <a:ea typeface="Times New Roman" panose="02020603050405020304" pitchFamily="18" charset="0"/>
            </a:endParaRPr>
          </a:p>
          <a:p>
            <a:pPr>
              <a:lnSpc>
                <a:spcPct val="115000"/>
              </a:lnSpc>
              <a:spcAft>
                <a:spcPts val="0"/>
              </a:spcAft>
            </a:pPr>
            <a:r>
              <a:rPr lang="en-US" sz="2000" b="1" dirty="0" err="1">
                <a:solidFill>
                  <a:srgbClr val="0D0D0D"/>
                </a:solidFill>
                <a:latin typeface="Times New Roman" panose="02020603050405020304" pitchFamily="18" charset="0"/>
                <a:ea typeface="MS Mincho"/>
              </a:rPr>
              <a:t>Em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hãy</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nêu</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các</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bước</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để</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viết</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bài</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viết</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kể</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về</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kỉ</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niệm</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đáng</a:t>
            </a:r>
            <a:r>
              <a:rPr lang="en-US" sz="2000" b="1" dirty="0">
                <a:solidFill>
                  <a:srgbClr val="0D0D0D"/>
                </a:solidFill>
                <a:latin typeface="Times New Roman" panose="02020603050405020304" pitchFamily="18" charset="0"/>
                <a:ea typeface="MS Mincho"/>
              </a:rPr>
              <a:t> </a:t>
            </a:r>
            <a:r>
              <a:rPr lang="en-US" sz="2000" b="1" dirty="0" err="1">
                <a:solidFill>
                  <a:srgbClr val="0D0D0D"/>
                </a:solidFill>
                <a:latin typeface="Times New Roman" panose="02020603050405020304" pitchFamily="18" charset="0"/>
                <a:ea typeface="MS Mincho"/>
              </a:rPr>
              <a:t>nhớ</a:t>
            </a:r>
            <a:r>
              <a:rPr lang="en-US" sz="2000" b="1" dirty="0">
                <a:solidFill>
                  <a:srgbClr val="0D0D0D"/>
                </a:solidFill>
                <a:latin typeface="Times New Roman" panose="02020603050405020304" pitchFamily="18" charset="0"/>
                <a:ea typeface="MS Mincho"/>
              </a:rPr>
              <a:t>?</a:t>
            </a:r>
            <a:endParaRPr lang="en-US" sz="2000" b="1"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7487946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373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373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Định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hướng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ight Arrow 4"/>
          <p:cNvSpPr/>
          <p:nvPr/>
        </p:nvSpPr>
        <p:spPr>
          <a:xfrm>
            <a:off x="1492350" y="2179679"/>
            <a:ext cx="2024743" cy="2849521"/>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841650" y="1571625"/>
            <a:ext cx="6858000" cy="4032341"/>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Kể lại một sự kiện đáng nhớ của em về người thân trong gia đình (ông, bà, cha, mẹ,...) là kể về một sự việc, một hành động,...của người thân mà em đã chứng kiến và có ấn tượng sâu sắc. Trong bài nói, người kể sử dụng ngôi thứ nhất, thường xưng "tôi".</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8602516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1" y="126425"/>
            <a:ext cx="5080177"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1" y="749087"/>
            <a:ext cx="5080177"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320498" y="1371749"/>
            <a:ext cx="2982363"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0D0D0D"/>
                </a:solidFill>
                <a:latin typeface="Times New Roman" panose="02020603050405020304" pitchFamily="18" charset="0"/>
                <a:ea typeface="Times New Roman" panose="02020603050405020304" pitchFamily="18" charset="0"/>
              </a:rPr>
              <a:t> </a:t>
            </a:r>
            <a:endParaRPr lang="en-US" dirty="0"/>
          </a:p>
        </p:txBody>
      </p:sp>
      <p:sp>
        <p:nvSpPr>
          <p:cNvPr id="5" name="Freeform 4"/>
          <p:cNvSpPr/>
          <p:nvPr/>
        </p:nvSpPr>
        <p:spPr>
          <a:xfrm>
            <a:off x="569996" y="3036831"/>
            <a:ext cx="2844755" cy="2906984"/>
          </a:xfrm>
          <a:custGeom>
            <a:avLst/>
            <a:gdLst>
              <a:gd name="connsiteX0" fmla="*/ 0 w 2844755"/>
              <a:gd name="connsiteY0" fmla="*/ 284476 h 2906984"/>
              <a:gd name="connsiteX1" fmla="*/ 284476 w 2844755"/>
              <a:gd name="connsiteY1" fmla="*/ 0 h 2906984"/>
              <a:gd name="connsiteX2" fmla="*/ 2560280 w 2844755"/>
              <a:gd name="connsiteY2" fmla="*/ 0 h 2906984"/>
              <a:gd name="connsiteX3" fmla="*/ 2844756 w 2844755"/>
              <a:gd name="connsiteY3" fmla="*/ 284476 h 2906984"/>
              <a:gd name="connsiteX4" fmla="*/ 2844755 w 2844755"/>
              <a:gd name="connsiteY4" fmla="*/ 2622509 h 2906984"/>
              <a:gd name="connsiteX5" fmla="*/ 2560279 w 2844755"/>
              <a:gd name="connsiteY5" fmla="*/ 2906985 h 2906984"/>
              <a:gd name="connsiteX6" fmla="*/ 284476 w 2844755"/>
              <a:gd name="connsiteY6" fmla="*/ 2906984 h 2906984"/>
              <a:gd name="connsiteX7" fmla="*/ 0 w 2844755"/>
              <a:gd name="connsiteY7" fmla="*/ 2622508 h 2906984"/>
              <a:gd name="connsiteX8" fmla="*/ 0 w 2844755"/>
              <a:gd name="connsiteY8" fmla="*/ 284476 h 290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06984">
                <a:moveTo>
                  <a:pt x="0" y="284476"/>
                </a:moveTo>
                <a:cubicBezTo>
                  <a:pt x="0" y="127364"/>
                  <a:pt x="127364" y="0"/>
                  <a:pt x="284476" y="0"/>
                </a:cubicBezTo>
                <a:lnTo>
                  <a:pt x="2560280" y="0"/>
                </a:lnTo>
                <a:cubicBezTo>
                  <a:pt x="2717392" y="0"/>
                  <a:pt x="2844756" y="127364"/>
                  <a:pt x="2844756" y="284476"/>
                </a:cubicBezTo>
                <a:cubicBezTo>
                  <a:pt x="2844756" y="1063820"/>
                  <a:pt x="2844755" y="1843165"/>
                  <a:pt x="2844755" y="2622509"/>
                </a:cubicBezTo>
                <a:cubicBezTo>
                  <a:pt x="2844755" y="2779621"/>
                  <a:pt x="2717391" y="2906985"/>
                  <a:pt x="2560279" y="2906985"/>
                </a:cubicBezTo>
                <a:lnTo>
                  <a:pt x="284476" y="2906984"/>
                </a:lnTo>
                <a:cubicBezTo>
                  <a:pt x="127364" y="2906984"/>
                  <a:pt x="0" y="2779620"/>
                  <a:pt x="0" y="262250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spcFirstLastPara="0" vert="horz" wrap="square" lIns="174760" tIns="174760" rIns="174760" bIns="17476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Xác định một sự việc, hành động, tình huống</a:t>
            </a:r>
            <a:r>
              <a:rPr lang="vi-VN" sz="2400" kern="1200" dirty="0">
                <a:latin typeface="Times New Roman" panose="02020603050405020304" pitchFamily="18" charset="0"/>
                <a:cs typeface="Times New Roman" panose="02020603050405020304" pitchFamily="18" charset="0"/>
              </a:rPr>
              <a:t>,...của người thân trong gia đình (ông, bà, cha, mẹ,...) mà em đã chứng kiến và để lại ấn tượng sâu sắc.</a:t>
            </a:r>
            <a:endParaRPr lang="en-US" sz="24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3699227" y="4137574"/>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9" name="Freeform 8"/>
          <p:cNvSpPr/>
          <p:nvPr/>
        </p:nvSpPr>
        <p:spPr>
          <a:xfrm>
            <a:off x="4552654" y="3036831"/>
            <a:ext cx="2844755" cy="2906984"/>
          </a:xfrm>
          <a:custGeom>
            <a:avLst/>
            <a:gdLst>
              <a:gd name="connsiteX0" fmla="*/ 0 w 2844755"/>
              <a:gd name="connsiteY0" fmla="*/ 284476 h 2906984"/>
              <a:gd name="connsiteX1" fmla="*/ 284476 w 2844755"/>
              <a:gd name="connsiteY1" fmla="*/ 0 h 2906984"/>
              <a:gd name="connsiteX2" fmla="*/ 2560280 w 2844755"/>
              <a:gd name="connsiteY2" fmla="*/ 0 h 2906984"/>
              <a:gd name="connsiteX3" fmla="*/ 2844756 w 2844755"/>
              <a:gd name="connsiteY3" fmla="*/ 284476 h 2906984"/>
              <a:gd name="connsiteX4" fmla="*/ 2844755 w 2844755"/>
              <a:gd name="connsiteY4" fmla="*/ 2622509 h 2906984"/>
              <a:gd name="connsiteX5" fmla="*/ 2560279 w 2844755"/>
              <a:gd name="connsiteY5" fmla="*/ 2906985 h 2906984"/>
              <a:gd name="connsiteX6" fmla="*/ 284476 w 2844755"/>
              <a:gd name="connsiteY6" fmla="*/ 2906984 h 2906984"/>
              <a:gd name="connsiteX7" fmla="*/ 0 w 2844755"/>
              <a:gd name="connsiteY7" fmla="*/ 2622508 h 2906984"/>
              <a:gd name="connsiteX8" fmla="*/ 0 w 2844755"/>
              <a:gd name="connsiteY8" fmla="*/ 284476 h 290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06984">
                <a:moveTo>
                  <a:pt x="0" y="284476"/>
                </a:moveTo>
                <a:cubicBezTo>
                  <a:pt x="0" y="127364"/>
                  <a:pt x="127364" y="0"/>
                  <a:pt x="284476" y="0"/>
                </a:cubicBezTo>
                <a:lnTo>
                  <a:pt x="2560280" y="0"/>
                </a:lnTo>
                <a:cubicBezTo>
                  <a:pt x="2717392" y="0"/>
                  <a:pt x="2844756" y="127364"/>
                  <a:pt x="2844756" y="284476"/>
                </a:cubicBezTo>
                <a:cubicBezTo>
                  <a:pt x="2844756" y="1063820"/>
                  <a:pt x="2844755" y="1843165"/>
                  <a:pt x="2844755" y="2622509"/>
                </a:cubicBezTo>
                <a:cubicBezTo>
                  <a:pt x="2844755" y="2779621"/>
                  <a:pt x="2717391" y="2906985"/>
                  <a:pt x="2560279" y="2906985"/>
                </a:cubicBezTo>
                <a:lnTo>
                  <a:pt x="284476" y="2906984"/>
                </a:lnTo>
                <a:cubicBezTo>
                  <a:pt x="127364" y="2906984"/>
                  <a:pt x="0" y="2779620"/>
                  <a:pt x="0" y="262250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4760" tIns="174760" rIns="174760" bIns="17476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Xác định đối tượng người nghe</a:t>
            </a:r>
            <a:r>
              <a:rPr lang="vi-VN" sz="2400" kern="1200" dirty="0">
                <a:latin typeface="Times New Roman" panose="02020603050405020304" pitchFamily="18" charset="0"/>
                <a:cs typeface="Times New Roman" panose="02020603050405020304" pitchFamily="18" charset="0"/>
              </a:rPr>
              <a:t> và </a:t>
            </a:r>
            <a:r>
              <a:rPr lang="vi-VN" sz="2400" b="1" kern="1200" dirty="0">
                <a:latin typeface="Times New Roman" panose="02020603050405020304" pitchFamily="18" charset="0"/>
                <a:cs typeface="Times New Roman" panose="02020603050405020304" pitchFamily="18" charset="0"/>
              </a:rPr>
              <a:t>thời gian em sẽ kể</a:t>
            </a:r>
            <a:r>
              <a:rPr lang="vi-VN" sz="2400" kern="1200" dirty="0">
                <a:latin typeface="Times New Roman" panose="02020603050405020304" pitchFamily="18" charset="0"/>
                <a:cs typeface="Times New Roman" panose="02020603050405020304" pitchFamily="18" charset="0"/>
              </a:rPr>
              <a:t> để có cách trình bày phù hợp.</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7681885" y="4137574"/>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11" name="Freeform 10"/>
          <p:cNvSpPr/>
          <p:nvPr/>
        </p:nvSpPr>
        <p:spPr>
          <a:xfrm>
            <a:off x="8535312" y="3036831"/>
            <a:ext cx="2844755" cy="2906984"/>
          </a:xfrm>
          <a:custGeom>
            <a:avLst/>
            <a:gdLst>
              <a:gd name="connsiteX0" fmla="*/ 0 w 2844755"/>
              <a:gd name="connsiteY0" fmla="*/ 284476 h 2906984"/>
              <a:gd name="connsiteX1" fmla="*/ 284476 w 2844755"/>
              <a:gd name="connsiteY1" fmla="*/ 0 h 2906984"/>
              <a:gd name="connsiteX2" fmla="*/ 2560280 w 2844755"/>
              <a:gd name="connsiteY2" fmla="*/ 0 h 2906984"/>
              <a:gd name="connsiteX3" fmla="*/ 2844756 w 2844755"/>
              <a:gd name="connsiteY3" fmla="*/ 284476 h 2906984"/>
              <a:gd name="connsiteX4" fmla="*/ 2844755 w 2844755"/>
              <a:gd name="connsiteY4" fmla="*/ 2622509 h 2906984"/>
              <a:gd name="connsiteX5" fmla="*/ 2560279 w 2844755"/>
              <a:gd name="connsiteY5" fmla="*/ 2906985 h 2906984"/>
              <a:gd name="connsiteX6" fmla="*/ 284476 w 2844755"/>
              <a:gd name="connsiteY6" fmla="*/ 2906984 h 2906984"/>
              <a:gd name="connsiteX7" fmla="*/ 0 w 2844755"/>
              <a:gd name="connsiteY7" fmla="*/ 2622508 h 2906984"/>
              <a:gd name="connsiteX8" fmla="*/ 0 w 2844755"/>
              <a:gd name="connsiteY8" fmla="*/ 284476 h 290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06984">
                <a:moveTo>
                  <a:pt x="0" y="284476"/>
                </a:moveTo>
                <a:cubicBezTo>
                  <a:pt x="0" y="127364"/>
                  <a:pt x="127364" y="0"/>
                  <a:pt x="284476" y="0"/>
                </a:cubicBezTo>
                <a:lnTo>
                  <a:pt x="2560280" y="0"/>
                </a:lnTo>
                <a:cubicBezTo>
                  <a:pt x="2717392" y="0"/>
                  <a:pt x="2844756" y="127364"/>
                  <a:pt x="2844756" y="284476"/>
                </a:cubicBezTo>
                <a:cubicBezTo>
                  <a:pt x="2844756" y="1063820"/>
                  <a:pt x="2844755" y="1843165"/>
                  <a:pt x="2844755" y="2622509"/>
                </a:cubicBezTo>
                <a:cubicBezTo>
                  <a:pt x="2844755" y="2779621"/>
                  <a:pt x="2717391" y="2906985"/>
                  <a:pt x="2560279" y="2906985"/>
                </a:cubicBezTo>
                <a:lnTo>
                  <a:pt x="284476" y="2906984"/>
                </a:lnTo>
                <a:cubicBezTo>
                  <a:pt x="127364" y="2906984"/>
                  <a:pt x="0" y="2779620"/>
                  <a:pt x="0" y="262250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spcFirstLastPara="0" vert="horz" wrap="square" lIns="174760" tIns="174760" rIns="174760" bIns="174760" numCol="1" spcCol="1270" anchor="ctr" anchorCtr="0">
            <a:noAutofit/>
          </a:bodyPr>
          <a:lstStyle/>
          <a:p>
            <a:pPr lvl="0" algn="ctr" defTabSz="1066800">
              <a:lnSpc>
                <a:spcPct val="90000"/>
              </a:lnSpc>
              <a:spcBef>
                <a:spcPct val="0"/>
              </a:spcBef>
              <a:spcAft>
                <a:spcPct val="35000"/>
              </a:spcAft>
            </a:pPr>
            <a:r>
              <a:rPr lang="vi-VN" sz="2400" kern="1200" dirty="0">
                <a:latin typeface="Times New Roman" panose="02020603050405020304" pitchFamily="18" charset="0"/>
                <a:cs typeface="Times New Roman" panose="02020603050405020304" pitchFamily="18" charset="0"/>
              </a:rPr>
              <a:t>- </a:t>
            </a:r>
            <a:r>
              <a:rPr lang="vi-VN" sz="2400" b="1" kern="1200" dirty="0">
                <a:latin typeface="Times New Roman" panose="02020603050405020304" pitchFamily="18" charset="0"/>
                <a:cs typeface="Times New Roman" panose="02020603050405020304" pitchFamily="18" charset="0"/>
              </a:rPr>
              <a:t>Tìm ý</a:t>
            </a:r>
            <a:r>
              <a:rPr lang="vi-VN" sz="2400" kern="1200" dirty="0">
                <a:latin typeface="Times New Roman" panose="02020603050405020304" pitchFamily="18" charset="0"/>
                <a:cs typeface="Times New Roman" panose="02020603050405020304" pitchFamily="18" charset="0"/>
              </a:rPr>
              <a:t> và </a:t>
            </a:r>
            <a:r>
              <a:rPr lang="vi-VN" sz="2400" b="1" kern="1200" dirty="0">
                <a:latin typeface="Times New Roman" panose="02020603050405020304" pitchFamily="18" charset="0"/>
                <a:cs typeface="Times New Roman" panose="02020603050405020304" pitchFamily="18" charset="0"/>
              </a:rPr>
              <a:t>lập dàn ý</a:t>
            </a:r>
            <a:r>
              <a:rPr lang="vi-VN" sz="2400" kern="1200" dirty="0">
                <a:latin typeface="Times New Roman" panose="02020603050405020304" pitchFamily="18" charset="0"/>
                <a:cs typeface="Times New Roman" panose="02020603050405020304" pitchFamily="18" charset="0"/>
              </a:rPr>
              <a:t> cho bài nói.</a:t>
            </a:r>
            <a:endParaRPr lang="en-US" sz="2400" kern="1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2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23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23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418101" y="1476625"/>
            <a:ext cx="2982363"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reeform 4"/>
          <p:cNvSpPr/>
          <p:nvPr/>
        </p:nvSpPr>
        <p:spPr>
          <a:xfrm>
            <a:off x="690964" y="3076301"/>
            <a:ext cx="2844755" cy="2999494"/>
          </a:xfrm>
          <a:custGeom>
            <a:avLst/>
            <a:gdLst>
              <a:gd name="connsiteX0" fmla="*/ 0 w 2844755"/>
              <a:gd name="connsiteY0" fmla="*/ 284476 h 2999494"/>
              <a:gd name="connsiteX1" fmla="*/ 284476 w 2844755"/>
              <a:gd name="connsiteY1" fmla="*/ 0 h 2999494"/>
              <a:gd name="connsiteX2" fmla="*/ 2560280 w 2844755"/>
              <a:gd name="connsiteY2" fmla="*/ 0 h 2999494"/>
              <a:gd name="connsiteX3" fmla="*/ 2844756 w 2844755"/>
              <a:gd name="connsiteY3" fmla="*/ 284476 h 2999494"/>
              <a:gd name="connsiteX4" fmla="*/ 2844755 w 2844755"/>
              <a:gd name="connsiteY4" fmla="*/ 2715019 h 2999494"/>
              <a:gd name="connsiteX5" fmla="*/ 2560279 w 2844755"/>
              <a:gd name="connsiteY5" fmla="*/ 2999495 h 2999494"/>
              <a:gd name="connsiteX6" fmla="*/ 284476 w 2844755"/>
              <a:gd name="connsiteY6" fmla="*/ 2999494 h 2999494"/>
              <a:gd name="connsiteX7" fmla="*/ 0 w 2844755"/>
              <a:gd name="connsiteY7" fmla="*/ 2715018 h 2999494"/>
              <a:gd name="connsiteX8" fmla="*/ 0 w 2844755"/>
              <a:gd name="connsiteY8" fmla="*/ 284476 h 299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99494">
                <a:moveTo>
                  <a:pt x="0" y="284476"/>
                </a:moveTo>
                <a:cubicBezTo>
                  <a:pt x="0" y="127364"/>
                  <a:pt x="127364" y="0"/>
                  <a:pt x="284476" y="0"/>
                </a:cubicBezTo>
                <a:lnTo>
                  <a:pt x="2560280" y="0"/>
                </a:lnTo>
                <a:cubicBezTo>
                  <a:pt x="2717392" y="0"/>
                  <a:pt x="2844756" y="127364"/>
                  <a:pt x="2844756" y="284476"/>
                </a:cubicBezTo>
                <a:cubicBezTo>
                  <a:pt x="2844756" y="1094657"/>
                  <a:pt x="2844755" y="1904838"/>
                  <a:pt x="2844755" y="2715019"/>
                </a:cubicBezTo>
                <a:cubicBezTo>
                  <a:pt x="2844755" y="2872131"/>
                  <a:pt x="2717391" y="2999495"/>
                  <a:pt x="2560279" y="2999495"/>
                </a:cubicBezTo>
                <a:lnTo>
                  <a:pt x="284476" y="2999494"/>
                </a:lnTo>
                <a:cubicBezTo>
                  <a:pt x="127364" y="2999494"/>
                  <a:pt x="0" y="2872130"/>
                  <a:pt x="0" y="271501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spcFirstLastPara="0" vert="horz" wrap="square" lIns="190000" tIns="190000" rIns="190000" bIns="19000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Chuẩn bị các tư liệu, tranh ảnh </a:t>
            </a:r>
            <a:r>
              <a:rPr lang="vi-VN" sz="2800" kern="1200" dirty="0">
                <a:latin typeface="Times New Roman" panose="02020603050405020304" pitchFamily="18" charset="0"/>
                <a:cs typeface="Times New Roman" panose="02020603050405020304" pitchFamily="18" charset="0"/>
              </a:rPr>
              <a:t>liên quan đến trải nghiệm sẽ kể (nếu có).</a:t>
            </a:r>
            <a:endParaRPr lang="en-US" sz="28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3820195" y="4223299"/>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9" name="Freeform 8"/>
          <p:cNvSpPr/>
          <p:nvPr/>
        </p:nvSpPr>
        <p:spPr>
          <a:xfrm>
            <a:off x="4673622" y="3076301"/>
            <a:ext cx="2844755" cy="2999494"/>
          </a:xfrm>
          <a:custGeom>
            <a:avLst/>
            <a:gdLst>
              <a:gd name="connsiteX0" fmla="*/ 0 w 2844755"/>
              <a:gd name="connsiteY0" fmla="*/ 284476 h 2999494"/>
              <a:gd name="connsiteX1" fmla="*/ 284476 w 2844755"/>
              <a:gd name="connsiteY1" fmla="*/ 0 h 2999494"/>
              <a:gd name="connsiteX2" fmla="*/ 2560280 w 2844755"/>
              <a:gd name="connsiteY2" fmla="*/ 0 h 2999494"/>
              <a:gd name="connsiteX3" fmla="*/ 2844756 w 2844755"/>
              <a:gd name="connsiteY3" fmla="*/ 284476 h 2999494"/>
              <a:gd name="connsiteX4" fmla="*/ 2844755 w 2844755"/>
              <a:gd name="connsiteY4" fmla="*/ 2715019 h 2999494"/>
              <a:gd name="connsiteX5" fmla="*/ 2560279 w 2844755"/>
              <a:gd name="connsiteY5" fmla="*/ 2999495 h 2999494"/>
              <a:gd name="connsiteX6" fmla="*/ 284476 w 2844755"/>
              <a:gd name="connsiteY6" fmla="*/ 2999494 h 2999494"/>
              <a:gd name="connsiteX7" fmla="*/ 0 w 2844755"/>
              <a:gd name="connsiteY7" fmla="*/ 2715018 h 2999494"/>
              <a:gd name="connsiteX8" fmla="*/ 0 w 2844755"/>
              <a:gd name="connsiteY8" fmla="*/ 284476 h 299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99494">
                <a:moveTo>
                  <a:pt x="0" y="284476"/>
                </a:moveTo>
                <a:cubicBezTo>
                  <a:pt x="0" y="127364"/>
                  <a:pt x="127364" y="0"/>
                  <a:pt x="284476" y="0"/>
                </a:cubicBezTo>
                <a:lnTo>
                  <a:pt x="2560280" y="0"/>
                </a:lnTo>
                <a:cubicBezTo>
                  <a:pt x="2717392" y="0"/>
                  <a:pt x="2844756" y="127364"/>
                  <a:pt x="2844756" y="284476"/>
                </a:cubicBezTo>
                <a:cubicBezTo>
                  <a:pt x="2844756" y="1094657"/>
                  <a:pt x="2844755" y="1904838"/>
                  <a:pt x="2844755" y="2715019"/>
                </a:cubicBezTo>
                <a:cubicBezTo>
                  <a:pt x="2844755" y="2872131"/>
                  <a:pt x="2717391" y="2999495"/>
                  <a:pt x="2560279" y="2999495"/>
                </a:cubicBezTo>
                <a:lnTo>
                  <a:pt x="284476" y="2999494"/>
                </a:lnTo>
                <a:cubicBezTo>
                  <a:pt x="127364" y="2999494"/>
                  <a:pt x="0" y="2872130"/>
                  <a:pt x="0" y="271501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90000" tIns="190000" rIns="190000" bIns="19000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Nêu lên cảm xúc, suy nghĩ hoặc bài học</a:t>
            </a:r>
            <a:r>
              <a:rPr lang="vi-VN" sz="2800" kern="1200" dirty="0">
                <a:latin typeface="Times New Roman" panose="02020603050405020304" pitchFamily="18" charset="0"/>
                <a:cs typeface="Times New Roman" panose="02020603050405020304" pitchFamily="18" charset="0"/>
              </a:rPr>
              <a:t> em rút ra từ trải nghiệm đáng nhớ đó.</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7802853" y="4223299"/>
            <a:ext cx="603088" cy="705499"/>
          </a:xfrm>
          <a:custGeom>
            <a:avLst/>
            <a:gdLst>
              <a:gd name="connsiteX0" fmla="*/ 0 w 603088"/>
              <a:gd name="connsiteY0" fmla="*/ 141100 h 705499"/>
              <a:gd name="connsiteX1" fmla="*/ 301544 w 603088"/>
              <a:gd name="connsiteY1" fmla="*/ 141100 h 705499"/>
              <a:gd name="connsiteX2" fmla="*/ 301544 w 603088"/>
              <a:gd name="connsiteY2" fmla="*/ 0 h 705499"/>
              <a:gd name="connsiteX3" fmla="*/ 603088 w 603088"/>
              <a:gd name="connsiteY3" fmla="*/ 352750 h 705499"/>
              <a:gd name="connsiteX4" fmla="*/ 301544 w 603088"/>
              <a:gd name="connsiteY4" fmla="*/ 705499 h 705499"/>
              <a:gd name="connsiteX5" fmla="*/ 301544 w 603088"/>
              <a:gd name="connsiteY5" fmla="*/ 564399 h 705499"/>
              <a:gd name="connsiteX6" fmla="*/ 0 w 603088"/>
              <a:gd name="connsiteY6" fmla="*/ 564399 h 705499"/>
              <a:gd name="connsiteX7" fmla="*/ 0 w 603088"/>
              <a:gd name="connsiteY7" fmla="*/ 141100 h 70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088" h="705499">
                <a:moveTo>
                  <a:pt x="0" y="141100"/>
                </a:moveTo>
                <a:lnTo>
                  <a:pt x="301544" y="141100"/>
                </a:lnTo>
                <a:lnTo>
                  <a:pt x="301544" y="0"/>
                </a:lnTo>
                <a:lnTo>
                  <a:pt x="603088" y="352750"/>
                </a:lnTo>
                <a:lnTo>
                  <a:pt x="301544" y="705499"/>
                </a:lnTo>
                <a:lnTo>
                  <a:pt x="301544" y="564399"/>
                </a:lnTo>
                <a:lnTo>
                  <a:pt x="0" y="564399"/>
                </a:lnTo>
                <a:lnTo>
                  <a:pt x="0" y="1411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1100" rIns="180926" bIns="141100" numCol="1" spcCol="1270" anchor="ctr" anchorCtr="0">
            <a:noAutofit/>
          </a:bodyPr>
          <a:lstStyle/>
          <a:p>
            <a:pPr lvl="0" algn="ctr" defTabSz="1333500">
              <a:lnSpc>
                <a:spcPct val="90000"/>
              </a:lnSpc>
              <a:spcBef>
                <a:spcPct val="0"/>
              </a:spcBef>
              <a:spcAft>
                <a:spcPct val="35000"/>
              </a:spcAft>
            </a:pPr>
            <a:endParaRPr lang="en-US" sz="3000" kern="1200"/>
          </a:p>
        </p:txBody>
      </p:sp>
      <p:sp>
        <p:nvSpPr>
          <p:cNvPr id="11" name="Freeform 10"/>
          <p:cNvSpPr/>
          <p:nvPr/>
        </p:nvSpPr>
        <p:spPr>
          <a:xfrm>
            <a:off x="8656280" y="3076301"/>
            <a:ext cx="2844755" cy="2999494"/>
          </a:xfrm>
          <a:custGeom>
            <a:avLst/>
            <a:gdLst>
              <a:gd name="connsiteX0" fmla="*/ 0 w 2844755"/>
              <a:gd name="connsiteY0" fmla="*/ 284476 h 2999494"/>
              <a:gd name="connsiteX1" fmla="*/ 284476 w 2844755"/>
              <a:gd name="connsiteY1" fmla="*/ 0 h 2999494"/>
              <a:gd name="connsiteX2" fmla="*/ 2560280 w 2844755"/>
              <a:gd name="connsiteY2" fmla="*/ 0 h 2999494"/>
              <a:gd name="connsiteX3" fmla="*/ 2844756 w 2844755"/>
              <a:gd name="connsiteY3" fmla="*/ 284476 h 2999494"/>
              <a:gd name="connsiteX4" fmla="*/ 2844755 w 2844755"/>
              <a:gd name="connsiteY4" fmla="*/ 2715019 h 2999494"/>
              <a:gd name="connsiteX5" fmla="*/ 2560279 w 2844755"/>
              <a:gd name="connsiteY5" fmla="*/ 2999495 h 2999494"/>
              <a:gd name="connsiteX6" fmla="*/ 284476 w 2844755"/>
              <a:gd name="connsiteY6" fmla="*/ 2999494 h 2999494"/>
              <a:gd name="connsiteX7" fmla="*/ 0 w 2844755"/>
              <a:gd name="connsiteY7" fmla="*/ 2715018 h 2999494"/>
              <a:gd name="connsiteX8" fmla="*/ 0 w 2844755"/>
              <a:gd name="connsiteY8" fmla="*/ 284476 h 299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755" h="2999494">
                <a:moveTo>
                  <a:pt x="0" y="284476"/>
                </a:moveTo>
                <a:cubicBezTo>
                  <a:pt x="0" y="127364"/>
                  <a:pt x="127364" y="0"/>
                  <a:pt x="284476" y="0"/>
                </a:cubicBezTo>
                <a:lnTo>
                  <a:pt x="2560280" y="0"/>
                </a:lnTo>
                <a:cubicBezTo>
                  <a:pt x="2717392" y="0"/>
                  <a:pt x="2844756" y="127364"/>
                  <a:pt x="2844756" y="284476"/>
                </a:cubicBezTo>
                <a:cubicBezTo>
                  <a:pt x="2844756" y="1094657"/>
                  <a:pt x="2844755" y="1904838"/>
                  <a:pt x="2844755" y="2715019"/>
                </a:cubicBezTo>
                <a:cubicBezTo>
                  <a:pt x="2844755" y="2872131"/>
                  <a:pt x="2717391" y="2999495"/>
                  <a:pt x="2560279" y="2999495"/>
                </a:cubicBezTo>
                <a:lnTo>
                  <a:pt x="284476" y="2999494"/>
                </a:lnTo>
                <a:cubicBezTo>
                  <a:pt x="127364" y="2999494"/>
                  <a:pt x="0" y="2872130"/>
                  <a:pt x="0" y="2715018"/>
                </a:cubicBezTo>
                <a:lnTo>
                  <a:pt x="0" y="284476"/>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spcFirstLastPara="0" vert="horz" wrap="square" lIns="190000" tIns="190000" rIns="190000" bIns="19000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Sử dụng nét mặt, ánh mắt, hành động</a:t>
            </a:r>
            <a:r>
              <a:rPr lang="vi-VN" sz="2800" kern="1200" dirty="0">
                <a:latin typeface="Times New Roman" panose="02020603050405020304" pitchFamily="18" charset="0"/>
                <a:cs typeface="Times New Roman" panose="02020603050405020304" pitchFamily="18" charset="0"/>
              </a:rPr>
              <a:t>,...phù hợp với câu chuyện để tác động đến người nghe.</a:t>
            </a:r>
            <a:endParaRPr lang="en-US" sz="2800" kern="1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382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51588"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51588"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1600"/>
              </a:spcBef>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b="1" dirty="0">
              <a:solidFill>
                <a:srgbClr val="94C600"/>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2667706" y="1371749"/>
            <a:ext cx="2253660"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1.</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Diagram 10"/>
          <p:cNvGraphicFramePr/>
          <p:nvPr>
            <p:extLst>
              <p:ext uri="{D42A27DB-BD31-4B8C-83A1-F6EECF244321}">
                <p14:modId xmlns:p14="http://schemas.microsoft.com/office/powerpoint/2010/main" val="3948861565"/>
              </p:ext>
            </p:extLst>
          </p:nvPr>
        </p:nvGraphicFramePr>
        <p:xfrm>
          <a:off x="1141145" y="1888415"/>
          <a:ext cx="9909709"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0542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98016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191912" y="1371749"/>
            <a:ext cx="2651302"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ight Arrow 1"/>
          <p:cNvSpPr/>
          <p:nvPr/>
        </p:nvSpPr>
        <p:spPr>
          <a:xfrm>
            <a:off x="1397725" y="2892707"/>
            <a:ext cx="2233749" cy="2821577"/>
          </a:xfrm>
          <a:prstGeom prst="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u="sng" dirty="0" err="1">
                <a:solidFill>
                  <a:srgbClr val="0D0D0D"/>
                </a:solidFill>
                <a:latin typeface="Times New Roman" panose="02020603050405020304" pitchFamily="18" charset="0"/>
                <a:ea typeface="MS Mincho"/>
              </a:rPr>
              <a:t>Bước</a:t>
            </a:r>
            <a:r>
              <a:rPr lang="en-US" sz="2800" b="1" u="sng" dirty="0">
                <a:solidFill>
                  <a:srgbClr val="0D0D0D"/>
                </a:solidFill>
                <a:latin typeface="Times New Roman" panose="02020603050405020304" pitchFamily="18" charset="0"/>
                <a:ea typeface="MS Mincho"/>
              </a:rPr>
              <a:t> 1</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4088674" y="1841864"/>
            <a:ext cx="7184572" cy="4492908"/>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MS Mincho"/>
              </a:rPr>
              <a:t>- </a:t>
            </a: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Đọc và xác định yêu cầu đề bài</a:t>
            </a: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lựa chọn trải nghiệm</a:t>
            </a:r>
            <a:r>
              <a:rPr lang="vi-VN" sz="2400" dirty="0">
                <a:solidFill>
                  <a:srgbClr val="0D0D0D"/>
                </a:solidFill>
                <a:latin typeface="Times New Roman" panose="02020603050405020304" pitchFamily="18" charset="0"/>
                <a:ea typeface="Times New Roman" panose="02020603050405020304" pitchFamily="18" charset="0"/>
              </a:rPr>
              <a:t> mà em có ấn tượng sâu sắc về một người thân (cha, mẹ, ông, bà,...).</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Ví dụ</a:t>
            </a:r>
            <a:r>
              <a:rPr lang="vi-VN" sz="2400" dirty="0">
                <a:solidFill>
                  <a:srgbClr val="0D0D0D"/>
                </a:solidFill>
                <a:latin typeface="Times New Roman" panose="02020603050405020304" pitchFamily="18" charset="0"/>
                <a:ea typeface="Times New Roman" panose="02020603050405020304" pitchFamily="18" charset="0"/>
              </a:rPr>
              <a:t>: Kể về một lần em bị ốm, mẹ chăm sóc em như thế nào.</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Nhớ lại các chi tiết </a:t>
            </a:r>
            <a:r>
              <a:rPr lang="vi-VN" sz="2400" dirty="0">
                <a:solidFill>
                  <a:srgbClr val="0D0D0D"/>
                </a:solidFill>
                <a:latin typeface="Times New Roman" panose="02020603050405020304" pitchFamily="18" charset="0"/>
                <a:ea typeface="Times New Roman" panose="02020603050405020304" pitchFamily="18" charset="0"/>
              </a:rPr>
              <a:t>về trải nghiệm và </a:t>
            </a:r>
            <a:r>
              <a:rPr lang="vi-VN" sz="2400" b="1" dirty="0">
                <a:solidFill>
                  <a:srgbClr val="0D0D0D"/>
                </a:solidFill>
                <a:latin typeface="Times New Roman" panose="02020603050405020304" pitchFamily="18" charset="0"/>
                <a:ea typeface="Times New Roman" panose="02020603050405020304" pitchFamily="18" charset="0"/>
              </a:rPr>
              <a:t>cảm xúc, suy nghĩ</a:t>
            </a:r>
            <a:r>
              <a:rPr lang="vi-VN" sz="2400" dirty="0">
                <a:solidFill>
                  <a:srgbClr val="0D0D0D"/>
                </a:solidFill>
                <a:latin typeface="Times New Roman" panose="02020603050405020304" pitchFamily="18" charset="0"/>
                <a:ea typeface="Times New Roman" panose="02020603050405020304" pitchFamily="18" charset="0"/>
              </a:rPr>
              <a:t> của em qua trải nghiệm,</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Tìm các tư liệu, tranh, ảnh</a:t>
            </a:r>
            <a:r>
              <a:rPr lang="vi-VN" sz="2400" dirty="0">
                <a:solidFill>
                  <a:srgbClr val="0D0D0D"/>
                </a:solidFill>
                <a:latin typeface="Times New Roman" panose="02020603050405020304" pitchFamily="18" charset="0"/>
                <a:ea typeface="Times New Roman" panose="02020603050405020304" pitchFamily="18" charset="0"/>
              </a:rPr>
              <a:t> liên quan để minh họa cho trải nghiệm (nếu thấy cần thiết).</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06839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70C0"/>
                </a:solidFill>
                <a:effectLst/>
                <a:latin typeface="Times New Roman" panose="02020603050405020304" pitchFamily="18" charset="0"/>
                <a:ea typeface="Times New Roman" panose="02020603050405020304" pitchFamily="18" charset="0"/>
              </a:rPr>
              <a:t>II. </a:t>
            </a:r>
            <a:r>
              <a:rPr lang="en-US" sz="2800" b="1" dirty="0" err="1">
                <a:solidFill>
                  <a:srgbClr val="0070C0"/>
                </a:solidFill>
                <a:effectLst/>
                <a:latin typeface="Times New Roman" panose="02020603050405020304" pitchFamily="18" charset="0"/>
                <a:ea typeface="Times New Roman" panose="02020603050405020304" pitchFamily="18" charset="0"/>
              </a:rPr>
              <a:t>Văn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bản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i="1" dirty="0">
                <a:solidFill>
                  <a:srgbClr val="0070C0"/>
                </a:solidFill>
                <a:effectLst/>
                <a:latin typeface="Times New Roman" panose="02020603050405020304" pitchFamily="18" charset="0"/>
                <a:ea typeface="Times New Roman" panose="02020603050405020304" pitchFamily="18" charset="0"/>
              </a:rPr>
              <a:t>À </a:t>
            </a:r>
            <a:r>
              <a:rPr lang="en-US" sz="2800" b="1" i="1" dirty="0" err="1">
                <a:solidFill>
                  <a:srgbClr val="0070C0"/>
                </a:solidFill>
                <a:effectLst/>
                <a:latin typeface="Times New Roman" panose="02020603050405020304" pitchFamily="18" charset="0"/>
                <a:ea typeface="Times New Roman" panose="02020603050405020304" pitchFamily="18" charset="0"/>
              </a:rPr>
              <a:t>ơi</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tay</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mẹ</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Bình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Nguyên</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Plaque 5"/>
          <p:cNvSpPr/>
          <p:nvPr/>
        </p:nvSpPr>
        <p:spPr>
          <a:xfrm>
            <a:off x="218939" y="966220"/>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a:lnSpc>
                <a:spcPct val="115000"/>
              </a:lnSpc>
              <a:spcAft>
                <a:spcPts val="1200"/>
              </a:spcAft>
              <a:buFont typeface="+mj-lt"/>
              <a:buAutoNum type="arabicPeriod"/>
            </a:pPr>
            <a:r>
              <a:rPr lang="en-US" sz="3200" b="1">
                <a:solidFill>
                  <a:srgbClr val="0D0D0D"/>
                </a:solidFill>
                <a:effectLst/>
                <a:latin typeface="Times New Roman" panose="02020603050405020304" pitchFamily="18" charset="0"/>
                <a:ea typeface="Times New Roman" panose="02020603050405020304" pitchFamily="18" charset="0"/>
              </a:rPr>
              <a:t>Tìm hiểu về tác giả Bình Nguyên</a:t>
            </a:r>
            <a:endParaRPr lang="en-US" sz="280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893298" y="2373556"/>
            <a:ext cx="2954364" cy="2650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
          <p:cNvGrpSpPr/>
          <p:nvPr/>
        </p:nvGrpSpPr>
        <p:grpSpPr>
          <a:xfrm>
            <a:off x="5268822" y="1902205"/>
            <a:ext cx="5969726" cy="3593647"/>
            <a:chOff x="5368834" y="1984193"/>
            <a:chExt cx="5969726" cy="3593647"/>
          </a:xfrm>
        </p:grpSpPr>
        <p:pic>
          <p:nvPicPr>
            <p:cNvPr id="9" name="Picture 8"/>
            <p:cNvPicPr>
              <a:picLocks noChangeAspect="1"/>
            </p:cNvPicPr>
            <p:nvPr/>
          </p:nvPicPr>
          <p:blipFill>
            <a:blip r:embed="rId4"/>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Qua tìm hiểu ở nhà, </a:t>
              </a:r>
            </a:p>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nêu những hiểu biết </a:t>
              </a:r>
            </a:p>
            <a:p>
              <a:pPr>
                <a:lnSpc>
                  <a:spcPct val="115000"/>
                </a:lnSpc>
                <a:spcAft>
                  <a:spcPts val="0"/>
                </a:spcAft>
              </a:pPr>
              <a:r>
                <a:rPr lang="pt-BR" sz="3200" b="1" dirty="0">
                  <a:solidFill>
                    <a:srgbClr val="0D0D0D"/>
                  </a:solidFill>
                  <a:latin typeface="Times New Roman" panose="02020603050405020304" pitchFamily="18" charset="0"/>
                  <a:ea typeface="Times New Roman" panose="02020603050405020304" pitchFamily="18" charset="0"/>
                </a:rPr>
                <a:t>c</a:t>
              </a:r>
              <a:r>
                <a:rPr lang="pt-BR" sz="3200" b="1" dirty="0">
                  <a:solidFill>
                    <a:srgbClr val="0D0D0D"/>
                  </a:solidFill>
                  <a:effectLst/>
                  <a:latin typeface="Times New Roman" panose="02020603050405020304" pitchFamily="18" charset="0"/>
                  <a:ea typeface="Times New Roman" panose="02020603050405020304" pitchFamily="18" charset="0"/>
                </a:rPr>
                <a:t>ủa em về tác giả</a:t>
              </a:r>
            </a:p>
            <a:p>
              <a:pPr>
                <a:lnSpc>
                  <a:spcPct val="115000"/>
                </a:lnSpc>
                <a:spcAft>
                  <a:spcPts val="0"/>
                </a:spcAft>
              </a:pPr>
              <a:r>
                <a:rPr lang="pt-BR" sz="3200" b="1" dirty="0">
                  <a:solidFill>
                    <a:srgbClr val="0D0D0D"/>
                  </a:solidFill>
                  <a:effectLst/>
                  <a:latin typeface="Times New Roman" panose="02020603050405020304" pitchFamily="18" charset="0"/>
                  <a:ea typeface="Times New Roman" panose="02020603050405020304" pitchFamily="18" charset="0"/>
                </a:rPr>
                <a:t> Bình Nguyên.</a:t>
              </a:r>
              <a:endParaRPr lang="en-US" sz="3200" dirty="0">
                <a:effectLst/>
                <a:latin typeface="Times New Roman" panose="02020603050405020304" pitchFamily="18" charset="0"/>
                <a:ea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185810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Right Arrow 5"/>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ight Arrow 1"/>
          <p:cNvSpPr/>
          <p:nvPr/>
        </p:nvSpPr>
        <p:spPr>
          <a:xfrm>
            <a:off x="1136469" y="2892707"/>
            <a:ext cx="2495005" cy="2821577"/>
          </a:xfrm>
          <a:prstGeom prst="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u="sng" dirty="0" err="1">
                <a:solidFill>
                  <a:srgbClr val="0D0D0D"/>
                </a:solidFill>
                <a:latin typeface="Times New Roman" panose="02020603050405020304" pitchFamily="18" charset="0"/>
                <a:ea typeface="MS Mincho"/>
              </a:rPr>
              <a:t>Bước</a:t>
            </a:r>
            <a:r>
              <a:rPr lang="en-US" sz="2800" b="1" u="sng" dirty="0">
                <a:solidFill>
                  <a:srgbClr val="0D0D0D"/>
                </a:solidFill>
                <a:latin typeface="Times New Roman" panose="02020603050405020304" pitchFamily="18" charset="0"/>
                <a:ea typeface="MS Mincho"/>
              </a:rPr>
              <a:t> 2</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ý, </a:t>
            </a:r>
            <a:r>
              <a:rPr lang="en-US" sz="2800" b="1" dirty="0" err="1">
                <a:solidFill>
                  <a:srgbClr val="0D0D0D"/>
                </a:solidFill>
                <a:latin typeface="Times New Roman" panose="02020603050405020304" pitchFamily="18" charset="0"/>
                <a:ea typeface="MS Mincho"/>
              </a:rPr>
              <a:t>lập</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dàn</a:t>
            </a:r>
            <a:r>
              <a:rPr lang="en-US" sz="2800" b="1" dirty="0">
                <a:solidFill>
                  <a:srgbClr val="0D0D0D"/>
                </a:solidFill>
                <a:latin typeface="Times New Roman" panose="02020603050405020304" pitchFamily="18" charset="0"/>
                <a:ea typeface="MS Mincho"/>
              </a:rPr>
              <a:t> ý.</a:t>
            </a:r>
            <a:endParaRPr lang="en-US" sz="24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4088674" y="1841864"/>
            <a:ext cx="7184572" cy="4492908"/>
          </a:xfrm>
          <a:prstGeom prst="round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 Tìm ý </a:t>
            </a:r>
            <a:r>
              <a:rPr lang="vi-VN" sz="2400" dirty="0">
                <a:solidFill>
                  <a:srgbClr val="0D0D0D"/>
                </a:solidFill>
                <a:latin typeface="Times New Roman" panose="02020603050405020304" pitchFamily="18" charset="0"/>
                <a:ea typeface="Times New Roman" panose="02020603050405020304" pitchFamily="18" charset="0"/>
              </a:rPr>
              <a:t>cho bài kể theo gợi dẫn: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Nêu sự việc, hành động, tình huống của người thân để lại ấn tượng sâu sắc trong em.</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Phát triển các ý bằng cách đặt và trả lời các câu hỏi: Sự việc, tình huống đó diễn ra vào thời gian nào, ở đâu? Sự việc, tình huống đó cụ thể như thế nào? Em có cảm xúc, tâm trạng, suy nghĩ gì khi chứng kiến sự việc đó? Em rút ra bài học gì từ sự việc, tình huống đó?;...</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9544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355910" y="2677529"/>
            <a:ext cx="2495005" cy="282157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088674" y="1841864"/>
            <a:ext cx="7184572" cy="4492908"/>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b="1" dirty="0">
                <a:solidFill>
                  <a:srgbClr val="0D0D0D"/>
                </a:solidFill>
                <a:latin typeface="Times New Roman" panose="02020603050405020304" pitchFamily="18" charset="0"/>
                <a:ea typeface="Times New Roman" panose="02020603050405020304" pitchFamily="18" charset="0"/>
              </a:rPr>
              <a:t>- Lập dàn ý </a:t>
            </a:r>
            <a:r>
              <a:rPr lang="vi-VN" sz="2000" dirty="0">
                <a:solidFill>
                  <a:srgbClr val="0D0D0D"/>
                </a:solidFill>
                <a:latin typeface="Times New Roman" panose="02020603050405020304" pitchFamily="18" charset="0"/>
                <a:ea typeface="Times New Roman" panose="02020603050405020304" pitchFamily="18" charset="0"/>
              </a:rPr>
              <a:t>cho bài kể (có thể bằng sơ đồ tư duy):</a:t>
            </a:r>
            <a:endParaRPr lang="en-US"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a:t>
            </a:r>
            <a:r>
              <a:rPr lang="vi-VN" sz="2000" b="1" dirty="0">
                <a:solidFill>
                  <a:srgbClr val="0D0D0D"/>
                </a:solidFill>
                <a:latin typeface="Times New Roman" panose="02020603050405020304" pitchFamily="18" charset="0"/>
                <a:ea typeface="Times New Roman" panose="02020603050405020304" pitchFamily="18" charset="0"/>
              </a:rPr>
              <a:t>Mở đầu</a:t>
            </a:r>
            <a:r>
              <a:rPr lang="vi-VN" sz="2000" dirty="0">
                <a:solidFill>
                  <a:srgbClr val="0D0D0D"/>
                </a:solidFill>
                <a:latin typeface="Times New Roman" panose="02020603050405020304" pitchFamily="18" charset="0"/>
                <a:ea typeface="Times New Roman" panose="02020603050405020304" pitchFamily="18" charset="0"/>
              </a:rPr>
              <a:t>: Chào hỏi, giới thiệu người thân và sự việc, tình huống người thân để lại ấn tượng sâu sắc trong em.</a:t>
            </a:r>
            <a:endParaRPr lang="en-US"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b="1" dirty="0">
                <a:solidFill>
                  <a:srgbClr val="0D0D0D"/>
                </a:solidFill>
                <a:latin typeface="Times New Roman" panose="02020603050405020304" pitchFamily="18" charset="0"/>
                <a:ea typeface="Times New Roman" panose="02020603050405020304" pitchFamily="18" charset="0"/>
              </a:rPr>
              <a:t>Gợi ý</a:t>
            </a:r>
            <a:r>
              <a:rPr lang="vi-VN" sz="2000" dirty="0">
                <a:solidFill>
                  <a:srgbClr val="0D0D0D"/>
                </a:solidFill>
                <a:latin typeface="Times New Roman" panose="02020603050405020304" pitchFamily="18" charset="0"/>
                <a:ea typeface="Times New Roman" panose="02020603050405020304" pitchFamily="18" charset="0"/>
              </a:rPr>
              <a:t>: Xin chào thầy cô và các bạn. Tôi tên là......................, học lớp......., trường................. Sau đây tôi xin kể lại một trải nghiệm đáng nhớ trong đời của mình. Trước khi bắt đầu bài nói của mình, tôi có một câu hỏi "Các bạn học sinh đã bao giờ dầm mưa rồi cảm lạnh chưa ạ?" (Có thể giao lưu với 1 bạn hỏi lí do, sự việc của buổi cảm lạnh ấy). Bản thân tôi cũng đã từ trải nghiệm cảm giác không mấy dễ chịu ấy. Chuyện là..... (Lời dẫn vào bài nói).</a:t>
            </a:r>
            <a:endParaRPr lang="en-US" dirty="0">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8935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892707"/>
            <a:ext cx="2495005" cy="282157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088674" y="1841864"/>
            <a:ext cx="7184572" cy="44929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Nội dung chính</a:t>
            </a:r>
            <a:r>
              <a:rPr lang="vi-VN" sz="2800" dirty="0">
                <a:solidFill>
                  <a:srgbClr val="0D0D0D"/>
                </a:solidFill>
                <a:latin typeface="Times New Roman" panose="02020603050405020304" pitchFamily="18" charset="0"/>
                <a:ea typeface="Times New Roman" panose="02020603050405020304" pitchFamily="18" charset="0"/>
              </a:rPr>
              <a:t>: Lựa chọn và sắp xếp các ý tìm được theo một trình tự hợp lí.</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Ví dụ</a:t>
            </a:r>
            <a:r>
              <a:rPr lang="vi-VN" sz="2800" dirty="0">
                <a:solidFill>
                  <a:srgbClr val="0D0D0D"/>
                </a:solidFill>
                <a:latin typeface="Times New Roman" panose="02020603050405020304" pitchFamily="18" charset="0"/>
                <a:ea typeface="Times New Roman" panose="02020603050405020304" pitchFamily="18" charset="0"/>
              </a:rPr>
              <a:t>: Với bài viết kể về trải nghiệm mẹ chăm sóc khi em ốm có thể triển khai theo gợi ý như sau:</a:t>
            </a:r>
            <a:endParaRPr lang="en-US" sz="2800" dirty="0">
              <a:latin typeface="Times New Roman" panose="02020603050405020304" pitchFamily="18" charset="0"/>
              <a:ea typeface="Times New Roman" panose="02020603050405020304" pitchFamily="18" charset="0"/>
            </a:endParaRPr>
          </a:p>
          <a:p>
            <a:pPr marL="285750" lvl="0" indent="-285750">
              <a:lnSpc>
                <a:spcPct val="115000"/>
              </a:lnSpc>
              <a:spcAft>
                <a:spcPts val="0"/>
              </a:spcAft>
              <a:buSzPts val="1000"/>
              <a:buFont typeface="Wingdings" panose="05000000000000000000" pitchFamily="2" charset="2"/>
              <a:buChar char="ü"/>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rPr>
              <a:t>xuất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85750" lvl="0" indent="-285750">
              <a:lnSpc>
                <a:spcPct val="115000"/>
              </a:lnSpc>
              <a:spcAft>
                <a:spcPts val="0"/>
              </a:spcAft>
              <a:buSzPts val="1000"/>
              <a:buFont typeface="Wingdings" panose="05000000000000000000" pitchFamily="2" charset="2"/>
              <a:buChar char="ü"/>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nghiệm</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964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677529"/>
            <a:ext cx="2495005" cy="282157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ý.</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088674" y="1841864"/>
            <a:ext cx="7184572" cy="4492908"/>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Kết thúc</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457200" lvl="0" indent="-457200">
              <a:lnSpc>
                <a:spcPct val="115000"/>
              </a:lnSpc>
              <a:spcAft>
                <a:spcPts val="0"/>
              </a:spcAft>
              <a:buSzPts val="1000"/>
              <a:buFont typeface="Wingdings" panose="05000000000000000000" pitchFamily="2" charset="2"/>
              <a:buChar char="q"/>
              <a:tabLst>
                <a:tab pos="457200" algn="l"/>
              </a:tabLst>
            </a:pPr>
            <a:r>
              <a:rPr lang="en-US" sz="3200" dirty="0" err="1">
                <a:solidFill>
                  <a:srgbClr val="0D0D0D"/>
                </a:solidFill>
                <a:latin typeface="Times New Roman" panose="02020603050405020304" pitchFamily="18" charset="0"/>
                <a:ea typeface="Times New Roman" panose="02020603050405020304" pitchFamily="18" charset="0"/>
              </a:rPr>
              <a:t>Phát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tấm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con.</a:t>
            </a:r>
            <a:endParaRPr lang="en-US" sz="3200" dirty="0">
              <a:latin typeface="Times New Roman" panose="02020603050405020304" pitchFamily="18" charset="0"/>
              <a:ea typeface="Times New Roman" panose="02020603050405020304" pitchFamily="18" charset="0"/>
            </a:endParaRPr>
          </a:p>
          <a:p>
            <a:pPr marL="457200" lvl="0" indent="-457200">
              <a:lnSpc>
                <a:spcPct val="115000"/>
              </a:lnSpc>
              <a:spcAft>
                <a:spcPts val="0"/>
              </a:spcAft>
              <a:buSzPts val="1000"/>
              <a:buFont typeface="Wingdings" panose="05000000000000000000" pitchFamily="2" charset="2"/>
              <a:buChar char="q"/>
              <a:tabLst>
                <a:tab pos="457200" algn="l"/>
              </a:tabLst>
            </a:pPr>
            <a:r>
              <a:rPr lang="en-US" sz="3200" dirty="0" err="1">
                <a:solidFill>
                  <a:srgbClr val="0D0D0D"/>
                </a:solidFill>
                <a:latin typeface="Times New Roman" panose="02020603050405020304" pitchFamily="18" charset="0"/>
                <a:ea typeface="Times New Roman" panose="02020603050405020304" pitchFamily="18" charset="0"/>
              </a:rPr>
              <a:t>Bày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tỏ</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muốn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chia </a:t>
            </a:r>
            <a:r>
              <a:rPr lang="en-US" sz="3200" dirty="0" err="1">
                <a:solidFill>
                  <a:srgbClr val="0D0D0D"/>
                </a:solidFill>
                <a:latin typeface="Times New Roman" panose="02020603050405020304" pitchFamily="18" charset="0"/>
                <a:ea typeface="Times New Roman" panose="02020603050405020304" pitchFamily="18" charset="0"/>
              </a:rPr>
              <a:t>sẻ</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nghe</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nghiệm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04800">
              <a:lnSpc>
                <a:spcPct val="115000"/>
              </a:lnSpc>
              <a:spcAft>
                <a:spcPts val="0"/>
              </a:spcAft>
            </a:pPr>
            <a:r>
              <a:rPr lang="en-US" sz="3200" b="1" dirty="0">
                <a:solidFill>
                  <a:srgbClr val="0D0D0D"/>
                </a:solidFill>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7812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027611" y="2892707"/>
            <a:ext cx="2495005" cy="282157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
              <a:lnSpc>
                <a:spcPct val="115000"/>
              </a:lnSpc>
              <a:spcAft>
                <a:spcPts val="0"/>
              </a:spcAft>
            </a:pPr>
            <a:r>
              <a:rPr lang="en-US" sz="2400" b="1" u="sng">
                <a:solidFill>
                  <a:srgbClr val="0D0D0D"/>
                </a:solidFill>
                <a:latin typeface="Times New Roman" panose="02020603050405020304" pitchFamily="18" charset="0"/>
                <a:ea typeface="MS Mincho"/>
              </a:rPr>
              <a:t>Bước 3:</a:t>
            </a:r>
            <a:r>
              <a:rPr lang="en-US" sz="2400" b="1">
                <a:solidFill>
                  <a:srgbClr val="0D0D0D"/>
                </a:solidFill>
                <a:latin typeface="Times New Roman" panose="02020603050405020304" pitchFamily="18" charset="0"/>
                <a:ea typeface="MS Mincho"/>
              </a:rPr>
              <a:t> Thực hành nói và nghe</a:t>
            </a:r>
            <a:endParaRPr lang="en-US" sz="200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3979816" y="1841864"/>
            <a:ext cx="7184572" cy="4492908"/>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Dựa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dàn</a:t>
            </a:r>
            <a:r>
              <a:rPr lang="en-US" sz="3200" dirty="0">
                <a:solidFill>
                  <a:srgbClr val="0D0D0D"/>
                </a:solidFill>
                <a:latin typeface="Times New Roman" panose="02020603050405020304" pitchFamily="18" charset="0"/>
                <a:ea typeface="Times New Roman" panose="02020603050405020304" pitchFamily="18" charset="0"/>
              </a:rPr>
              <a:t> ý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thực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nghiệm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nhớ</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tổ</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lớp</a:t>
            </a:r>
            <a:r>
              <a:rPr lang="en-US" sz="32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pPr>
            <a:r>
              <a:rPr lang="vi-VN" sz="3200" dirty="0">
                <a:solidFill>
                  <a:srgbClr val="0D0D0D"/>
                </a:solidFill>
                <a:latin typeface="Times New Roman" panose="02020603050405020304" pitchFamily="18" charset="0"/>
                <a:ea typeface="Times New Roman" panose="02020603050405020304" pitchFamily="18" charset="0"/>
              </a:rPr>
              <a:t>- Chú ý bảo đảm nội dung và cách kể đ</a:t>
            </a:r>
            <a:r>
              <a:rPr lang="en-US" sz="3200" dirty="0">
                <a:solidFill>
                  <a:srgbClr val="0D0D0D"/>
                </a:solidFill>
                <a:latin typeface="Times New Roman" panose="02020603050405020304" pitchFamily="18" charset="0"/>
                <a:ea typeface="Times New Roman" panose="02020603050405020304" pitchFamily="18" charset="0"/>
              </a:rPr>
              <a:t>ể</a:t>
            </a:r>
            <a:r>
              <a:rPr lang="vi-VN" sz="3200" dirty="0">
                <a:solidFill>
                  <a:srgbClr val="0D0D0D"/>
                </a:solidFill>
                <a:latin typeface="Times New Roman" panose="02020603050405020304" pitchFamily="18" charset="0"/>
                <a:ea typeface="Times New Roman" panose="02020603050405020304" pitchFamily="18" charset="0"/>
              </a:rPr>
              <a:t> câu chuyện trở nên hấp dẫn.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dụng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thêm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tranh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ảnh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đạo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cụ</a:t>
            </a:r>
            <a:r>
              <a:rPr lang="en-US" sz="3200" dirty="0">
                <a:solidFill>
                  <a:srgbClr val="0D0D0D"/>
                </a:solidFill>
                <a:latin typeface="Times New Roman" panose="02020603050405020304" pitchFamily="18" charset="0"/>
                <a:ea typeface="MS Mincho"/>
              </a:rPr>
              <a:t>…</a:t>
            </a:r>
            <a:r>
              <a:rPr lang="en-US" sz="3200" dirty="0" err="1">
                <a:solidFill>
                  <a:srgbClr val="0D0D0D"/>
                </a:solidFill>
                <a:latin typeface="Times New Roman" panose="02020603050405020304" pitchFamily="18" charset="0"/>
                <a:ea typeface="MS Mincho"/>
              </a:rPr>
              <a:t>kết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hợp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với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ngôn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để</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nói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thêm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sinh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động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hấp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dẫn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hơn</a:t>
            </a:r>
            <a:r>
              <a:rPr lang="en-US" sz="32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9" name="Right Arrow 8"/>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307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892707"/>
            <a:ext cx="2495005" cy="282157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000" b="1" u="sng">
                <a:solidFill>
                  <a:srgbClr val="0D0D0D"/>
                </a:solidFill>
                <a:latin typeface="Times New Roman" panose="02020603050405020304" pitchFamily="18" charset="0"/>
                <a:ea typeface="MS Mincho"/>
              </a:rPr>
              <a:t>Bước 4</a:t>
            </a:r>
            <a:r>
              <a:rPr lang="en-US" sz="2000" b="1">
                <a:solidFill>
                  <a:srgbClr val="0D0D0D"/>
                </a:solidFill>
                <a:latin typeface="Times New Roman" panose="02020603050405020304" pitchFamily="18" charset="0"/>
                <a:ea typeface="MS Mincho"/>
              </a:rPr>
              <a:t>: Kiểm tra và chỉnh sửa:</a:t>
            </a:r>
            <a:endParaRPr lang="en-US">
              <a:latin typeface="Times New Roman" panose="02020603050405020304" pitchFamily="18" charset="0"/>
              <a:ea typeface="Times New Roman" panose="02020603050405020304" pitchFamily="18" charset="0"/>
            </a:endParaRPr>
          </a:p>
        </p:txBody>
      </p:sp>
      <p:sp>
        <p:nvSpPr>
          <p:cNvPr id="7" name="Rectangle 6"/>
          <p:cNvSpPr/>
          <p:nvPr/>
        </p:nvSpPr>
        <p:spPr>
          <a:xfrm>
            <a:off x="5351619" y="1559288"/>
            <a:ext cx="5120248" cy="523220"/>
          </a:xfrm>
          <a:prstGeom prst="rect">
            <a:avLst/>
          </a:prstGeom>
          <a:solidFill>
            <a:schemeClr val="accent6">
              <a:lumMod val="60000"/>
              <a:lumOff val="40000"/>
            </a:schemeClr>
          </a:solid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BẢNG TỰ KIỂM KĨ NĂNG NÓI</a:t>
            </a:r>
          </a:p>
        </p:txBody>
      </p:sp>
      <p:graphicFrame>
        <p:nvGraphicFramePr>
          <p:cNvPr id="8" name="Table 7"/>
          <p:cNvGraphicFramePr>
            <a:graphicFrameLocks noGrp="1"/>
          </p:cNvGraphicFramePr>
          <p:nvPr>
            <p:extLst>
              <p:ext uri="{D42A27DB-BD31-4B8C-83A1-F6EECF244321}">
                <p14:modId xmlns:p14="http://schemas.microsoft.com/office/powerpoint/2010/main" val="72388136"/>
              </p:ext>
            </p:extLst>
          </p:nvPr>
        </p:nvGraphicFramePr>
        <p:xfrm>
          <a:off x="3958046" y="2178590"/>
          <a:ext cx="7694023" cy="4206240"/>
        </p:xfrm>
        <a:graphic>
          <a:graphicData uri="http://schemas.openxmlformats.org/drawingml/2006/table">
            <a:tbl>
              <a:tblPr firstRow="1" firstCol="1" bandRow="1"/>
              <a:tblGrid>
                <a:gridCol w="6289115">
                  <a:extLst>
                    <a:ext uri="{9D8B030D-6E8A-4147-A177-3AD203B41FA5}">
                      <a16:colId xmlns:a16="http://schemas.microsoft.com/office/drawing/2014/main" val="4209217731"/>
                    </a:ext>
                  </a:extLst>
                </a:gridCol>
                <a:gridCol w="1404908">
                  <a:extLst>
                    <a:ext uri="{9D8B030D-6E8A-4147-A177-3AD203B41FA5}">
                      <a16:colId xmlns:a16="http://schemas.microsoft.com/office/drawing/2014/main" val="2563105529"/>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10211630"/>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66205200"/>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18316014"/>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5871835"/>
                  </a:ext>
                </a:extLst>
              </a:tr>
              <a:tr h="0">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42141778"/>
                  </a:ext>
                </a:extLst>
              </a:tr>
            </a:tbl>
          </a:graphicData>
        </a:graphic>
      </p:graphicFrame>
      <p:sp>
        <p:nvSpPr>
          <p:cNvPr id="9" name="Plaque 8"/>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Right Arrow 10"/>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710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136469" y="2892707"/>
            <a:ext cx="2495005" cy="282157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1" i="0" u="sng"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Bước 4</a:t>
            </a:r>
            <a:r>
              <a:rPr kumimoji="0" lang="en-US" sz="20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 Kiểm tra và chỉnh sửa:</a:t>
            </a: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5053460" y="1559288"/>
            <a:ext cx="5716566" cy="523220"/>
          </a:xfrm>
          <a:prstGeom prst="rect">
            <a:avLst/>
          </a:prstGeom>
          <a:blipFill>
            <a:blip r:embed="rId4"/>
            <a:tile tx="0" ty="0" sx="100000" sy="100000" flip="none" algn="tl"/>
          </a:blip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BẢNG TỰ KIỂM KĨ NĂNG NGHE</a:t>
            </a:r>
          </a:p>
        </p:txBody>
      </p:sp>
      <p:graphicFrame>
        <p:nvGraphicFramePr>
          <p:cNvPr id="5" name="Table 4"/>
          <p:cNvGraphicFramePr>
            <a:graphicFrameLocks noGrp="1"/>
          </p:cNvGraphicFramePr>
          <p:nvPr>
            <p:extLst>
              <p:ext uri="{D42A27DB-BD31-4B8C-83A1-F6EECF244321}">
                <p14:modId xmlns:p14="http://schemas.microsoft.com/office/powerpoint/2010/main" val="4216374821"/>
              </p:ext>
            </p:extLst>
          </p:nvPr>
        </p:nvGraphicFramePr>
        <p:xfrm>
          <a:off x="3735977" y="2415843"/>
          <a:ext cx="7889966" cy="3785616"/>
        </p:xfrm>
        <a:graphic>
          <a:graphicData uri="http://schemas.openxmlformats.org/drawingml/2006/table">
            <a:tbl>
              <a:tblPr firstRow="1" firstCol="1" bandRow="1"/>
              <a:tblGrid>
                <a:gridCol w="6439989">
                  <a:extLst>
                    <a:ext uri="{9D8B030D-6E8A-4147-A177-3AD203B41FA5}">
                      <a16:colId xmlns:a16="http://schemas.microsoft.com/office/drawing/2014/main" val="3607629430"/>
                    </a:ext>
                  </a:extLst>
                </a:gridCol>
                <a:gridCol w="1449977">
                  <a:extLst>
                    <a:ext uri="{9D8B030D-6E8A-4147-A177-3AD203B41FA5}">
                      <a16:colId xmlns:a16="http://schemas.microsoft.com/office/drawing/2014/main" val="859672475"/>
                    </a:ext>
                  </a:extLst>
                </a:gridCol>
              </a:tblGrid>
              <a:tr h="0">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30028172"/>
                  </a:ext>
                </a:extLst>
              </a:tr>
              <a:tr h="0">
                <a:tc>
                  <a:txBody>
                    <a:bodyPr/>
                    <a:lstStyle/>
                    <a:p>
                      <a:pPr algn="l">
                        <a:lnSpc>
                          <a:spcPct val="115000"/>
                        </a:lnSpc>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N</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99884332"/>
                  </a:ext>
                </a:extLst>
              </a:tr>
              <a:tr h="0">
                <a:tc>
                  <a:txBody>
                    <a:bodyPr/>
                    <a:lstStyle/>
                    <a:p>
                      <a:pPr algn="l">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82896491"/>
                  </a:ext>
                </a:extLst>
              </a:tr>
              <a:tr h="0">
                <a:tc>
                  <a:txBody>
                    <a:bodyPr/>
                    <a:lstStyle/>
                    <a:p>
                      <a:pPr algn="l">
                        <a:lnSpc>
                          <a:spcPct val="115000"/>
                        </a:lnSpc>
                        <a:spcAft>
                          <a:spcPts val="0"/>
                        </a:spcAft>
                      </a:pP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3584844"/>
                  </a:ext>
                </a:extLst>
              </a:tr>
            </a:tbl>
          </a:graphicData>
        </a:graphic>
      </p:graphicFrame>
      <p:sp>
        <p:nvSpPr>
          <p:cNvPr id="8" name="Plaque 7"/>
          <p:cNvSpPr/>
          <p:nvPr/>
        </p:nvSpPr>
        <p:spPr>
          <a:xfrm>
            <a:off x="191912" y="126425"/>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E. KĨ NĂNG NÓI VÀ NGHE</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1912" y="749087"/>
            <a:ext cx="48230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0" name="Right Arrow 9"/>
          <p:cNvSpPr/>
          <p:nvPr/>
        </p:nvSpPr>
        <p:spPr>
          <a:xfrm>
            <a:off x="152137" y="1384828"/>
            <a:ext cx="2451276" cy="1400468"/>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bước</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31979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1048" y="258001"/>
            <a:ext cx="53170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pic>
        <p:nvPicPr>
          <p:cNvPr id="5" name="Picture 4"/>
          <p:cNvPicPr>
            <a:picLocks noChangeAspect="1"/>
          </p:cNvPicPr>
          <p:nvPr/>
        </p:nvPicPr>
        <p:blipFill>
          <a:blip r:embed="rId3"/>
          <a:stretch>
            <a:fillRect/>
          </a:stretch>
        </p:blipFill>
        <p:spPr>
          <a:xfrm>
            <a:off x="8451669" y="1027442"/>
            <a:ext cx="2860766" cy="1625944"/>
          </a:xfrm>
          <a:prstGeom prst="ellipse">
            <a:avLst/>
          </a:prstGeom>
          <a:ln>
            <a:noFill/>
          </a:ln>
          <a:effectLst>
            <a:softEdge rad="112500"/>
          </a:effectLst>
        </p:spPr>
      </p:pic>
      <p:sp>
        <p:nvSpPr>
          <p:cNvPr id="6" name="Right Arrow 5"/>
          <p:cNvSpPr/>
          <p:nvPr/>
        </p:nvSpPr>
        <p:spPr>
          <a:xfrm>
            <a:off x="2952205" y="1188720"/>
            <a:ext cx="4611189" cy="1632857"/>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THẢO LUẬN CẶP ĐÔI</a:t>
            </a:r>
          </a:p>
        </p:txBody>
      </p:sp>
      <p:grpSp>
        <p:nvGrpSpPr>
          <p:cNvPr id="2" name="Group 1"/>
          <p:cNvGrpSpPr/>
          <p:nvPr/>
        </p:nvGrpSpPr>
        <p:grpSpPr>
          <a:xfrm>
            <a:off x="1201782" y="2814664"/>
            <a:ext cx="8059783" cy="3810000"/>
            <a:chOff x="1201782" y="2814664"/>
            <a:chExt cx="8059783" cy="3810000"/>
          </a:xfrm>
        </p:grpSpPr>
        <p:pic>
          <p:nvPicPr>
            <p:cNvPr id="7" name="Picture 6"/>
            <p:cNvPicPr>
              <a:picLocks noChangeAspect="1"/>
            </p:cNvPicPr>
            <p:nvPr/>
          </p:nvPicPr>
          <p:blipFill>
            <a:blip r:embed="rId4"/>
            <a:stretch>
              <a:fillRect/>
            </a:stretch>
          </p:blipFill>
          <p:spPr>
            <a:xfrm>
              <a:off x="1201782" y="2814664"/>
              <a:ext cx="8059783" cy="3810000"/>
            </a:xfrm>
            <a:prstGeom prst="rect">
              <a:avLst/>
            </a:prstGeom>
          </p:spPr>
        </p:pic>
        <p:sp>
          <p:nvSpPr>
            <p:cNvPr id="9" name="Rectangle 8"/>
            <p:cNvSpPr/>
            <p:nvPr/>
          </p:nvSpPr>
          <p:spPr>
            <a:xfrm>
              <a:off x="2952205" y="3291840"/>
              <a:ext cx="4611189" cy="27170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15000"/>
                </a:lnSpc>
                <a:spcAft>
                  <a:spcPts val="0"/>
                </a:spcAft>
              </a:pPr>
              <a:r>
                <a:rPr lang="en-US" dirty="0" err="1">
                  <a:solidFill>
                    <a:srgbClr val="0D0D0D"/>
                  </a:solidFill>
                  <a:latin typeface="Times New Roman" panose="02020603050405020304" pitchFamily="18" charset="0"/>
                  <a:ea typeface="MS Mincho"/>
                </a:rPr>
                <a:t>Tìm</a:t>
              </a:r>
              <a:r>
                <a:rPr lang="en-US" dirty="0">
                  <a:solidFill>
                    <a:srgbClr val="0D0D0D"/>
                  </a:solidFill>
                  <a:latin typeface="Times New Roman" panose="02020603050405020304" pitchFamily="18" charset="0"/>
                  <a:ea typeface="MS Mincho"/>
                </a:rPr>
                <a:t> </a:t>
              </a:r>
              <a:r>
                <a:rPr lang="en-US" dirty="0" err="1">
                  <a:solidFill>
                    <a:srgbClr val="0D0D0D"/>
                  </a:solidFill>
                  <a:latin typeface="Times New Roman" panose="02020603050405020304" pitchFamily="18" charset="0"/>
                  <a:ea typeface="MS Mincho"/>
                </a:rPr>
                <a:t>hiểu</a:t>
              </a:r>
              <a:r>
                <a:rPr lang="en-US" dirty="0">
                  <a:solidFill>
                    <a:srgbClr val="0D0D0D"/>
                  </a:solidFill>
                  <a:latin typeface="Times New Roman" panose="02020603050405020304" pitchFamily="18" charset="0"/>
                  <a:ea typeface="MS Mincho"/>
                </a:rPr>
                <a:t> </a:t>
              </a:r>
              <a:r>
                <a:rPr lang="en-US" dirty="0" err="1">
                  <a:solidFill>
                    <a:srgbClr val="0D0D0D"/>
                  </a:solidFill>
                  <a:latin typeface="Times New Roman" panose="02020603050405020304" pitchFamily="18" charset="0"/>
                  <a:ea typeface="MS Mincho"/>
                </a:rPr>
                <a:t>văn</a:t>
              </a:r>
              <a:r>
                <a:rPr lang="en-US" dirty="0">
                  <a:solidFill>
                    <a:srgbClr val="0D0D0D"/>
                  </a:solidFill>
                  <a:latin typeface="Times New Roman" panose="02020603050405020304" pitchFamily="18" charset="0"/>
                  <a:ea typeface="MS Mincho"/>
                </a:rPr>
                <a:t> </a:t>
              </a:r>
              <a:r>
                <a:rPr lang="en-US" dirty="0" err="1">
                  <a:solidFill>
                    <a:srgbClr val="0D0D0D"/>
                  </a:solidFill>
                  <a:latin typeface="Times New Roman" panose="02020603050405020304" pitchFamily="18" charset="0"/>
                  <a:ea typeface="MS Mincho"/>
                </a:rPr>
                <a:t>bản</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Những</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điều</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bố</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yêu</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Nguyễn</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Chí</a:t>
              </a:r>
              <a:r>
                <a:rPr lang="en-US" b="1" dirty="0">
                  <a:solidFill>
                    <a:srgbClr val="0D0D0D"/>
                  </a:solidFill>
                  <a:latin typeface="Times New Roman" panose="02020603050405020304" pitchFamily="18" charset="0"/>
                  <a:ea typeface="MS Mincho"/>
                </a:rPr>
                <a:t> </a:t>
              </a:r>
              <a:r>
                <a:rPr lang="en-US" b="1" dirty="0" err="1">
                  <a:solidFill>
                    <a:srgbClr val="0D0D0D"/>
                  </a:solidFill>
                  <a:latin typeface="Times New Roman" panose="02020603050405020304" pitchFamily="18" charset="0"/>
                  <a:ea typeface="MS Mincho"/>
                </a:rPr>
                <a:t>Thuật</a:t>
              </a:r>
              <a:r>
                <a:rPr lang="en-US" b="1" dirty="0">
                  <a:solidFill>
                    <a:srgbClr val="0D0D0D"/>
                  </a:solidFill>
                  <a:latin typeface="Times New Roman" panose="02020603050405020304" pitchFamily="18" charset="0"/>
                  <a:ea typeface="MS Mincho"/>
                </a:rPr>
                <a:t>) - </a:t>
              </a:r>
              <a:r>
                <a:rPr lang="en-US" b="1" dirty="0" err="1">
                  <a:solidFill>
                    <a:srgbClr val="0D0D0D"/>
                  </a:solidFill>
                  <a:latin typeface="Times New Roman" panose="02020603050405020304" pitchFamily="18" charset="0"/>
                  <a:ea typeface="MS Mincho"/>
                </a:rPr>
                <a:t>trang</a:t>
              </a:r>
              <a:r>
                <a:rPr lang="en-US" b="1" dirty="0">
                  <a:solidFill>
                    <a:srgbClr val="0D0D0D"/>
                  </a:solidFill>
                  <a:latin typeface="Times New Roman" panose="02020603050405020304" pitchFamily="18" charset="0"/>
                  <a:ea typeface="MS Mincho"/>
                </a:rPr>
                <a:t> 47 – SGK</a:t>
              </a: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b="1" dirty="0">
                <a:solidFill>
                  <a:srgbClr val="0D0D0D"/>
                </a:solidFill>
                <a:latin typeface="Times New Roman" panose="02020603050405020304" pitchFamily="18" charset="0"/>
                <a:ea typeface="MS Mincho"/>
              </a:endParaRPr>
            </a:p>
            <a:p>
              <a:pPr marL="457200">
                <a:lnSpc>
                  <a:spcPct val="115000"/>
                </a:lnSpc>
                <a:spcAft>
                  <a:spcPts val="0"/>
                </a:spcAft>
              </a:pPr>
              <a:endParaRPr lang="en-US" sz="1600" dirty="0">
                <a:effectLst/>
                <a:latin typeface="Times New Roman" panose="02020603050405020304" pitchFamily="18" charset="0"/>
                <a:ea typeface="Times New Roman" panose="02020603050405020304" pitchFamily="18" charset="0"/>
              </a:endParaRPr>
            </a:p>
          </p:txBody>
        </p:sp>
      </p:grpSp>
      <p:graphicFrame>
        <p:nvGraphicFramePr>
          <p:cNvPr id="10" name="Table 9"/>
          <p:cNvGraphicFramePr>
            <a:graphicFrameLocks noGrp="1"/>
          </p:cNvGraphicFramePr>
          <p:nvPr>
            <p:extLst>
              <p:ext uri="{D42A27DB-BD31-4B8C-83A1-F6EECF244321}">
                <p14:modId xmlns:p14="http://schemas.microsoft.com/office/powerpoint/2010/main" val="1080952090"/>
              </p:ext>
            </p:extLst>
          </p:nvPr>
        </p:nvGraphicFramePr>
        <p:xfrm>
          <a:off x="3095897" y="4336869"/>
          <a:ext cx="4362994" cy="1541418"/>
        </p:xfrm>
        <a:graphic>
          <a:graphicData uri="http://schemas.openxmlformats.org/drawingml/2006/table">
            <a:tbl>
              <a:tblPr firstRow="1" firstCol="1" bandRow="1"/>
              <a:tblGrid>
                <a:gridCol w="1551758">
                  <a:extLst>
                    <a:ext uri="{9D8B030D-6E8A-4147-A177-3AD203B41FA5}">
                      <a16:colId xmlns:a16="http://schemas.microsoft.com/office/drawing/2014/main" val="1651603824"/>
                    </a:ext>
                  </a:extLst>
                </a:gridCol>
                <a:gridCol w="2811236">
                  <a:extLst>
                    <a:ext uri="{9D8B030D-6E8A-4147-A177-3AD203B41FA5}">
                      <a16:colId xmlns:a16="http://schemas.microsoft.com/office/drawing/2014/main" val="3006361037"/>
                    </a:ext>
                  </a:extLst>
                </a:gridCol>
              </a:tblGrid>
              <a:tr h="513806">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Câu</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299337"/>
                  </a:ext>
                </a:extLst>
              </a:tr>
              <a:tr h="513806">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171730"/>
                  </a:ext>
                </a:extLst>
              </a:tr>
              <a:tr h="513806">
                <a:tc>
                  <a:txBody>
                    <a:bodyPr/>
                    <a:lstStyle/>
                    <a:p>
                      <a:pPr algn="ctr">
                        <a:lnSpc>
                          <a:spcPct val="115000"/>
                        </a:lnSpc>
                        <a:spcAft>
                          <a:spcPts val="0"/>
                        </a:spcAft>
                      </a:pPr>
                      <a:r>
                        <a:rPr lang="en-US" sz="1300" b="1">
                          <a:solidFill>
                            <a:srgbClr val="0D0D0D"/>
                          </a:solidFill>
                          <a:effectLst/>
                          <a:latin typeface="Times New Roman" panose="02020603050405020304" pitchFamily="18" charset="0"/>
                          <a:ea typeface="MS Mincho"/>
                          <a:cs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3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455569"/>
                  </a:ext>
                </a:extLst>
              </a:tr>
            </a:tbl>
          </a:graphicData>
        </a:graphic>
      </p:graphicFrame>
    </p:spTree>
    <p:custDataLst>
      <p:tags r:id="rId1"/>
    </p:custDataLst>
    <p:extLst>
      <p:ext uri="{BB962C8B-B14F-4D97-AF65-F5344CB8AC3E}">
        <p14:creationId xmlns:p14="http://schemas.microsoft.com/office/powerpoint/2010/main" val="406646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7173" y="-20354"/>
            <a:ext cx="53170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5" name="Plaque 4"/>
          <p:cNvSpPr/>
          <p:nvPr/>
        </p:nvSpPr>
        <p:spPr>
          <a:xfrm>
            <a:off x="178848" y="997281"/>
            <a:ext cx="3228325"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2800" b="1" i="0" u="none" strike="noStrike" kern="1200" cap="none" spc="0" normalizeH="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12191" y="2958102"/>
            <a:ext cx="5753498" cy="941796"/>
          </a:xfrm>
          <a:prstGeom prst="rect">
            <a:avLst/>
          </a:prstGeom>
        </p:spPr>
        <p:txBody>
          <a:bodyPr wrap="none">
            <a:spAutoFit/>
          </a:bodyPr>
          <a:lstStyle/>
          <a:p>
            <a:pPr marL="457200">
              <a:lnSpc>
                <a:spcPct val="115000"/>
              </a:lnSpc>
              <a:spcAft>
                <a:spcPts val="0"/>
              </a:spcAft>
            </a:pPr>
            <a:r>
              <a:rPr lang="en-US" sz="2400" dirty="0" err="1">
                <a:solidFill>
                  <a:srgbClr val="0D0D0D"/>
                </a:solidFill>
                <a:latin typeface="Times New Roman" panose="02020603050405020304" pitchFamily="18" charset="0"/>
                <a:ea typeface="MS Mincho"/>
              </a:rPr>
              <a:t>Tìm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Những</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điều</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bố</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yêu</a:t>
            </a:r>
            <a:r>
              <a:rPr lang="en-US" sz="2400" b="1" dirty="0">
                <a:solidFill>
                  <a:srgbClr val="0D0D0D"/>
                </a:solidFill>
                <a:latin typeface="Times New Roman" panose="02020603050405020304" pitchFamily="18" charset="0"/>
                <a:ea typeface="MS Mincho"/>
              </a:rPr>
              <a:t>” </a:t>
            </a:r>
          </a:p>
          <a:p>
            <a:pPr marL="457200">
              <a:lnSpc>
                <a:spcPct val="115000"/>
              </a:lnSpc>
              <a:spcAft>
                <a:spcPts val="0"/>
              </a:spcAft>
            </a:pPr>
            <a:r>
              <a:rPr lang="en-US" sz="2400" b="1" dirty="0">
                <a:solidFill>
                  <a:srgbClr val="0D0D0D"/>
                </a:solidFill>
                <a:latin typeface="Times New Roman" panose="02020603050405020304" pitchFamily="18" charset="0"/>
                <a:ea typeface="MS Mincho"/>
              </a:rPr>
              <a:t>(</a:t>
            </a:r>
            <a:r>
              <a:rPr lang="en-US" sz="2400" b="1" dirty="0" err="1">
                <a:solidFill>
                  <a:srgbClr val="0D0D0D"/>
                </a:solidFill>
                <a:latin typeface="Times New Roman" panose="02020603050405020304" pitchFamily="18" charset="0"/>
                <a:ea typeface="MS Mincho"/>
              </a:rPr>
              <a:t>Nguyễn</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Chí</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Thuật</a:t>
            </a:r>
            <a:r>
              <a:rPr lang="en-US" sz="2400" b="1" dirty="0">
                <a:solidFill>
                  <a:srgbClr val="0D0D0D"/>
                </a:solidFill>
                <a:latin typeface="Times New Roman" panose="02020603050405020304" pitchFamily="18" charset="0"/>
                <a:ea typeface="MS Mincho"/>
              </a:rPr>
              <a:t>) - </a:t>
            </a:r>
            <a:r>
              <a:rPr lang="en-US" sz="2400" b="1" dirty="0" err="1">
                <a:solidFill>
                  <a:srgbClr val="0D0D0D"/>
                </a:solidFill>
                <a:latin typeface="Times New Roman" panose="02020603050405020304" pitchFamily="18" charset="0"/>
                <a:ea typeface="MS Mincho"/>
              </a:rPr>
              <a:t>trang</a:t>
            </a:r>
            <a:r>
              <a:rPr lang="en-US" sz="2400" b="1" dirty="0">
                <a:solidFill>
                  <a:srgbClr val="0D0D0D"/>
                </a:solidFill>
                <a:latin typeface="Times New Roman" panose="02020603050405020304" pitchFamily="18" charset="0"/>
                <a:ea typeface="MS Mincho"/>
              </a:rPr>
              <a:t> 47 – SGK</a:t>
            </a:r>
            <a:endParaRPr lang="en-US" sz="24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4375384"/>
              </p:ext>
            </p:extLst>
          </p:nvPr>
        </p:nvGraphicFramePr>
        <p:xfrm>
          <a:off x="6356486" y="975360"/>
          <a:ext cx="2483485" cy="4907280"/>
        </p:xfrm>
        <a:graphic>
          <a:graphicData uri="http://schemas.openxmlformats.org/drawingml/2006/table">
            <a:tbl>
              <a:tblPr firstRow="1" firstCol="1" bandRow="1"/>
              <a:tblGrid>
                <a:gridCol w="883285">
                  <a:extLst>
                    <a:ext uri="{9D8B030D-6E8A-4147-A177-3AD203B41FA5}">
                      <a16:colId xmlns:a16="http://schemas.microsoft.com/office/drawing/2014/main" val="2225570062"/>
                    </a:ext>
                  </a:extLst>
                </a:gridCol>
                <a:gridCol w="1600200">
                  <a:extLst>
                    <a:ext uri="{9D8B030D-6E8A-4147-A177-3AD203B41FA5}">
                      <a16:colId xmlns:a16="http://schemas.microsoft.com/office/drawing/2014/main" val="836721974"/>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034609"/>
                  </a:ext>
                </a:extLst>
              </a:tr>
              <a:tr h="0">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778618"/>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1954592"/>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249598"/>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1774782"/>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43831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29110"/>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9992444"/>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95601"/>
                  </a:ext>
                </a:extLst>
              </a:tr>
              <a:tr h="0">
                <a:tc>
                  <a:txBody>
                    <a:bodyPr/>
                    <a:lstStyle/>
                    <a:p>
                      <a:pPr algn="ctr">
                        <a:lnSpc>
                          <a:spcPct val="115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9</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59760"/>
                  </a:ext>
                </a:extLst>
              </a:tr>
            </a:tbl>
          </a:graphicData>
        </a:graphic>
      </p:graphicFrame>
    </p:spTree>
    <p:custDataLst>
      <p:tags r:id="rId1"/>
    </p:custDataLst>
    <p:extLst>
      <p:ext uri="{BB962C8B-B14F-4D97-AF65-F5344CB8AC3E}">
        <p14:creationId xmlns:p14="http://schemas.microsoft.com/office/powerpoint/2010/main" val="3883089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7173" y="-20354"/>
            <a:ext cx="531703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p>
        </p:txBody>
      </p:sp>
      <p:sp>
        <p:nvSpPr>
          <p:cNvPr id="5" name="Plaque 4"/>
          <p:cNvSpPr/>
          <p:nvPr/>
        </p:nvSpPr>
        <p:spPr>
          <a:xfrm>
            <a:off x="178848" y="997281"/>
            <a:ext cx="2964402"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ight Arrow Callout 1"/>
          <p:cNvSpPr/>
          <p:nvPr/>
        </p:nvSpPr>
        <p:spPr>
          <a:xfrm>
            <a:off x="812074" y="2194560"/>
            <a:ext cx="3370217" cy="3304903"/>
          </a:xfrm>
          <a:prstGeom prst="rightArrowCallou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dirty="0" err="1">
                <a:solidFill>
                  <a:srgbClr val="0D0D0D"/>
                </a:solidFill>
                <a:latin typeface="Times New Roman" panose="02020603050405020304" pitchFamily="18" charset="0"/>
                <a:ea typeface="MS Mincho"/>
              </a:rPr>
              <a:t>Câu</a:t>
            </a:r>
            <a:r>
              <a:rPr lang="en-US" sz="2800" b="1" dirty="0">
                <a:solidFill>
                  <a:srgbClr val="0D0D0D"/>
                </a:solidFill>
                <a:latin typeface="Times New Roman" panose="02020603050405020304" pitchFamily="18" charset="0"/>
                <a:ea typeface="MS Mincho"/>
              </a:rPr>
              <a:t> 10: </a:t>
            </a:r>
            <a:r>
              <a:rPr lang="en-US" sz="2800" dirty="0" err="1">
                <a:solidFill>
                  <a:srgbClr val="0D0D0D"/>
                </a:solidFill>
                <a:latin typeface="Times New Roman" panose="02020603050405020304" pitchFamily="18" charset="0"/>
                <a:ea typeface="MS Mincho"/>
              </a:rPr>
              <a:t>Nêu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điều</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bố</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yêu</a:t>
            </a:r>
            <a:r>
              <a:rPr lang="en-US" sz="2800" i="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p:txBody>
      </p:sp>
      <p:sp>
        <p:nvSpPr>
          <p:cNvPr id="3" name="Rectangle 2"/>
          <p:cNvSpPr/>
          <p:nvPr/>
        </p:nvSpPr>
        <p:spPr>
          <a:xfrm>
            <a:off x="4430486" y="1383291"/>
            <a:ext cx="6949440" cy="492743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Những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điều</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bố</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yêu</a:t>
            </a:r>
            <a:r>
              <a:rPr lang="en-US" sz="2000" i="1"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Nguyễn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Thuật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viết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yêu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vô</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bờ</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cha </a:t>
            </a:r>
            <a:r>
              <a:rPr lang="en-US" sz="2000" dirty="0" err="1">
                <a:solidFill>
                  <a:srgbClr val="0D0D0D"/>
                </a:solidFill>
                <a:latin typeface="Times New Roman" panose="02020603050405020304" pitchFamily="18" charset="0"/>
                <a:ea typeface="Times New Roman" panose="02020603050405020304" pitchFamily="18" charset="0"/>
              </a:rPr>
              <a:t>dành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cho</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đàn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ông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mạnh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mẽ</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cứng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cỏi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cất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khóc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chào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trở</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nên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vụng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dại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lúng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túng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Bố</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yêu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tất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thảy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gì</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thuộc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về</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chỗ</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nằm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hàng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chéo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giăng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mùi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nước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hoa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xoa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bị</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muỗi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đốt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góc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mèo</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ngày</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gọi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bước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chập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Để</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vắng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bố</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ngớ</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ngẩn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quên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cơm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chiều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Tình</a:t>
            </a:r>
            <a:r>
              <a:rPr lang="en-US" sz="2000" dirty="0">
                <a:solidFill>
                  <a:srgbClr val="0D0D0D"/>
                </a:solidFill>
                <a:latin typeface="Times New Roman" panose="02020603050405020304" pitchFamily="18" charset="0"/>
                <a:ea typeface="Times New Roman" panose="02020603050405020304" pitchFamily="18" charset="0"/>
              </a:rPr>
              <a:t> cha con </a:t>
            </a:r>
            <a:r>
              <a:rPr lang="en-US" sz="2000" dirty="0" err="1">
                <a:solidFill>
                  <a:srgbClr val="0D0D0D"/>
                </a:solidFill>
                <a:latin typeface="Times New Roman" panose="02020603050405020304" pitchFamily="18" charset="0"/>
                <a:ea typeface="Times New Roman" panose="02020603050405020304" pitchFamily="18" charset="0"/>
              </a:rPr>
              <a:t>đong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thiêng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liêng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biết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bao</a:t>
            </a:r>
            <a:r>
              <a:rPr lang="en-US" sz="2000" dirty="0">
                <a:solidFill>
                  <a:srgbClr val="0D0D0D"/>
                </a:solidFill>
                <a:latin typeface="Times New Roman" panose="02020603050405020304" pitchFamily="18" charset="0"/>
                <a:ea typeface="Times New Roman" panose="02020603050405020304" pitchFamily="18" charset="0"/>
              </a:rPr>
              <a:t> qua </a:t>
            </a:r>
            <a:r>
              <a:rPr lang="en-US" sz="2000" dirty="0" err="1">
                <a:solidFill>
                  <a:srgbClr val="0D0D0D"/>
                </a:solidFill>
                <a:latin typeface="Times New Roman" panose="02020603050405020304" pitchFamily="18" charset="0"/>
                <a:ea typeface="Times New Roman" panose="02020603050405020304" pitchFamily="18" charset="0"/>
              </a:rPr>
              <a:t>lời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giả</a:t>
            </a:r>
            <a:r>
              <a:rPr lang="en-US" sz="2000" dirty="0">
                <a:solidFill>
                  <a:srgbClr val="0D0D0D"/>
                </a:solidFill>
                <a:latin typeface="Times New Roman" panose="02020603050405020304" pitchFamily="18" charset="0"/>
                <a:ea typeface="Times New Roman" panose="02020603050405020304" pitchFamily="18" charset="0"/>
              </a:rPr>
              <a:t>. Qua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đồng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khẳng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định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năng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nghệ</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thuật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dụng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thể</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lục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giọng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điệu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chân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cùng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biện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như</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điệp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ẩn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dụ</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Tất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tạo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nên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một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chan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chứa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cảm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xúc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tạo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niềm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xúc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động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trong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lòng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p>
        </p:txBody>
      </p:sp>
    </p:spTree>
    <p:custDataLst>
      <p:tags r:id="rId1"/>
    </p:custDataLst>
    <p:extLst>
      <p:ext uri="{BB962C8B-B14F-4D97-AF65-F5344CB8AC3E}">
        <p14:creationId xmlns:p14="http://schemas.microsoft.com/office/powerpoint/2010/main" val="952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1" y="230260"/>
            <a:ext cx="642474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18939" y="966220"/>
            <a:ext cx="64247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Bình</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Nguyên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3"/>
          <a:stretch>
            <a:fillRect/>
          </a:stretch>
        </p:blipFill>
        <p:spPr>
          <a:xfrm>
            <a:off x="1750423" y="2586038"/>
            <a:ext cx="2970286" cy="26652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5185954" y="1702181"/>
            <a:ext cx="6753497" cy="4946814"/>
          </a:xfrm>
          <a:prstGeom prst="rect">
            <a:avLst/>
          </a:prstGeom>
          <a:solidFill>
            <a:schemeClr val="accent3">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T</a:t>
            </a:r>
            <a:r>
              <a:rPr lang="vi-VN" sz="2400" dirty="0">
                <a:solidFill>
                  <a:srgbClr val="000000"/>
                </a:solidFill>
                <a:latin typeface="Times New Roman" panose="02020603050405020304" pitchFamily="18" charset="0"/>
                <a:ea typeface="Times New Roman" panose="02020603050405020304" pitchFamily="18" charset="0"/>
              </a:rPr>
              <a:t>ên thật là Nguyễn Đăng Hào, sinh ngày 25 tháng 1 năm 1959.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Quê quán xã Ninh Phúc, Tp Ninh Bình, tỉnh Ninh Bình.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Ông vừa là nhà thơ vừa là Nghệ sĩ Nhiếp ảnh Việt Nam.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Hiện nay tác giả Bình Nguyên đang làm Chủ tịch Hội Văn học Nghệ thuật Ninh Bình. </a:t>
            </a:r>
            <a:endParaRPr lang="en-US" sz="2400" dirty="0">
              <a:effectLst/>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nhận tới hai giải “Thơ lục bát” (Giải A-2003; Giải Ba-2010) trên báo Văn Nghệ. </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077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80">
                                          <p:stCondLst>
                                            <p:cond delay="0"/>
                                          </p:stCondLst>
                                        </p:cTn>
                                        <p:tgtEl>
                                          <p:spTgt spid="2"/>
                                        </p:tgtEl>
                                      </p:cBhvr>
                                    </p:animEffect>
                                    <p:anim calcmode="lin" valueType="num">
                                      <p:cBhvr>
                                        <p:cTn id="3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5" dur="26">
                                          <p:stCondLst>
                                            <p:cond delay="650"/>
                                          </p:stCondLst>
                                        </p:cTn>
                                        <p:tgtEl>
                                          <p:spTgt spid="2"/>
                                        </p:tgtEl>
                                      </p:cBhvr>
                                      <p:to x="100000" y="60000"/>
                                    </p:animScale>
                                    <p:animScale>
                                      <p:cBhvr>
                                        <p:cTn id="36" dur="166" decel="50000">
                                          <p:stCondLst>
                                            <p:cond delay="676"/>
                                          </p:stCondLst>
                                        </p:cTn>
                                        <p:tgtEl>
                                          <p:spTgt spid="2"/>
                                        </p:tgtEl>
                                      </p:cBhvr>
                                      <p:to x="100000" y="100000"/>
                                    </p:animScale>
                                    <p:animScale>
                                      <p:cBhvr>
                                        <p:cTn id="37" dur="26">
                                          <p:stCondLst>
                                            <p:cond delay="1312"/>
                                          </p:stCondLst>
                                        </p:cTn>
                                        <p:tgtEl>
                                          <p:spTgt spid="2"/>
                                        </p:tgtEl>
                                      </p:cBhvr>
                                      <p:to x="100000" y="80000"/>
                                    </p:animScale>
                                    <p:animScale>
                                      <p:cBhvr>
                                        <p:cTn id="38" dur="166" decel="50000">
                                          <p:stCondLst>
                                            <p:cond delay="1338"/>
                                          </p:stCondLst>
                                        </p:cTn>
                                        <p:tgtEl>
                                          <p:spTgt spid="2"/>
                                        </p:tgtEl>
                                      </p:cBhvr>
                                      <p:to x="100000" y="100000"/>
                                    </p:animScale>
                                    <p:animScale>
                                      <p:cBhvr>
                                        <p:cTn id="39" dur="26">
                                          <p:stCondLst>
                                            <p:cond delay="1642"/>
                                          </p:stCondLst>
                                        </p:cTn>
                                        <p:tgtEl>
                                          <p:spTgt spid="2"/>
                                        </p:tgtEl>
                                      </p:cBhvr>
                                      <p:to x="100000" y="90000"/>
                                    </p:animScale>
                                    <p:animScale>
                                      <p:cBhvr>
                                        <p:cTn id="40" dur="166" decel="50000">
                                          <p:stCondLst>
                                            <p:cond delay="1668"/>
                                          </p:stCondLst>
                                        </p:cTn>
                                        <p:tgtEl>
                                          <p:spTgt spid="2"/>
                                        </p:tgtEl>
                                      </p:cBhvr>
                                      <p:to x="100000" y="100000"/>
                                    </p:animScale>
                                    <p:animScale>
                                      <p:cBhvr>
                                        <p:cTn id="41" dur="26">
                                          <p:stCondLst>
                                            <p:cond delay="1808"/>
                                          </p:stCondLst>
                                        </p:cTn>
                                        <p:tgtEl>
                                          <p:spTgt spid="2"/>
                                        </p:tgtEl>
                                      </p:cBhvr>
                                      <p:to x="100000" y="95000"/>
                                    </p:animScale>
                                    <p:animScale>
                                      <p:cBhvr>
                                        <p:cTn id="4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6693" y="175589"/>
            <a:ext cx="386573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lang="en-US" sz="3200" b="1"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YÊU CẦU VỀ NHÀ</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Down Arrow Callout 5"/>
          <p:cNvSpPr/>
          <p:nvPr/>
        </p:nvSpPr>
        <p:spPr>
          <a:xfrm>
            <a:off x="2519122" y="1098378"/>
            <a:ext cx="7040880" cy="1724297"/>
          </a:xfrm>
          <a:prstGeom prst="downArrowCallou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ea typeface="Times New Roman" panose="02020603050405020304" pitchFamily="18" charset="0"/>
              </a:rPr>
              <a:t>Lập</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bảng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thống</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kê</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theo</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mẫu</a:t>
            </a:r>
            <a:r>
              <a:rPr lang="en-US" sz="2800" b="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31100464"/>
              </p:ext>
            </p:extLst>
          </p:nvPr>
        </p:nvGraphicFramePr>
        <p:xfrm>
          <a:off x="1097282" y="2976023"/>
          <a:ext cx="10293529" cy="3785616"/>
        </p:xfrm>
        <a:graphic>
          <a:graphicData uri="http://schemas.openxmlformats.org/drawingml/2006/table">
            <a:tbl>
              <a:tblPr firstRow="1" firstCol="1" bandRow="1"/>
              <a:tblGrid>
                <a:gridCol w="3187046">
                  <a:extLst>
                    <a:ext uri="{9D8B030D-6E8A-4147-A177-3AD203B41FA5}">
                      <a16:colId xmlns:a16="http://schemas.microsoft.com/office/drawing/2014/main" val="380175119"/>
                    </a:ext>
                  </a:extLst>
                </a:gridCol>
                <a:gridCol w="3425073">
                  <a:extLst>
                    <a:ext uri="{9D8B030D-6E8A-4147-A177-3AD203B41FA5}">
                      <a16:colId xmlns:a16="http://schemas.microsoft.com/office/drawing/2014/main" val="1397924495"/>
                    </a:ext>
                  </a:extLst>
                </a:gridCol>
                <a:gridCol w="3681410">
                  <a:extLst>
                    <a:ext uri="{9D8B030D-6E8A-4147-A177-3AD203B41FA5}">
                      <a16:colId xmlns:a16="http://schemas.microsoft.com/office/drawing/2014/main" val="3001089356"/>
                    </a:ext>
                  </a:extLst>
                </a:gridCol>
              </a:tblGrid>
              <a:tr h="0">
                <a:tc>
                  <a:txBody>
                    <a:bodyPr/>
                    <a:lstStyle/>
                    <a:p>
                      <a:pPr algn="ctr">
                        <a:lnSpc>
                          <a:spcPct val="115000"/>
                        </a:lnSpc>
                        <a:spcAft>
                          <a:spcPts val="0"/>
                        </a:spcAft>
                      </a:pP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Tên</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văn</a:t>
                      </a:r>
                      <a:r>
                        <a:rPr lang="en-US" sz="2400" b="1" dirty="0">
                          <a:solidFill>
                            <a:srgbClr val="C00000"/>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C00000"/>
                          </a:solidFill>
                          <a:effectLst/>
                          <a:latin typeface="Times New Roman" panose="02020603050405020304" pitchFamily="18" charset="0"/>
                          <a:ea typeface="MS Mincho"/>
                          <a:cs typeface="Times New Roman" panose="02020603050405020304" pitchFamily="18" charset="0"/>
                        </a:rPr>
                        <a:t>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283900"/>
                  </a:ext>
                </a:extLst>
              </a:tr>
              <a:tr h="0">
                <a:tc>
                  <a:txBody>
                    <a:bodyPr/>
                    <a:lstStyle/>
                    <a:p>
                      <a:pPr>
                        <a:lnSpc>
                          <a:spcPct val="115000"/>
                        </a:lnSpc>
                        <a:spcAft>
                          <a:spcPts val="0"/>
                        </a:spcAft>
                      </a:pPr>
                      <a:r>
                        <a:rPr lang="en-US" sz="2400" b="1" i="1" dirty="0">
                          <a:solidFill>
                            <a:srgbClr val="0D0D0D"/>
                          </a:solidFill>
                          <a:effectLst/>
                          <a:latin typeface="Times New Roman" panose="02020603050405020304" pitchFamily="18" charset="0"/>
                          <a:ea typeface="MS Mincho"/>
                          <a:cs typeface="Times New Roman" panose="02020603050405020304" pitchFamily="18" charset="0"/>
                        </a:rPr>
                        <a:t>À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ơi</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tay</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mẹ</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Bình</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MS Mincho"/>
                          <a:cs typeface="Times New Roman" panose="02020603050405020304" pitchFamily="18" charset="0"/>
                        </a:rPr>
                        <a:t>Nguyên</a:t>
                      </a:r>
                      <a:r>
                        <a:rPr lang="en-US" sz="2400" b="1"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812067"/>
                  </a:ext>
                </a:extLst>
              </a:tr>
              <a:tr h="0">
                <a:tc>
                  <a:txBody>
                    <a:bodyPr/>
                    <a:lstStyle/>
                    <a:p>
                      <a:pPr>
                        <a:lnSpc>
                          <a:spcPct val="115000"/>
                        </a:lnSpc>
                        <a:spcAft>
                          <a:spcPts val="0"/>
                        </a:spcAft>
                      </a:pPr>
                      <a:r>
                        <a:rPr lang="en-US" sz="2400" b="1" i="1">
                          <a:solidFill>
                            <a:srgbClr val="0D0D0D"/>
                          </a:solidFill>
                          <a:effectLst/>
                          <a:latin typeface="Times New Roman" panose="02020603050405020304" pitchFamily="18" charset="0"/>
                          <a:ea typeface="MS Mincho"/>
                          <a:cs typeface="Times New Roman" panose="02020603050405020304" pitchFamily="18" charset="0"/>
                        </a:rPr>
                        <a:t>Về thăm mẹ (Đinh Nam Khương)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0303469"/>
                  </a:ext>
                </a:extLst>
              </a:tr>
              <a:tr h="0">
                <a:tc>
                  <a:txBody>
                    <a:bodyPr/>
                    <a:lstStyle/>
                    <a:p>
                      <a:pPr>
                        <a:lnSpc>
                          <a:spcPct val="115000"/>
                        </a:lnSpc>
                        <a:spcAft>
                          <a:spcPts val="0"/>
                        </a:spcAft>
                      </a:pPr>
                      <a:r>
                        <a:rPr lang="en-US" sz="2400" b="1" i="1">
                          <a:solidFill>
                            <a:srgbClr val="0D0D0D"/>
                          </a:solidFill>
                          <a:effectLst/>
                          <a:latin typeface="Times New Roman" panose="02020603050405020304" pitchFamily="18" charset="0"/>
                          <a:ea typeface="MS Mincho"/>
                          <a:cs typeface="Times New Roman" panose="02020603050405020304" pitchFamily="18" charset="0"/>
                        </a:rPr>
                        <a:t>Chùm ca dao Việt Nam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98135"/>
                  </a:ext>
                </a:extLst>
              </a:tr>
              <a:tr h="0">
                <a:tc>
                  <a:txBody>
                    <a:bodyPr/>
                    <a:lstStyle/>
                    <a:p>
                      <a:pPr>
                        <a:lnSpc>
                          <a:spcPct val="115000"/>
                        </a:lnSpc>
                        <a:spcAft>
                          <a:spcPts val="0"/>
                        </a:spcAft>
                      </a:pPr>
                      <a:r>
                        <a:rPr lang="en-US" sz="2400" b="1" i="1">
                          <a:solidFill>
                            <a:srgbClr val="0D0D0D"/>
                          </a:solidFill>
                          <a:effectLst/>
                          <a:latin typeface="Times New Roman" panose="02020603050405020304" pitchFamily="18" charset="0"/>
                          <a:ea typeface="MS Mincho"/>
                          <a:cs typeface="Times New Roman" panose="02020603050405020304" pitchFamily="18" charset="0"/>
                        </a:rPr>
                        <a:t>Những điều bố yêu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451359"/>
                  </a:ext>
                </a:extLst>
              </a:tr>
            </a:tbl>
          </a:graphicData>
        </a:graphic>
      </p:graphicFrame>
    </p:spTree>
    <p:custDataLst>
      <p:tags r:id="rId1"/>
    </p:custDataLst>
    <p:extLst>
      <p:ext uri="{BB962C8B-B14F-4D97-AF65-F5344CB8AC3E}">
        <p14:creationId xmlns:p14="http://schemas.microsoft.com/office/powerpoint/2010/main" val="34050430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3091"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a:t>
            </a:r>
            <a:r>
              <a:rPr kumimoji="0" lang="en-US" sz="4400" b="1" i="0" u="none" strike="noStrike" kern="1200" cap="none" spc="0" normalizeH="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57599" y="1493951"/>
            <a:ext cx="7667897" cy="4794069"/>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600" b="1" dirty="0">
                <a:solidFill>
                  <a:schemeClr val="tx1"/>
                </a:solidFill>
                <a:latin typeface="Times New Roman" panose="02020603050405020304" pitchFamily="18" charset="0"/>
                <a:ea typeface="Times New Roman" panose="02020603050405020304" pitchFamily="18" charset="0"/>
              </a:rPr>
              <a:t>1. </a:t>
            </a:r>
            <a:r>
              <a:rPr lang="en-US" sz="2600" dirty="0" err="1">
                <a:solidFill>
                  <a:schemeClr val="tx1"/>
                </a:solidFill>
                <a:latin typeface="Times New Roman" panose="02020603050405020304" pitchFamily="18" charset="0"/>
                <a:ea typeface="Times New Roman" panose="02020603050405020304" pitchFamily="18" charset="0"/>
              </a:rPr>
              <a:t>Hiện</a:t>
            </a:r>
            <a:r>
              <a:rPr lang="en-US" sz="2600" dirty="0">
                <a:solidFill>
                  <a:schemeClr val="tx1"/>
                </a:solidFill>
                <a:latin typeface="Times New Roman" panose="02020603050405020304" pitchFamily="18" charset="0"/>
                <a:ea typeface="Times New Roman" panose="02020603050405020304" pitchFamily="18" charset="0"/>
              </a:rPr>
              <a:t> nay, </a:t>
            </a:r>
            <a:r>
              <a:rPr lang="en-US" sz="2600" dirty="0" err="1">
                <a:solidFill>
                  <a:schemeClr val="tx1"/>
                </a:solidFill>
                <a:latin typeface="Times New Roman" panose="02020603050405020304" pitchFamily="18" charset="0"/>
                <a:ea typeface="Times New Roman" panose="02020603050405020304" pitchFamily="18" charset="0"/>
              </a:rPr>
              <a:t>có</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một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số</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thanh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thiếu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niên</a:t>
            </a:r>
            <a:r>
              <a:rPr lang="en-US" sz="2600" dirty="0">
                <a:solidFill>
                  <a:schemeClr val="tx1"/>
                </a:solidFill>
                <a:latin typeface="Times New Roman" panose="02020603050405020304" pitchFamily="18" charset="0"/>
                <a:ea typeface="Times New Roman" panose="02020603050405020304" pitchFamily="18" charset="0"/>
              </a:rPr>
              <a:t> </a:t>
            </a:r>
            <a:r>
              <a:rPr lang="vi-VN" sz="2600" dirty="0">
                <a:solidFill>
                  <a:schemeClr val="tx1"/>
                </a:solidFill>
                <a:latin typeface="Times New Roman" panose="02020603050405020304" pitchFamily="18" charset="0"/>
                <a:ea typeface="Times New Roman" panose="02020603050405020304" pitchFamily="18" charset="0"/>
              </a:rPr>
              <a:t>lên Facebook “kể tội”, nói xấu, chửi bậy, bêu xấu </a:t>
            </a:r>
            <a:r>
              <a:rPr lang="en-US" sz="2600" dirty="0">
                <a:solidFill>
                  <a:schemeClr val="tx1"/>
                </a:solidFill>
                <a:latin typeface="Times New Roman" panose="02020603050405020304" pitchFamily="18" charset="0"/>
                <a:ea typeface="Times New Roman" panose="02020603050405020304" pitchFamily="18" charset="0"/>
              </a:rPr>
              <a:t>cha </a:t>
            </a:r>
            <a:r>
              <a:rPr lang="en-US" sz="2600" dirty="0" err="1">
                <a:solidFill>
                  <a:schemeClr val="tx1"/>
                </a:solidFill>
                <a:latin typeface="Times New Roman" panose="02020603050405020304" pitchFamily="18" charset="0"/>
                <a:ea typeface="Times New Roman" panose="02020603050405020304" pitchFamily="18" charset="0"/>
              </a:rPr>
              <a:t>mẹ</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mình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với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những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lời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lẽ</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tục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tĩu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hỗn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hào</a:t>
            </a:r>
            <a:r>
              <a:rPr lang="en-US" sz="2600" dirty="0">
                <a:solidFill>
                  <a:schemeClr val="tx1"/>
                </a:solidFill>
                <a:latin typeface="Times New Roman" panose="02020603050405020304" pitchFamily="18" charset="0"/>
                <a:ea typeface="Times New Roman" panose="02020603050405020304" pitchFamily="18" charset="0"/>
              </a:rPr>
              <a:t>. </a:t>
            </a:r>
            <a:r>
              <a:rPr lang="vi-VN" sz="2600" dirty="0">
                <a:solidFill>
                  <a:schemeClr val="tx1"/>
                </a:solidFill>
                <a:latin typeface="Times New Roman" panose="02020603050405020304" pitchFamily="18" charset="0"/>
                <a:ea typeface="Times New Roman" panose="02020603050405020304" pitchFamily="18" charset="0"/>
              </a:rPr>
              <a:t>Liệu việc “kể tội” hay nói xấu cha mẹ trên Facebook có là bất hiếu?</a:t>
            </a:r>
            <a:endParaRPr lang="en-US" sz="2600" dirty="0">
              <a:solidFill>
                <a:schemeClr val="tx1"/>
              </a:solidFill>
              <a:latin typeface="Times New Roman" panose="02020603050405020304" pitchFamily="18" charset="0"/>
              <a:ea typeface="Times New Roman" panose="02020603050405020304" pitchFamily="18" charset="0"/>
            </a:endParaRPr>
          </a:p>
          <a:p>
            <a:pPr>
              <a:lnSpc>
                <a:spcPct val="115000"/>
              </a:lnSpc>
              <a:spcAft>
                <a:spcPts val="0"/>
              </a:spcAft>
            </a:pPr>
            <a:r>
              <a:rPr lang="en-US" sz="2600" dirty="0" err="1">
                <a:solidFill>
                  <a:schemeClr val="tx1"/>
                </a:solidFill>
                <a:latin typeface="Times New Roman" panose="02020603050405020304" pitchFamily="18" charset="0"/>
                <a:ea typeface="Times New Roman" panose="02020603050405020304" pitchFamily="18" charset="0"/>
              </a:rPr>
              <a:t>Em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hãy</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nếu</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suy</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nghĩ</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của</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mình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về</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hiện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tượng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trên</a:t>
            </a:r>
            <a:r>
              <a:rPr lang="en-US" sz="2600" dirty="0">
                <a:solidFill>
                  <a:schemeClr val="tx1"/>
                </a:solidFill>
                <a:latin typeface="Times New Roman" panose="02020603050405020304" pitchFamily="18" charset="0"/>
                <a:ea typeface="Times New Roman" panose="02020603050405020304" pitchFamily="18" charset="0"/>
              </a:rPr>
              <a:t>.</a:t>
            </a:r>
          </a:p>
          <a:p>
            <a:pPr marL="30480" marR="30480" algn="just">
              <a:lnSpc>
                <a:spcPct val="115000"/>
              </a:lnSpc>
              <a:spcAft>
                <a:spcPts val="1200"/>
              </a:spcAft>
            </a:pPr>
            <a:r>
              <a:rPr lang="en-US" sz="2600" b="1" dirty="0">
                <a:solidFill>
                  <a:schemeClr val="tx1"/>
                </a:solidFill>
                <a:latin typeface="Times New Roman" panose="02020603050405020304" pitchFamily="18" charset="0"/>
                <a:ea typeface="Times New Roman" panose="02020603050405020304" pitchFamily="18" charset="0"/>
              </a:rPr>
              <a:t>2. </a:t>
            </a:r>
            <a:r>
              <a:rPr lang="en-US" sz="2600" dirty="0" err="1">
                <a:solidFill>
                  <a:schemeClr val="tx1"/>
                </a:solidFill>
                <a:latin typeface="Times New Roman" panose="02020603050405020304" pitchFamily="18" charset="0"/>
                <a:ea typeface="Times New Roman" panose="02020603050405020304" pitchFamily="18" charset="0"/>
              </a:rPr>
              <a:t>Từ</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vấn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đề</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trên</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em</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rút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ra</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cho</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mình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bài</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học</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gì</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trong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ứng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xử</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hằng</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ngày</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để</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trở</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thành</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một</a:t>
            </a:r>
            <a:r>
              <a:rPr lang="en-US" sz="2600" dirty="0">
                <a:solidFill>
                  <a:schemeClr val="tx1"/>
                </a:solidFill>
                <a:latin typeface="Times New Roman" panose="02020603050405020304" pitchFamily="18" charset="0"/>
                <a:ea typeface="Times New Roman" panose="02020603050405020304" pitchFamily="18" charset="0"/>
              </a:rPr>
              <a:t> </a:t>
            </a:r>
            <a:r>
              <a:rPr lang="en-US" sz="2600" dirty="0" err="1">
                <a:solidFill>
                  <a:schemeClr val="tx1"/>
                </a:solidFill>
                <a:latin typeface="Times New Roman" panose="02020603050405020304" pitchFamily="18" charset="0"/>
                <a:ea typeface="Times New Roman" panose="02020603050405020304" pitchFamily="18" charset="0"/>
              </a:rPr>
              <a:t>người</a:t>
            </a:r>
            <a:r>
              <a:rPr lang="en-US" sz="2600" dirty="0">
                <a:solidFill>
                  <a:schemeClr val="tx1"/>
                </a:solidFill>
                <a:latin typeface="Times New Roman" panose="02020603050405020304" pitchFamily="18" charset="0"/>
                <a:ea typeface="Times New Roman" panose="02020603050405020304" pitchFamily="18" charset="0"/>
              </a:rPr>
              <a:t> con </a:t>
            </a:r>
            <a:r>
              <a:rPr lang="en-US" sz="2600" dirty="0" err="1">
                <a:solidFill>
                  <a:schemeClr val="tx1"/>
                </a:solidFill>
                <a:latin typeface="Times New Roman" panose="02020603050405020304" pitchFamily="18" charset="0"/>
                <a:ea typeface="Times New Roman" panose="02020603050405020304" pitchFamily="18" charset="0"/>
              </a:rPr>
              <a:t>ngoan</a:t>
            </a:r>
            <a:r>
              <a:rPr lang="en-US" sz="2600" dirty="0">
                <a:solidFill>
                  <a:schemeClr val="tx1"/>
                </a:solidFill>
                <a:latin typeface="Times New Roman" panose="02020603050405020304" pitchFamily="18" charset="0"/>
                <a:ea typeface="Times New Roman" panose="02020603050405020304" pitchFamily="18" charset="0"/>
              </a:rPr>
              <a:t>?</a:t>
            </a:r>
            <a:endParaRPr lang="en-US" sz="2600" dirty="0">
              <a:solidFill>
                <a:schemeClr val="tx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2892080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2782"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31474" y="1705350"/>
            <a:ext cx="7667897" cy="4371272"/>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1.</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Việc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rPr>
              <a:t> nay hay </a:t>
            </a:r>
            <a:r>
              <a:rPr lang="en-US" dirty="0" err="1">
                <a:solidFill>
                  <a:srgbClr val="000000"/>
                </a:solidFill>
                <a:latin typeface="Times New Roman" panose="02020603050405020304" pitchFamily="18" charset="0"/>
                <a:ea typeface="Times New Roman" panose="02020603050405020304" pitchFamily="18" charset="0"/>
              </a:rPr>
              <a:t>lên</a:t>
            </a:r>
            <a:r>
              <a:rPr lang="en-US" dirty="0">
                <a:solidFill>
                  <a:srgbClr val="000000"/>
                </a:solidFill>
                <a:latin typeface="Times New Roman" panose="02020603050405020304" pitchFamily="18" charset="0"/>
                <a:ea typeface="Times New Roman" panose="02020603050405020304" pitchFamily="18" charset="0"/>
              </a:rPr>
              <a:t> Facebook “</a:t>
            </a:r>
            <a:r>
              <a:rPr lang="en-US" dirty="0" err="1">
                <a:solidFill>
                  <a:srgbClr val="000000"/>
                </a:solidFill>
                <a:latin typeface="Times New Roman" panose="02020603050405020304" pitchFamily="18" charset="0"/>
                <a:ea typeface="Times New Roman" panose="02020603050405020304" pitchFamily="18" charset="0"/>
              </a:rPr>
              <a:t>kể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chửi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bậy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cha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coi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này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xuất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hệ</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giá</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trị</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lệch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nếp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tự</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sinh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phấn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quen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bọc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quen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dựa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dẫm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dựa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nữa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em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điều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thì</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chỉ</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xấu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thật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còn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bịa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nữa</a:t>
            </a:r>
            <a:r>
              <a:rPr lang="en-US"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nSpc>
                <a:spcPct val="115000"/>
              </a:lnSpc>
              <a:spcAft>
                <a:spcPts val="0"/>
              </a:spcAft>
            </a:pP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Nguyên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phần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cũng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do </a:t>
            </a:r>
            <a:r>
              <a:rPr lang="en-US" dirty="0" err="1">
                <a:solidFill>
                  <a:srgbClr val="000000"/>
                </a:solidFill>
                <a:latin typeface="Times New Roman" panose="02020603050405020304" pitchFamily="18" charset="0"/>
                <a:ea typeface="Times New Roman" panose="02020603050405020304" pitchFamily="18" charset="0"/>
              </a:rPr>
              <a:t>bố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tìm</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tiếp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giải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quyết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hết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thuẫn</a:t>
            </a:r>
            <a:r>
              <a:rPr lang="en-US" dirty="0">
                <a:solidFill>
                  <a:srgbClr val="000000"/>
                </a:solidFill>
                <a:latin typeface="Times New Roman" panose="02020603050405020304" pitchFamily="18" charset="0"/>
                <a:ea typeface="Times New Roman" panose="02020603050405020304" pitchFamily="18" charset="0"/>
              </a:rPr>
              <a:t> , </a:t>
            </a:r>
            <a:r>
              <a:rPr lang="en-US" dirty="0" err="1">
                <a:solidFill>
                  <a:srgbClr val="000000"/>
                </a:solidFill>
                <a:latin typeface="Times New Roman" panose="02020603050405020304" pitchFamily="18" charset="0"/>
                <a:ea typeface="Times New Roman" panose="02020603050405020304" pitchFamily="18" charset="0"/>
              </a:rPr>
              <a:t>dẫn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đến</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cái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dỗi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bố</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mẹ</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thiếu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bồng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thỏa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mạng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trở</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công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cụ</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đắc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lực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giận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ấy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mạnh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mẽ</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biến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câu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chuyện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trở</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thành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tài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bàn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khắp</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xã</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hội</a:t>
            </a:r>
            <a:r>
              <a:rPr lang="en-US"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85580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3091"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31474" y="1705350"/>
            <a:ext cx="7667897" cy="4371272"/>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Hậu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mẫu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thuẫn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giữa</a:t>
            </a:r>
            <a:r>
              <a:rPr lang="en-US" sz="3200" dirty="0">
                <a:solidFill>
                  <a:srgbClr val="000000"/>
                </a:solidFill>
                <a:latin typeface="Times New Roman" panose="02020603050405020304" pitchFamily="18" charset="0"/>
                <a:ea typeface="Times New Roman" panose="02020603050405020304" pitchFamily="18" charset="0"/>
              </a:rPr>
              <a:t> cha </a:t>
            </a:r>
            <a:r>
              <a:rPr lang="en-US" sz="3200" dirty="0" err="1">
                <a:solidFill>
                  <a:srgbClr val="000000"/>
                </a:solidFill>
                <a:latin typeface="Times New Roman" panose="02020603050405020304" pitchFamily="18" charset="0"/>
                <a:ea typeface="Times New Roman" panose="02020603050405020304" pitchFamily="18" charset="0"/>
              </a:rPr>
              <a:t>mẹ</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cái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còn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tổn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thương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nặng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mắt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xung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bè</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9400769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2782" y="371532"/>
            <a:ext cx="696581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HOẠT ĐỘNG VẬN DỤNG</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77913" y="2463055"/>
            <a:ext cx="3257619" cy="2855862"/>
          </a:xfrm>
          <a:prstGeom prst="ellipse">
            <a:avLst/>
          </a:prstGeom>
          <a:ln>
            <a:noFill/>
          </a:ln>
          <a:effectLst>
            <a:softEdge rad="112500"/>
          </a:effectLst>
        </p:spPr>
      </p:pic>
      <p:sp>
        <p:nvSpPr>
          <p:cNvPr id="5" name="Rounded Rectangle 4"/>
          <p:cNvSpPr/>
          <p:nvPr/>
        </p:nvSpPr>
        <p:spPr>
          <a:xfrm>
            <a:off x="3631474" y="1705350"/>
            <a:ext cx="7667897" cy="4371272"/>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2. HS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dồi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rèn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luyện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đạo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đức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thuẫn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khúc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mắc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càng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cùng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thống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quyết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mẹ</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tránh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bồng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ngôn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thành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con </a:t>
            </a:r>
            <a:r>
              <a:rPr lang="en-US" sz="3200" dirty="0" err="1">
                <a:solidFill>
                  <a:srgbClr val="0D0D0D"/>
                </a:solidFill>
                <a:latin typeface="Times New Roman" panose="02020603050405020304" pitchFamily="18" charset="0"/>
                <a:ea typeface="Times New Roman" panose="02020603050405020304" pitchFamily="18" charset="0"/>
              </a:rPr>
              <a:t>bất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hiếu</a:t>
            </a:r>
            <a:r>
              <a:rPr lang="en-US" sz="32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936747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3478" y="371532"/>
            <a:ext cx="6245044"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HƯỚNG</a:t>
            </a:r>
            <a:r>
              <a:rPr kumimoji="0" lang="en-US" sz="4400" b="1" i="0" u="none" strike="noStrike" kern="1200" cap="none" spc="0" normalizeH="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DẪN TỰ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3631474" y="1580606"/>
            <a:ext cx="7667897" cy="4496016"/>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000" b="1" dirty="0">
                <a:solidFill>
                  <a:srgbClr val="0D0D0D"/>
                </a:solidFill>
                <a:latin typeface="Times New Roman" panose="02020603050405020304" pitchFamily="18" charset="0"/>
                <a:ea typeface="Times New Roman" panose="02020603050405020304" pitchFamily="18" charset="0"/>
              </a:rPr>
              <a:t>1.</a:t>
            </a: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Tiếp tục tìm hiểu đặc điểm thơ lục bát qua việc thực hành làm thơ lục bát theo đề tài tự chọn.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000" b="1" dirty="0">
                <a:solidFill>
                  <a:srgbClr val="0D0D0D"/>
                </a:solidFill>
                <a:latin typeface="Times New Roman" panose="02020603050405020304" pitchFamily="18" charset="0"/>
                <a:ea typeface="Times New Roman" panose="02020603050405020304" pitchFamily="18" charset="0"/>
              </a:rPr>
              <a:t>2.</a:t>
            </a: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Đọc sách báo, truy cập internet, tìm hiểu và sưu tầm các bài ca dao hoặc bài thơ hay viết về đề tài gia đình theo thể lục bát.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2000" dirty="0">
                <a:solidFill>
                  <a:srgbClr val="0D0D0D"/>
                </a:solidFill>
                <a:latin typeface="Times New Roman" panose="02020603050405020304" pitchFamily="18" charset="0"/>
                <a:ea typeface="Times New Roman" panose="02020603050405020304" pitchFamily="18" charset="0"/>
              </a:rPr>
              <a:t>Lưu ý trong và sau khi đọc:</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dirty="0">
                <a:solidFill>
                  <a:srgbClr val="0D0D0D"/>
                </a:solidFill>
                <a:latin typeface="Times New Roman" panose="02020603050405020304" pitchFamily="18" charset="0"/>
                <a:ea typeface="Times New Roman" panose="02020603050405020304" pitchFamily="18" charset="0"/>
              </a:rPr>
              <a:t>+ </a:t>
            </a:r>
            <a:r>
              <a:rPr lang="vi-VN" sz="2000" dirty="0">
                <a:solidFill>
                  <a:srgbClr val="0D0D0D"/>
                </a:solidFill>
                <a:latin typeface="Times New Roman" panose="02020603050405020304" pitchFamily="18" charset="0"/>
                <a:ea typeface="Times New Roman" panose="02020603050405020304" pitchFamily="18" charset="0"/>
              </a:rPr>
              <a:t>Ghi lại những cảm xúc, điều tâm đắc, thích thú, băn khoăn, điều chưa hiểu,...của em trong lúc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ca </a:t>
            </a:r>
            <a:r>
              <a:rPr lang="en-US" sz="2000" dirty="0" err="1">
                <a:solidFill>
                  <a:srgbClr val="0D0D0D"/>
                </a:solidFill>
                <a:latin typeface="Times New Roman" panose="02020603050405020304" pitchFamily="18" charset="0"/>
                <a:ea typeface="Times New Roman" panose="02020603050405020304" pitchFamily="18" charset="0"/>
              </a:rPr>
              <a:t>dao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sưu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tầm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được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đề</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gia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đình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theo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thể</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lục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bát</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b="1"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Ghi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nhật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kí</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thơ</a:t>
            </a:r>
            <a:r>
              <a:rPr lang="en-US" sz="2000" dirty="0">
                <a:solidFill>
                  <a:srgbClr val="0D0D0D"/>
                </a:solidFill>
                <a:latin typeface="Times New Roman" panose="02020603050405020304" pitchFamily="18" charset="0"/>
                <a:ea typeface="Times New Roman" panose="02020603050405020304" pitchFamily="18" charset="0"/>
              </a:rPr>
              <a:t>, ca </a:t>
            </a:r>
            <a:r>
              <a:rPr lang="en-US" sz="2000" dirty="0" err="1">
                <a:solidFill>
                  <a:srgbClr val="0D0D0D"/>
                </a:solidFill>
                <a:latin typeface="Times New Roman" panose="02020603050405020304" pitchFamily="18" charset="0"/>
                <a:ea typeface="Times New Roman" panose="02020603050405020304" pitchFamily="18" charset="0"/>
              </a:rPr>
              <a:t>dao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trao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đổi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với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bạn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những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bài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em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đã</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học</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sau</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marL="228600" algn="just">
              <a:lnSpc>
                <a:spcPct val="115000"/>
              </a:lnSpc>
              <a:spcAft>
                <a:spcPts val="0"/>
              </a:spcAft>
            </a:pPr>
            <a:r>
              <a:rPr lang="en-US" sz="2000" b="1" dirty="0">
                <a:solidFill>
                  <a:srgbClr val="0D0D0D"/>
                </a:solidFill>
                <a:latin typeface="Times New Roman" panose="02020603050405020304" pitchFamily="18" charset="0"/>
                <a:ea typeface="Times New Roman" panose="02020603050405020304" pitchFamily="18" charset="0"/>
              </a:rPr>
              <a:t>3. </a:t>
            </a:r>
            <a:r>
              <a:rPr lang="en-US" sz="2000" b="1" dirty="0" err="1">
                <a:solidFill>
                  <a:srgbClr val="0D0D0D"/>
                </a:solidFill>
                <a:latin typeface="Times New Roman" panose="02020603050405020304" pitchFamily="18" charset="0"/>
                <a:ea typeface="Times New Roman" panose="02020603050405020304" pitchFamily="18" charset="0"/>
              </a:rPr>
              <a:t>Chuẩn</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bị</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bài</a:t>
            </a:r>
            <a:r>
              <a:rPr lang="en-US" sz="2000" b="1" dirty="0">
                <a:solidFill>
                  <a:srgbClr val="0D0D0D"/>
                </a:solidFill>
                <a:latin typeface="Times New Roman" panose="02020603050405020304" pitchFamily="18" charset="0"/>
                <a:ea typeface="Times New Roman" panose="02020603050405020304" pitchFamily="18" charset="0"/>
              </a:rPr>
              <a:t> 2: </a:t>
            </a:r>
            <a:r>
              <a:rPr lang="en-US" sz="2000" b="1" dirty="0" err="1">
                <a:solidFill>
                  <a:srgbClr val="0D0D0D"/>
                </a:solidFill>
                <a:latin typeface="Times New Roman" panose="02020603050405020304" pitchFamily="18" charset="0"/>
                <a:ea typeface="Times New Roman" panose="02020603050405020304" pitchFamily="18" charset="0"/>
              </a:rPr>
              <a:t>Kí</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Hồi</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kí</a:t>
            </a:r>
            <a:r>
              <a:rPr lang="en-US" sz="2000" b="1" dirty="0">
                <a:solidFill>
                  <a:srgbClr val="0D0D0D"/>
                </a:solidFill>
                <a:latin typeface="Times New Roman" panose="02020603050405020304" pitchFamily="18" charset="0"/>
                <a:ea typeface="Times New Roman" panose="02020603050405020304" pitchFamily="18" charset="0"/>
              </a:rPr>
              <a:t> </a:t>
            </a:r>
            <a:r>
              <a:rPr lang="en-US" sz="2000" b="1" dirty="0" err="1">
                <a:solidFill>
                  <a:srgbClr val="0D0D0D"/>
                </a:solidFill>
                <a:latin typeface="Times New Roman" panose="02020603050405020304" pitchFamily="18" charset="0"/>
                <a:ea typeface="Times New Roman" panose="02020603050405020304" pitchFamily="18" charset="0"/>
              </a:rPr>
              <a:t>và</a:t>
            </a:r>
            <a:r>
              <a:rPr lang="en-US" sz="2000" b="1" dirty="0">
                <a:solidFill>
                  <a:srgbClr val="0D0D0D"/>
                </a:solidFill>
                <a:latin typeface="Times New Roman" panose="02020603050405020304" pitchFamily="18" charset="0"/>
                <a:ea typeface="Times New Roman" panose="02020603050405020304" pitchFamily="18" charset="0"/>
              </a:rPr>
              <a:t> du </a:t>
            </a:r>
            <a:r>
              <a:rPr lang="en-US" sz="2000" b="1" dirty="0" err="1">
                <a:solidFill>
                  <a:srgbClr val="0D0D0D"/>
                </a:solidFill>
                <a:latin typeface="Times New Roman" panose="02020603050405020304" pitchFamily="18" charset="0"/>
                <a:ea typeface="Times New Roman" panose="02020603050405020304" pitchFamily="18" charset="0"/>
              </a:rPr>
              <a:t>kí</a:t>
            </a:r>
            <a:r>
              <a:rPr lang="en-US" sz="2000" b="1" dirty="0">
                <a:solidFill>
                  <a:srgbClr val="0D0D0D"/>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561703" y="2778058"/>
            <a:ext cx="2892348" cy="222585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9406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1" y="230260"/>
            <a:ext cx="64676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9" y="966220"/>
            <a:ext cx="64676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2. Tìm hiểu chung về bài thơ</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Right Arrow 12"/>
          <p:cNvSpPr/>
          <p:nvPr/>
        </p:nvSpPr>
        <p:spPr>
          <a:xfrm>
            <a:off x="3878886" y="2412545"/>
            <a:ext cx="2429692" cy="2612572"/>
          </a:xfrm>
          <a:prstGeom prst="rightArrow">
            <a:avLst/>
          </a:prstGeom>
          <a:solidFill>
            <a:schemeClr val="bg1">
              <a:lumMod val="95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Hoàn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p:cNvPicPr>
            <a:picLocks noChangeAspect="1"/>
          </p:cNvPicPr>
          <p:nvPr/>
        </p:nvPicPr>
        <p:blipFill>
          <a:blip r:embed="rId3"/>
          <a:stretch>
            <a:fillRect/>
          </a:stretch>
        </p:blipFill>
        <p:spPr>
          <a:xfrm>
            <a:off x="677159" y="2052020"/>
            <a:ext cx="2991939" cy="1930444"/>
          </a:xfrm>
          <a:prstGeom prst="ellipse">
            <a:avLst/>
          </a:prstGeom>
          <a:ln>
            <a:noFill/>
          </a:ln>
          <a:effectLst>
            <a:softEdge rad="112500"/>
          </a:effectLst>
        </p:spPr>
      </p:pic>
      <p:sp>
        <p:nvSpPr>
          <p:cNvPr id="5" name="Rounded Rectangle 4"/>
          <p:cNvSpPr/>
          <p:nvPr/>
        </p:nvSpPr>
        <p:spPr>
          <a:xfrm>
            <a:off x="6518366" y="3396343"/>
            <a:ext cx="4454434" cy="2063932"/>
          </a:xfrm>
          <a:prstGeom prst="roundRec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vi-VN" sz="3200" dirty="0">
                <a:solidFill>
                  <a:srgbClr val="4A4A4A"/>
                </a:solidFill>
                <a:latin typeface="Times New Roman" panose="02020603050405020304" pitchFamily="18" charset="0"/>
                <a:ea typeface="Times New Roman" panose="02020603050405020304" pitchFamily="18" charset="0"/>
              </a:rPr>
              <a:t>2003, bài thơ được tác giả gửi dự thi </a:t>
            </a:r>
            <a:r>
              <a:rPr lang="vi-VN" sz="3200" i="1" dirty="0">
                <a:solidFill>
                  <a:srgbClr val="4A4A4A"/>
                </a:solidFill>
                <a:latin typeface="Times New Roman" panose="02020603050405020304" pitchFamily="18" charset="0"/>
                <a:ea typeface="Times New Roman" panose="02020603050405020304" pitchFamily="18" charset="0"/>
              </a:rPr>
              <a:t>Thơ lục bát</a:t>
            </a:r>
            <a:r>
              <a:rPr lang="vi-VN" sz="3200" dirty="0">
                <a:solidFill>
                  <a:srgbClr val="4A4A4A"/>
                </a:solidFill>
                <a:latin typeface="Times New Roman" panose="02020603050405020304" pitchFamily="18" charset="0"/>
                <a:ea typeface="Times New Roman" panose="02020603050405020304" pitchFamily="18" charset="0"/>
              </a:rPr>
              <a:t> trên báo Văn Nghệ</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7129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80">
                                          <p:stCondLst>
                                            <p:cond delay="0"/>
                                          </p:stCondLst>
                                        </p:cTn>
                                        <p:tgtEl>
                                          <p:spTgt spid="5"/>
                                        </p:tgtEl>
                                      </p:cBhvr>
                                    </p:animEffect>
                                    <p:anim calcmode="lin" valueType="num">
                                      <p:cBhvr>
                                        <p:cTn id="5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5" dur="26">
                                          <p:stCondLst>
                                            <p:cond delay="650"/>
                                          </p:stCondLst>
                                        </p:cTn>
                                        <p:tgtEl>
                                          <p:spTgt spid="5"/>
                                        </p:tgtEl>
                                      </p:cBhvr>
                                      <p:to x="100000" y="60000"/>
                                    </p:animScale>
                                    <p:animScale>
                                      <p:cBhvr>
                                        <p:cTn id="56" dur="166" decel="50000">
                                          <p:stCondLst>
                                            <p:cond delay="676"/>
                                          </p:stCondLst>
                                        </p:cTn>
                                        <p:tgtEl>
                                          <p:spTgt spid="5"/>
                                        </p:tgtEl>
                                      </p:cBhvr>
                                      <p:to x="100000" y="100000"/>
                                    </p:animScale>
                                    <p:animScale>
                                      <p:cBhvr>
                                        <p:cTn id="57" dur="26">
                                          <p:stCondLst>
                                            <p:cond delay="1312"/>
                                          </p:stCondLst>
                                        </p:cTn>
                                        <p:tgtEl>
                                          <p:spTgt spid="5"/>
                                        </p:tgtEl>
                                      </p:cBhvr>
                                      <p:to x="100000" y="80000"/>
                                    </p:animScale>
                                    <p:animScale>
                                      <p:cBhvr>
                                        <p:cTn id="58" dur="166" decel="50000">
                                          <p:stCondLst>
                                            <p:cond delay="1338"/>
                                          </p:stCondLst>
                                        </p:cTn>
                                        <p:tgtEl>
                                          <p:spTgt spid="5"/>
                                        </p:tgtEl>
                                      </p:cBhvr>
                                      <p:to x="100000" y="100000"/>
                                    </p:animScale>
                                    <p:animScale>
                                      <p:cBhvr>
                                        <p:cTn id="59" dur="26">
                                          <p:stCondLst>
                                            <p:cond delay="1642"/>
                                          </p:stCondLst>
                                        </p:cTn>
                                        <p:tgtEl>
                                          <p:spTgt spid="5"/>
                                        </p:tgtEl>
                                      </p:cBhvr>
                                      <p:to x="100000" y="90000"/>
                                    </p:animScale>
                                    <p:animScale>
                                      <p:cBhvr>
                                        <p:cTn id="60" dur="166" decel="50000">
                                          <p:stCondLst>
                                            <p:cond delay="1668"/>
                                          </p:stCondLst>
                                        </p:cTn>
                                        <p:tgtEl>
                                          <p:spTgt spid="5"/>
                                        </p:tgtEl>
                                      </p:cBhvr>
                                      <p:to x="100000" y="100000"/>
                                    </p:animScale>
                                    <p:animScale>
                                      <p:cBhvr>
                                        <p:cTn id="61" dur="26">
                                          <p:stCondLst>
                                            <p:cond delay="1808"/>
                                          </p:stCondLst>
                                        </p:cTn>
                                        <p:tgtEl>
                                          <p:spTgt spid="5"/>
                                        </p:tgtEl>
                                      </p:cBhvr>
                                      <p:to x="100000" y="95000"/>
                                    </p:animScale>
                                    <p:animScale>
                                      <p:cBhvr>
                                        <p:cTn id="6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632473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Plaque 2"/>
          <p:cNvSpPr/>
          <p:nvPr/>
        </p:nvSpPr>
        <p:spPr>
          <a:xfrm>
            <a:off x="218939" y="966220"/>
            <a:ext cx="63247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5891348" y="1702181"/>
            <a:ext cx="5367202" cy="4999064"/>
            <a:chOff x="5891348" y="1834561"/>
            <a:chExt cx="5257799" cy="4866683"/>
          </a:xfrm>
        </p:grpSpPr>
        <p:pic>
          <p:nvPicPr>
            <p:cNvPr id="8" name="Picture 7"/>
            <p:cNvPicPr>
              <a:picLocks noChangeAspect="1"/>
            </p:cNvPicPr>
            <p:nvPr/>
          </p:nvPicPr>
          <p:blipFill>
            <a:blip r:embed="rId3"/>
            <a:stretch>
              <a:fillRect/>
            </a:stretch>
          </p:blipFill>
          <p:spPr>
            <a:xfrm>
              <a:off x="5891348" y="1834561"/>
              <a:ext cx="5257799" cy="4866683"/>
            </a:xfrm>
            <a:prstGeom prst="rect">
              <a:avLst/>
            </a:prstGeom>
          </p:spPr>
        </p:pic>
        <p:sp>
          <p:nvSpPr>
            <p:cNvPr id="12" name="TextBox 11"/>
            <p:cNvSpPr txBox="1"/>
            <p:nvPr/>
          </p:nvSpPr>
          <p:spPr>
            <a:xfrm>
              <a:off x="7001690" y="2447370"/>
              <a:ext cx="3108959" cy="3693319"/>
            </a:xfrm>
            <a:prstGeom prst="rect">
              <a:avLst/>
            </a:prstGeom>
            <a:solidFill>
              <a:schemeClr val="bg1">
                <a:lumMod val="95000"/>
              </a:schemeClr>
            </a:solidFill>
            <a:ln w="28575">
              <a:solidFill>
                <a:srgbClr val="7030A0"/>
              </a:solidFill>
            </a:ln>
          </p:spPr>
          <p:txBody>
            <a:bodyPr wrap="square" rtlCol="0">
              <a:spAutoFit/>
            </a:bodyPr>
            <a:lstStyle/>
            <a:p>
              <a:r>
                <a:rPr lang="vi-VN" b="1" i="1" dirty="0">
                  <a:solidFill>
                    <a:srgbClr val="000000"/>
                  </a:solidFill>
                  <a:latin typeface="+mj-lt"/>
                </a:rPr>
                <a:t>Bàn tay mẹ chắn mưa sa</a:t>
              </a:r>
              <a:br>
                <a:rPr lang="vi-VN" b="1" i="1" dirty="0">
                  <a:solidFill>
                    <a:srgbClr val="000000"/>
                  </a:solidFill>
                  <a:latin typeface="+mj-lt"/>
                </a:rPr>
              </a:br>
              <a:r>
                <a:rPr lang="vi-VN" b="1" i="1" dirty="0">
                  <a:solidFill>
                    <a:srgbClr val="000000"/>
                  </a:solidFill>
                  <a:latin typeface="+mj-lt"/>
                </a:rPr>
                <a:t>Bàn tay mẹ chặn bão qua mùa màng.  </a:t>
              </a:r>
              <a:endParaRPr lang="vi-VN" b="1" dirty="0">
                <a:solidFill>
                  <a:srgbClr val="000000"/>
                </a:solidFill>
                <a:latin typeface="+mj-lt"/>
              </a:endParaRPr>
            </a:p>
            <a:p>
              <a:r>
                <a:rPr lang="vi-VN" b="1" i="1" dirty="0">
                  <a:solidFill>
                    <a:srgbClr val="000000"/>
                  </a:solidFill>
                  <a:latin typeface="+mj-lt"/>
                </a:rPr>
                <a:t>Vẫn bàn tay mẹ dịu dàng</a:t>
              </a:r>
              <a:br>
                <a:rPr lang="vi-VN" b="1" i="1" dirty="0">
                  <a:solidFill>
                    <a:srgbClr val="000000"/>
                  </a:solidFill>
                  <a:latin typeface="+mj-lt"/>
                </a:rPr>
              </a:br>
              <a:r>
                <a:rPr lang="vi-VN" b="1" i="1" dirty="0">
                  <a:solidFill>
                    <a:srgbClr val="000000"/>
                  </a:solidFill>
                  <a:latin typeface="+mj-lt"/>
                </a:rPr>
                <a:t>À ơi này cái trăng vàng ngủ ngon</a:t>
              </a:r>
              <a:br>
                <a:rPr lang="vi-VN" b="1" i="1" dirty="0">
                  <a:solidFill>
                    <a:srgbClr val="000000"/>
                  </a:solidFill>
                  <a:latin typeface="+mj-lt"/>
                </a:rPr>
              </a:br>
              <a:r>
                <a:rPr lang="vi-VN" b="1" i="1" dirty="0">
                  <a:solidFill>
                    <a:srgbClr val="000000"/>
                  </a:solidFill>
                  <a:latin typeface="+mj-lt"/>
                </a:rPr>
                <a:t>À ơi này cái trăng tròn</a:t>
              </a:r>
              <a:br>
                <a:rPr lang="vi-VN" b="1" i="1" dirty="0">
                  <a:solidFill>
                    <a:srgbClr val="000000"/>
                  </a:solidFill>
                  <a:latin typeface="+mj-lt"/>
                </a:rPr>
              </a:br>
              <a:r>
                <a:rPr lang="vi-VN" b="1" i="1" dirty="0">
                  <a:solidFill>
                    <a:srgbClr val="000000"/>
                  </a:solidFill>
                  <a:latin typeface="+mj-lt"/>
                </a:rPr>
                <a:t>À ơi này cái trăng còn nằm nôi...  </a:t>
              </a:r>
              <a:endParaRPr lang="vi-VN" b="1" dirty="0">
                <a:solidFill>
                  <a:srgbClr val="000000"/>
                </a:solidFill>
                <a:latin typeface="+mj-lt"/>
              </a:endParaRPr>
            </a:p>
            <a:p>
              <a:r>
                <a:rPr lang="vi-VN" b="1" i="1" dirty="0">
                  <a:solidFill>
                    <a:srgbClr val="000000"/>
                  </a:solidFill>
                  <a:latin typeface="+mj-lt"/>
                </a:rPr>
                <a:t>Bàn tay mẹ thức một đời</a:t>
              </a:r>
              <a:br>
                <a:rPr lang="vi-VN" b="1" i="1" dirty="0">
                  <a:solidFill>
                    <a:srgbClr val="000000"/>
                  </a:solidFill>
                  <a:latin typeface="+mj-lt"/>
                </a:rPr>
              </a:br>
              <a:r>
                <a:rPr lang="vi-VN" b="1" i="1" dirty="0">
                  <a:solidFill>
                    <a:srgbClr val="000000"/>
                  </a:solidFill>
                  <a:latin typeface="+mj-lt"/>
                </a:rPr>
                <a:t>À ơi này cái mặt trời bé con...</a:t>
              </a:r>
              <a:br>
                <a:rPr lang="vi-VN" b="1" i="1" dirty="0">
                  <a:solidFill>
                    <a:srgbClr val="000000"/>
                  </a:solidFill>
                  <a:latin typeface="+mj-lt"/>
                </a:rPr>
              </a:br>
              <a:r>
                <a:rPr lang="vi-VN" b="1" i="1" dirty="0">
                  <a:solidFill>
                    <a:srgbClr val="000000"/>
                  </a:solidFill>
                  <a:latin typeface="+mj-lt"/>
                </a:rPr>
                <a:t>Mai sau bể cạn non mòn</a:t>
              </a:r>
              <a:br>
                <a:rPr lang="vi-VN" b="1" i="1" dirty="0">
                  <a:solidFill>
                    <a:srgbClr val="000000"/>
                  </a:solidFill>
                  <a:latin typeface="+mj-lt"/>
                </a:rPr>
              </a:br>
              <a:r>
                <a:rPr lang="vi-VN" b="1" i="1" dirty="0">
                  <a:solidFill>
                    <a:srgbClr val="000000"/>
                  </a:solidFill>
                  <a:latin typeface="+mj-lt"/>
                </a:rPr>
                <a:t>À ơi tay mẹ vẫn còn hát ru. </a:t>
              </a:r>
              <a:endParaRPr lang="vi-VN" b="1" i="0" dirty="0">
                <a:solidFill>
                  <a:srgbClr val="000000"/>
                </a:solidFill>
                <a:effectLst/>
                <a:latin typeface="+mj-lt"/>
              </a:endParaRPr>
            </a:p>
          </p:txBody>
        </p:sp>
      </p:grpSp>
      <p:sp>
        <p:nvSpPr>
          <p:cNvPr id="15" name="Right Arrow Callout 14"/>
          <p:cNvSpPr/>
          <p:nvPr/>
        </p:nvSpPr>
        <p:spPr>
          <a:xfrm>
            <a:off x="2930907" y="2784696"/>
            <a:ext cx="3032285" cy="3018666"/>
          </a:xfrm>
          <a:prstGeom prst="rightArrowCallou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indent="-285750">
              <a:lnSpc>
                <a:spcPct val="115000"/>
              </a:lnSpc>
              <a:spcAft>
                <a:spcPts val="1200"/>
              </a:spcAft>
              <a:buFont typeface="Wingdings" panose="05000000000000000000" pitchFamily="2" charset="2"/>
              <a:buChar char="v"/>
            </a:pPr>
            <a:r>
              <a:rPr lang="vi-VN" sz="1600" b="1" dirty="0">
                <a:solidFill>
                  <a:srgbClr val="000000"/>
                </a:solidFill>
                <a:latin typeface="Times New Roman" panose="02020603050405020304" pitchFamily="18" charset="0"/>
                <a:ea typeface="Times New Roman" panose="02020603050405020304" pitchFamily="18" charset="0"/>
              </a:rPr>
              <a:t>Đọc giọng nhẹ nhàng, gợi cảm.</a:t>
            </a:r>
            <a:endParaRPr lang="en-US" sz="1600" b="1" dirty="0">
              <a:solidFill>
                <a:srgbClr val="000000"/>
              </a:solidFill>
              <a:latin typeface="Times New Roman" panose="02020603050405020304" pitchFamily="18" charset="0"/>
              <a:ea typeface="Times New Roman" panose="02020603050405020304" pitchFamily="18" charset="0"/>
            </a:endParaRPr>
          </a:p>
          <a:p>
            <a:pPr marL="285750" marR="30480" indent="-285750">
              <a:lnSpc>
                <a:spcPct val="115000"/>
              </a:lnSpc>
              <a:spcAft>
                <a:spcPts val="1200"/>
              </a:spcAft>
              <a:buFont typeface="Wingdings" panose="05000000000000000000" pitchFamily="2" charset="2"/>
              <a:buChar char="v"/>
            </a:pPr>
            <a:r>
              <a:rPr lang="vi-VN" sz="1600" b="1" dirty="0">
                <a:solidFill>
                  <a:srgbClr val="000000"/>
                </a:solidFill>
                <a:latin typeface="Times New Roman" panose="02020603050405020304" pitchFamily="18" charset="0"/>
                <a:ea typeface="Times New Roman" panose="02020603050405020304" pitchFamily="18" charset="0"/>
              </a:rPr>
              <a:t>Tìm hiểu chú thích</a:t>
            </a:r>
            <a:r>
              <a:rPr lang="en-US" sz="1600" b="1" dirty="0">
                <a:solidFill>
                  <a:srgbClr val="000000"/>
                </a:solidFill>
                <a:latin typeface="Times New Roman" panose="02020603050405020304" pitchFamily="18" charset="0"/>
                <a:ea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rPr>
              <a:t>và</a:t>
            </a:r>
            <a:r>
              <a:rPr lang="en-US" sz="1600" b="1" dirty="0">
                <a:solidFill>
                  <a:srgbClr val="000000"/>
                </a:solidFill>
                <a:latin typeface="Times New Roman" panose="02020603050405020304" pitchFamily="18" charset="0"/>
                <a:ea typeface="Times New Roman" panose="02020603050405020304" pitchFamily="18" charset="0"/>
              </a:rPr>
              <a:t> g</a:t>
            </a:r>
            <a:r>
              <a:rPr lang="vi-VN" sz="1600" b="1" dirty="0">
                <a:solidFill>
                  <a:srgbClr val="000000"/>
                </a:solidFill>
                <a:latin typeface="Times New Roman" panose="02020603050405020304" pitchFamily="18" charset="0"/>
                <a:ea typeface="Times New Roman" panose="02020603050405020304" pitchFamily="18" charset="0"/>
              </a:rPr>
              <a:t>iải thích từ khó </a:t>
            </a:r>
            <a:endParaRPr lang="en-US" sz="1600" b="1" dirty="0">
              <a:latin typeface="Times New Roman" panose="02020603050405020304" pitchFamily="18" charset="0"/>
              <a:ea typeface="Times New Roman" panose="02020603050405020304" pitchFamily="18" charset="0"/>
            </a:endParaRPr>
          </a:p>
          <a:p>
            <a:pPr marR="30480">
              <a:lnSpc>
                <a:spcPct val="115000"/>
              </a:lnSpc>
              <a:spcAft>
                <a:spcPts val="1200"/>
              </a:spcAft>
            </a:pPr>
            <a:r>
              <a:rPr lang="en-US" sz="1600" b="1" dirty="0">
                <a:solidFill>
                  <a:srgbClr val="000000"/>
                </a:solidFill>
                <a:latin typeface="Times New Roman" panose="02020603050405020304" pitchFamily="18" charset="0"/>
                <a:ea typeface="Times New Roman" panose="02020603050405020304" pitchFamily="18" charset="0"/>
              </a:rPr>
              <a:t>  </a:t>
            </a:r>
            <a:r>
              <a:rPr lang="vi-VN" sz="1600" b="1" dirty="0">
                <a:solidFill>
                  <a:srgbClr val="000000"/>
                </a:solidFill>
                <a:latin typeface="Times New Roman" panose="02020603050405020304" pitchFamily="18" charset="0"/>
                <a:ea typeface="Times New Roman" panose="02020603050405020304" pitchFamily="18" charset="0"/>
              </a:rPr>
              <a:t>(SGK-T</a:t>
            </a:r>
            <a:r>
              <a:rPr lang="en-US" sz="1600" b="1" dirty="0">
                <a:solidFill>
                  <a:srgbClr val="000000"/>
                </a:solidFill>
                <a:latin typeface="Times New Roman" panose="02020603050405020304" pitchFamily="18" charset="0"/>
                <a:ea typeface="Times New Roman" panose="02020603050405020304" pitchFamily="18" charset="0"/>
              </a:rPr>
              <a:t>r 38 - 39</a:t>
            </a:r>
            <a:r>
              <a:rPr lang="vi-VN" sz="1600" b="1" dirty="0">
                <a:solidFill>
                  <a:srgbClr val="000000"/>
                </a:solidFill>
                <a:latin typeface="Times New Roman" panose="02020603050405020304" pitchFamily="18" charset="0"/>
                <a:ea typeface="Times New Roman" panose="02020603050405020304" pitchFamily="18" charset="0"/>
              </a:rPr>
              <a:t>)</a:t>
            </a:r>
            <a:endParaRPr lang="en-US" sz="1600" b="1" dirty="0">
              <a:latin typeface="Times New Roman" panose="02020603050405020304" pitchFamily="18" charset="0"/>
              <a:ea typeface="Times New Roman" panose="02020603050405020304" pitchFamily="18" charset="0"/>
            </a:endParaRPr>
          </a:p>
          <a:p>
            <a:pPr marL="285750" marR="30480" indent="-285750">
              <a:lnSpc>
                <a:spcPct val="115000"/>
              </a:lnSpc>
              <a:spcAft>
                <a:spcPts val="1200"/>
              </a:spcAft>
              <a:buFont typeface="Wingdings" panose="05000000000000000000" pitchFamily="2" charset="2"/>
              <a:buChar char="v"/>
            </a:pPr>
            <a:endParaRPr lang="en-US" sz="1600" dirty="0">
              <a:effectLst/>
              <a:latin typeface="Times New Roman" panose="02020603050405020304" pitchFamily="18" charset="0"/>
              <a:ea typeface="Times New Roman" panose="02020603050405020304" pitchFamily="18" charset="0"/>
            </a:endParaRPr>
          </a:p>
        </p:txBody>
      </p:sp>
      <p:sp>
        <p:nvSpPr>
          <p:cNvPr id="16" name="Right Arrow 15"/>
          <p:cNvSpPr/>
          <p:nvPr/>
        </p:nvSpPr>
        <p:spPr>
          <a:xfrm>
            <a:off x="524212" y="2559647"/>
            <a:ext cx="2406695" cy="3416510"/>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15000"/>
              </a:lnSpc>
              <a:spcAft>
                <a:spcPts val="1200"/>
              </a:spcAft>
            </a:pPr>
            <a:r>
              <a:rPr lang="en-US" b="1" dirty="0">
                <a:solidFill>
                  <a:srgbClr val="4A4A4A"/>
                </a:solidFill>
                <a:latin typeface="Times New Roman" panose="02020603050405020304" pitchFamily="18" charset="0"/>
                <a:ea typeface="Times New Roman" panose="02020603050405020304" pitchFamily="18" charset="0"/>
              </a:rPr>
              <a:t>b. </a:t>
            </a:r>
            <a:r>
              <a:rPr lang="en-US" sz="2000" b="1" dirty="0" err="1">
                <a:solidFill>
                  <a:srgbClr val="000000"/>
                </a:solidFill>
                <a:latin typeface="Times New Roman" panose="02020603050405020304" pitchFamily="18" charset="0"/>
                <a:ea typeface="Times New Roman" panose="02020603050405020304" pitchFamily="18" charset="0"/>
              </a:rPr>
              <a:t>Hướng</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dẫn</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đọc</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và</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tìm</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hiểu</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chú</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thích</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bài</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thơ</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45426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19614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66220"/>
            <a:ext cx="61961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thơ</a:t>
            </a:r>
            <a:endParaRPr lang="en-US" sz="2400" dirty="0">
              <a:effectLst/>
              <a:latin typeface="Times New Roman" panose="02020603050405020304" pitchFamily="18" charset="0"/>
              <a:ea typeface="Times New Roman" panose="02020603050405020304" pitchFamily="18" charset="0"/>
            </a:endParaRPr>
          </a:p>
        </p:txBody>
      </p:sp>
      <p:sp>
        <p:nvSpPr>
          <p:cNvPr id="7" name="Cloud Callout 6"/>
          <p:cNvSpPr/>
          <p:nvPr/>
        </p:nvSpPr>
        <p:spPr>
          <a:xfrm>
            <a:off x="2505212" y="2185988"/>
            <a:ext cx="5652951" cy="2432140"/>
          </a:xfrm>
          <a:prstGeom prst="cloudCallou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400" dirty="0">
                <a:solidFill>
                  <a:schemeClr val="tx1"/>
                </a:solidFill>
                <a:latin typeface="Times New Roman" panose="02020603050405020304" pitchFamily="18" charset="0"/>
                <a:ea typeface="Times New Roman" panose="02020603050405020304" pitchFamily="18" charset="0"/>
              </a:rPr>
              <a:t>* Nêu bố cục của bài thơ: bài thơ chia làm mấy khổ?</a:t>
            </a:r>
            <a:endParaRPr lang="en-US" sz="2400" dirty="0">
              <a:solidFill>
                <a:schemeClr val="tx1"/>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pt-BR" sz="2400" dirty="0">
                <a:solidFill>
                  <a:schemeClr val="tx1"/>
                </a:solidFill>
                <a:latin typeface="Times New Roman" panose="02020603050405020304" pitchFamily="18" charset="0"/>
                <a:ea typeface="Times New Roman" panose="02020603050405020304" pitchFamily="18" charset="0"/>
              </a:rPr>
              <a:t>* Bài thơ viết về ai và viết về điều gì?</a:t>
            </a:r>
            <a:endParaRPr lang="en-US" sz="2400" dirty="0">
              <a:solidFill>
                <a:schemeClr val="tx1"/>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032433" y="3552427"/>
            <a:ext cx="2168434" cy="1902801"/>
          </a:xfrm>
          <a:prstGeom prst="rect">
            <a:avLst/>
          </a:prstGeom>
        </p:spPr>
      </p:pic>
    </p:spTree>
    <p:custDataLst>
      <p:tags r:id="rId1"/>
    </p:custDataLst>
    <p:extLst>
      <p:ext uri="{BB962C8B-B14F-4D97-AF65-F5344CB8AC3E}">
        <p14:creationId xmlns:p14="http://schemas.microsoft.com/office/powerpoint/2010/main" val="182245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0" y="230260"/>
            <a:ext cx="622472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2247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204566" y="807089"/>
            <a:ext cx="9782868" cy="5243823"/>
            <a:chOff x="1247082" y="1551024"/>
            <a:chExt cx="8993970" cy="5243823"/>
          </a:xfrm>
          <a:scene3d>
            <a:camera prst="orthographicFront">
              <a:rot lat="0" lon="0" rev="0"/>
            </a:camera>
            <a:lightRig rig="soft" dir="t">
              <a:rot lat="0" lon="0" rev="0"/>
            </a:lightRig>
          </a:scene3d>
        </p:grpSpPr>
        <p:sp>
          <p:nvSpPr>
            <p:cNvPr id="6" name="Freeform 5"/>
            <p:cNvSpPr/>
            <p:nvPr/>
          </p:nvSpPr>
          <p:spPr>
            <a:xfrm>
              <a:off x="1247082" y="2965324"/>
              <a:ext cx="2356774" cy="2415222"/>
            </a:xfrm>
            <a:custGeom>
              <a:avLst/>
              <a:gdLst>
                <a:gd name="connsiteX0" fmla="*/ 0 w 2356774"/>
                <a:gd name="connsiteY0" fmla="*/ 235677 h 2415222"/>
                <a:gd name="connsiteX1" fmla="*/ 235677 w 2356774"/>
                <a:gd name="connsiteY1" fmla="*/ 0 h 2415222"/>
                <a:gd name="connsiteX2" fmla="*/ 2121097 w 2356774"/>
                <a:gd name="connsiteY2" fmla="*/ 0 h 2415222"/>
                <a:gd name="connsiteX3" fmla="*/ 2356774 w 2356774"/>
                <a:gd name="connsiteY3" fmla="*/ 235677 h 2415222"/>
                <a:gd name="connsiteX4" fmla="*/ 2356774 w 2356774"/>
                <a:gd name="connsiteY4" fmla="*/ 2179545 h 2415222"/>
                <a:gd name="connsiteX5" fmla="*/ 2121097 w 2356774"/>
                <a:gd name="connsiteY5" fmla="*/ 2415222 h 2415222"/>
                <a:gd name="connsiteX6" fmla="*/ 235677 w 2356774"/>
                <a:gd name="connsiteY6" fmla="*/ 2415222 h 2415222"/>
                <a:gd name="connsiteX7" fmla="*/ 0 w 2356774"/>
                <a:gd name="connsiteY7" fmla="*/ 2179545 h 2415222"/>
                <a:gd name="connsiteX8" fmla="*/ 0 w 2356774"/>
                <a:gd name="connsiteY8" fmla="*/ 235677 h 24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415222">
                  <a:moveTo>
                    <a:pt x="0" y="235677"/>
                  </a:moveTo>
                  <a:cubicBezTo>
                    <a:pt x="0" y="105516"/>
                    <a:pt x="105516" y="0"/>
                    <a:pt x="235677" y="0"/>
                  </a:cubicBezTo>
                  <a:lnTo>
                    <a:pt x="2121097" y="0"/>
                  </a:lnTo>
                  <a:cubicBezTo>
                    <a:pt x="2251258" y="0"/>
                    <a:pt x="2356774" y="105516"/>
                    <a:pt x="2356774" y="235677"/>
                  </a:cubicBezTo>
                  <a:lnTo>
                    <a:pt x="2356774" y="2179545"/>
                  </a:lnTo>
                  <a:cubicBezTo>
                    <a:pt x="2356774" y="2309706"/>
                    <a:pt x="2251258" y="2415222"/>
                    <a:pt x="2121097" y="2415222"/>
                  </a:cubicBezTo>
                  <a:lnTo>
                    <a:pt x="235677" y="2415222"/>
                  </a:lnTo>
                  <a:cubicBezTo>
                    <a:pt x="105516" y="2415222"/>
                    <a:pt x="0" y="2309706"/>
                    <a:pt x="0" y="2179545"/>
                  </a:cubicBezTo>
                  <a:lnTo>
                    <a:pt x="0" y="235677"/>
                  </a:lnTo>
                  <a:close/>
                </a:path>
              </a:pathLst>
            </a:custGeom>
            <a:solidFill>
              <a:schemeClr val="accent6">
                <a:lumMod val="50000"/>
              </a:schemeClr>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c.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p>
          </p:txBody>
        </p:sp>
        <p:sp>
          <p:nvSpPr>
            <p:cNvPr id="7" name="Freeform 6"/>
            <p:cNvSpPr/>
            <p:nvPr/>
          </p:nvSpPr>
          <p:spPr>
            <a:xfrm>
              <a:off x="3603857" y="4152740"/>
              <a:ext cx="575642" cy="40390"/>
            </a:xfrm>
            <a:custGeom>
              <a:avLst/>
              <a:gdLst>
                <a:gd name="connsiteX0" fmla="*/ 0 w 575642"/>
                <a:gd name="connsiteY0" fmla="*/ 20195 h 40390"/>
                <a:gd name="connsiteX1" fmla="*/ 575642 w 575642"/>
                <a:gd name="connsiteY1" fmla="*/ 20195 h 40390"/>
              </a:gdLst>
              <a:ahLst/>
              <a:cxnLst>
                <a:cxn ang="0">
                  <a:pos x="connsiteX0" y="connsiteY0"/>
                </a:cxn>
                <a:cxn ang="0">
                  <a:pos x="connsiteX1" y="connsiteY1"/>
                </a:cxn>
              </a:cxnLst>
              <a:rect l="l" t="t" r="r" b="b"/>
              <a:pathLst>
                <a:path w="575642" h="40390">
                  <a:moveTo>
                    <a:pt x="0" y="20195"/>
                  </a:moveTo>
                  <a:lnTo>
                    <a:pt x="575642"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6130" tIns="5804" rIns="286130" bIns="580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4179499" y="2838724"/>
              <a:ext cx="2356774" cy="2668422"/>
            </a:xfrm>
            <a:custGeom>
              <a:avLst/>
              <a:gdLst>
                <a:gd name="connsiteX0" fmla="*/ 0 w 2356774"/>
                <a:gd name="connsiteY0" fmla="*/ 235677 h 2668422"/>
                <a:gd name="connsiteX1" fmla="*/ 235677 w 2356774"/>
                <a:gd name="connsiteY1" fmla="*/ 0 h 2668422"/>
                <a:gd name="connsiteX2" fmla="*/ 2121097 w 2356774"/>
                <a:gd name="connsiteY2" fmla="*/ 0 h 2668422"/>
                <a:gd name="connsiteX3" fmla="*/ 2356774 w 2356774"/>
                <a:gd name="connsiteY3" fmla="*/ 235677 h 2668422"/>
                <a:gd name="connsiteX4" fmla="*/ 2356774 w 2356774"/>
                <a:gd name="connsiteY4" fmla="*/ 2432745 h 2668422"/>
                <a:gd name="connsiteX5" fmla="*/ 2121097 w 2356774"/>
                <a:gd name="connsiteY5" fmla="*/ 2668422 h 2668422"/>
                <a:gd name="connsiteX6" fmla="*/ 235677 w 2356774"/>
                <a:gd name="connsiteY6" fmla="*/ 2668422 h 2668422"/>
                <a:gd name="connsiteX7" fmla="*/ 0 w 2356774"/>
                <a:gd name="connsiteY7" fmla="*/ 2432745 h 2668422"/>
                <a:gd name="connsiteX8" fmla="*/ 0 w 2356774"/>
                <a:gd name="connsiteY8" fmla="*/ 235677 h 26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668422">
                  <a:moveTo>
                    <a:pt x="0" y="235677"/>
                  </a:moveTo>
                  <a:cubicBezTo>
                    <a:pt x="0" y="105516"/>
                    <a:pt x="105516" y="0"/>
                    <a:pt x="235677" y="0"/>
                  </a:cubicBezTo>
                  <a:lnTo>
                    <a:pt x="2121097" y="0"/>
                  </a:lnTo>
                  <a:cubicBezTo>
                    <a:pt x="2251258" y="0"/>
                    <a:pt x="2356774" y="105516"/>
                    <a:pt x="2356774" y="235677"/>
                  </a:cubicBezTo>
                  <a:lnTo>
                    <a:pt x="2356774" y="2432745"/>
                  </a:lnTo>
                  <a:cubicBezTo>
                    <a:pt x="2356774" y="2562906"/>
                    <a:pt x="2251258" y="2668422"/>
                    <a:pt x="2121097" y="2668422"/>
                  </a:cubicBezTo>
                  <a:lnTo>
                    <a:pt x="235677" y="2668422"/>
                  </a:lnTo>
                  <a:cubicBezTo>
                    <a:pt x="105516" y="2668422"/>
                    <a:pt x="0" y="2562906"/>
                    <a:pt x="0" y="2432745"/>
                  </a:cubicBezTo>
                  <a:lnTo>
                    <a:pt x="0" y="235677"/>
                  </a:lnTo>
                  <a:close/>
                </a:path>
              </a:pathLst>
            </a:custGeom>
            <a:solidFill>
              <a:schemeClr val="accent4">
                <a:lumMod val="50000"/>
              </a:schemeClr>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Bài thơ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bát</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được chia làm 6 khổ:</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213030">
              <a:off x="5990741" y="3136381"/>
              <a:ext cx="2439069" cy="40390"/>
            </a:xfrm>
            <a:custGeom>
              <a:avLst/>
              <a:gdLst>
                <a:gd name="connsiteX0" fmla="*/ 0 w 2439069"/>
                <a:gd name="connsiteY0" fmla="*/ 20195 h 40390"/>
                <a:gd name="connsiteX1" fmla="*/ 2439069 w 2439069"/>
                <a:gd name="connsiteY1" fmla="*/ 20195 h 40390"/>
              </a:gdLst>
              <a:ahLst/>
              <a:cxnLst>
                <a:cxn ang="0">
                  <a:pos x="connsiteX0" y="connsiteY0"/>
                </a:cxn>
                <a:cxn ang="0">
                  <a:pos x="connsiteX1" y="connsiteY1"/>
                </a:cxn>
              </a:cxnLst>
              <a:rect l="l" t="t" r="r" b="b"/>
              <a:pathLst>
                <a:path w="2439069" h="40390">
                  <a:moveTo>
                    <a:pt x="0" y="20195"/>
                  </a:moveTo>
                  <a:lnTo>
                    <a:pt x="2439069"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257" tIns="-40781" rIns="1171258" bIns="-40783" numCol="1" spcCol="1270" anchor="ctr" anchorCtr="0">
              <a:noAutofit/>
            </a:bodyPr>
            <a:lstStyle/>
            <a:p>
              <a:pPr lvl="0" algn="ctr" defTabSz="355600">
                <a:lnSpc>
                  <a:spcPct val="90000"/>
                </a:lnSpc>
                <a:spcBef>
                  <a:spcPct val="0"/>
                </a:spcBef>
                <a:spcAft>
                  <a:spcPct val="35000"/>
                </a:spcAft>
              </a:pPr>
              <a:endParaRPr lang="en-US" sz="800" kern="1200"/>
            </a:p>
          </p:txBody>
        </p:sp>
        <p:sp>
          <p:nvSpPr>
            <p:cNvPr id="10" name="Freeform 9"/>
            <p:cNvSpPr/>
            <p:nvPr/>
          </p:nvSpPr>
          <p:spPr>
            <a:xfrm>
              <a:off x="7884278" y="1551024"/>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1: 2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9958797">
              <a:off x="6453833" y="3813954"/>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2" tIns="-16672" rIns="713164" bIns="-16672"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7846051" y="2906169"/>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2,3,4: 4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41203">
              <a:off x="6453833" y="4491527"/>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2" tIns="-16672" rIns="713164" bIns="-1667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7846051" y="4261315"/>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5: 2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3432263">
              <a:off x="5982086" y="5169100"/>
              <a:ext cx="2418152" cy="40390"/>
            </a:xfrm>
            <a:custGeom>
              <a:avLst/>
              <a:gdLst>
                <a:gd name="connsiteX0" fmla="*/ 0 w 2418152"/>
                <a:gd name="connsiteY0" fmla="*/ 20195 h 40390"/>
                <a:gd name="connsiteX1" fmla="*/ 2418152 w 2418152"/>
                <a:gd name="connsiteY1" fmla="*/ 20195 h 40390"/>
              </a:gdLst>
              <a:ahLst/>
              <a:cxnLst>
                <a:cxn ang="0">
                  <a:pos x="connsiteX0" y="connsiteY0"/>
                </a:cxn>
                <a:cxn ang="0">
                  <a:pos x="connsiteX1" y="connsiteY1"/>
                </a:cxn>
              </a:cxnLst>
              <a:rect l="l" t="t" r="r" b="b"/>
              <a:pathLst>
                <a:path w="2418152" h="40390">
                  <a:moveTo>
                    <a:pt x="0" y="20195"/>
                  </a:moveTo>
                  <a:lnTo>
                    <a:pt x="2418152" y="20195"/>
                  </a:lnTo>
                </a:path>
              </a:pathLst>
            </a:custGeom>
            <a:no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61322" tIns="-40260" rIns="1161322" bIns="-40258" numCol="1" spcCol="1270" anchor="ctr" anchorCtr="0">
              <a:noAutofit/>
            </a:bodyPr>
            <a:lstStyle/>
            <a:p>
              <a:pPr lvl="0" algn="ctr" defTabSz="355600">
                <a:lnSpc>
                  <a:spcPct val="90000"/>
                </a:lnSpc>
                <a:spcBef>
                  <a:spcPct val="0"/>
                </a:spcBef>
                <a:spcAft>
                  <a:spcPct val="35000"/>
                </a:spcAft>
              </a:pPr>
              <a:endParaRPr lang="en-US" sz="800" kern="1200"/>
            </a:p>
          </p:txBody>
        </p:sp>
        <p:sp>
          <p:nvSpPr>
            <p:cNvPr id="16" name="Freeform 15"/>
            <p:cNvSpPr/>
            <p:nvPr/>
          </p:nvSpPr>
          <p:spPr>
            <a:xfrm>
              <a:off x="7846051" y="5616460"/>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2700">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6: 4 </a:t>
              </a:r>
              <a:r>
                <a:rPr lang="en-US" sz="3200" kern="1200" dirty="0" err="1">
                  <a:latin typeface="Times New Roman" panose="02020603050405020304" pitchFamily="18" charset="0"/>
                  <a:cs typeface="Times New Roman" panose="02020603050405020304" pitchFamily="18" charset="0"/>
                </a:rPr>
                <a:t>dòng</a:t>
              </a:r>
              <a:endParaRPr lang="en-US" sz="3200" kern="1200"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86008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0" y="230260"/>
            <a:ext cx="628187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28187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18939" y="1693385"/>
            <a:ext cx="628187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400" b="1">
                <a:solidFill>
                  <a:srgbClr val="0D0D0D"/>
                </a:solidFill>
                <a:latin typeface="Times New Roman" panose="02020603050405020304" pitchFamily="18" charset="0"/>
                <a:ea typeface="Times New Roman" panose="02020603050405020304" pitchFamily="18" charset="0"/>
              </a:rPr>
              <a:t>d. Đề tài và chủ đề</a:t>
            </a:r>
            <a:endParaRPr lang="en-US" sz="2000">
              <a:effectLst/>
              <a:latin typeface="Times New Roman" panose="02020603050405020304" pitchFamily="18" charset="0"/>
              <a:ea typeface="Times New Roman" panose="02020603050405020304" pitchFamily="18" charset="0"/>
            </a:endParaRPr>
          </a:p>
        </p:txBody>
      </p:sp>
      <p:sp>
        <p:nvSpPr>
          <p:cNvPr id="7" name="Right Arrow 6"/>
          <p:cNvSpPr/>
          <p:nvPr/>
        </p:nvSpPr>
        <p:spPr>
          <a:xfrm>
            <a:off x="2168843" y="2472802"/>
            <a:ext cx="3437232" cy="4084752"/>
          </a:xfrm>
          <a:prstGeom prst="rightArrow">
            <a:avLst>
              <a:gd name="adj1" fmla="val 50000"/>
              <a:gd name="adj2" fmla="val 36742"/>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3200" dirty="0" err="1">
                <a:solidFill>
                  <a:schemeClr val="bg1"/>
                </a:solidFill>
                <a:latin typeface="Times New Roman" panose="02020603050405020304" pitchFamily="18" charset="0"/>
                <a:ea typeface="Times New Roman" panose="02020603050405020304" pitchFamily="18" charset="0"/>
              </a:rPr>
              <a:t>Bài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thơ</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và</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về</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sự</a:t>
            </a:r>
            <a:r>
              <a:rPr lang="en-US" sz="3200" dirty="0">
                <a:solidFill>
                  <a:schemeClr val="bg1"/>
                </a:solidFill>
                <a:latin typeface="Times New Roman" panose="02020603050405020304" pitchFamily="18" charset="0"/>
                <a:ea typeface="Times New Roman" panose="02020603050405020304" pitchFamily="18" charset="0"/>
              </a:rPr>
              <a:t> hi </a:t>
            </a:r>
            <a:r>
              <a:rPr lang="en-US" sz="3200" dirty="0" err="1">
                <a:solidFill>
                  <a:schemeClr val="bg1"/>
                </a:solidFill>
                <a:latin typeface="Times New Roman" panose="02020603050405020304" pitchFamily="18" charset="0"/>
                <a:ea typeface="Times New Roman" panose="02020603050405020304" pitchFamily="18" charset="0"/>
              </a:rPr>
              <a:t>sinh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của</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mẹ</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cho</a:t>
            </a:r>
            <a:r>
              <a:rPr lang="en-US" sz="3200" dirty="0">
                <a:solidFill>
                  <a:schemeClr val="bg1"/>
                </a:solidFill>
                <a:latin typeface="Times New Roman" panose="02020603050405020304" pitchFamily="18" charset="0"/>
                <a:ea typeface="Times New Roman" panose="02020603050405020304" pitchFamily="18" charset="0"/>
              </a:rPr>
              <a:t> con</a:t>
            </a:r>
            <a:endParaRPr lang="en-US" sz="3200" dirty="0">
              <a:solidFill>
                <a:schemeClr val="bg1"/>
              </a:solidFill>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5934483" y="2607168"/>
            <a:ext cx="4088674" cy="3767826"/>
            <a:chOff x="5937340" y="2607168"/>
            <a:chExt cx="4088674" cy="3767826"/>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204857" y="2812504"/>
              <a:ext cx="3553641" cy="3357154"/>
            </a:xfrm>
            <a:prstGeom prst="rect">
              <a:avLst/>
            </a:prstGeom>
          </p:spPr>
        </p:pic>
        <p:sp>
          <p:nvSpPr>
            <p:cNvPr id="8" name="Rectangle 7"/>
            <p:cNvSpPr/>
            <p:nvPr/>
          </p:nvSpPr>
          <p:spPr>
            <a:xfrm>
              <a:off x="5937340" y="2607168"/>
              <a:ext cx="4088674" cy="3767826"/>
            </a:xfrm>
            <a:prstGeom prst="rect">
              <a:avLst/>
            </a:prstGeom>
            <a:no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5386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3533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3533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a:lnSpc>
                <a:spcPct val="115000"/>
              </a:lnSpc>
              <a:spcAft>
                <a:spcPts val="1200"/>
              </a:spcAft>
            </a:pPr>
            <a:r>
              <a:rPr lang="en-US" sz="3200" b="1" dirty="0">
                <a:solidFill>
                  <a:srgbClr val="000000"/>
                </a:solidFill>
                <a:latin typeface="Times New Roman" panose="02020603050405020304" pitchFamily="18" charset="0"/>
                <a:ea typeface="Times New Roman" panose="02020603050405020304" pitchFamily="18" charset="0"/>
              </a:rPr>
              <a:t>3. </a:t>
            </a:r>
            <a:r>
              <a:rPr lang="en-US" sz="3200" b="1" dirty="0" err="1">
                <a:solidFill>
                  <a:srgbClr val="000000"/>
                </a:solidFill>
                <a:latin typeface="Times New Roman" panose="02020603050405020304" pitchFamily="18" charset="0"/>
                <a:ea typeface="Times New Roman" panose="02020603050405020304" pitchFamily="18" charset="0"/>
              </a:rPr>
              <a:t>Phân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văn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bản</a:t>
            </a:r>
            <a:endParaRPr lang="en-US" sz="3200"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580561" y="1931905"/>
            <a:ext cx="3049343" cy="1200329"/>
          </a:xfrm>
          <a:prstGeom prst="rect">
            <a:avLst/>
          </a:prstGeom>
          <a:noFill/>
        </p:spPr>
        <p:txBody>
          <a:bodyPr wrap="squar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THẢO LUẬN</a:t>
            </a:r>
          </a:p>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NHÓM</a:t>
            </a:r>
          </a:p>
        </p:txBody>
      </p:sp>
      <p:grpSp>
        <p:nvGrpSpPr>
          <p:cNvPr id="3" name="Group 2"/>
          <p:cNvGrpSpPr/>
          <p:nvPr/>
        </p:nvGrpSpPr>
        <p:grpSpPr>
          <a:xfrm>
            <a:off x="3067570" y="2042133"/>
            <a:ext cx="8056747" cy="4651026"/>
            <a:chOff x="3067570" y="2042133"/>
            <a:chExt cx="8056747" cy="4651026"/>
          </a:xfrm>
          <a:scene3d>
            <a:camera prst="orthographicFront">
              <a:rot lat="0" lon="0" rev="0"/>
            </a:camera>
            <a:lightRig rig="soft" dir="t">
              <a:rot lat="0" lon="0" rev="0"/>
            </a:lightRig>
          </a:scene3d>
        </p:grpSpPr>
        <p:sp>
          <p:nvSpPr>
            <p:cNvPr id="6" name="Freeform 5"/>
            <p:cNvSpPr/>
            <p:nvPr/>
          </p:nvSpPr>
          <p:spPr>
            <a:xfrm>
              <a:off x="3067570" y="3373831"/>
              <a:ext cx="1889818" cy="944909"/>
            </a:xfrm>
            <a:custGeom>
              <a:avLst/>
              <a:gdLst>
                <a:gd name="connsiteX0" fmla="*/ 0 w 1889818"/>
                <a:gd name="connsiteY0" fmla="*/ 94491 h 944909"/>
                <a:gd name="connsiteX1" fmla="*/ 94491 w 1889818"/>
                <a:gd name="connsiteY1" fmla="*/ 0 h 944909"/>
                <a:gd name="connsiteX2" fmla="*/ 1795327 w 1889818"/>
                <a:gd name="connsiteY2" fmla="*/ 0 h 944909"/>
                <a:gd name="connsiteX3" fmla="*/ 1889818 w 1889818"/>
                <a:gd name="connsiteY3" fmla="*/ 94491 h 944909"/>
                <a:gd name="connsiteX4" fmla="*/ 1889818 w 1889818"/>
                <a:gd name="connsiteY4" fmla="*/ 850418 h 944909"/>
                <a:gd name="connsiteX5" fmla="*/ 1795327 w 1889818"/>
                <a:gd name="connsiteY5" fmla="*/ 944909 h 944909"/>
                <a:gd name="connsiteX6" fmla="*/ 94491 w 1889818"/>
                <a:gd name="connsiteY6" fmla="*/ 944909 h 944909"/>
                <a:gd name="connsiteX7" fmla="*/ 0 w 1889818"/>
                <a:gd name="connsiteY7" fmla="*/ 850418 h 944909"/>
                <a:gd name="connsiteX8" fmla="*/ 0 w 1889818"/>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944909">
                  <a:moveTo>
                    <a:pt x="0" y="94491"/>
                  </a:moveTo>
                  <a:cubicBezTo>
                    <a:pt x="0" y="42305"/>
                    <a:pt x="42305" y="0"/>
                    <a:pt x="94491" y="0"/>
                  </a:cubicBezTo>
                  <a:lnTo>
                    <a:pt x="1795327" y="0"/>
                  </a:lnTo>
                  <a:cubicBezTo>
                    <a:pt x="1847513" y="0"/>
                    <a:pt x="1889818" y="42305"/>
                    <a:pt x="1889818" y="94491"/>
                  </a:cubicBezTo>
                  <a:lnTo>
                    <a:pt x="1889818" y="850418"/>
                  </a:lnTo>
                  <a:cubicBezTo>
                    <a:pt x="1889818" y="902604"/>
                    <a:pt x="1847513" y="944909"/>
                    <a:pt x="1795327"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5" tIns="47995" rIns="47995" bIns="47995"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Nhiệm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vụ</a:t>
              </a:r>
              <a:endParaRPr lang="en-US" sz="3200" b="1" kern="1200" dirty="0">
                <a:latin typeface="Times New Roman" panose="02020603050405020304" pitchFamily="18" charset="0"/>
                <a:cs typeface="Times New Roman" panose="02020603050405020304" pitchFamily="18" charset="0"/>
              </a:endParaRPr>
            </a:p>
          </p:txBody>
        </p:sp>
        <p:sp>
          <p:nvSpPr>
            <p:cNvPr id="7" name="Freeform 6"/>
            <p:cNvSpPr/>
            <p:nvPr/>
          </p:nvSpPr>
          <p:spPr>
            <a:xfrm rot="17891687">
              <a:off x="4535379" y="3122969"/>
              <a:ext cx="1599945" cy="36526"/>
            </a:xfrm>
            <a:custGeom>
              <a:avLst/>
              <a:gdLst>
                <a:gd name="connsiteX0" fmla="*/ 0 w 1599945"/>
                <a:gd name="connsiteY0" fmla="*/ 18263 h 36526"/>
                <a:gd name="connsiteX1" fmla="*/ 1599945 w 1599945"/>
                <a:gd name="connsiteY1" fmla="*/ 18263 h 36526"/>
              </a:gdLst>
              <a:ahLst/>
              <a:cxnLst>
                <a:cxn ang="0">
                  <a:pos x="connsiteX0" y="connsiteY0"/>
                </a:cxn>
                <a:cxn ang="0">
                  <a:pos x="connsiteX1" y="connsiteY1"/>
                </a:cxn>
              </a:cxnLst>
              <a:rect l="l" t="t" r="r" b="b"/>
              <a:pathLst>
                <a:path w="1599945" h="36526">
                  <a:moveTo>
                    <a:pt x="0" y="18263"/>
                  </a:moveTo>
                  <a:lnTo>
                    <a:pt x="1599945"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2674" tIns="-21736" rIns="772673" bIns="-21736"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5713315" y="2042133"/>
              <a:ext cx="3130648" cy="788091"/>
            </a:xfrm>
            <a:custGeom>
              <a:avLst/>
              <a:gdLst>
                <a:gd name="connsiteX0" fmla="*/ 0 w 1889818"/>
                <a:gd name="connsiteY0" fmla="*/ 78809 h 788091"/>
                <a:gd name="connsiteX1" fmla="*/ 78809 w 1889818"/>
                <a:gd name="connsiteY1" fmla="*/ 0 h 788091"/>
                <a:gd name="connsiteX2" fmla="*/ 1811009 w 1889818"/>
                <a:gd name="connsiteY2" fmla="*/ 0 h 788091"/>
                <a:gd name="connsiteX3" fmla="*/ 1889818 w 1889818"/>
                <a:gd name="connsiteY3" fmla="*/ 78809 h 788091"/>
                <a:gd name="connsiteX4" fmla="*/ 1889818 w 1889818"/>
                <a:gd name="connsiteY4" fmla="*/ 709282 h 788091"/>
                <a:gd name="connsiteX5" fmla="*/ 1811009 w 1889818"/>
                <a:gd name="connsiteY5" fmla="*/ 788091 h 788091"/>
                <a:gd name="connsiteX6" fmla="*/ 78809 w 1889818"/>
                <a:gd name="connsiteY6" fmla="*/ 788091 h 788091"/>
                <a:gd name="connsiteX7" fmla="*/ 0 w 1889818"/>
                <a:gd name="connsiteY7" fmla="*/ 709282 h 788091"/>
                <a:gd name="connsiteX8" fmla="*/ 0 w 1889818"/>
                <a:gd name="connsiteY8" fmla="*/ 78809 h 78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788091">
                  <a:moveTo>
                    <a:pt x="0" y="78809"/>
                  </a:moveTo>
                  <a:cubicBezTo>
                    <a:pt x="0" y="35284"/>
                    <a:pt x="35284" y="0"/>
                    <a:pt x="78809" y="0"/>
                  </a:cubicBezTo>
                  <a:lnTo>
                    <a:pt x="1811009" y="0"/>
                  </a:lnTo>
                  <a:cubicBezTo>
                    <a:pt x="1854534" y="0"/>
                    <a:pt x="1889818" y="35284"/>
                    <a:pt x="1889818" y="78809"/>
                  </a:cubicBezTo>
                  <a:lnTo>
                    <a:pt x="1889818" y="709282"/>
                  </a:lnTo>
                  <a:cubicBezTo>
                    <a:pt x="1889818" y="752807"/>
                    <a:pt x="1854534" y="788091"/>
                    <a:pt x="1811009" y="788091"/>
                  </a:cubicBezTo>
                  <a:lnTo>
                    <a:pt x="78809" y="788091"/>
                  </a:lnTo>
                  <a:cubicBezTo>
                    <a:pt x="35284" y="788091"/>
                    <a:pt x="0" y="752807"/>
                    <a:pt x="0" y="709282"/>
                  </a:cubicBezTo>
                  <a:lnTo>
                    <a:pt x="0" y="78809"/>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62" tIns="40862" rIns="40862" bIns="40862" numCol="1" spcCol="1270" anchor="ctr" anchorCtr="0">
              <a:noAutofit/>
            </a:bodyPr>
            <a:lstStyle/>
            <a:p>
              <a:pPr lvl="0" algn="ctr"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Đọc lại cả bài thơ.</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21244690">
              <a:off x="4955360" y="3788818"/>
              <a:ext cx="759982" cy="36526"/>
            </a:xfrm>
            <a:custGeom>
              <a:avLst/>
              <a:gdLst>
                <a:gd name="connsiteX0" fmla="*/ 0 w 759982"/>
                <a:gd name="connsiteY0" fmla="*/ 18263 h 36526"/>
                <a:gd name="connsiteX1" fmla="*/ 759982 w 759982"/>
                <a:gd name="connsiteY1" fmla="*/ 18263 h 36526"/>
              </a:gdLst>
              <a:ahLst/>
              <a:cxnLst>
                <a:cxn ang="0">
                  <a:pos x="connsiteX0" y="connsiteY0"/>
                </a:cxn>
                <a:cxn ang="0">
                  <a:pos x="connsiteX1" y="connsiteY1"/>
                </a:cxn>
              </a:cxnLst>
              <a:rect l="l" t="t" r="r" b="b"/>
              <a:pathLst>
                <a:path w="759982" h="36526">
                  <a:moveTo>
                    <a:pt x="0" y="18263"/>
                  </a:moveTo>
                  <a:lnTo>
                    <a:pt x="75998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3691" tIns="-736" rIns="373691" bIns="-738"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5713315" y="2971961"/>
              <a:ext cx="2552539" cy="1591831"/>
            </a:xfrm>
            <a:custGeom>
              <a:avLst/>
              <a:gdLst>
                <a:gd name="connsiteX0" fmla="*/ 0 w 2552539"/>
                <a:gd name="connsiteY0" fmla="*/ 159183 h 1591831"/>
                <a:gd name="connsiteX1" fmla="*/ 159183 w 2552539"/>
                <a:gd name="connsiteY1" fmla="*/ 0 h 1591831"/>
                <a:gd name="connsiteX2" fmla="*/ 2393356 w 2552539"/>
                <a:gd name="connsiteY2" fmla="*/ 0 h 1591831"/>
                <a:gd name="connsiteX3" fmla="*/ 2552539 w 2552539"/>
                <a:gd name="connsiteY3" fmla="*/ 159183 h 1591831"/>
                <a:gd name="connsiteX4" fmla="*/ 2552539 w 2552539"/>
                <a:gd name="connsiteY4" fmla="*/ 1432648 h 1591831"/>
                <a:gd name="connsiteX5" fmla="*/ 2393356 w 2552539"/>
                <a:gd name="connsiteY5" fmla="*/ 1591831 h 1591831"/>
                <a:gd name="connsiteX6" fmla="*/ 159183 w 2552539"/>
                <a:gd name="connsiteY6" fmla="*/ 1591831 h 1591831"/>
                <a:gd name="connsiteX7" fmla="*/ 0 w 2552539"/>
                <a:gd name="connsiteY7" fmla="*/ 1432648 h 1591831"/>
                <a:gd name="connsiteX8" fmla="*/ 0 w 2552539"/>
                <a:gd name="connsiteY8" fmla="*/ 159183 h 1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539" h="1591831">
                  <a:moveTo>
                    <a:pt x="0" y="159183"/>
                  </a:moveTo>
                  <a:cubicBezTo>
                    <a:pt x="0" y="71269"/>
                    <a:pt x="71269" y="0"/>
                    <a:pt x="159183" y="0"/>
                  </a:cubicBezTo>
                  <a:lnTo>
                    <a:pt x="2393356" y="0"/>
                  </a:lnTo>
                  <a:cubicBezTo>
                    <a:pt x="2481270" y="0"/>
                    <a:pt x="2552539" y="71269"/>
                    <a:pt x="2552539" y="159183"/>
                  </a:cubicBezTo>
                  <a:lnTo>
                    <a:pt x="2552539" y="1432648"/>
                  </a:lnTo>
                  <a:cubicBezTo>
                    <a:pt x="2552539" y="1520562"/>
                    <a:pt x="2481270" y="1591831"/>
                    <a:pt x="2393356" y="1591831"/>
                  </a:cubicBezTo>
                  <a:lnTo>
                    <a:pt x="159183" y="1591831"/>
                  </a:lnTo>
                  <a:cubicBezTo>
                    <a:pt x="71269" y="1591831"/>
                    <a:pt x="0" y="1520562"/>
                    <a:pt x="0" y="1432648"/>
                  </a:cubicBezTo>
                  <a:lnTo>
                    <a:pt x="0" y="159183"/>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63" tIns="61863" rIns="61863" bIns="61863" numCol="1" spcCol="1270" anchor="ctr" anchorCtr="0">
              <a:noAutofit/>
            </a:bodyPr>
            <a:lstStyle/>
            <a:p>
              <a:pPr lvl="0" algn="ctr" defTabSz="1066800">
                <a:lnSpc>
                  <a:spcPct val="90000"/>
                </a:lnSpc>
                <a:spcBef>
                  <a:spcPct val="0"/>
                </a:spcBef>
                <a:spcAft>
                  <a:spcPct val="35000"/>
                </a:spcAft>
              </a:pPr>
              <a:r>
                <a:rPr lang="pt-BR" sz="2400" kern="1200" dirty="0">
                  <a:latin typeface="Times New Roman" panose="02020603050405020304" pitchFamily="18" charset="0"/>
                  <a:cs typeface="Times New Roman" panose="02020603050405020304" pitchFamily="18" charset="0"/>
                </a:rPr>
                <a:t>Thảo luận theo nhóm thời gian 3 phút:  </a:t>
              </a:r>
              <a:r>
                <a:rPr lang="pt-BR" sz="2400" kern="1200" dirty="0">
                  <a:solidFill>
                    <a:srgbClr val="FF0000"/>
                  </a:solidFill>
                  <a:latin typeface="Times New Roman" panose="02020603050405020304" pitchFamily="18" charset="0"/>
                  <a:cs typeface="Times New Roman" panose="02020603050405020304" pitchFamily="18" charset="0"/>
                </a:rPr>
                <a:t>Hoàn thành phiếu HT 01:</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12"/>
            <p:cNvSpPr/>
            <p:nvPr/>
          </p:nvSpPr>
          <p:spPr>
            <a:xfrm rot="3673311">
              <a:off x="4550249" y="4516157"/>
              <a:ext cx="1570204" cy="36526"/>
            </a:xfrm>
            <a:custGeom>
              <a:avLst/>
              <a:gdLst>
                <a:gd name="connsiteX0" fmla="*/ 0 w 1570204"/>
                <a:gd name="connsiteY0" fmla="*/ 18263 h 36526"/>
                <a:gd name="connsiteX1" fmla="*/ 1570204 w 1570204"/>
                <a:gd name="connsiteY1" fmla="*/ 18263 h 36526"/>
              </a:gdLst>
              <a:ahLst/>
              <a:cxnLst>
                <a:cxn ang="0">
                  <a:pos x="connsiteX0" y="connsiteY0"/>
                </a:cxn>
                <a:cxn ang="0">
                  <a:pos x="connsiteX1" y="connsiteY1"/>
                </a:cxn>
              </a:cxnLst>
              <a:rect l="l" t="t" r="r" b="b"/>
              <a:pathLst>
                <a:path w="1570204" h="36526">
                  <a:moveTo>
                    <a:pt x="0" y="18263"/>
                  </a:moveTo>
                  <a:lnTo>
                    <a:pt x="1570204"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8547" tIns="-20993" rIns="758546" bIns="-2099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5713315" y="4750100"/>
              <a:ext cx="2115424" cy="944909"/>
            </a:xfrm>
            <a:custGeom>
              <a:avLst/>
              <a:gdLst>
                <a:gd name="connsiteX0" fmla="*/ 0 w 2115424"/>
                <a:gd name="connsiteY0" fmla="*/ 94491 h 944909"/>
                <a:gd name="connsiteX1" fmla="*/ 94491 w 2115424"/>
                <a:gd name="connsiteY1" fmla="*/ 0 h 944909"/>
                <a:gd name="connsiteX2" fmla="*/ 2020933 w 2115424"/>
                <a:gd name="connsiteY2" fmla="*/ 0 h 944909"/>
                <a:gd name="connsiteX3" fmla="*/ 2115424 w 2115424"/>
                <a:gd name="connsiteY3" fmla="*/ 94491 h 944909"/>
                <a:gd name="connsiteX4" fmla="*/ 2115424 w 2115424"/>
                <a:gd name="connsiteY4" fmla="*/ 850418 h 944909"/>
                <a:gd name="connsiteX5" fmla="*/ 2020933 w 2115424"/>
                <a:gd name="connsiteY5" fmla="*/ 944909 h 944909"/>
                <a:gd name="connsiteX6" fmla="*/ 94491 w 2115424"/>
                <a:gd name="connsiteY6" fmla="*/ 944909 h 944909"/>
                <a:gd name="connsiteX7" fmla="*/ 0 w 2115424"/>
                <a:gd name="connsiteY7" fmla="*/ 850418 h 944909"/>
                <a:gd name="connsiteX8" fmla="*/ 0 w 2115424"/>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424" h="944909">
                  <a:moveTo>
                    <a:pt x="0" y="94491"/>
                  </a:moveTo>
                  <a:cubicBezTo>
                    <a:pt x="0" y="42305"/>
                    <a:pt x="42305" y="0"/>
                    <a:pt x="94491" y="0"/>
                  </a:cubicBezTo>
                  <a:lnTo>
                    <a:pt x="2020933" y="0"/>
                  </a:lnTo>
                  <a:cubicBezTo>
                    <a:pt x="2073119" y="0"/>
                    <a:pt x="2115424" y="42305"/>
                    <a:pt x="2115424" y="94491"/>
                  </a:cubicBezTo>
                  <a:lnTo>
                    <a:pt x="2115424" y="850418"/>
                  </a:lnTo>
                  <a:cubicBezTo>
                    <a:pt x="2115424" y="902604"/>
                    <a:pt x="2073119" y="944909"/>
                    <a:pt x="2020933"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455" tIns="45455" rIns="45455" bIns="45455"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8225152">
              <a:off x="7526432" y="4638683"/>
              <a:ext cx="1360542" cy="36526"/>
            </a:xfrm>
            <a:custGeom>
              <a:avLst/>
              <a:gdLst>
                <a:gd name="connsiteX0" fmla="*/ 0 w 1360542"/>
                <a:gd name="connsiteY0" fmla="*/ 18263 h 36526"/>
                <a:gd name="connsiteX1" fmla="*/ 1360542 w 1360542"/>
                <a:gd name="connsiteY1" fmla="*/ 18263 h 36526"/>
              </a:gdLst>
              <a:ahLst/>
              <a:cxnLst>
                <a:cxn ang="0">
                  <a:pos x="connsiteX0" y="connsiteY0"/>
                </a:cxn>
                <a:cxn ang="0">
                  <a:pos x="connsiteX1" y="connsiteY1"/>
                </a:cxn>
              </a:cxnLst>
              <a:rect l="l" t="t" r="r" b="b"/>
              <a:pathLst>
                <a:path w="1360542" h="36526">
                  <a:moveTo>
                    <a:pt x="0" y="18263"/>
                  </a:moveTo>
                  <a:lnTo>
                    <a:pt x="136054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58957" tIns="-15750" rIns="658957" bIns="-15752"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8584667" y="3662808"/>
              <a:ext cx="2539650" cy="857060"/>
            </a:xfrm>
            <a:custGeom>
              <a:avLst/>
              <a:gdLst>
                <a:gd name="connsiteX0" fmla="*/ 0 w 2539650"/>
                <a:gd name="connsiteY0" fmla="*/ 85706 h 857060"/>
                <a:gd name="connsiteX1" fmla="*/ 85706 w 2539650"/>
                <a:gd name="connsiteY1" fmla="*/ 0 h 857060"/>
                <a:gd name="connsiteX2" fmla="*/ 2453944 w 2539650"/>
                <a:gd name="connsiteY2" fmla="*/ 0 h 857060"/>
                <a:gd name="connsiteX3" fmla="*/ 2539650 w 2539650"/>
                <a:gd name="connsiteY3" fmla="*/ 85706 h 857060"/>
                <a:gd name="connsiteX4" fmla="*/ 2539650 w 2539650"/>
                <a:gd name="connsiteY4" fmla="*/ 771354 h 857060"/>
                <a:gd name="connsiteX5" fmla="*/ 2453944 w 2539650"/>
                <a:gd name="connsiteY5" fmla="*/ 857060 h 857060"/>
                <a:gd name="connsiteX6" fmla="*/ 85706 w 2539650"/>
                <a:gd name="connsiteY6" fmla="*/ 857060 h 857060"/>
                <a:gd name="connsiteX7" fmla="*/ 0 w 2539650"/>
                <a:gd name="connsiteY7" fmla="*/ 771354 h 857060"/>
                <a:gd name="connsiteX8" fmla="*/ 0 w 2539650"/>
                <a:gd name="connsiteY8" fmla="*/ 85706 h 8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9650" h="857060">
                  <a:moveTo>
                    <a:pt x="0" y="85706"/>
                  </a:moveTo>
                  <a:cubicBezTo>
                    <a:pt x="0" y="38372"/>
                    <a:pt x="38372" y="0"/>
                    <a:pt x="85706" y="0"/>
                  </a:cubicBezTo>
                  <a:lnTo>
                    <a:pt x="2453944" y="0"/>
                  </a:lnTo>
                  <a:cubicBezTo>
                    <a:pt x="2501278" y="0"/>
                    <a:pt x="2539650" y="38372"/>
                    <a:pt x="2539650" y="85706"/>
                  </a:cubicBezTo>
                  <a:lnTo>
                    <a:pt x="2539650" y="771354"/>
                  </a:lnTo>
                  <a:cubicBezTo>
                    <a:pt x="2539650" y="818688"/>
                    <a:pt x="2501278" y="857060"/>
                    <a:pt x="2453944" y="857060"/>
                  </a:cubicBezTo>
                  <a:lnTo>
                    <a:pt x="85706" y="857060"/>
                  </a:lnTo>
                  <a:cubicBezTo>
                    <a:pt x="38372" y="857060"/>
                    <a:pt x="0" y="818688"/>
                    <a:pt x="0" y="771354"/>
                  </a:cubicBezTo>
                  <a:lnTo>
                    <a:pt x="0" y="85706"/>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802" tIns="37802" rIns="37802" bIns="37802" numCol="1" spcCol="1270" anchor="ctr" anchorCtr="0">
              <a:noAutofit/>
            </a:bodyPr>
            <a:lstStyle/>
            <a:p>
              <a:pPr lvl="0" algn="ctr" defTabSz="889000">
                <a:lnSpc>
                  <a:spcPct val="90000"/>
                </a:lnSpc>
                <a:spcBef>
                  <a:spcPct val="0"/>
                </a:spcBef>
                <a:spcAft>
                  <a:spcPct val="35000"/>
                </a:spcAft>
              </a:pPr>
              <a:r>
                <a:rPr lang="pt-BR" sz="2000" kern="1200" dirty="0">
                  <a:latin typeface="Times New Roman" panose="02020603050405020304" pitchFamily="18" charset="0"/>
                  <a:cs typeface="Times New Roman" panose="02020603050405020304" pitchFamily="18" charset="0"/>
                </a:rPr>
                <a:t>- </a:t>
              </a:r>
              <a:r>
                <a:rPr lang="pt-BR" sz="2000" i="1" kern="1200" dirty="0">
                  <a:latin typeface="Times New Roman" panose="02020603050405020304" pitchFamily="18" charset="0"/>
                  <a:cs typeface="Times New Roman" panose="02020603050405020304" pitchFamily="18" charset="0"/>
                </a:rPr>
                <a:t>Tìm hiểu vẻ đẹp của hình ảnh bàn tay mẹ.</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1199371">
              <a:off x="7826159" y="5160044"/>
              <a:ext cx="761089" cy="36526"/>
            </a:xfrm>
            <a:custGeom>
              <a:avLst/>
              <a:gdLst>
                <a:gd name="connsiteX0" fmla="*/ 0 w 761089"/>
                <a:gd name="connsiteY0" fmla="*/ 18263 h 36526"/>
                <a:gd name="connsiteX1" fmla="*/ 761089 w 761089"/>
                <a:gd name="connsiteY1" fmla="*/ 18263 h 36526"/>
              </a:gdLst>
              <a:ahLst/>
              <a:cxnLst>
                <a:cxn ang="0">
                  <a:pos x="connsiteX0" y="connsiteY0"/>
                </a:cxn>
                <a:cxn ang="0">
                  <a:pos x="connsiteX1" y="connsiteY1"/>
                </a:cxn>
              </a:cxnLst>
              <a:rect l="l" t="t" r="r" b="b"/>
              <a:pathLst>
                <a:path w="761089" h="36526">
                  <a:moveTo>
                    <a:pt x="0" y="18263"/>
                  </a:moveTo>
                  <a:lnTo>
                    <a:pt x="761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217" tIns="-764" rIns="374217" bIns="-765"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8584667" y="4661605"/>
              <a:ext cx="2510169" cy="944909"/>
            </a:xfrm>
            <a:custGeom>
              <a:avLst/>
              <a:gdLst>
                <a:gd name="connsiteX0" fmla="*/ 0 w 2510169"/>
                <a:gd name="connsiteY0" fmla="*/ 94491 h 944909"/>
                <a:gd name="connsiteX1" fmla="*/ 94491 w 2510169"/>
                <a:gd name="connsiteY1" fmla="*/ 0 h 944909"/>
                <a:gd name="connsiteX2" fmla="*/ 2415678 w 2510169"/>
                <a:gd name="connsiteY2" fmla="*/ 0 h 944909"/>
                <a:gd name="connsiteX3" fmla="*/ 2510169 w 2510169"/>
                <a:gd name="connsiteY3" fmla="*/ 94491 h 944909"/>
                <a:gd name="connsiteX4" fmla="*/ 2510169 w 2510169"/>
                <a:gd name="connsiteY4" fmla="*/ 850418 h 944909"/>
                <a:gd name="connsiteX5" fmla="*/ 2415678 w 2510169"/>
                <a:gd name="connsiteY5" fmla="*/ 944909 h 944909"/>
                <a:gd name="connsiteX6" fmla="*/ 94491 w 2510169"/>
                <a:gd name="connsiteY6" fmla="*/ 944909 h 944909"/>
                <a:gd name="connsiteX7" fmla="*/ 0 w 2510169"/>
                <a:gd name="connsiteY7" fmla="*/ 850418 h 944909"/>
                <a:gd name="connsiteX8" fmla="*/ 0 w 2510169"/>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169" h="944909">
                  <a:moveTo>
                    <a:pt x="0" y="94491"/>
                  </a:moveTo>
                  <a:cubicBezTo>
                    <a:pt x="0" y="42305"/>
                    <a:pt x="42305" y="0"/>
                    <a:pt x="94491" y="0"/>
                  </a:cubicBezTo>
                  <a:lnTo>
                    <a:pt x="2415678" y="0"/>
                  </a:lnTo>
                  <a:cubicBezTo>
                    <a:pt x="2467864" y="0"/>
                    <a:pt x="2510169" y="42305"/>
                    <a:pt x="2510169" y="94491"/>
                  </a:cubicBezTo>
                  <a:lnTo>
                    <a:pt x="2510169" y="850418"/>
                  </a:lnTo>
                  <a:cubicBezTo>
                    <a:pt x="2510169" y="902604"/>
                    <a:pt x="2467864" y="944909"/>
                    <a:pt x="2415678"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 tIns="40375" rIns="40375" bIns="40375" numCol="1" spcCol="1270" anchor="ctr" anchorCtr="0">
              <a:noAutofit/>
            </a:bodyPr>
            <a:lstStyle/>
            <a:p>
              <a:pPr lvl="0" algn="ctr" defTabSz="889000">
                <a:lnSpc>
                  <a:spcPct val="90000"/>
                </a:lnSpc>
                <a:spcBef>
                  <a:spcPct val="0"/>
                </a:spcBef>
                <a:spcAft>
                  <a:spcPct val="35000"/>
                </a:spcAft>
              </a:pPr>
              <a:r>
                <a:rPr lang="pt-BR" sz="2000" i="1" kern="1200" dirty="0">
                  <a:latin typeface="Times New Roman" panose="02020603050405020304" pitchFamily="18" charset="0"/>
                  <a:cs typeface="Times New Roman" panose="02020603050405020304" pitchFamily="18" charset="0"/>
                </a:rPr>
                <a:t>- Tìm hiểu ý nghĩa lời ru của mẹ</a:t>
              </a:r>
              <a:endParaRPr lang="en-US" sz="20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171739">
              <a:off x="7580658" y="5703366"/>
              <a:ext cx="1252089" cy="36526"/>
            </a:xfrm>
            <a:custGeom>
              <a:avLst/>
              <a:gdLst>
                <a:gd name="connsiteX0" fmla="*/ 0 w 1252089"/>
                <a:gd name="connsiteY0" fmla="*/ 18263 h 36526"/>
                <a:gd name="connsiteX1" fmla="*/ 1252089 w 1252089"/>
                <a:gd name="connsiteY1" fmla="*/ 18263 h 36526"/>
              </a:gdLst>
              <a:ahLst/>
              <a:cxnLst>
                <a:cxn ang="0">
                  <a:pos x="connsiteX0" y="connsiteY0"/>
                </a:cxn>
                <a:cxn ang="0">
                  <a:pos x="connsiteX1" y="connsiteY1"/>
                </a:cxn>
              </a:cxnLst>
              <a:rect l="l" t="t" r="r" b="b"/>
              <a:pathLst>
                <a:path w="1252089" h="36526">
                  <a:moveTo>
                    <a:pt x="0" y="18263"/>
                  </a:moveTo>
                  <a:lnTo>
                    <a:pt x="1252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7442" tIns="-13040" rIns="607442" bIns="-13039" numCol="1" spcCol="1270" anchor="ctr" anchorCtr="0">
              <a:noAutofit/>
            </a:bodyPr>
            <a:lstStyle/>
            <a:p>
              <a:pPr lvl="0" algn="ctr" defTabSz="222250">
                <a:lnSpc>
                  <a:spcPct val="90000"/>
                </a:lnSpc>
                <a:spcBef>
                  <a:spcPct val="0"/>
                </a:spcBef>
                <a:spcAft>
                  <a:spcPct val="35000"/>
                </a:spcAft>
              </a:pPr>
              <a:endParaRPr lang="en-US" sz="500" kern="1200"/>
            </a:p>
          </p:txBody>
        </p:sp>
        <p:sp>
          <p:nvSpPr>
            <p:cNvPr id="20" name="Freeform 19"/>
            <p:cNvSpPr/>
            <p:nvPr/>
          </p:nvSpPr>
          <p:spPr>
            <a:xfrm>
              <a:off x="8584667" y="5748250"/>
              <a:ext cx="2483882" cy="944909"/>
            </a:xfrm>
            <a:custGeom>
              <a:avLst/>
              <a:gdLst>
                <a:gd name="connsiteX0" fmla="*/ 0 w 2483882"/>
                <a:gd name="connsiteY0" fmla="*/ 94491 h 944909"/>
                <a:gd name="connsiteX1" fmla="*/ 94491 w 2483882"/>
                <a:gd name="connsiteY1" fmla="*/ 0 h 944909"/>
                <a:gd name="connsiteX2" fmla="*/ 2389391 w 2483882"/>
                <a:gd name="connsiteY2" fmla="*/ 0 h 944909"/>
                <a:gd name="connsiteX3" fmla="*/ 2483882 w 2483882"/>
                <a:gd name="connsiteY3" fmla="*/ 94491 h 944909"/>
                <a:gd name="connsiteX4" fmla="*/ 2483882 w 2483882"/>
                <a:gd name="connsiteY4" fmla="*/ 850418 h 944909"/>
                <a:gd name="connsiteX5" fmla="*/ 2389391 w 2483882"/>
                <a:gd name="connsiteY5" fmla="*/ 944909 h 944909"/>
                <a:gd name="connsiteX6" fmla="*/ 94491 w 2483882"/>
                <a:gd name="connsiteY6" fmla="*/ 944909 h 944909"/>
                <a:gd name="connsiteX7" fmla="*/ 0 w 2483882"/>
                <a:gd name="connsiteY7" fmla="*/ 850418 h 944909"/>
                <a:gd name="connsiteX8" fmla="*/ 0 w 2483882"/>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882" h="944909">
                  <a:moveTo>
                    <a:pt x="0" y="94491"/>
                  </a:moveTo>
                  <a:cubicBezTo>
                    <a:pt x="0" y="42305"/>
                    <a:pt x="42305" y="0"/>
                    <a:pt x="94491" y="0"/>
                  </a:cubicBezTo>
                  <a:lnTo>
                    <a:pt x="2389391" y="0"/>
                  </a:lnTo>
                  <a:cubicBezTo>
                    <a:pt x="2441577" y="0"/>
                    <a:pt x="2483882" y="42305"/>
                    <a:pt x="2483882" y="94491"/>
                  </a:cubicBezTo>
                  <a:lnTo>
                    <a:pt x="2483882" y="850418"/>
                  </a:lnTo>
                  <a:cubicBezTo>
                    <a:pt x="2483882" y="902604"/>
                    <a:pt x="2441577" y="944909"/>
                    <a:pt x="2389391"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375" tIns="40375" rIns="40375" bIns="40375" numCol="1" spcCol="1270" anchor="ctr" anchorCtr="0">
              <a:noAutofit/>
            </a:bodyPr>
            <a:lstStyle/>
            <a:p>
              <a:pPr lvl="0" algn="ctr" defTabSz="889000">
                <a:lnSpc>
                  <a:spcPct val="90000"/>
                </a:lnSpc>
                <a:spcBef>
                  <a:spcPct val="0"/>
                </a:spcBef>
                <a:spcAft>
                  <a:spcPct val="35000"/>
                </a:spcAft>
              </a:pPr>
              <a:r>
                <a:rPr lang="pt-BR" sz="2000" i="1" kern="1200" dirty="0">
                  <a:latin typeface="Times New Roman" panose="02020603050405020304" pitchFamily="18" charset="0"/>
                  <a:cs typeface="Times New Roman" panose="02020603050405020304" pitchFamily="18" charset="0"/>
                </a:rPr>
                <a:t>- Các biện pháp tu từ chính được sử dụng trong bài thơ.</a:t>
              </a:r>
              <a:endParaRPr lang="en-US" sz="2000" kern="1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3"/>
          <a:stretch>
            <a:fillRect/>
          </a:stretch>
        </p:blipFill>
        <p:spPr>
          <a:xfrm>
            <a:off x="218939" y="4022456"/>
            <a:ext cx="2946292" cy="238764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654201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94125925"/>
              </p:ext>
            </p:extLst>
          </p:nvPr>
        </p:nvGraphicFramePr>
        <p:xfrm>
          <a:off x="190500" y="1254237"/>
          <a:ext cx="5910776" cy="4485851"/>
        </p:xfrm>
        <a:graphic>
          <a:graphicData uri="http://schemas.openxmlformats.org/drawingml/2006/table">
            <a:tbl>
              <a:tblPr firstRow="1" bandRow="1">
                <a:tableStyleId>{5C22544A-7EE6-4342-B048-85BDC9FD1C3A}</a:tableStyleId>
              </a:tblPr>
              <a:tblGrid>
                <a:gridCol w="3050461">
                  <a:extLst>
                    <a:ext uri="{9D8B030D-6E8A-4147-A177-3AD203B41FA5}">
                      <a16:colId xmlns:a16="http://schemas.microsoft.com/office/drawing/2014/main" val="3255424733"/>
                    </a:ext>
                  </a:extLst>
                </a:gridCol>
                <a:gridCol w="2860315">
                  <a:extLst>
                    <a:ext uri="{9D8B030D-6E8A-4147-A177-3AD203B41FA5}">
                      <a16:colId xmlns:a16="http://schemas.microsoft.com/office/drawing/2014/main" val="3547848784"/>
                    </a:ext>
                  </a:extLst>
                </a:gridCol>
              </a:tblGrid>
              <a:tr h="1094695">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1 + 2:</a:t>
                      </a:r>
                      <a:endParaRPr lang="en-US" sz="2400" dirty="0">
                        <a:solidFill>
                          <a:srgbClr val="FF0000"/>
                        </a:solidFill>
                        <a:effectLst/>
                        <a:latin typeface="Times New Roman" panose="02020603050405020304" pitchFamily="18" charset="0"/>
                        <a:ea typeface="Times New Roman" panose="02020603050405020304" pitchFamily="18" charset="0"/>
                      </a:endParaRPr>
                    </a:p>
                    <a:p>
                      <a:pPr algn="ctr"/>
                      <a:r>
                        <a:rPr lang="en-US" sz="2000" b="1" dirty="0" err="1">
                          <a:solidFill>
                            <a:srgbClr val="7030A0"/>
                          </a:solidFill>
                          <a:effectLst/>
                          <a:latin typeface="Times New Roman" panose="02020603050405020304" pitchFamily="18" charset="0"/>
                          <a:ea typeface="Times New Roman" panose="02020603050405020304" pitchFamily="18" charset="0"/>
                        </a:rPr>
                        <a:t>Vẻ</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đẹp</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của</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bàn</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tay</a:t>
                      </a:r>
                      <a:r>
                        <a:rPr lang="en-US" sz="2000" b="1" dirty="0">
                          <a:solidFill>
                            <a:srgbClr val="7030A0"/>
                          </a:solidFill>
                          <a:effectLst/>
                          <a:latin typeface="Times New Roman" panose="02020603050405020304" pitchFamily="18" charset="0"/>
                          <a:ea typeface="Times New Roman" panose="02020603050405020304" pitchFamily="18" charset="0"/>
                        </a:rPr>
                        <a:t> </a:t>
                      </a:r>
                      <a:r>
                        <a:rPr lang="en-US" sz="2000" b="1" dirty="0" err="1">
                          <a:solidFill>
                            <a:srgbClr val="7030A0"/>
                          </a:solidFill>
                          <a:effectLst/>
                          <a:latin typeface="Times New Roman" panose="02020603050405020304" pitchFamily="18" charset="0"/>
                          <a:ea typeface="Times New Roman" panose="02020603050405020304" pitchFamily="18" charset="0"/>
                        </a:rPr>
                        <a:t>mẹ</a:t>
                      </a:r>
                      <a:endParaRPr lang="en-US" sz="20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391156">
                <a:tc>
                  <a:txBody>
                    <a:bodyPr/>
                    <a:lstStyle/>
                    <a:p>
                      <a:pPr marL="0" lvl="0" indent="0" algn="just">
                        <a:lnSpc>
                          <a:spcPct val="115000"/>
                        </a:lnSpc>
                        <a:spcAft>
                          <a:spcPts val="0"/>
                        </a:spcAft>
                        <a:buSzPts val="1200"/>
                        <a:buFont typeface="Arial" panose="020B0604020202020204" pitchFamily="34" charset="0"/>
                        <a:buNone/>
                      </a:pPr>
                      <a:r>
                        <a:rPr lang="en-US" sz="2000" dirty="0">
                          <a:solidFill>
                            <a:srgbClr val="0D0D0D"/>
                          </a:solidFill>
                          <a:effectLst/>
                          <a:latin typeface="Times New Roman" panose="02020603050405020304" pitchFamily="18" charset="0"/>
                          <a:ea typeface="Times New Roman" panose="02020603050405020304" pitchFamily="18" charset="0"/>
                        </a:rPr>
                        <a:t>1. </a:t>
                      </a:r>
                      <a:r>
                        <a:rPr lang="en-US" sz="2000" dirty="0" err="1">
                          <a:solidFill>
                            <a:srgbClr val="0D0D0D"/>
                          </a:solidFill>
                          <a:effectLst/>
                          <a:latin typeface="Times New Roman" panose="02020603050405020304" pitchFamily="18" charset="0"/>
                          <a:ea typeface="Times New Roman" panose="02020603050405020304" pitchFamily="18" charset="0"/>
                        </a:rPr>
                        <a:t>Tìm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chi </a:t>
                      </a:r>
                      <a:r>
                        <a:rPr lang="en-US" sz="2000" dirty="0" err="1">
                          <a:solidFill>
                            <a:srgbClr val="0D0D0D"/>
                          </a:solidFill>
                          <a:effectLst/>
                          <a:latin typeface="Times New Roman" panose="02020603050405020304" pitchFamily="18" charset="0"/>
                          <a:ea typeface="Times New Roman" panose="02020603050405020304" pitchFamily="18" charset="0"/>
                        </a:rPr>
                        <a:t>tiết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phép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nhiệm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mầu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p>
                    <a:p>
                      <a:pPr marL="0" lvl="0" indent="0" algn="just">
                        <a:lnSpc>
                          <a:spcPct val="115000"/>
                        </a:lnSpc>
                        <a:spcAft>
                          <a:spcPts val="0"/>
                        </a:spcAft>
                        <a:buSzPts val="1200"/>
                        <a:buFont typeface="Arial" panose="020B0604020202020204" pitchFamily="34" charset="0"/>
                        <a:buNone/>
                      </a:pPr>
                      <a:r>
                        <a:rPr lang="en-US" sz="2000" dirty="0">
                          <a:solidFill>
                            <a:schemeClr val="dk1"/>
                          </a:solidFill>
                          <a:effectLst/>
                          <a:latin typeface="Times New Roman" panose="02020603050405020304" pitchFamily="18" charset="0"/>
                          <a:ea typeface="Times New Roman" panose="02020603050405020304" pitchFamily="18" charset="0"/>
                        </a:rPr>
                        <a:t>2.</a:t>
                      </a:r>
                      <a:r>
                        <a:rPr lang="en-US" sz="2000" baseline="0" dirty="0">
                          <a:solidFill>
                            <a:schemeClr val="dk1"/>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thơ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tượng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trưng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điều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lvl="0" indent="0" algn="just">
                        <a:lnSpc>
                          <a:spcPct val="115000"/>
                        </a:lnSpc>
                        <a:spcAft>
                          <a:spcPts val="0"/>
                        </a:spcAft>
                        <a:buSzPts val="1200"/>
                        <a:buFont typeface="Arial" panose="020B0604020202020204" pitchFamily="34" charset="0"/>
                        <a:buNone/>
                      </a:pPr>
                      <a:r>
                        <a:rPr lang="en-US" sz="2000" dirty="0">
                          <a:solidFill>
                            <a:srgbClr val="0D0D0D"/>
                          </a:solidFill>
                          <a:effectLst/>
                          <a:latin typeface="Times New Roman" panose="02020603050405020304" pitchFamily="18" charset="0"/>
                          <a:ea typeface="Times New Roman" panose="02020603050405020304" pitchFamily="18" charset="0"/>
                        </a:rPr>
                        <a:t>3. </a:t>
                      </a:r>
                      <a:r>
                        <a:rPr lang="en-US" sz="2000" dirty="0" err="1">
                          <a:solidFill>
                            <a:srgbClr val="0D0D0D"/>
                          </a:solidFill>
                          <a:effectLst/>
                          <a:latin typeface="Times New Roman" panose="02020603050405020304" pitchFamily="18" charset="0"/>
                          <a:ea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hoạ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pic>
        <p:nvPicPr>
          <p:cNvPr id="7" name="Picture 6"/>
          <p:cNvPicPr>
            <a:picLocks noChangeAspect="1"/>
          </p:cNvPicPr>
          <p:nvPr/>
        </p:nvPicPr>
        <p:blipFill>
          <a:blip r:embed="rId3"/>
          <a:stretch>
            <a:fillRect/>
          </a:stretch>
        </p:blipFill>
        <p:spPr>
          <a:xfrm>
            <a:off x="3226183" y="2238846"/>
            <a:ext cx="2855743" cy="2684381"/>
          </a:xfrm>
          <a:prstGeom prst="ellipse">
            <a:avLst/>
          </a:prstGeom>
          <a:ln>
            <a:noFill/>
          </a:ln>
          <a:effectLst>
            <a:softEdge rad="112500"/>
          </a:effectLst>
        </p:spPr>
      </p:pic>
      <p:graphicFrame>
        <p:nvGraphicFramePr>
          <p:cNvPr id="8" name="Table 7"/>
          <p:cNvGraphicFramePr>
            <a:graphicFrameLocks noGrp="1"/>
          </p:cNvGraphicFramePr>
          <p:nvPr>
            <p:extLst>
              <p:ext uri="{D42A27DB-BD31-4B8C-83A1-F6EECF244321}">
                <p14:modId xmlns:p14="http://schemas.microsoft.com/office/powerpoint/2010/main" val="3648349594"/>
              </p:ext>
            </p:extLst>
          </p:nvPr>
        </p:nvGraphicFramePr>
        <p:xfrm>
          <a:off x="6311118" y="1254238"/>
          <a:ext cx="5690382" cy="4485851"/>
        </p:xfrm>
        <a:graphic>
          <a:graphicData uri="http://schemas.openxmlformats.org/drawingml/2006/table">
            <a:tbl>
              <a:tblPr firstRow="1" bandRow="1">
                <a:tableStyleId>{5C22544A-7EE6-4342-B048-85BDC9FD1C3A}</a:tableStyleId>
              </a:tblPr>
              <a:tblGrid>
                <a:gridCol w="3166404">
                  <a:extLst>
                    <a:ext uri="{9D8B030D-6E8A-4147-A177-3AD203B41FA5}">
                      <a16:colId xmlns:a16="http://schemas.microsoft.com/office/drawing/2014/main" val="3255424733"/>
                    </a:ext>
                  </a:extLst>
                </a:gridCol>
                <a:gridCol w="2523978">
                  <a:extLst>
                    <a:ext uri="{9D8B030D-6E8A-4147-A177-3AD203B41FA5}">
                      <a16:colId xmlns:a16="http://schemas.microsoft.com/office/drawing/2014/main" val="3547848784"/>
                    </a:ext>
                  </a:extLst>
                </a:gridCol>
              </a:tblGrid>
              <a:tr h="1024728">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3 + 4</a:t>
                      </a:r>
                      <a:endParaRPr lang="en-US" sz="2400" dirty="0">
                        <a:solidFill>
                          <a:srgbClr val="FF0000"/>
                        </a:solidFill>
                        <a:effectLst/>
                        <a:latin typeface="Times New Roman" panose="02020603050405020304" pitchFamily="18" charset="0"/>
                        <a:ea typeface="Times New Roman" panose="02020603050405020304" pitchFamily="18" charset="0"/>
                      </a:endParaRPr>
                    </a:p>
                    <a:p>
                      <a:pPr algn="ctr"/>
                      <a:r>
                        <a:rPr lang="en-US" sz="2400" b="1" dirty="0">
                          <a:solidFill>
                            <a:srgbClr val="0070C0"/>
                          </a:solidFill>
                          <a:effectLst/>
                          <a:latin typeface="Times New Roman" panose="02020603050405020304" pitchFamily="18" charset="0"/>
                          <a:ea typeface="Times New Roman" panose="02020603050405020304" pitchFamily="18" charset="0"/>
                        </a:rPr>
                        <a:t>Ý </a:t>
                      </a:r>
                      <a:r>
                        <a:rPr lang="en-US" sz="2400" b="1" dirty="0" err="1">
                          <a:solidFill>
                            <a:srgbClr val="0070C0"/>
                          </a:solidFill>
                          <a:effectLst/>
                          <a:latin typeface="Times New Roman" panose="02020603050405020304" pitchFamily="18" charset="0"/>
                          <a:ea typeface="Times New Roman" panose="02020603050405020304" pitchFamily="18" charset="0"/>
                        </a:rPr>
                        <a:t>nghĩa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lời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ru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endParaRPr lang="en-US" sz="24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461123">
                <a:tc>
                  <a:txBody>
                    <a:bodyPr/>
                    <a:lstStyle/>
                    <a:p>
                      <a:pPr marL="0" lvl="0" indent="0" algn="l">
                        <a:lnSpc>
                          <a:spcPct val="115000"/>
                        </a:lnSpc>
                        <a:spcAft>
                          <a:spcPts val="0"/>
                        </a:spcAft>
                        <a:buFont typeface="+mj-lt"/>
                        <a:buNone/>
                      </a:pPr>
                      <a:r>
                        <a:rPr lang="en-US" sz="2000" dirty="0">
                          <a:effectLst/>
                          <a:latin typeface="Times New Roman" panose="02020603050405020304" pitchFamily="18" charset="0"/>
                          <a:ea typeface="Times New Roman" panose="02020603050405020304" pitchFamily="18" charset="0"/>
                        </a:rPr>
                        <a:t>4.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hướng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chứa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gì</a:t>
                      </a:r>
                      <a:r>
                        <a:rPr lang="en-US" sz="2000" dirty="0">
                          <a:effectLst/>
                          <a:latin typeface="Times New Roman" panose="02020603050405020304" pitchFamily="18" charset="0"/>
                          <a:ea typeface="Times New Roman" panose="02020603050405020304" pitchFamily="18" charset="0"/>
                        </a:rPr>
                        <a:t>?</a:t>
                      </a:r>
                    </a:p>
                    <a:p>
                      <a:pPr marL="0" lvl="0" indent="0" algn="l">
                        <a:lnSpc>
                          <a:spcPct val="115000"/>
                        </a:lnSpc>
                        <a:spcAft>
                          <a:spcPts val="0"/>
                        </a:spcAft>
                        <a:buFont typeface="+mj-lt"/>
                        <a:buNone/>
                      </a:pPr>
                      <a:r>
                        <a:rPr lang="en-US" sz="2000" dirty="0">
                          <a:effectLst/>
                          <a:latin typeface="Times New Roman" panose="02020603050405020304" pitchFamily="18" charset="0"/>
                          <a:ea typeface="Times New Roman" panose="02020603050405020304" pitchFamily="18" charset="0"/>
                        </a:rPr>
                        <a:t>5.</a:t>
                      </a:r>
                      <a:r>
                        <a:rPr lang="en-US" sz="2000" baseline="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Qua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mang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vẻ</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đẹp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nào</a:t>
                      </a:r>
                      <a:r>
                        <a:rPr lang="en-US" sz="2000" dirty="0">
                          <a:effectLst/>
                          <a:latin typeface="Times New Roman" panose="02020603050405020304" pitchFamily="18" charset="0"/>
                          <a:ea typeface="Times New Roman" panose="02020603050405020304" pitchFamily="18" charset="0"/>
                        </a:rPr>
                        <a:t>?</a:t>
                      </a:r>
                    </a:p>
                    <a:p>
                      <a:pPr algn="l"/>
                      <a:r>
                        <a:rPr lang="en-US" sz="2000" dirty="0">
                          <a:effectLst/>
                          <a:latin typeface="Times New Roman" panose="02020603050405020304" pitchFamily="18" charset="0"/>
                          <a:ea typeface="Times New Roman" panose="02020603050405020304" pitchFamily="18" charset="0"/>
                        </a:rPr>
                        <a:t>6. </a:t>
                      </a:r>
                      <a:r>
                        <a:rPr lang="en-US" sz="2000" dirty="0" err="1">
                          <a:effectLst/>
                          <a:latin typeface="Times New Roman" panose="02020603050405020304" pitchFamily="18" charset="0"/>
                          <a:ea typeface="Times New Roman" panose="02020603050405020304" pitchFamily="18" charset="0"/>
                        </a:rPr>
                        <a:t>Nêu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nghệ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pic>
        <p:nvPicPr>
          <p:cNvPr id="9" name="Picture 8"/>
          <p:cNvPicPr>
            <a:picLocks noChangeAspect="1"/>
          </p:cNvPicPr>
          <p:nvPr/>
        </p:nvPicPr>
        <p:blipFill>
          <a:blip r:embed="rId4"/>
          <a:stretch>
            <a:fillRect/>
          </a:stretch>
        </p:blipFill>
        <p:spPr>
          <a:xfrm>
            <a:off x="9508438" y="2465515"/>
            <a:ext cx="2467707" cy="2231044"/>
          </a:xfrm>
          <a:prstGeom prst="ellipse">
            <a:avLst/>
          </a:prstGeom>
          <a:ln>
            <a:noFill/>
          </a:ln>
          <a:effectLst>
            <a:softEdge rad="112500"/>
          </a:effectLst>
        </p:spPr>
      </p:pic>
      <p:sp>
        <p:nvSpPr>
          <p:cNvPr id="10" name="Rectangle 9"/>
          <p:cNvSpPr/>
          <p:nvPr/>
        </p:nvSpPr>
        <p:spPr>
          <a:xfrm>
            <a:off x="3088736" y="221656"/>
            <a:ext cx="6014527" cy="646331"/>
          </a:xfrm>
          <a:prstGeom prst="rect">
            <a:avLst/>
          </a:prstGeom>
          <a:noFill/>
        </p:spPr>
        <p:txBody>
          <a:bodyPr wrap="square" lIns="91440" tIns="45720" rIns="91440" bIns="45720">
            <a:spAutoFit/>
          </a:bodyPr>
          <a:lstStyle/>
          <a:p>
            <a:pPr algn="ct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TẬP 01</a:t>
            </a:r>
            <a:endParaRPr lang="en-US" sz="3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336379" y="145252"/>
            <a:ext cx="1366531" cy="110204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2911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 y="-1"/>
            <a:ext cx="12192000" cy="6858000"/>
          </a:xfrm>
          <a:prstGeom prst="rect">
            <a:avLst/>
          </a:prstGeom>
        </p:spPr>
      </p:pic>
      <p:pic>
        <p:nvPicPr>
          <p:cNvPr id="9" name="Picture 8"/>
          <p:cNvPicPr>
            <a:picLocks noChangeAspect="1"/>
          </p:cNvPicPr>
          <p:nvPr/>
        </p:nvPicPr>
        <p:blipFill>
          <a:blip r:embed="rId4"/>
          <a:stretch>
            <a:fillRect/>
          </a:stretch>
        </p:blipFill>
        <p:spPr>
          <a:xfrm>
            <a:off x="1652007" y="1357247"/>
            <a:ext cx="8532495" cy="4333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2263042" y="614093"/>
            <a:ext cx="3955250" cy="1754326"/>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NGỮ VĂN 6</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THƠ</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39840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819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819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8191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 Vẻ đẹp của hình ảnh đôi tay mẹ</a:t>
            </a:r>
            <a:endParaRPr lang="en-US" sz="2800" dirty="0">
              <a:effectLst/>
              <a:latin typeface="Times New Roman" panose="02020603050405020304" pitchFamily="18" charset="0"/>
              <a:ea typeface="Times New Roman" panose="02020603050405020304" pitchFamily="18" charset="0"/>
            </a:endParaRPr>
          </a:p>
        </p:txBody>
      </p:sp>
      <p:sp>
        <p:nvSpPr>
          <p:cNvPr id="3" name="Right Arrow 2"/>
          <p:cNvSpPr/>
          <p:nvPr/>
        </p:nvSpPr>
        <p:spPr>
          <a:xfrm>
            <a:off x="1327053" y="2940147"/>
            <a:ext cx="2869809" cy="3235570"/>
          </a:xfrm>
          <a:prstGeom prst="rightArrow">
            <a:avLst/>
          </a:prstGeom>
          <a:blipFill>
            <a:blip r:embed="rId3"/>
            <a:tile tx="0" ty="0" sx="100000" sy="100000" flip="none" algn="tl"/>
          </a:blipFill>
          <a:ln w="19050"/>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Bàn tay mẹ trước giông bão cuộc đời</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04824" y="2630659"/>
            <a:ext cx="6260123" cy="3545058"/>
          </a:xfrm>
          <a:prstGeom prst="roundRect">
            <a:avLst/>
          </a:prstGeom>
          <a:blipFill>
            <a:blip r:embed="rId3"/>
            <a:tile tx="0" ty="0" sx="100000" sy="100000" flip="none" algn="tl"/>
          </a:blipFill>
          <a:ln w="19050"/>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"chắn mưa sa".</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chặn bão qua mùa màng".</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Mẹ mạnh mẽ, kiên cường trước khó khăn, chông gai trong cuộc đời để bảo vệ con, cho con được hạnh phúc, bình yên.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Sức mạnh phi thường, bản năng của người làm mẹ.</a:t>
            </a:r>
            <a:endParaRPr lang="en-US" sz="24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7152389" y="269878"/>
            <a:ext cx="2298095" cy="2160895"/>
          </a:xfrm>
          <a:prstGeom prst="rect">
            <a:avLst/>
          </a:prstGeom>
        </p:spPr>
      </p:pic>
    </p:spTree>
    <p:custDataLst>
      <p:tags r:id="rId1"/>
    </p:custDataLst>
    <p:extLst>
      <p:ext uri="{BB962C8B-B14F-4D97-AF65-F5344CB8AC3E}">
        <p14:creationId xmlns:p14="http://schemas.microsoft.com/office/powerpoint/2010/main" val="18739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9619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305951" y="2940147"/>
            <a:ext cx="2869809" cy="3235570"/>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Bàn tay mẹ dịu dàng nuôi nấng con</a:t>
            </a:r>
            <a:endParaRPr lang="en-US" sz="24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25926" y="2504050"/>
            <a:ext cx="6260123" cy="3910818"/>
          </a:xfrm>
          <a:prstGeom prst="round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bàn tay mẹ dịu dàng</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gọi con là </a:t>
            </a:r>
            <a:r>
              <a:rPr lang="vi-VN" sz="2800" i="1" dirty="0">
                <a:solidFill>
                  <a:srgbClr val="0D0D0D"/>
                </a:solidFill>
                <a:latin typeface="Times New Roman" panose="02020603050405020304" pitchFamily="18" charset="0"/>
                <a:ea typeface="Times New Roman" panose="02020603050405020304" pitchFamily="18" charset="0"/>
              </a:rPr>
              <a:t>cái trăng vàng, cái trăng tròn, cái trăng còn nằm nôi, cái Mặt Trời bé con</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Trái ngược với vẻ cứng rắn khi đối mặt với cuộc đời, mẹ luôn dịu dàng, yêu thương con.</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8392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247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247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2476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305951" y="2940147"/>
            <a:ext cx="2869809" cy="3235570"/>
          </a:xfrm>
          <a:prstGeom prst="rightArrow">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Bàn tay mẹ nhiệm màu, hi sinh vì con</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625926" y="2504050"/>
            <a:ext cx="6260123" cy="3910818"/>
          </a:xfrm>
          <a:prstGeom prst="round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"thức một đời"</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"mai sau bể cạn non mòn"</a:t>
            </a:r>
            <a:r>
              <a:rPr lang="vi-VN" sz="2800" dirty="0">
                <a:solidFill>
                  <a:srgbClr val="0D0D0D"/>
                </a:solidFill>
                <a:latin typeface="Times New Roman" panose="02020603050405020304" pitchFamily="18" charset="0"/>
                <a:ea typeface="Times New Roman" panose="02020603050405020304" pitchFamily="18" charset="0"/>
              </a:rPr>
              <a:t> vẫn còn hát ru.</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"chắt chiu từ những dãi dầu"</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Người mẹ vất vả, chắt chiu...nuôi nấng con. Mẹ nuôi con suốt một đời dù </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cho bất cứ điều gì xảy ra.</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2665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8941" y="230260"/>
            <a:ext cx="6539048"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18939" y="913968"/>
            <a:ext cx="6539049"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1597676"/>
            <a:ext cx="6539049" cy="645462"/>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706242" y="2954215"/>
            <a:ext cx="2451295" cy="3235570"/>
          </a:xfrm>
          <a:prstGeom prst="rightArrow">
            <a:avLst>
              <a:gd name="adj1" fmla="val 50000"/>
              <a:gd name="adj2" fmla="val 40248"/>
            </a:avLst>
          </a:prstGeom>
          <a:blipFill>
            <a:blip r:embed="rId3"/>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Nghệ thuật</a:t>
            </a:r>
            <a:endParaRPr lang="en-US" sz="2800" dirty="0">
              <a:latin typeface="Times New Roman" panose="02020603050405020304" pitchFamily="18" charset="0"/>
              <a:ea typeface="Times New Roman" panose="02020603050405020304" pitchFamily="18" charset="0"/>
            </a:endParaRPr>
          </a:p>
        </p:txBody>
      </p:sp>
      <p:sp>
        <p:nvSpPr>
          <p:cNvPr id="6" name="Rounded Rectangle 5"/>
          <p:cNvSpPr/>
          <p:nvPr/>
        </p:nvSpPr>
        <p:spPr>
          <a:xfrm>
            <a:off x="3669098" y="2385683"/>
            <a:ext cx="8328074" cy="4372634"/>
          </a:xfrm>
          <a:prstGeom prst="roundRect">
            <a:avLst/>
          </a:prstGeom>
          <a:blipFill>
            <a:blip r:embed="rId3"/>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Điệp từ, điệp cấu trúc "</a:t>
            </a:r>
            <a:r>
              <a:rPr lang="vi-VN" sz="2400" i="1" dirty="0">
                <a:solidFill>
                  <a:srgbClr val="0D0D0D"/>
                </a:solidFill>
                <a:latin typeface="Times New Roman" panose="02020603050405020304" pitchFamily="18" charset="0"/>
                <a:ea typeface="Times New Roman" panose="02020603050405020304" pitchFamily="18" charset="0"/>
              </a:rPr>
              <a:t>Bàn tay mẹ", "À ơi này cái"</a:t>
            </a:r>
            <a:r>
              <a:rPr lang="vi-VN"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Ẩn dụ:</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400" i="1" dirty="0" err="1">
                <a:solidFill>
                  <a:srgbClr val="0D0D0D"/>
                </a:solidFill>
                <a:latin typeface="Times New Roman" panose="02020603050405020304" pitchFamily="18" charset="0"/>
                <a:ea typeface="Times New Roman" panose="02020603050405020304" pitchFamily="18" charset="0"/>
              </a:rPr>
              <a:t>Bàn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tay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400" i="1" dirty="0" err="1">
                <a:solidFill>
                  <a:srgbClr val="0D0D0D"/>
                </a:solidFill>
                <a:latin typeface="Times New Roman" panose="02020603050405020304" pitchFamily="18" charset="0"/>
                <a:ea typeface="Times New Roman" panose="02020603050405020304" pitchFamily="18" charset="0"/>
              </a:rPr>
              <a:t>Cái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trăng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Trời</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con.</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Lối thơ, nhịp thơ như lời hát ru.</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Tác dụng</a:t>
            </a:r>
            <a:r>
              <a:rPr lang="vi-VN" sz="24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Tăng sức gợi hình, gợi cảm cho sự diễn đạt.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Thể hiện tình cảm của mẹ đối với đứa con nhỏ của mình.</a:t>
            </a:r>
            <a:endParaRPr lang="en-US" sz="20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152389" y="269878"/>
            <a:ext cx="2298095" cy="2160895"/>
          </a:xfrm>
          <a:prstGeom prst="rect">
            <a:avLst/>
          </a:prstGeom>
        </p:spPr>
      </p:pic>
    </p:spTree>
    <p:custDataLst>
      <p:tags r:id="rId1"/>
    </p:custDataLst>
    <p:extLst>
      <p:ext uri="{BB962C8B-B14F-4D97-AF65-F5344CB8AC3E}">
        <p14:creationId xmlns:p14="http://schemas.microsoft.com/office/powerpoint/2010/main" val="44351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6">
                                            <p:txEl>
                                              <p:pRg st="5" end="5"/>
                                            </p:txEl>
                                          </p:spTgt>
                                        </p:tgtEl>
                                        <p:attrNameLst>
                                          <p:attrName>style.visibility</p:attrName>
                                        </p:attrNameLst>
                                      </p:cBhvr>
                                      <p:to>
                                        <p:strVal val="visible"/>
                                      </p:to>
                                    </p:set>
                                    <p:animEffect transition="in" filter="fade">
                                      <p:cBhvr>
                                        <p:cTn id="78" dur="1000"/>
                                        <p:tgtEl>
                                          <p:spTgt spid="6">
                                            <p:txEl>
                                              <p:pRg st="5" end="5"/>
                                            </p:txEl>
                                          </p:spTgt>
                                        </p:tgtEl>
                                      </p:cBhvr>
                                    </p:animEffect>
                                    <p:anim calcmode="lin" valueType="num">
                                      <p:cBhvr>
                                        <p:cTn id="7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8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Effect transition="in" filter="fade">
                                      <p:cBhvr>
                                        <p:cTn id="85" dur="1000"/>
                                        <p:tgtEl>
                                          <p:spTgt spid="6">
                                            <p:txEl>
                                              <p:pRg st="6" end="6"/>
                                            </p:txEl>
                                          </p:spTgt>
                                        </p:tgtEl>
                                      </p:cBhvr>
                                    </p:animEffect>
                                    <p:anim calcmode="lin" valueType="num">
                                      <p:cBhvr>
                                        <p:cTn id="8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8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6">
                                            <p:txEl>
                                              <p:pRg st="7" end="7"/>
                                            </p:txEl>
                                          </p:spTgt>
                                        </p:tgtEl>
                                        <p:attrNameLst>
                                          <p:attrName>style.visibility</p:attrName>
                                        </p:attrNameLst>
                                      </p:cBhvr>
                                      <p:to>
                                        <p:strVal val="visible"/>
                                      </p:to>
                                    </p:set>
                                    <p:animEffect transition="in" filter="fade">
                                      <p:cBhvr>
                                        <p:cTn id="92" dur="1000"/>
                                        <p:tgtEl>
                                          <p:spTgt spid="6">
                                            <p:txEl>
                                              <p:pRg st="7" end="7"/>
                                            </p:txEl>
                                          </p:spTgt>
                                        </p:tgtEl>
                                      </p:cBhvr>
                                    </p:animEffect>
                                    <p:anim calcmode="lin" valueType="num">
                                      <p:cBhvr>
                                        <p:cTn id="9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9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815560" y="2668465"/>
            <a:ext cx="2579883" cy="3235570"/>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Mẹ lo nghĩ cho tất cả mọi người</a:t>
            </a:r>
            <a:endParaRPr lang="en-US" sz="24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706978" y="2385683"/>
            <a:ext cx="7669462" cy="4197997"/>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đứa con yếu ớt, nhớ nhung mẹ:</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000" i="1" dirty="0">
                <a:solidFill>
                  <a:srgbClr val="0D0D0D"/>
                </a:solidFill>
                <a:latin typeface="Times New Roman" panose="02020603050405020304" pitchFamily="18" charset="0"/>
                <a:ea typeface="Times New Roman" panose="02020603050405020304" pitchFamily="18" charset="0"/>
              </a:rPr>
              <a:t>"</a:t>
            </a:r>
            <a:r>
              <a:rPr lang="en-US" sz="2000" i="1" dirty="0" err="1">
                <a:solidFill>
                  <a:srgbClr val="0D0D0D"/>
                </a:solidFill>
                <a:latin typeface="Times New Roman" panose="02020603050405020304" pitchFamily="18" charset="0"/>
                <a:ea typeface="Times New Roman" panose="02020603050405020304" pitchFamily="18" charset="0"/>
              </a:rPr>
              <a:t>mềm</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ngọn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gió</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thu</a:t>
            </a:r>
            <a:r>
              <a:rPr lang="en-US" sz="2000" i="1" dirty="0">
                <a:solidFill>
                  <a:srgbClr val="0D0D0D"/>
                </a:solidFill>
                <a:latin typeface="Times New Roman" panose="02020603050405020304" pitchFamily="18" charset="0"/>
                <a:ea typeface="Times New Roman" panose="02020603050405020304" pitchFamily="18" charset="0"/>
              </a:rPr>
              <a:t>", "tan </a:t>
            </a:r>
            <a:r>
              <a:rPr lang="en-US" sz="2000" i="1" dirty="0" err="1">
                <a:solidFill>
                  <a:srgbClr val="0D0D0D"/>
                </a:solidFill>
                <a:latin typeface="Times New Roman" panose="02020603050405020304" pitchFamily="18" charset="0"/>
                <a:ea typeface="Times New Roman" panose="02020603050405020304" pitchFamily="18" charset="0"/>
              </a:rPr>
              <a:t>đám</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sương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mù</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lá</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cây</a:t>
            </a:r>
            <a:r>
              <a:rPr lang="en-US" sz="2000" i="1"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xua</a:t>
            </a:r>
            <a:r>
              <a:rPr lang="en-US" sz="2000" dirty="0">
                <a:solidFill>
                  <a:srgbClr val="0D0D0D"/>
                </a:solidFill>
                <a:latin typeface="Times New Roman" panose="02020603050405020304" pitchFamily="18" charset="0"/>
                <a:ea typeface="Times New Roman" panose="02020603050405020304" pitchFamily="18" charset="0"/>
              </a:rPr>
              <a:t> tan </a:t>
            </a:r>
            <a:r>
              <a:rPr lang="en-US" sz="2000" dirty="0" err="1">
                <a:solidFill>
                  <a:srgbClr val="0D0D0D"/>
                </a:solidFill>
                <a:latin typeface="Times New Roman" panose="02020603050405020304" pitchFamily="18" charset="0"/>
                <a:ea typeface="Times New Roman" panose="02020603050405020304" pitchFamily="18" charset="0"/>
              </a:rPr>
              <a:t>đi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rét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mướt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lạnh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lẽo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của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tiết</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Sự</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ấm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áp</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đến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lời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ru</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từ</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trái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tim</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người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000" i="1" dirty="0">
                <a:solidFill>
                  <a:srgbClr val="0D0D0D"/>
                </a:solidFill>
                <a:latin typeface="Times New Roman" panose="02020603050405020304" pitchFamily="18" charset="0"/>
                <a:ea typeface="Times New Roman" panose="02020603050405020304" pitchFamily="18" charset="0"/>
              </a:rPr>
              <a:t>"</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khuyết</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tròn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đầy</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thương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cái</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nhớ</a:t>
            </a:r>
            <a:r>
              <a:rPr lang="en-US" sz="2000" i="1" dirty="0">
                <a:solidFill>
                  <a:srgbClr val="0D0D0D"/>
                </a:solidFill>
                <a:latin typeface="Times New Roman" panose="02020603050405020304" pitchFamily="18" charset="0"/>
                <a:ea typeface="Times New Roman" panose="02020603050405020304" pitchFamily="18" charset="0"/>
              </a:rPr>
              <a:t>"</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cho</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đứa</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còn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nhỏ</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chưa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triển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đầy</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đủ</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thương</a:t>
            </a:r>
            <a:r>
              <a:rPr lang="en-US" sz="2000" dirty="0">
                <a:solidFill>
                  <a:srgbClr val="0D0D0D"/>
                </a:solidFill>
                <a:latin typeface="Times New Roman" panose="02020603050405020304" pitchFamily="18" charset="0"/>
                <a:ea typeface="Times New Roman" panose="02020603050405020304" pitchFamily="18" charset="0"/>
              </a:rPr>
              <a:t> con </a:t>
            </a:r>
            <a:r>
              <a:rPr lang="en-US" sz="2000" dirty="0" err="1">
                <a:solidFill>
                  <a:srgbClr val="0D0D0D"/>
                </a:solidFill>
                <a:latin typeface="Times New Roman" panose="02020603050405020304" pitchFamily="18" charset="0"/>
                <a:ea typeface="Times New Roman" panose="02020603050405020304" pitchFamily="18" charset="0"/>
              </a:rPr>
              <a:t>khi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phải</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xa</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mẹ</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mẹ, cho bà: </a:t>
            </a:r>
            <a:r>
              <a:rPr lang="vi-VN" sz="2000" i="1" dirty="0">
                <a:solidFill>
                  <a:srgbClr val="0D0D0D"/>
                </a:solidFill>
                <a:latin typeface="Times New Roman" panose="02020603050405020304" pitchFamily="18" charset="0"/>
                <a:ea typeface="Times New Roman" panose="02020603050405020304" pitchFamily="18" charset="0"/>
              </a:rPr>
              <a:t>"sóng lặng bãi bồi", "mưa không dột chỗ bà ngồi khâu".</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Nghĩ cho cả mọi người, cho cuộc đời: </a:t>
            </a:r>
            <a:r>
              <a:rPr lang="vi-VN" sz="2000" i="1" dirty="0">
                <a:solidFill>
                  <a:srgbClr val="0D0D0D"/>
                </a:solidFill>
                <a:latin typeface="Times New Roman" panose="02020603050405020304" pitchFamily="18" charset="0"/>
                <a:ea typeface="Times New Roman" panose="02020603050405020304" pitchFamily="18" charset="0"/>
              </a:rPr>
              <a:t>"cho đời nín đau"</a:t>
            </a: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6676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3.2. Ý nghĩa lời ru của mẹ</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1053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686972" y="2625602"/>
            <a:ext cx="2869809" cy="3235570"/>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Mẹ vì mọi người mà quên mất bản thân mình </a:t>
            </a:r>
            <a:endParaRPr lang="en-US" sz="20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3835565" y="2549440"/>
            <a:ext cx="7669462" cy="3311732"/>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i="1" dirty="0">
                <a:solidFill>
                  <a:srgbClr val="0D0D0D"/>
                </a:solidFill>
                <a:latin typeface="Times New Roman" panose="02020603050405020304" pitchFamily="18" charset="0"/>
                <a:ea typeface="Times New Roman" panose="02020603050405020304" pitchFamily="18" charset="0"/>
              </a:rPr>
              <a:t>"À ơi...Mẹ chẳng một câu ru mình".</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600" i="1" dirty="0">
                <a:solidFill>
                  <a:srgbClr val="0D0D0D"/>
                </a:solidFill>
                <a:latin typeface="Times New Roman" panose="02020603050405020304" pitchFamily="18" charset="0"/>
                <a:ea typeface="Times New Roman" panose="02020603050405020304" pitchFamily="18" charset="0"/>
              </a:rPr>
              <a:t>→ </a:t>
            </a:r>
            <a:r>
              <a:rPr lang="vi-VN" sz="3600" dirty="0">
                <a:solidFill>
                  <a:srgbClr val="0D0D0D"/>
                </a:solidFill>
                <a:latin typeface="Times New Roman" panose="02020603050405020304" pitchFamily="18" charset="0"/>
                <a:ea typeface="Times New Roman" panose="02020603050405020304" pitchFamily="18" charset="0"/>
              </a:rPr>
              <a:t>Đức hi sinh cao cả, thiêng liêng của người mẹ. </a:t>
            </a:r>
            <a:endParaRPr lang="en-US" sz="3600" dirty="0">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5676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8940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6533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6533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981352" y="2848707"/>
            <a:ext cx="2236324" cy="3235570"/>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3541186" y="2546252"/>
            <a:ext cx="7669462" cy="3840480"/>
          </a:xfrm>
          <a:prstGeom prst="round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Điệp cấu trúc: </a:t>
            </a:r>
            <a:r>
              <a:rPr lang="vi-VN" sz="2800" i="1" dirty="0">
                <a:solidFill>
                  <a:srgbClr val="0D0D0D"/>
                </a:solidFill>
                <a:latin typeface="Times New Roman" panose="02020603050405020304" pitchFamily="18" charset="0"/>
                <a:ea typeface="Times New Roman" panose="02020603050405020304" pitchFamily="18" charset="0"/>
              </a:rPr>
              <a:t>"Ru cho".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C</a:t>
            </a:r>
            <a:r>
              <a:rPr lang="vi-VN" sz="2800" dirty="0">
                <a:solidFill>
                  <a:srgbClr val="0D0D0D"/>
                </a:solidFill>
                <a:latin typeface="Times New Roman" panose="02020603050405020304" pitchFamily="18" charset="0"/>
                <a:ea typeface="Times New Roman" panose="02020603050405020304" pitchFamily="18" charset="0"/>
              </a:rPr>
              <a:t>ụm từ "à ơi" được lặp lại nhiều lần.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rgbClr val="0D0D0D"/>
                </a:solidFill>
                <a:latin typeface="Times New Roman" panose="02020603050405020304" pitchFamily="18" charset="0"/>
                <a:ea typeface="Times New Roman" panose="02020603050405020304" pitchFamily="18" charset="0"/>
              </a:rPr>
              <a:t>Giúp bài thơ mang âm điệu như lời ru, thể hiện tình cảm chan chứa của mẹ dành cho con.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Ẩn dụ "</a:t>
            </a:r>
            <a:r>
              <a:rPr lang="vi-VN" sz="2800" i="1" dirty="0">
                <a:solidFill>
                  <a:srgbClr val="0D0D0D"/>
                </a:solidFill>
                <a:latin typeface="Times New Roman" panose="02020603050405020304" pitchFamily="18" charset="0"/>
                <a:ea typeface="Times New Roman" panose="02020603050405020304" pitchFamily="18" charset="0"/>
              </a:rPr>
              <a:t>cái khuyết tròn đầy".</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Nhân hóa </a:t>
            </a:r>
            <a:r>
              <a:rPr lang="vi-VN" sz="2800" i="1" dirty="0">
                <a:solidFill>
                  <a:srgbClr val="0D0D0D"/>
                </a:solidFill>
                <a:latin typeface="Times New Roman" panose="02020603050405020304" pitchFamily="18" charset="0"/>
                <a:ea typeface="Times New Roman" panose="02020603050405020304" pitchFamily="18" charset="0"/>
              </a:rPr>
              <a:t>"đời nín cái đau"</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6533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702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1000"/>
                                        <p:tgtEl>
                                          <p:spTgt spid="6">
                                            <p:txEl>
                                              <p:pRg st="2" end="2"/>
                                            </p:txEl>
                                          </p:spTgt>
                                        </p:tgtEl>
                                      </p:cBhvr>
                                    </p:animEffect>
                                    <p:anim calcmode="lin" valueType="num">
                                      <p:cBhvr>
                                        <p:cTn id="5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3" end="3"/>
                                            </p:txEl>
                                          </p:spTgt>
                                        </p:tgtEl>
                                        <p:attrNameLst>
                                          <p:attrName>style.visibility</p:attrName>
                                        </p:attrNameLst>
                                      </p:cBhvr>
                                      <p:to>
                                        <p:strVal val="visible"/>
                                      </p:to>
                                    </p:set>
                                    <p:animEffect transition="in" filter="fade">
                                      <p:cBhvr>
                                        <p:cTn id="64" dur="1000"/>
                                        <p:tgtEl>
                                          <p:spTgt spid="6">
                                            <p:txEl>
                                              <p:pRg st="3" end="3"/>
                                            </p:txEl>
                                          </p:spTgt>
                                        </p:tgtEl>
                                      </p:cBhvr>
                                    </p:animEffect>
                                    <p:anim calcmode="lin" valueType="num">
                                      <p:cBhvr>
                                        <p:cTn id="6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
                                            <p:txEl>
                                              <p:pRg st="4" end="4"/>
                                            </p:txEl>
                                          </p:spTgt>
                                        </p:tgtEl>
                                        <p:attrNameLst>
                                          <p:attrName>style.visibility</p:attrName>
                                        </p:attrNameLst>
                                      </p:cBhvr>
                                      <p:to>
                                        <p:strVal val="visible"/>
                                      </p:to>
                                    </p:set>
                                    <p:animEffect transition="in" filter="fade">
                                      <p:cBhvr>
                                        <p:cTn id="71" dur="1000"/>
                                        <p:tgtEl>
                                          <p:spTgt spid="6">
                                            <p:txEl>
                                              <p:pRg st="4" end="4"/>
                                            </p:txEl>
                                          </p:spTgt>
                                        </p:tgtEl>
                                      </p:cBhvr>
                                    </p:animEffect>
                                    <p:anim calcmode="lin" valueType="num">
                                      <p:cBhvr>
                                        <p:cTn id="7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26177"/>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Plaque 6"/>
          <p:cNvSpPr/>
          <p:nvPr/>
        </p:nvSpPr>
        <p:spPr>
          <a:xfrm>
            <a:off x="218939" y="829396"/>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 1. Vẻ đẹp của hình ảnh đôi tay mẹ</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951621" y="2705832"/>
            <a:ext cx="2293472" cy="3235570"/>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ounded Rectangle 5"/>
          <p:cNvSpPr/>
          <p:nvPr/>
        </p:nvSpPr>
        <p:spPr>
          <a:xfrm>
            <a:off x="3570917" y="2546252"/>
            <a:ext cx="7669462" cy="3840480"/>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Nhịp thơ như lời hát, uyển chuyển, sâu lắng.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Tác dụng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Tăng sức gợi hình, gợi cảm cho sự diễn đạt.</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hi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8" name="Plaque 7"/>
          <p:cNvSpPr/>
          <p:nvPr/>
        </p:nvSpPr>
        <p:spPr>
          <a:xfrm>
            <a:off x="218939" y="1532615"/>
            <a:ext cx="659619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pt-BR"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Ý nghĩa lời ru của mẹ</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374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6224954" y="1909183"/>
            <a:ext cx="2873779" cy="698456"/>
          </a:xfrm>
          <a:custGeom>
            <a:avLst/>
            <a:gdLst/>
            <a:ahLst/>
            <a:cxnLst/>
            <a:rect l="0" t="0" r="0" b="0"/>
            <a:pathLst>
              <a:path>
                <a:moveTo>
                  <a:pt x="0" y="0"/>
                </a:moveTo>
                <a:lnTo>
                  <a:pt x="0" y="187497"/>
                </a:lnTo>
                <a:lnTo>
                  <a:pt x="2873779" y="187497"/>
                </a:lnTo>
                <a:lnTo>
                  <a:pt x="2873779" y="698456"/>
                </a:lnTo>
              </a:path>
            </a:pathLst>
          </a:cu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1" name="Freeform 10"/>
          <p:cNvSpPr/>
          <p:nvPr/>
        </p:nvSpPr>
        <p:spPr>
          <a:xfrm>
            <a:off x="3393365" y="1909183"/>
            <a:ext cx="2831588" cy="698456"/>
          </a:xfrm>
          <a:custGeom>
            <a:avLst/>
            <a:gdLst/>
            <a:ahLst/>
            <a:cxnLst/>
            <a:rect l="0" t="0" r="0" b="0"/>
            <a:pathLst>
              <a:path>
                <a:moveTo>
                  <a:pt x="2831588" y="0"/>
                </a:moveTo>
                <a:lnTo>
                  <a:pt x="2831588" y="187497"/>
                </a:lnTo>
                <a:lnTo>
                  <a:pt x="0" y="187497"/>
                </a:lnTo>
                <a:lnTo>
                  <a:pt x="0" y="698456"/>
                </a:lnTo>
              </a:path>
            </a:pathLst>
          </a:cu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4427010" y="1044811"/>
            <a:ext cx="3595886" cy="864372"/>
          </a:xfrm>
          <a:custGeom>
            <a:avLst/>
            <a:gdLst>
              <a:gd name="connsiteX0" fmla="*/ 0 w 3595886"/>
              <a:gd name="connsiteY0" fmla="*/ 0 h 864372"/>
              <a:gd name="connsiteX1" fmla="*/ 3595886 w 3595886"/>
              <a:gd name="connsiteY1" fmla="*/ 0 h 864372"/>
              <a:gd name="connsiteX2" fmla="*/ 3595886 w 3595886"/>
              <a:gd name="connsiteY2" fmla="*/ 864372 h 864372"/>
              <a:gd name="connsiteX3" fmla="*/ 0 w 3595886"/>
              <a:gd name="connsiteY3" fmla="*/ 864372 h 864372"/>
              <a:gd name="connsiteX4" fmla="*/ 0 w 3595886"/>
              <a:gd name="connsiteY4" fmla="*/ 0 h 86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886" h="864372">
                <a:moveTo>
                  <a:pt x="0" y="0"/>
                </a:moveTo>
                <a:lnTo>
                  <a:pt x="3595886" y="0"/>
                </a:lnTo>
                <a:lnTo>
                  <a:pt x="3595886" y="864372"/>
                </a:lnTo>
                <a:lnTo>
                  <a:pt x="0" y="864372"/>
                </a:lnTo>
                <a:lnTo>
                  <a:pt x="0" y="0"/>
                </a:lnTo>
                <a:close/>
              </a:path>
            </a:pathLst>
          </a:custGeom>
          <a:solidFill>
            <a:schemeClr val="accent2">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a:solidFill>
                  <a:schemeClr val="tx1"/>
                </a:solidFill>
                <a:latin typeface="Times New Roman" panose="02020603050405020304" pitchFamily="18" charset="0"/>
                <a:cs typeface="Times New Roman" panose="02020603050405020304" pitchFamily="18" charset="0"/>
              </a:rPr>
              <a:t>4. </a:t>
            </a:r>
            <a:r>
              <a:rPr lang="en-US" sz="3600" b="1" kern="1200" dirty="0" err="1">
                <a:solidFill>
                  <a:schemeClr val="tx1"/>
                </a:solidFill>
                <a:latin typeface="Times New Roman" panose="02020603050405020304" pitchFamily="18" charset="0"/>
                <a:cs typeface="Times New Roman" panose="02020603050405020304" pitchFamily="18" charset="0"/>
              </a:rPr>
              <a:t>Tổng</a:t>
            </a:r>
            <a:r>
              <a:rPr lang="en-US" sz="3600" b="1" kern="1200" dirty="0">
                <a:solidFill>
                  <a:schemeClr val="tx1"/>
                </a:solidFill>
                <a:latin typeface="Times New Roman" panose="02020603050405020304" pitchFamily="18" charset="0"/>
                <a:cs typeface="Times New Roman" panose="02020603050405020304" pitchFamily="18" charset="0"/>
              </a:rPr>
              <a:t> </a:t>
            </a:r>
            <a:r>
              <a:rPr lang="en-US" sz="3600" b="1" kern="1200" dirty="0" err="1">
                <a:solidFill>
                  <a:schemeClr val="tx1"/>
                </a:solidFill>
                <a:latin typeface="Times New Roman" panose="02020603050405020304" pitchFamily="18" charset="0"/>
                <a:cs typeface="Times New Roman" panose="02020603050405020304" pitchFamily="18" charset="0"/>
              </a:rPr>
              <a:t>kết</a:t>
            </a:r>
            <a:endParaRPr lang="en-US" sz="3600" kern="1200" dirty="0">
              <a:solidFill>
                <a:schemeClr val="tx1"/>
              </a:solidFill>
              <a:latin typeface="Times New Roman" panose="02020603050405020304" pitchFamily="18" charset="0"/>
              <a:cs typeface="Times New Roman" panose="02020603050405020304" pitchFamily="18" charset="0"/>
            </a:endParaRPr>
          </a:p>
        </p:txBody>
      </p:sp>
      <p:sp>
        <p:nvSpPr>
          <p:cNvPr id="5" name="Plaque 4"/>
          <p:cNvSpPr/>
          <p:nvPr/>
        </p:nvSpPr>
        <p:spPr>
          <a:xfrm>
            <a:off x="218940" y="230260"/>
            <a:ext cx="690031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À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tay</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6" name="Group 15"/>
          <p:cNvGrpSpPr/>
          <p:nvPr/>
        </p:nvGrpSpPr>
        <p:grpSpPr>
          <a:xfrm>
            <a:off x="6200775" y="1871663"/>
            <a:ext cx="5331096" cy="4443412"/>
            <a:chOff x="6200775" y="1871663"/>
            <a:chExt cx="5331096" cy="4232493"/>
          </a:xfrm>
        </p:grpSpPr>
        <p:sp>
          <p:nvSpPr>
            <p:cNvPr id="14" name="Freeform 13"/>
            <p:cNvSpPr/>
            <p:nvPr/>
          </p:nvSpPr>
          <p:spPr>
            <a:xfrm>
              <a:off x="6665595" y="2607640"/>
              <a:ext cx="4866276" cy="3496516"/>
            </a:xfrm>
            <a:custGeom>
              <a:avLst/>
              <a:gdLst>
                <a:gd name="connsiteX0" fmla="*/ 0 w 4866276"/>
                <a:gd name="connsiteY0" fmla="*/ 0 h 3496516"/>
                <a:gd name="connsiteX1" fmla="*/ 4866276 w 4866276"/>
                <a:gd name="connsiteY1" fmla="*/ 0 h 3496516"/>
                <a:gd name="connsiteX2" fmla="*/ 4866276 w 4866276"/>
                <a:gd name="connsiteY2" fmla="*/ 3496516 h 3496516"/>
                <a:gd name="connsiteX3" fmla="*/ 0 w 4866276"/>
                <a:gd name="connsiteY3" fmla="*/ 3496516 h 3496516"/>
                <a:gd name="connsiteX4" fmla="*/ 0 w 4866276"/>
                <a:gd name="connsiteY4" fmla="*/ 0 h 349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76" h="3496516">
                  <a:moveTo>
                    <a:pt x="0" y="0"/>
                  </a:moveTo>
                  <a:lnTo>
                    <a:pt x="4866276" y="0"/>
                  </a:lnTo>
                  <a:lnTo>
                    <a:pt x="4866276" y="3496516"/>
                  </a:lnTo>
                  <a:lnTo>
                    <a:pt x="0" y="3496516"/>
                  </a:lnTo>
                  <a:lnTo>
                    <a:pt x="0" y="0"/>
                  </a:lnTo>
                  <a:close/>
                </a:path>
              </a:pathLst>
            </a:custGeom>
            <a:solidFill>
              <a:schemeClr val="accent3">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1" kern="1200">
                  <a:solidFill>
                    <a:schemeClr val="tx1"/>
                  </a:solidFill>
                  <a:latin typeface="Times New Roman" panose="02020603050405020304" pitchFamily="18" charset="0"/>
                  <a:cs typeface="Times New Roman" panose="02020603050405020304" pitchFamily="18" charset="0"/>
                </a:rPr>
                <a:t>1. </a:t>
              </a:r>
              <a:r>
                <a:rPr lang="en-US" sz="2800" b="1" i="1" kern="1200" dirty="0" err="1">
                  <a:solidFill>
                    <a:schemeClr val="tx1"/>
                  </a:solidFill>
                  <a:latin typeface="Times New Roman" panose="02020603050405020304" pitchFamily="18" charset="0"/>
                  <a:cs typeface="Times New Roman" panose="02020603050405020304" pitchFamily="18" charset="0"/>
                </a:rPr>
                <a:t>Nghệ</a:t>
              </a:r>
              <a:r>
                <a:rPr lang="en-US" sz="2800" b="1" i="1" kern="1200" dirty="0">
                  <a:solidFill>
                    <a:schemeClr val="tx1"/>
                  </a:solidFill>
                  <a:latin typeface="Times New Roman" panose="02020603050405020304" pitchFamily="18" charset="0"/>
                  <a:cs typeface="Times New Roman" panose="02020603050405020304" pitchFamily="18" charset="0"/>
                </a:rPr>
                <a:t> </a:t>
              </a:r>
              <a:r>
                <a:rPr lang="en-US" sz="2800" b="1" i="1" kern="1200" dirty="0" err="1">
                  <a:solidFill>
                    <a:schemeClr val="tx1"/>
                  </a:solidFill>
                  <a:latin typeface="Times New Roman" panose="02020603050405020304" pitchFamily="18" charset="0"/>
                  <a:cs typeface="Times New Roman" panose="02020603050405020304" pitchFamily="18" charset="0"/>
                </a:rPr>
                <a:t>thuật</a:t>
              </a:r>
              <a:endParaRPr lang="en-US" sz="2800" b="1" i="1" kern="1200" dirty="0">
                <a:solidFill>
                  <a:schemeClr val="tx1"/>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vi-VN" sz="2800" kern="1200" dirty="0">
                  <a:solidFill>
                    <a:schemeClr val="tx1"/>
                  </a:solidFill>
                  <a:latin typeface="Times New Roman" panose="02020603050405020304" pitchFamily="18" charset="0"/>
                  <a:cs typeface="Times New Roman" panose="02020603050405020304" pitchFamily="18" charset="0"/>
                </a:rPr>
                <a:t>- Thể thơ lục bát nhịp nhàng như lối hát ru con.</a:t>
              </a:r>
              <a:endParaRPr lang="en-US" sz="2800" kern="1200" dirty="0">
                <a:solidFill>
                  <a:schemeClr val="tx1"/>
                </a:solidFill>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Phối hợp hài hòa các biện pháp tu từ: ẩn dụ, điệp từ, điệp cấu trúc.</a:t>
              </a:r>
              <a:endParaRPr lang="en-US" sz="2800" kern="1200" dirty="0">
                <a:solidFill>
                  <a:schemeClr val="tx1"/>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a:off x="6200775" y="1871663"/>
              <a:ext cx="2943225" cy="700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960226" y="1871663"/>
            <a:ext cx="5240549" cy="4316437"/>
            <a:chOff x="960226" y="1871663"/>
            <a:chExt cx="5240549" cy="4316437"/>
          </a:xfrm>
        </p:grpSpPr>
        <p:sp>
          <p:nvSpPr>
            <p:cNvPr id="13" name="Freeform 12"/>
            <p:cNvSpPr/>
            <p:nvPr/>
          </p:nvSpPr>
          <p:spPr>
            <a:xfrm>
              <a:off x="960226" y="2607640"/>
              <a:ext cx="4866276" cy="3580460"/>
            </a:xfrm>
            <a:custGeom>
              <a:avLst/>
              <a:gdLst>
                <a:gd name="connsiteX0" fmla="*/ 0 w 4866276"/>
                <a:gd name="connsiteY0" fmla="*/ 0 h 3580460"/>
                <a:gd name="connsiteX1" fmla="*/ 4866276 w 4866276"/>
                <a:gd name="connsiteY1" fmla="*/ 0 h 3580460"/>
                <a:gd name="connsiteX2" fmla="*/ 4866276 w 4866276"/>
                <a:gd name="connsiteY2" fmla="*/ 3580460 h 3580460"/>
                <a:gd name="connsiteX3" fmla="*/ 0 w 4866276"/>
                <a:gd name="connsiteY3" fmla="*/ 3580460 h 3580460"/>
                <a:gd name="connsiteX4" fmla="*/ 0 w 4866276"/>
                <a:gd name="connsiteY4" fmla="*/ 0 h 358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6276" h="3580460">
                  <a:moveTo>
                    <a:pt x="0" y="0"/>
                  </a:moveTo>
                  <a:lnTo>
                    <a:pt x="4866276" y="0"/>
                  </a:lnTo>
                  <a:lnTo>
                    <a:pt x="4866276" y="3580460"/>
                  </a:lnTo>
                  <a:lnTo>
                    <a:pt x="0" y="3580460"/>
                  </a:lnTo>
                  <a:lnTo>
                    <a:pt x="0" y="0"/>
                  </a:lnTo>
                  <a:close/>
                </a:path>
              </a:pathLst>
            </a:custGeom>
            <a:solidFill>
              <a:schemeClr val="accent3">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1" kern="1200">
                  <a:solidFill>
                    <a:schemeClr val="tx1"/>
                  </a:solidFill>
                  <a:latin typeface="Times New Roman" panose="02020603050405020304" pitchFamily="18" charset="0"/>
                  <a:cs typeface="Times New Roman" panose="02020603050405020304" pitchFamily="18" charset="0"/>
                </a:rPr>
                <a:t>2. </a:t>
              </a:r>
              <a:r>
                <a:rPr lang="en-US" sz="2800" b="1" i="1" kern="1200" dirty="0" err="1">
                  <a:solidFill>
                    <a:schemeClr val="tx1"/>
                  </a:solidFill>
                  <a:latin typeface="Times New Roman" panose="02020603050405020304" pitchFamily="18" charset="0"/>
                  <a:cs typeface="Times New Roman" panose="02020603050405020304" pitchFamily="18" charset="0"/>
                </a:rPr>
                <a:t>Nội</a:t>
              </a:r>
              <a:r>
                <a:rPr lang="en-US" sz="2800" b="1" i="1" kern="1200" dirty="0">
                  <a:solidFill>
                    <a:schemeClr val="tx1"/>
                  </a:solidFill>
                  <a:latin typeface="Times New Roman" panose="02020603050405020304" pitchFamily="18" charset="0"/>
                  <a:cs typeface="Times New Roman" panose="02020603050405020304" pitchFamily="18" charset="0"/>
                </a:rPr>
                <a:t> dung</a:t>
              </a:r>
            </a:p>
            <a:p>
              <a:pPr lvl="0" algn="ctr" defTabSz="1244600">
                <a:lnSpc>
                  <a:spcPct val="90000"/>
                </a:lnSpc>
                <a:spcBef>
                  <a:spcPct val="0"/>
                </a:spcBef>
                <a:spcAft>
                  <a:spcPct val="35000"/>
                </a:spcAft>
              </a:pPr>
              <a:r>
                <a:rPr lang="vi-VN" sz="2800" i="1" kern="1200" dirty="0">
                  <a:solidFill>
                    <a:schemeClr val="tx1"/>
                  </a:solidFill>
                  <a:latin typeface="Times New Roman" panose="02020603050405020304" pitchFamily="18" charset="0"/>
                  <a:cs typeface="Times New Roman" panose="02020603050405020304" pitchFamily="18" charset="0"/>
                </a:rPr>
                <a:t>À ơi tay mẹ</a:t>
              </a:r>
              <a:r>
                <a:rPr lang="vi-VN" sz="2800" kern="1200" dirty="0">
                  <a:solidFill>
                    <a:schemeClr val="tx1"/>
                  </a:solidFill>
                  <a:latin typeface="Times New Roman" panose="02020603050405020304" pitchFamily="18" charset="0"/>
                  <a:cs typeface="Times New Roman" panose="02020603050405020304" pitchFamily="18" charset="0"/>
                </a:rPr>
                <a:t> là bài thơ bày tỏ tình cảm của người mẹ với đứa con nhỏ bé của mình. Qua hình ảnh đôi bàn tay và những lời ru, bài thơ đã khắc họa thành công một người mẹ Việt Nam điển hình: vất vả, chắt chiu, yêu thương, hi sinh...đến quên mình. </a:t>
              </a:r>
              <a:endParaRPr lang="en-US" sz="2800" kern="1200" dirty="0">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H="1">
              <a:off x="3300413" y="1871663"/>
              <a:ext cx="2900362" cy="700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073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230260"/>
            <a:ext cx="7701171" cy="727746"/>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pt-BR" sz="2800" b="1" i="1" dirty="0">
                <a:solidFill>
                  <a:srgbClr val="0D0D0D"/>
                </a:solidFill>
                <a:latin typeface="Times New Roman" panose="02020603050405020304" pitchFamily="18" charset="0"/>
                <a:ea typeface="Times New Roman" panose="02020603050405020304" pitchFamily="18" charset="0"/>
              </a:rPr>
              <a:t>Về thăm mẹ</a:t>
            </a:r>
            <a:r>
              <a:rPr lang="pt-BR" sz="2800" b="1" dirty="0">
                <a:solidFill>
                  <a:srgbClr val="0D0D0D"/>
                </a:solidFill>
                <a:latin typeface="Times New Roman" panose="02020603050405020304" pitchFamily="18" charset="0"/>
                <a:ea typeface="Times New Roman" panose="02020603050405020304" pitchFamily="18" charset="0"/>
              </a:rPr>
              <a:t> (Đinh Nam Khương)</a:t>
            </a:r>
            <a:endParaRPr lang="en-US" sz="24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0" y="1122198"/>
            <a:ext cx="8587499" cy="5474148"/>
          </a:xfrm>
          <a:prstGeom prst="rect">
            <a:avLst/>
          </a:prstGeom>
        </p:spPr>
      </p:pic>
      <p:sp>
        <p:nvSpPr>
          <p:cNvPr id="2" name="Rectangle 1"/>
          <p:cNvSpPr/>
          <p:nvPr/>
        </p:nvSpPr>
        <p:spPr>
          <a:xfrm>
            <a:off x="1857395" y="1670299"/>
            <a:ext cx="5458530" cy="2569934"/>
          </a:xfrm>
          <a:prstGeom prst="rect">
            <a:avLst/>
          </a:prstGeom>
        </p:spPr>
        <p:txBody>
          <a:bodyPr wrap="square">
            <a:spAutoFit/>
          </a:bodyPr>
          <a:lstStyle/>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Hãy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tưởng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tượng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đang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trên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đường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trở</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để</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gặp</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lại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người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thân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sau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một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chuyến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Cảm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suy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nghĩ</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trong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lúc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đó</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thế</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nào</a:t>
            </a:r>
            <a:r>
              <a:rPr lang="en-US" sz="2800" i="1" dirty="0">
                <a:solidFill>
                  <a:srgbClr val="0D0D0D"/>
                </a:solidFill>
                <a:latin typeface="Times New Roman" panose="02020603050405020304" pitchFamily="18" charset="0"/>
                <a:ea typeface="Times New Roman" panose="02020603050405020304" pitchFamily="18" charset="0"/>
              </a:rPr>
              <a:t>?</a:t>
            </a:r>
            <a:r>
              <a:rPr lang="pt-BR" sz="2800" i="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7315925" y="3829050"/>
            <a:ext cx="3857137" cy="216964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425634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800"/>
              </a:spcAft>
              <a:buClrTx/>
              <a:buSzTx/>
              <a:buFontTx/>
              <a:buNone/>
              <a:tabLst>
                <a:tab pos="0" algn="l"/>
                <a:tab pos="57150" algn="l"/>
              </a:tabLst>
              <a:defRPr/>
            </a:pPr>
            <a:r>
              <a:rPr kumimoji="0" lang="fr-FR" sz="3600" b="1"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mn-cs"/>
              </a:rPr>
              <a:t>HOẠT ĐỘNG KHỞI ĐỘNG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1459141" y="1208745"/>
            <a:ext cx="9608592" cy="923330"/>
          </a:xfrm>
          <a:prstGeom prst="rect">
            <a:avLst/>
          </a:prstGeom>
          <a:solidFill>
            <a:schemeClr val="bg2">
              <a:lumMod val="9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a:t>
            </a:r>
            <a:r>
              <a:rPr kumimoji="0" lang="en-US" sz="54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NHANH NHƯ CHỚP</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11" name="Right Arrow Callout 10"/>
          <p:cNvSpPr/>
          <p:nvPr/>
        </p:nvSpPr>
        <p:spPr>
          <a:xfrm>
            <a:off x="682580" y="2756079"/>
            <a:ext cx="3271234" cy="328411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080563" y="3675738"/>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6" name="Pentagon 15"/>
          <p:cNvSpPr/>
          <p:nvPr/>
        </p:nvSpPr>
        <p:spPr>
          <a:xfrm>
            <a:off x="4095480" y="5254577"/>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en-US" sz="2800" dirty="0">
                <a:solidFill>
                  <a:schemeClr val="tx1"/>
                </a:solidFill>
                <a:latin typeface="Times New Roman" panose="02020603050405020304" pitchFamily="18" charset="0"/>
                <a:ea typeface="Times New Roman" panose="02020603050405020304" pitchFamily="18" charset="0"/>
              </a:rPr>
              <a:t>+</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gian</a:t>
            </a:r>
            <a:r>
              <a:rPr lang="en-US" sz="2800" dirty="0">
                <a:solidFill>
                  <a:schemeClr val="tx1"/>
                </a:solidFill>
                <a:latin typeface="Times New Roman" panose="02020603050405020304" pitchFamily="18" charset="0"/>
                <a:ea typeface="Times New Roman" panose="02020603050405020304" pitchFamily="18" charset="0"/>
              </a:rPr>
              <a:t> 2 </a:t>
            </a:r>
            <a:r>
              <a:rPr lang="en-US" sz="2800" dirty="0" err="1">
                <a:solidFill>
                  <a:schemeClr val="tx1"/>
                </a:solidFill>
                <a:latin typeface="Times New Roman" panose="02020603050405020304" pitchFamily="18" charset="0"/>
                <a:ea typeface="Times New Roman" panose="02020603050405020304" pitchFamily="18" charset="0"/>
              </a:rPr>
              <a:t>phút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đội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được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nhiều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đáp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án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lên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sẽ</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cuộc</a:t>
            </a:r>
            <a:r>
              <a:rPr lang="en-US" sz="2800" dirty="0">
                <a:solidFill>
                  <a:schemeClr val="tx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17" name="Pentagon 16"/>
          <p:cNvSpPr/>
          <p:nvPr/>
        </p:nvSpPr>
        <p:spPr>
          <a:xfrm>
            <a:off x="4095480" y="3693326"/>
            <a:ext cx="7984901" cy="142249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dirty="0">
                <a:solidFill>
                  <a:schemeClr val="tx1"/>
                </a:solidFill>
                <a:effectLst/>
                <a:latin typeface="Times New Roman" panose="02020603050405020304" pitchFamily="18" charset="0"/>
                <a:ea typeface="Times New Roman" panose="02020603050405020304" pitchFamily="18" charset="0"/>
              </a:rPr>
              <a:t>+</a:t>
            </a:r>
            <a:r>
              <a:rPr lang="en-US" sz="3200" dirty="0" err="1">
                <a:solidFill>
                  <a:schemeClr val="tx1"/>
                </a:solidFill>
                <a:effectLst/>
                <a:latin typeface="Times New Roman" panose="02020603050405020304" pitchFamily="18" charset="0"/>
                <a:ea typeface="Times New Roman" panose="02020603050405020304" pitchFamily="18" charset="0"/>
              </a:rPr>
              <a:t>Yêu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cầu</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kể</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tên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những</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bài</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hát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viết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về</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tình</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cảm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gia</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đình</a:t>
            </a:r>
            <a:r>
              <a:rPr lang="en-US" sz="3200" dirty="0">
                <a:solidFill>
                  <a:schemeClr val="tx1"/>
                </a:solidFill>
                <a:effectLst/>
                <a:latin typeface="Times New Roman" panose="02020603050405020304" pitchFamily="18" charset="0"/>
                <a:ea typeface="Times New Roman" panose="02020603050405020304" pitchFamily="18" charset="0"/>
              </a:rPr>
              <a:t>.</a:t>
            </a:r>
          </a:p>
        </p:txBody>
      </p:sp>
      <p:sp>
        <p:nvSpPr>
          <p:cNvPr id="10" name="Pentagon 9"/>
          <p:cNvSpPr/>
          <p:nvPr/>
        </p:nvSpPr>
        <p:spPr>
          <a:xfrm>
            <a:off x="4095482" y="2562896"/>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custDataLst>
      <p:tags r:id="rId1"/>
    </p:custDataLst>
    <p:extLst>
      <p:ext uri="{BB962C8B-B14F-4D97-AF65-F5344CB8AC3E}">
        <p14:creationId xmlns:p14="http://schemas.microsoft.com/office/powerpoint/2010/main" val="371545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animBg="1"/>
      <p:bldP spid="1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75963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Đinh</a:t>
            </a:r>
            <a:r>
              <a:rPr kumimoji="0" lang="en-US"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a:t>
            </a:r>
            <a:r>
              <a:rPr kumimoji="0" lang="en-US" sz="3200" b="1" i="0" u="none" strike="noStrike" kern="1200" cap="none" spc="0" normalizeH="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Khương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4830400" y="1898468"/>
            <a:ext cx="5969726" cy="3593647"/>
            <a:chOff x="5368834" y="1984193"/>
            <a:chExt cx="5969726" cy="3593647"/>
          </a:xfrm>
        </p:grpSpPr>
        <p:pic>
          <p:nvPicPr>
            <p:cNvPr id="9" name="Picture 8"/>
            <p:cNvPicPr>
              <a:picLocks noChangeAspect="1"/>
            </p:cNvPicPr>
            <p:nvPr/>
          </p:nvPicPr>
          <p:blipFill>
            <a:blip r:embed="rId3"/>
            <a:stretch>
              <a:fillRect/>
            </a:stretch>
          </p:blipFill>
          <p:spPr>
            <a:xfrm>
              <a:off x="5368834" y="1984193"/>
              <a:ext cx="5969726" cy="3593647"/>
            </a:xfrm>
            <a:prstGeom prst="rect">
              <a:avLst/>
            </a:prstGeom>
          </p:spPr>
        </p:pic>
        <p:sp>
          <p:nvSpPr>
            <p:cNvPr id="10" name="Rectangle 9"/>
            <p:cNvSpPr/>
            <p:nvPr/>
          </p:nvSpPr>
          <p:spPr>
            <a:xfrm>
              <a:off x="6671185" y="2720153"/>
              <a:ext cx="3783408" cy="2357568"/>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Qua tìm hiểu ở nhà,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nêu những hiểu biết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của em về tác giả</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a:t>
              </a:r>
              <a:r>
                <a:rPr kumimoji="0" lang="pt-BR" sz="3200" b="1" i="0" u="none" strike="noStrike" kern="1200" cap="none" spc="0" normalizeH="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Khương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11" name="Plaque 10"/>
          <p:cNvSpPr/>
          <p:nvPr/>
        </p:nvSpPr>
        <p:spPr>
          <a:xfrm>
            <a:off x="218941" y="230260"/>
            <a:ext cx="7446692"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pt-BR" sz="2800" b="1" i="1" dirty="0">
                <a:solidFill>
                  <a:srgbClr val="0D0D0D"/>
                </a:solidFill>
                <a:latin typeface="Times New Roman" panose="02020603050405020304" pitchFamily="18" charset="0"/>
                <a:ea typeface="Times New Roman" panose="02020603050405020304" pitchFamily="18" charset="0"/>
              </a:rPr>
              <a:t>Về thăm mẹ</a:t>
            </a:r>
            <a:r>
              <a:rPr lang="pt-BR" sz="2800" b="1" dirty="0">
                <a:solidFill>
                  <a:srgbClr val="0D0D0D"/>
                </a:solidFill>
                <a:latin typeface="Times New Roman" panose="02020603050405020304" pitchFamily="18" charset="0"/>
                <a:ea typeface="Times New Roman" panose="02020603050405020304" pitchFamily="18" charset="0"/>
              </a:rPr>
              <a:t> (Đinh Nam Khương)</a:t>
            </a:r>
            <a:endParaRPr lang="en-US" sz="24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606334" y="2009727"/>
            <a:ext cx="4148546" cy="3952875"/>
            <a:chOff x="606334" y="2009727"/>
            <a:chExt cx="4148546" cy="3952875"/>
          </a:xfrm>
        </p:grpSpPr>
        <p:pic>
          <p:nvPicPr>
            <p:cNvPr id="2" name="Picture 1"/>
            <p:cNvPicPr>
              <a:picLocks noChangeAspect="1"/>
            </p:cNvPicPr>
            <p:nvPr/>
          </p:nvPicPr>
          <p:blipFill>
            <a:blip r:embed="rId4"/>
            <a:stretch>
              <a:fillRect/>
            </a:stretch>
          </p:blipFill>
          <p:spPr>
            <a:xfrm>
              <a:off x="606334" y="2009727"/>
              <a:ext cx="4148546" cy="3952875"/>
            </a:xfrm>
            <a:prstGeom prst="rect">
              <a:avLst/>
            </a:prstGeom>
          </p:spPr>
        </p:pic>
        <p:pic>
          <p:nvPicPr>
            <p:cNvPr id="4" name="Picture 3"/>
            <p:cNvPicPr>
              <a:picLocks noChangeAspect="1"/>
            </p:cNvPicPr>
            <p:nvPr/>
          </p:nvPicPr>
          <p:blipFill>
            <a:blip r:embed="rId5"/>
            <a:stretch>
              <a:fillRect/>
            </a:stretch>
          </p:blipFill>
          <p:spPr>
            <a:xfrm rot="21141391">
              <a:off x="1403766" y="2886068"/>
              <a:ext cx="2625085" cy="1950370"/>
            </a:xfrm>
            <a:prstGeom prst="rect">
              <a:avLst/>
            </a:prstGeom>
          </p:spPr>
        </p:pic>
      </p:grpSp>
    </p:spTree>
    <p:custDataLst>
      <p:tags r:id="rId1"/>
    </p:custDataLst>
    <p:extLst>
      <p:ext uri="{BB962C8B-B14F-4D97-AF65-F5344CB8AC3E}">
        <p14:creationId xmlns:p14="http://schemas.microsoft.com/office/powerpoint/2010/main" val="161731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8939" y="966220"/>
            <a:ext cx="758203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Đinh</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Khương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Plaque 10"/>
          <p:cNvSpPr/>
          <p:nvPr/>
        </p:nvSpPr>
        <p:spPr>
          <a:xfrm>
            <a:off x="218941" y="230260"/>
            <a:ext cx="743268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5" name="Group 4"/>
          <p:cNvGrpSpPr/>
          <p:nvPr/>
        </p:nvGrpSpPr>
        <p:grpSpPr>
          <a:xfrm>
            <a:off x="606334" y="2009727"/>
            <a:ext cx="4148546" cy="3952875"/>
            <a:chOff x="606334" y="2009727"/>
            <a:chExt cx="4148546" cy="3952875"/>
          </a:xfrm>
        </p:grpSpPr>
        <p:pic>
          <p:nvPicPr>
            <p:cNvPr id="2" name="Picture 1"/>
            <p:cNvPicPr>
              <a:picLocks noChangeAspect="1"/>
            </p:cNvPicPr>
            <p:nvPr/>
          </p:nvPicPr>
          <p:blipFill>
            <a:blip r:embed="rId3"/>
            <a:stretch>
              <a:fillRect/>
            </a:stretch>
          </p:blipFill>
          <p:spPr>
            <a:xfrm>
              <a:off x="606334" y="2009727"/>
              <a:ext cx="4148546" cy="3952875"/>
            </a:xfrm>
            <a:prstGeom prst="rect">
              <a:avLst/>
            </a:prstGeom>
          </p:spPr>
        </p:pic>
        <p:pic>
          <p:nvPicPr>
            <p:cNvPr id="4" name="Picture 3"/>
            <p:cNvPicPr>
              <a:picLocks noChangeAspect="1"/>
            </p:cNvPicPr>
            <p:nvPr/>
          </p:nvPicPr>
          <p:blipFill>
            <a:blip r:embed="rId4"/>
            <a:stretch>
              <a:fillRect/>
            </a:stretch>
          </p:blipFill>
          <p:spPr>
            <a:xfrm rot="21141391">
              <a:off x="1564534" y="3104344"/>
              <a:ext cx="2343464" cy="1741133"/>
            </a:xfrm>
            <a:prstGeom prst="rect">
              <a:avLst/>
            </a:prstGeom>
          </p:spPr>
        </p:pic>
      </p:grpSp>
      <p:sp>
        <p:nvSpPr>
          <p:cNvPr id="3" name="TextBox 2"/>
          <p:cNvSpPr txBox="1"/>
          <p:nvPr/>
        </p:nvSpPr>
        <p:spPr>
          <a:xfrm>
            <a:off x="4937760" y="2009727"/>
            <a:ext cx="6414868" cy="4418967"/>
          </a:xfrm>
          <a:prstGeom prst="rect">
            <a:avLst/>
          </a:prstGeom>
          <a:noFill/>
          <a:ln w="38100" cmpd="thinThick">
            <a:solidFill>
              <a:schemeClr val="accent2">
                <a:lumMod val="50000"/>
              </a:schemeClr>
            </a:solidFill>
          </a:ln>
        </p:spPr>
        <p:txBody>
          <a:bodyPr wrap="square" rtlCol="0">
            <a:spAutoFit/>
          </a:bodyPr>
          <a:lstStyle/>
          <a:p>
            <a:pPr marR="30480" algn="just">
              <a:lnSpc>
                <a:spcPct val="115000"/>
              </a:lnSpc>
              <a:spcAft>
                <a:spcPts val="1200"/>
              </a:spcAft>
            </a:pPr>
            <a:r>
              <a:rPr lang="en-US" sz="2000" b="1"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Tác</a:t>
            </a:r>
            <a:r>
              <a:rPr lang="en-US" sz="2000" dirty="0">
                <a:solidFill>
                  <a:srgbClr val="C00000"/>
                </a:solidFill>
                <a:latin typeface="Times New Roman" panose="02020603050405020304" pitchFamily="18" charset="0"/>
                <a:ea typeface="Times New Roman" panose="02020603050405020304" pitchFamily="18" charset="0"/>
              </a:rPr>
              <a:t> </a:t>
            </a:r>
            <a:r>
              <a:rPr lang="en-US" sz="2000" dirty="0" err="1">
                <a:solidFill>
                  <a:srgbClr val="C00000"/>
                </a:solidFill>
                <a:latin typeface="Times New Roman" panose="02020603050405020304" pitchFamily="18" charset="0"/>
                <a:ea typeface="Times New Roman" panose="02020603050405020304" pitchFamily="18" charset="0"/>
              </a:rPr>
              <a:t>giả</a:t>
            </a:r>
            <a:r>
              <a:rPr lang="en-US" sz="2000" dirty="0">
                <a:solidFill>
                  <a:srgbClr val="C00000"/>
                </a:solidFill>
                <a:latin typeface="Times New Roman" panose="02020603050405020304" pitchFamily="18" charset="0"/>
                <a:ea typeface="Times New Roman" panose="02020603050405020304" pitchFamily="18" charset="0"/>
              </a:rPr>
              <a:t> </a:t>
            </a:r>
            <a:r>
              <a:rPr lang="vi-VN" sz="2000" dirty="0">
                <a:solidFill>
                  <a:srgbClr val="C00000"/>
                </a:solidFill>
                <a:latin typeface="Times New Roman" panose="02020603050405020304" pitchFamily="18" charset="0"/>
                <a:ea typeface="Times New Roman" panose="02020603050405020304" pitchFamily="18" charset="0"/>
              </a:rPr>
              <a:t>Đinh Nam Khương (1949 - 2018)</a:t>
            </a:r>
            <a:endParaRPr lang="en-US" sz="2000" dirty="0">
              <a:solidFill>
                <a:srgbClr val="C0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C00000"/>
                </a:solidFill>
                <a:latin typeface="Times New Roman" panose="02020603050405020304" pitchFamily="18" charset="0"/>
                <a:ea typeface="Times New Roman" panose="02020603050405020304" pitchFamily="18" charset="0"/>
              </a:rPr>
              <a:t>- </a:t>
            </a:r>
            <a:r>
              <a:rPr lang="vi-VN" sz="2000" b="1" dirty="0">
                <a:solidFill>
                  <a:srgbClr val="C00000"/>
                </a:solidFill>
                <a:latin typeface="Times New Roman" panose="02020603050405020304" pitchFamily="18" charset="0"/>
                <a:ea typeface="Times New Roman" panose="02020603050405020304" pitchFamily="18" charset="0"/>
              </a:rPr>
              <a:t>Quê quán</a:t>
            </a:r>
            <a:r>
              <a:rPr lang="vi-VN" sz="2000" dirty="0">
                <a:solidFill>
                  <a:srgbClr val="C00000"/>
                </a:solidFill>
                <a:latin typeface="Times New Roman" panose="02020603050405020304" pitchFamily="18" charset="0"/>
                <a:ea typeface="Times New Roman" panose="02020603050405020304" pitchFamily="18" charset="0"/>
              </a:rPr>
              <a:t>: Thôn Đục Khuê, xã Hương Sơn, huyện Mỹ Đức, Hà Nội.</a:t>
            </a:r>
            <a:endParaRPr lang="en-US" sz="2000" dirty="0">
              <a:solidFill>
                <a:srgbClr val="C0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C00000"/>
                </a:solidFill>
                <a:latin typeface="Times New Roman" panose="02020603050405020304" pitchFamily="18" charset="0"/>
                <a:ea typeface="Times New Roman" panose="02020603050405020304" pitchFamily="18" charset="0"/>
              </a:rPr>
              <a:t>- </a:t>
            </a:r>
            <a:r>
              <a:rPr lang="vi-VN" sz="2000" b="1" dirty="0">
                <a:solidFill>
                  <a:srgbClr val="C00000"/>
                </a:solidFill>
                <a:latin typeface="Times New Roman" panose="02020603050405020304" pitchFamily="18" charset="0"/>
                <a:ea typeface="Times New Roman" panose="02020603050405020304" pitchFamily="18" charset="0"/>
              </a:rPr>
              <a:t>Chức danh</a:t>
            </a:r>
            <a:r>
              <a:rPr lang="vi-VN" sz="2000" dirty="0">
                <a:solidFill>
                  <a:srgbClr val="C00000"/>
                </a:solidFill>
                <a:latin typeface="Times New Roman" panose="02020603050405020304" pitchFamily="18" charset="0"/>
                <a:ea typeface="Times New Roman" panose="02020603050405020304" pitchFamily="18" charset="0"/>
              </a:rPr>
              <a:t>: Từng là phó chủ tịch Hội Đông y Mỹ Đức, Hà Nội; Hội viên Hội Nhà văn Việt Nam.</a:t>
            </a:r>
            <a:endParaRPr lang="en-US" sz="2000" dirty="0">
              <a:solidFill>
                <a:srgbClr val="C0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C00000"/>
                </a:solidFill>
                <a:latin typeface="Times New Roman" panose="02020603050405020304" pitchFamily="18" charset="0"/>
                <a:ea typeface="Times New Roman" panose="02020603050405020304" pitchFamily="18" charset="0"/>
              </a:rPr>
              <a:t>- </a:t>
            </a:r>
            <a:r>
              <a:rPr lang="vi-VN" sz="2000" b="1" dirty="0">
                <a:solidFill>
                  <a:srgbClr val="C00000"/>
                </a:solidFill>
                <a:latin typeface="Times New Roman" panose="02020603050405020304" pitchFamily="18" charset="0"/>
                <a:ea typeface="Times New Roman" panose="02020603050405020304" pitchFamily="18" charset="0"/>
              </a:rPr>
              <a:t>Giải thưởng</a:t>
            </a:r>
            <a:r>
              <a:rPr lang="vi-VN" sz="2000" dirty="0">
                <a:solidFill>
                  <a:srgbClr val="C00000"/>
                </a:solidFill>
                <a:latin typeface="Times New Roman" panose="02020603050405020304" pitchFamily="18" charset="0"/>
                <a:ea typeface="Times New Roman" panose="02020603050405020304" pitchFamily="18" charset="0"/>
              </a:rPr>
              <a:t>:</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Giải A cuộc thi thơ 1981 - 1982 - Báo Văn nghệ.</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Tặng thưởng bài thơ hay nhất 1992 - Báo Văn nghệ Quân đội.</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Tặng thưởng chùm thơ hay nhất 2001 - Báo Văn nghệ.</a:t>
            </a:r>
            <a:br>
              <a:rPr lang="vi-VN" sz="2000" dirty="0">
                <a:solidFill>
                  <a:srgbClr val="C00000"/>
                </a:solidFill>
                <a:latin typeface="Times New Roman" panose="02020603050405020304" pitchFamily="18" charset="0"/>
                <a:ea typeface="Times New Roman" panose="02020603050405020304" pitchFamily="18" charset="0"/>
              </a:rPr>
            </a:br>
            <a:r>
              <a:rPr lang="vi-VN" sz="2000" dirty="0">
                <a:solidFill>
                  <a:srgbClr val="C00000"/>
                </a:solidFill>
                <a:latin typeface="Times New Roman" panose="02020603050405020304" pitchFamily="18" charset="0"/>
                <a:ea typeface="Times New Roman" panose="02020603050405020304" pitchFamily="18" charset="0"/>
              </a:rPr>
              <a:t>+ Giải B cuộc thi thơ Lục bát 2002 - 2003.</a:t>
            </a:r>
            <a:endParaRPr lang="en-US" sz="2000" dirty="0">
              <a:solidFill>
                <a:srgbClr val="C00000"/>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601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8939" y="1151964"/>
            <a:ext cx="6601546" cy="8197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2. Tìm hiểu chung về bài thơ</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Right Arrow 12"/>
          <p:cNvSpPr/>
          <p:nvPr/>
        </p:nvSpPr>
        <p:spPr>
          <a:xfrm>
            <a:off x="3669098" y="2847703"/>
            <a:ext cx="2429692" cy="2612572"/>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D0D0D"/>
                </a:solidFill>
                <a:latin typeface="Times New Roman" panose="02020603050405020304" pitchFamily="18" charset="0"/>
                <a:ea typeface="Times New Roman" panose="02020603050405020304" pitchFamily="18" charset="0"/>
              </a:rPr>
              <a:t>a. </a:t>
            </a:r>
            <a:r>
              <a:rPr lang="en-US" sz="2800" b="1">
                <a:solidFill>
                  <a:srgbClr val="0D0D0D"/>
                </a:solidFill>
                <a:latin typeface="Times New Roman" panose="02020603050405020304" pitchFamily="18" charset="0"/>
                <a:ea typeface="Times New Roman" panose="02020603050405020304" pitchFamily="18" charset="0"/>
              </a:rPr>
              <a:t>Xuất xứ</a:t>
            </a:r>
            <a:r>
              <a:rPr lang="en-US" sz="2800">
                <a:solidFill>
                  <a:srgbClr val="0D0D0D"/>
                </a:solidFill>
                <a:latin typeface="Times New Roman" panose="02020603050405020304" pitchFamily="18" charset="0"/>
                <a:ea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6518366" y="4153989"/>
            <a:ext cx="4271554" cy="2063932"/>
          </a:xfrm>
          <a:prstGeom prst="round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15000"/>
              </a:lnSpc>
              <a:spcAft>
                <a:spcPts val="1200"/>
              </a:spcAft>
            </a:pPr>
            <a:r>
              <a:rPr lang="en-US" sz="3600" dirty="0" err="1">
                <a:solidFill>
                  <a:srgbClr val="0D0D0D"/>
                </a:solidFill>
                <a:latin typeface="Times New Roman" panose="02020603050405020304" pitchFamily="18" charset="0"/>
                <a:ea typeface="Times New Roman" panose="02020603050405020304" pitchFamily="18" charset="0"/>
              </a:rPr>
              <a:t>Trích</a:t>
            </a:r>
            <a:r>
              <a:rPr lang="en-US" sz="3600"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Mẹ</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Tuyển</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thơ</a:t>
            </a:r>
            <a:r>
              <a:rPr lang="en-US" sz="3600" i="1" dirty="0">
                <a:solidFill>
                  <a:srgbClr val="0D0D0D"/>
                </a:solidFill>
                <a:latin typeface="Times New Roman" panose="02020603050405020304" pitchFamily="18" charset="0"/>
                <a:ea typeface="Times New Roman" panose="02020603050405020304" pitchFamily="18" charset="0"/>
              </a:rPr>
              <a:t>)</a:t>
            </a:r>
            <a:r>
              <a:rPr lang="en-US" sz="3600" dirty="0">
                <a:solidFill>
                  <a:srgbClr val="0D0D0D"/>
                </a:solidFill>
                <a:latin typeface="Times New Roman" panose="02020603050405020304" pitchFamily="18" charset="0"/>
                <a:ea typeface="Times New Roman" panose="02020603050405020304" pitchFamily="18" charset="0"/>
              </a:rPr>
              <a:t> - 2002.</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
        <p:nvSpPr>
          <p:cNvPr id="7" name="Plaque 6"/>
          <p:cNvSpPr/>
          <p:nvPr/>
        </p:nvSpPr>
        <p:spPr>
          <a:xfrm>
            <a:off x="218940" y="230260"/>
            <a:ext cx="7367723" cy="81971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4"/>
          <a:stretch>
            <a:fillRect/>
          </a:stretch>
        </p:blipFill>
        <p:spPr>
          <a:xfrm>
            <a:off x="392022" y="2305217"/>
            <a:ext cx="2857500" cy="2182252"/>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2067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80">
                                          <p:stCondLst>
                                            <p:cond delay="0"/>
                                          </p:stCondLst>
                                        </p:cTn>
                                        <p:tgtEl>
                                          <p:spTgt spid="5"/>
                                        </p:tgtEl>
                                      </p:cBhvr>
                                    </p:animEffect>
                                    <p:anim calcmode="lin" valueType="num">
                                      <p:cBhvr>
                                        <p:cTn id="5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gtEl>
                                      </p:cBhvr>
                                      <p:to x="100000" y="60000"/>
                                    </p:animScale>
                                    <p:animScale>
                                      <p:cBhvr>
                                        <p:cTn id="57" dur="166" decel="50000">
                                          <p:stCondLst>
                                            <p:cond delay="676"/>
                                          </p:stCondLst>
                                        </p:cTn>
                                        <p:tgtEl>
                                          <p:spTgt spid="5"/>
                                        </p:tgtEl>
                                      </p:cBhvr>
                                      <p:to x="100000" y="100000"/>
                                    </p:animScale>
                                    <p:animScale>
                                      <p:cBhvr>
                                        <p:cTn id="58" dur="26">
                                          <p:stCondLst>
                                            <p:cond delay="1312"/>
                                          </p:stCondLst>
                                        </p:cTn>
                                        <p:tgtEl>
                                          <p:spTgt spid="5"/>
                                        </p:tgtEl>
                                      </p:cBhvr>
                                      <p:to x="100000" y="80000"/>
                                    </p:animScale>
                                    <p:animScale>
                                      <p:cBhvr>
                                        <p:cTn id="59" dur="166" decel="50000">
                                          <p:stCondLst>
                                            <p:cond delay="1338"/>
                                          </p:stCondLst>
                                        </p:cTn>
                                        <p:tgtEl>
                                          <p:spTgt spid="5"/>
                                        </p:tgtEl>
                                      </p:cBhvr>
                                      <p:to x="100000" y="100000"/>
                                    </p:animScale>
                                    <p:animScale>
                                      <p:cBhvr>
                                        <p:cTn id="60" dur="26">
                                          <p:stCondLst>
                                            <p:cond delay="1642"/>
                                          </p:stCondLst>
                                        </p:cTn>
                                        <p:tgtEl>
                                          <p:spTgt spid="5"/>
                                        </p:tgtEl>
                                      </p:cBhvr>
                                      <p:to x="100000" y="90000"/>
                                    </p:animScale>
                                    <p:animScale>
                                      <p:cBhvr>
                                        <p:cTn id="61" dur="166" decel="50000">
                                          <p:stCondLst>
                                            <p:cond delay="1668"/>
                                          </p:stCondLst>
                                        </p:cTn>
                                        <p:tgtEl>
                                          <p:spTgt spid="5"/>
                                        </p:tgtEl>
                                      </p:cBhvr>
                                      <p:to x="100000" y="100000"/>
                                    </p:animScale>
                                    <p:animScale>
                                      <p:cBhvr>
                                        <p:cTn id="62" dur="26">
                                          <p:stCondLst>
                                            <p:cond delay="1808"/>
                                          </p:stCondLst>
                                        </p:cTn>
                                        <p:tgtEl>
                                          <p:spTgt spid="5"/>
                                        </p:tgtEl>
                                      </p:cBhvr>
                                      <p:to x="100000" y="95000"/>
                                    </p:animScale>
                                    <p:animScale>
                                      <p:cBhvr>
                                        <p:cTn id="6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8939" y="966220"/>
            <a:ext cx="6601546"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5" name="Right Arrow Callout 14"/>
          <p:cNvSpPr/>
          <p:nvPr/>
        </p:nvSpPr>
        <p:spPr>
          <a:xfrm>
            <a:off x="2930907" y="2784696"/>
            <a:ext cx="3032285" cy="3018666"/>
          </a:xfrm>
          <a:prstGeom prst="rightArrowCallou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Đọc giọng nhẹ nhàng, gợi cảm.</a:t>
            </a: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Tìm hiểu chú thích</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g</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iải thích từ khó </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(SGK-T</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 </a:t>
            </a:r>
            <a:r>
              <a:rPr lang="en-US" sz="1600" b="1" dirty="0">
                <a:solidFill>
                  <a:srgbClr val="000000"/>
                </a:solidFill>
                <a:latin typeface="Times New Roman" panose="02020603050405020304" pitchFamily="18" charset="0"/>
                <a:ea typeface="Times New Roman" panose="02020603050405020304" pitchFamily="18" charset="0"/>
              </a:rPr>
              <a:t>40</a:t>
            </a:r>
            <a:r>
              <a:rPr kumimoji="0" lang="vi-VN"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285750" marR="30480" lvl="0" indent="-28575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6" name="Right Arrow 15"/>
          <p:cNvSpPr/>
          <p:nvPr/>
        </p:nvSpPr>
        <p:spPr>
          <a:xfrm>
            <a:off x="524212" y="2559647"/>
            <a:ext cx="2406695" cy="3416510"/>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mn-cs"/>
              </a:rPr>
              <a:t>b</a:t>
            </a:r>
            <a:r>
              <a:rPr kumimoji="0" lang="en-US" sz="1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Hướng</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dẫn</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đọc</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và</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tìm</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hiểu</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chú</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thích</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thơ</a:t>
            </a: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218940" y="230260"/>
            <a:ext cx="736772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5906921" y="1724837"/>
            <a:ext cx="5257799" cy="4866683"/>
            <a:chOff x="5906921" y="1724837"/>
            <a:chExt cx="5257799" cy="4866683"/>
          </a:xfrm>
        </p:grpSpPr>
        <p:pic>
          <p:nvPicPr>
            <p:cNvPr id="8" name="Picture 7"/>
            <p:cNvPicPr>
              <a:picLocks noChangeAspect="1"/>
            </p:cNvPicPr>
            <p:nvPr/>
          </p:nvPicPr>
          <p:blipFill>
            <a:blip r:embed="rId4"/>
            <a:stretch>
              <a:fillRect/>
            </a:stretch>
          </p:blipFill>
          <p:spPr>
            <a:xfrm>
              <a:off x="5906921" y="1724837"/>
              <a:ext cx="5257799" cy="4866683"/>
            </a:xfrm>
            <a:prstGeom prst="rect">
              <a:avLst/>
            </a:prstGeom>
          </p:spPr>
        </p:pic>
        <p:sp>
          <p:nvSpPr>
            <p:cNvPr id="4" name="Rectangle 3"/>
            <p:cNvSpPr/>
            <p:nvPr/>
          </p:nvSpPr>
          <p:spPr>
            <a:xfrm>
              <a:off x="6629648" y="2198513"/>
              <a:ext cx="3868615" cy="4031873"/>
            </a:xfrm>
            <a:prstGeom prst="rect">
              <a:avLst/>
            </a:prstGeom>
            <a:solidFill>
              <a:schemeClr val="bg1">
                <a:lumMod val="95000"/>
              </a:schemeClr>
            </a:solidFill>
          </p:spPr>
          <p:txBody>
            <a:bodyPr wrap="square">
              <a:spAutoFit/>
            </a:bodyPr>
            <a:lstStyle/>
            <a:p>
              <a:endParaRPr lang="en-US" sz="1600" dirty="0">
                <a:solidFill>
                  <a:srgbClr val="00264D"/>
                </a:solidFill>
                <a:latin typeface="+mj-lt"/>
              </a:endParaRPr>
            </a:p>
            <a:p>
              <a:r>
                <a:rPr lang="vi-VN" sz="1600" dirty="0">
                  <a:solidFill>
                    <a:srgbClr val="00264D"/>
                  </a:solidFill>
                  <a:latin typeface="+mj-lt"/>
                </a:rPr>
                <a:t>Con về thăm mẹ chiều đông</a:t>
              </a:r>
              <a:br>
                <a:rPr lang="vi-VN" sz="1600" dirty="0">
                  <a:latin typeface="+mj-lt"/>
                </a:rPr>
              </a:br>
              <a:r>
                <a:rPr lang="vi-VN" sz="1600" dirty="0">
                  <a:solidFill>
                    <a:srgbClr val="00264D"/>
                  </a:solidFill>
                  <a:latin typeface="+mj-lt"/>
                </a:rPr>
                <a:t>Bếp chưa lên khói mẹ không có nhà</a:t>
              </a:r>
              <a:br>
                <a:rPr lang="vi-VN" sz="1600" dirty="0">
                  <a:latin typeface="+mj-lt"/>
                </a:rPr>
              </a:br>
              <a:r>
                <a:rPr lang="vi-VN" sz="1600" dirty="0">
                  <a:solidFill>
                    <a:srgbClr val="00264D"/>
                  </a:solidFill>
                  <a:latin typeface="+mj-lt"/>
                </a:rPr>
                <a:t>Mình con thơ thẩn vào ra</a:t>
              </a:r>
              <a:br>
                <a:rPr lang="vi-VN" sz="1600" dirty="0">
                  <a:latin typeface="+mj-lt"/>
                </a:rPr>
              </a:br>
              <a:r>
                <a:rPr lang="vi-VN" sz="1600" dirty="0">
                  <a:solidFill>
                    <a:srgbClr val="00264D"/>
                  </a:solidFill>
                  <a:latin typeface="+mj-lt"/>
                </a:rPr>
                <a:t>Trời đang yên vậy bỗng oà mưa rơi</a:t>
              </a:r>
              <a:br>
                <a:rPr lang="vi-VN" sz="1600" dirty="0">
                  <a:latin typeface="+mj-lt"/>
                </a:rPr>
              </a:br>
              <a:r>
                <a:rPr lang="vi-VN" sz="1600" dirty="0">
                  <a:solidFill>
                    <a:srgbClr val="00264D"/>
                  </a:solidFill>
                  <a:latin typeface="+mj-lt"/>
                </a:rPr>
                <a:t>Chum tương mẹ đã đậy rồi</a:t>
              </a:r>
              <a:br>
                <a:rPr lang="vi-VN" sz="1600" dirty="0">
                  <a:latin typeface="+mj-lt"/>
                </a:rPr>
              </a:br>
              <a:r>
                <a:rPr lang="vi-VN" sz="1600" dirty="0">
                  <a:solidFill>
                    <a:srgbClr val="00264D"/>
                  </a:solidFill>
                  <a:latin typeface="+mj-lt"/>
                </a:rPr>
                <a:t>Nón mê xưa đứng nay ngồi dầm mưa</a:t>
              </a:r>
              <a:br>
                <a:rPr lang="vi-VN" sz="1600" dirty="0">
                  <a:latin typeface="+mj-lt"/>
                </a:rPr>
              </a:br>
              <a:r>
                <a:rPr lang="vi-VN" sz="1600" dirty="0">
                  <a:solidFill>
                    <a:srgbClr val="00264D"/>
                  </a:solidFill>
                  <a:latin typeface="+mj-lt"/>
                </a:rPr>
                <a:t>Áo tơi qua buổi cày bừa</a:t>
              </a:r>
              <a:br>
                <a:rPr lang="vi-VN" sz="1600" dirty="0">
                  <a:latin typeface="+mj-lt"/>
                </a:rPr>
              </a:br>
              <a:r>
                <a:rPr lang="vi-VN" sz="1600" dirty="0">
                  <a:solidFill>
                    <a:srgbClr val="00264D"/>
                  </a:solidFill>
                  <a:latin typeface="+mj-lt"/>
                </a:rPr>
                <a:t>Giờ còn lủn củn khoác hờ người rơm</a:t>
              </a:r>
              <a:br>
                <a:rPr lang="vi-VN" sz="1600" dirty="0">
                  <a:latin typeface="+mj-lt"/>
                </a:rPr>
              </a:br>
              <a:r>
                <a:rPr lang="vi-VN" sz="1600" dirty="0">
                  <a:solidFill>
                    <a:srgbClr val="00264D"/>
                  </a:solidFill>
                  <a:latin typeface="+mj-lt"/>
                </a:rPr>
                <a:t>Đàn gà mới nở vàng ươm</a:t>
              </a:r>
              <a:br>
                <a:rPr lang="vi-VN" sz="1600" dirty="0">
                  <a:latin typeface="+mj-lt"/>
                </a:rPr>
              </a:br>
              <a:r>
                <a:rPr lang="vi-VN" sz="1600" dirty="0">
                  <a:solidFill>
                    <a:srgbClr val="00264D"/>
                  </a:solidFill>
                  <a:latin typeface="+mj-lt"/>
                </a:rPr>
                <a:t>Vào ra quanh một cái nơm hỏng vành</a:t>
              </a:r>
              <a:br>
                <a:rPr lang="vi-VN" sz="1600" dirty="0">
                  <a:latin typeface="+mj-lt"/>
                </a:rPr>
              </a:br>
              <a:r>
                <a:rPr lang="vi-VN" sz="1600" dirty="0">
                  <a:solidFill>
                    <a:srgbClr val="00264D"/>
                  </a:solidFill>
                  <a:latin typeface="+mj-lt"/>
                </a:rPr>
                <a:t>Bất ngờ rụng ở trên cành</a:t>
              </a:r>
              <a:br>
                <a:rPr lang="vi-VN" sz="1600" dirty="0">
                  <a:latin typeface="+mj-lt"/>
                </a:rPr>
              </a:br>
              <a:r>
                <a:rPr lang="vi-VN" sz="1600" dirty="0">
                  <a:solidFill>
                    <a:srgbClr val="00264D"/>
                  </a:solidFill>
                  <a:latin typeface="+mj-lt"/>
                </a:rPr>
                <a:t>Trái na cuối vụ mẹ dành phần con</a:t>
              </a:r>
              <a:br>
                <a:rPr lang="vi-VN" sz="1600" dirty="0">
                  <a:latin typeface="+mj-lt"/>
                </a:rPr>
              </a:br>
              <a:r>
                <a:rPr lang="vi-VN" sz="1600" dirty="0">
                  <a:solidFill>
                    <a:srgbClr val="00264D"/>
                  </a:solidFill>
                  <a:latin typeface="+mj-lt"/>
                </a:rPr>
                <a:t>Nghẹn ngào thương mẹ nhiều hơn</a:t>
              </a:r>
              <a:br>
                <a:rPr lang="vi-VN" sz="1600" dirty="0">
                  <a:latin typeface="+mj-lt"/>
                </a:rPr>
              </a:br>
              <a:r>
                <a:rPr lang="vi-VN" sz="1600" dirty="0">
                  <a:solidFill>
                    <a:srgbClr val="00264D"/>
                  </a:solidFill>
                  <a:latin typeface="+mj-lt"/>
                </a:rPr>
                <a:t>Rưng rưng từ chuyện giản đơn thường ngày.</a:t>
              </a:r>
              <a:endParaRPr lang="en-US" sz="1600" dirty="0">
                <a:solidFill>
                  <a:srgbClr val="00264D"/>
                </a:solidFill>
                <a:latin typeface="+mj-lt"/>
              </a:endParaRPr>
            </a:p>
            <a:p>
              <a:endParaRPr lang="en-US" sz="1600" dirty="0">
                <a:latin typeface="+mj-lt"/>
              </a:endParaRPr>
            </a:p>
          </p:txBody>
        </p:sp>
      </p:grpSp>
    </p:spTree>
    <p:custDataLst>
      <p:tags r:id="rId1"/>
    </p:custDataLst>
    <p:extLst>
      <p:ext uri="{BB962C8B-B14F-4D97-AF65-F5344CB8AC3E}">
        <p14:creationId xmlns:p14="http://schemas.microsoft.com/office/powerpoint/2010/main" val="27118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966220"/>
            <a:ext cx="656314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3"/>
          <a:stretch>
            <a:fillRect/>
          </a:stretch>
        </p:blipFill>
        <p:spPr>
          <a:xfrm>
            <a:off x="7960995" y="3480990"/>
            <a:ext cx="2168434" cy="1902801"/>
          </a:xfrm>
          <a:prstGeom prst="rect">
            <a:avLst/>
          </a:prstGeom>
        </p:spPr>
      </p:pic>
      <p:sp>
        <p:nvSpPr>
          <p:cNvPr id="6" name="Plaque 5"/>
          <p:cNvSpPr/>
          <p:nvPr/>
        </p:nvSpPr>
        <p:spPr>
          <a:xfrm>
            <a:off x="218941" y="230260"/>
            <a:ext cx="732486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Cloud Callout 8"/>
          <p:cNvSpPr/>
          <p:nvPr/>
        </p:nvSpPr>
        <p:spPr>
          <a:xfrm>
            <a:off x="1233624" y="2135515"/>
            <a:ext cx="6727371" cy="2690949"/>
          </a:xfrm>
          <a:prstGeom prst="cloudCallout">
            <a:avLst>
              <a:gd name="adj1" fmla="val 50739"/>
              <a:gd name="adj2" fmla="val 31705"/>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pt-BR" sz="2400" b="1" dirty="0">
                <a:solidFill>
                  <a:srgbClr val="C00000"/>
                </a:solidFill>
                <a:latin typeface="Times New Roman" panose="02020603050405020304" pitchFamily="18" charset="0"/>
                <a:ea typeface="Times New Roman" panose="02020603050405020304" pitchFamily="18" charset="0"/>
              </a:rPr>
              <a:t>*</a:t>
            </a:r>
            <a:r>
              <a:rPr lang="pt-BR" sz="2400" dirty="0">
                <a:solidFill>
                  <a:srgbClr val="C00000"/>
                </a:solidFill>
                <a:latin typeface="Times New Roman" panose="02020603050405020304" pitchFamily="18" charset="0"/>
                <a:ea typeface="Times New Roman" panose="02020603050405020304" pitchFamily="18" charset="0"/>
              </a:rPr>
              <a:t> </a:t>
            </a:r>
            <a:r>
              <a:rPr lang="pt-BR" sz="2400" b="1" dirty="0">
                <a:solidFill>
                  <a:srgbClr val="C00000"/>
                </a:solidFill>
                <a:latin typeface="Times New Roman" panose="02020603050405020304" pitchFamily="18" charset="0"/>
                <a:ea typeface="Times New Roman" panose="02020603050405020304" pitchFamily="18" charset="0"/>
              </a:rPr>
              <a:t>Nêu bố cục của bài thơ: bài thơ chia làm mấy khổ?</a:t>
            </a:r>
            <a:endParaRPr lang="en-US" sz="2000" dirty="0">
              <a:solidFill>
                <a:srgbClr val="C0000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pt-BR" sz="2400" b="1" dirty="0">
                <a:solidFill>
                  <a:srgbClr val="C00000"/>
                </a:solidFill>
                <a:latin typeface="Times New Roman" panose="02020603050405020304" pitchFamily="18" charset="0"/>
                <a:ea typeface="Times New Roman" panose="02020603050405020304" pitchFamily="18" charset="0"/>
              </a:rPr>
              <a:t>*Bài thơ là lời của ai và viết về điều gì?</a:t>
            </a:r>
            <a:endParaRPr lang="en-US" sz="2000" dirty="0">
              <a:solidFill>
                <a:srgbClr val="C00000"/>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0873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913968"/>
            <a:ext cx="662714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1599014" y="807089"/>
            <a:ext cx="8993971" cy="5243823"/>
            <a:chOff x="1417104" y="1375446"/>
            <a:chExt cx="8993971" cy="5243823"/>
          </a:xfrm>
          <a:scene3d>
            <a:camera prst="orthographicFront">
              <a:rot lat="0" lon="0" rev="0"/>
            </a:camera>
            <a:lightRig rig="soft" dir="t">
              <a:rot lat="0" lon="0" rev="0"/>
            </a:lightRig>
          </a:scene3d>
        </p:grpSpPr>
        <p:sp>
          <p:nvSpPr>
            <p:cNvPr id="4" name="Freeform 3"/>
            <p:cNvSpPr/>
            <p:nvPr/>
          </p:nvSpPr>
          <p:spPr>
            <a:xfrm>
              <a:off x="1417104" y="2789746"/>
              <a:ext cx="2356774" cy="2415222"/>
            </a:xfrm>
            <a:custGeom>
              <a:avLst/>
              <a:gdLst>
                <a:gd name="connsiteX0" fmla="*/ 0 w 2356774"/>
                <a:gd name="connsiteY0" fmla="*/ 235677 h 2415222"/>
                <a:gd name="connsiteX1" fmla="*/ 235677 w 2356774"/>
                <a:gd name="connsiteY1" fmla="*/ 0 h 2415222"/>
                <a:gd name="connsiteX2" fmla="*/ 2121097 w 2356774"/>
                <a:gd name="connsiteY2" fmla="*/ 0 h 2415222"/>
                <a:gd name="connsiteX3" fmla="*/ 2356774 w 2356774"/>
                <a:gd name="connsiteY3" fmla="*/ 235677 h 2415222"/>
                <a:gd name="connsiteX4" fmla="*/ 2356774 w 2356774"/>
                <a:gd name="connsiteY4" fmla="*/ 2179545 h 2415222"/>
                <a:gd name="connsiteX5" fmla="*/ 2121097 w 2356774"/>
                <a:gd name="connsiteY5" fmla="*/ 2415222 h 2415222"/>
                <a:gd name="connsiteX6" fmla="*/ 235677 w 2356774"/>
                <a:gd name="connsiteY6" fmla="*/ 2415222 h 2415222"/>
                <a:gd name="connsiteX7" fmla="*/ 0 w 2356774"/>
                <a:gd name="connsiteY7" fmla="*/ 2179545 h 2415222"/>
                <a:gd name="connsiteX8" fmla="*/ 0 w 2356774"/>
                <a:gd name="connsiteY8" fmla="*/ 235677 h 241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415222">
                  <a:moveTo>
                    <a:pt x="0" y="235677"/>
                  </a:moveTo>
                  <a:cubicBezTo>
                    <a:pt x="0" y="105516"/>
                    <a:pt x="105516" y="0"/>
                    <a:pt x="235677" y="0"/>
                  </a:cubicBezTo>
                  <a:lnTo>
                    <a:pt x="2121097" y="0"/>
                  </a:lnTo>
                  <a:cubicBezTo>
                    <a:pt x="2251258" y="0"/>
                    <a:pt x="2356774" y="105516"/>
                    <a:pt x="2356774" y="235677"/>
                  </a:cubicBezTo>
                  <a:lnTo>
                    <a:pt x="2356774" y="2179545"/>
                  </a:lnTo>
                  <a:cubicBezTo>
                    <a:pt x="2356774" y="2309706"/>
                    <a:pt x="2251258" y="2415222"/>
                    <a:pt x="2121097" y="2415222"/>
                  </a:cubicBezTo>
                  <a:lnTo>
                    <a:pt x="235677" y="2415222"/>
                  </a:lnTo>
                  <a:cubicBezTo>
                    <a:pt x="105516" y="2415222"/>
                    <a:pt x="0" y="2309706"/>
                    <a:pt x="0" y="2179545"/>
                  </a:cubicBezTo>
                  <a:lnTo>
                    <a:pt x="0" y="235677"/>
                  </a:lnTo>
                  <a:close/>
                </a:path>
              </a:pathLst>
            </a:custGeom>
            <a:solidFill>
              <a:schemeClr val="accent6">
                <a:lumMod val="50000"/>
              </a:schemeClr>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c. </a:t>
              </a:r>
              <a:r>
                <a:rPr lang="en-US" sz="3200" b="1" kern="1200" dirty="0" err="1">
                  <a:latin typeface="Times New Roman" panose="02020603050405020304" pitchFamily="18" charset="0"/>
                  <a:cs typeface="Times New Roman" panose="02020603050405020304" pitchFamily="18" charset="0"/>
                </a:rPr>
                <a:t>Thể</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và</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bố</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cục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p>
          </p:txBody>
        </p:sp>
        <p:sp>
          <p:nvSpPr>
            <p:cNvPr id="7" name="Freeform 6"/>
            <p:cNvSpPr/>
            <p:nvPr/>
          </p:nvSpPr>
          <p:spPr>
            <a:xfrm>
              <a:off x="3773879" y="3977162"/>
              <a:ext cx="575642" cy="40390"/>
            </a:xfrm>
            <a:custGeom>
              <a:avLst/>
              <a:gdLst>
                <a:gd name="connsiteX0" fmla="*/ 0 w 575642"/>
                <a:gd name="connsiteY0" fmla="*/ 20195 h 40390"/>
                <a:gd name="connsiteX1" fmla="*/ 575642 w 575642"/>
                <a:gd name="connsiteY1" fmla="*/ 20195 h 40390"/>
              </a:gdLst>
              <a:ahLst/>
              <a:cxnLst>
                <a:cxn ang="0">
                  <a:pos x="connsiteX0" y="connsiteY0"/>
                </a:cxn>
                <a:cxn ang="0">
                  <a:pos x="connsiteX1" y="connsiteY1"/>
                </a:cxn>
              </a:cxnLst>
              <a:rect l="l" t="t" r="r" b="b"/>
              <a:pathLst>
                <a:path w="575642" h="40390">
                  <a:moveTo>
                    <a:pt x="0" y="20195"/>
                  </a:moveTo>
                  <a:lnTo>
                    <a:pt x="575642"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86130" tIns="5804" rIns="286130" bIns="5804"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4349521" y="2663146"/>
              <a:ext cx="2356774" cy="2668422"/>
            </a:xfrm>
            <a:custGeom>
              <a:avLst/>
              <a:gdLst>
                <a:gd name="connsiteX0" fmla="*/ 0 w 2356774"/>
                <a:gd name="connsiteY0" fmla="*/ 235677 h 2668422"/>
                <a:gd name="connsiteX1" fmla="*/ 235677 w 2356774"/>
                <a:gd name="connsiteY1" fmla="*/ 0 h 2668422"/>
                <a:gd name="connsiteX2" fmla="*/ 2121097 w 2356774"/>
                <a:gd name="connsiteY2" fmla="*/ 0 h 2668422"/>
                <a:gd name="connsiteX3" fmla="*/ 2356774 w 2356774"/>
                <a:gd name="connsiteY3" fmla="*/ 235677 h 2668422"/>
                <a:gd name="connsiteX4" fmla="*/ 2356774 w 2356774"/>
                <a:gd name="connsiteY4" fmla="*/ 2432745 h 2668422"/>
                <a:gd name="connsiteX5" fmla="*/ 2121097 w 2356774"/>
                <a:gd name="connsiteY5" fmla="*/ 2668422 h 2668422"/>
                <a:gd name="connsiteX6" fmla="*/ 235677 w 2356774"/>
                <a:gd name="connsiteY6" fmla="*/ 2668422 h 2668422"/>
                <a:gd name="connsiteX7" fmla="*/ 0 w 2356774"/>
                <a:gd name="connsiteY7" fmla="*/ 2432745 h 2668422"/>
                <a:gd name="connsiteX8" fmla="*/ 0 w 2356774"/>
                <a:gd name="connsiteY8" fmla="*/ 235677 h 26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2668422">
                  <a:moveTo>
                    <a:pt x="0" y="235677"/>
                  </a:moveTo>
                  <a:cubicBezTo>
                    <a:pt x="0" y="105516"/>
                    <a:pt x="105516" y="0"/>
                    <a:pt x="235677" y="0"/>
                  </a:cubicBezTo>
                  <a:lnTo>
                    <a:pt x="2121097" y="0"/>
                  </a:lnTo>
                  <a:cubicBezTo>
                    <a:pt x="2251258" y="0"/>
                    <a:pt x="2356774" y="105516"/>
                    <a:pt x="2356774" y="235677"/>
                  </a:cubicBezTo>
                  <a:lnTo>
                    <a:pt x="2356774" y="2432745"/>
                  </a:lnTo>
                  <a:cubicBezTo>
                    <a:pt x="2356774" y="2562906"/>
                    <a:pt x="2251258" y="2668422"/>
                    <a:pt x="2121097" y="2668422"/>
                  </a:cubicBezTo>
                  <a:lnTo>
                    <a:pt x="235677" y="2668422"/>
                  </a:lnTo>
                  <a:cubicBezTo>
                    <a:pt x="105516" y="2668422"/>
                    <a:pt x="0" y="2562906"/>
                    <a:pt x="0" y="2432745"/>
                  </a:cubicBezTo>
                  <a:lnTo>
                    <a:pt x="0" y="235677"/>
                  </a:lnTo>
                  <a:close/>
                </a:path>
              </a:pathLst>
            </a:custGeom>
            <a:solidFill>
              <a:schemeClr val="accent4">
                <a:lumMod val="50000"/>
              </a:schemeClr>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89348" tIns="89348" rIns="89348" bIns="89348" numCol="1" spcCol="1270" anchor="ctr" anchorCtr="0">
              <a:noAutofit/>
            </a:bodyPr>
            <a:lstStyle/>
            <a:p>
              <a:pPr lvl="0" algn="ctr" defTabSz="1422400">
                <a:lnSpc>
                  <a:spcPct val="90000"/>
                </a:lnSpc>
                <a:spcBef>
                  <a:spcPct val="0"/>
                </a:spcBef>
                <a:spcAft>
                  <a:spcPct val="35000"/>
                </a:spcAft>
              </a:pPr>
              <a:r>
                <a:rPr lang="vi-VN" sz="3200" kern="1200" dirty="0">
                  <a:latin typeface="Times New Roman" panose="02020603050405020304" pitchFamily="18" charset="0"/>
                  <a:cs typeface="Times New Roman" panose="02020603050405020304" pitchFamily="18" charset="0"/>
                </a:rPr>
                <a:t>Bài thơ </a:t>
              </a:r>
              <a:r>
                <a:rPr lang="en-US" sz="3200" kern="1200" dirty="0" err="1">
                  <a:latin typeface="Times New Roman" panose="02020603050405020304" pitchFamily="18" charset="0"/>
                  <a:cs typeface="Times New Roman" panose="02020603050405020304" pitchFamily="18" charset="0"/>
                </a:rPr>
                <a:t>viết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theo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thơ</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bát</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được chia làm </a:t>
              </a:r>
              <a:r>
                <a:rPr lang="en-US" sz="3200" kern="1200" dirty="0">
                  <a:latin typeface="Times New Roman" panose="02020603050405020304" pitchFamily="18" charset="0"/>
                  <a:cs typeface="Times New Roman" panose="02020603050405020304" pitchFamily="18" charset="0"/>
                </a:rPr>
                <a:t>4</a:t>
              </a:r>
              <a:r>
                <a:rPr lang="vi-VN" sz="3200" kern="1200" dirty="0">
                  <a:latin typeface="Times New Roman" panose="02020603050405020304" pitchFamily="18" charset="0"/>
                  <a:cs typeface="Times New Roman" panose="02020603050405020304" pitchFamily="18" charset="0"/>
                </a:rPr>
                <a:t> khổ:</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213030">
              <a:off x="6160764" y="2960803"/>
              <a:ext cx="2439069" cy="40390"/>
            </a:xfrm>
            <a:custGeom>
              <a:avLst/>
              <a:gdLst>
                <a:gd name="connsiteX0" fmla="*/ 0 w 2439069"/>
                <a:gd name="connsiteY0" fmla="*/ 20195 h 40390"/>
                <a:gd name="connsiteX1" fmla="*/ 2439069 w 2439069"/>
                <a:gd name="connsiteY1" fmla="*/ 20195 h 40390"/>
              </a:gdLst>
              <a:ahLst/>
              <a:cxnLst>
                <a:cxn ang="0">
                  <a:pos x="connsiteX0" y="connsiteY0"/>
                </a:cxn>
                <a:cxn ang="0">
                  <a:pos x="connsiteX1" y="connsiteY1"/>
                </a:cxn>
              </a:cxnLst>
              <a:rect l="l" t="t" r="r" b="b"/>
              <a:pathLst>
                <a:path w="2439069" h="40390">
                  <a:moveTo>
                    <a:pt x="0" y="20195"/>
                  </a:moveTo>
                  <a:lnTo>
                    <a:pt x="2439069"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71257" tIns="-40781" rIns="1171258" bIns="-40783" numCol="1" spcCol="1270" anchor="ctr" anchorCtr="0">
              <a:noAutofit/>
            </a:bodyPr>
            <a:lstStyle/>
            <a:p>
              <a:pPr lvl="0" algn="ctr" defTabSz="355600">
                <a:lnSpc>
                  <a:spcPct val="90000"/>
                </a:lnSpc>
                <a:spcBef>
                  <a:spcPct val="0"/>
                </a:spcBef>
                <a:spcAft>
                  <a:spcPct val="35000"/>
                </a:spcAft>
              </a:pPr>
              <a:endParaRPr lang="en-US" sz="800" kern="1200"/>
            </a:p>
          </p:txBody>
        </p:sp>
        <p:sp>
          <p:nvSpPr>
            <p:cNvPr id="10" name="Freeform 9"/>
            <p:cNvSpPr/>
            <p:nvPr/>
          </p:nvSpPr>
          <p:spPr>
            <a:xfrm>
              <a:off x="8054301" y="1375446"/>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1: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đầu</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9958797">
              <a:off x="6623855" y="3638376"/>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3" tIns="-16671" rIns="713163" bIns="-16673"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8016074" y="2730591"/>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2: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641203">
              <a:off x="6623855" y="4315949"/>
              <a:ext cx="1474660" cy="40390"/>
            </a:xfrm>
            <a:custGeom>
              <a:avLst/>
              <a:gdLst>
                <a:gd name="connsiteX0" fmla="*/ 0 w 1474660"/>
                <a:gd name="connsiteY0" fmla="*/ 20195 h 40390"/>
                <a:gd name="connsiteX1" fmla="*/ 1474660 w 1474660"/>
                <a:gd name="connsiteY1" fmla="*/ 20195 h 40390"/>
              </a:gdLst>
              <a:ahLst/>
              <a:cxnLst>
                <a:cxn ang="0">
                  <a:pos x="connsiteX0" y="connsiteY0"/>
                </a:cxn>
                <a:cxn ang="0">
                  <a:pos x="connsiteX1" y="connsiteY1"/>
                </a:cxn>
              </a:cxnLst>
              <a:rect l="l" t="t" r="r" b="b"/>
              <a:pathLst>
                <a:path w="1474660" h="40390">
                  <a:moveTo>
                    <a:pt x="0" y="20195"/>
                  </a:moveTo>
                  <a:lnTo>
                    <a:pt x="1474660"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13163" tIns="-16673" rIns="713163" bIns="-16671"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8016074" y="4085737"/>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3: 4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tiếp</a:t>
              </a:r>
              <a:endParaRPr lang="en-US" sz="32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3432263">
              <a:off x="6152109" y="4993522"/>
              <a:ext cx="2418152" cy="40390"/>
            </a:xfrm>
            <a:custGeom>
              <a:avLst/>
              <a:gdLst>
                <a:gd name="connsiteX0" fmla="*/ 0 w 2418152"/>
                <a:gd name="connsiteY0" fmla="*/ 20195 h 40390"/>
                <a:gd name="connsiteX1" fmla="*/ 2418152 w 2418152"/>
                <a:gd name="connsiteY1" fmla="*/ 20195 h 40390"/>
              </a:gdLst>
              <a:ahLst/>
              <a:cxnLst>
                <a:cxn ang="0">
                  <a:pos x="connsiteX0" y="connsiteY0"/>
                </a:cxn>
                <a:cxn ang="0">
                  <a:pos x="connsiteX1" y="connsiteY1"/>
                </a:cxn>
              </a:cxnLst>
              <a:rect l="l" t="t" r="r" b="b"/>
              <a:pathLst>
                <a:path w="2418152" h="40390">
                  <a:moveTo>
                    <a:pt x="0" y="20195"/>
                  </a:moveTo>
                  <a:lnTo>
                    <a:pt x="2418152" y="20195"/>
                  </a:lnTo>
                </a:path>
              </a:pathLst>
            </a:custGeom>
            <a:no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61321" tIns="-40259" rIns="1161323" bIns="-40259" numCol="1" spcCol="1270" anchor="ctr" anchorCtr="0">
              <a:noAutofit/>
            </a:bodyPr>
            <a:lstStyle/>
            <a:p>
              <a:pPr lvl="0" algn="ctr" defTabSz="355600">
                <a:lnSpc>
                  <a:spcPct val="90000"/>
                </a:lnSpc>
                <a:spcBef>
                  <a:spcPct val="0"/>
                </a:spcBef>
                <a:spcAft>
                  <a:spcPct val="35000"/>
                </a:spcAft>
              </a:pPr>
              <a:endParaRPr lang="en-US" sz="800" kern="1200"/>
            </a:p>
          </p:txBody>
        </p:sp>
        <p:sp>
          <p:nvSpPr>
            <p:cNvPr id="16" name="Freeform 15"/>
            <p:cNvSpPr/>
            <p:nvPr/>
          </p:nvSpPr>
          <p:spPr>
            <a:xfrm>
              <a:off x="8016074" y="5440882"/>
              <a:ext cx="2356774" cy="1178387"/>
            </a:xfrm>
            <a:custGeom>
              <a:avLst/>
              <a:gdLst>
                <a:gd name="connsiteX0" fmla="*/ 0 w 2356774"/>
                <a:gd name="connsiteY0" fmla="*/ 117839 h 1178387"/>
                <a:gd name="connsiteX1" fmla="*/ 117839 w 2356774"/>
                <a:gd name="connsiteY1" fmla="*/ 0 h 1178387"/>
                <a:gd name="connsiteX2" fmla="*/ 2238935 w 2356774"/>
                <a:gd name="connsiteY2" fmla="*/ 0 h 1178387"/>
                <a:gd name="connsiteX3" fmla="*/ 2356774 w 2356774"/>
                <a:gd name="connsiteY3" fmla="*/ 117839 h 1178387"/>
                <a:gd name="connsiteX4" fmla="*/ 2356774 w 2356774"/>
                <a:gd name="connsiteY4" fmla="*/ 1060548 h 1178387"/>
                <a:gd name="connsiteX5" fmla="*/ 2238935 w 2356774"/>
                <a:gd name="connsiteY5" fmla="*/ 1178387 h 1178387"/>
                <a:gd name="connsiteX6" fmla="*/ 117839 w 2356774"/>
                <a:gd name="connsiteY6" fmla="*/ 1178387 h 1178387"/>
                <a:gd name="connsiteX7" fmla="*/ 0 w 2356774"/>
                <a:gd name="connsiteY7" fmla="*/ 1060548 h 1178387"/>
                <a:gd name="connsiteX8" fmla="*/ 0 w 2356774"/>
                <a:gd name="connsiteY8" fmla="*/ 117839 h 11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774" h="1178387">
                  <a:moveTo>
                    <a:pt x="0" y="117839"/>
                  </a:moveTo>
                  <a:cubicBezTo>
                    <a:pt x="0" y="52758"/>
                    <a:pt x="52758" y="0"/>
                    <a:pt x="117839" y="0"/>
                  </a:cubicBezTo>
                  <a:lnTo>
                    <a:pt x="2238935" y="0"/>
                  </a:lnTo>
                  <a:cubicBezTo>
                    <a:pt x="2304016" y="0"/>
                    <a:pt x="2356774" y="52758"/>
                    <a:pt x="2356774" y="117839"/>
                  </a:cubicBezTo>
                  <a:lnTo>
                    <a:pt x="2356774" y="1060548"/>
                  </a:lnTo>
                  <a:cubicBezTo>
                    <a:pt x="2356774" y="1125629"/>
                    <a:pt x="2304016" y="1178387"/>
                    <a:pt x="2238935" y="1178387"/>
                  </a:cubicBezTo>
                  <a:lnTo>
                    <a:pt x="117839" y="1178387"/>
                  </a:lnTo>
                  <a:cubicBezTo>
                    <a:pt x="52758" y="1178387"/>
                    <a:pt x="0" y="1125629"/>
                    <a:pt x="0" y="1060548"/>
                  </a:cubicBezTo>
                  <a:lnTo>
                    <a:pt x="0" y="117839"/>
                  </a:lnTo>
                  <a:close/>
                </a:path>
              </a:pathLst>
            </a:custGeom>
            <a:solidFill>
              <a:srgbClr val="7030A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54834" tIns="54834" rIns="54834" bIns="54834" numCol="1" spcCol="1270" anchor="ctr" anchorCtr="0">
              <a:noAutofit/>
            </a:bodyPr>
            <a:lstStyle/>
            <a:p>
              <a:pPr lvl="0" algn="ctr" defTabSz="1422400">
                <a:lnSpc>
                  <a:spcPct val="90000"/>
                </a:lnSpc>
                <a:spcBef>
                  <a:spcPct val="0"/>
                </a:spcBef>
                <a:spcAft>
                  <a:spcPct val="35000"/>
                </a:spcAft>
              </a:pPr>
              <a:r>
                <a:rPr lang="en-US" sz="3200" kern="1200" dirty="0" err="1">
                  <a:latin typeface="Times New Roman" panose="02020603050405020304" pitchFamily="18" charset="0"/>
                  <a:cs typeface="Times New Roman" panose="02020603050405020304" pitchFamily="18" charset="0"/>
                </a:rPr>
                <a:t>Khổ</a:t>
              </a:r>
              <a:r>
                <a:rPr lang="en-US" sz="3200" kern="1200" dirty="0">
                  <a:latin typeface="Times New Roman" panose="02020603050405020304" pitchFamily="18" charset="0"/>
                  <a:cs typeface="Times New Roman" panose="02020603050405020304" pitchFamily="18" charset="0"/>
                </a:rPr>
                <a:t> 4: 2 </a:t>
              </a:r>
              <a:r>
                <a:rPr lang="en-US" sz="3200" kern="1200" dirty="0" err="1">
                  <a:latin typeface="Times New Roman" panose="02020603050405020304" pitchFamily="18" charset="0"/>
                  <a:cs typeface="Times New Roman" panose="02020603050405020304" pitchFamily="18" charset="0"/>
                </a:rPr>
                <a:t>câu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cuối</a:t>
              </a:r>
              <a:endParaRPr lang="en-US" sz="3200" kern="1200" dirty="0">
                <a:latin typeface="Times New Roman" panose="02020603050405020304" pitchFamily="18" charset="0"/>
                <a:cs typeface="Times New Roman" panose="02020603050405020304" pitchFamily="18" charset="0"/>
              </a:endParaRPr>
            </a:p>
          </p:txBody>
        </p:sp>
      </p:grpSp>
      <p:sp>
        <p:nvSpPr>
          <p:cNvPr id="6" name="Plaque 5"/>
          <p:cNvSpPr/>
          <p:nvPr/>
        </p:nvSpPr>
        <p:spPr>
          <a:xfrm>
            <a:off x="218941" y="230260"/>
            <a:ext cx="739629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13387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33226" y="846828"/>
            <a:ext cx="655033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33226" y="1583381"/>
            <a:ext cx="655033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d. Đề tài và chủ đề</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1961912" y="2472802"/>
            <a:ext cx="3879668" cy="4084752"/>
          </a:xfrm>
          <a:prstGeom prst="rightArrow">
            <a:avLst>
              <a:gd name="adj1" fmla="val 50000"/>
              <a:gd name="adj2" fmla="val 43371"/>
            </a:avLst>
          </a:prstGeom>
          <a:blipFill>
            <a:blip r:embed="rId3"/>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6141414" y="2631265"/>
            <a:ext cx="4088674" cy="3767826"/>
            <a:chOff x="5937340" y="2607168"/>
            <a:chExt cx="4088674" cy="3767826"/>
          </a:xfrm>
        </p:grpSpPr>
        <p:sp>
          <p:nvSpPr>
            <p:cNvPr id="8" name="Rectangle 7"/>
            <p:cNvSpPr/>
            <p:nvPr/>
          </p:nvSpPr>
          <p:spPr>
            <a:xfrm>
              <a:off x="5937340" y="2607168"/>
              <a:ext cx="4088674" cy="3767826"/>
            </a:xfrm>
            <a:prstGeom prst="rect">
              <a:avLst/>
            </a:prstGeom>
            <a:noFill/>
            <a:ln w="57150" cmpd="thickThi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6119446" y="2827605"/>
              <a:ext cx="3685736" cy="3334043"/>
            </a:xfrm>
            <a:prstGeom prst="rect">
              <a:avLst/>
            </a:prstGeom>
          </p:spPr>
        </p:pic>
      </p:grpSp>
      <p:sp>
        <p:nvSpPr>
          <p:cNvPr id="10" name="Plaque 9"/>
          <p:cNvSpPr/>
          <p:nvPr/>
        </p:nvSpPr>
        <p:spPr>
          <a:xfrm>
            <a:off x="233227" y="163120"/>
            <a:ext cx="731057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2182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913968"/>
            <a:ext cx="658874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51986" y="2088270"/>
            <a:ext cx="304934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THẢO LUẬN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NHÓM</a:t>
            </a:r>
          </a:p>
        </p:txBody>
      </p:sp>
      <p:grpSp>
        <p:nvGrpSpPr>
          <p:cNvPr id="3" name="Group 2"/>
          <p:cNvGrpSpPr/>
          <p:nvPr/>
        </p:nvGrpSpPr>
        <p:grpSpPr>
          <a:xfrm>
            <a:off x="3567633" y="1756383"/>
            <a:ext cx="8056747" cy="4651026"/>
            <a:chOff x="3567633" y="1756383"/>
            <a:chExt cx="8056747" cy="4651026"/>
          </a:xfrm>
          <a:scene3d>
            <a:camera prst="orthographicFront">
              <a:rot lat="0" lon="0" rev="0"/>
            </a:camera>
            <a:lightRig rig="soft" dir="t">
              <a:rot lat="0" lon="0" rev="0"/>
            </a:lightRig>
          </a:scene3d>
        </p:grpSpPr>
        <p:sp>
          <p:nvSpPr>
            <p:cNvPr id="4" name="Freeform 3"/>
            <p:cNvSpPr/>
            <p:nvPr/>
          </p:nvSpPr>
          <p:spPr>
            <a:xfrm>
              <a:off x="3567633" y="3088081"/>
              <a:ext cx="1889818" cy="944909"/>
            </a:xfrm>
            <a:custGeom>
              <a:avLst/>
              <a:gdLst>
                <a:gd name="connsiteX0" fmla="*/ 0 w 1889818"/>
                <a:gd name="connsiteY0" fmla="*/ 94491 h 944909"/>
                <a:gd name="connsiteX1" fmla="*/ 94491 w 1889818"/>
                <a:gd name="connsiteY1" fmla="*/ 0 h 944909"/>
                <a:gd name="connsiteX2" fmla="*/ 1795327 w 1889818"/>
                <a:gd name="connsiteY2" fmla="*/ 0 h 944909"/>
                <a:gd name="connsiteX3" fmla="*/ 1889818 w 1889818"/>
                <a:gd name="connsiteY3" fmla="*/ 94491 h 944909"/>
                <a:gd name="connsiteX4" fmla="*/ 1889818 w 1889818"/>
                <a:gd name="connsiteY4" fmla="*/ 850418 h 944909"/>
                <a:gd name="connsiteX5" fmla="*/ 1795327 w 1889818"/>
                <a:gd name="connsiteY5" fmla="*/ 944909 h 944909"/>
                <a:gd name="connsiteX6" fmla="*/ 94491 w 1889818"/>
                <a:gd name="connsiteY6" fmla="*/ 944909 h 944909"/>
                <a:gd name="connsiteX7" fmla="*/ 0 w 1889818"/>
                <a:gd name="connsiteY7" fmla="*/ 850418 h 944909"/>
                <a:gd name="connsiteX8" fmla="*/ 0 w 1889818"/>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944909">
                  <a:moveTo>
                    <a:pt x="0" y="94491"/>
                  </a:moveTo>
                  <a:cubicBezTo>
                    <a:pt x="0" y="42305"/>
                    <a:pt x="42305" y="0"/>
                    <a:pt x="94491" y="0"/>
                  </a:cubicBezTo>
                  <a:lnTo>
                    <a:pt x="1795327" y="0"/>
                  </a:lnTo>
                  <a:cubicBezTo>
                    <a:pt x="1847513" y="0"/>
                    <a:pt x="1889818" y="42305"/>
                    <a:pt x="1889818" y="94491"/>
                  </a:cubicBezTo>
                  <a:lnTo>
                    <a:pt x="1889818" y="850418"/>
                  </a:lnTo>
                  <a:cubicBezTo>
                    <a:pt x="1889818" y="902604"/>
                    <a:pt x="1847513" y="944909"/>
                    <a:pt x="1795327"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5" tIns="47995" rIns="47995" bIns="47995"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Nhiệm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vụ</a:t>
              </a:r>
              <a:endParaRPr lang="en-US" sz="3200" b="1" kern="1200" dirty="0">
                <a:latin typeface="Times New Roman" panose="02020603050405020304" pitchFamily="18" charset="0"/>
                <a:cs typeface="Times New Roman" panose="02020603050405020304" pitchFamily="18" charset="0"/>
              </a:endParaRPr>
            </a:p>
          </p:txBody>
        </p:sp>
        <p:sp>
          <p:nvSpPr>
            <p:cNvPr id="6" name="Freeform 5"/>
            <p:cNvSpPr/>
            <p:nvPr/>
          </p:nvSpPr>
          <p:spPr>
            <a:xfrm rot="17891687">
              <a:off x="5035442" y="2837219"/>
              <a:ext cx="1599945" cy="36526"/>
            </a:xfrm>
            <a:custGeom>
              <a:avLst/>
              <a:gdLst>
                <a:gd name="connsiteX0" fmla="*/ 0 w 1599945"/>
                <a:gd name="connsiteY0" fmla="*/ 18263 h 36526"/>
                <a:gd name="connsiteX1" fmla="*/ 1599945 w 1599945"/>
                <a:gd name="connsiteY1" fmla="*/ 18263 h 36526"/>
              </a:gdLst>
              <a:ahLst/>
              <a:cxnLst>
                <a:cxn ang="0">
                  <a:pos x="connsiteX0" y="connsiteY0"/>
                </a:cxn>
                <a:cxn ang="0">
                  <a:pos x="connsiteX1" y="connsiteY1"/>
                </a:cxn>
              </a:cxnLst>
              <a:rect l="l" t="t" r="r" b="b"/>
              <a:pathLst>
                <a:path w="1599945" h="36526">
                  <a:moveTo>
                    <a:pt x="0" y="18263"/>
                  </a:moveTo>
                  <a:lnTo>
                    <a:pt x="1599945"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72674" tIns="-21736" rIns="772673" bIns="-21736"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6213378" y="1756383"/>
              <a:ext cx="3102072" cy="788091"/>
            </a:xfrm>
            <a:custGeom>
              <a:avLst/>
              <a:gdLst>
                <a:gd name="connsiteX0" fmla="*/ 0 w 1889818"/>
                <a:gd name="connsiteY0" fmla="*/ 78809 h 788091"/>
                <a:gd name="connsiteX1" fmla="*/ 78809 w 1889818"/>
                <a:gd name="connsiteY1" fmla="*/ 0 h 788091"/>
                <a:gd name="connsiteX2" fmla="*/ 1811009 w 1889818"/>
                <a:gd name="connsiteY2" fmla="*/ 0 h 788091"/>
                <a:gd name="connsiteX3" fmla="*/ 1889818 w 1889818"/>
                <a:gd name="connsiteY3" fmla="*/ 78809 h 788091"/>
                <a:gd name="connsiteX4" fmla="*/ 1889818 w 1889818"/>
                <a:gd name="connsiteY4" fmla="*/ 709282 h 788091"/>
                <a:gd name="connsiteX5" fmla="*/ 1811009 w 1889818"/>
                <a:gd name="connsiteY5" fmla="*/ 788091 h 788091"/>
                <a:gd name="connsiteX6" fmla="*/ 78809 w 1889818"/>
                <a:gd name="connsiteY6" fmla="*/ 788091 h 788091"/>
                <a:gd name="connsiteX7" fmla="*/ 0 w 1889818"/>
                <a:gd name="connsiteY7" fmla="*/ 709282 h 788091"/>
                <a:gd name="connsiteX8" fmla="*/ 0 w 1889818"/>
                <a:gd name="connsiteY8" fmla="*/ 78809 h 78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818" h="788091">
                  <a:moveTo>
                    <a:pt x="0" y="78809"/>
                  </a:moveTo>
                  <a:cubicBezTo>
                    <a:pt x="0" y="35284"/>
                    <a:pt x="35284" y="0"/>
                    <a:pt x="78809" y="0"/>
                  </a:cubicBezTo>
                  <a:lnTo>
                    <a:pt x="1811009" y="0"/>
                  </a:lnTo>
                  <a:cubicBezTo>
                    <a:pt x="1854534" y="0"/>
                    <a:pt x="1889818" y="35284"/>
                    <a:pt x="1889818" y="78809"/>
                  </a:cubicBezTo>
                  <a:lnTo>
                    <a:pt x="1889818" y="709282"/>
                  </a:lnTo>
                  <a:cubicBezTo>
                    <a:pt x="1889818" y="752807"/>
                    <a:pt x="1854534" y="788091"/>
                    <a:pt x="1811009" y="788091"/>
                  </a:cubicBezTo>
                  <a:lnTo>
                    <a:pt x="78809" y="788091"/>
                  </a:lnTo>
                  <a:cubicBezTo>
                    <a:pt x="35284" y="788091"/>
                    <a:pt x="0" y="752807"/>
                    <a:pt x="0" y="709282"/>
                  </a:cubicBezTo>
                  <a:lnTo>
                    <a:pt x="0" y="78809"/>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862" tIns="40862" rIns="40862" bIns="40862" numCol="1" spcCol="1270" anchor="ctr" anchorCtr="0">
              <a:noAutofit/>
            </a:bodyPr>
            <a:lstStyle/>
            <a:p>
              <a:pPr lvl="0" algn="ctr"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Đọc lại cả bài thơ.</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21244690">
              <a:off x="5455423" y="3503068"/>
              <a:ext cx="759982" cy="36526"/>
            </a:xfrm>
            <a:custGeom>
              <a:avLst/>
              <a:gdLst>
                <a:gd name="connsiteX0" fmla="*/ 0 w 759982"/>
                <a:gd name="connsiteY0" fmla="*/ 18263 h 36526"/>
                <a:gd name="connsiteX1" fmla="*/ 759982 w 759982"/>
                <a:gd name="connsiteY1" fmla="*/ 18263 h 36526"/>
              </a:gdLst>
              <a:ahLst/>
              <a:cxnLst>
                <a:cxn ang="0">
                  <a:pos x="connsiteX0" y="connsiteY0"/>
                </a:cxn>
                <a:cxn ang="0">
                  <a:pos x="connsiteX1" y="connsiteY1"/>
                </a:cxn>
              </a:cxnLst>
              <a:rect l="l" t="t" r="r" b="b"/>
              <a:pathLst>
                <a:path w="759982" h="36526">
                  <a:moveTo>
                    <a:pt x="0" y="18263"/>
                  </a:moveTo>
                  <a:lnTo>
                    <a:pt x="75998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3691" tIns="-736" rIns="373691" bIns="-738"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6213378" y="2686211"/>
              <a:ext cx="2552539" cy="1591831"/>
            </a:xfrm>
            <a:custGeom>
              <a:avLst/>
              <a:gdLst>
                <a:gd name="connsiteX0" fmla="*/ 0 w 2552539"/>
                <a:gd name="connsiteY0" fmla="*/ 159183 h 1591831"/>
                <a:gd name="connsiteX1" fmla="*/ 159183 w 2552539"/>
                <a:gd name="connsiteY1" fmla="*/ 0 h 1591831"/>
                <a:gd name="connsiteX2" fmla="*/ 2393356 w 2552539"/>
                <a:gd name="connsiteY2" fmla="*/ 0 h 1591831"/>
                <a:gd name="connsiteX3" fmla="*/ 2552539 w 2552539"/>
                <a:gd name="connsiteY3" fmla="*/ 159183 h 1591831"/>
                <a:gd name="connsiteX4" fmla="*/ 2552539 w 2552539"/>
                <a:gd name="connsiteY4" fmla="*/ 1432648 h 1591831"/>
                <a:gd name="connsiteX5" fmla="*/ 2393356 w 2552539"/>
                <a:gd name="connsiteY5" fmla="*/ 1591831 h 1591831"/>
                <a:gd name="connsiteX6" fmla="*/ 159183 w 2552539"/>
                <a:gd name="connsiteY6" fmla="*/ 1591831 h 1591831"/>
                <a:gd name="connsiteX7" fmla="*/ 0 w 2552539"/>
                <a:gd name="connsiteY7" fmla="*/ 1432648 h 1591831"/>
                <a:gd name="connsiteX8" fmla="*/ 0 w 2552539"/>
                <a:gd name="connsiteY8" fmla="*/ 159183 h 159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539" h="1591831">
                  <a:moveTo>
                    <a:pt x="0" y="159183"/>
                  </a:moveTo>
                  <a:cubicBezTo>
                    <a:pt x="0" y="71269"/>
                    <a:pt x="71269" y="0"/>
                    <a:pt x="159183" y="0"/>
                  </a:cubicBezTo>
                  <a:lnTo>
                    <a:pt x="2393356" y="0"/>
                  </a:lnTo>
                  <a:cubicBezTo>
                    <a:pt x="2481270" y="0"/>
                    <a:pt x="2552539" y="71269"/>
                    <a:pt x="2552539" y="159183"/>
                  </a:cubicBezTo>
                  <a:lnTo>
                    <a:pt x="2552539" y="1432648"/>
                  </a:lnTo>
                  <a:cubicBezTo>
                    <a:pt x="2552539" y="1520562"/>
                    <a:pt x="2481270" y="1591831"/>
                    <a:pt x="2393356" y="1591831"/>
                  </a:cubicBezTo>
                  <a:lnTo>
                    <a:pt x="159183" y="1591831"/>
                  </a:lnTo>
                  <a:cubicBezTo>
                    <a:pt x="71269" y="1591831"/>
                    <a:pt x="0" y="1520562"/>
                    <a:pt x="0" y="1432648"/>
                  </a:cubicBezTo>
                  <a:lnTo>
                    <a:pt x="0" y="159183"/>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63" tIns="61863" rIns="61863" bIns="61863" numCol="1" spcCol="1270" anchor="ctr" anchorCtr="0">
              <a:noAutofit/>
            </a:bodyPr>
            <a:lstStyle/>
            <a:p>
              <a:pPr lvl="0" algn="ctr" defTabSz="1066800">
                <a:lnSpc>
                  <a:spcPct val="90000"/>
                </a:lnSpc>
                <a:spcBef>
                  <a:spcPct val="0"/>
                </a:spcBef>
                <a:spcAft>
                  <a:spcPct val="35000"/>
                </a:spcAft>
              </a:pPr>
              <a:r>
                <a:rPr lang="pt-BR" sz="2400" kern="1200" dirty="0">
                  <a:latin typeface="Times New Roman" panose="02020603050405020304" pitchFamily="18" charset="0"/>
                  <a:cs typeface="Times New Roman" panose="02020603050405020304" pitchFamily="18" charset="0"/>
                </a:rPr>
                <a:t>Thảo luận theo nhóm thời gian 3 phút:  </a:t>
              </a:r>
              <a:r>
                <a:rPr lang="pt-BR" sz="2400" kern="1200" dirty="0">
                  <a:solidFill>
                    <a:srgbClr val="FF0000"/>
                  </a:solidFill>
                  <a:latin typeface="Times New Roman" panose="02020603050405020304" pitchFamily="18" charset="0"/>
                  <a:cs typeface="Times New Roman" panose="02020603050405020304" pitchFamily="18" charset="0"/>
                </a:rPr>
                <a:t>Hoàn thành phiếu HT 02:</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3" name="Freeform 12"/>
            <p:cNvSpPr/>
            <p:nvPr/>
          </p:nvSpPr>
          <p:spPr>
            <a:xfrm rot="3673311">
              <a:off x="5050312" y="4230407"/>
              <a:ext cx="1570204" cy="36526"/>
            </a:xfrm>
            <a:custGeom>
              <a:avLst/>
              <a:gdLst>
                <a:gd name="connsiteX0" fmla="*/ 0 w 1570204"/>
                <a:gd name="connsiteY0" fmla="*/ 18263 h 36526"/>
                <a:gd name="connsiteX1" fmla="*/ 1570204 w 1570204"/>
                <a:gd name="connsiteY1" fmla="*/ 18263 h 36526"/>
              </a:gdLst>
              <a:ahLst/>
              <a:cxnLst>
                <a:cxn ang="0">
                  <a:pos x="connsiteX0" y="connsiteY0"/>
                </a:cxn>
                <a:cxn ang="0">
                  <a:pos x="connsiteX1" y="connsiteY1"/>
                </a:cxn>
              </a:cxnLst>
              <a:rect l="l" t="t" r="r" b="b"/>
              <a:pathLst>
                <a:path w="1570204" h="36526">
                  <a:moveTo>
                    <a:pt x="0" y="18263"/>
                  </a:moveTo>
                  <a:lnTo>
                    <a:pt x="1570204"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58547" tIns="-20993" rIns="758546" bIns="-20992"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213378" y="4464350"/>
              <a:ext cx="2115424" cy="944909"/>
            </a:xfrm>
            <a:custGeom>
              <a:avLst/>
              <a:gdLst>
                <a:gd name="connsiteX0" fmla="*/ 0 w 2115424"/>
                <a:gd name="connsiteY0" fmla="*/ 94491 h 944909"/>
                <a:gd name="connsiteX1" fmla="*/ 94491 w 2115424"/>
                <a:gd name="connsiteY1" fmla="*/ 0 h 944909"/>
                <a:gd name="connsiteX2" fmla="*/ 2020933 w 2115424"/>
                <a:gd name="connsiteY2" fmla="*/ 0 h 944909"/>
                <a:gd name="connsiteX3" fmla="*/ 2115424 w 2115424"/>
                <a:gd name="connsiteY3" fmla="*/ 94491 h 944909"/>
                <a:gd name="connsiteX4" fmla="*/ 2115424 w 2115424"/>
                <a:gd name="connsiteY4" fmla="*/ 850418 h 944909"/>
                <a:gd name="connsiteX5" fmla="*/ 2020933 w 2115424"/>
                <a:gd name="connsiteY5" fmla="*/ 944909 h 944909"/>
                <a:gd name="connsiteX6" fmla="*/ 94491 w 2115424"/>
                <a:gd name="connsiteY6" fmla="*/ 944909 h 944909"/>
                <a:gd name="connsiteX7" fmla="*/ 0 w 2115424"/>
                <a:gd name="connsiteY7" fmla="*/ 850418 h 944909"/>
                <a:gd name="connsiteX8" fmla="*/ 0 w 2115424"/>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424" h="944909">
                  <a:moveTo>
                    <a:pt x="0" y="94491"/>
                  </a:moveTo>
                  <a:cubicBezTo>
                    <a:pt x="0" y="42305"/>
                    <a:pt x="42305" y="0"/>
                    <a:pt x="94491" y="0"/>
                  </a:cubicBezTo>
                  <a:lnTo>
                    <a:pt x="2020933" y="0"/>
                  </a:lnTo>
                  <a:cubicBezTo>
                    <a:pt x="2073119" y="0"/>
                    <a:pt x="2115424" y="42305"/>
                    <a:pt x="2115424" y="94491"/>
                  </a:cubicBezTo>
                  <a:lnTo>
                    <a:pt x="2115424" y="850418"/>
                  </a:lnTo>
                  <a:cubicBezTo>
                    <a:pt x="2115424" y="902604"/>
                    <a:pt x="2073119" y="944909"/>
                    <a:pt x="2020933"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455" tIns="45455" rIns="45455" bIns="45455"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hỏi</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8225152">
              <a:off x="8026495" y="4352933"/>
              <a:ext cx="1360542" cy="36526"/>
            </a:xfrm>
            <a:custGeom>
              <a:avLst/>
              <a:gdLst>
                <a:gd name="connsiteX0" fmla="*/ 0 w 1360542"/>
                <a:gd name="connsiteY0" fmla="*/ 18263 h 36526"/>
                <a:gd name="connsiteX1" fmla="*/ 1360542 w 1360542"/>
                <a:gd name="connsiteY1" fmla="*/ 18263 h 36526"/>
              </a:gdLst>
              <a:ahLst/>
              <a:cxnLst>
                <a:cxn ang="0">
                  <a:pos x="connsiteX0" y="connsiteY0"/>
                </a:cxn>
                <a:cxn ang="0">
                  <a:pos x="connsiteX1" y="connsiteY1"/>
                </a:cxn>
              </a:cxnLst>
              <a:rect l="l" t="t" r="r" b="b"/>
              <a:pathLst>
                <a:path w="1360542" h="36526">
                  <a:moveTo>
                    <a:pt x="0" y="18263"/>
                  </a:moveTo>
                  <a:lnTo>
                    <a:pt x="1360542"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58957" tIns="-15750" rIns="658957" bIns="-15752"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9084730" y="3377058"/>
              <a:ext cx="2539650" cy="857060"/>
            </a:xfrm>
            <a:custGeom>
              <a:avLst/>
              <a:gdLst>
                <a:gd name="connsiteX0" fmla="*/ 0 w 2539650"/>
                <a:gd name="connsiteY0" fmla="*/ 85706 h 857060"/>
                <a:gd name="connsiteX1" fmla="*/ 85706 w 2539650"/>
                <a:gd name="connsiteY1" fmla="*/ 0 h 857060"/>
                <a:gd name="connsiteX2" fmla="*/ 2453944 w 2539650"/>
                <a:gd name="connsiteY2" fmla="*/ 0 h 857060"/>
                <a:gd name="connsiteX3" fmla="*/ 2539650 w 2539650"/>
                <a:gd name="connsiteY3" fmla="*/ 85706 h 857060"/>
                <a:gd name="connsiteX4" fmla="*/ 2539650 w 2539650"/>
                <a:gd name="connsiteY4" fmla="*/ 771354 h 857060"/>
                <a:gd name="connsiteX5" fmla="*/ 2453944 w 2539650"/>
                <a:gd name="connsiteY5" fmla="*/ 857060 h 857060"/>
                <a:gd name="connsiteX6" fmla="*/ 85706 w 2539650"/>
                <a:gd name="connsiteY6" fmla="*/ 857060 h 857060"/>
                <a:gd name="connsiteX7" fmla="*/ 0 w 2539650"/>
                <a:gd name="connsiteY7" fmla="*/ 771354 h 857060"/>
                <a:gd name="connsiteX8" fmla="*/ 0 w 2539650"/>
                <a:gd name="connsiteY8" fmla="*/ 85706 h 85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9650" h="857060">
                  <a:moveTo>
                    <a:pt x="0" y="85706"/>
                  </a:moveTo>
                  <a:cubicBezTo>
                    <a:pt x="0" y="38372"/>
                    <a:pt x="38372" y="0"/>
                    <a:pt x="85706" y="0"/>
                  </a:cubicBezTo>
                  <a:lnTo>
                    <a:pt x="2453944" y="0"/>
                  </a:lnTo>
                  <a:cubicBezTo>
                    <a:pt x="2501278" y="0"/>
                    <a:pt x="2539650" y="38372"/>
                    <a:pt x="2539650" y="85706"/>
                  </a:cubicBezTo>
                  <a:lnTo>
                    <a:pt x="2539650" y="771354"/>
                  </a:lnTo>
                  <a:cubicBezTo>
                    <a:pt x="2539650" y="818688"/>
                    <a:pt x="2501278" y="857060"/>
                    <a:pt x="2453944" y="857060"/>
                  </a:cubicBezTo>
                  <a:lnTo>
                    <a:pt x="85706" y="857060"/>
                  </a:lnTo>
                  <a:cubicBezTo>
                    <a:pt x="38372" y="857060"/>
                    <a:pt x="0" y="818688"/>
                    <a:pt x="0" y="771354"/>
                  </a:cubicBezTo>
                  <a:lnTo>
                    <a:pt x="0" y="85706"/>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802" tIns="37802" rIns="37802" bIns="37802" numCol="1" spcCol="1270" anchor="ctr" anchorCtr="0">
              <a:noAutofit/>
            </a:bodyPr>
            <a:lstStyle/>
            <a:p>
              <a:pPr lvl="0" algn="ctr" defTabSz="889000">
                <a:lnSpc>
                  <a:spcPct val="90000"/>
                </a:lnSpc>
                <a:spcBef>
                  <a:spcPct val="0"/>
                </a:spcBef>
                <a:spcAft>
                  <a:spcPct val="35000"/>
                </a:spcAft>
              </a:pPr>
              <a:r>
                <a:rPr lang="pt-BR" sz="2000" i="1" kern="1200" dirty="0"/>
                <a:t>Tìm hiểu vẻ đẹp của hinh ảnh người mẹ</a:t>
              </a:r>
              <a:endParaRPr lang="en-US" sz="20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rot="21199371">
              <a:off x="8326222" y="4874294"/>
              <a:ext cx="761089" cy="36526"/>
            </a:xfrm>
            <a:custGeom>
              <a:avLst/>
              <a:gdLst>
                <a:gd name="connsiteX0" fmla="*/ 0 w 761089"/>
                <a:gd name="connsiteY0" fmla="*/ 18263 h 36526"/>
                <a:gd name="connsiteX1" fmla="*/ 761089 w 761089"/>
                <a:gd name="connsiteY1" fmla="*/ 18263 h 36526"/>
              </a:gdLst>
              <a:ahLst/>
              <a:cxnLst>
                <a:cxn ang="0">
                  <a:pos x="connsiteX0" y="connsiteY0"/>
                </a:cxn>
                <a:cxn ang="0">
                  <a:pos x="connsiteX1" y="connsiteY1"/>
                </a:cxn>
              </a:cxnLst>
              <a:rect l="l" t="t" r="r" b="b"/>
              <a:pathLst>
                <a:path w="761089" h="36526">
                  <a:moveTo>
                    <a:pt x="0" y="18263"/>
                  </a:moveTo>
                  <a:lnTo>
                    <a:pt x="761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4217" tIns="-764" rIns="374217" bIns="-765" numCol="1" spcCol="1270" anchor="ctr" anchorCtr="0">
              <a:noAutofit/>
            </a:bodyPr>
            <a:lstStyle/>
            <a:p>
              <a:pPr lvl="0" algn="ctr" defTabSz="222250">
                <a:lnSpc>
                  <a:spcPct val="90000"/>
                </a:lnSpc>
                <a:spcBef>
                  <a:spcPct val="0"/>
                </a:spcBef>
                <a:spcAft>
                  <a:spcPct val="35000"/>
                </a:spcAft>
              </a:pPr>
              <a:endParaRPr lang="en-US" sz="500" kern="1200"/>
            </a:p>
          </p:txBody>
        </p:sp>
        <p:sp>
          <p:nvSpPr>
            <p:cNvPr id="18" name="Freeform 17"/>
            <p:cNvSpPr/>
            <p:nvPr/>
          </p:nvSpPr>
          <p:spPr>
            <a:xfrm>
              <a:off x="9084730" y="4375855"/>
              <a:ext cx="2510169" cy="944909"/>
            </a:xfrm>
            <a:custGeom>
              <a:avLst/>
              <a:gdLst>
                <a:gd name="connsiteX0" fmla="*/ 0 w 2510169"/>
                <a:gd name="connsiteY0" fmla="*/ 94491 h 944909"/>
                <a:gd name="connsiteX1" fmla="*/ 94491 w 2510169"/>
                <a:gd name="connsiteY1" fmla="*/ 0 h 944909"/>
                <a:gd name="connsiteX2" fmla="*/ 2415678 w 2510169"/>
                <a:gd name="connsiteY2" fmla="*/ 0 h 944909"/>
                <a:gd name="connsiteX3" fmla="*/ 2510169 w 2510169"/>
                <a:gd name="connsiteY3" fmla="*/ 94491 h 944909"/>
                <a:gd name="connsiteX4" fmla="*/ 2510169 w 2510169"/>
                <a:gd name="connsiteY4" fmla="*/ 850418 h 944909"/>
                <a:gd name="connsiteX5" fmla="*/ 2415678 w 2510169"/>
                <a:gd name="connsiteY5" fmla="*/ 944909 h 944909"/>
                <a:gd name="connsiteX6" fmla="*/ 94491 w 2510169"/>
                <a:gd name="connsiteY6" fmla="*/ 944909 h 944909"/>
                <a:gd name="connsiteX7" fmla="*/ 0 w 2510169"/>
                <a:gd name="connsiteY7" fmla="*/ 850418 h 944909"/>
                <a:gd name="connsiteX8" fmla="*/ 0 w 2510169"/>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169" h="944909">
                  <a:moveTo>
                    <a:pt x="0" y="94491"/>
                  </a:moveTo>
                  <a:cubicBezTo>
                    <a:pt x="0" y="42305"/>
                    <a:pt x="42305" y="0"/>
                    <a:pt x="94491" y="0"/>
                  </a:cubicBezTo>
                  <a:lnTo>
                    <a:pt x="2415678" y="0"/>
                  </a:lnTo>
                  <a:cubicBezTo>
                    <a:pt x="2467864" y="0"/>
                    <a:pt x="2510169" y="42305"/>
                    <a:pt x="2510169" y="94491"/>
                  </a:cubicBezTo>
                  <a:lnTo>
                    <a:pt x="2510169" y="850418"/>
                  </a:lnTo>
                  <a:cubicBezTo>
                    <a:pt x="2510169" y="902604"/>
                    <a:pt x="2467864" y="944909"/>
                    <a:pt x="2415678"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0" tIns="39740" rIns="39740" bIns="39740" numCol="1" spcCol="1270" anchor="ctr" anchorCtr="0">
              <a:noAutofit/>
            </a:bodyPr>
            <a:lstStyle/>
            <a:p>
              <a:pPr lvl="0" algn="ctr" defTabSz="844550">
                <a:lnSpc>
                  <a:spcPct val="90000"/>
                </a:lnSpc>
                <a:spcBef>
                  <a:spcPct val="0"/>
                </a:spcBef>
                <a:spcAft>
                  <a:spcPct val="35000"/>
                </a:spcAft>
              </a:pPr>
              <a:r>
                <a:rPr lang="pt-BR" sz="1900" i="1" kern="1200" dirty="0"/>
                <a:t>Tìm hiểu tình cảm của con dành cho mẹ.</a:t>
              </a:r>
              <a:endParaRPr lang="en-US" sz="19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rot="3171739">
              <a:off x="8080721" y="5417616"/>
              <a:ext cx="1252089" cy="36526"/>
            </a:xfrm>
            <a:custGeom>
              <a:avLst/>
              <a:gdLst>
                <a:gd name="connsiteX0" fmla="*/ 0 w 1252089"/>
                <a:gd name="connsiteY0" fmla="*/ 18263 h 36526"/>
                <a:gd name="connsiteX1" fmla="*/ 1252089 w 1252089"/>
                <a:gd name="connsiteY1" fmla="*/ 18263 h 36526"/>
              </a:gdLst>
              <a:ahLst/>
              <a:cxnLst>
                <a:cxn ang="0">
                  <a:pos x="connsiteX0" y="connsiteY0"/>
                </a:cxn>
                <a:cxn ang="0">
                  <a:pos x="connsiteX1" y="connsiteY1"/>
                </a:cxn>
              </a:cxnLst>
              <a:rect l="l" t="t" r="r" b="b"/>
              <a:pathLst>
                <a:path w="1252089" h="36526">
                  <a:moveTo>
                    <a:pt x="0" y="18263"/>
                  </a:moveTo>
                  <a:lnTo>
                    <a:pt x="1252089" y="18263"/>
                  </a:lnTo>
                </a:path>
              </a:pathLst>
            </a:custGeom>
            <a:noFill/>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07442" tIns="-13040" rIns="607442" bIns="-13039" numCol="1" spcCol="1270" anchor="ctr" anchorCtr="0">
              <a:noAutofit/>
            </a:bodyPr>
            <a:lstStyle/>
            <a:p>
              <a:pPr lvl="0" algn="ctr" defTabSz="222250">
                <a:lnSpc>
                  <a:spcPct val="90000"/>
                </a:lnSpc>
                <a:spcBef>
                  <a:spcPct val="0"/>
                </a:spcBef>
                <a:spcAft>
                  <a:spcPct val="35000"/>
                </a:spcAft>
              </a:pPr>
              <a:endParaRPr lang="en-US" sz="500" kern="1200"/>
            </a:p>
          </p:txBody>
        </p:sp>
        <p:sp>
          <p:nvSpPr>
            <p:cNvPr id="20" name="Freeform 19"/>
            <p:cNvSpPr/>
            <p:nvPr/>
          </p:nvSpPr>
          <p:spPr>
            <a:xfrm>
              <a:off x="9084730" y="5462500"/>
              <a:ext cx="2483882" cy="944909"/>
            </a:xfrm>
            <a:custGeom>
              <a:avLst/>
              <a:gdLst>
                <a:gd name="connsiteX0" fmla="*/ 0 w 2483882"/>
                <a:gd name="connsiteY0" fmla="*/ 94491 h 944909"/>
                <a:gd name="connsiteX1" fmla="*/ 94491 w 2483882"/>
                <a:gd name="connsiteY1" fmla="*/ 0 h 944909"/>
                <a:gd name="connsiteX2" fmla="*/ 2389391 w 2483882"/>
                <a:gd name="connsiteY2" fmla="*/ 0 h 944909"/>
                <a:gd name="connsiteX3" fmla="*/ 2483882 w 2483882"/>
                <a:gd name="connsiteY3" fmla="*/ 94491 h 944909"/>
                <a:gd name="connsiteX4" fmla="*/ 2483882 w 2483882"/>
                <a:gd name="connsiteY4" fmla="*/ 850418 h 944909"/>
                <a:gd name="connsiteX5" fmla="*/ 2389391 w 2483882"/>
                <a:gd name="connsiteY5" fmla="*/ 944909 h 944909"/>
                <a:gd name="connsiteX6" fmla="*/ 94491 w 2483882"/>
                <a:gd name="connsiteY6" fmla="*/ 944909 h 944909"/>
                <a:gd name="connsiteX7" fmla="*/ 0 w 2483882"/>
                <a:gd name="connsiteY7" fmla="*/ 850418 h 944909"/>
                <a:gd name="connsiteX8" fmla="*/ 0 w 2483882"/>
                <a:gd name="connsiteY8" fmla="*/ 94491 h 94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3882" h="944909">
                  <a:moveTo>
                    <a:pt x="0" y="94491"/>
                  </a:moveTo>
                  <a:cubicBezTo>
                    <a:pt x="0" y="42305"/>
                    <a:pt x="42305" y="0"/>
                    <a:pt x="94491" y="0"/>
                  </a:cubicBezTo>
                  <a:lnTo>
                    <a:pt x="2389391" y="0"/>
                  </a:lnTo>
                  <a:cubicBezTo>
                    <a:pt x="2441577" y="0"/>
                    <a:pt x="2483882" y="42305"/>
                    <a:pt x="2483882" y="94491"/>
                  </a:cubicBezTo>
                  <a:lnTo>
                    <a:pt x="2483882" y="850418"/>
                  </a:lnTo>
                  <a:cubicBezTo>
                    <a:pt x="2483882" y="902604"/>
                    <a:pt x="2441577" y="944909"/>
                    <a:pt x="2389391" y="944909"/>
                  </a:cubicBezTo>
                  <a:lnTo>
                    <a:pt x="94491" y="944909"/>
                  </a:lnTo>
                  <a:cubicBezTo>
                    <a:pt x="42305" y="944909"/>
                    <a:pt x="0" y="902604"/>
                    <a:pt x="0" y="850418"/>
                  </a:cubicBezTo>
                  <a:lnTo>
                    <a:pt x="0" y="94491"/>
                  </a:lnTo>
                  <a:close/>
                </a:path>
              </a:pathLst>
            </a:custGeom>
            <a:ln w="28575">
              <a:solidFill>
                <a:schemeClr val="tx1">
                  <a:lumMod val="95000"/>
                  <a:lumOff val="5000"/>
                </a:schemeClr>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740" tIns="39740" rIns="39740" bIns="39740" numCol="1" spcCol="1270" anchor="ctr" anchorCtr="0">
              <a:noAutofit/>
            </a:bodyPr>
            <a:lstStyle/>
            <a:p>
              <a:pPr lvl="0" algn="ctr" defTabSz="844550">
                <a:lnSpc>
                  <a:spcPct val="90000"/>
                </a:lnSpc>
                <a:spcBef>
                  <a:spcPct val="0"/>
                </a:spcBef>
                <a:spcAft>
                  <a:spcPct val="35000"/>
                </a:spcAft>
              </a:pPr>
              <a:r>
                <a:rPr lang="pt-BR" sz="1900" i="1" kern="1200" dirty="0"/>
                <a:t>Các biện pháp tu từ chính được sử dụng trong bài thơ.</a:t>
              </a:r>
              <a:endParaRPr lang="en-US" sz="1900" kern="1200" dirty="0">
                <a:latin typeface="Times New Roman" panose="02020603050405020304" pitchFamily="18" charset="0"/>
                <a:cs typeface="Times New Roman" panose="02020603050405020304" pitchFamily="18" charset="0"/>
              </a:endParaRPr>
            </a:p>
          </p:txBody>
        </p:sp>
      </p:grpSp>
      <p:pic>
        <p:nvPicPr>
          <p:cNvPr id="11" name="Picture 10"/>
          <p:cNvPicPr>
            <a:picLocks noChangeAspect="1"/>
          </p:cNvPicPr>
          <p:nvPr/>
        </p:nvPicPr>
        <p:blipFill>
          <a:blip r:embed="rId3"/>
          <a:stretch>
            <a:fillRect/>
          </a:stretch>
        </p:blipFill>
        <p:spPr>
          <a:xfrm>
            <a:off x="390389" y="3829690"/>
            <a:ext cx="2946292" cy="2387644"/>
          </a:xfrm>
          <a:prstGeom prst="ellipse">
            <a:avLst/>
          </a:prstGeom>
          <a:ln>
            <a:noFill/>
          </a:ln>
          <a:effectLst>
            <a:softEdge rad="112500"/>
          </a:effectLst>
        </p:spPr>
      </p:pic>
      <p:sp>
        <p:nvSpPr>
          <p:cNvPr id="7" name="Plaque 6"/>
          <p:cNvSpPr/>
          <p:nvPr/>
        </p:nvSpPr>
        <p:spPr>
          <a:xfrm>
            <a:off x="218940" y="230260"/>
            <a:ext cx="7353435"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9656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39933750"/>
              </p:ext>
            </p:extLst>
          </p:nvPr>
        </p:nvGraphicFramePr>
        <p:xfrm>
          <a:off x="242667" y="1254237"/>
          <a:ext cx="5910776" cy="4855670"/>
        </p:xfrm>
        <a:graphic>
          <a:graphicData uri="http://schemas.openxmlformats.org/drawingml/2006/table">
            <a:tbl>
              <a:tblPr firstRow="1" bandRow="1">
                <a:tableStyleId>{5C22544A-7EE6-4342-B048-85BDC9FD1C3A}</a:tableStyleId>
              </a:tblPr>
              <a:tblGrid>
                <a:gridCol w="3050461">
                  <a:extLst>
                    <a:ext uri="{9D8B030D-6E8A-4147-A177-3AD203B41FA5}">
                      <a16:colId xmlns:a16="http://schemas.microsoft.com/office/drawing/2014/main" val="3255424733"/>
                    </a:ext>
                  </a:extLst>
                </a:gridCol>
                <a:gridCol w="2860315">
                  <a:extLst>
                    <a:ext uri="{9D8B030D-6E8A-4147-A177-3AD203B41FA5}">
                      <a16:colId xmlns:a16="http://schemas.microsoft.com/office/drawing/2014/main" val="3547848784"/>
                    </a:ext>
                  </a:extLst>
                </a:gridCol>
              </a:tblGrid>
              <a:tr h="1094695">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1 + 2:</a:t>
                      </a:r>
                    </a:p>
                    <a:p>
                      <a:pPr algn="ctr">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rPr>
                        <a:t>Vẻ</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đẹp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hình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ảnh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536076">
                <a:tc>
                  <a:txBody>
                    <a:bodyPr/>
                    <a:lstStyle/>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rPr>
                        <a:t>a. </a:t>
                      </a:r>
                      <a:r>
                        <a:rPr lang="en-US" sz="2000" b="0" dirty="0" err="1">
                          <a:solidFill>
                            <a:srgbClr val="0D0D0D"/>
                          </a:solidFill>
                          <a:effectLst/>
                          <a:latin typeface="Times New Roman" panose="02020603050405020304" pitchFamily="18" charset="0"/>
                          <a:ea typeface="Times New Roman" panose="02020603050405020304" pitchFamily="18" charset="0"/>
                        </a:rPr>
                        <a:t>Cảnh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vật</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quanh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ngôi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nhà</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của</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người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mẹ</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hiện</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lên</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với</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những</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hình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ảnh</a:t>
                      </a:r>
                      <a:r>
                        <a:rPr lang="en-US" sz="2000" b="0" dirty="0">
                          <a:solidFill>
                            <a:srgbClr val="0D0D0D"/>
                          </a:solidFill>
                          <a:effectLst/>
                          <a:latin typeface="Times New Roman" panose="02020603050405020304" pitchFamily="18" charset="0"/>
                          <a:ea typeface="Times New Roman" panose="02020603050405020304" pitchFamily="18" charset="0"/>
                        </a:rPr>
                        <a:t> </a:t>
                      </a:r>
                      <a:r>
                        <a:rPr lang="en-US" sz="2000" b="0" dirty="0" err="1">
                          <a:solidFill>
                            <a:srgbClr val="0D0D0D"/>
                          </a:solidFill>
                          <a:effectLst/>
                          <a:latin typeface="Times New Roman" panose="02020603050405020304" pitchFamily="18" charset="0"/>
                          <a:ea typeface="Times New Roman" panose="02020603050405020304" pitchFamily="18" charset="0"/>
                        </a:rPr>
                        <a:t>nào</a:t>
                      </a:r>
                      <a:r>
                        <a:rPr lang="en-US" sz="2000" b="0" dirty="0">
                          <a:solidFill>
                            <a:srgbClr val="0D0D0D"/>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rPr>
                        <a:t>b. </a:t>
                      </a:r>
                      <a:r>
                        <a:rPr lang="en-US" sz="2000" dirty="0" err="1">
                          <a:solidFill>
                            <a:srgbClr val="0D0D0D"/>
                          </a:solidFill>
                          <a:effectLst/>
                          <a:latin typeface="Times New Roman" panose="02020603050405020304" pitchFamily="18" charset="0"/>
                          <a:ea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sự</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vật</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đó</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có</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đặc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điểm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chung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nào</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Gợi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lên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cuộc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sống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và</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vẻ</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đẹp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gì</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trong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tâm</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hồn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sz="2000" dirty="0">
                          <a:solidFill>
                            <a:srgbClr val="0D0D0D"/>
                          </a:solidFill>
                          <a:effectLst/>
                          <a:latin typeface="Times New Roman" panose="02020603050405020304" pitchFamily="18" charset="0"/>
                          <a:ea typeface="Times New Roman" panose="02020603050405020304" pitchFamily="18" charset="0"/>
                        </a:rPr>
                        <a:t>c. </a:t>
                      </a:r>
                      <a:r>
                        <a:rPr lang="en-US" sz="2000" dirty="0" err="1">
                          <a:solidFill>
                            <a:srgbClr val="0D0D0D"/>
                          </a:solidFill>
                          <a:effectLst/>
                          <a:latin typeface="Times New Roman" panose="02020603050405020304" pitchFamily="18" charset="0"/>
                          <a:ea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khắc</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hoạ</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ảnh</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bàn</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tay</a:t>
                      </a:r>
                      <a:r>
                        <a:rPr lang="en-US" sz="2000" dirty="0">
                          <a:solidFill>
                            <a:srgbClr val="0D0D0D"/>
                          </a:solidFill>
                          <a:effectLst/>
                          <a:latin typeface="Times New Roman" panose="02020603050405020304" pitchFamily="18" charset="0"/>
                          <a:ea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9889541"/>
              </p:ext>
            </p:extLst>
          </p:nvPr>
        </p:nvGraphicFramePr>
        <p:xfrm>
          <a:off x="6363286" y="1254238"/>
          <a:ext cx="5586047" cy="4796664"/>
        </p:xfrm>
        <a:graphic>
          <a:graphicData uri="http://schemas.openxmlformats.org/drawingml/2006/table">
            <a:tbl>
              <a:tblPr firstRow="1" bandRow="1">
                <a:tableStyleId>{5C22544A-7EE6-4342-B048-85BDC9FD1C3A}</a:tableStyleId>
              </a:tblPr>
              <a:tblGrid>
                <a:gridCol w="3108347">
                  <a:extLst>
                    <a:ext uri="{9D8B030D-6E8A-4147-A177-3AD203B41FA5}">
                      <a16:colId xmlns:a16="http://schemas.microsoft.com/office/drawing/2014/main" val="3255424733"/>
                    </a:ext>
                  </a:extLst>
                </a:gridCol>
                <a:gridCol w="2477700">
                  <a:extLst>
                    <a:ext uri="{9D8B030D-6E8A-4147-A177-3AD203B41FA5}">
                      <a16:colId xmlns:a16="http://schemas.microsoft.com/office/drawing/2014/main" val="3547848784"/>
                    </a:ext>
                  </a:extLst>
                </a:gridCol>
              </a:tblGrid>
              <a:tr h="1024728">
                <a:tc>
                  <a:txBody>
                    <a:bodyPr/>
                    <a:lstStyle/>
                    <a:p>
                      <a:pPr algn="ctr">
                        <a:lnSpc>
                          <a:spcPct val="115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rPr>
                        <a:t> 3 + 4</a:t>
                      </a:r>
                    </a:p>
                    <a:p>
                      <a:pPr algn="ctr">
                        <a:lnSpc>
                          <a:spcPct val="115000"/>
                        </a:lnSpc>
                        <a:spcAft>
                          <a:spcPts val="0"/>
                        </a:spcAft>
                      </a:pPr>
                      <a:r>
                        <a:rPr lang="en-US" sz="2400" b="1" dirty="0" err="1">
                          <a:solidFill>
                            <a:srgbClr val="0070C0"/>
                          </a:solidFill>
                          <a:effectLst/>
                          <a:latin typeface="Times New Roman" panose="02020603050405020304" pitchFamily="18" charset="0"/>
                          <a:ea typeface="Times New Roman" panose="02020603050405020304" pitchFamily="18" charset="0"/>
                        </a:rPr>
                        <a:t>Tình</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cảm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người</a:t>
                      </a:r>
                      <a:r>
                        <a:rPr lang="en-US" sz="2400" b="1" dirty="0">
                          <a:solidFill>
                            <a:srgbClr val="0070C0"/>
                          </a:solidFill>
                          <a:effectLst/>
                          <a:latin typeface="Times New Roman" panose="02020603050405020304" pitchFamily="18" charset="0"/>
                          <a:ea typeface="Times New Roman" panose="02020603050405020304" pitchFamily="18" charset="0"/>
                        </a:rPr>
                        <a:t> con </a:t>
                      </a:r>
                      <a:r>
                        <a:rPr lang="en-US" sz="2400" b="1" dirty="0" err="1">
                          <a:solidFill>
                            <a:srgbClr val="0070C0"/>
                          </a:solidFill>
                          <a:effectLst/>
                          <a:latin typeface="Times New Roman" panose="02020603050405020304" pitchFamily="18" charset="0"/>
                          <a:ea typeface="Times New Roman" panose="02020603050405020304" pitchFamily="18" charset="0"/>
                        </a:rPr>
                        <a:t>đối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với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mẹ</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271310"/>
                  </a:ext>
                </a:extLst>
              </a:tr>
              <a:tr h="3461123">
                <a:tc>
                  <a:txBody>
                    <a:bodyPr/>
                    <a:lstStyle/>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Qua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766147"/>
                  </a:ext>
                </a:extLst>
              </a:tr>
            </a:tbl>
          </a:graphicData>
        </a:graphic>
      </p:graphicFrame>
      <p:sp>
        <p:nvSpPr>
          <p:cNvPr id="10" name="Rectangle 9"/>
          <p:cNvSpPr/>
          <p:nvPr/>
        </p:nvSpPr>
        <p:spPr>
          <a:xfrm>
            <a:off x="3088736" y="276176"/>
            <a:ext cx="6014527"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PHIẾU HỌC TẬP 02</a:t>
            </a:r>
          </a:p>
        </p:txBody>
      </p:sp>
      <p:pic>
        <p:nvPicPr>
          <p:cNvPr id="11" name="Picture 10"/>
          <p:cNvPicPr>
            <a:picLocks noChangeAspect="1"/>
          </p:cNvPicPr>
          <p:nvPr/>
        </p:nvPicPr>
        <p:blipFill>
          <a:blip r:embed="rId3"/>
          <a:stretch>
            <a:fillRect/>
          </a:stretch>
        </p:blipFill>
        <p:spPr>
          <a:xfrm>
            <a:off x="264941" y="0"/>
            <a:ext cx="1366531" cy="1102041"/>
          </a:xfrm>
          <a:prstGeom prst="ellipse">
            <a:avLst/>
          </a:prstGeom>
          <a:ln>
            <a:noFill/>
          </a:ln>
          <a:effectLst>
            <a:softEdge rad="112500"/>
          </a:effectLst>
        </p:spPr>
      </p:pic>
      <p:pic>
        <p:nvPicPr>
          <p:cNvPr id="2" name="Picture 1"/>
          <p:cNvPicPr>
            <a:picLocks noChangeAspect="1"/>
          </p:cNvPicPr>
          <p:nvPr/>
        </p:nvPicPr>
        <p:blipFill>
          <a:blip r:embed="rId4"/>
          <a:stretch>
            <a:fillRect/>
          </a:stretch>
        </p:blipFill>
        <p:spPr>
          <a:xfrm>
            <a:off x="3384157" y="2564028"/>
            <a:ext cx="2670813" cy="219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5"/>
          <a:stretch>
            <a:fillRect/>
          </a:stretch>
        </p:blipFill>
        <p:spPr>
          <a:xfrm>
            <a:off x="9521921" y="2564028"/>
            <a:ext cx="2371139" cy="21948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339300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76736" y="196516"/>
            <a:ext cx="67812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808746" y="2234782"/>
            <a:ext cx="3395810" cy="2616592"/>
          </a:xfrm>
          <a:prstGeom prst="rightArrowCallout">
            <a:avLst>
              <a:gd name="adj1" fmla="val 39197"/>
              <a:gd name="adj2" fmla="val 34829"/>
              <a:gd name="adj3" fmla="val 25000"/>
              <a:gd name="adj4" fmla="val 64977"/>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377543" y="1863967"/>
            <a:ext cx="7005711" cy="3615399"/>
          </a:xfrm>
          <a:prstGeom prst="rect">
            <a:avLst/>
          </a:prstGeom>
          <a:blipFill>
            <a:blip r:embed="rId4"/>
            <a:tile tx="0" ty="0" sx="100000" sy="100000" flip="none" algn="tl"/>
          </a:blipFill>
          <a:ln w="28575">
            <a:solidFill>
              <a:schemeClr val="accent4">
                <a:lumMod val="75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bếp</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khói</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Plaque 5"/>
          <p:cNvSpPr/>
          <p:nvPr/>
        </p:nvSpPr>
        <p:spPr>
          <a:xfrm>
            <a:off x="176736" y="900117"/>
            <a:ext cx="678127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9157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0" y="0"/>
            <a:ext cx="12192000" cy="6858000"/>
          </a:xfrm>
          <a:prstGeom prst="rect">
            <a:avLst/>
          </a:prstGeom>
        </p:spPr>
      </p:pic>
      <p:sp>
        <p:nvSpPr>
          <p:cNvPr id="5" name="Plaque 4"/>
          <p:cNvSpPr/>
          <p:nvPr/>
        </p:nvSpPr>
        <p:spPr>
          <a:xfrm>
            <a:off x="-1" y="0"/>
            <a:ext cx="12192000" cy="3043646"/>
          </a:xfrm>
          <a:prstGeom prst="plaqu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15000"/>
              </a:lnSpc>
              <a:spcAft>
                <a:spcPts val="0"/>
              </a:spcAft>
            </a:pPr>
            <a:r>
              <a:rPr lang="en-US" sz="2800" i="1" dirty="0" err="1">
                <a:solidFill>
                  <a:schemeClr val="bg1"/>
                </a:solidFill>
                <a:latin typeface="Times New Roman" panose="02020603050405020304" pitchFamily="18" charset="0"/>
                <a:ea typeface="Times New Roman" panose="02020603050405020304" pitchFamily="18" charset="0"/>
              </a:rPr>
              <a:t>Gia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đình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là</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cái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nôi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nuôi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dưỡng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cả</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sống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vật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chất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lẫn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tâm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hồn</a:t>
            </a:r>
            <a:r>
              <a:rPr lang="en-US" sz="2800" i="1" dirty="0">
                <a:solidFill>
                  <a:schemeClr val="bg1"/>
                </a:solidFill>
                <a:latin typeface="Times New Roman" panose="02020603050405020304" pitchFamily="18" charset="0"/>
                <a:ea typeface="Times New Roman" panose="02020603050405020304" pitchFamily="18" charset="0"/>
              </a:rPr>
              <a:t> con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Mỗi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lớn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lên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đều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nhờ</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sự</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nuôi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nấng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yêu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thương</a:t>
            </a:r>
            <a:r>
              <a:rPr lang="en-US" sz="2800" i="1" dirty="0">
                <a:solidFill>
                  <a:schemeClr val="bg1"/>
                </a:solidFill>
                <a:latin typeface="Times New Roman" panose="02020603050405020304" pitchFamily="18" charset="0"/>
                <a:ea typeface="Times New Roman" panose="02020603050405020304" pitchFamily="18" charset="0"/>
              </a:rPr>
              <a:t> , </a:t>
            </a:r>
            <a:r>
              <a:rPr lang="en-US" sz="2800" i="1" dirty="0" err="1">
                <a:solidFill>
                  <a:schemeClr val="bg1"/>
                </a:solidFill>
                <a:latin typeface="Times New Roman" panose="02020603050405020304" pitchFamily="18" charset="0"/>
                <a:ea typeface="Times New Roman" panose="02020603050405020304" pitchFamily="18" charset="0"/>
              </a:rPr>
              <a:t>dạy</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bảo</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của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ông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bà</a:t>
            </a:r>
            <a:r>
              <a:rPr lang="en-US" sz="2800" i="1" dirty="0">
                <a:solidFill>
                  <a:schemeClr val="bg1"/>
                </a:solidFill>
                <a:latin typeface="Times New Roman" panose="02020603050405020304" pitchFamily="18" charset="0"/>
                <a:ea typeface="Times New Roman" panose="02020603050405020304" pitchFamily="18" charset="0"/>
              </a:rPr>
              <a:t>, cha </a:t>
            </a:r>
            <a:r>
              <a:rPr lang="en-US" sz="2800" i="1" dirty="0" err="1">
                <a:solidFill>
                  <a:schemeClr val="bg1"/>
                </a:solidFill>
                <a:latin typeface="Times New Roman" panose="02020603050405020304" pitchFamily="18" charset="0"/>
                <a:ea typeface="Times New Roman" panose="02020603050405020304" pitchFamily="18" charset="0"/>
              </a:rPr>
              <a:t>mẹ</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Đặc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biệt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Trong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bài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học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hôm</a:t>
            </a:r>
            <a:r>
              <a:rPr lang="en-US" sz="2800" i="1" dirty="0">
                <a:solidFill>
                  <a:schemeClr val="bg1"/>
                </a:solidFill>
                <a:latin typeface="Times New Roman" panose="02020603050405020304" pitchFamily="18" charset="0"/>
                <a:ea typeface="Times New Roman" panose="02020603050405020304" pitchFamily="18" charset="0"/>
              </a:rPr>
              <a:t> nay, </a:t>
            </a:r>
            <a:r>
              <a:rPr lang="en-US" sz="2800" i="1" dirty="0" err="1">
                <a:solidFill>
                  <a:schemeClr val="bg1"/>
                </a:solidFill>
                <a:latin typeface="Times New Roman" panose="02020603050405020304" pitchFamily="18" charset="0"/>
                <a:ea typeface="Times New Roman" panose="02020603050405020304" pitchFamily="18" charset="0"/>
              </a:rPr>
              <a:t>các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em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sẽ</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cùng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nhau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tìm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hiểu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chủ</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tình</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cảm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gia</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đình</a:t>
            </a:r>
            <a:r>
              <a:rPr lang="en-US" sz="2800" i="1" dirty="0">
                <a:solidFill>
                  <a:schemeClr val="bg1"/>
                </a:solidFill>
                <a:latin typeface="Times New Roman" panose="02020603050405020304" pitchFamily="18" charset="0"/>
                <a:ea typeface="Times New Roman" panose="02020603050405020304" pitchFamily="18" charset="0"/>
              </a:rPr>
              <a:t> qua </a:t>
            </a:r>
            <a:r>
              <a:rPr lang="en-US" sz="2800" i="1" dirty="0" err="1">
                <a:solidFill>
                  <a:schemeClr val="bg1"/>
                </a:solidFill>
                <a:latin typeface="Times New Roman" panose="02020603050405020304" pitchFamily="18" charset="0"/>
                <a:ea typeface="Times New Roman" panose="02020603050405020304" pitchFamily="18" charset="0"/>
              </a:rPr>
              <a:t>tìm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hiểu</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các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bài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thơ</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viết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mẹ</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làm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thơ</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lục</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bát</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thân</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kể</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lại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kỉ</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niệm</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đáng</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nhớ</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về</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người</a:t>
            </a:r>
            <a:r>
              <a:rPr lang="en-US" sz="2800" i="1" dirty="0">
                <a:solidFill>
                  <a:schemeClr val="bg1"/>
                </a:solidFill>
                <a:latin typeface="Times New Roman" panose="02020603050405020304" pitchFamily="18" charset="0"/>
                <a:ea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rPr>
              <a:t>thân</a:t>
            </a:r>
            <a:r>
              <a:rPr lang="en-US" sz="2800" i="1"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7026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196515"/>
            <a:ext cx="66819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33046" y="2250831"/>
            <a:ext cx="3671667" cy="3502855"/>
          </a:xfrm>
          <a:prstGeom prst="rightArrowCallo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chemeClr val="bg1"/>
                </a:solidFill>
                <a:latin typeface="Times New Roman" panose="02020603050405020304" pitchFamily="18" charset="0"/>
                <a:ea typeface="Times New Roman" panose="02020603050405020304" pitchFamily="18" charset="0"/>
              </a:rPr>
              <a:t>Tình yêu thương của mẹ gắn với những sự vật gần gũi đời thường</a:t>
            </a:r>
            <a:r>
              <a:rPr lang="vi-VN"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3526" y="1885071"/>
            <a:ext cx="7005711" cy="4375052"/>
          </a:xfrm>
          <a:prstGeom prst="rect">
            <a:avLst/>
          </a:pr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chum tương đã đậy.</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áo tơi lủn củn.</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nón mê ngồi dầm mưa.</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đàn gà, cái nơm hỏng vành.</a:t>
            </a:r>
            <a:endParaRPr lang="en-US" sz="24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chemeClr val="bg1"/>
                </a:solidFill>
                <a:latin typeface="Times New Roman" panose="02020603050405020304" pitchFamily="18" charset="0"/>
                <a:ea typeface="Times New Roman" panose="02020603050405020304" pitchFamily="18" charset="0"/>
              </a:rPr>
              <a:t>→ Tất cả các sự vật đều gần gũi, có vẻ cũ kĩ, xấu xí, không trọn vẹn. → Sự vất vả, tích cóp, tiết kiệm của người mẹ để nuôi con khôn lớn. → Tình yêu của mẹ đối với con trọn vẹn.</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681924"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34971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fade">
                                      <p:cBhvr>
                                        <p:cTn id="71" dur="1000"/>
                                        <p:tgtEl>
                                          <p:spTgt spid="4">
                                            <p:txEl>
                                              <p:pRg st="4" end="4"/>
                                            </p:txEl>
                                          </p:spTgt>
                                        </p:tgtEl>
                                      </p:cBhvr>
                                    </p:animEffect>
                                    <p:anim calcmode="lin" valueType="num">
                                      <p:cBhvr>
                                        <p:cTn id="7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62668" y="224651"/>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75249" y="2574387"/>
            <a:ext cx="3671667" cy="2996419"/>
          </a:xfrm>
          <a:prstGeom prst="rightArrowCallo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4473526" y="1885071"/>
            <a:ext cx="7005711" cy="4375052"/>
          </a:xfrm>
          <a:prstGeom prst="rect">
            <a:avLst/>
          </a:pr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chemeClr val="bg1"/>
                </a:solidFill>
                <a:latin typeface="Times New Roman" panose="02020603050405020304" pitchFamily="18" charset="0"/>
                <a:ea typeface="Times New Roman" panose="02020603050405020304" pitchFamily="18" charset="0"/>
              </a:rPr>
              <a:t>"</a:t>
            </a:r>
            <a:r>
              <a:rPr lang="vi-VN" sz="2800" i="1" dirty="0">
                <a:solidFill>
                  <a:schemeClr val="bg1"/>
                </a:solidFill>
                <a:latin typeface="Times New Roman" panose="02020603050405020304" pitchFamily="18" charset="0"/>
                <a:ea typeface="Times New Roman" panose="02020603050405020304" pitchFamily="18" charset="0"/>
              </a:rPr>
              <a:t>Trái na cuối vụ mẹ dành phần con." </a:t>
            </a:r>
            <a:r>
              <a:rPr lang="vi-VN" sz="2800" dirty="0">
                <a:solidFill>
                  <a:schemeClr val="bg1"/>
                </a:solidFill>
                <a:latin typeface="Times New Roman" panose="02020603050405020304" pitchFamily="18" charset="0"/>
                <a:ea typeface="Times New Roman" panose="02020603050405020304" pitchFamily="18" charset="0"/>
              </a:rPr>
              <a:t>→ Chỉ là một trái na nhưng thể hiện rõ nét nhất sự yêu thương của mẹ: trái na đã đến cuối vụ mà mẹ không nỡ hái, vẫn chờ con về để cho con. </a:t>
            </a:r>
            <a:endParaRPr lang="en-US" sz="28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bg1"/>
                </a:solidFill>
                <a:latin typeface="MS Gothic" panose="020B0609070205080204" pitchFamily="49" charset="-128"/>
                <a:ea typeface="Times New Roman" panose="02020603050405020304" pitchFamily="18" charset="0"/>
                <a:cs typeface="MS Gothic" panose="020B0609070205080204" pitchFamily="49" charset="-128"/>
              </a:rPr>
              <a:t>➩</a:t>
            </a:r>
            <a:r>
              <a:rPr lang="vi-VN" sz="2800" dirty="0">
                <a:solidFill>
                  <a:schemeClr val="bg1"/>
                </a:solidFill>
                <a:latin typeface="Times New Roman" panose="02020603050405020304" pitchFamily="18" charset="0"/>
                <a:ea typeface="Times New Roman" panose="02020603050405020304" pitchFamily="18" charset="0"/>
              </a:rPr>
              <a:t> Người mẹ tần tảo, vất vả, tiết kiệm, hi sinh để lo cho con ăn học trưởng thành mà quên bản thân mình.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6416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76736" y="224651"/>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708074" y="2722098"/>
            <a:ext cx="3671667" cy="2700997"/>
          </a:xfrm>
          <a:prstGeom prst="rightArrowCallout">
            <a:avLst>
              <a:gd name="adj1" fmla="val 39811"/>
              <a:gd name="adj2" fmla="val 40340"/>
              <a:gd name="adj3" fmla="val 25000"/>
              <a:gd name="adj4" fmla="val 64977"/>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Nghệ</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thuật</a:t>
            </a:r>
            <a:r>
              <a:rPr lang="en-US" b="1" dirty="0">
                <a:solidFill>
                  <a:schemeClr val="bg1"/>
                </a:solidFill>
                <a:latin typeface="Times New Roman" panose="02020603050405020304" pitchFamily="18" charset="0"/>
                <a:ea typeface="Times New Roman" panose="02020603050405020304" pitchFamily="18" charset="0"/>
              </a:rPr>
              <a:t>:</a:t>
            </a:r>
            <a:endParaRPr lang="en-US" sz="16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8215" y="2124220"/>
            <a:ext cx="7005711" cy="3896751"/>
          </a:xfrm>
          <a:prstGeom prst="rect">
            <a:avLst/>
          </a:pr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chemeClr val="bg1"/>
                </a:solidFill>
                <a:latin typeface="Times New Roman" panose="02020603050405020304" pitchFamily="18" charset="0"/>
                <a:ea typeface="Times New Roman" panose="02020603050405020304" pitchFamily="18" charset="0"/>
              </a:rPr>
              <a:t>+ Ẩn dụ </a:t>
            </a:r>
            <a:r>
              <a:rPr lang="vi-VN" sz="3200" i="1" dirty="0">
                <a:solidFill>
                  <a:schemeClr val="bg1"/>
                </a:solidFill>
                <a:latin typeface="Times New Roman" panose="02020603050405020304" pitchFamily="18" charset="0"/>
                <a:ea typeface="Times New Roman" panose="02020603050405020304" pitchFamily="18" charset="0"/>
              </a:rPr>
              <a:t>"nón mê", "áo tơi"</a:t>
            </a:r>
            <a:r>
              <a:rPr lang="vi-VN" sz="3200" dirty="0">
                <a:solidFill>
                  <a:schemeClr val="bg1"/>
                </a:solidFill>
                <a:latin typeface="Times New Roman" panose="02020603050405020304" pitchFamily="18" charset="0"/>
                <a:ea typeface="Times New Roman" panose="02020603050405020304" pitchFamily="18" charset="0"/>
              </a:rPr>
              <a:t> → Hình ảnh người mẹ.</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chemeClr val="bg1"/>
                </a:solidFill>
                <a:latin typeface="Times New Roman" panose="02020603050405020304" pitchFamily="18" charset="0"/>
                <a:ea typeface="Times New Roman" panose="02020603050405020304" pitchFamily="18" charset="0"/>
              </a:rPr>
              <a:t>+ Liệt kê: </a:t>
            </a:r>
            <a:r>
              <a:rPr lang="vi-VN" sz="3200" i="1" dirty="0">
                <a:solidFill>
                  <a:schemeClr val="bg1"/>
                </a:solidFill>
                <a:latin typeface="Times New Roman" panose="02020603050405020304" pitchFamily="18" charset="0"/>
                <a:ea typeface="Times New Roman" panose="02020603050405020304" pitchFamily="18" charset="0"/>
              </a:rPr>
              <a:t>chum tương, nón mê, áo tơi,</a:t>
            </a:r>
            <a:r>
              <a:rPr lang="vi-VN"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ngữ</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giản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dị</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gần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gũi</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quen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thuộc</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76736" y="900117"/>
            <a:ext cx="690031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3200" b="1" i="1" dirty="0">
                <a:solidFill>
                  <a:srgbClr val="0D0D0D"/>
                </a:solidFill>
                <a:latin typeface="Times New Roman" panose="02020603050405020304" pitchFamily="18" charset="0"/>
                <a:ea typeface="Times New Roman" panose="02020603050405020304" pitchFamily="18" charset="0"/>
              </a:rPr>
              <a:t>3. 1.</a:t>
            </a:r>
            <a:r>
              <a:rPr lang="pt-BR" sz="3200" i="1" dirty="0">
                <a:solidFill>
                  <a:srgbClr val="0D0D0D"/>
                </a:solidFill>
                <a:latin typeface="Times New Roman" panose="02020603050405020304" pitchFamily="18" charset="0"/>
                <a:ea typeface="Times New Roman" panose="02020603050405020304" pitchFamily="18" charset="0"/>
              </a:rPr>
              <a:t> </a:t>
            </a:r>
            <a:r>
              <a:rPr lang="vi-VN" sz="3200" b="1" i="1" dirty="0">
                <a:solidFill>
                  <a:srgbClr val="0D0D0D"/>
                </a:solidFill>
                <a:latin typeface="Times New Roman" panose="02020603050405020304" pitchFamily="18" charset="0"/>
                <a:ea typeface="Times New Roman" panose="02020603050405020304" pitchFamily="18" charset="0"/>
              </a:rPr>
              <a:t> Hình ảnh người mẹ thương con</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73418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7075" y="168380"/>
            <a:ext cx="591083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47075" y="900117"/>
            <a:ext cx="5910838"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pt-BR" sz="2800" b="1" i="1" dirty="0">
                <a:solidFill>
                  <a:srgbClr val="0D0D0D"/>
                </a:solidFill>
                <a:latin typeface="Times New Roman" panose="02020603050405020304" pitchFamily="18" charset="0"/>
                <a:ea typeface="Times New Roman" panose="02020603050405020304" pitchFamily="18" charset="0"/>
              </a:rPr>
              <a:t>3.2. </a:t>
            </a:r>
            <a:r>
              <a:rPr lang="vi-VN" sz="2800" b="1" i="1" dirty="0">
                <a:solidFill>
                  <a:srgbClr val="0D0D0D"/>
                </a:solidFill>
                <a:latin typeface="Times New Roman" panose="02020603050405020304" pitchFamily="18" charset="0"/>
                <a:ea typeface="Times New Roman" panose="02020603050405020304" pitchFamily="18" charset="0"/>
              </a:rPr>
              <a:t>Tình cảm của người con với mẹ</a:t>
            </a:r>
            <a:endParaRPr lang="en-US" sz="2400" i="1" dirty="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3031495" y="2046204"/>
            <a:ext cx="6252836" cy="4230391"/>
            <a:chOff x="2969581" y="1760454"/>
            <a:chExt cx="6252836" cy="4230391"/>
          </a:xfrm>
          <a:scene3d>
            <a:camera prst="orthographicFront">
              <a:rot lat="0" lon="0" rev="0"/>
            </a:camera>
            <a:lightRig rig="soft" dir="t">
              <a:rot lat="0" lon="0" rev="0"/>
            </a:lightRig>
          </a:scene3d>
        </p:grpSpPr>
        <p:sp>
          <p:nvSpPr>
            <p:cNvPr id="4" name="Freeform 3"/>
            <p:cNvSpPr/>
            <p:nvPr/>
          </p:nvSpPr>
          <p:spPr>
            <a:xfrm>
              <a:off x="2969581" y="1760454"/>
              <a:ext cx="3832181" cy="1420360"/>
            </a:xfrm>
            <a:custGeom>
              <a:avLst/>
              <a:gdLst>
                <a:gd name="connsiteX0" fmla="*/ 0 w 3832181"/>
                <a:gd name="connsiteY0" fmla="*/ 142036 h 1420360"/>
                <a:gd name="connsiteX1" fmla="*/ 142036 w 3832181"/>
                <a:gd name="connsiteY1" fmla="*/ 0 h 1420360"/>
                <a:gd name="connsiteX2" fmla="*/ 3690145 w 3832181"/>
                <a:gd name="connsiteY2" fmla="*/ 0 h 1420360"/>
                <a:gd name="connsiteX3" fmla="*/ 3832181 w 3832181"/>
                <a:gd name="connsiteY3" fmla="*/ 142036 h 1420360"/>
                <a:gd name="connsiteX4" fmla="*/ 3832181 w 3832181"/>
                <a:gd name="connsiteY4" fmla="*/ 1278324 h 1420360"/>
                <a:gd name="connsiteX5" fmla="*/ 3690145 w 3832181"/>
                <a:gd name="connsiteY5" fmla="*/ 1420360 h 1420360"/>
                <a:gd name="connsiteX6" fmla="*/ 142036 w 3832181"/>
                <a:gd name="connsiteY6" fmla="*/ 1420360 h 1420360"/>
                <a:gd name="connsiteX7" fmla="*/ 0 w 3832181"/>
                <a:gd name="connsiteY7" fmla="*/ 1278324 h 1420360"/>
                <a:gd name="connsiteX8" fmla="*/ 0 w 3832181"/>
                <a:gd name="connsiteY8" fmla="*/ 142036 h 142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2181" h="1420360">
                  <a:moveTo>
                    <a:pt x="0" y="142036"/>
                  </a:moveTo>
                  <a:cubicBezTo>
                    <a:pt x="0" y="63592"/>
                    <a:pt x="63592" y="0"/>
                    <a:pt x="142036" y="0"/>
                  </a:cubicBezTo>
                  <a:lnTo>
                    <a:pt x="3690145" y="0"/>
                  </a:lnTo>
                  <a:cubicBezTo>
                    <a:pt x="3768589" y="0"/>
                    <a:pt x="3832181" y="63592"/>
                    <a:pt x="3832181" y="142036"/>
                  </a:cubicBezTo>
                  <a:lnTo>
                    <a:pt x="3832181" y="1278324"/>
                  </a:lnTo>
                  <a:cubicBezTo>
                    <a:pt x="3832181" y="1356768"/>
                    <a:pt x="3768589" y="1420360"/>
                    <a:pt x="3690145" y="1420360"/>
                  </a:cubicBezTo>
                  <a:lnTo>
                    <a:pt x="142036" y="1420360"/>
                  </a:lnTo>
                  <a:cubicBezTo>
                    <a:pt x="63592" y="1420360"/>
                    <a:pt x="0" y="1356768"/>
                    <a:pt x="0" y="1278324"/>
                  </a:cubicBezTo>
                  <a:lnTo>
                    <a:pt x="0" y="142036"/>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566" tIns="108911" rIns="142566" bIns="108911" numCol="1" spcCol="1270" anchor="ctr" anchorCtr="0">
              <a:noAutofit/>
            </a:bodyPr>
            <a:lstStyle/>
            <a:p>
              <a:pPr lvl="0" algn="ctr" defTabSz="2355850">
                <a:lnSpc>
                  <a:spcPct val="90000"/>
                </a:lnSpc>
                <a:spcBef>
                  <a:spcPct val="0"/>
                </a:spcBef>
                <a:spcAft>
                  <a:spcPct val="35000"/>
                </a:spcAft>
              </a:pPr>
              <a:r>
                <a:rPr lang="en-US" sz="5300" b="1" kern="1200" dirty="0" err="1">
                  <a:latin typeface="Times New Roman" panose="02020603050405020304" pitchFamily="18" charset="0"/>
                  <a:cs typeface="Times New Roman" panose="02020603050405020304" pitchFamily="18" charset="0"/>
                </a:rPr>
                <a:t>Hoàn</a:t>
              </a:r>
              <a:r>
                <a:rPr lang="en-US" sz="5300" b="1" kern="1200" dirty="0">
                  <a:latin typeface="Times New Roman" panose="02020603050405020304" pitchFamily="18" charset="0"/>
                  <a:cs typeface="Times New Roman" panose="02020603050405020304" pitchFamily="18" charset="0"/>
                </a:rPr>
                <a:t> </a:t>
              </a:r>
              <a:r>
                <a:rPr lang="en-US" sz="5300" b="1" kern="1200" dirty="0" err="1">
                  <a:latin typeface="Times New Roman" panose="02020603050405020304" pitchFamily="18" charset="0"/>
                  <a:cs typeface="Times New Roman" panose="02020603050405020304" pitchFamily="18" charset="0"/>
                </a:rPr>
                <a:t>cảnh</a:t>
              </a:r>
              <a:r>
                <a:rPr lang="en-US" sz="5300" b="1" kern="1200" dirty="0">
                  <a:latin typeface="Times New Roman" panose="02020603050405020304" pitchFamily="18" charset="0"/>
                  <a:cs typeface="Times New Roman" panose="02020603050405020304" pitchFamily="18" charset="0"/>
                </a:rPr>
                <a:t>:</a:t>
              </a:r>
              <a:r>
                <a:rPr lang="en-US" sz="5300" kern="1200" dirty="0">
                  <a:latin typeface="Times New Roman" panose="02020603050405020304" pitchFamily="18" charset="0"/>
                  <a:cs typeface="Times New Roman" panose="02020603050405020304" pitchFamily="18" charset="0"/>
                </a:rPr>
                <a:t> </a:t>
              </a:r>
            </a:p>
          </p:txBody>
        </p:sp>
        <p:sp>
          <p:nvSpPr>
            <p:cNvPr id="6" name="Freeform 5"/>
            <p:cNvSpPr/>
            <p:nvPr/>
          </p:nvSpPr>
          <p:spPr>
            <a:xfrm>
              <a:off x="3352800" y="3180814"/>
              <a:ext cx="383218" cy="1833640"/>
            </a:xfrm>
            <a:custGeom>
              <a:avLst/>
              <a:gdLst/>
              <a:ahLst/>
              <a:cxnLst/>
              <a:rect l="0" t="0" r="0" b="0"/>
              <a:pathLst>
                <a:path>
                  <a:moveTo>
                    <a:pt x="0" y="0"/>
                  </a:moveTo>
                  <a:lnTo>
                    <a:pt x="0" y="1833640"/>
                  </a:lnTo>
                  <a:lnTo>
                    <a:pt x="383218" y="183364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3736018" y="4038064"/>
              <a:ext cx="5486399" cy="1952781"/>
            </a:xfrm>
            <a:custGeom>
              <a:avLst/>
              <a:gdLst>
                <a:gd name="connsiteX0" fmla="*/ 0 w 5486399"/>
                <a:gd name="connsiteY0" fmla="*/ 195278 h 1952781"/>
                <a:gd name="connsiteX1" fmla="*/ 195278 w 5486399"/>
                <a:gd name="connsiteY1" fmla="*/ 0 h 1952781"/>
                <a:gd name="connsiteX2" fmla="*/ 5291121 w 5486399"/>
                <a:gd name="connsiteY2" fmla="*/ 0 h 1952781"/>
                <a:gd name="connsiteX3" fmla="*/ 5486399 w 5486399"/>
                <a:gd name="connsiteY3" fmla="*/ 195278 h 1952781"/>
                <a:gd name="connsiteX4" fmla="*/ 5486399 w 5486399"/>
                <a:gd name="connsiteY4" fmla="*/ 1757503 h 1952781"/>
                <a:gd name="connsiteX5" fmla="*/ 5291121 w 5486399"/>
                <a:gd name="connsiteY5" fmla="*/ 1952781 h 1952781"/>
                <a:gd name="connsiteX6" fmla="*/ 195278 w 5486399"/>
                <a:gd name="connsiteY6" fmla="*/ 1952781 h 1952781"/>
                <a:gd name="connsiteX7" fmla="*/ 0 w 5486399"/>
                <a:gd name="connsiteY7" fmla="*/ 1757503 h 1952781"/>
                <a:gd name="connsiteX8" fmla="*/ 0 w 5486399"/>
                <a:gd name="connsiteY8" fmla="*/ 195278 h 195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399" h="1952781">
                  <a:moveTo>
                    <a:pt x="0" y="195278"/>
                  </a:moveTo>
                  <a:cubicBezTo>
                    <a:pt x="0" y="87429"/>
                    <a:pt x="87429" y="0"/>
                    <a:pt x="195278" y="0"/>
                  </a:cubicBezTo>
                  <a:lnTo>
                    <a:pt x="5291121" y="0"/>
                  </a:lnTo>
                  <a:cubicBezTo>
                    <a:pt x="5398970" y="0"/>
                    <a:pt x="5486399" y="87429"/>
                    <a:pt x="5486399" y="195278"/>
                  </a:cubicBezTo>
                  <a:lnTo>
                    <a:pt x="5486399" y="1757503"/>
                  </a:lnTo>
                  <a:cubicBezTo>
                    <a:pt x="5486399" y="1865352"/>
                    <a:pt x="5398970" y="1952781"/>
                    <a:pt x="5291121" y="1952781"/>
                  </a:cubicBezTo>
                  <a:lnTo>
                    <a:pt x="195278" y="1952781"/>
                  </a:lnTo>
                  <a:cubicBezTo>
                    <a:pt x="87429" y="1952781"/>
                    <a:pt x="0" y="1865352"/>
                    <a:pt x="0" y="1757503"/>
                  </a:cubicBezTo>
                  <a:lnTo>
                    <a:pt x="0" y="195278"/>
                  </a:lnTo>
                  <a:close/>
                </a:path>
              </a:pathLst>
            </a:custGeom>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5305" tIns="135935" rIns="175305" bIns="135935" numCol="1" spcCol="1270" anchor="ctr" anchorCtr="0">
              <a:noAutofit/>
            </a:bodyPr>
            <a:lstStyle/>
            <a:p>
              <a:pPr lvl="0" algn="ctr" defTabSz="2755900">
                <a:lnSpc>
                  <a:spcPct val="90000"/>
                </a:lnSpc>
                <a:spcBef>
                  <a:spcPct val="0"/>
                </a:spcBef>
                <a:spcAft>
                  <a:spcPct val="35000"/>
                </a:spcAft>
              </a:pPr>
              <a:r>
                <a:rPr lang="en-US" sz="6200" kern="1200" dirty="0">
                  <a:latin typeface="Times New Roman" panose="02020603050405020304" pitchFamily="18" charset="0"/>
                  <a:cs typeface="Times New Roman" panose="02020603050405020304" pitchFamily="18" charset="0"/>
                </a:rPr>
                <a:t>"C</a:t>
              </a:r>
              <a:r>
                <a:rPr lang="en-US" sz="6200" i="1" kern="1200" dirty="0">
                  <a:latin typeface="Times New Roman" panose="02020603050405020304" pitchFamily="18" charset="0"/>
                  <a:cs typeface="Times New Roman" panose="02020603050405020304" pitchFamily="18" charset="0"/>
                </a:rPr>
                <a:t>on </a:t>
              </a:r>
              <a:r>
                <a:rPr lang="en-US" sz="6200" i="1" kern="1200" dirty="0" err="1">
                  <a:latin typeface="Times New Roman" panose="02020603050405020304" pitchFamily="18" charset="0"/>
                  <a:cs typeface="Times New Roman" panose="02020603050405020304" pitchFamily="18" charset="0"/>
                </a:rPr>
                <a:t>về</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thăm</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mẹ</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chiều</a:t>
              </a:r>
              <a:r>
                <a:rPr lang="en-US" sz="6200" i="1" kern="1200" dirty="0">
                  <a:latin typeface="Times New Roman" panose="02020603050405020304" pitchFamily="18" charset="0"/>
                  <a:cs typeface="Times New Roman" panose="02020603050405020304" pitchFamily="18" charset="0"/>
                </a:rPr>
                <a:t> </a:t>
              </a:r>
              <a:r>
                <a:rPr lang="en-US" sz="6200" i="1" kern="1200" dirty="0" err="1">
                  <a:latin typeface="Times New Roman" panose="02020603050405020304" pitchFamily="18" charset="0"/>
                  <a:cs typeface="Times New Roman" panose="02020603050405020304" pitchFamily="18" charset="0"/>
                </a:rPr>
                <a:t>đông</a:t>
              </a:r>
              <a:r>
                <a:rPr lang="en-US" sz="6200" i="1" kern="1200" dirty="0">
                  <a:latin typeface="Times New Roman" panose="02020603050405020304" pitchFamily="18" charset="0"/>
                  <a:cs typeface="Times New Roman" panose="02020603050405020304" pitchFamily="18" charset="0"/>
                </a:rPr>
                <a:t>".</a:t>
              </a:r>
              <a:endParaRPr lang="en-US" sz="6200" kern="1200"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3"/>
          <a:stretch>
            <a:fillRect/>
          </a:stretch>
        </p:blipFill>
        <p:spPr>
          <a:xfrm>
            <a:off x="7051628" y="1931904"/>
            <a:ext cx="3348609" cy="2182177"/>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0926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7075" y="168380"/>
            <a:ext cx="576796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707304" y="2919045"/>
            <a:ext cx="3671667" cy="2475914"/>
          </a:xfrm>
          <a:prstGeom prst="rightArrowCallout">
            <a:avLst>
              <a:gd name="adj1" fmla="val 35387"/>
              <a:gd name="adj2" fmla="val 38272"/>
              <a:gd name="adj3" fmla="val 2500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Biểu hiện</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478984" y="2110153"/>
            <a:ext cx="7005711" cy="4093699"/>
          </a:xfrm>
          <a:prstGeom prst="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b="1" dirty="0">
                <a:solidFill>
                  <a:srgbClr val="0D0D0D"/>
                </a:solidFill>
                <a:latin typeface="Times New Roman" panose="02020603050405020304" pitchFamily="18" charset="0"/>
                <a:ea typeface="Times New Roman" panose="02020603050405020304" pitchFamily="18" charset="0"/>
              </a:rPr>
              <a:t>Dáng hình</a:t>
            </a:r>
            <a:r>
              <a:rPr lang="vi-VN" sz="3600" dirty="0">
                <a:solidFill>
                  <a:srgbClr val="0D0D0D"/>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thơ thẩn vào ra" </a:t>
            </a:r>
            <a:r>
              <a:rPr lang="vi-VN" sz="3600" dirty="0">
                <a:solidFill>
                  <a:srgbClr val="0D0D0D"/>
                </a:solidFill>
                <a:latin typeface="Times New Roman" panose="02020603050405020304" pitchFamily="18" charset="0"/>
                <a:ea typeface="Times New Roman" panose="02020603050405020304" pitchFamily="18" charset="0"/>
              </a:rPr>
              <a:t>→ Khi ở nhà một mình, ngắm nhìn những cảnh vật xung quanh, con ngờ ngợ một cảm giác bâng khuâng, tha thẩn, mang nét buồn, nét thương.</a:t>
            </a:r>
            <a:endParaRPr lang="en-US" sz="36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248176" y="900117"/>
            <a:ext cx="5767963"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1539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47075" y="168380"/>
            <a:ext cx="5867975" cy="807588"/>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1173335" y="2919045"/>
            <a:ext cx="3112916" cy="2475914"/>
          </a:xfrm>
          <a:prstGeom prst="rightArrowCallout">
            <a:avLst>
              <a:gd name="adj1" fmla="val 48082"/>
              <a:gd name="adj2" fmla="val 42312"/>
              <a:gd name="adj3" fmla="val 33079"/>
              <a:gd name="adj4" fmla="val 64977"/>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73526" y="2110153"/>
            <a:ext cx="7005711" cy="4093699"/>
          </a:xfrm>
          <a:prstGeom prst="rect">
            <a:avLst/>
          </a:pr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a:t>
            </a:r>
            <a:r>
              <a:rPr lang="vi-VN" sz="2800" b="1" dirty="0">
                <a:solidFill>
                  <a:srgbClr val="0D0D0D"/>
                </a:solidFill>
                <a:latin typeface="Times New Roman" panose="02020603050405020304" pitchFamily="18" charset="0"/>
                <a:ea typeface="Times New Roman" panose="02020603050405020304" pitchFamily="18" charset="0"/>
              </a:rPr>
              <a:t> Cảm xúc</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Từ láy: "</a:t>
            </a:r>
            <a:r>
              <a:rPr lang="vi-VN" sz="2800" i="1" dirty="0">
                <a:solidFill>
                  <a:srgbClr val="0D0D0D"/>
                </a:solidFill>
                <a:latin typeface="Times New Roman" panose="02020603050405020304" pitchFamily="18" charset="0"/>
                <a:ea typeface="Times New Roman" panose="02020603050405020304" pitchFamily="18" charset="0"/>
              </a:rPr>
              <a:t>nghẹn ngào", "rưng rưng"</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nghẹn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ngào</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i="1" dirty="0">
                <a:solidFill>
                  <a:srgbClr val="0D0D0D"/>
                </a:solidFill>
                <a:latin typeface="Times New Roman" panose="02020603050405020304" pitchFamily="18" charset="0"/>
                <a:ea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rPr>
              <a:t>rưng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rưng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1200"/>
              </a:spcAft>
              <a:buFont typeface="Wingdings" panose="05000000000000000000" pitchFamily="2" charset="2"/>
              <a:buChar char=""/>
            </a:pPr>
            <a:r>
              <a:rPr lang="vi-VN"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Người con nghẹn ngào</a:t>
            </a:r>
            <a:r>
              <a:rPr lang="en-US"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8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rưng</a:t>
            </a:r>
            <a:r>
              <a:rPr lang="en-US"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8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rưng</a:t>
            </a:r>
            <a:r>
              <a:rPr lang="vi-VN" sz="28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vì:</a:t>
            </a:r>
            <a:endParaRPr lang="en-US" sz="2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8" name="Plaque 7"/>
          <p:cNvSpPr/>
          <p:nvPr/>
        </p:nvSpPr>
        <p:spPr>
          <a:xfrm>
            <a:off x="247075" y="975968"/>
            <a:ext cx="5867975" cy="77152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348475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4" end="4"/>
                                            </p:txEl>
                                          </p:spTgt>
                                        </p:tgtEl>
                                        <p:attrNameLst>
                                          <p:attrName>style.visibility</p:attrName>
                                        </p:attrNameLst>
                                      </p:cBhvr>
                                      <p:to>
                                        <p:strVal val="visible"/>
                                      </p:to>
                                    </p:set>
                                    <p:animEffect transition="in" filter="fade">
                                      <p:cBhvr>
                                        <p:cTn id="71" dur="1000"/>
                                        <p:tgtEl>
                                          <p:spTgt spid="4">
                                            <p:txEl>
                                              <p:pRg st="4" end="4"/>
                                            </p:txEl>
                                          </p:spTgt>
                                        </p:tgtEl>
                                      </p:cBhvr>
                                    </p:animEffect>
                                    <p:anim calcmode="lin" valueType="num">
                                      <p:cBhvr>
                                        <p:cTn id="7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499" y="168380"/>
            <a:ext cx="58536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936674" y="2919045"/>
            <a:ext cx="3155779" cy="2475914"/>
          </a:xfrm>
          <a:prstGeom prst="rightArrowCallout">
            <a:avLst>
              <a:gd name="adj1" fmla="val 48082"/>
              <a:gd name="adj2" fmla="val 34810"/>
              <a:gd name="adj3" fmla="val 3077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249615" y="2110153"/>
            <a:ext cx="7005711" cy="4093699"/>
          </a:xfrm>
          <a:prstGeom prst="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Cảm nhận được tình yêu thương của mẹ và thấy thương mẹ nhiều hơn.</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a:t>
            </a:r>
            <a:r>
              <a:rPr lang="vi-VN" sz="3200" dirty="0">
                <a:solidFill>
                  <a:srgbClr val="0D0D0D"/>
                </a:solidFill>
                <a:latin typeface="Times New Roman" panose="02020603050405020304" pitchFamily="18" charset="0"/>
                <a:ea typeface="Times New Roman" panose="02020603050405020304" pitchFamily="18" charset="0"/>
              </a:rPr>
              <a:t> Thấy được sự tảo tần, vất vả của mẹ khi mọi thứ trong nhà đều do mẹ vun vén, khi nhìn thấy chiếc nón mê tàn, cái áo tơi lủn củn...</a:t>
            </a:r>
            <a:endParaRPr lang="en-US" sz="32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176736" y="900117"/>
            <a:ext cx="58536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208119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4211" y="168380"/>
            <a:ext cx="57393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725769" y="2848709"/>
            <a:ext cx="3065878" cy="2475914"/>
          </a:xfrm>
          <a:prstGeom prst="rightArrowCallout">
            <a:avLst>
              <a:gd name="adj1" fmla="val 43466"/>
              <a:gd name="adj2" fmla="val 41158"/>
              <a:gd name="adj3" fmla="val 22692"/>
              <a:gd name="adj4" fmla="val 64977"/>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Biểu hiện</a:t>
            </a:r>
            <a:r>
              <a:rPr kumimoji="0" lang="vi-VN" sz="32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136963" y="1871005"/>
            <a:ext cx="7329268" cy="4431323"/>
          </a:xfrm>
          <a:prstGeom prst="rect">
            <a:avLst/>
          </a:prstGeom>
          <a:blipFill>
            <a:blip r:embed="rId3"/>
            <a:tile tx="0" ty="0" sx="100000" sy="100000" flip="none" algn="tl"/>
          </a:blipFill>
          <a:ln w="28575">
            <a:solidFill>
              <a:schemeClr val="accent4">
                <a:lumMod val="75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Chi </a:t>
            </a:r>
            <a:r>
              <a:rPr lang="en-US" sz="2400" dirty="0" err="1">
                <a:solidFill>
                  <a:srgbClr val="0D0D0D"/>
                </a:solidFill>
                <a:latin typeface="Times New Roman" panose="02020603050405020304" pitchFamily="18" charset="0"/>
                <a:ea typeface="Times New Roman" panose="02020603050405020304" pitchFamily="18" charset="0"/>
              </a:rPr>
              <a:t>tiết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a:solidFill>
                  <a:srgbClr val="0D0D0D"/>
                </a:solidFill>
                <a:latin typeface="Times New Roman" panose="02020603050405020304" pitchFamily="18" charset="0"/>
                <a:ea typeface="Times New Roman" panose="02020603050405020304" pitchFamily="18" charset="0"/>
              </a:rPr>
              <a:t>"</a:t>
            </a:r>
            <a:r>
              <a:rPr lang="en-US" sz="2400" i="1" dirty="0" err="1">
                <a:solidFill>
                  <a:srgbClr val="0D0D0D"/>
                </a:solidFill>
                <a:latin typeface="Times New Roman" panose="02020603050405020304" pitchFamily="18" charset="0"/>
                <a:ea typeface="Times New Roman" panose="02020603050405020304" pitchFamily="18" charset="0"/>
              </a:rPr>
              <a:t>Trời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đang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yên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vậy</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bỗng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òa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mưa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rơi</a:t>
            </a:r>
            <a:r>
              <a:rPr lang="en-US" sz="2400" i="1" dirty="0">
                <a:solidFill>
                  <a:srgbClr val="0D0D0D"/>
                </a:solidFill>
                <a:latin typeface="Times New Roman" panose="02020603050405020304" pitchFamily="18" charset="0"/>
                <a:ea typeface="Times New Roman" panose="02020603050405020304" pitchFamily="18" charset="0"/>
              </a:rPr>
              <a:t>" </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khung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còn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òa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hoặc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trường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thì</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a:solidFill>
                  <a:srgbClr val="0D0D0D"/>
                </a:solidFill>
                <a:latin typeface="Times New Roman" panose="02020603050405020304" pitchFamily="18" charset="0"/>
                <a:ea typeface="Times New Roman" panose="02020603050405020304" pitchFamily="18" charset="0"/>
              </a:rPr>
              <a:t>"</a:t>
            </a:r>
            <a:r>
              <a:rPr lang="en-US" sz="2400" i="1" dirty="0" err="1">
                <a:solidFill>
                  <a:srgbClr val="0D0D0D"/>
                </a:solidFill>
                <a:latin typeface="Times New Roman" panose="02020603050405020304" pitchFamily="18" charset="0"/>
                <a:ea typeface="Times New Roman" panose="02020603050405020304" pitchFamily="18" charset="0"/>
              </a:rPr>
              <a:t>nghẹn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ngào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rưng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rưng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Dấu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trầm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nghẹn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rPr>
              <a:t>Tạo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khoảng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lặng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âm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trong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176736" y="900117"/>
            <a:ext cx="5739389"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3.2.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Tình cảm của người con với mẹ</a:t>
            </a:r>
            <a:endPar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348422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1000"/>
                                        <p:tgtEl>
                                          <p:spTgt spid="4">
                                            <p:txEl>
                                              <p:pRg st="0" end="0"/>
                                            </p:txEl>
                                          </p:spTgt>
                                        </p:tgtEl>
                                      </p:cBhvr>
                                    </p:animEffect>
                                    <p:anim calcmode="lin" valueType="num">
                                      <p:cBhvr>
                                        <p:cTn id="4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fade">
                                      <p:cBhvr>
                                        <p:cTn id="50" dur="1000"/>
                                        <p:tgtEl>
                                          <p:spTgt spid="4">
                                            <p:txEl>
                                              <p:pRg st="1" end="1"/>
                                            </p:txEl>
                                          </p:spTgt>
                                        </p:tgtEl>
                                      </p:cBhvr>
                                    </p:animEffect>
                                    <p:anim calcmode="lin" valueType="num">
                                      <p:cBhvr>
                                        <p:cTn id="5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18940" y="230260"/>
            <a:ext cx="7701171"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pt-BR"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Về thăm mẹ</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(Đinh Nam Khương)</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443059" y="1189929"/>
            <a:ext cx="11305883" cy="5125456"/>
            <a:chOff x="724192" y="1267099"/>
            <a:chExt cx="10534991" cy="5125456"/>
          </a:xfrm>
        </p:grpSpPr>
        <p:sp>
          <p:nvSpPr>
            <p:cNvPr id="4" name="Freeform 3"/>
            <p:cNvSpPr/>
            <p:nvPr/>
          </p:nvSpPr>
          <p:spPr>
            <a:xfrm>
              <a:off x="724192" y="3373923"/>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4. </a:t>
              </a:r>
              <a:r>
                <a:rPr lang="en-US" sz="2800" b="1" kern="1200" dirty="0" err="1">
                  <a:latin typeface="Times New Roman" panose="02020603050405020304" pitchFamily="18" charset="0"/>
                  <a:cs typeface="Times New Roman" panose="02020603050405020304" pitchFamily="18" charset="0"/>
                </a:rPr>
                <a:t>Tổng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kết</a:t>
              </a:r>
              <a:endParaRPr lang="en-US" sz="2800" kern="1200" dirty="0">
                <a:latin typeface="Times New Roman" panose="02020603050405020304" pitchFamily="18" charset="0"/>
                <a:cs typeface="Times New Roman" panose="02020603050405020304" pitchFamily="18" charset="0"/>
              </a:endParaRPr>
            </a:p>
          </p:txBody>
        </p:sp>
        <p:sp>
          <p:nvSpPr>
            <p:cNvPr id="5" name="Freeform 4"/>
            <p:cNvSpPr/>
            <p:nvPr/>
          </p:nvSpPr>
          <p:spPr>
            <a:xfrm rot="18204194">
              <a:off x="2347127" y="3416112"/>
              <a:ext cx="1615981" cy="47238"/>
            </a:xfrm>
            <a:custGeom>
              <a:avLst/>
              <a:gdLst>
                <a:gd name="connsiteX0" fmla="*/ 0 w 1615981"/>
                <a:gd name="connsiteY0" fmla="*/ 23619 h 47238"/>
                <a:gd name="connsiteX1" fmla="*/ 1615981 w 1615981"/>
                <a:gd name="connsiteY1" fmla="*/ 23619 h 47238"/>
              </a:gdLst>
              <a:ahLst/>
              <a:cxnLst>
                <a:cxn ang="0">
                  <a:pos x="connsiteX0" y="connsiteY0"/>
                </a:cxn>
                <a:cxn ang="0">
                  <a:pos x="connsiteX1" y="connsiteY1"/>
                </a:cxn>
              </a:cxnLst>
              <a:rect l="l" t="t" r="r" b="b"/>
              <a:pathLst>
                <a:path w="1615981" h="47238">
                  <a:moveTo>
                    <a:pt x="0" y="23619"/>
                  </a:moveTo>
                  <a:lnTo>
                    <a:pt x="1615981" y="2361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0291" tIns="-16781" rIns="780290" bIns="-16781" numCol="1" spcCol="1270" anchor="ctr" anchorCtr="0">
              <a:noAutofit/>
            </a:bodyPr>
            <a:lstStyle/>
            <a:p>
              <a:pPr lvl="0" algn="ctr" defTabSz="222250">
                <a:lnSpc>
                  <a:spcPct val="90000"/>
                </a:lnSpc>
                <a:spcBef>
                  <a:spcPct val="0"/>
                </a:spcBef>
                <a:spcAft>
                  <a:spcPct val="35000"/>
                </a:spcAft>
              </a:pPr>
              <a:endParaRPr lang="en-US" sz="500" kern="1200"/>
            </a:p>
          </p:txBody>
        </p:sp>
        <p:sp>
          <p:nvSpPr>
            <p:cNvPr id="8" name="Freeform 7"/>
            <p:cNvSpPr/>
            <p:nvPr/>
          </p:nvSpPr>
          <p:spPr>
            <a:xfrm>
              <a:off x="3599939" y="2024874"/>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4</a:t>
              </a:r>
              <a:r>
                <a:rPr lang="vi-VN" sz="2800" b="1" kern="1200" dirty="0">
                  <a:latin typeface="Times New Roman" panose="02020603050405020304" pitchFamily="18" charset="0"/>
                  <a:cs typeface="Times New Roman" panose="02020603050405020304" pitchFamily="18" charset="0"/>
                </a:rPr>
                <a:t>.1. Nội dung</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586044" y="2741587"/>
              <a:ext cx="711311" cy="47238"/>
            </a:xfrm>
            <a:custGeom>
              <a:avLst/>
              <a:gdLst>
                <a:gd name="connsiteX0" fmla="*/ 0 w 711311"/>
                <a:gd name="connsiteY0" fmla="*/ 23619 h 47238"/>
                <a:gd name="connsiteX1" fmla="*/ 711311 w 711311"/>
                <a:gd name="connsiteY1" fmla="*/ 23619 h 47238"/>
              </a:gdLst>
              <a:ahLst/>
              <a:cxnLst>
                <a:cxn ang="0">
                  <a:pos x="connsiteX0" y="connsiteY0"/>
                </a:cxn>
                <a:cxn ang="0">
                  <a:pos x="connsiteX1" y="connsiteY1"/>
                </a:cxn>
              </a:cxnLst>
              <a:rect l="l" t="t" r="r" b="b"/>
              <a:pathLst>
                <a:path w="711311" h="47238">
                  <a:moveTo>
                    <a:pt x="0" y="23619"/>
                  </a:moveTo>
                  <a:lnTo>
                    <a:pt x="711311"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50573" tIns="5837" rIns="350573" bIns="5836"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9"/>
            <p:cNvSpPr/>
            <p:nvPr/>
          </p:nvSpPr>
          <p:spPr>
            <a:xfrm>
              <a:off x="6297356" y="1267099"/>
              <a:ext cx="4855189" cy="2996214"/>
            </a:xfrm>
            <a:custGeom>
              <a:avLst/>
              <a:gdLst>
                <a:gd name="connsiteX0" fmla="*/ 0 w 4855189"/>
                <a:gd name="connsiteY0" fmla="*/ 299621 h 2996214"/>
                <a:gd name="connsiteX1" fmla="*/ 299621 w 4855189"/>
                <a:gd name="connsiteY1" fmla="*/ 0 h 2996214"/>
                <a:gd name="connsiteX2" fmla="*/ 4555568 w 4855189"/>
                <a:gd name="connsiteY2" fmla="*/ 0 h 2996214"/>
                <a:gd name="connsiteX3" fmla="*/ 4855189 w 4855189"/>
                <a:gd name="connsiteY3" fmla="*/ 299621 h 2996214"/>
                <a:gd name="connsiteX4" fmla="*/ 4855189 w 4855189"/>
                <a:gd name="connsiteY4" fmla="*/ 2696593 h 2996214"/>
                <a:gd name="connsiteX5" fmla="*/ 4555568 w 4855189"/>
                <a:gd name="connsiteY5" fmla="*/ 2996214 h 2996214"/>
                <a:gd name="connsiteX6" fmla="*/ 299621 w 4855189"/>
                <a:gd name="connsiteY6" fmla="*/ 2996214 h 2996214"/>
                <a:gd name="connsiteX7" fmla="*/ 0 w 4855189"/>
                <a:gd name="connsiteY7" fmla="*/ 2696593 h 2996214"/>
                <a:gd name="connsiteX8" fmla="*/ 0 w 4855189"/>
                <a:gd name="connsiteY8" fmla="*/ 299621 h 29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5189" h="2996214">
                  <a:moveTo>
                    <a:pt x="0" y="299621"/>
                  </a:moveTo>
                  <a:cubicBezTo>
                    <a:pt x="0" y="134145"/>
                    <a:pt x="134145" y="0"/>
                    <a:pt x="299621" y="0"/>
                  </a:cubicBezTo>
                  <a:lnTo>
                    <a:pt x="4555568" y="0"/>
                  </a:lnTo>
                  <a:cubicBezTo>
                    <a:pt x="4721044" y="0"/>
                    <a:pt x="4855189" y="134145"/>
                    <a:pt x="4855189" y="299621"/>
                  </a:cubicBezTo>
                  <a:lnTo>
                    <a:pt x="4855189" y="2696593"/>
                  </a:lnTo>
                  <a:cubicBezTo>
                    <a:pt x="4855189" y="2862069"/>
                    <a:pt x="4721044" y="2996214"/>
                    <a:pt x="4555568" y="2996214"/>
                  </a:cubicBezTo>
                  <a:lnTo>
                    <a:pt x="299621" y="2996214"/>
                  </a:lnTo>
                  <a:cubicBezTo>
                    <a:pt x="134145" y="2996214"/>
                    <a:pt x="0" y="2862069"/>
                    <a:pt x="0" y="2696593"/>
                  </a:cubicBezTo>
                  <a:lnTo>
                    <a:pt x="0" y="299621"/>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996" tIns="102996" rIns="102996" bIns="102996" numCol="1" spcCol="1270" anchor="ctr" anchorCtr="0">
              <a:noAutofit/>
            </a:bodyPr>
            <a:lstStyle/>
            <a:p>
              <a:pPr lvl="0" algn="ctr" defTabSz="1066800">
                <a:lnSpc>
                  <a:spcPct val="90000"/>
                </a:lnSpc>
                <a:spcBef>
                  <a:spcPct val="0"/>
                </a:spcBef>
                <a:spcAft>
                  <a:spcPct val="35000"/>
                </a:spcAft>
              </a:pPr>
              <a:r>
                <a:rPr lang="vi-VN" sz="2400" i="1" kern="1200" dirty="0">
                  <a:latin typeface="Times New Roman" panose="02020603050405020304" pitchFamily="18" charset="0"/>
                  <a:cs typeface="Times New Roman" panose="02020603050405020304" pitchFamily="18" charset="0"/>
                </a:rPr>
                <a:t>Về thăm mẹ</a:t>
              </a:r>
              <a:r>
                <a:rPr lang="vi-VN" sz="2400" kern="1200" dirty="0">
                  <a:latin typeface="Times New Roman" panose="02020603050405020304" pitchFamily="18" charset="0"/>
                  <a:cs typeface="Times New Roman" panose="02020603050405020304" pitchFamily="18" charset="0"/>
                </a:rPr>
                <a:t> là bài thơ thể hiện tình cảm của người con xa nhà trong một lần về thăm mẹ mình. Mặc dù mẹ không ở nhà nhưng hình ảnh mẹ hi</a:t>
              </a:r>
              <a:r>
                <a:rPr lang="en-US" sz="2400" kern="1200" dirty="0">
                  <a:latin typeface="Times New Roman" panose="02020603050405020304" pitchFamily="18" charset="0"/>
                  <a:cs typeface="Times New Roman" panose="02020603050405020304" pitchFamily="18" charset="0"/>
                </a:rPr>
                <a:t>ệ</a:t>
              </a:r>
              <a:r>
                <a:rPr lang="vi-VN" sz="2400" kern="1200" dirty="0">
                  <a:latin typeface="Times New Roman" panose="02020603050405020304" pitchFamily="18" charset="0"/>
                  <a:cs typeface="Times New Roman" panose="02020603050405020304" pitchFamily="18" charset="0"/>
                </a:rPr>
                <a:t>n hữu trong từng sự vật thân thuộc xung quanh. Mỗi cảnh, mỗi vật đều biểu hiện sự vất vả, sự tần tảo, hi sinh và đặc biệt là tình thương yêu của mẹ dành cho con. </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3395701">
              <a:off x="2347140" y="4765160"/>
              <a:ext cx="1616014" cy="47238"/>
            </a:xfrm>
            <a:custGeom>
              <a:avLst/>
              <a:gdLst>
                <a:gd name="connsiteX0" fmla="*/ 0 w 1616014"/>
                <a:gd name="connsiteY0" fmla="*/ 23619 h 47238"/>
                <a:gd name="connsiteX1" fmla="*/ 1616014 w 1616014"/>
                <a:gd name="connsiteY1" fmla="*/ 23619 h 47238"/>
              </a:gdLst>
              <a:ahLst/>
              <a:cxnLst>
                <a:cxn ang="0">
                  <a:pos x="connsiteX0" y="connsiteY0"/>
                </a:cxn>
                <a:cxn ang="0">
                  <a:pos x="connsiteX1" y="connsiteY1"/>
                </a:cxn>
              </a:cxnLst>
              <a:rect l="l" t="t" r="r" b="b"/>
              <a:pathLst>
                <a:path w="1616014" h="47238">
                  <a:moveTo>
                    <a:pt x="0" y="23619"/>
                  </a:moveTo>
                  <a:lnTo>
                    <a:pt x="1616014" y="23619"/>
                  </a:lnTo>
                </a:path>
              </a:pathLst>
            </a:custGeom>
            <a:noFill/>
            <a:ln w="190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80306" tIns="-16782" rIns="780306" bIns="-16781"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3599999" y="4722972"/>
              <a:ext cx="1986104" cy="1480665"/>
            </a:xfrm>
            <a:custGeom>
              <a:avLst/>
              <a:gdLst>
                <a:gd name="connsiteX0" fmla="*/ 0 w 1986104"/>
                <a:gd name="connsiteY0" fmla="*/ 148067 h 1480665"/>
                <a:gd name="connsiteX1" fmla="*/ 148067 w 1986104"/>
                <a:gd name="connsiteY1" fmla="*/ 0 h 1480665"/>
                <a:gd name="connsiteX2" fmla="*/ 1838038 w 1986104"/>
                <a:gd name="connsiteY2" fmla="*/ 0 h 1480665"/>
                <a:gd name="connsiteX3" fmla="*/ 1986105 w 1986104"/>
                <a:gd name="connsiteY3" fmla="*/ 148067 h 1480665"/>
                <a:gd name="connsiteX4" fmla="*/ 1986104 w 1986104"/>
                <a:gd name="connsiteY4" fmla="*/ 1332599 h 1480665"/>
                <a:gd name="connsiteX5" fmla="*/ 1838037 w 1986104"/>
                <a:gd name="connsiteY5" fmla="*/ 1480666 h 1480665"/>
                <a:gd name="connsiteX6" fmla="*/ 148067 w 1986104"/>
                <a:gd name="connsiteY6" fmla="*/ 1480665 h 1480665"/>
                <a:gd name="connsiteX7" fmla="*/ 0 w 1986104"/>
                <a:gd name="connsiteY7" fmla="*/ 1332598 h 1480665"/>
                <a:gd name="connsiteX8" fmla="*/ 0 w 1986104"/>
                <a:gd name="connsiteY8" fmla="*/ 148067 h 14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104" h="1480665">
                  <a:moveTo>
                    <a:pt x="0" y="148067"/>
                  </a:moveTo>
                  <a:cubicBezTo>
                    <a:pt x="0" y="66292"/>
                    <a:pt x="66292" y="0"/>
                    <a:pt x="148067" y="0"/>
                  </a:cubicBezTo>
                  <a:lnTo>
                    <a:pt x="1838038" y="0"/>
                  </a:lnTo>
                  <a:cubicBezTo>
                    <a:pt x="1919813" y="0"/>
                    <a:pt x="1986105" y="66292"/>
                    <a:pt x="1986105" y="148067"/>
                  </a:cubicBezTo>
                  <a:cubicBezTo>
                    <a:pt x="1986105" y="542911"/>
                    <a:pt x="1986104" y="937755"/>
                    <a:pt x="1986104" y="1332599"/>
                  </a:cubicBezTo>
                  <a:cubicBezTo>
                    <a:pt x="1986104" y="1414374"/>
                    <a:pt x="1919812" y="1480666"/>
                    <a:pt x="1838037" y="1480666"/>
                  </a:cubicBezTo>
                  <a:lnTo>
                    <a:pt x="148067" y="1480665"/>
                  </a:lnTo>
                  <a:cubicBezTo>
                    <a:pt x="66292" y="1480665"/>
                    <a:pt x="0" y="1414373"/>
                    <a:pt x="0" y="1332598"/>
                  </a:cubicBezTo>
                  <a:lnTo>
                    <a:pt x="0" y="148067"/>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147" tIns="61147" rIns="61147" bIns="61147"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4.</a:t>
              </a:r>
              <a:r>
                <a:rPr lang="vi-VN" sz="2800" b="1" kern="1200" dirty="0">
                  <a:latin typeface="Times New Roman" panose="02020603050405020304" pitchFamily="18" charset="0"/>
                  <a:cs typeface="Times New Roman" panose="02020603050405020304" pitchFamily="18" charset="0"/>
                </a:rPr>
                <a:t>2. Nghệ thuật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19580995">
              <a:off x="5504517" y="5169882"/>
              <a:ext cx="973808" cy="47238"/>
            </a:xfrm>
            <a:custGeom>
              <a:avLst/>
              <a:gdLst>
                <a:gd name="connsiteX0" fmla="*/ 0 w 973808"/>
                <a:gd name="connsiteY0" fmla="*/ 23619 h 47238"/>
                <a:gd name="connsiteX1" fmla="*/ 973808 w 973808"/>
                <a:gd name="connsiteY1" fmla="*/ 23619 h 47238"/>
              </a:gdLst>
              <a:ahLst/>
              <a:cxnLst>
                <a:cxn ang="0">
                  <a:pos x="connsiteX0" y="connsiteY0"/>
                </a:cxn>
                <a:cxn ang="0">
                  <a:pos x="connsiteX1" y="connsiteY1"/>
                </a:cxn>
              </a:cxnLst>
              <a:rect l="l" t="t" r="r" b="b"/>
              <a:pathLst>
                <a:path w="973808" h="47238">
                  <a:moveTo>
                    <a:pt x="0" y="23619"/>
                  </a:moveTo>
                  <a:lnTo>
                    <a:pt x="973808"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5259" tIns="-727" rIns="475259" bIns="-726" numCol="1" spcCol="1270" anchor="ctr" anchorCtr="0">
              <a:noAutofit/>
            </a:bodyPr>
            <a:lstStyle/>
            <a:p>
              <a:pPr lvl="0" algn="ctr" defTabSz="222250">
                <a:lnSpc>
                  <a:spcPct val="90000"/>
                </a:lnSpc>
                <a:spcBef>
                  <a:spcPct val="0"/>
                </a:spcBef>
                <a:spcAft>
                  <a:spcPct val="35000"/>
                </a:spcAft>
              </a:pPr>
              <a:endParaRPr lang="en-US" sz="500" kern="1200"/>
            </a:p>
          </p:txBody>
        </p:sp>
        <p:sp>
          <p:nvSpPr>
            <p:cNvPr id="14" name="Freeform 13"/>
            <p:cNvSpPr/>
            <p:nvPr/>
          </p:nvSpPr>
          <p:spPr>
            <a:xfrm>
              <a:off x="6396738" y="4473258"/>
              <a:ext cx="4796111" cy="900881"/>
            </a:xfrm>
            <a:custGeom>
              <a:avLst/>
              <a:gdLst>
                <a:gd name="connsiteX0" fmla="*/ 0 w 4796111"/>
                <a:gd name="connsiteY0" fmla="*/ 90088 h 900881"/>
                <a:gd name="connsiteX1" fmla="*/ 90088 w 4796111"/>
                <a:gd name="connsiteY1" fmla="*/ 0 h 900881"/>
                <a:gd name="connsiteX2" fmla="*/ 4706023 w 4796111"/>
                <a:gd name="connsiteY2" fmla="*/ 0 h 900881"/>
                <a:gd name="connsiteX3" fmla="*/ 4796111 w 4796111"/>
                <a:gd name="connsiteY3" fmla="*/ 90088 h 900881"/>
                <a:gd name="connsiteX4" fmla="*/ 4796111 w 4796111"/>
                <a:gd name="connsiteY4" fmla="*/ 810793 h 900881"/>
                <a:gd name="connsiteX5" fmla="*/ 4706023 w 4796111"/>
                <a:gd name="connsiteY5" fmla="*/ 900881 h 900881"/>
                <a:gd name="connsiteX6" fmla="*/ 90088 w 4796111"/>
                <a:gd name="connsiteY6" fmla="*/ 900881 h 900881"/>
                <a:gd name="connsiteX7" fmla="*/ 0 w 4796111"/>
                <a:gd name="connsiteY7" fmla="*/ 810793 h 900881"/>
                <a:gd name="connsiteX8" fmla="*/ 0 w 4796111"/>
                <a:gd name="connsiteY8" fmla="*/ 90088 h 90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6111" h="900881">
                  <a:moveTo>
                    <a:pt x="0" y="90088"/>
                  </a:moveTo>
                  <a:cubicBezTo>
                    <a:pt x="0" y="40334"/>
                    <a:pt x="40334" y="0"/>
                    <a:pt x="90088" y="0"/>
                  </a:cubicBezTo>
                  <a:lnTo>
                    <a:pt x="4706023" y="0"/>
                  </a:lnTo>
                  <a:cubicBezTo>
                    <a:pt x="4755777" y="0"/>
                    <a:pt x="4796111" y="40334"/>
                    <a:pt x="4796111" y="90088"/>
                  </a:cubicBezTo>
                  <a:lnTo>
                    <a:pt x="4796111" y="810793"/>
                  </a:lnTo>
                  <a:cubicBezTo>
                    <a:pt x="4796111" y="860547"/>
                    <a:pt x="4755777" y="900881"/>
                    <a:pt x="4706023" y="900881"/>
                  </a:cubicBezTo>
                  <a:lnTo>
                    <a:pt x="90088" y="900881"/>
                  </a:lnTo>
                  <a:cubicBezTo>
                    <a:pt x="40334" y="900881"/>
                    <a:pt x="0" y="860547"/>
                    <a:pt x="0" y="810793"/>
                  </a:cubicBezTo>
                  <a:lnTo>
                    <a:pt x="0" y="90088"/>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4166" tIns="44166" rIns="44166" bIns="44166" numCol="1" spcCol="1270" anchor="ctr" anchorCtr="0">
              <a:noAutofit/>
            </a:bodyPr>
            <a:lstStyle/>
            <a:p>
              <a:pPr lvl="0" algn="ctr" defTabSz="12446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Thể thơ lục bát nhịp nhàng, biểu cảm.</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rot="1916160">
              <a:off x="5512730" y="5696110"/>
              <a:ext cx="969523" cy="47238"/>
            </a:xfrm>
            <a:custGeom>
              <a:avLst/>
              <a:gdLst>
                <a:gd name="connsiteX0" fmla="*/ 0 w 969523"/>
                <a:gd name="connsiteY0" fmla="*/ 23619 h 47238"/>
                <a:gd name="connsiteX1" fmla="*/ 969523 w 969523"/>
                <a:gd name="connsiteY1" fmla="*/ 23619 h 47238"/>
              </a:gdLst>
              <a:ahLst/>
              <a:cxnLst>
                <a:cxn ang="0">
                  <a:pos x="connsiteX0" y="connsiteY0"/>
                </a:cxn>
                <a:cxn ang="0">
                  <a:pos x="connsiteX1" y="connsiteY1"/>
                </a:cxn>
              </a:cxnLst>
              <a:rect l="l" t="t" r="r" b="b"/>
              <a:pathLst>
                <a:path w="969523" h="47238">
                  <a:moveTo>
                    <a:pt x="0" y="23619"/>
                  </a:moveTo>
                  <a:lnTo>
                    <a:pt x="969523" y="23619"/>
                  </a:lnTo>
                </a:path>
              </a:pathLst>
            </a:custGeom>
            <a:noFill/>
            <a:ln w="19050"/>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73223" tIns="-619" rIns="473223"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6408880" y="5559755"/>
              <a:ext cx="4850303" cy="832800"/>
            </a:xfrm>
            <a:custGeom>
              <a:avLst/>
              <a:gdLst>
                <a:gd name="connsiteX0" fmla="*/ 0 w 4850303"/>
                <a:gd name="connsiteY0" fmla="*/ 83280 h 832800"/>
                <a:gd name="connsiteX1" fmla="*/ 83280 w 4850303"/>
                <a:gd name="connsiteY1" fmla="*/ 0 h 832800"/>
                <a:gd name="connsiteX2" fmla="*/ 4767023 w 4850303"/>
                <a:gd name="connsiteY2" fmla="*/ 0 h 832800"/>
                <a:gd name="connsiteX3" fmla="*/ 4850303 w 4850303"/>
                <a:gd name="connsiteY3" fmla="*/ 83280 h 832800"/>
                <a:gd name="connsiteX4" fmla="*/ 4850303 w 4850303"/>
                <a:gd name="connsiteY4" fmla="*/ 749520 h 832800"/>
                <a:gd name="connsiteX5" fmla="*/ 4767023 w 4850303"/>
                <a:gd name="connsiteY5" fmla="*/ 832800 h 832800"/>
                <a:gd name="connsiteX6" fmla="*/ 83280 w 4850303"/>
                <a:gd name="connsiteY6" fmla="*/ 832800 h 832800"/>
                <a:gd name="connsiteX7" fmla="*/ 0 w 4850303"/>
                <a:gd name="connsiteY7" fmla="*/ 749520 h 832800"/>
                <a:gd name="connsiteX8" fmla="*/ 0 w 4850303"/>
                <a:gd name="connsiteY8" fmla="*/ 83280 h 83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0303" h="832800">
                  <a:moveTo>
                    <a:pt x="0" y="83280"/>
                  </a:moveTo>
                  <a:cubicBezTo>
                    <a:pt x="0" y="37286"/>
                    <a:pt x="37286" y="0"/>
                    <a:pt x="83280" y="0"/>
                  </a:cubicBezTo>
                  <a:lnTo>
                    <a:pt x="4767023" y="0"/>
                  </a:lnTo>
                  <a:cubicBezTo>
                    <a:pt x="4813017" y="0"/>
                    <a:pt x="4850303" y="37286"/>
                    <a:pt x="4850303" y="83280"/>
                  </a:cubicBezTo>
                  <a:lnTo>
                    <a:pt x="4850303" y="749520"/>
                  </a:lnTo>
                  <a:cubicBezTo>
                    <a:pt x="4850303" y="795514"/>
                    <a:pt x="4813017" y="832800"/>
                    <a:pt x="4767023" y="832800"/>
                  </a:cubicBezTo>
                  <a:lnTo>
                    <a:pt x="83280" y="832800"/>
                  </a:lnTo>
                  <a:cubicBezTo>
                    <a:pt x="37286" y="832800"/>
                    <a:pt x="0" y="795514"/>
                    <a:pt x="0" y="749520"/>
                  </a:cubicBezTo>
                  <a:lnTo>
                    <a:pt x="0" y="83280"/>
                  </a:lnTo>
                  <a:close/>
                </a:path>
              </a:pathLst>
            </a:custGeom>
            <a:solidFill>
              <a:srgbClr val="00B050"/>
            </a:solid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172" tIns="42172" rIns="42172" bIns="42172" numCol="1" spcCol="1270" anchor="ctr" anchorCtr="0">
              <a:noAutofit/>
            </a:bodyPr>
            <a:lstStyle/>
            <a:p>
              <a:pPr lvl="0" algn="ctr" defTabSz="1244600">
                <a:lnSpc>
                  <a:spcPct val="90000"/>
                </a:lnSpc>
                <a:spcBef>
                  <a:spcPct val="0"/>
                </a:spcBef>
                <a:spcAft>
                  <a:spcPct val="35000"/>
                </a:spcAft>
              </a:pPr>
              <a:r>
                <a:rPr lang="vi-VN" sz="2400" kern="1200" dirty="0">
                  <a:latin typeface="+mj-lt"/>
                  <a:cs typeface="Times New Roman" panose="02020603050405020304" pitchFamily="18" charset="0"/>
                </a:rPr>
                <a:t>Kết hợp thành công các biện pháp tu từ: ẩn dụ, liệt </a:t>
              </a:r>
              <a:r>
                <a:rPr lang="vi-VN" sz="2400" kern="1200" dirty="0">
                  <a:latin typeface="+mj-lt"/>
                </a:rPr>
                <a:t>kê.</a:t>
              </a:r>
              <a:endParaRPr lang="en-US" sz="2400" kern="1200" dirty="0">
                <a:latin typeface="+mj-lt"/>
              </a:endParaRPr>
            </a:p>
          </p:txBody>
        </p:sp>
      </p:grpSp>
      <p:pic>
        <p:nvPicPr>
          <p:cNvPr id="7" name="Picture 6"/>
          <p:cNvPicPr>
            <a:picLocks noChangeAspect="1"/>
          </p:cNvPicPr>
          <p:nvPr/>
        </p:nvPicPr>
        <p:blipFill>
          <a:blip r:embed="rId3"/>
          <a:stretch>
            <a:fillRect/>
          </a:stretch>
        </p:blipFill>
        <p:spPr>
          <a:xfrm>
            <a:off x="718459" y="1189929"/>
            <a:ext cx="2552700" cy="179070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16600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6 câu hỏi của ứng viên ghi điểm với người phỏng vấn - TopCV Bl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166" y="3906152"/>
            <a:ext cx="2938997" cy="17633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89154" y="1124078"/>
            <a:ext cx="7727873" cy="5562472"/>
            <a:chOff x="1389154" y="1124078"/>
            <a:chExt cx="7727873" cy="6061882"/>
          </a:xfrm>
        </p:grpSpPr>
        <p:pic>
          <p:nvPicPr>
            <p:cNvPr id="5" name="Picture 4"/>
            <p:cNvPicPr>
              <a:picLocks noChangeAspect="1"/>
            </p:cNvPicPr>
            <p:nvPr/>
          </p:nvPicPr>
          <p:blipFill>
            <a:blip r:embed="rId4"/>
            <a:stretch>
              <a:fillRect/>
            </a:stretch>
          </p:blipFill>
          <p:spPr>
            <a:xfrm>
              <a:off x="1389154" y="1124078"/>
              <a:ext cx="7727873" cy="6061882"/>
            </a:xfrm>
            <a:prstGeom prst="rect">
              <a:avLst/>
            </a:prstGeom>
          </p:spPr>
        </p:pic>
        <p:sp>
          <p:nvSpPr>
            <p:cNvPr id="7" name="Rectangle 6"/>
            <p:cNvSpPr/>
            <p:nvPr/>
          </p:nvSpPr>
          <p:spPr>
            <a:xfrm>
              <a:off x="2884358" y="1785139"/>
              <a:ext cx="4737463" cy="2369880"/>
            </a:xfrm>
            <a:prstGeom prst="rect">
              <a:avLst/>
            </a:prstGeom>
          </p:spPr>
          <p:txBody>
            <a:bodyPr wrap="square">
              <a:spAutoFit/>
            </a:bodyPr>
            <a:lstStyle/>
            <a:p>
              <a:pPr marL="342900" marR="30480" indent="-342900" algn="just">
                <a:lnSpc>
                  <a:spcPct val="115000"/>
                </a:lnSpc>
                <a:spcAft>
                  <a:spcPts val="1200"/>
                </a:spcAft>
                <a:buAutoNum type="arabicPeriod"/>
              </a:pP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xong</a:t>
              </a:r>
              <a:r>
                <a:rPr lang="en-US" sz="2400" dirty="0">
                  <a:solidFill>
                    <a:srgbClr val="0D0D0D"/>
                  </a:solidFill>
                  <a:latin typeface="Times New Roman" panose="02020603050405020304" pitchFamily="18" charset="0"/>
                  <a:ea typeface="Times New Roman" panose="02020603050405020304" pitchFamily="18" charset="0"/>
                </a:rPr>
                <a:t> 02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cái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cha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mỗi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giúp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đỡ</a:t>
              </a:r>
              <a:r>
                <a:rPr lang="en-US" sz="2400" dirty="0">
                  <a:solidFill>
                    <a:srgbClr val="0D0D0D"/>
                  </a:solidFill>
                  <a:latin typeface="Times New Roman" panose="02020603050405020304" pitchFamily="18" charset="0"/>
                  <a:ea typeface="Times New Roman" panose="02020603050405020304" pitchFamily="18" charset="0"/>
                </a:rPr>
                <a:t> cha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pSp>
      <p:sp>
        <p:nvSpPr>
          <p:cNvPr id="6" name="Rectangle 5"/>
          <p:cNvSpPr/>
          <p:nvPr/>
        </p:nvSpPr>
        <p:spPr>
          <a:xfrm>
            <a:off x="4229143" y="0"/>
            <a:ext cx="373371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NHIỆM VỤ 1</a:t>
            </a:r>
            <a:endParaRPr lang="en-US" sz="5400" b="1" cap="none" spc="0" dirty="0">
              <a:ln w="22225">
                <a:solidFill>
                  <a:schemeClr val="accent2"/>
                </a:solidFill>
                <a:prstDash val="solid"/>
              </a:ln>
              <a:solidFill>
                <a:schemeClr val="accent2">
                  <a:lumMod val="40000"/>
                  <a:lumOff val="60000"/>
                </a:schemeClr>
              </a:solidFill>
              <a:effectLst/>
            </a:endParaRPr>
          </a:p>
        </p:txBody>
      </p:sp>
    </p:spTree>
    <p:custDataLst>
      <p:tags r:id="rId1"/>
    </p:custDataLst>
    <p:extLst>
      <p:ext uri="{BB962C8B-B14F-4D97-AF65-F5344CB8AC3E}">
        <p14:creationId xmlns:p14="http://schemas.microsoft.com/office/powerpoint/2010/main" val="2659372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39" y="742715"/>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196402" y="1502996"/>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a:solidFill>
                  <a:srgbClr val="0D0D0D"/>
                </a:solidFill>
                <a:latin typeface="Times New Roman" panose="02020603050405020304" pitchFamily="18" charset="0"/>
                <a:ea typeface="Times New Roman" panose="02020603050405020304" pitchFamily="18" charset="0"/>
              </a:rPr>
              <a:t>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Tìm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hiểu</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Cloud Callout 6"/>
          <p:cNvSpPr/>
          <p:nvPr/>
        </p:nvSpPr>
        <p:spPr>
          <a:xfrm>
            <a:off x="344307" y="2840624"/>
            <a:ext cx="5399669" cy="2983049"/>
          </a:xfrm>
          <a:prstGeom prst="cloudCallout">
            <a:avLst/>
          </a:prstGeom>
          <a:ln w="28575"/>
          <a:scene3d>
            <a:camera prst="orthographicFront"/>
            <a:lightRig rig="threePt" dir="t"/>
          </a:scene3d>
          <a:sp3d>
            <a:bevelT prst="convex"/>
          </a:sp3d>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0"/>
              </a:spcAft>
            </a:pPr>
            <a:r>
              <a:rPr lang="de-DE" sz="2400" dirty="0">
                <a:solidFill>
                  <a:schemeClr val="tx1"/>
                </a:solidFill>
                <a:latin typeface="Times New Roman" panose="02020603050405020304" pitchFamily="18" charset="0"/>
                <a:ea typeface="Times New Roman" panose="02020603050405020304" pitchFamily="18" charset="0"/>
              </a:rPr>
              <a:t> Đ</a:t>
            </a:r>
            <a:r>
              <a:rPr lang="de-DE" sz="2400" dirty="0">
                <a:solidFill>
                  <a:schemeClr val="tx1"/>
                </a:solidFill>
                <a:effectLst/>
                <a:latin typeface="Times New Roman" panose="02020603050405020304" pitchFamily="18" charset="0"/>
                <a:ea typeface="Times New Roman" panose="02020603050405020304" pitchFamily="18" charset="0"/>
              </a:rPr>
              <a:t>ọc phần </a:t>
            </a:r>
            <a:r>
              <a:rPr lang="de-DE" sz="2400" b="1" dirty="0">
                <a:solidFill>
                  <a:schemeClr val="tx1"/>
                </a:solidFill>
                <a:effectLst/>
                <a:latin typeface="Times New Roman" panose="02020603050405020304" pitchFamily="18" charset="0"/>
                <a:ea typeface="Times New Roman" panose="02020603050405020304" pitchFamily="18" charset="0"/>
              </a:rPr>
              <a:t>Kiến thức    ngữ văn  </a:t>
            </a:r>
            <a:r>
              <a:rPr lang="de-DE" sz="2400" dirty="0">
                <a:solidFill>
                  <a:schemeClr val="tx1"/>
                </a:solidFill>
                <a:effectLst/>
                <a:latin typeface="Times New Roman" panose="02020603050405020304" pitchFamily="18" charset="0"/>
                <a:ea typeface="Times New Roman" panose="02020603050405020304" pitchFamily="18" charset="0"/>
              </a:rPr>
              <a:t>trong SGK trang 36, 37 để nêu những hiểu biết về thể loại thơ trữ tình. </a:t>
            </a:r>
            <a:r>
              <a:rPr lang="de-DE" sz="2400" dirty="0">
                <a:solidFill>
                  <a:schemeClr val="tx1"/>
                </a:solidFill>
                <a:latin typeface="Times New Roman" panose="02020603050405020304" pitchFamily="18" charset="0"/>
                <a:ea typeface="Times New Roman" panose="02020603050405020304" pitchFamily="18" charset="0"/>
              </a:rPr>
              <a:t>Trả lời câu hỏi sau:</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8" name="Left Arrow 7"/>
          <p:cNvSpPr/>
          <p:nvPr/>
        </p:nvSpPr>
        <p:spPr>
          <a:xfrm>
            <a:off x="5559244" y="1795585"/>
            <a:ext cx="6314285" cy="2090078"/>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endPar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a:lnSpc>
                <a:spcPct val="115000"/>
              </a:lnSpc>
              <a:spcAft>
                <a:spcPts val="0"/>
              </a:spcAft>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lang="de-DE" sz="2800" i="1" dirty="0">
                <a:effectLst/>
                <a:latin typeface="Times New Roman" panose="02020603050405020304" pitchFamily="18" charset="0"/>
                <a:ea typeface="Times New Roman" panose="02020603050405020304" pitchFamily="18" charset="0"/>
              </a:rPr>
              <a:t>Nêu một số yếu tố về hình thức của một bài thơ nói chung?</a:t>
            </a:r>
            <a:endParaRPr lang="en-US" sz="24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Left Arrow 8"/>
          <p:cNvSpPr/>
          <p:nvPr/>
        </p:nvSpPr>
        <p:spPr>
          <a:xfrm>
            <a:off x="5634371" y="3999962"/>
            <a:ext cx="6183670" cy="2044167"/>
          </a:xfrm>
          <a:prstGeom prst="leftArrow">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pP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a:t>
            </a:r>
            <a:r>
              <a:rPr lang="de-DE" sz="2800" i="1" dirty="0">
                <a:effectLst/>
                <a:latin typeface="Times New Roman" panose="02020603050405020304" pitchFamily="18" charset="0"/>
                <a:ea typeface="Times New Roman" panose="02020603050405020304" pitchFamily="18" charset="0"/>
              </a:rPr>
              <a:t> Nêu đặc điểm của thể thơ lục bát?</a:t>
            </a:r>
            <a:r>
              <a:rPr kumimoji="0" lang="de-DE"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algn="ctr"/>
            <a:r>
              <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KHÁM PHÁ KIẾN THỨC</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05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483326" y="320040"/>
            <a:ext cx="7315200" cy="5891347"/>
          </a:xfrm>
          <a:prstGeom prst="horizontalScroll">
            <a:avLst/>
          </a:prstGeom>
          <a:blipFill>
            <a:blip r:embed="rId3"/>
            <a:tile tx="0" ty="0" sx="100000" sy="100000" flip="none" algn="tl"/>
          </a:blipFill>
          <a:ln w="2857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pt-BR" sz="2800" b="1" dirty="0">
                <a:solidFill>
                  <a:srgbClr val="0D0D0D"/>
                </a:solidFill>
                <a:latin typeface="Times New Roman" panose="02020603050405020304" pitchFamily="18" charset="0"/>
                <a:ea typeface="Times New Roman" panose="02020603050405020304" pitchFamily="18" charset="0"/>
              </a:rPr>
              <a:t>- </a:t>
            </a:r>
            <a:r>
              <a:rPr lang="pt-BR" sz="2800" dirty="0">
                <a:solidFill>
                  <a:srgbClr val="0D0D0D"/>
                </a:solidFill>
                <a:latin typeface="Times New Roman" panose="02020603050405020304" pitchFamily="18" charset="0"/>
                <a:ea typeface="Times New Roman" panose="02020603050405020304" pitchFamily="18" charset="0"/>
              </a:rPr>
              <a:t>Con cái cần hiểu được công lao to lớn, sự hi sinh vất vả của cha mẹ.</a:t>
            </a:r>
            <a:endParaRPr lang="en-US" sz="2800" dirty="0">
              <a:latin typeface="Times New Roman" panose="02020603050405020304" pitchFamily="18" charset="0"/>
              <a:ea typeface="Times New Roman" panose="02020603050405020304" pitchFamily="18" charset="0"/>
            </a:endParaRPr>
          </a:p>
          <a:p>
            <a:pPr>
              <a:lnSpc>
                <a:spcPct val="115000"/>
              </a:lnSpc>
            </a:pPr>
            <a:r>
              <a:rPr lang="pt-BR" sz="2800" dirty="0">
                <a:solidFill>
                  <a:srgbClr val="0D0D0D"/>
                </a:solidFill>
                <a:latin typeface="Times New Roman" panose="02020603050405020304" pitchFamily="18" charset="0"/>
                <a:ea typeface="Times New Roman" panose="02020603050405020304" pitchFamily="18" charset="0"/>
              </a:rPr>
              <a:t>- Con cái cần phải biết ngoan ngoãn, nghe lời, tích cực giúp đỡ cha mẹ từ những công việc nhỏ tuỳ theo khả năng của mình; cố gắng học tập chăm ngoan để cha mẹ vui lòng.</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7903028" y="1327377"/>
            <a:ext cx="4159431" cy="38766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2842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9673" y="158821"/>
            <a:ext cx="4964179"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NHIỆM VỤ 2: VỀ NHÀ</a:t>
            </a:r>
          </a:p>
        </p:txBody>
      </p:sp>
      <p:sp>
        <p:nvSpPr>
          <p:cNvPr id="5" name="Rounded Rectangle 4"/>
          <p:cNvSpPr/>
          <p:nvPr/>
        </p:nvSpPr>
        <p:spPr>
          <a:xfrm>
            <a:off x="2582092" y="805152"/>
            <a:ext cx="7027817" cy="57476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Lựa</a:t>
            </a:r>
            <a:r>
              <a:rPr lang="en-US" sz="2800" b="1" dirty="0">
                <a:solidFill>
                  <a:schemeClr val="bg1"/>
                </a:solidFill>
                <a:latin typeface="Times New Roman" panose="02020603050405020304" pitchFamily="18" charset="0"/>
                <a:cs typeface="Times New Roman" panose="02020603050405020304" pitchFamily="18" charset="0"/>
              </a:rPr>
              <a:t> chon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hai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nhiệm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vụ</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endParaRPr lang="en-US"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29856710"/>
              </p:ext>
            </p:extLst>
          </p:nvPr>
        </p:nvGraphicFramePr>
        <p:xfrm>
          <a:off x="992777" y="1594000"/>
          <a:ext cx="10045337" cy="4853559"/>
        </p:xfrm>
        <a:graphic>
          <a:graphicData uri="http://schemas.openxmlformats.org/drawingml/2006/table">
            <a:tbl>
              <a:tblPr firstRow="1" bandRow="1">
                <a:tableStyleId>{5940675A-B579-460E-94D1-54222C63F5DA}</a:tableStyleId>
              </a:tblPr>
              <a:tblGrid>
                <a:gridCol w="3644537">
                  <a:extLst>
                    <a:ext uri="{9D8B030D-6E8A-4147-A177-3AD203B41FA5}">
                      <a16:colId xmlns:a16="http://schemas.microsoft.com/office/drawing/2014/main" val="3331941452"/>
                    </a:ext>
                  </a:extLst>
                </a:gridCol>
                <a:gridCol w="6400800">
                  <a:extLst>
                    <a:ext uri="{9D8B030D-6E8A-4147-A177-3AD203B41FA5}">
                      <a16:colId xmlns:a16="http://schemas.microsoft.com/office/drawing/2014/main" val="2175044491"/>
                    </a:ext>
                  </a:extLst>
                </a:gridCol>
              </a:tblGrid>
              <a:tr h="370840">
                <a:tc>
                  <a:txBody>
                    <a:bodyPr/>
                    <a:lstStyle/>
                    <a:p>
                      <a:pPr algn="ctr"/>
                      <a:r>
                        <a:rPr lang="en-US" sz="2200" b="1" dirty="0" err="1">
                          <a:latin typeface="Times New Roman" panose="02020603050405020304" pitchFamily="18" charset="0"/>
                          <a:cs typeface="Times New Roman" panose="02020603050405020304" pitchFamily="18" charset="0"/>
                        </a:rPr>
                        <a:t>Nhiệm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vụ</a:t>
                      </a:r>
                      <a:r>
                        <a:rPr lang="en-US" sz="2200" b="1" baseline="0" dirty="0">
                          <a:latin typeface="Times New Roman" panose="02020603050405020304" pitchFamily="18" charset="0"/>
                          <a:cs typeface="Times New Roman" panose="02020603050405020304" pitchFamily="18" charset="0"/>
                        </a:rPr>
                        <a:t> 1</a:t>
                      </a:r>
                      <a:endParaRPr lang="en-US" sz="2200" b="1" dirty="0">
                        <a:latin typeface="Times New Roman" panose="02020603050405020304" pitchFamily="18" charset="0"/>
                        <a:cs typeface="Times New Roman" panose="02020603050405020304" pitchFamily="18" charset="0"/>
                      </a:endParaRPr>
                    </a:p>
                  </a:txBody>
                  <a:tcPr/>
                </a:tc>
                <a:tc>
                  <a:txBody>
                    <a:bodyPr/>
                    <a:lstStyle/>
                    <a:p>
                      <a:pPr algn="ctr"/>
                      <a:r>
                        <a:rPr lang="en-US" sz="2200" b="1" dirty="0" err="1">
                          <a:latin typeface="Times New Roman" panose="02020603050405020304" pitchFamily="18" charset="0"/>
                          <a:cs typeface="Times New Roman" panose="02020603050405020304" pitchFamily="18" charset="0"/>
                        </a:rPr>
                        <a:t>Nhiệm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vụ</a:t>
                      </a:r>
                      <a:r>
                        <a:rPr lang="en-US" sz="2200" b="1" baseline="0" dirty="0">
                          <a:latin typeface="Times New Roman" panose="02020603050405020304" pitchFamily="18" charset="0"/>
                          <a:cs typeface="Times New Roman" panose="02020603050405020304" pitchFamily="18" charset="0"/>
                        </a:rPr>
                        <a:t> 2</a:t>
                      </a:r>
                      <a:endParaRPr lang="en-US" sz="22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88037301"/>
                  </a:ext>
                </a:extLst>
              </a:tr>
              <a:tr h="370840">
                <a:tc>
                  <a:txBody>
                    <a:bodyPr/>
                    <a:lstStyle/>
                    <a:p>
                      <a:pPr marL="228600" marR="30480" algn="just">
                        <a:lnSpc>
                          <a:spcPct val="115000"/>
                        </a:lnSpc>
                        <a:spcAft>
                          <a:spcPts val="1200"/>
                        </a:spcAft>
                      </a:pP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b="1" dirty="0">
                          <a:solidFill>
                            <a:srgbClr val="0D0D0D"/>
                          </a:solidFill>
                          <a:effectLst/>
                          <a:latin typeface="Times New Roman" panose="02020603050405020304" pitchFamily="18" charset="0"/>
                          <a:ea typeface="Times New Roman" panose="02020603050405020304" pitchFamily="18" charset="0"/>
                        </a:rPr>
                        <a:t>V</a:t>
                      </a:r>
                      <a:r>
                        <a:rPr lang="vi-VN" sz="2200" b="1" dirty="0">
                          <a:solidFill>
                            <a:srgbClr val="0D0D0D"/>
                          </a:solidFill>
                          <a:effectLst/>
                          <a:latin typeface="Times New Roman" panose="02020603050405020304" pitchFamily="18" charset="0"/>
                          <a:ea typeface="Times New Roman" panose="02020603050405020304" pitchFamily="18" charset="0"/>
                        </a:rPr>
                        <a:t>ẽ tranh theo chủ đề</a:t>
                      </a:r>
                      <a:r>
                        <a:rPr lang="en-US" sz="2200" dirty="0">
                          <a:solidFill>
                            <a:srgbClr val="0D0D0D"/>
                          </a:solidFill>
                          <a:effectLst/>
                          <a:latin typeface="Times New Roman" panose="02020603050405020304" pitchFamily="18" charset="0"/>
                          <a:ea typeface="Times New Roman" panose="02020603050405020304" pitchFamily="18" charset="0"/>
                        </a:rPr>
                        <a:t>:</a:t>
                      </a:r>
                      <a:br>
                        <a:rPr lang="vi-VN" sz="2200" dirty="0">
                          <a:solidFill>
                            <a:srgbClr val="0D0D0D"/>
                          </a:solidFill>
                          <a:effectLst/>
                          <a:latin typeface="Times New Roman" panose="02020603050405020304" pitchFamily="18" charset="0"/>
                          <a:ea typeface="Times New Roman" panose="02020603050405020304" pitchFamily="18" charset="0"/>
                        </a:rPr>
                      </a:br>
                      <a:r>
                        <a:rPr lang="en-US" sz="2200" b="0" dirty="0" err="1">
                          <a:solidFill>
                            <a:srgbClr val="0D0D0D"/>
                          </a:solidFill>
                          <a:effectLst/>
                          <a:latin typeface="Times New Roman" panose="02020603050405020304" pitchFamily="18" charset="0"/>
                          <a:ea typeface="Times New Roman" panose="02020603050405020304" pitchFamily="18" charset="0"/>
                        </a:rPr>
                        <a:t>Cảm</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nhận</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vẻ</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đẹp</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của</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người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trong</a:t>
                      </a:r>
                      <a:r>
                        <a:rPr lang="en-US" sz="2200" b="0" dirty="0">
                          <a:solidFill>
                            <a:srgbClr val="0D0D0D"/>
                          </a:solidFill>
                          <a:effectLst/>
                          <a:latin typeface="Times New Roman" panose="02020603050405020304" pitchFamily="18" charset="0"/>
                          <a:ea typeface="Times New Roman" panose="02020603050405020304" pitchFamily="18" charset="0"/>
                        </a:rPr>
                        <a:t> 1 </a:t>
                      </a:r>
                      <a:r>
                        <a:rPr lang="en-US" sz="2200" b="0" dirty="0" err="1">
                          <a:solidFill>
                            <a:srgbClr val="0D0D0D"/>
                          </a:solidFill>
                          <a:effectLst/>
                          <a:latin typeface="Times New Roman" panose="02020603050405020304" pitchFamily="18" charset="0"/>
                          <a:ea typeface="Times New Roman" panose="02020603050405020304" pitchFamily="18" charset="0"/>
                        </a:rPr>
                        <a:t>trong</a:t>
                      </a:r>
                      <a:r>
                        <a:rPr lang="en-US" sz="2200" b="0" dirty="0">
                          <a:solidFill>
                            <a:srgbClr val="0D0D0D"/>
                          </a:solidFill>
                          <a:effectLst/>
                          <a:latin typeface="Times New Roman" panose="02020603050405020304" pitchFamily="18" charset="0"/>
                          <a:ea typeface="Times New Roman" panose="02020603050405020304" pitchFamily="18" charset="0"/>
                        </a:rPr>
                        <a:t> 2 </a:t>
                      </a:r>
                      <a:r>
                        <a:rPr lang="en-US" sz="2200" b="0" dirty="0" err="1">
                          <a:solidFill>
                            <a:srgbClr val="0D0D0D"/>
                          </a:solidFill>
                          <a:effectLst/>
                          <a:latin typeface="Times New Roman" panose="02020603050405020304" pitchFamily="18" charset="0"/>
                          <a:ea typeface="Times New Roman" panose="02020603050405020304" pitchFamily="18" charset="0"/>
                        </a:rPr>
                        <a:t>bài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i="1" dirty="0">
                          <a:solidFill>
                            <a:srgbClr val="0D0D0D"/>
                          </a:solidFill>
                          <a:effectLst/>
                          <a:latin typeface="Times New Roman" panose="02020603050405020304" pitchFamily="18" charset="0"/>
                          <a:ea typeface="Times New Roman" panose="02020603050405020304" pitchFamily="18" charset="0"/>
                        </a:rPr>
                        <a:t>À </a:t>
                      </a:r>
                      <a:r>
                        <a:rPr lang="en-US" sz="2200" b="0" i="1" dirty="0" err="1">
                          <a:solidFill>
                            <a:srgbClr val="0D0D0D"/>
                          </a:solidFill>
                          <a:effectLst/>
                          <a:latin typeface="Times New Roman" panose="02020603050405020304" pitchFamily="18" charset="0"/>
                          <a:ea typeface="Times New Roman" panose="02020603050405020304" pitchFamily="18" charset="0"/>
                        </a:rPr>
                        <a:t>ơi</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tay</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hoặc</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Về</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thăm</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và</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vẽ</a:t>
                      </a:r>
                      <a:r>
                        <a:rPr lang="en-US" sz="2200" b="0" dirty="0">
                          <a:solidFill>
                            <a:srgbClr val="0D0D0D"/>
                          </a:solidFill>
                          <a:effectLst/>
                          <a:latin typeface="Times New Roman" panose="02020603050405020304" pitchFamily="18" charset="0"/>
                          <a:ea typeface="Times New Roman" panose="02020603050405020304" pitchFamily="18" charset="0"/>
                        </a:rPr>
                        <a:t> minh </a:t>
                      </a:r>
                      <a:r>
                        <a:rPr lang="en-US" sz="2200" b="0" dirty="0" err="1">
                          <a:solidFill>
                            <a:srgbClr val="0D0D0D"/>
                          </a:solidFill>
                          <a:effectLst/>
                          <a:latin typeface="Times New Roman" panose="02020603050405020304" pitchFamily="18" charset="0"/>
                          <a:ea typeface="Times New Roman" panose="02020603050405020304" pitchFamily="18" charset="0"/>
                        </a:rPr>
                        <a:t>hoạ</a:t>
                      </a:r>
                      <a:r>
                        <a:rPr lang="en-US" sz="2200" b="0" i="1"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a:tc>
                <a:tc>
                  <a:txBody>
                    <a:bodyPr/>
                    <a:lstStyle/>
                    <a:p>
                      <a:pPr marL="228600" marR="30480">
                        <a:lnSpc>
                          <a:spcPct val="115000"/>
                        </a:lnSpc>
                        <a:spcAft>
                          <a:spcPts val="1200"/>
                        </a:spcAft>
                      </a:pP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Diễn</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tả</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nội</a:t>
                      </a:r>
                      <a:r>
                        <a:rPr lang="en-US" sz="2200" b="1" dirty="0">
                          <a:solidFill>
                            <a:srgbClr val="0D0D0D"/>
                          </a:solidFill>
                          <a:effectLst/>
                          <a:latin typeface="Times New Roman" panose="02020603050405020304" pitchFamily="18" charset="0"/>
                          <a:ea typeface="Times New Roman" panose="02020603050405020304" pitchFamily="18" charset="0"/>
                        </a:rPr>
                        <a:t> dung </a:t>
                      </a:r>
                      <a:r>
                        <a:rPr lang="en-US" sz="2200" b="1" dirty="0" err="1">
                          <a:solidFill>
                            <a:srgbClr val="0D0D0D"/>
                          </a:solidFill>
                          <a:effectLst/>
                          <a:latin typeface="Times New Roman" panose="02020603050405020304" pitchFamily="18" charset="0"/>
                          <a:ea typeface="Times New Roman" panose="02020603050405020304" pitchFamily="18" charset="0"/>
                        </a:rPr>
                        <a:t>bài</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thơ</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bằng</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lời</a:t>
                      </a:r>
                      <a:r>
                        <a:rPr lang="en-US" sz="2200" b="1" dirty="0">
                          <a:solidFill>
                            <a:srgbClr val="0D0D0D"/>
                          </a:solidFill>
                          <a:effectLst/>
                          <a:latin typeface="Times New Roman" panose="02020603050405020304" pitchFamily="18" charset="0"/>
                          <a:ea typeface="Times New Roman" panose="02020603050405020304" pitchFamily="18" charset="0"/>
                        </a:rPr>
                        <a:t> </a:t>
                      </a:r>
                      <a:r>
                        <a:rPr lang="en-US" sz="2200" b="1" dirty="0" err="1">
                          <a:solidFill>
                            <a:srgbClr val="0D0D0D"/>
                          </a:solidFill>
                          <a:effectLst/>
                          <a:latin typeface="Times New Roman" panose="02020603050405020304" pitchFamily="18" charset="0"/>
                          <a:ea typeface="Times New Roman" panose="02020603050405020304" pitchFamily="18" charset="0"/>
                        </a:rPr>
                        <a:t>văn</a:t>
                      </a:r>
                      <a:r>
                        <a:rPr lang="en-US" sz="2200" b="1"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marL="228600" marR="30480">
                        <a:lnSpc>
                          <a:spcPct val="115000"/>
                        </a:lnSpc>
                        <a:spcAft>
                          <a:spcPts val="1200"/>
                        </a:spcAft>
                      </a:pPr>
                      <a:r>
                        <a:rPr lang="en-US" sz="2200" b="0" dirty="0" err="1">
                          <a:solidFill>
                            <a:srgbClr val="0D0D0D"/>
                          </a:solidFill>
                          <a:effectLst/>
                          <a:latin typeface="Times New Roman" panose="02020603050405020304" pitchFamily="18" charset="0"/>
                          <a:ea typeface="Times New Roman" panose="02020603050405020304" pitchFamily="18" charset="0"/>
                        </a:rPr>
                        <a:t>Miêu</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tả</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cảnh</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người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ru</a:t>
                      </a:r>
                      <a:r>
                        <a:rPr lang="en-US" sz="2200" b="0" dirty="0">
                          <a:solidFill>
                            <a:srgbClr val="0D0D0D"/>
                          </a:solidFill>
                          <a:effectLst/>
                          <a:latin typeface="Times New Roman" panose="02020603050405020304" pitchFamily="18" charset="0"/>
                          <a:ea typeface="Times New Roman" panose="02020603050405020304" pitchFamily="18" charset="0"/>
                        </a:rPr>
                        <a:t> con (</a:t>
                      </a:r>
                      <a:r>
                        <a:rPr lang="en-US" sz="2200" b="0" dirty="0" err="1">
                          <a:solidFill>
                            <a:srgbClr val="0D0D0D"/>
                          </a:solidFill>
                          <a:effectLst/>
                          <a:latin typeface="Times New Roman" panose="02020603050405020304" pitchFamily="18" charset="0"/>
                          <a:ea typeface="Times New Roman" panose="02020603050405020304" pitchFamily="18" charset="0"/>
                        </a:rPr>
                        <a:t>bài</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thơ</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i="1" dirty="0">
                          <a:solidFill>
                            <a:srgbClr val="0D0D0D"/>
                          </a:solidFill>
                          <a:effectLst/>
                          <a:latin typeface="Times New Roman" panose="02020603050405020304" pitchFamily="18" charset="0"/>
                          <a:ea typeface="Times New Roman" panose="02020603050405020304" pitchFamily="18" charset="0"/>
                        </a:rPr>
                        <a:t>À </a:t>
                      </a:r>
                      <a:r>
                        <a:rPr lang="en-US" sz="2200" b="0" i="1" dirty="0" err="1">
                          <a:solidFill>
                            <a:srgbClr val="0D0D0D"/>
                          </a:solidFill>
                          <a:effectLst/>
                          <a:latin typeface="Times New Roman" panose="02020603050405020304" pitchFamily="18" charset="0"/>
                          <a:ea typeface="Times New Roman" panose="02020603050405020304" pitchFamily="18" charset="0"/>
                        </a:rPr>
                        <a:t>ơi</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tay</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en-US" sz="2200" b="0" dirty="0" err="1">
                          <a:solidFill>
                            <a:srgbClr val="0D0D0D"/>
                          </a:solidFill>
                          <a:effectLst/>
                          <a:latin typeface="Times New Roman" panose="02020603050405020304" pitchFamily="18" charset="0"/>
                          <a:ea typeface="Times New Roman" panose="02020603050405020304" pitchFamily="18" charset="0"/>
                        </a:rPr>
                        <a:t>hoặc</a:t>
                      </a:r>
                      <a:r>
                        <a:rPr lang="en-US" sz="2200" b="0" dirty="0">
                          <a:solidFill>
                            <a:srgbClr val="0D0D0D"/>
                          </a:solidFill>
                          <a:effectLst/>
                          <a:latin typeface="Times New Roman" panose="02020603050405020304" pitchFamily="18" charset="0"/>
                          <a:ea typeface="Times New Roman" panose="02020603050405020304" pitchFamily="18" charset="0"/>
                        </a:rPr>
                        <a:t> </a:t>
                      </a:r>
                      <a:r>
                        <a:rPr lang="vi-VN" sz="2200" b="0" dirty="0">
                          <a:solidFill>
                            <a:srgbClr val="0D0D0D"/>
                          </a:solidFill>
                          <a:effectLst/>
                          <a:latin typeface="Times New Roman" panose="02020603050405020304" pitchFamily="18" charset="0"/>
                          <a:ea typeface="Times New Roman" panose="02020603050405020304" pitchFamily="18" charset="0"/>
                        </a:rPr>
                        <a:t>cảnh người con về thăm ngôi nhà của mẹ (bài thơ </a:t>
                      </a:r>
                      <a:r>
                        <a:rPr lang="en-US" sz="2200" b="0" i="1" dirty="0" err="1">
                          <a:solidFill>
                            <a:srgbClr val="0D0D0D"/>
                          </a:solidFill>
                          <a:effectLst/>
                          <a:latin typeface="Times New Roman" panose="02020603050405020304" pitchFamily="18" charset="0"/>
                          <a:ea typeface="Times New Roman" panose="02020603050405020304" pitchFamily="18" charset="0"/>
                        </a:rPr>
                        <a:t>Về</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thăm</a:t>
                      </a:r>
                      <a:r>
                        <a:rPr lang="en-US" sz="2200" b="0" i="1" dirty="0">
                          <a:solidFill>
                            <a:srgbClr val="0D0D0D"/>
                          </a:solidFill>
                          <a:effectLst/>
                          <a:latin typeface="Times New Roman" panose="02020603050405020304" pitchFamily="18" charset="0"/>
                          <a:ea typeface="Times New Roman" panose="02020603050405020304" pitchFamily="18" charset="0"/>
                        </a:rPr>
                        <a:t> </a:t>
                      </a:r>
                      <a:r>
                        <a:rPr lang="en-US" sz="2200" b="0" i="1" dirty="0" err="1">
                          <a:solidFill>
                            <a:srgbClr val="0D0D0D"/>
                          </a:solidFill>
                          <a:effectLst/>
                          <a:latin typeface="Times New Roman" panose="02020603050405020304" pitchFamily="18" charset="0"/>
                          <a:ea typeface="Times New Roman" panose="02020603050405020304" pitchFamily="18" charset="0"/>
                        </a:rPr>
                        <a:t>mẹ</a:t>
                      </a:r>
                      <a:r>
                        <a:rPr lang="en-US" sz="2200" b="0" dirty="0">
                          <a:solidFill>
                            <a:srgbClr val="0D0D0D"/>
                          </a:solidFill>
                          <a:effectLst/>
                          <a:latin typeface="Times New Roman" panose="02020603050405020304" pitchFamily="18" charset="0"/>
                          <a:ea typeface="Times New Roman" panose="02020603050405020304" pitchFamily="18" charset="0"/>
                        </a:rPr>
                        <a:t>) </a:t>
                      </a:r>
                      <a:r>
                        <a:rPr lang="vi-VN" sz="2200" b="0" dirty="0">
                          <a:solidFill>
                            <a:srgbClr val="0D0D0D"/>
                          </a:solidFill>
                          <a:effectLst/>
                          <a:latin typeface="Times New Roman" panose="02020603050405020304" pitchFamily="18" charset="0"/>
                          <a:ea typeface="Times New Roman" panose="02020603050405020304" pitchFamily="18" charset="0"/>
                        </a:rPr>
                        <a:t>bằng lời văn</a:t>
                      </a:r>
                      <a:r>
                        <a:rPr lang="vi-VN" sz="2200" b="1" dirty="0">
                          <a:solidFill>
                            <a:srgbClr val="0D0D0D"/>
                          </a:solidFill>
                          <a:effectLst/>
                          <a:latin typeface="Times New Roman" panose="02020603050405020304" pitchFamily="18" charset="0"/>
                          <a:ea typeface="Times New Roman" panose="02020603050405020304" pitchFamily="18" charset="0"/>
                        </a:rPr>
                        <a:t>.</a:t>
                      </a:r>
                      <a:r>
                        <a:rPr lang="vi-VN" sz="2200"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2730883904"/>
                  </a:ext>
                </a:extLst>
              </a:tr>
              <a:tr h="370840">
                <a:tc>
                  <a:txBody>
                    <a:bodyPr/>
                    <a:lstStyle/>
                    <a:p>
                      <a:endParaRPr lang="en-US" sz="2200" dirty="0"/>
                    </a:p>
                  </a:txBody>
                  <a:tcPr/>
                </a:tc>
                <a:tc>
                  <a:txBody>
                    <a:bodyPr/>
                    <a:lstStyle/>
                    <a:p>
                      <a:r>
                        <a:rPr lang="pt-BR" sz="2200" b="1" dirty="0">
                          <a:solidFill>
                            <a:srgbClr val="0D0D0D"/>
                          </a:solidFill>
                          <a:effectLst/>
                          <a:latin typeface="Times New Roman" panose="02020603050405020304" pitchFamily="18" charset="0"/>
                          <a:ea typeface="Times New Roman" panose="02020603050405020304" pitchFamily="18" charset="0"/>
                        </a:rPr>
                        <a:t>Ví dụ: </a:t>
                      </a:r>
                      <a:r>
                        <a:rPr lang="en-US" sz="2200" dirty="0" err="1">
                          <a:solidFill>
                            <a:srgbClr val="0D0D0D"/>
                          </a:solidFill>
                          <a:effectLst/>
                          <a:latin typeface="Times New Roman" panose="02020603050405020304" pitchFamily="18" charset="0"/>
                          <a:ea typeface="Times New Roman" panose="02020603050405020304" pitchFamily="18" charset="0"/>
                        </a:rPr>
                        <a:t>Vào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một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chiều</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mùa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đông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trở</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thăm</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của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mình</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sau</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những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ngày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học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tập</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xa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đến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không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thấy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khói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từ</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bếp</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có</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lẽ</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vắng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Tôi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bèn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ngồi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thơ</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thẩn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trước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hiên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vào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ngóng</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về</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Chợt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trời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đổ</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mưa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lớn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Cạnh</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hiện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nhà</a:t>
                      </a:r>
                      <a:r>
                        <a:rPr lang="en-US" sz="2200" dirty="0">
                          <a:solidFill>
                            <a:srgbClr val="0D0D0D"/>
                          </a:solidFill>
                          <a:effectLst/>
                          <a:latin typeface="Times New Roman" panose="02020603050405020304" pitchFamily="18" charset="0"/>
                          <a:ea typeface="Times New Roman" panose="02020603050405020304" pitchFamily="18" charset="0"/>
                        </a:rPr>
                        <a:t>, chum </a:t>
                      </a:r>
                      <a:r>
                        <a:rPr lang="en-US" sz="2200" dirty="0" err="1">
                          <a:solidFill>
                            <a:srgbClr val="0D0D0D"/>
                          </a:solidFill>
                          <a:effectLst/>
                          <a:latin typeface="Times New Roman" panose="02020603050405020304" pitchFamily="18" charset="0"/>
                          <a:ea typeface="Times New Roman" panose="02020603050405020304" pitchFamily="18" charset="0"/>
                        </a:rPr>
                        <a:t>nước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đã</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đậy</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Mưa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làm</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ướt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nón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mê</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ướt</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cả</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Đcái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áo</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tơi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ngắn</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của</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mẹ</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khoác</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hờ</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người</a:t>
                      </a:r>
                      <a:r>
                        <a:rPr lang="en-US" sz="2200" dirty="0">
                          <a:solidFill>
                            <a:srgbClr val="0D0D0D"/>
                          </a:solidFill>
                          <a:effectLst/>
                          <a:latin typeface="Times New Roman" panose="02020603050405020304" pitchFamily="18" charset="0"/>
                          <a:ea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rPr>
                        <a:t>rơm</a:t>
                      </a:r>
                      <a:r>
                        <a:rPr lang="en-US" sz="2200" dirty="0">
                          <a:solidFill>
                            <a:srgbClr val="0D0D0D"/>
                          </a:solidFill>
                          <a:effectLst/>
                          <a:latin typeface="Times New Roman" panose="02020603050405020304" pitchFamily="18" charset="0"/>
                          <a:ea typeface="Times New Roman" panose="02020603050405020304" pitchFamily="18" charset="0"/>
                        </a:rPr>
                        <a:t>. </a:t>
                      </a:r>
                      <a:endParaRPr lang="en-US" sz="2200" dirty="0"/>
                    </a:p>
                  </a:txBody>
                  <a:tcPr/>
                </a:tc>
                <a:extLst>
                  <a:ext uri="{0D108BD9-81ED-4DB2-BD59-A6C34878D82A}">
                    <a16:rowId xmlns:a16="http://schemas.microsoft.com/office/drawing/2014/main" val="680881674"/>
                  </a:ext>
                </a:extLst>
              </a:tr>
            </a:tbl>
          </a:graphicData>
        </a:graphic>
      </p:graphicFrame>
      <p:pic>
        <p:nvPicPr>
          <p:cNvPr id="7" name="Picture 6"/>
          <p:cNvPicPr>
            <a:picLocks noChangeAspect="1"/>
          </p:cNvPicPr>
          <p:nvPr/>
        </p:nvPicPr>
        <p:blipFill>
          <a:blip r:embed="rId3"/>
          <a:stretch>
            <a:fillRect/>
          </a:stretch>
        </p:blipFill>
        <p:spPr>
          <a:xfrm>
            <a:off x="1214846" y="4193502"/>
            <a:ext cx="3265714" cy="2219136"/>
          </a:xfrm>
          <a:prstGeom prst="rect">
            <a:avLst/>
          </a:prstGeom>
        </p:spPr>
      </p:pic>
    </p:spTree>
    <p:custDataLst>
      <p:tags r:id="rId1"/>
    </p:custDataLst>
    <p:extLst>
      <p:ext uri="{BB962C8B-B14F-4D97-AF65-F5344CB8AC3E}">
        <p14:creationId xmlns:p14="http://schemas.microsoft.com/office/powerpoint/2010/main" val="39851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132919" y="781356"/>
            <a:ext cx="2580342" cy="2041268"/>
          </a:xfrm>
          <a:prstGeom prst="ellipse">
            <a:avLst/>
          </a:prstGeom>
          <a:ln>
            <a:noFill/>
          </a:ln>
          <a:effectLst>
            <a:softEdge rad="112500"/>
          </a:effectLst>
        </p:spPr>
      </p:pic>
      <p:sp>
        <p:nvSpPr>
          <p:cNvPr id="7" name="Right Arrow 6"/>
          <p:cNvSpPr/>
          <p:nvPr/>
        </p:nvSpPr>
        <p:spPr>
          <a:xfrm>
            <a:off x="2914650" y="1346133"/>
            <a:ext cx="4635681" cy="1407589"/>
          </a:xfrm>
          <a:prstGeom prst="rightArrow">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2786063" y="1710549"/>
            <a:ext cx="4564540" cy="704039"/>
          </a:xfrm>
          <a:prstGeom prst="rect">
            <a:avLst/>
          </a:prstGeom>
        </p:spPr>
      </p:pic>
      <p:sp>
        <p:nvSpPr>
          <p:cNvPr id="10" name="Rounded Rectangle 9"/>
          <p:cNvSpPr/>
          <p:nvPr/>
        </p:nvSpPr>
        <p:spPr>
          <a:xfrm>
            <a:off x="4918594" y="3094541"/>
            <a:ext cx="6479177" cy="3277820"/>
          </a:xfrm>
          <a:prstGeom prst="roundRect">
            <a:avLst/>
          </a:prstGeom>
          <a:blipFill>
            <a:blip r:embed="rId6"/>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Thế</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biện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pháp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lnSpc>
                <a:spcPct val="115000"/>
              </a:lnSpc>
              <a:spcAft>
                <a:spcPts val="750"/>
              </a:spcAft>
            </a:pP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chương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Tiếng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Việt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bậc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Tiểu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học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được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quen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những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biện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pháp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latin typeface="Times New Roman" panose="02020603050405020304" pitchFamily="18" charset="0"/>
              <a:ea typeface="Times New Roman" panose="02020603050405020304" pitchFamily="18" charset="0"/>
            </a:endParaRPr>
          </a:p>
          <a:p>
            <a:pPr>
              <a:lnSpc>
                <a:spcPct val="115000"/>
              </a:lnSpc>
              <a:spcAft>
                <a:spcPts val="750"/>
              </a:spcAft>
            </a:pP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khái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niệm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biện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pháp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từ</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ẩn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SGK?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thể</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lấy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a:t>
            </a:r>
            <a:r>
              <a:rPr lang="en-US" sz="2800" i="1" dirty="0">
                <a:solidFill>
                  <a:schemeClr val="tx1"/>
                </a:solidFill>
                <a:latin typeface="Times New Roman" panose="02020603050405020304" pitchFamily="18" charset="0"/>
                <a:ea typeface="Times New Roman" panose="02020603050405020304" pitchFamily="18" charset="0"/>
              </a:rPr>
              <a:t> minh </a:t>
            </a:r>
            <a:r>
              <a:rPr lang="en-US" sz="2800" i="1" dirty="0" err="1">
                <a:solidFill>
                  <a:schemeClr val="tx1"/>
                </a:solidFill>
                <a:latin typeface="Times New Roman" panose="02020603050405020304" pitchFamily="18" charset="0"/>
                <a:ea typeface="Times New Roman" panose="02020603050405020304" pitchFamily="18" charset="0"/>
              </a:rPr>
              <a:t>hoạ</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2" name="Plaque 11"/>
          <p:cNvSpPr/>
          <p:nvPr/>
        </p:nvSpPr>
        <p:spPr>
          <a:xfrm>
            <a:off x="236588" y="117824"/>
            <a:ext cx="5576711" cy="60677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rPr>
              <a:t>B. THỰC HÀNH TIẾNG VIỆT</a:t>
            </a:r>
            <a:endParaRPr lang="en-US" sz="2800" dirty="0">
              <a:effectLst/>
              <a:latin typeface="Times New Roman" panose="02020603050405020304" pitchFamily="18" charset="0"/>
              <a:ea typeface="Times New Roman" panose="02020603050405020304" pitchFamily="18" charset="0"/>
            </a:endParaRPr>
          </a:p>
        </p:txBody>
      </p:sp>
      <p:sp>
        <p:nvSpPr>
          <p:cNvPr id="13" name="Plaque 12"/>
          <p:cNvSpPr/>
          <p:nvPr/>
        </p:nvSpPr>
        <p:spPr>
          <a:xfrm>
            <a:off x="236588" y="800510"/>
            <a:ext cx="5576711"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 </a:t>
            </a:r>
            <a:r>
              <a:rPr lang="en-US" sz="2400" b="1" dirty="0" err="1">
                <a:solidFill>
                  <a:srgbClr val="0D0D0D"/>
                </a:solidFill>
                <a:latin typeface="Times New Roman" panose="02020603050405020304" pitchFamily="18" charset="0"/>
                <a:ea typeface="Times New Roman" panose="02020603050405020304" pitchFamily="18" charset="0"/>
              </a:rPr>
              <a:t>Tìm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hiểu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về</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biện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pháp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từ</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ẩn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dụ</a:t>
            </a:r>
            <a:endParaRPr lang="en-US" sz="24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1282810" y="2822624"/>
            <a:ext cx="3484266" cy="3745230"/>
          </a:xfrm>
          <a:prstGeom prst="rightArrow">
            <a:avLst>
              <a:gd name="adj1" fmla="val 48035"/>
              <a:gd name="adj2" fmla="val 35440"/>
            </a:avLst>
          </a:prstGeom>
          <a:blipFill>
            <a:blip r:embed="rId6"/>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dirty="0" err="1">
                <a:solidFill>
                  <a:schemeClr val="tx1"/>
                </a:solidFill>
                <a:latin typeface="Times New Roman" panose="02020603050405020304" pitchFamily="18" charset="0"/>
                <a:ea typeface="Times New Roman" panose="02020603050405020304" pitchFamily="18" charset="0"/>
              </a:rPr>
              <a:t>Dựa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phần</a:t>
            </a:r>
            <a:r>
              <a:rPr lang="en-US" sz="2800"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Kiến</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thức</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ngữ</a:t>
            </a:r>
            <a:r>
              <a:rPr lang="en-US" sz="2800" b="1" dirty="0">
                <a:solidFill>
                  <a:schemeClr val="tx1"/>
                </a:solidFill>
                <a:latin typeface="Times New Roman" panose="02020603050405020304" pitchFamily="18" charset="0"/>
                <a:ea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rPr>
              <a:t>văn</a:t>
            </a:r>
            <a:r>
              <a:rPr lang="en-US" sz="2800" b="1"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biết</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7551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80">
                                          <p:stCondLst>
                                            <p:cond delay="0"/>
                                          </p:stCondLst>
                                        </p:cTn>
                                        <p:tgtEl>
                                          <p:spTgt spid="6"/>
                                        </p:tgtEl>
                                      </p:cBhvr>
                                    </p:animEffect>
                                    <p:anim calcmode="lin" valueType="num">
                                      <p:cBhvr>
                                        <p:cTn id="2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gtEl>
                                      </p:cBhvr>
                                      <p:to x="100000" y="60000"/>
                                    </p:animScale>
                                    <p:animScale>
                                      <p:cBhvr>
                                        <p:cTn id="33" dur="166" decel="50000">
                                          <p:stCondLst>
                                            <p:cond delay="676"/>
                                          </p:stCondLst>
                                        </p:cTn>
                                        <p:tgtEl>
                                          <p:spTgt spid="6"/>
                                        </p:tgtEl>
                                      </p:cBhvr>
                                      <p:to x="100000" y="100000"/>
                                    </p:animScale>
                                    <p:animScale>
                                      <p:cBhvr>
                                        <p:cTn id="34" dur="26">
                                          <p:stCondLst>
                                            <p:cond delay="1312"/>
                                          </p:stCondLst>
                                        </p:cTn>
                                        <p:tgtEl>
                                          <p:spTgt spid="6"/>
                                        </p:tgtEl>
                                      </p:cBhvr>
                                      <p:to x="100000" y="80000"/>
                                    </p:animScale>
                                    <p:animScale>
                                      <p:cBhvr>
                                        <p:cTn id="35" dur="166" decel="50000">
                                          <p:stCondLst>
                                            <p:cond delay="1338"/>
                                          </p:stCondLst>
                                        </p:cTn>
                                        <p:tgtEl>
                                          <p:spTgt spid="6"/>
                                        </p:tgtEl>
                                      </p:cBhvr>
                                      <p:to x="100000" y="100000"/>
                                    </p:animScale>
                                    <p:animScale>
                                      <p:cBhvr>
                                        <p:cTn id="36" dur="26">
                                          <p:stCondLst>
                                            <p:cond delay="1642"/>
                                          </p:stCondLst>
                                        </p:cTn>
                                        <p:tgtEl>
                                          <p:spTgt spid="6"/>
                                        </p:tgtEl>
                                      </p:cBhvr>
                                      <p:to x="100000" y="90000"/>
                                    </p:animScale>
                                    <p:animScale>
                                      <p:cBhvr>
                                        <p:cTn id="37" dur="166" decel="50000">
                                          <p:stCondLst>
                                            <p:cond delay="1668"/>
                                          </p:stCondLst>
                                        </p:cTn>
                                        <p:tgtEl>
                                          <p:spTgt spid="6"/>
                                        </p:tgtEl>
                                      </p:cBhvr>
                                      <p:to x="100000" y="100000"/>
                                    </p:animScale>
                                    <p:animScale>
                                      <p:cBhvr>
                                        <p:cTn id="38" dur="26">
                                          <p:stCondLst>
                                            <p:cond delay="1808"/>
                                          </p:stCondLst>
                                        </p:cTn>
                                        <p:tgtEl>
                                          <p:spTgt spid="6"/>
                                        </p:tgtEl>
                                      </p:cBhvr>
                                      <p:to x="100000" y="95000"/>
                                    </p:animScale>
                                    <p:animScale>
                                      <p:cBhvr>
                                        <p:cTn id="39" dur="166" decel="50000">
                                          <p:stCondLst>
                                            <p:cond delay="1834"/>
                                          </p:stCondLst>
                                        </p:cTn>
                                        <p:tgtEl>
                                          <p:spTgt spid="6"/>
                                        </p:tgtEl>
                                      </p:cBhvr>
                                      <p:to x="100000" y="100000"/>
                                    </p:animScale>
                                  </p:childTnLst>
                                </p:cTn>
                              </p:par>
                              <p:par>
                                <p:cTn id="40" presetID="26"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fade">
                                      <p:cBhvr>
                                        <p:cTn id="60" dur="1000"/>
                                        <p:tgtEl>
                                          <p:spTgt spid="10">
                                            <p:txEl>
                                              <p:pRg st="0" end="0"/>
                                            </p:txEl>
                                          </p:spTgt>
                                        </p:tgtEl>
                                      </p:cBhvr>
                                    </p:animEffect>
                                    <p:anim calcmode="lin" valueType="num">
                                      <p:cBhvr>
                                        <p:cTn id="6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1000"/>
                                        <p:tgtEl>
                                          <p:spTgt spid="10">
                                            <p:txEl>
                                              <p:pRg st="1" end="1"/>
                                            </p:txEl>
                                          </p:spTgt>
                                        </p:tgtEl>
                                      </p:cBhvr>
                                    </p:animEffect>
                                    <p:anim calcmode="lin" valueType="num">
                                      <p:cBhvr>
                                        <p:cTn id="6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
                                            <p:txEl>
                                              <p:pRg st="2" end="2"/>
                                            </p:txEl>
                                          </p:spTgt>
                                        </p:tgtEl>
                                        <p:attrNameLst>
                                          <p:attrName>style.visibility</p:attrName>
                                        </p:attrNameLst>
                                      </p:cBhvr>
                                      <p:to>
                                        <p:strVal val="visible"/>
                                      </p:to>
                                    </p:set>
                                    <p:animEffect transition="in" filter="fade">
                                      <p:cBhvr>
                                        <p:cTn id="74" dur="1000"/>
                                        <p:tgtEl>
                                          <p:spTgt spid="10">
                                            <p:txEl>
                                              <p:pRg st="2" end="2"/>
                                            </p:txEl>
                                          </p:spTgt>
                                        </p:tgtEl>
                                      </p:cBhvr>
                                    </p:animEffect>
                                    <p:anim calcmode="lin" valueType="num">
                                      <p:cBhvr>
                                        <p:cTn id="7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232367" y="1831231"/>
            <a:ext cx="7152342" cy="2713647"/>
          </a:xfrm>
          <a:prstGeom prst="round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err="1">
                <a:solidFill>
                  <a:srgbClr val="000000"/>
                </a:solidFill>
                <a:latin typeface="Times New Roman" panose="02020603050405020304" pitchFamily="18" charset="0"/>
                <a:ea typeface="Times New Roman" panose="02020603050405020304" pitchFamily="18" charset="0"/>
              </a:rPr>
              <a:t>Khái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niệm</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L</a:t>
            </a:r>
            <a:r>
              <a:rPr lang="vi-VN" sz="2800" dirty="0">
                <a:solidFill>
                  <a:srgbClr val="000000"/>
                </a:solidFill>
                <a:latin typeface="Times New Roman" panose="02020603050405020304" pitchFamily="18" charset="0"/>
                <a:ea typeface="Times New Roman" panose="02020603050405020304" pitchFamily="18" charset="0"/>
              </a:rPr>
              <a:t>à việc sử dụng ngôn ngữ theo một cách đặc biệt (về ngữ âm, từ vựng, ngữ pháp, văn bản) làm cho lời văn hay hơn, đẹp hơn, nhằm tăng sức gợi hình, gợi cảm trong diễn đạt và tạo ấn tượng với người đọc.</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236588" y="117824"/>
            <a:ext cx="5576711" cy="80063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Plaque 12"/>
          <p:cNvSpPr/>
          <p:nvPr/>
        </p:nvSpPr>
        <p:spPr>
          <a:xfrm>
            <a:off x="236587" y="913339"/>
            <a:ext cx="5576711" cy="779483"/>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biện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pháp</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từ</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ẩn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dụ</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1417925" y="2243810"/>
            <a:ext cx="2550735" cy="3347195"/>
          </a:xfrm>
          <a:prstGeom prst="rightArrow">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4232367" y="4683287"/>
            <a:ext cx="7152342" cy="1382808"/>
          </a:xfrm>
          <a:prstGeom prst="round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err="1">
                <a:solidFill>
                  <a:srgbClr val="000000"/>
                </a:solidFill>
                <a:latin typeface="Times New Roman" panose="02020603050405020304" pitchFamily="18" charset="0"/>
                <a:ea typeface="Times New Roman" panose="02020603050405020304" pitchFamily="18" charset="0"/>
              </a:rPr>
              <a:t>Ví</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dụ</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so </a:t>
            </a:r>
            <a:r>
              <a:rPr lang="en-US" sz="2800" dirty="0" err="1">
                <a:solidFill>
                  <a:srgbClr val="000000"/>
                </a:solidFill>
                <a:latin typeface="Times New Roman" panose="02020603050405020304" pitchFamily="18" charset="0"/>
                <a:ea typeface="Times New Roman" panose="02020603050405020304" pitchFamily="18" charset="0"/>
              </a:rPr>
              <a:t>sánh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kê</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điệp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2575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232367" y="1787190"/>
            <a:ext cx="7152342" cy="2210981"/>
          </a:xfrm>
          <a:prstGeom prst="roundRect">
            <a:avLst/>
          </a:prstGeom>
          <a:blipFill>
            <a:blip r:embed="rId5"/>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err="1">
                <a:solidFill>
                  <a:srgbClr val="000000"/>
                </a:solidFill>
                <a:latin typeface="Times New Roman" panose="02020603050405020304" pitchFamily="18" charset="0"/>
                <a:ea typeface="Times New Roman" panose="02020603050405020304" pitchFamily="18" charset="0"/>
              </a:rPr>
              <a:t>Khái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niệm</a:t>
            </a:r>
            <a:r>
              <a:rPr lang="en-US" sz="2400" b="1"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Ẩn dụ (so sánh ngầm) là biện pháp tu từ, theo đó, sự vật, hiện tượng này được gọi bằng tên của sự vật, hiện tượng khác có nét tương đồng với nó nhằm tăng sức gợi hình, gợi cảm cho sự diễn đạt.</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236588" y="117824"/>
            <a:ext cx="5576711" cy="80063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Plaque 12"/>
          <p:cNvSpPr/>
          <p:nvPr/>
        </p:nvSpPr>
        <p:spPr>
          <a:xfrm>
            <a:off x="236587" y="913339"/>
            <a:ext cx="5576711" cy="779483"/>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biện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pháp</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tu</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từ</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ẩn</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dụ</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1389350" y="2324573"/>
            <a:ext cx="2550735" cy="3347195"/>
          </a:xfrm>
          <a:prstGeom prst="rightArrow">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800" b="1">
                <a:solidFill>
                  <a:srgbClr val="000000"/>
                </a:solidFill>
                <a:latin typeface="Times New Roman" panose="02020603050405020304" pitchFamily="18" charset="0"/>
                <a:ea typeface="Times New Roman" panose="02020603050405020304" pitchFamily="18" charset="0"/>
              </a:rPr>
              <a:t>2. Biện pháp ẩn dụ</a:t>
            </a:r>
            <a:r>
              <a:rPr lang="en-US" sz="2800" b="1">
                <a:solidFill>
                  <a:srgbClr val="000000"/>
                </a:solidFill>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4232367" y="4092540"/>
            <a:ext cx="7152342" cy="2582579"/>
          </a:xfrm>
          <a:prstGeom prst="roundRect">
            <a:avLst/>
          </a:prstGeom>
          <a:blipFill>
            <a:blip r:embed="rId5"/>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000" b="1" dirty="0" err="1">
                <a:solidFill>
                  <a:srgbClr val="000000"/>
                </a:solidFill>
                <a:latin typeface="Times New Roman" panose="02020603050405020304" pitchFamily="18" charset="0"/>
                <a:ea typeface="Times New Roman" panose="02020603050405020304" pitchFamily="18" charset="0"/>
              </a:rPr>
              <a:t>Ví</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dụ</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Về</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thăm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nhà</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Bác</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làng</a:t>
            </a:r>
            <a:r>
              <a:rPr lang="en-US" sz="2000" i="1" dirty="0">
                <a:solidFill>
                  <a:srgbClr val="000000"/>
                </a:solidFill>
                <a:latin typeface="Times New Roman" panose="02020603050405020304" pitchFamily="18" charset="0"/>
                <a:ea typeface="Times New Roman" panose="02020603050405020304" pitchFamily="18" charset="0"/>
              </a:rPr>
              <a:t> Sen</a:t>
            </a:r>
            <a:endParaRPr lang="en-US" sz="2000" dirty="0">
              <a:latin typeface="Times New Roman" panose="02020603050405020304" pitchFamily="18" charset="0"/>
              <a:ea typeface="Times New Roman" panose="02020603050405020304" pitchFamily="18" charset="0"/>
            </a:endParaRPr>
          </a:p>
          <a:p>
            <a:pPr>
              <a:lnSpc>
                <a:spcPct val="115000"/>
              </a:lnSpc>
            </a:pPr>
            <a:r>
              <a:rPr lang="en-US" sz="2000" i="1" dirty="0" err="1">
                <a:solidFill>
                  <a:srgbClr val="000000"/>
                </a:solidFill>
                <a:latin typeface="Times New Roman" panose="02020603050405020304" pitchFamily="18" charset="0"/>
                <a:ea typeface="Times New Roman" panose="02020603050405020304" pitchFamily="18" charset="0"/>
              </a:rPr>
              <a:t>Có</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hàng</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râm</a:t>
            </a:r>
            <a:r>
              <a:rPr lang="en-US" sz="2000" i="1" dirty="0">
                <a:solidFill>
                  <a:srgbClr val="000000"/>
                </a:solidFill>
                <a:latin typeface="Times New Roman" panose="02020603050405020304" pitchFamily="18" charset="0"/>
                <a:ea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rPr>
              <a:t>bụt</a:t>
            </a:r>
            <a:r>
              <a:rPr lang="en-US" sz="2000"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thắp</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lên</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lửa</a:t>
            </a:r>
            <a:r>
              <a:rPr lang="en-US" sz="2000" b="1" i="1" dirty="0">
                <a:solidFill>
                  <a:srgbClr val="000000"/>
                </a:solidFill>
                <a:latin typeface="Times New Roman" panose="02020603050405020304" pitchFamily="18" charset="0"/>
                <a:ea typeface="Times New Roman" panose="02020603050405020304" pitchFamily="18" charset="0"/>
              </a:rPr>
              <a:t> </a:t>
            </a:r>
            <a:r>
              <a:rPr lang="en-US" sz="2000" b="1" i="1" dirty="0" err="1">
                <a:solidFill>
                  <a:srgbClr val="000000"/>
                </a:solidFill>
                <a:latin typeface="Times New Roman" panose="02020603050405020304" pitchFamily="18" charset="0"/>
                <a:ea typeface="Times New Roman" panose="02020603050405020304" pitchFamily="18" charset="0"/>
              </a:rPr>
              <a:t>hồng</a:t>
            </a:r>
            <a:endParaRPr lang="en-US" sz="20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20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Ẩn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dụ</a:t>
            </a:r>
            <a:r>
              <a:rPr lang="en-US" sz="2000" dirty="0">
                <a:solidFill>
                  <a:srgbClr val="000000"/>
                </a:solidFill>
                <a:latin typeface="Times New Roman" panose="02020603050405020304" pitchFamily="18" charset="0"/>
                <a:ea typeface="Times New Roman" panose="02020603050405020304" pitchFamily="18" charset="0"/>
              </a:rPr>
              <a:t> qua </a:t>
            </a:r>
            <a:r>
              <a:rPr lang="en-US" sz="2000" dirty="0" err="1">
                <a:solidFill>
                  <a:srgbClr val="000000"/>
                </a:solidFill>
                <a:latin typeface="Times New Roman" panose="02020603050405020304" pitchFamily="18" charset="0"/>
                <a:ea typeface="Times New Roman" panose="02020603050405020304" pitchFamily="18" charset="0"/>
              </a:rPr>
              <a:t>cụm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thắp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lên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lửa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hồng</a:t>
            </a:r>
            <a:r>
              <a:rPr lang="en-US" sz="2000" dirty="0">
                <a:solidFill>
                  <a:srgbClr val="000000"/>
                </a:solidFill>
                <a:latin typeface="Times New Roman" panose="02020603050405020304" pitchFamily="18" charset="0"/>
                <a:ea typeface="Times New Roman" panose="02020603050405020304" pitchFamily="18" charset="0"/>
              </a:rPr>
              <a:t>” : </a:t>
            </a:r>
            <a:r>
              <a:rPr lang="en-US" sz="2000" dirty="0" err="1">
                <a:solidFill>
                  <a:srgbClr val="000000"/>
                </a:solidFill>
                <a:latin typeface="Times New Roman" panose="02020603050405020304" pitchFamily="18" charset="0"/>
                <a:ea typeface="Times New Roman" panose="02020603050405020304" pitchFamily="18" charset="0"/>
              </a:rPr>
              <a:t>chỉ</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hàng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râm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trước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cửa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Bác</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nở</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hoa</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màu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đỏ</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rất</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nhiều</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r>
              <a:rPr lang="en-US" sz="2000" dirty="0" err="1">
                <a:solidFill>
                  <a:srgbClr val="000000"/>
                </a:solidFill>
                <a:latin typeface="Times New Roman" panose="02020603050405020304" pitchFamily="18" charset="0"/>
                <a:ea typeface="Times New Roman" panose="02020603050405020304" pitchFamily="18" charset="0"/>
              </a:rPr>
              <a:t>Hình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ảnh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ẩn</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dụ</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giúp</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rPr>
              <a:t> 2 </a:t>
            </a:r>
            <a:r>
              <a:rPr lang="en-US" sz="2000" dirty="0" err="1">
                <a:solidFill>
                  <a:srgbClr val="000000"/>
                </a:solidFill>
                <a:latin typeface="Times New Roman" panose="02020603050405020304" pitchFamily="18" charset="0"/>
                <a:ea typeface="Times New Roman" panose="02020603050405020304" pitchFamily="18" charset="0"/>
              </a:rPr>
              <a:t>câu</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thơ</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thêm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sinh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động</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hình</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gợi</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hơn</a:t>
            </a:r>
            <a:r>
              <a:rPr lang="en-US"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321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bomb.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hedieuhanh.com/wp-content/uploads/2019/01/Green-School-Board-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448"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Hộp_Văn_Bản 1"/>
          <p:cNvSpPr txBox="1"/>
          <p:nvPr/>
        </p:nvSpPr>
        <p:spPr>
          <a:xfrm>
            <a:off x="2135560" y="764705"/>
            <a:ext cx="3096344" cy="461665"/>
          </a:xfrm>
          <a:prstGeom prst="rect">
            <a:avLst/>
          </a:prstGeom>
          <a:noFill/>
        </p:spPr>
        <p:txBody>
          <a:bodyPr wrap="square" rtlCol="0">
            <a:spAutoFit/>
          </a:bodyPr>
          <a:lstStyle/>
          <a:p>
            <a:r>
              <a:rPr lang="en-US" sz="2400" b="1" dirty="0">
                <a:solidFill>
                  <a:srgbClr val="FFC000"/>
                </a:solidFill>
                <a:latin typeface="Times New Roman" pitchFamily="18" charset="0"/>
                <a:cs typeface="Times New Roman" pitchFamily="18" charset="0"/>
              </a:rPr>
              <a:t>2. </a:t>
            </a:r>
            <a:r>
              <a:rPr lang="en-US" sz="2400" b="1" dirty="0" err="1">
                <a:solidFill>
                  <a:srgbClr val="FFC000"/>
                </a:solidFill>
                <a:latin typeface="Times New Roman" pitchFamily="18" charset="0"/>
                <a:cs typeface="Times New Roman" pitchFamily="18" charset="0"/>
              </a:rPr>
              <a:t>Các</a:t>
            </a:r>
            <a:r>
              <a:rPr lang="en-US" sz="2400" b="1" dirty="0">
                <a:solidFill>
                  <a:srgbClr val="FFC000"/>
                </a:solidFill>
                <a:latin typeface="Times New Roman" pitchFamily="18" charset="0"/>
                <a:cs typeface="Times New Roman" pitchFamily="18" charset="0"/>
              </a:rPr>
              <a:t> </a:t>
            </a:r>
            <a:r>
              <a:rPr lang="en-US" sz="2400" b="1" dirty="0" err="1">
                <a:solidFill>
                  <a:srgbClr val="FFC000"/>
                </a:solidFill>
                <a:latin typeface="Times New Roman" pitchFamily="18" charset="0"/>
                <a:cs typeface="Times New Roman" pitchFamily="18" charset="0"/>
              </a:rPr>
              <a:t>kiểu</a:t>
            </a:r>
            <a:r>
              <a:rPr lang="en-US" sz="2400" b="1" dirty="0">
                <a:solidFill>
                  <a:srgbClr val="FFC000"/>
                </a:solidFill>
                <a:latin typeface="Times New Roman" pitchFamily="18" charset="0"/>
                <a:cs typeface="Times New Roman" pitchFamily="18" charset="0"/>
              </a:rPr>
              <a:t> </a:t>
            </a:r>
            <a:r>
              <a:rPr lang="en-US" sz="2400" b="1" dirty="0" err="1">
                <a:solidFill>
                  <a:srgbClr val="FFC000"/>
                </a:solidFill>
                <a:latin typeface="Times New Roman" pitchFamily="18" charset="0"/>
                <a:cs typeface="Times New Roman" pitchFamily="18" charset="0"/>
              </a:rPr>
              <a:t>ẩn</a:t>
            </a:r>
            <a:r>
              <a:rPr lang="en-US" sz="2400" b="1" dirty="0">
                <a:solidFill>
                  <a:srgbClr val="FFC000"/>
                </a:solidFill>
                <a:latin typeface="Times New Roman" pitchFamily="18" charset="0"/>
                <a:cs typeface="Times New Roman" pitchFamily="18" charset="0"/>
              </a:rPr>
              <a:t> </a:t>
            </a:r>
            <a:r>
              <a:rPr lang="en-US" sz="2400" b="1" dirty="0" err="1">
                <a:solidFill>
                  <a:srgbClr val="FFC000"/>
                </a:solidFill>
                <a:latin typeface="Times New Roman" pitchFamily="18" charset="0"/>
                <a:cs typeface="Times New Roman" pitchFamily="18" charset="0"/>
              </a:rPr>
              <a:t>dụ</a:t>
            </a:r>
            <a:endParaRPr lang="en-US" sz="2400" b="1" dirty="0">
              <a:solidFill>
                <a:srgbClr val="FFC000"/>
              </a:solidFill>
              <a:latin typeface="Times New Roman" pitchFamily="18" charset="0"/>
              <a:cs typeface="Times New Roman" pitchFamily="18" charset="0"/>
            </a:endParaRPr>
          </a:p>
        </p:txBody>
      </p:sp>
      <p:graphicFrame>
        <p:nvGraphicFramePr>
          <p:cNvPr id="3" name="Bảng 2"/>
          <p:cNvGraphicFramePr>
            <a:graphicFrameLocks noGrp="1"/>
          </p:cNvGraphicFramePr>
          <p:nvPr/>
        </p:nvGraphicFramePr>
        <p:xfrm>
          <a:off x="2135560" y="1397001"/>
          <a:ext cx="7920880" cy="4224591"/>
        </p:xfrm>
        <a:graphic>
          <a:graphicData uri="http://schemas.openxmlformats.org/drawingml/2006/table">
            <a:tbl>
              <a:tblPr firstRow="1" bandRow="1">
                <a:solidFill>
                  <a:srgbClr val="006600"/>
                </a:solidFill>
                <a:tableStyleId>{5C22544A-7EE6-4342-B048-85BDC9FD1C3A}</a:tableStyleId>
              </a:tblPr>
              <a:tblGrid>
                <a:gridCol w="3960440">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737637">
                <a:tc>
                  <a:txBody>
                    <a:bodyPr/>
                    <a:lstStyle/>
                    <a:p>
                      <a:pPr algn="ctr"/>
                      <a:r>
                        <a:rPr lang="en-US" sz="2000" dirty="0" err="1">
                          <a:solidFill>
                            <a:schemeClr val="tx1"/>
                          </a:solidFill>
                          <a:latin typeface="Times New Roman" pitchFamily="18" charset="0"/>
                          <a:cs typeface="Times New Roman" pitchFamily="18" charset="0"/>
                        </a:rPr>
                        <a:t>Các</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kiểu</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ẩn</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dụ</a:t>
                      </a:r>
                      <a:endParaRPr lang="en-US" sz="2000" dirty="0">
                        <a:solidFill>
                          <a:schemeClr val="tx1"/>
                        </a:solidFill>
                        <a:latin typeface="Times New Roman" pitchFamily="18" charset="0"/>
                        <a:cs typeface="Times New Roman" pitchFamily="18" charset="0"/>
                      </a:endParaRPr>
                    </a:p>
                  </a:txBody>
                  <a:tcPr>
                    <a:solidFill>
                      <a:schemeClr val="accent3">
                        <a:lumMod val="60000"/>
                        <a:lumOff val="40000"/>
                      </a:schemeClr>
                    </a:solidFill>
                  </a:tcPr>
                </a:tc>
                <a:tc>
                  <a:txBody>
                    <a:bodyPr/>
                    <a:lstStyle/>
                    <a:p>
                      <a:pPr algn="ctr"/>
                      <a:r>
                        <a:rPr lang="en-US" sz="2000" dirty="0" err="1">
                          <a:solidFill>
                            <a:schemeClr val="tx1"/>
                          </a:solidFill>
                          <a:latin typeface="Times New Roman" pitchFamily="18" charset="0"/>
                          <a:cs typeface="Times New Roman" pitchFamily="18" charset="0"/>
                        </a:rPr>
                        <a:t>Ví</a:t>
                      </a:r>
                      <a:r>
                        <a:rPr lang="en-US" sz="2000" baseline="0" dirty="0">
                          <a:solidFill>
                            <a:schemeClr val="tx1"/>
                          </a:solidFill>
                          <a:latin typeface="Times New Roman" pitchFamily="18" charset="0"/>
                          <a:cs typeface="Times New Roman" pitchFamily="18" charset="0"/>
                        </a:rPr>
                        <a:t> </a:t>
                      </a:r>
                      <a:r>
                        <a:rPr lang="en-US" sz="2000" baseline="0" dirty="0" err="1">
                          <a:solidFill>
                            <a:schemeClr val="tx1"/>
                          </a:solidFill>
                          <a:latin typeface="Times New Roman" pitchFamily="18" charset="0"/>
                          <a:cs typeface="Times New Roman" pitchFamily="18" charset="0"/>
                        </a:rPr>
                        <a:t>dụ</a:t>
                      </a:r>
                      <a:endParaRPr lang="en-US" sz="2000" dirty="0">
                        <a:solidFill>
                          <a:schemeClr val="tx1"/>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0"/>
                  </a:ext>
                </a:extLst>
              </a:tr>
              <a:tr h="737637">
                <a:tc>
                  <a:txBody>
                    <a:bodyPr/>
                    <a:lstStyle/>
                    <a:p>
                      <a:r>
                        <a:rPr lang="en-US" sz="2000" dirty="0">
                          <a:latin typeface="Times New Roman" pitchFamily="18" charset="0"/>
                          <a:cs typeface="Times New Roman" pitchFamily="18" charset="0"/>
                        </a:rPr>
                        <a:t>1. </a:t>
                      </a:r>
                      <a:r>
                        <a:rPr lang="en-US" sz="2000" dirty="0" err="1">
                          <a:latin typeface="Times New Roman" pitchFamily="18" charset="0"/>
                          <a:cs typeface="Times New Roman" pitchFamily="18" charset="0"/>
                        </a:rPr>
                        <a:t>Ẩn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phẩm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chất</a:t>
                      </a:r>
                      <a:endParaRPr lang="en-US" sz="2000" dirty="0">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2000" i="1" dirty="0">
                          <a:solidFill>
                            <a:schemeClr val="tx1"/>
                          </a:solidFill>
                          <a:latin typeface="Times New Roman" pitchFamily="18" charset="0"/>
                          <a:cs typeface="Times New Roman" pitchFamily="18" charset="0"/>
                        </a:rPr>
                        <a:t>“</a:t>
                      </a:r>
                      <a:r>
                        <a:rPr lang="en-US" sz="2000" i="1" dirty="0" err="1">
                          <a:solidFill>
                            <a:schemeClr val="tx1"/>
                          </a:solidFill>
                          <a:latin typeface="Times New Roman" pitchFamily="18" charset="0"/>
                          <a:cs typeface="Times New Roman" pitchFamily="18" charset="0"/>
                        </a:rPr>
                        <a:t>Người</a:t>
                      </a:r>
                      <a:r>
                        <a:rPr lang="en-US" sz="2000" i="1" dirty="0">
                          <a:solidFill>
                            <a:schemeClr val="tx1"/>
                          </a:solidFill>
                          <a:latin typeface="Times New Roman" pitchFamily="18" charset="0"/>
                          <a:cs typeface="Times New Roman" pitchFamily="18" charset="0"/>
                        </a:rPr>
                        <a:t> cha </a:t>
                      </a:r>
                      <a:r>
                        <a:rPr lang="en-US" sz="2000" i="1" dirty="0" err="1">
                          <a:solidFill>
                            <a:schemeClr val="tx1"/>
                          </a:solidFill>
                          <a:latin typeface="Times New Roman" pitchFamily="18" charset="0"/>
                          <a:cs typeface="Times New Roman" pitchFamily="18" charset="0"/>
                        </a:rPr>
                        <a:t>mái</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tóc</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bạc</a:t>
                      </a:r>
                      <a:r>
                        <a:rPr lang="en-US" sz="2000" i="1" dirty="0">
                          <a:solidFill>
                            <a:schemeClr val="tx1"/>
                          </a:solidFill>
                          <a:latin typeface="Times New Roman" pitchFamily="18" charset="0"/>
                          <a:cs typeface="Times New Roman" pitchFamily="18" charset="0"/>
                        </a:rPr>
                        <a:t> </a:t>
                      </a:r>
                    </a:p>
                    <a:p>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đốt</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lửa</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cho</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anh</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nằm</a:t>
                      </a:r>
                      <a:r>
                        <a:rPr lang="en-US" sz="2000" i="1" dirty="0">
                          <a:solidFill>
                            <a:schemeClr val="tx1"/>
                          </a:solidFill>
                          <a:latin typeface="Times New Roman" pitchFamily="18" charset="0"/>
                          <a:cs typeface="Times New Roman" pitchFamily="18" charset="0"/>
                        </a:rPr>
                        <a:t>”</a:t>
                      </a:r>
                    </a:p>
                    <a:p>
                      <a:endParaRPr lang="en-US" sz="2000" i="1" dirty="0">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1"/>
                  </a:ext>
                </a:extLst>
              </a:tr>
              <a:tr h="737637">
                <a:tc>
                  <a:txBody>
                    <a:bodyPr/>
                    <a:lstStyle/>
                    <a:p>
                      <a:r>
                        <a:rPr lang="en-US" sz="2000" dirty="0">
                          <a:latin typeface="Times New Roman" pitchFamily="18" charset="0"/>
                          <a:cs typeface="Times New Roman" pitchFamily="18" charset="0"/>
                        </a:rPr>
                        <a:t>2. </a:t>
                      </a:r>
                      <a:r>
                        <a:rPr lang="en-US" sz="2000" dirty="0" err="1">
                          <a:latin typeface="Times New Roman" pitchFamily="18" charset="0"/>
                          <a:cs typeface="Times New Roman" pitchFamily="18" charset="0"/>
                        </a:rPr>
                        <a:t>Ẩn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thức</a:t>
                      </a:r>
                      <a:endParaRPr lang="en-US" sz="2000" dirty="0">
                        <a:latin typeface="Times New Roman" pitchFamily="18" charset="0"/>
                        <a:cs typeface="Times New Roman" pitchFamily="18" charset="0"/>
                      </a:endParaRPr>
                    </a:p>
                  </a:txBody>
                  <a:tcPr>
                    <a:solidFill>
                      <a:schemeClr val="accent3">
                        <a:lumMod val="60000"/>
                        <a:lumOff val="40000"/>
                      </a:schemeClr>
                    </a:solidFill>
                  </a:tcPr>
                </a:tc>
                <a:tc>
                  <a:txBody>
                    <a:bodyPr/>
                    <a:lstStyle/>
                    <a:p>
                      <a:r>
                        <a:rPr lang="vi-VN" sz="2000" b="0" i="1" kern="1200" dirty="0">
                          <a:solidFill>
                            <a:schemeClr val="dk1"/>
                          </a:solidFill>
                          <a:effectLst/>
                          <a:latin typeface="Times New Roman" pitchFamily="18" charset="0"/>
                          <a:ea typeface="+mn-ea"/>
                          <a:cs typeface="Times New Roman" pitchFamily="18" charset="0"/>
                        </a:rPr>
                        <a:t>“</a:t>
                      </a:r>
                      <a:r>
                        <a:rPr lang="vi-VN" sz="2000" b="0" i="1" kern="1200" dirty="0" err="1">
                          <a:solidFill>
                            <a:schemeClr val="dk1"/>
                          </a:solidFill>
                          <a:effectLst/>
                          <a:latin typeface="Times New Roman" pitchFamily="18" charset="0"/>
                          <a:ea typeface="+mn-ea"/>
                          <a:cs typeface="Times New Roman" pitchFamily="18" charset="0"/>
                        </a:rPr>
                        <a:t>Về</a:t>
                      </a:r>
                      <a:r>
                        <a:rPr lang="vi-VN" sz="2000" b="0" i="1" kern="1200" dirty="0">
                          <a:solidFill>
                            <a:schemeClr val="dk1"/>
                          </a:solidFill>
                          <a:effectLst/>
                          <a:latin typeface="Times New Roman" pitchFamily="18" charset="0"/>
                          <a:ea typeface="+mn-ea"/>
                          <a:cs typeface="Times New Roman" pitchFamily="18" charset="0"/>
                        </a:rPr>
                        <a:t> thăm </a:t>
                      </a:r>
                      <a:r>
                        <a:rPr lang="vi-VN" sz="2000" b="0" i="1" kern="1200" dirty="0" err="1">
                          <a:solidFill>
                            <a:schemeClr val="dk1"/>
                          </a:solidFill>
                          <a:effectLst/>
                          <a:latin typeface="Times New Roman" pitchFamily="18" charset="0"/>
                          <a:ea typeface="+mn-ea"/>
                          <a:cs typeface="Times New Roman" pitchFamily="18" charset="0"/>
                        </a:rPr>
                        <a:t>nhà</a:t>
                      </a:r>
                      <a:r>
                        <a:rPr lang="vi-VN" sz="2000" b="0" i="1" kern="1200" dirty="0">
                          <a:solidFill>
                            <a:schemeClr val="dk1"/>
                          </a:solidFill>
                          <a:effectLst/>
                          <a:latin typeface="Times New Roman" pitchFamily="18" charset="0"/>
                          <a:ea typeface="+mn-ea"/>
                          <a:cs typeface="Times New Roman" pitchFamily="18" charset="0"/>
                        </a:rPr>
                        <a:t> </a:t>
                      </a:r>
                      <a:r>
                        <a:rPr lang="vi-VN" sz="2000" b="0" i="1" kern="1200" dirty="0" err="1">
                          <a:solidFill>
                            <a:schemeClr val="dk1"/>
                          </a:solidFill>
                          <a:effectLst/>
                          <a:latin typeface="Times New Roman" pitchFamily="18" charset="0"/>
                          <a:ea typeface="+mn-ea"/>
                          <a:cs typeface="Times New Roman" pitchFamily="18" charset="0"/>
                        </a:rPr>
                        <a:t>Bác</a:t>
                      </a:r>
                      <a:r>
                        <a:rPr lang="vi-VN" sz="2000" b="0" i="1" kern="1200" dirty="0">
                          <a:solidFill>
                            <a:schemeClr val="dk1"/>
                          </a:solidFill>
                          <a:effectLst/>
                          <a:latin typeface="Times New Roman" pitchFamily="18" charset="0"/>
                          <a:ea typeface="+mn-ea"/>
                          <a:cs typeface="Times New Roman" pitchFamily="18" charset="0"/>
                        </a:rPr>
                        <a:t> </a:t>
                      </a:r>
                      <a:r>
                        <a:rPr lang="vi-VN" sz="2000" b="0" i="1" kern="1200" dirty="0" err="1">
                          <a:solidFill>
                            <a:schemeClr val="dk1"/>
                          </a:solidFill>
                          <a:effectLst/>
                          <a:latin typeface="Times New Roman" pitchFamily="18" charset="0"/>
                          <a:ea typeface="+mn-ea"/>
                          <a:cs typeface="Times New Roman" pitchFamily="18" charset="0"/>
                        </a:rPr>
                        <a:t>Làng</a:t>
                      </a:r>
                      <a:r>
                        <a:rPr lang="vi-VN" sz="2000" b="0" i="1" kern="1200" dirty="0">
                          <a:solidFill>
                            <a:schemeClr val="dk1"/>
                          </a:solidFill>
                          <a:effectLst/>
                          <a:latin typeface="Times New Roman" pitchFamily="18" charset="0"/>
                          <a:ea typeface="+mn-ea"/>
                          <a:cs typeface="Times New Roman" pitchFamily="18" charset="0"/>
                        </a:rPr>
                        <a:t> Sen</a:t>
                      </a:r>
                    </a:p>
                    <a:p>
                      <a:r>
                        <a:rPr lang="vi-VN" sz="2000" b="0" i="1" kern="1200" dirty="0" err="1">
                          <a:solidFill>
                            <a:schemeClr val="dk1"/>
                          </a:solidFill>
                          <a:effectLst/>
                          <a:latin typeface="Times New Roman" pitchFamily="18" charset="0"/>
                          <a:ea typeface="+mn-ea"/>
                          <a:cs typeface="Times New Roman" pitchFamily="18" charset="0"/>
                        </a:rPr>
                        <a:t>Có</a:t>
                      </a:r>
                      <a:r>
                        <a:rPr lang="vi-VN" sz="2000" b="0" i="1" kern="1200" dirty="0">
                          <a:solidFill>
                            <a:schemeClr val="dk1"/>
                          </a:solidFill>
                          <a:effectLst/>
                          <a:latin typeface="Times New Roman" pitchFamily="18" charset="0"/>
                          <a:ea typeface="+mn-ea"/>
                          <a:cs typeface="Times New Roman" pitchFamily="18" charset="0"/>
                        </a:rPr>
                        <a:t> </a:t>
                      </a:r>
                      <a:r>
                        <a:rPr lang="vi-VN" sz="2000" b="0" i="1" kern="1200" dirty="0" err="1">
                          <a:solidFill>
                            <a:schemeClr val="dk1"/>
                          </a:solidFill>
                          <a:effectLst/>
                          <a:latin typeface="Times New Roman" pitchFamily="18" charset="0"/>
                          <a:ea typeface="+mn-ea"/>
                          <a:cs typeface="Times New Roman" pitchFamily="18" charset="0"/>
                        </a:rPr>
                        <a:t>hàng</a:t>
                      </a:r>
                      <a:r>
                        <a:rPr lang="vi-VN" sz="2000" b="0" i="1" kern="1200" dirty="0">
                          <a:solidFill>
                            <a:schemeClr val="dk1"/>
                          </a:solidFill>
                          <a:effectLst/>
                          <a:latin typeface="Times New Roman" pitchFamily="18" charset="0"/>
                          <a:ea typeface="+mn-ea"/>
                          <a:cs typeface="Times New Roman" pitchFamily="18" charset="0"/>
                        </a:rPr>
                        <a:t> râm </a:t>
                      </a:r>
                      <a:r>
                        <a:rPr lang="vi-VN" sz="2000" b="0" i="1" kern="1200" dirty="0" err="1">
                          <a:solidFill>
                            <a:schemeClr val="dk1"/>
                          </a:solidFill>
                          <a:effectLst/>
                          <a:latin typeface="Times New Roman" pitchFamily="18" charset="0"/>
                          <a:ea typeface="+mn-ea"/>
                          <a:cs typeface="Times New Roman" pitchFamily="18" charset="0"/>
                        </a:rPr>
                        <a:t>bụt</a:t>
                      </a:r>
                      <a:r>
                        <a:rPr lang="vi-VN" sz="2000" b="0" i="1" kern="1200" dirty="0">
                          <a:solidFill>
                            <a:schemeClr val="dk1"/>
                          </a:solidFill>
                          <a:effectLst/>
                          <a:latin typeface="Times New Roman" pitchFamily="18" charset="0"/>
                          <a:ea typeface="+mn-ea"/>
                          <a:cs typeface="Times New Roman" pitchFamily="18" charset="0"/>
                        </a:rPr>
                        <a:t> </a:t>
                      </a:r>
                      <a:r>
                        <a:rPr lang="vi-VN" sz="2000" b="0" i="1" kern="1200" dirty="0" err="1">
                          <a:solidFill>
                            <a:schemeClr val="dk1"/>
                          </a:solidFill>
                          <a:effectLst/>
                          <a:latin typeface="Times New Roman" pitchFamily="18" charset="0"/>
                          <a:ea typeface="+mn-ea"/>
                          <a:cs typeface="Times New Roman" pitchFamily="18" charset="0"/>
                        </a:rPr>
                        <a:t>thắp</a:t>
                      </a:r>
                      <a:r>
                        <a:rPr lang="vi-VN" sz="2000" b="0" i="1" kern="1200" dirty="0">
                          <a:solidFill>
                            <a:schemeClr val="dk1"/>
                          </a:solidFill>
                          <a:effectLst/>
                          <a:latin typeface="Times New Roman" pitchFamily="18" charset="0"/>
                          <a:ea typeface="+mn-ea"/>
                          <a:cs typeface="Times New Roman" pitchFamily="18" charset="0"/>
                        </a:rPr>
                        <a:t> lên </a:t>
                      </a:r>
                      <a:r>
                        <a:rPr lang="vi-VN" sz="2000" b="0" i="1" kern="1200" dirty="0" err="1">
                          <a:solidFill>
                            <a:schemeClr val="dk1"/>
                          </a:solidFill>
                          <a:effectLst/>
                          <a:latin typeface="Times New Roman" pitchFamily="18" charset="0"/>
                          <a:ea typeface="+mn-ea"/>
                          <a:cs typeface="Times New Roman" pitchFamily="18" charset="0"/>
                        </a:rPr>
                        <a:t>lửa</a:t>
                      </a:r>
                      <a:r>
                        <a:rPr lang="vi-VN" sz="2000" b="0" i="1" kern="1200" dirty="0">
                          <a:solidFill>
                            <a:schemeClr val="dk1"/>
                          </a:solidFill>
                          <a:effectLst/>
                          <a:latin typeface="Times New Roman" pitchFamily="18" charset="0"/>
                          <a:ea typeface="+mn-ea"/>
                          <a:cs typeface="Times New Roman" pitchFamily="18" charset="0"/>
                        </a:rPr>
                        <a:t> </a:t>
                      </a:r>
                      <a:r>
                        <a:rPr lang="vi-VN" sz="2000" b="0" i="1" kern="1200" dirty="0" err="1">
                          <a:solidFill>
                            <a:schemeClr val="dk1"/>
                          </a:solidFill>
                          <a:effectLst/>
                          <a:latin typeface="Times New Roman" pitchFamily="18" charset="0"/>
                          <a:ea typeface="+mn-ea"/>
                          <a:cs typeface="Times New Roman" pitchFamily="18" charset="0"/>
                        </a:rPr>
                        <a:t>hồng</a:t>
                      </a:r>
                      <a:r>
                        <a:rPr lang="vi-VN" sz="2000" b="0" i="1" kern="1200" dirty="0">
                          <a:solidFill>
                            <a:schemeClr val="dk1"/>
                          </a:solidFill>
                          <a:effectLst/>
                          <a:latin typeface="Times New Roman" pitchFamily="18" charset="0"/>
                          <a:ea typeface="+mn-ea"/>
                          <a:cs typeface="Times New Roman" pitchFamily="18" charset="0"/>
                        </a:rPr>
                        <a:t>”</a:t>
                      </a:r>
                    </a:p>
                    <a:p>
                      <a:endParaRPr lang="en-US" sz="2000" i="1" dirty="0">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2"/>
                  </a:ext>
                </a:extLst>
              </a:tr>
              <a:tr h="737637">
                <a:tc>
                  <a:txBody>
                    <a:bodyPr/>
                    <a:lstStyle/>
                    <a:p>
                      <a:r>
                        <a:rPr lang="en-US" sz="2000" dirty="0">
                          <a:latin typeface="Times New Roman" pitchFamily="18" charset="0"/>
                          <a:cs typeface="Times New Roman" pitchFamily="18" charset="0"/>
                        </a:rPr>
                        <a:t>3. </a:t>
                      </a:r>
                      <a:r>
                        <a:rPr lang="en-US" sz="2000" dirty="0" err="1">
                          <a:latin typeface="Times New Roman" pitchFamily="18" charset="0"/>
                          <a:cs typeface="Times New Roman" pitchFamily="18" charset="0"/>
                        </a:rPr>
                        <a:t>Ẩn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cách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thức</a:t>
                      </a:r>
                      <a:endParaRPr lang="en-US" sz="2000" dirty="0">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2000" b="0" i="1" kern="1200" dirty="0">
                          <a:solidFill>
                            <a:schemeClr val="dk1"/>
                          </a:solidFill>
                          <a:effectLst/>
                          <a:latin typeface="Times New Roman" pitchFamily="18" charset="0"/>
                          <a:ea typeface="+mn-ea"/>
                          <a:cs typeface="Times New Roman" pitchFamily="18" charset="0"/>
                        </a:rPr>
                        <a:t>“</a:t>
                      </a:r>
                      <a:r>
                        <a:rPr lang="en-US" sz="2000" b="0" i="1" kern="1200" dirty="0" err="1">
                          <a:solidFill>
                            <a:schemeClr val="dk1"/>
                          </a:solidFill>
                          <a:effectLst/>
                          <a:latin typeface="Times New Roman" pitchFamily="18" charset="0"/>
                          <a:ea typeface="+mn-ea"/>
                          <a:cs typeface="Times New Roman" pitchFamily="18" charset="0"/>
                        </a:rPr>
                        <a:t>Ăn</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quả</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nhớ</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kẻ</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trồng</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cây</a:t>
                      </a:r>
                      <a:r>
                        <a:rPr lang="en-US" sz="2000" b="0" i="1" kern="1200" dirty="0">
                          <a:solidFill>
                            <a:schemeClr val="dk1"/>
                          </a:solidFill>
                          <a:effectLst/>
                          <a:latin typeface="Times New Roman" pitchFamily="18" charset="0"/>
                          <a:ea typeface="+mn-ea"/>
                          <a:cs typeface="Times New Roman" pitchFamily="18" charset="0"/>
                        </a:rPr>
                        <a:t>”</a:t>
                      </a:r>
                      <a:endParaRPr lang="en-US" sz="2000" i="1" dirty="0">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3"/>
                  </a:ext>
                </a:extLst>
              </a:tr>
              <a:tr h="737637">
                <a:tc>
                  <a:txBody>
                    <a:bodyPr/>
                    <a:lstStyle/>
                    <a:p>
                      <a:r>
                        <a:rPr lang="en-US" sz="2000" dirty="0">
                          <a:latin typeface="Times New Roman" pitchFamily="18" charset="0"/>
                          <a:cs typeface="Times New Roman" pitchFamily="18" charset="0"/>
                        </a:rPr>
                        <a:t>4. </a:t>
                      </a:r>
                      <a:r>
                        <a:rPr lang="en-US" sz="2000" dirty="0" err="1">
                          <a:latin typeface="Times New Roman" pitchFamily="18" charset="0"/>
                          <a:cs typeface="Times New Roman" pitchFamily="18" charset="0"/>
                        </a:rPr>
                        <a:t>Ẩn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chuyển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đổi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cảm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giác</a:t>
                      </a:r>
                      <a:endParaRPr lang="en-US" sz="2000" dirty="0">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2000" b="0" i="1" kern="1200" dirty="0">
                          <a:solidFill>
                            <a:schemeClr val="dk1"/>
                          </a:solidFill>
                          <a:effectLst/>
                          <a:latin typeface="Times New Roman" pitchFamily="18" charset="0"/>
                          <a:ea typeface="+mn-ea"/>
                          <a:cs typeface="Times New Roman" pitchFamily="18" charset="0"/>
                        </a:rPr>
                        <a:t>“</a:t>
                      </a:r>
                      <a:r>
                        <a:rPr lang="en-US" sz="2000" b="0" i="1" kern="1200" dirty="0" err="1">
                          <a:solidFill>
                            <a:schemeClr val="dk1"/>
                          </a:solidFill>
                          <a:effectLst/>
                          <a:latin typeface="Times New Roman" pitchFamily="18" charset="0"/>
                          <a:ea typeface="+mn-ea"/>
                          <a:cs typeface="Times New Roman" pitchFamily="18" charset="0"/>
                        </a:rPr>
                        <a:t>Trời</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nắng</a:t>
                      </a:r>
                      <a:r>
                        <a:rPr lang="en-US" sz="2000" b="0" i="1" kern="1200" dirty="0">
                          <a:solidFill>
                            <a:schemeClr val="dk1"/>
                          </a:solidFill>
                          <a:effectLst/>
                          <a:latin typeface="Times New Roman" pitchFamily="18" charset="0"/>
                          <a:ea typeface="+mn-ea"/>
                          <a:cs typeface="Times New Roman" pitchFamily="18" charset="0"/>
                        </a:rPr>
                        <a:t> </a:t>
                      </a:r>
                      <a:r>
                        <a:rPr lang="en-US" sz="2000" b="0" i="1" kern="1200" dirty="0" err="1">
                          <a:solidFill>
                            <a:schemeClr val="dk1"/>
                          </a:solidFill>
                          <a:effectLst/>
                          <a:latin typeface="Times New Roman" pitchFamily="18" charset="0"/>
                          <a:ea typeface="+mn-ea"/>
                          <a:cs typeface="Times New Roman" pitchFamily="18" charset="0"/>
                        </a:rPr>
                        <a:t>giòn</a:t>
                      </a:r>
                      <a:r>
                        <a:rPr lang="en-US" sz="2000" b="0" i="1" kern="1200" dirty="0">
                          <a:solidFill>
                            <a:schemeClr val="dk1"/>
                          </a:solidFill>
                          <a:effectLst/>
                          <a:latin typeface="Times New Roman" pitchFamily="18" charset="0"/>
                          <a:ea typeface="+mn-ea"/>
                          <a:cs typeface="Times New Roman" pitchFamily="18" charset="0"/>
                        </a:rPr>
                        <a:t> tan”</a:t>
                      </a:r>
                      <a:endParaRPr lang="en-US" sz="2000" i="1" dirty="0">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3478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223525" y="275324"/>
            <a:ext cx="5387688"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sp>
        <p:nvSpPr>
          <p:cNvPr id="2" name="Flowchart: Alternate Process 1"/>
          <p:cNvSpPr/>
          <p:nvPr/>
        </p:nvSpPr>
        <p:spPr>
          <a:xfrm>
            <a:off x="223524" y="981778"/>
            <a:ext cx="10006326"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chemeClr val="accent1">
                    <a:lumMod val="75000"/>
                  </a:schemeClr>
                </a:solidFill>
                <a:latin typeface="Times New Roman" panose="02020603050405020304" pitchFamily="18" charset="0"/>
                <a:ea typeface="Times New Roman" panose="02020603050405020304" pitchFamily="18" charset="0"/>
              </a:rPr>
              <a:t>1. </a:t>
            </a:r>
            <a:r>
              <a:rPr lang="vi-VN" sz="2400" b="1" dirty="0">
                <a:solidFill>
                  <a:srgbClr val="0070C0"/>
                </a:solidFill>
                <a:latin typeface="Times New Roman" panose="02020603050405020304" pitchFamily="18" charset="0"/>
                <a:ea typeface="Times New Roman" panose="02020603050405020304" pitchFamily="18" charset="0"/>
              </a:rPr>
              <a:t>Tìm từ láy trong những câu thơ dưới đây. Chỉ ra nghĩa và tác dụng của chúng đối với việc thể hiện nội dung mà tác giả muốn biểu đạt.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4" name="Diagram 7">
            <a:extLst>
              <a:ext uri="{FF2B5EF4-FFF2-40B4-BE49-F238E27FC236}">
                <a16:creationId xmlns:a16="http://schemas.microsoft.com/office/drawing/2014/main" id="{ED4B4F96-5F04-E3BB-6622-101B5766D3DD}"/>
              </a:ext>
            </a:extLst>
          </p:cNvPr>
          <p:cNvGraphicFramePr/>
          <p:nvPr>
            <p:extLst>
              <p:ext uri="{D42A27DB-BD31-4B8C-83A1-F6EECF244321}">
                <p14:modId xmlns:p14="http://schemas.microsoft.com/office/powerpoint/2010/main" val="2873107298"/>
              </p:ext>
            </p:extLst>
          </p:nvPr>
        </p:nvGraphicFramePr>
        <p:xfrm>
          <a:off x="949329" y="2319661"/>
          <a:ext cx="8554716" cy="3513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7444484" y="2534194"/>
            <a:ext cx="2956816" cy="1542422"/>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0543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83060256"/>
              </p:ext>
            </p:extLst>
          </p:nvPr>
        </p:nvGraphicFramePr>
        <p:xfrm>
          <a:off x="992777" y="1489165"/>
          <a:ext cx="10228218" cy="4572000"/>
        </p:xfrm>
        <a:graphic>
          <a:graphicData uri="http://schemas.openxmlformats.org/drawingml/2006/table">
            <a:tbl>
              <a:tblPr firstRow="1" firstCol="1" bandRow="1"/>
              <a:tblGrid>
                <a:gridCol w="2476704">
                  <a:extLst>
                    <a:ext uri="{9D8B030D-6E8A-4147-A177-3AD203B41FA5}">
                      <a16:colId xmlns:a16="http://schemas.microsoft.com/office/drawing/2014/main" val="1102289045"/>
                    </a:ext>
                  </a:extLst>
                </a:gridCol>
                <a:gridCol w="2646858">
                  <a:extLst>
                    <a:ext uri="{9D8B030D-6E8A-4147-A177-3AD203B41FA5}">
                      <a16:colId xmlns:a16="http://schemas.microsoft.com/office/drawing/2014/main" val="3898213670"/>
                    </a:ext>
                  </a:extLst>
                </a:gridCol>
                <a:gridCol w="2646858">
                  <a:extLst>
                    <a:ext uri="{9D8B030D-6E8A-4147-A177-3AD203B41FA5}">
                      <a16:colId xmlns:a16="http://schemas.microsoft.com/office/drawing/2014/main" val="3644481514"/>
                    </a:ext>
                  </a:extLst>
                </a:gridCol>
                <a:gridCol w="2457798">
                  <a:extLst>
                    <a:ext uri="{9D8B030D-6E8A-4147-A177-3AD203B41FA5}">
                      <a16:colId xmlns:a16="http://schemas.microsoft.com/office/drawing/2014/main" val="3452925750"/>
                    </a:ext>
                  </a:extLst>
                </a:gridCol>
              </a:tblGrid>
              <a:tr h="1784067">
                <a:tc gridSpan="4">
                  <a:txBody>
                    <a:bodyPr/>
                    <a:lstStyle/>
                    <a:p>
                      <a:pPr algn="ctr">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03: THỰC HÀNH TIẾNG 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Bài tập 1,2,3,4  trong Sách giáo khoa trang 41- 42</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09096325"/>
                  </a:ext>
                </a:extLst>
              </a:tr>
              <a:tr h="929311">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836660"/>
                  </a:ext>
                </a:extLst>
              </a:tr>
              <a:tr h="1858622">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368262"/>
                  </a:ext>
                </a:extLst>
              </a:tr>
            </a:tbl>
          </a:graphicData>
        </a:graphic>
      </p:graphicFrame>
      <p:sp>
        <p:nvSpPr>
          <p:cNvPr id="5" name="Plaque 4"/>
          <p:cNvSpPr/>
          <p:nvPr/>
        </p:nvSpPr>
        <p:spPr>
          <a:xfrm>
            <a:off x="210462" y="416951"/>
            <a:ext cx="5576711"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83475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223524" y="142631"/>
            <a:ext cx="5295375"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223524" y="849085"/>
            <a:ext cx="9834876"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4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mn-cs"/>
              </a:rPr>
              <a:t>1. </a:t>
            </a: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Tìm từ láy trong những câu thơ dưới đây. Chỉ ra nghĩa và tác dụng của chúng đối với việc thể hiện nội dung mà tác giả muốn biểu đạt.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088856999"/>
              </p:ext>
            </p:extLst>
          </p:nvPr>
        </p:nvGraphicFramePr>
        <p:xfrm>
          <a:off x="878613" y="2131271"/>
          <a:ext cx="10463350" cy="4068890"/>
        </p:xfrm>
        <a:graphic>
          <a:graphicData uri="http://schemas.openxmlformats.org/drawingml/2006/table">
            <a:tbl>
              <a:tblPr firstRow="1" bandRow="1">
                <a:tableStyleId>{5940675A-B579-460E-94D1-54222C63F5DA}</a:tableStyleId>
              </a:tblPr>
              <a:tblGrid>
                <a:gridCol w="5231675">
                  <a:extLst>
                    <a:ext uri="{9D8B030D-6E8A-4147-A177-3AD203B41FA5}">
                      <a16:colId xmlns:a16="http://schemas.microsoft.com/office/drawing/2014/main" val="4152779326"/>
                    </a:ext>
                  </a:extLst>
                </a:gridCol>
                <a:gridCol w="5231675">
                  <a:extLst>
                    <a:ext uri="{9D8B030D-6E8A-4147-A177-3AD203B41FA5}">
                      <a16:colId xmlns:a16="http://schemas.microsoft.com/office/drawing/2014/main" val="3874087460"/>
                    </a:ext>
                  </a:extLst>
                </a:gridCol>
              </a:tblGrid>
              <a:tr h="370840">
                <a:tc>
                  <a:txBody>
                    <a:bodyPr/>
                    <a:lstStyle/>
                    <a:p>
                      <a:pPr algn="ctr">
                        <a:lnSpc>
                          <a:spcPct val="115000"/>
                        </a:lnSpc>
                        <a:spcAft>
                          <a:spcPts val="1200"/>
                        </a:spcAft>
                      </a:pPr>
                      <a:r>
                        <a:rPr lang="vi-VN" sz="2400" dirty="0">
                          <a:solidFill>
                            <a:srgbClr val="0070C0"/>
                          </a:solidFill>
                          <a:effectLst/>
                          <a:latin typeface="Times New Roman" panose="02020603050405020304" pitchFamily="18" charset="0"/>
                          <a:ea typeface="Times New Roman" panose="02020603050405020304" pitchFamily="18" charset="0"/>
                        </a:rPr>
                        <a:t>a)</a:t>
                      </a:r>
                      <a:r>
                        <a:rPr lang="vi-VN" sz="2400" i="1" dirty="0">
                          <a:solidFill>
                            <a:srgbClr val="0070C0"/>
                          </a:solidFill>
                          <a:effectLst/>
                          <a:latin typeface="Times New Roman" panose="02020603050405020304" pitchFamily="18" charset="0"/>
                          <a:ea typeface="Times New Roman" panose="02020603050405020304" pitchFamily="18" charset="0"/>
                        </a:rPr>
                        <a:t> Bàn tay mang phép nhiệm mầu</a:t>
                      </a:r>
                      <a:br>
                        <a:rPr lang="vi-VN" sz="2400" i="1" dirty="0">
                          <a:solidFill>
                            <a:srgbClr val="0070C0"/>
                          </a:solidFill>
                          <a:effectLst/>
                          <a:latin typeface="Times New Roman" panose="02020603050405020304" pitchFamily="18" charset="0"/>
                          <a:ea typeface="Times New Roman" panose="02020603050405020304" pitchFamily="18" charset="0"/>
                        </a:rPr>
                      </a:br>
                      <a:r>
                        <a:rPr lang="vi-VN" sz="2400" i="1" dirty="0">
                          <a:solidFill>
                            <a:srgbClr val="0070C0"/>
                          </a:solidFill>
                          <a:effectLst/>
                          <a:latin typeface="Times New Roman" panose="02020603050405020304" pitchFamily="18" charset="0"/>
                          <a:ea typeface="Times New Roman" panose="02020603050405020304" pitchFamily="18" charset="0"/>
                        </a:rPr>
                        <a:t>Chắt chiu từ những dãi dầu đầy thôi.</a:t>
                      </a:r>
                      <a:endParaRPr lang="en-US" sz="24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400" dirty="0">
                          <a:solidFill>
                            <a:srgbClr val="0070C0"/>
                          </a:solidFill>
                          <a:effectLst/>
                          <a:latin typeface="Times New Roman" panose="02020603050405020304" pitchFamily="18" charset="0"/>
                          <a:ea typeface="Times New Roman" panose="02020603050405020304" pitchFamily="18" charset="0"/>
                        </a:rPr>
                        <a:t>(Bình Nguyên)</a:t>
                      </a:r>
                      <a:endParaRPr lang="en-US" sz="24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tc>
                  <a:txBody>
                    <a:bodyPr/>
                    <a:lstStyle/>
                    <a:p>
                      <a:pPr algn="ctr">
                        <a:lnSpc>
                          <a:spcPct val="115000"/>
                        </a:lnSpc>
                        <a:spcAft>
                          <a:spcPts val="1200"/>
                        </a:spcAft>
                      </a:pPr>
                      <a:r>
                        <a:rPr lang="vi-VN" sz="2400" dirty="0">
                          <a:solidFill>
                            <a:schemeClr val="accent1">
                              <a:lumMod val="75000"/>
                            </a:schemeClr>
                          </a:solidFill>
                          <a:effectLst/>
                          <a:latin typeface="Times New Roman" panose="02020603050405020304" pitchFamily="18" charset="0"/>
                          <a:ea typeface="Times New Roman" panose="02020603050405020304" pitchFamily="18" charset="0"/>
                        </a:rPr>
                        <a:t>b)</a:t>
                      </a:r>
                      <a:r>
                        <a:rPr lang="vi-VN" sz="2400" i="1" dirty="0">
                          <a:solidFill>
                            <a:schemeClr val="accent1">
                              <a:lumMod val="75000"/>
                            </a:schemeClr>
                          </a:solidFill>
                          <a:effectLst/>
                          <a:latin typeface="Times New Roman" panose="02020603050405020304" pitchFamily="18" charset="0"/>
                          <a:ea typeface="Times New Roman" panose="02020603050405020304" pitchFamily="18" charset="0"/>
                        </a:rPr>
                        <a:t> Nghẹn ngào thương mẹ nhiều hơn...</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400" dirty="0">
                          <a:solidFill>
                            <a:schemeClr val="accent1">
                              <a:lumMod val="75000"/>
                            </a:schemeClr>
                          </a:solidFill>
                          <a:effectLst/>
                          <a:latin typeface="Times New Roman" panose="02020603050405020304" pitchFamily="18" charset="0"/>
                          <a:ea typeface="Times New Roman" panose="02020603050405020304" pitchFamily="18" charset="0"/>
                        </a:rPr>
                        <a:t>(Đinh Nam Khương)</a:t>
                      </a:r>
                      <a:endParaRPr lang="en-US" sz="24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757501841"/>
                  </a:ext>
                </a:extLst>
              </a:tr>
              <a:tr h="370840">
                <a:tc>
                  <a:txBody>
                    <a:bodyPr/>
                    <a:lstStyle/>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a:t>
                      </a:r>
                      <a:r>
                        <a:rPr lang="vi-VN" sz="2400" b="1" dirty="0">
                          <a:solidFill>
                            <a:srgbClr val="0D0D0D"/>
                          </a:solidFill>
                          <a:effectLst/>
                          <a:latin typeface="Times New Roman" panose="02020603050405020304" pitchFamily="18" charset="0"/>
                          <a:ea typeface="Times New Roman" panose="02020603050405020304" pitchFamily="18" charset="0"/>
                        </a:rPr>
                        <a:t>Tác dụng</a:t>
                      </a:r>
                      <a:r>
                        <a:rPr lang="vi-VN" sz="2400" dirty="0">
                          <a:solidFill>
                            <a:srgbClr val="0D0D0D"/>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Làm hình ảnh thơ sinh động, hấp dẫn.</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Thể hiện sự vất vả, dành dụm, chăm chút.</a:t>
                      </a:r>
                      <a:endParaRPr lang="en-US" sz="2400" dirty="0">
                        <a:effectLst/>
                        <a:latin typeface="Times New Roman" panose="02020603050405020304" pitchFamily="18" charset="0"/>
                        <a:ea typeface="Times New Roman" panose="02020603050405020304" pitchFamily="18" charset="0"/>
                      </a:endParaRPr>
                    </a:p>
                    <a:p>
                      <a:endParaRPr lang="en-US" sz="2400" dirty="0"/>
                    </a:p>
                  </a:txBody>
                  <a:tcPr>
                    <a:solidFill>
                      <a:schemeClr val="accent2">
                        <a:lumMod val="20000"/>
                        <a:lumOff val="80000"/>
                      </a:schemeClr>
                    </a:solidFill>
                  </a:tcPr>
                </a:tc>
                <a:tc>
                  <a:txBody>
                    <a:bodyPr/>
                    <a:lstStyle/>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a:t>
                      </a:r>
                      <a:r>
                        <a:rPr lang="vi-VN" sz="2400" b="1" dirty="0">
                          <a:solidFill>
                            <a:srgbClr val="0D0D0D"/>
                          </a:solidFill>
                          <a:effectLst/>
                          <a:latin typeface="Times New Roman" panose="02020603050405020304" pitchFamily="18" charset="0"/>
                          <a:ea typeface="Times New Roman" panose="02020603050405020304" pitchFamily="18" charset="0"/>
                        </a:rPr>
                        <a:t>Tác dụng</a:t>
                      </a:r>
                      <a:r>
                        <a:rPr lang="vi-VN" sz="2400"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Làm hình ảnh thơ trở nên sinh động, hấp dẫn.</a:t>
                      </a:r>
                      <a:endParaRPr lang="en-US" sz="24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effectLst/>
                          <a:latin typeface="Times New Roman" panose="02020603050405020304" pitchFamily="18" charset="0"/>
                          <a:ea typeface="Times New Roman" panose="02020603050405020304" pitchFamily="18" charset="0"/>
                        </a:rPr>
                        <a:t>+ Thể hiện tình cảm yêu thương dâng trào của người con với mẹ của mình.</a:t>
                      </a:r>
                      <a:endParaRPr lang="en-US" sz="24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Tree>
    <p:custDataLst>
      <p:tags r:id="rId1"/>
    </p:custDataLst>
    <p:extLst>
      <p:ext uri="{BB962C8B-B14F-4D97-AF65-F5344CB8AC3E}">
        <p14:creationId xmlns:p14="http://schemas.microsoft.com/office/powerpoint/2010/main" val="20592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223525" y="142631"/>
            <a:ext cx="5010742"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223524" y="849085"/>
            <a:ext cx="9306239"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chemeClr val="accent1">
                    <a:lumMod val="75000"/>
                  </a:schemeClr>
                </a:solidFill>
                <a:latin typeface="Times New Roman" panose="02020603050405020304" pitchFamily="18" charset="0"/>
                <a:ea typeface="Times New Roman" panose="02020603050405020304" pitchFamily="18" charset="0"/>
              </a:rPr>
              <a:t>2. </a:t>
            </a:r>
            <a:r>
              <a:rPr lang="vi-VN" sz="2400" b="1" dirty="0">
                <a:solidFill>
                  <a:srgbClr val="0070C0"/>
                </a:solidFill>
                <a:latin typeface="Times New Roman" panose="02020603050405020304" pitchFamily="18" charset="0"/>
                <a:ea typeface="Times New Roman" panose="02020603050405020304" pitchFamily="18" charset="0"/>
              </a:rPr>
              <a:t>Tìm ẩn dụ trong những câu thơ dưới đây. Nêu tác dụng của các ẩn dụ đó đối với việc miêu tả sự vật và biểu cảm.</a:t>
            </a:r>
            <a:endParaRPr lang="en-US" sz="2000" dirty="0">
              <a:effectLst/>
              <a:latin typeface="Times New Roman" panose="02020603050405020304" pitchFamily="18" charset="0"/>
              <a:ea typeface="Times New Roman" panose="02020603050405020304" pitchFamily="18" charset="0"/>
            </a:endParaRPr>
          </a:p>
        </p:txBody>
      </p:sp>
      <p:grpSp>
        <p:nvGrpSpPr>
          <p:cNvPr id="4" name="Group 3"/>
          <p:cNvGrpSpPr/>
          <p:nvPr/>
        </p:nvGrpSpPr>
        <p:grpSpPr>
          <a:xfrm>
            <a:off x="477003" y="2177745"/>
            <a:ext cx="4708952" cy="4359332"/>
            <a:chOff x="477003" y="2177745"/>
            <a:chExt cx="4708952" cy="4359332"/>
          </a:xfrm>
        </p:grpSpPr>
        <p:pic>
          <p:nvPicPr>
            <p:cNvPr id="3" name="Picture 2"/>
            <p:cNvPicPr>
              <a:picLocks noChangeAspect="1"/>
            </p:cNvPicPr>
            <p:nvPr/>
          </p:nvPicPr>
          <p:blipFill>
            <a:blip r:embed="rId3"/>
            <a:stretch>
              <a:fillRect/>
            </a:stretch>
          </p:blipFill>
          <p:spPr>
            <a:xfrm>
              <a:off x="477003" y="2177745"/>
              <a:ext cx="4708952" cy="4359332"/>
            </a:xfrm>
            <a:prstGeom prst="rect">
              <a:avLst/>
            </a:prstGeom>
          </p:spPr>
        </p:pic>
        <p:sp>
          <p:nvSpPr>
            <p:cNvPr id="5" name="Oval 4"/>
            <p:cNvSpPr/>
            <p:nvPr/>
          </p:nvSpPr>
          <p:spPr>
            <a:xfrm>
              <a:off x="1136469" y="2508069"/>
              <a:ext cx="3435531" cy="378822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200"/>
                </a:spcAft>
              </a:pPr>
              <a:r>
                <a:rPr lang="vi-VN" sz="1600" i="1" dirty="0">
                  <a:solidFill>
                    <a:schemeClr val="tx1"/>
                  </a:solidFill>
                  <a:latin typeface="Times New Roman" panose="02020603050405020304" pitchFamily="18" charset="0"/>
                  <a:ea typeface="Times New Roman" panose="02020603050405020304" pitchFamily="18" charset="0"/>
                </a:rPr>
                <a:t>Vẫn bàn tay mẹ dịu dàng</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trăng vàng ngủ ngon</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trăng tròn</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trăng còn nằm nôi...</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a:t>
              </a:r>
              <a:br>
                <a:rPr lang="vi-VN" sz="1600" i="1" dirty="0">
                  <a:solidFill>
                    <a:schemeClr val="tx1"/>
                  </a:solidFill>
                  <a:latin typeface="Times New Roman" panose="02020603050405020304" pitchFamily="18" charset="0"/>
                  <a:ea typeface="Times New Roman" panose="02020603050405020304" pitchFamily="18" charset="0"/>
                </a:rPr>
              </a:br>
              <a:r>
                <a:rPr lang="vi-VN" sz="1600" i="1" dirty="0">
                  <a:solidFill>
                    <a:schemeClr val="tx1"/>
                  </a:solidFill>
                  <a:latin typeface="Times New Roman" panose="02020603050405020304" pitchFamily="18" charset="0"/>
                  <a:ea typeface="Times New Roman" panose="02020603050405020304" pitchFamily="18" charset="0"/>
                </a:rPr>
                <a:t>À ơi này cái Mặt Trời bé con...</a:t>
              </a:r>
              <a:endParaRPr lang="en-US" sz="1600" dirty="0">
                <a:solidFill>
                  <a:schemeClr val="tx1"/>
                </a:solidFill>
                <a:latin typeface="Times New Roman" panose="02020603050405020304" pitchFamily="18" charset="0"/>
                <a:ea typeface="Times New Roman" panose="02020603050405020304" pitchFamily="18" charset="0"/>
              </a:endParaRPr>
            </a:p>
            <a:p>
              <a:pPr algn="ctr">
                <a:lnSpc>
                  <a:spcPct val="115000"/>
                </a:lnSpc>
                <a:spcAft>
                  <a:spcPts val="1200"/>
                </a:spcAft>
              </a:pPr>
              <a:r>
                <a:rPr lang="vi-VN" sz="1600" dirty="0">
                  <a:solidFill>
                    <a:schemeClr val="tx1"/>
                  </a:solidFill>
                  <a:latin typeface="Times New Roman" panose="02020603050405020304" pitchFamily="18" charset="0"/>
                  <a:ea typeface="Times New Roman" panose="02020603050405020304" pitchFamily="18" charset="0"/>
                </a:rPr>
                <a:t>(Bình Nguyên)</a:t>
              </a:r>
              <a:endParaRPr lang="en-US" sz="1600" dirty="0">
                <a:solidFill>
                  <a:schemeClr val="tx1"/>
                </a:solidFill>
                <a:effectLst/>
                <a:latin typeface="Times New Roman" panose="02020603050405020304" pitchFamily="18" charset="0"/>
                <a:ea typeface="Times New Roman" panose="02020603050405020304" pitchFamily="18" charset="0"/>
              </a:endParaRPr>
            </a:p>
          </p:txBody>
        </p:sp>
      </p:grpSp>
      <p:sp>
        <p:nvSpPr>
          <p:cNvPr id="6" name="Right Arrow 5"/>
          <p:cNvSpPr/>
          <p:nvPr/>
        </p:nvSpPr>
        <p:spPr>
          <a:xfrm>
            <a:off x="5231467" y="3742507"/>
            <a:ext cx="613954" cy="1319349"/>
          </a:xfrm>
          <a:prstGeom prst="rightArrow">
            <a:avLst/>
          </a:prstGeom>
          <a:blipFill>
            <a:blip r:embed="rId4"/>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5956662" y="2116183"/>
            <a:ext cx="5944605" cy="4420894"/>
          </a:xfrm>
          <a:prstGeom prst="flowChartAlternateProcess">
            <a:avLst/>
          </a:prstGeom>
          <a:blipFill>
            <a:blip r:embed="rId4"/>
            <a:tile tx="0" ty="0" sx="100000" sy="100000" flip="none" algn="tl"/>
          </a:blipFill>
          <a:ln w="38100" cmpd="thinThick">
            <a:solidFill>
              <a:schemeClr val="accent2">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Ẩn dụ trong bài thơ</a:t>
            </a: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cái trăng vàng/ cái trăng tròn/ cái trăng còn nằm nôi/ cái Mặt Trời bé con</a:t>
            </a:r>
            <a:r>
              <a:rPr lang="vi-VN" sz="2400" dirty="0">
                <a:solidFill>
                  <a:srgbClr val="0D0D0D"/>
                </a:solidFill>
                <a:latin typeface="Times New Roman" panose="02020603050405020304" pitchFamily="18" charset="0"/>
                <a:ea typeface="Times New Roman" panose="02020603050405020304" pitchFamily="18" charset="0"/>
              </a:rPr>
              <a:t> → chỉ người con.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D0D0D"/>
                </a:solidFill>
                <a:latin typeface="Times New Roman" panose="02020603050405020304" pitchFamily="18" charset="0"/>
                <a:ea typeface="Times New Roman" panose="02020603050405020304" pitchFamily="18" charset="0"/>
              </a:rPr>
              <a:t>Tác dụng</a:t>
            </a:r>
            <a:r>
              <a:rPr lang="vi-VN"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Làm hình ảnh thơ trở nên sinh động, hấp dẫn.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Thể hiện tình cảm yêu thương vô bờ của người mẹ với con: với mẹ</a:t>
            </a:r>
            <a:r>
              <a:rPr lang="en-US" sz="2400" dirty="0">
                <a:solidFill>
                  <a:srgbClr val="0D0D0D"/>
                </a:solidFill>
                <a:latin typeface="Times New Roman" panose="02020603050405020304" pitchFamily="18" charset="0"/>
                <a:ea typeface="Times New Roman" panose="02020603050405020304" pitchFamily="18" charset="0"/>
              </a:rPr>
              <a:t>,</a:t>
            </a:r>
            <a:r>
              <a:rPr lang="vi-VN" sz="2400" dirty="0">
                <a:solidFill>
                  <a:srgbClr val="0D0D0D"/>
                </a:solidFill>
                <a:latin typeface="Times New Roman" panose="02020603050405020304" pitchFamily="18" charset="0"/>
                <a:ea typeface="Times New Roman" panose="02020603050405020304" pitchFamily="18" charset="0"/>
              </a:rPr>
              <a:t> con là trăng, là Mặt Trời, là điều quan trọng nhất.</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96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fade">
                                      <p:cBhvr>
                                        <p:cTn id="49" dur="1000"/>
                                        <p:tgtEl>
                                          <p:spTgt spid="7">
                                            <p:txEl>
                                              <p:pRg st="2" end="2"/>
                                            </p:txEl>
                                          </p:spTgt>
                                        </p:tgtEl>
                                      </p:cBhvr>
                                    </p:animEffect>
                                    <p:anim calcmode="lin" valueType="num">
                                      <p:cBhvr>
                                        <p:cTn id="5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3" end="3"/>
                                            </p:txEl>
                                          </p:spTgt>
                                        </p:tgtEl>
                                        <p:attrNameLst>
                                          <p:attrName>style.visibility</p:attrName>
                                        </p:attrNameLst>
                                      </p:cBhvr>
                                      <p:to>
                                        <p:strVal val="visible"/>
                                      </p:to>
                                    </p:set>
                                    <p:animEffect transition="in" filter="fade">
                                      <p:cBhvr>
                                        <p:cTn id="56" dur="1000"/>
                                        <p:tgtEl>
                                          <p:spTgt spid="7">
                                            <p:txEl>
                                              <p:pRg st="3" end="3"/>
                                            </p:txEl>
                                          </p:spTgt>
                                        </p:tgtEl>
                                      </p:cBhvr>
                                    </p:animEffect>
                                    <p:anim calcmode="lin" valueType="num">
                                      <p:cBhvr>
                                        <p:cTn id="5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857278"/>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218940" y="1606302"/>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KHÁM PHÁ KIẾN THỨC</a:t>
            </a:r>
          </a:p>
        </p:txBody>
      </p:sp>
      <p:sp>
        <p:nvSpPr>
          <p:cNvPr id="3" name="Right Arrow 2"/>
          <p:cNvSpPr/>
          <p:nvPr/>
        </p:nvSpPr>
        <p:spPr>
          <a:xfrm>
            <a:off x="757646" y="2664823"/>
            <a:ext cx="2690948" cy="3304903"/>
          </a:xfrm>
          <a:prstGeom prst="rightArrow">
            <a:avLst/>
          </a:prstGeom>
          <a:blipFill>
            <a:blip r:embed="rId3"/>
            <a:tile tx="0" ty="0" sx="100000" sy="100000" flip="none" algn="tl"/>
          </a:blipFill>
          <a:ln w="95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1</a:t>
            </a:r>
            <a:r>
              <a:rPr lang="vi-VN" sz="2400" b="1"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rPr>
              <a:t>Một số yếu tố hình thức của bài thơ</a:t>
            </a:r>
            <a:endParaRPr lang="en-US" sz="24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3814354" y="2355326"/>
            <a:ext cx="7223760" cy="4058537"/>
          </a:xfrm>
          <a:prstGeom prst="roundRect">
            <a:avLst/>
          </a:prstGeom>
          <a:blipFill>
            <a:blip r:embed="rId3"/>
            <a:tile tx="0" ty="0" sx="100000" sy="100000" flip="none" algn="tl"/>
          </a:blipFill>
          <a:ln w="952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rPr>
              <a:t>- Dòng thơ gồm các tiếng được sắp xếp thành hàng; các dòng thơ có thể giống hoặc khác nhau về độ dài, ngắn.</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rPr>
              <a:t>- Vần là phương tiện tạo tính nhạc cơ bản của thơ dựa trên sự lặp lại (hoàn toàn hoặc không hoàn toàn) phần vần của âm tiết. Vân có vị trí ở cuối dòng thơ gọi là vần chân, ở giữa dòng thơ gọi là vần lưng.</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0381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fade">
                                      <p:cBhvr>
                                        <p:cTn id="43" dur="1000"/>
                                        <p:tgtEl>
                                          <p:spTgt spid="12">
                                            <p:txEl>
                                              <p:pRg st="0" end="0"/>
                                            </p:txEl>
                                          </p:spTgt>
                                        </p:tgtEl>
                                      </p:cBhvr>
                                    </p:animEffect>
                                    <p:anim calcmode="lin" valueType="num">
                                      <p:cBhvr>
                                        <p:cTn id="4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fade">
                                      <p:cBhvr>
                                        <p:cTn id="50" dur="1000"/>
                                        <p:tgtEl>
                                          <p:spTgt spid="12">
                                            <p:txEl>
                                              <p:pRg st="1" end="1"/>
                                            </p:txEl>
                                          </p:spTgt>
                                        </p:tgtEl>
                                      </p:cBhvr>
                                    </p:animEffect>
                                    <p:anim calcmode="lin" valueType="num">
                                      <p:cBhvr>
                                        <p:cTn id="5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21999" y="258242"/>
            <a:ext cx="10357390" cy="927464"/>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070C0"/>
                </a:solidFill>
                <a:latin typeface="Times New Roman" panose="02020603050405020304" pitchFamily="18" charset="0"/>
                <a:ea typeface="Times New Roman" panose="02020603050405020304" pitchFamily="18" charset="0"/>
              </a:rPr>
              <a:t>3</a:t>
            </a:r>
            <a:r>
              <a:rPr lang="vi-VN" sz="2400" b="1" dirty="0">
                <a:solidFill>
                  <a:srgbClr val="0D0D0D"/>
                </a:solidFill>
                <a:latin typeface="Times New Roman" panose="02020603050405020304" pitchFamily="18" charset="0"/>
                <a:ea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rPr>
              <a:t>Trong cụm từ và các câu tục ngữ (in đậm) dưới đây, biện pháp ẩn dụ được xây dựng trên cở sở so sánh ngầm giữa những sự vật, sự việc nào?</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965609"/>
              </p:ext>
            </p:extLst>
          </p:nvPr>
        </p:nvGraphicFramePr>
        <p:xfrm>
          <a:off x="321999" y="1416018"/>
          <a:ext cx="11494863" cy="5205222"/>
        </p:xfrm>
        <a:graphic>
          <a:graphicData uri="http://schemas.openxmlformats.org/drawingml/2006/table">
            <a:tbl>
              <a:tblPr firstRow="1" bandRow="1">
                <a:tableStyleId>{5940675A-B579-460E-94D1-54222C63F5DA}</a:tableStyleId>
              </a:tblPr>
              <a:tblGrid>
                <a:gridCol w="3312865">
                  <a:extLst>
                    <a:ext uri="{9D8B030D-6E8A-4147-A177-3AD203B41FA5}">
                      <a16:colId xmlns:a16="http://schemas.microsoft.com/office/drawing/2014/main" val="4152779326"/>
                    </a:ext>
                  </a:extLst>
                </a:gridCol>
                <a:gridCol w="4067887">
                  <a:extLst>
                    <a:ext uri="{9D8B030D-6E8A-4147-A177-3AD203B41FA5}">
                      <a16:colId xmlns:a16="http://schemas.microsoft.com/office/drawing/2014/main" val="726209214"/>
                    </a:ext>
                  </a:extLst>
                </a:gridCol>
                <a:gridCol w="4114111">
                  <a:extLst>
                    <a:ext uri="{9D8B030D-6E8A-4147-A177-3AD203B41FA5}">
                      <a16:colId xmlns:a16="http://schemas.microsoft.com/office/drawing/2014/main" val="3874087460"/>
                    </a:ext>
                  </a:extLst>
                </a:gridCol>
              </a:tblGrid>
              <a:tr h="370840">
                <a:tc>
                  <a:txBody>
                    <a:bodyPr/>
                    <a:lstStyle/>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a) </a:t>
                      </a:r>
                      <a:r>
                        <a:rPr lang="vi-VN" sz="2200" i="1" dirty="0">
                          <a:solidFill>
                            <a:srgbClr val="0070C0"/>
                          </a:solidFill>
                          <a:effectLst/>
                          <a:latin typeface="Times New Roman" panose="02020603050405020304" pitchFamily="18" charset="0"/>
                          <a:ea typeface="Times New Roman" panose="02020603050405020304" pitchFamily="18" charset="0"/>
                        </a:rPr>
                        <a:t>Ru cho </a:t>
                      </a:r>
                      <a:r>
                        <a:rPr lang="vi-VN" sz="2200" b="1" i="1" dirty="0">
                          <a:solidFill>
                            <a:srgbClr val="0070C0"/>
                          </a:solidFill>
                          <a:effectLst/>
                          <a:latin typeface="Times New Roman" panose="02020603050405020304" pitchFamily="18" charset="0"/>
                          <a:ea typeface="Times New Roman" panose="02020603050405020304" pitchFamily="18" charset="0"/>
                        </a:rPr>
                        <a:t>cái khuyết tròn đầy</a:t>
                      </a:r>
                      <a:br>
                        <a:rPr lang="vi-VN" sz="2200" i="1" dirty="0">
                          <a:solidFill>
                            <a:srgbClr val="0070C0"/>
                          </a:solidFill>
                          <a:effectLst/>
                          <a:latin typeface="Times New Roman" panose="02020603050405020304" pitchFamily="18" charset="0"/>
                          <a:ea typeface="Times New Roman" panose="02020603050405020304" pitchFamily="18" charset="0"/>
                        </a:rPr>
                      </a:br>
                      <a:r>
                        <a:rPr lang="vi-VN" sz="2200" i="1" dirty="0">
                          <a:solidFill>
                            <a:srgbClr val="0070C0"/>
                          </a:solidFill>
                          <a:effectLst/>
                          <a:latin typeface="Times New Roman" panose="02020603050405020304" pitchFamily="18" charset="0"/>
                          <a:ea typeface="Times New Roman" panose="02020603050405020304" pitchFamily="18" charset="0"/>
                        </a:rPr>
                        <a:t>Cái thương cái nhớ nặng ngày xa nhau.</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(Bình Nguyên)</a:t>
                      </a:r>
                      <a:endParaRPr lang="en-US" sz="22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tc>
                  <a:txBody>
                    <a:bodyPr/>
                    <a:lstStyle/>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b) </a:t>
                      </a:r>
                      <a:r>
                        <a:rPr lang="vi-VN" sz="2200" b="1" i="1" dirty="0">
                          <a:solidFill>
                            <a:srgbClr val="0070C0"/>
                          </a:solidFill>
                          <a:effectLst/>
                          <a:latin typeface="Times New Roman" panose="02020603050405020304" pitchFamily="18" charset="0"/>
                          <a:ea typeface="Times New Roman" panose="02020603050405020304" pitchFamily="18" charset="0"/>
                        </a:rPr>
                        <a:t>Ăn quả nhớ kẻ trồng cây</a:t>
                      </a:r>
                      <a:r>
                        <a:rPr lang="vi-VN" sz="2200" i="1" dirty="0">
                          <a:solidFill>
                            <a:srgbClr val="0070C0"/>
                          </a:solidFill>
                          <a:effectLst/>
                          <a:latin typeface="Times New Roman" panose="02020603050405020304" pitchFamily="18" charset="0"/>
                          <a:ea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(Tục ngữ)</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endParaRPr lang="en-US" sz="22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tc>
                  <a:txBody>
                    <a:bodyPr/>
                    <a:lstStyle/>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c) </a:t>
                      </a:r>
                      <a:r>
                        <a:rPr lang="vi-VN" sz="2200" b="1" i="1" dirty="0">
                          <a:solidFill>
                            <a:srgbClr val="0070C0"/>
                          </a:solidFill>
                          <a:effectLst/>
                          <a:latin typeface="Times New Roman" panose="02020603050405020304" pitchFamily="18" charset="0"/>
                          <a:ea typeface="Times New Roman" panose="02020603050405020304" pitchFamily="18" charset="0"/>
                        </a:rPr>
                        <a:t>Gần mực thì đen, gần đèn thì sáng</a:t>
                      </a:r>
                      <a:r>
                        <a:rPr lang="vi-VN" sz="2200" i="1"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(Tục ngữ)</a:t>
                      </a:r>
                      <a:endParaRPr lang="en-US" sz="2200" dirty="0">
                        <a:effectLst/>
                        <a:latin typeface="Times New Roman" panose="02020603050405020304" pitchFamily="18" charset="0"/>
                        <a:ea typeface="Times New Roman" panose="02020603050405020304" pitchFamily="18" charset="0"/>
                      </a:endParaRPr>
                    </a:p>
                    <a:p>
                      <a:pPr algn="ctr">
                        <a:lnSpc>
                          <a:spcPct val="115000"/>
                        </a:lnSpc>
                        <a:spcAft>
                          <a:spcPts val="1200"/>
                        </a:spcAft>
                      </a:pPr>
                      <a:endParaRPr lang="en-US" sz="2200" dirty="0">
                        <a:solidFill>
                          <a:schemeClr val="accent1">
                            <a:lumMod val="75000"/>
                          </a:schemeClr>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757501841"/>
                  </a:ext>
                </a:extLst>
              </a:tr>
              <a:tr h="370840">
                <a:tc>
                  <a:txBody>
                    <a:bodyPr/>
                    <a:lstStyle/>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b="1" dirty="0">
                          <a:solidFill>
                            <a:srgbClr val="0D0D0D"/>
                          </a:solidFill>
                          <a:effectLst/>
                          <a:latin typeface="Times New Roman" panose="02020603050405020304" pitchFamily="18" charset="0"/>
                          <a:ea typeface="Times New Roman" panose="02020603050405020304" pitchFamily="18" charset="0"/>
                        </a:rPr>
                        <a:t>Cơ sở</a:t>
                      </a: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cái khuyết tròn đầy </a:t>
                      </a:r>
                      <a:r>
                        <a:rPr lang="vi-VN" sz="2200" dirty="0">
                          <a:solidFill>
                            <a:srgbClr val="0D0D0D"/>
                          </a:solidFill>
                          <a:effectLst/>
                          <a:latin typeface="Times New Roman" panose="02020603050405020304" pitchFamily="18" charset="0"/>
                          <a:ea typeface="Times New Roman" panose="02020603050405020304" pitchFamily="18" charset="0"/>
                        </a:rPr>
                        <a:t>tương đồng với đứa con còn nhỏ, chưa phát triển toàn diện.</a:t>
                      </a:r>
                      <a:endParaRPr lang="en-US" sz="22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lnSpc>
                          <a:spcPct val="115000"/>
                        </a:lnSpc>
                        <a:spcAft>
                          <a:spcPts val="1200"/>
                        </a:spcAft>
                      </a:pPr>
                      <a:r>
                        <a:rPr lang="vi-VN" sz="2200" dirty="0">
                          <a:solidFill>
                            <a:srgbClr val="0070C0"/>
                          </a:solidFill>
                          <a:effectLst/>
                          <a:latin typeface="Times New Roman" panose="02020603050405020304" pitchFamily="18" charset="0"/>
                          <a:ea typeface="Times New Roman" panose="02020603050405020304" pitchFamily="18" charset="0"/>
                        </a:rPr>
                        <a:t>-</a:t>
                      </a:r>
                      <a:r>
                        <a:rPr lang="vi-VN" sz="2200" b="1" dirty="0">
                          <a:solidFill>
                            <a:srgbClr val="0070C0"/>
                          </a:solidFill>
                          <a:effectLst/>
                          <a:latin typeface="Times New Roman" panose="02020603050405020304" pitchFamily="18" charset="0"/>
                          <a:ea typeface="Times New Roman" panose="02020603050405020304" pitchFamily="18" charset="0"/>
                        </a:rPr>
                        <a:t> Cơ sở</a:t>
                      </a:r>
                      <a:r>
                        <a:rPr lang="vi-VN" sz="2200" dirty="0">
                          <a:solidFill>
                            <a:srgbClr val="0070C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Ăn quả</a:t>
                      </a:r>
                      <a:r>
                        <a:rPr lang="vi-VN" sz="2200" dirty="0">
                          <a:solidFill>
                            <a:srgbClr val="0D0D0D"/>
                          </a:solidFill>
                          <a:effectLst/>
                          <a:latin typeface="Times New Roman" panose="02020603050405020304" pitchFamily="18" charset="0"/>
                          <a:ea typeface="Times New Roman" panose="02020603050405020304" pitchFamily="18" charset="0"/>
                        </a:rPr>
                        <a:t> tương đồng với sự hưởng thụ thành quả lao động.</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Kẻ trồng cây</a:t>
                      </a:r>
                      <a:r>
                        <a:rPr lang="vi-VN" sz="2200" dirty="0">
                          <a:solidFill>
                            <a:srgbClr val="0D0D0D"/>
                          </a:solidFill>
                          <a:effectLst/>
                          <a:latin typeface="Times New Roman" panose="02020603050405020304" pitchFamily="18" charset="0"/>
                          <a:ea typeface="Times New Roman" panose="02020603050405020304" pitchFamily="18" charset="0"/>
                        </a:rPr>
                        <a:t> tương đồng phẩm chất với những người lao động tạo ra thành quả.</a:t>
                      </a:r>
                      <a:endParaRPr lang="en-US" sz="22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b="1" dirty="0">
                          <a:solidFill>
                            <a:srgbClr val="0D0D0D"/>
                          </a:solidFill>
                          <a:effectLst/>
                          <a:latin typeface="Times New Roman" panose="02020603050405020304" pitchFamily="18" charset="0"/>
                          <a:ea typeface="Times New Roman" panose="02020603050405020304" pitchFamily="18" charset="0"/>
                        </a:rPr>
                        <a:t>Cơ sở</a:t>
                      </a:r>
                      <a:r>
                        <a:rPr lang="vi-VN" sz="2200" dirty="0">
                          <a:solidFill>
                            <a:srgbClr val="0D0D0D"/>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mực - đen</a:t>
                      </a:r>
                      <a:r>
                        <a:rPr lang="vi-VN" sz="2200" dirty="0">
                          <a:solidFill>
                            <a:srgbClr val="0D0D0D"/>
                          </a:solidFill>
                          <a:effectLst/>
                          <a:latin typeface="Times New Roman" panose="02020603050405020304" pitchFamily="18" charset="0"/>
                          <a:ea typeface="Times New Roman" panose="02020603050405020304" pitchFamily="18" charset="0"/>
                        </a:rPr>
                        <a:t> tương đồng với cái tối tăm, cái xấu (tương đồng về phẩm chất); </a:t>
                      </a:r>
                      <a:endParaRPr lang="en-US" sz="2200" dirty="0">
                        <a:effectLst/>
                        <a:latin typeface="Times New Roman" panose="02020603050405020304" pitchFamily="18" charset="0"/>
                        <a:ea typeface="Times New Roman" panose="02020603050405020304" pitchFamily="18" charset="0"/>
                      </a:endParaRPr>
                    </a:p>
                    <a:p>
                      <a:pPr>
                        <a:lnSpc>
                          <a:spcPct val="115000"/>
                        </a:lnSpc>
                        <a:spcAft>
                          <a:spcPts val="1200"/>
                        </a:spcAft>
                      </a:pPr>
                      <a:r>
                        <a:rPr lang="vi-VN" sz="2200" dirty="0">
                          <a:solidFill>
                            <a:srgbClr val="0D0D0D"/>
                          </a:solidFill>
                          <a:effectLst/>
                          <a:latin typeface="Times New Roman" panose="02020603050405020304" pitchFamily="18" charset="0"/>
                          <a:ea typeface="Times New Roman" panose="02020603050405020304" pitchFamily="18" charset="0"/>
                        </a:rPr>
                        <a:t>+ </a:t>
                      </a:r>
                      <a:r>
                        <a:rPr lang="vi-VN" sz="2200" i="1" dirty="0">
                          <a:solidFill>
                            <a:srgbClr val="0D0D0D"/>
                          </a:solidFill>
                          <a:effectLst/>
                          <a:latin typeface="Times New Roman" panose="02020603050405020304" pitchFamily="18" charset="0"/>
                          <a:ea typeface="Times New Roman" panose="02020603050405020304" pitchFamily="18" charset="0"/>
                        </a:rPr>
                        <a:t>đèn - rạng</a:t>
                      </a:r>
                      <a:r>
                        <a:rPr lang="vi-VN" sz="2200" dirty="0">
                          <a:solidFill>
                            <a:srgbClr val="0D0D0D"/>
                          </a:solidFill>
                          <a:effectLst/>
                          <a:latin typeface="Times New Roman" panose="02020603050405020304" pitchFamily="18" charset="0"/>
                          <a:ea typeface="Times New Roman" panose="02020603050405020304" pitchFamily="18" charset="0"/>
                        </a:rPr>
                        <a:t> tương đồng với cái sáng sủa, cái tốt, cái hay, cái tiến bộ (tương đồng về phẩm chất);</a:t>
                      </a:r>
                      <a:endParaRPr lang="en-US" sz="22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Tree>
    <p:custDataLst>
      <p:tags r:id="rId1"/>
    </p:custDataLst>
    <p:extLst>
      <p:ext uri="{BB962C8B-B14F-4D97-AF65-F5344CB8AC3E}">
        <p14:creationId xmlns:p14="http://schemas.microsoft.com/office/powerpoint/2010/main" val="887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21999" y="258242"/>
            <a:ext cx="10357390" cy="927464"/>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070C0"/>
                </a:solidFill>
                <a:latin typeface="Times New Roman" panose="02020603050405020304" pitchFamily="18" charset="0"/>
                <a:ea typeface="Times New Roman" panose="02020603050405020304" pitchFamily="18" charset="0"/>
              </a:rPr>
              <a:t>4</a:t>
            </a:r>
            <a:r>
              <a:rPr lang="vi-VN" sz="2800" b="1"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070C0"/>
                </a:solidFill>
                <a:latin typeface="Times New Roman" panose="02020603050405020304" pitchFamily="18" charset="0"/>
                <a:ea typeface="Times New Roman" panose="02020603050405020304" pitchFamily="18" charset="0"/>
              </a:rPr>
              <a:t>Viết một đoạn văn ngắn (khoảng 4 - 5 dòng) về chủ đề tình cảm gia đình, trong đó sử dụng ít nhất một ẩn dụ.</a:t>
            </a:r>
            <a:endParaRPr lang="en-US" sz="2800" dirty="0">
              <a:latin typeface="Times New Roman" panose="02020603050405020304" pitchFamily="18" charset="0"/>
              <a:ea typeface="Times New Roman" panose="02020603050405020304" pitchFamily="18" charset="0"/>
            </a:endParaRPr>
          </a:p>
        </p:txBody>
      </p:sp>
      <p:grpSp>
        <p:nvGrpSpPr>
          <p:cNvPr id="4" name="Group 3"/>
          <p:cNvGrpSpPr/>
          <p:nvPr/>
        </p:nvGrpSpPr>
        <p:grpSpPr>
          <a:xfrm>
            <a:off x="1065628" y="1434905"/>
            <a:ext cx="10060745" cy="5022166"/>
            <a:chOff x="1418492" y="1434905"/>
            <a:chExt cx="10060745" cy="5022166"/>
          </a:xfrm>
        </p:grpSpPr>
        <p:grpSp>
          <p:nvGrpSpPr>
            <p:cNvPr id="3" name="Group 2"/>
            <p:cNvGrpSpPr/>
            <p:nvPr/>
          </p:nvGrpSpPr>
          <p:grpSpPr>
            <a:xfrm>
              <a:off x="1418492" y="1434905"/>
              <a:ext cx="9355016" cy="5022166"/>
              <a:chOff x="1418492" y="1434905"/>
              <a:chExt cx="9355016" cy="5022166"/>
            </a:xfrm>
          </p:grpSpPr>
          <p:pic>
            <p:nvPicPr>
              <p:cNvPr id="5" name="Picture 4"/>
              <p:cNvPicPr>
                <a:picLocks noChangeAspect="1"/>
              </p:cNvPicPr>
              <p:nvPr/>
            </p:nvPicPr>
            <p:blipFill>
              <a:blip r:embed="rId3"/>
              <a:stretch>
                <a:fillRect/>
              </a:stretch>
            </p:blipFill>
            <p:spPr>
              <a:xfrm>
                <a:off x="1418492" y="1434905"/>
                <a:ext cx="9355016" cy="5022166"/>
              </a:xfrm>
              <a:prstGeom prst="rect">
                <a:avLst/>
              </a:prstGeom>
            </p:spPr>
          </p:pic>
          <p:sp>
            <p:nvSpPr>
              <p:cNvPr id="7" name="Rectangle 6"/>
              <p:cNvSpPr/>
              <p:nvPr/>
            </p:nvSpPr>
            <p:spPr>
              <a:xfrm>
                <a:off x="2682130" y="2377659"/>
                <a:ext cx="5629495" cy="334811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dirty="0">
                    <a:solidFill>
                      <a:srgbClr val="000000"/>
                    </a:solidFill>
                    <a:latin typeface="Times New Roman" panose="02020603050405020304" pitchFamily="18" charset="0"/>
                    <a:ea typeface="Times New Roman" panose="02020603050405020304" pitchFamily="18" charset="0"/>
                  </a:rPr>
                  <a:t>Bài tập 4/Tr 42:</a:t>
                </a:r>
                <a:r>
                  <a:rPr lang="vi-VN" sz="3600" b="1" dirty="0">
                    <a:solidFill>
                      <a:srgbClr val="0070C0"/>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Viết một đoạn văn ngắn (khoảng 4 - 5 dòng) về chủ đề tình cảm gia đình, trong đó sử dụng ít nhất một ẩn dụ.</a:t>
                </a:r>
                <a:endParaRPr lang="en-US" sz="3600" dirty="0">
                  <a:effectLst/>
                  <a:latin typeface="Times New Roman" panose="02020603050405020304" pitchFamily="18" charset="0"/>
                  <a:ea typeface="Times New Roman" panose="02020603050405020304" pitchFamily="18" charset="0"/>
                </a:endParaRPr>
              </a:p>
            </p:txBody>
          </p:sp>
        </p:grpSp>
        <p:sp>
          <p:nvSpPr>
            <p:cNvPr id="8" name="TextBox 7"/>
            <p:cNvSpPr txBox="1"/>
            <p:nvPr/>
          </p:nvSpPr>
          <p:spPr>
            <a:xfrm>
              <a:off x="9833317" y="1434905"/>
              <a:ext cx="1645920" cy="1237957"/>
            </a:xfrm>
            <a:prstGeom prst="rect">
              <a:avLst/>
            </a:prstGeom>
            <a:solidFill>
              <a:schemeClr val="bg1"/>
            </a:solidFill>
          </p:spPr>
          <p:txBody>
            <a:bodyPr wrap="square" rtlCol="0">
              <a:spAutoFit/>
            </a:bodyPr>
            <a:lstStyle/>
            <a:p>
              <a:endParaRPr lang="en-US" dirty="0"/>
            </a:p>
          </p:txBody>
        </p:sp>
      </p:grpSp>
    </p:spTree>
    <p:custDataLst>
      <p:tags r:id="rId1"/>
    </p:custDataLst>
    <p:extLst>
      <p:ext uri="{BB962C8B-B14F-4D97-AF65-F5344CB8AC3E}">
        <p14:creationId xmlns:p14="http://schemas.microsoft.com/office/powerpoint/2010/main" val="14561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21999" y="258242"/>
            <a:ext cx="10357390" cy="927464"/>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Viết một đoạn văn ngắn (khoảng 4 - 5 dòng) về chủ đề tình cảm gia đình, trong đó sử dụng ít nhất một ẩn dụ.</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TextBox 7"/>
          <p:cNvSpPr txBox="1"/>
          <p:nvPr/>
        </p:nvSpPr>
        <p:spPr>
          <a:xfrm>
            <a:off x="9833317" y="1434905"/>
            <a:ext cx="1645920" cy="123795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lowchart: Alternate Process 2"/>
          <p:cNvSpPr/>
          <p:nvPr/>
        </p:nvSpPr>
        <p:spPr>
          <a:xfrm>
            <a:off x="1055077" y="1434905"/>
            <a:ext cx="10213145" cy="4951827"/>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200"/>
              </a:spcAft>
            </a:pPr>
            <a:r>
              <a:rPr lang="vi-VN" sz="2000" b="1" dirty="0">
                <a:solidFill>
                  <a:srgbClr val="0070C0"/>
                </a:solidFill>
                <a:latin typeface="Times New Roman" panose="02020603050405020304" pitchFamily="18" charset="0"/>
                <a:ea typeface="Times New Roman" panose="02020603050405020304" pitchFamily="18" charset="0"/>
              </a:rPr>
              <a:t>Gợi ý</a:t>
            </a:r>
            <a:r>
              <a:rPr lang="vi-VN" sz="2000" dirty="0">
                <a:solidFill>
                  <a:srgbClr val="0070C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Không ai khác, bố chính là thần tượng của tôi. Bố tôi vốn không phải một người hoa mĩ nên thật hiếm gặp những lần bố nói lời yêu thương ngọt ngào. Tình cảm ấy bố đặt cả vào trong những hành động chăm sóc sớm chiều dành cho các con. Bố tôi chưa một lần dạy dỗ chúng tôi bằng roi vọt mà luôn dùng ngôn từ. </a:t>
            </a:r>
            <a:r>
              <a:rPr lang="vi-VN" sz="2000" b="1" i="1" dirty="0">
                <a:solidFill>
                  <a:srgbClr val="0D0D0D"/>
                </a:solidFill>
                <a:latin typeface="Times New Roman" panose="02020603050405020304" pitchFamily="18" charset="0"/>
                <a:ea typeface="Times New Roman" panose="02020603050405020304" pitchFamily="18" charset="0"/>
              </a:rPr>
              <a:t>Người thợ hoàn kim ấy</a:t>
            </a:r>
            <a:r>
              <a:rPr lang="vi-VN" sz="2000" dirty="0">
                <a:solidFill>
                  <a:srgbClr val="0D0D0D"/>
                </a:solidFill>
                <a:latin typeface="Times New Roman" panose="02020603050405020304" pitchFamily="18" charset="0"/>
                <a:ea typeface="Times New Roman" panose="02020603050405020304" pitchFamily="18" charset="0"/>
              </a:rPr>
              <a:t> rèn giũa cho những viên ngọc thô như chúng tôi biết đâu là phải trái, đúng sai để trở nên </a:t>
            </a:r>
            <a:r>
              <a:rPr lang="vi-VN" sz="2000" b="1" i="1" dirty="0">
                <a:solidFill>
                  <a:srgbClr val="0D0D0D"/>
                </a:solidFill>
                <a:latin typeface="Times New Roman" panose="02020603050405020304" pitchFamily="18" charset="0"/>
                <a:ea typeface="Times New Roman" panose="02020603050405020304" pitchFamily="18" charset="0"/>
              </a:rPr>
              <a:t>sáng hơn, đẹp hơn</a:t>
            </a:r>
            <a:r>
              <a:rPr lang="vi-VN" sz="2000" dirty="0">
                <a:solidFill>
                  <a:srgbClr val="0D0D0D"/>
                </a:solidFill>
                <a:latin typeface="Times New Roman" panose="02020603050405020304" pitchFamily="18" charset="0"/>
                <a:ea typeface="Times New Roman" panose="02020603050405020304" pitchFamily="18" charset="0"/>
              </a:rPr>
              <a:t> mỗi ngày. Bố không chỉ dạy chúng tôi tri thức, bố dạy chúng tôi cả cách làm người.</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a:t>
            </a:r>
            <a:r>
              <a:rPr lang="vi-VN" sz="2000" b="1" dirty="0">
                <a:solidFill>
                  <a:srgbClr val="0D0D0D"/>
                </a:solidFill>
                <a:latin typeface="Times New Roman" panose="02020603050405020304" pitchFamily="18" charset="0"/>
                <a:ea typeface="Times New Roman" panose="02020603050405020304" pitchFamily="18" charset="0"/>
              </a:rPr>
              <a:t>Ẩn dụ:</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 </a:t>
            </a:r>
            <a:r>
              <a:rPr lang="vi-VN" sz="2000" i="1" dirty="0">
                <a:solidFill>
                  <a:srgbClr val="0D0D0D"/>
                </a:solidFill>
                <a:latin typeface="Times New Roman" panose="02020603050405020304" pitchFamily="18" charset="0"/>
                <a:ea typeface="Times New Roman" panose="02020603050405020304" pitchFamily="18" charset="0"/>
              </a:rPr>
              <a:t>người thợ hoàn kim ấy</a:t>
            </a:r>
            <a:r>
              <a:rPr lang="vi-VN" sz="2000" dirty="0">
                <a:solidFill>
                  <a:srgbClr val="0D0D0D"/>
                </a:solidFill>
                <a:latin typeface="Times New Roman" panose="02020603050405020304" pitchFamily="18" charset="0"/>
                <a:ea typeface="Times New Roman" panose="02020603050405020304" pitchFamily="18" charset="0"/>
              </a:rPr>
              <a:t> - bố tôi.</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sáng</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hơn</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đẹp</a:t>
            </a:r>
            <a:r>
              <a:rPr lang="en-US" sz="2000" i="1" dirty="0">
                <a:solidFill>
                  <a:srgbClr val="0D0D0D"/>
                </a:solidFill>
                <a:latin typeface="Times New Roman" panose="02020603050405020304" pitchFamily="18" charset="0"/>
                <a:ea typeface="Times New Roman" panose="02020603050405020304" pitchFamily="18" charset="0"/>
              </a:rPr>
              <a:t> </a:t>
            </a:r>
            <a:r>
              <a:rPr lang="en-US" sz="2000" i="1" dirty="0" err="1">
                <a:solidFill>
                  <a:srgbClr val="0D0D0D"/>
                </a:solidFill>
                <a:latin typeface="Times New Roman" panose="02020603050405020304" pitchFamily="18" charset="0"/>
                <a:ea typeface="Times New Roman" panose="02020603050405020304" pitchFamily="18" charset="0"/>
              </a:rPr>
              <a:t>hơn</a:t>
            </a:r>
            <a:r>
              <a:rPr lang="en-US" sz="2000" dirty="0">
                <a:solidFill>
                  <a:srgbClr val="0D0D0D"/>
                </a:solidFill>
                <a:latin typeface="Times New Roman" panose="02020603050405020304" pitchFamily="18" charset="0"/>
                <a:ea typeface="Times New Roman" panose="02020603050405020304" pitchFamily="18" charset="0"/>
              </a:rPr>
              <a:t> - </a:t>
            </a:r>
            <a:r>
              <a:rPr lang="en-US" sz="2000" dirty="0" err="1">
                <a:solidFill>
                  <a:srgbClr val="0D0D0D"/>
                </a:solidFill>
                <a:latin typeface="Times New Roman" panose="02020603050405020304" pitchFamily="18" charset="0"/>
                <a:ea typeface="Times New Roman" panose="02020603050405020304" pitchFamily="18" charset="0"/>
              </a:rPr>
              <a:t>sự</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trưởng</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thành</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phát</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triển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và</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hoàn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thiện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bản</a:t>
            </a:r>
            <a:r>
              <a:rPr lang="en-US" sz="2000" dirty="0">
                <a:solidFill>
                  <a:srgbClr val="0D0D0D"/>
                </a:solidFill>
                <a:latin typeface="Times New Roman" panose="02020603050405020304" pitchFamily="18" charset="0"/>
                <a:ea typeface="Times New Roman" panose="02020603050405020304" pitchFamily="18" charset="0"/>
              </a:rPr>
              <a:t> </a:t>
            </a:r>
            <a:r>
              <a:rPr lang="en-US" sz="2000" dirty="0" err="1">
                <a:solidFill>
                  <a:srgbClr val="0D0D0D"/>
                </a:solidFill>
                <a:latin typeface="Times New Roman" panose="02020603050405020304" pitchFamily="18" charset="0"/>
                <a:ea typeface="Times New Roman" panose="02020603050405020304" pitchFamily="18" charset="0"/>
              </a:rPr>
              <a:t>thân</a:t>
            </a:r>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p>
        </p:txBody>
      </p:sp>
    </p:spTree>
    <p:custDataLst>
      <p:tags r:id="rId1"/>
    </p:custDataLst>
    <p:extLst>
      <p:ext uri="{BB962C8B-B14F-4D97-AF65-F5344CB8AC3E}">
        <p14:creationId xmlns:p14="http://schemas.microsoft.com/office/powerpoint/2010/main" val="38537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8737" y="122535"/>
            <a:ext cx="5568127" cy="707886"/>
          </a:xfrm>
          <a:prstGeom prst="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C. THỰC HÀNH ĐỌC HIỂU</a:t>
            </a:r>
          </a:p>
        </p:txBody>
      </p:sp>
      <p:sp>
        <p:nvSpPr>
          <p:cNvPr id="5" name="Rectangle 4"/>
          <p:cNvSpPr/>
          <p:nvPr/>
        </p:nvSpPr>
        <p:spPr>
          <a:xfrm>
            <a:off x="2619044" y="830421"/>
            <a:ext cx="677256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VĂN BẢN: CA</a:t>
            </a:r>
            <a:r>
              <a:rPr kumimoji="0" lang="en-US" sz="3600" b="1" i="0" u="none" strike="noStrike" kern="1200" cap="none" spc="0" normalizeH="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 DAO VIỆT NAM</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grpSp>
        <p:nvGrpSpPr>
          <p:cNvPr id="6" name="Group 5"/>
          <p:cNvGrpSpPr/>
          <p:nvPr/>
        </p:nvGrpSpPr>
        <p:grpSpPr>
          <a:xfrm>
            <a:off x="1439594" y="1538307"/>
            <a:ext cx="9312812" cy="5022522"/>
            <a:chOff x="1484140" y="1538307"/>
            <a:chExt cx="9312812" cy="5022522"/>
          </a:xfrm>
        </p:grpSpPr>
        <p:pic>
          <p:nvPicPr>
            <p:cNvPr id="2" name="Picture 1"/>
            <p:cNvPicPr>
              <a:picLocks noChangeAspect="1"/>
            </p:cNvPicPr>
            <p:nvPr/>
          </p:nvPicPr>
          <p:blipFill>
            <a:blip r:embed="rId4"/>
            <a:stretch>
              <a:fillRect/>
            </a:stretch>
          </p:blipFill>
          <p:spPr>
            <a:xfrm>
              <a:off x="1484140" y="1538307"/>
              <a:ext cx="9312812" cy="5022522"/>
            </a:xfrm>
            <a:prstGeom prst="rect">
              <a:avLst/>
            </a:prstGeom>
          </p:spPr>
        </p:pic>
        <p:pic>
          <p:nvPicPr>
            <p:cNvPr id="3" name="Picture 2"/>
            <p:cNvPicPr>
              <a:picLocks noChangeAspect="1"/>
            </p:cNvPicPr>
            <p:nvPr/>
          </p:nvPicPr>
          <p:blipFill>
            <a:blip r:embed="rId5"/>
            <a:stretch>
              <a:fillRect/>
            </a:stretch>
          </p:blipFill>
          <p:spPr>
            <a:xfrm>
              <a:off x="1800661" y="1764792"/>
              <a:ext cx="8679770" cy="4467196"/>
            </a:xfrm>
            <a:prstGeom prst="rect">
              <a:avLst/>
            </a:prstGeom>
          </p:spPr>
        </p:pic>
      </p:grpSp>
    </p:spTree>
    <p:custDataLst>
      <p:tags r:id="rId1"/>
    </p:custDataLst>
    <p:extLst>
      <p:ext uri="{BB962C8B-B14F-4D97-AF65-F5344CB8AC3E}">
        <p14:creationId xmlns:p14="http://schemas.microsoft.com/office/powerpoint/2010/main" val="924400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562768" y="1743415"/>
            <a:ext cx="7066465" cy="3802291"/>
          </a:xfrm>
          <a:prstGeom prst="rect">
            <a:avLst/>
          </a:prstGeom>
        </p:spPr>
      </p:pic>
      <p:sp>
        <p:nvSpPr>
          <p:cNvPr id="6" name="Rectangle 5"/>
          <p:cNvSpPr/>
          <p:nvPr/>
        </p:nvSpPr>
        <p:spPr>
          <a:xfrm>
            <a:off x="2709720" y="605338"/>
            <a:ext cx="677256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VĂN BẢN: CA</a:t>
            </a:r>
            <a:r>
              <a:rPr kumimoji="0" lang="en-US" sz="3600" b="1" i="0" u="none" strike="noStrike" kern="1200" cap="none" spc="0" normalizeH="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 DAO VIỆT NAM</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3058680" y="1904634"/>
            <a:ext cx="6270514" cy="3201864"/>
            <a:chOff x="3058680" y="1904634"/>
            <a:chExt cx="6270514" cy="3201864"/>
          </a:xfrm>
        </p:grpSpPr>
        <p:sp>
          <p:nvSpPr>
            <p:cNvPr id="2" name="Rectangle 1"/>
            <p:cNvSpPr/>
            <p:nvPr/>
          </p:nvSpPr>
          <p:spPr>
            <a:xfrm>
              <a:off x="3058680" y="2182621"/>
              <a:ext cx="4160113" cy="2923877"/>
            </a:xfrm>
            <a:prstGeom prst="rect">
              <a:avLst/>
            </a:prstGeom>
          </p:spPr>
          <p:txBody>
            <a:bodyPr wrap="none">
              <a:spAutoFit/>
            </a:bodyPr>
            <a:lstStyle/>
            <a:p>
              <a:pPr>
                <a:lnSpc>
                  <a:spcPct val="115000"/>
                </a:lnSpc>
                <a:spcAft>
                  <a:spcPts val="0"/>
                </a:spcAft>
              </a:pPr>
              <a:r>
                <a:rPr lang="en-US" sz="4000" dirty="0" err="1">
                  <a:solidFill>
                    <a:srgbClr val="0D0D0D"/>
                  </a:solidFill>
                  <a:latin typeface="Times New Roman" panose="02020603050405020304" pitchFamily="18" charset="0"/>
                  <a:ea typeface="Times New Roman" panose="02020603050405020304" pitchFamily="18" charset="0"/>
                </a:rPr>
                <a:t>Em</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hãy</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đọc</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một</a:t>
              </a:r>
              <a:endParaRPr lang="en-US" sz="4000"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0"/>
                </a:spcAft>
              </a:pP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bài</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thơ</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hoặc</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hát</a:t>
              </a:r>
              <a:r>
                <a:rPr lang="en-US" sz="4000" dirty="0">
                  <a:solidFill>
                    <a:srgbClr val="0D0D0D"/>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4000" dirty="0" err="1">
                  <a:solidFill>
                    <a:srgbClr val="0D0D0D"/>
                  </a:solidFill>
                  <a:latin typeface="Times New Roman" panose="02020603050405020304" pitchFamily="18" charset="0"/>
                  <a:ea typeface="Times New Roman" panose="02020603050405020304" pitchFamily="18" charset="0"/>
                </a:rPr>
                <a:t>một</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bài</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hát</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về</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tình</a:t>
              </a:r>
              <a:r>
                <a:rPr lang="en-US" sz="4000" dirty="0">
                  <a:solidFill>
                    <a:srgbClr val="0D0D0D"/>
                  </a:solidFill>
                  <a:latin typeface="Times New Roman" panose="02020603050405020304" pitchFamily="18" charset="0"/>
                  <a:ea typeface="Times New Roman" panose="02020603050405020304" pitchFamily="18" charset="0"/>
                </a:rPr>
                <a:t> </a:t>
              </a:r>
            </a:p>
            <a:p>
              <a:pPr>
                <a:lnSpc>
                  <a:spcPct val="115000"/>
                </a:lnSpc>
                <a:spcAft>
                  <a:spcPts val="0"/>
                </a:spcAft>
              </a:pPr>
              <a:r>
                <a:rPr lang="en-US" sz="4000" dirty="0" err="1">
                  <a:solidFill>
                    <a:srgbClr val="0D0D0D"/>
                  </a:solidFill>
                  <a:latin typeface="Times New Roman" panose="02020603050405020304" pitchFamily="18" charset="0"/>
                  <a:ea typeface="Times New Roman" panose="02020603050405020304" pitchFamily="18" charset="0"/>
                </a:rPr>
                <a:t>cảm</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gia</a:t>
              </a:r>
              <a:r>
                <a:rPr lang="en-US" sz="4000" dirty="0">
                  <a:solidFill>
                    <a:srgbClr val="0D0D0D"/>
                  </a:solidFill>
                  <a:latin typeface="Times New Roman" panose="02020603050405020304" pitchFamily="18" charset="0"/>
                  <a:ea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rPr>
                <a:t>đình</a:t>
              </a:r>
              <a:r>
                <a:rPr lang="en-US" sz="4000" dirty="0">
                  <a:solidFill>
                    <a:srgbClr val="0D0D0D"/>
                  </a:solidFill>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6780259" y="1904634"/>
              <a:ext cx="2548935" cy="1739925"/>
            </a:xfrm>
            <a:prstGeom prst="ellipse">
              <a:avLst/>
            </a:prstGeom>
            <a:ln>
              <a:noFill/>
            </a:ln>
            <a:effectLst>
              <a:softEdge rad="112500"/>
            </a:effectLst>
          </p:spPr>
        </p:pic>
      </p:grpSp>
    </p:spTree>
    <p:custDataLst>
      <p:tags r:id="rId1"/>
    </p:custDataLst>
    <p:extLst>
      <p:ext uri="{BB962C8B-B14F-4D97-AF65-F5344CB8AC3E}">
        <p14:creationId xmlns:p14="http://schemas.microsoft.com/office/powerpoint/2010/main" val="11206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stretch>
            <a:fillRect/>
          </a:stretch>
        </p:blipFill>
        <p:spPr>
          <a:xfrm>
            <a:off x="0" y="0"/>
            <a:ext cx="12192000" cy="6858000"/>
          </a:xfrm>
          <a:prstGeom prst="rect">
            <a:avLst/>
          </a:prstGeom>
        </p:spPr>
      </p:pic>
      <p:sp>
        <p:nvSpPr>
          <p:cNvPr id="2" name="Rectangle 1"/>
          <p:cNvSpPr/>
          <p:nvPr/>
        </p:nvSpPr>
        <p:spPr>
          <a:xfrm>
            <a:off x="499534" y="158045"/>
            <a:ext cx="11198577" cy="5799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78014" y="158045"/>
            <a:ext cx="11035973" cy="3736472"/>
          </a:xfrm>
          <a:prstGeom prst="rect">
            <a:avLst/>
          </a:prstGeom>
        </p:spPr>
        <p:txBody>
          <a:bodyPr wrap="square">
            <a:spAutoFit/>
          </a:bodyPr>
          <a:lstStyle/>
          <a:p>
            <a:pPr indent="457200">
              <a:lnSpc>
                <a:spcPct val="115000"/>
              </a:lnSpc>
              <a:spcAft>
                <a:spcPts val="0"/>
              </a:spcAft>
            </a:pPr>
            <a:r>
              <a:rPr lang="en-US" sz="2600" i="1" dirty="0" err="1">
                <a:solidFill>
                  <a:schemeClr val="bg1"/>
                </a:solidFill>
                <a:latin typeface="Times New Roman" panose="02020603050405020304" pitchFamily="18" charset="0"/>
                <a:ea typeface="Times New Roman" panose="02020603050405020304" pitchFamily="18" charset="0"/>
              </a:rPr>
              <a:t>Mỗi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người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chúng</a:t>
            </a:r>
            <a:r>
              <a:rPr lang="en-US" sz="2600" i="1" dirty="0">
                <a:solidFill>
                  <a:schemeClr val="bg1"/>
                </a:solidFill>
                <a:latin typeface="Times New Roman" panose="02020603050405020304" pitchFamily="18" charset="0"/>
                <a:ea typeface="Times New Roman" panose="02020603050405020304" pitchFamily="18" charset="0"/>
              </a:rPr>
              <a:t> ta </a:t>
            </a:r>
            <a:r>
              <a:rPr lang="en-US" sz="2600" i="1" dirty="0" err="1">
                <a:solidFill>
                  <a:schemeClr val="bg1"/>
                </a:solidFill>
                <a:latin typeface="Times New Roman" panose="02020603050405020304" pitchFamily="18" charset="0"/>
                <a:ea typeface="Times New Roman" panose="02020603050405020304" pitchFamily="18" charset="0"/>
              </a:rPr>
              <a:t>đều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có</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một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gọi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ấy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dù</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đơn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sơ</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giản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dị</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vẫn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mang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đến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cho</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những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người</a:t>
            </a:r>
            <a:r>
              <a:rPr lang="en-US" sz="2600" i="1" dirty="0">
                <a:solidFill>
                  <a:schemeClr val="bg1"/>
                </a:solidFill>
                <a:latin typeface="Times New Roman" panose="02020603050405020304" pitchFamily="18" charset="0"/>
                <a:ea typeface="Times New Roman" panose="02020603050405020304" pitchFamily="18" charset="0"/>
              </a:rPr>
              <a:t> con </a:t>
            </a:r>
            <a:r>
              <a:rPr lang="en-US" sz="2600" i="1" dirty="0" err="1">
                <a:solidFill>
                  <a:schemeClr val="bg1"/>
                </a:solidFill>
                <a:latin typeface="Times New Roman" panose="02020603050405020304" pitchFamily="18" charset="0"/>
                <a:ea typeface="Times New Roman" panose="02020603050405020304" pitchFamily="18" charset="0"/>
              </a:rPr>
              <a:t>như</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chúng</a:t>
            </a:r>
            <a:r>
              <a:rPr lang="en-US" sz="2600" i="1" dirty="0">
                <a:solidFill>
                  <a:schemeClr val="bg1"/>
                </a:solidFill>
                <a:latin typeface="Times New Roman" panose="02020603050405020304" pitchFamily="18" charset="0"/>
                <a:ea typeface="Times New Roman" panose="02020603050405020304" pitchFamily="18" charset="0"/>
              </a:rPr>
              <a:t> ta </a:t>
            </a:r>
            <a:r>
              <a:rPr lang="en-US" sz="2600" i="1" dirty="0" err="1">
                <a:solidFill>
                  <a:schemeClr val="bg1"/>
                </a:solidFill>
                <a:latin typeface="Times New Roman" panose="02020603050405020304" pitchFamily="18" charset="0"/>
                <a:ea typeface="Times New Roman" panose="02020603050405020304" pitchFamily="18" charset="0"/>
              </a:rPr>
              <a:t>nguồn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sức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mạnh</a:t>
            </a:r>
            <a:r>
              <a:rPr lang="en-US" sz="2600" i="1" dirty="0">
                <a:solidFill>
                  <a:schemeClr val="bg1"/>
                </a:solidFill>
                <a:latin typeface="Times New Roman" panose="02020603050405020304" pitchFamily="18" charset="0"/>
                <a:ea typeface="Times New Roman" panose="02020603050405020304" pitchFamily="18" charset="0"/>
              </a:rPr>
              <a:t> to </a:t>
            </a:r>
            <a:r>
              <a:rPr lang="en-US" sz="2600" i="1" dirty="0" err="1">
                <a:solidFill>
                  <a:schemeClr val="bg1"/>
                </a:solidFill>
                <a:latin typeface="Times New Roman" panose="02020603050405020304" pitchFamily="18" charset="0"/>
                <a:ea typeface="Times New Roman" panose="02020603050405020304" pitchFamily="18" charset="0"/>
              </a:rPr>
              <a:t>lớn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nghỉ</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ngơi</a:t>
            </a:r>
            <a:r>
              <a:rPr lang="en-US" sz="2600" i="1" dirty="0">
                <a:solidFill>
                  <a:schemeClr val="bg1"/>
                </a:solidFill>
                <a:latin typeface="Times New Roman" panose="02020603050405020304" pitchFamily="18" charset="0"/>
                <a:ea typeface="Times New Roman" panose="02020603050405020304" pitchFamily="18" charset="0"/>
              </a:rPr>
              <a:t> hay </a:t>
            </a:r>
            <a:r>
              <a:rPr lang="en-US" sz="2600" i="1" dirty="0" err="1">
                <a:solidFill>
                  <a:schemeClr val="bg1"/>
                </a:solidFill>
                <a:latin typeface="Times New Roman" panose="02020603050405020304" pitchFamily="18" charset="0"/>
                <a:ea typeface="Times New Roman" panose="02020603050405020304" pitchFamily="18" charset="0"/>
              </a:rPr>
              <a:t>niềm</a:t>
            </a:r>
            <a:r>
              <a:rPr lang="en-US" sz="2600" i="1" dirty="0">
                <a:solidFill>
                  <a:schemeClr val="bg1"/>
                </a:solidFill>
                <a:latin typeface="Times New Roman" panose="02020603050405020304" pitchFamily="18" charset="0"/>
                <a:ea typeface="Times New Roman" panose="02020603050405020304" pitchFamily="18" charset="0"/>
              </a:rPr>
              <a:t> an </a:t>
            </a:r>
            <a:r>
              <a:rPr lang="en-US" sz="2600" i="1" dirty="0" err="1">
                <a:solidFill>
                  <a:schemeClr val="bg1"/>
                </a:solidFill>
                <a:latin typeface="Times New Roman" panose="02020603050405020304" pitchFamily="18" charset="0"/>
                <a:ea typeface="Times New Roman" panose="02020603050405020304" pitchFamily="18" charset="0"/>
              </a:rPr>
              <a:t>ủi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động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viên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nuôi</a:t>
            </a:r>
            <a:r>
              <a:rPr lang="en-US" sz="2600" i="1" dirty="0">
                <a:solidFill>
                  <a:schemeClr val="bg1"/>
                </a:solidFill>
                <a:latin typeface="Times New Roman" panose="02020603050405020304" pitchFamily="18" charset="0"/>
                <a:ea typeface="Times New Roman" panose="02020603050405020304" pitchFamily="18" charset="0"/>
              </a:rPr>
              <a:t> ta </a:t>
            </a:r>
            <a:r>
              <a:rPr lang="en-US" sz="2600" i="1" dirty="0" err="1">
                <a:solidFill>
                  <a:schemeClr val="bg1"/>
                </a:solidFill>
                <a:latin typeface="Times New Roman" panose="02020603050405020304" pitchFamily="18" charset="0"/>
                <a:ea typeface="Times New Roman" panose="02020603050405020304" pitchFamily="18" charset="0"/>
              </a:rPr>
              <a:t>lớn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lên</a:t>
            </a:r>
            <a:r>
              <a:rPr lang="en-US" sz="2600" i="1" dirty="0">
                <a:solidFill>
                  <a:schemeClr val="bg1"/>
                </a:solidFill>
                <a:latin typeface="Times New Roman" panose="02020603050405020304" pitchFamily="18" charset="0"/>
                <a:ea typeface="Times New Roman" panose="02020603050405020304" pitchFamily="18" charset="0"/>
              </a:rPr>
              <a:t> hay </a:t>
            </a:r>
            <a:r>
              <a:rPr lang="en-US" sz="2600" i="1" dirty="0" err="1">
                <a:solidFill>
                  <a:schemeClr val="bg1"/>
                </a:solidFill>
                <a:latin typeface="Times New Roman" panose="02020603050405020304" pitchFamily="18" charset="0"/>
                <a:ea typeface="Times New Roman" panose="02020603050405020304" pitchFamily="18" charset="0"/>
              </a:rPr>
              <a:t>nơi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sản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sinh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ra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nguồn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động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lực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để</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học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tập</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làm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việc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Cũng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vì</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tầm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quan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trọng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ấy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mà</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cảm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xuất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hiện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rất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sớm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từ</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lời</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ru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ầu</a:t>
            </a:r>
            <a:r>
              <a:rPr lang="en-US" sz="2600" i="1" dirty="0">
                <a:solidFill>
                  <a:schemeClr val="bg1"/>
                </a:solidFill>
                <a:latin typeface="Times New Roman" panose="02020603050405020304" pitchFamily="18" charset="0"/>
                <a:ea typeface="Times New Roman" panose="02020603050405020304" pitchFamily="18" charset="0"/>
              </a:rPr>
              <a:t> ơ </a:t>
            </a:r>
            <a:r>
              <a:rPr lang="en-US" sz="2600" i="1" dirty="0" err="1">
                <a:solidFill>
                  <a:schemeClr val="bg1"/>
                </a:solidFill>
                <a:latin typeface="Times New Roman" panose="02020603050405020304" pitchFamily="18" charset="0"/>
                <a:ea typeface="Times New Roman" panose="02020603050405020304" pitchFamily="18" charset="0"/>
              </a:rPr>
              <a:t>của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bà</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của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mẹ</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điệu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hò</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điệu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lí</a:t>
            </a:r>
            <a:r>
              <a:rPr lang="en-US" sz="2600" i="1" dirty="0">
                <a:solidFill>
                  <a:schemeClr val="bg1"/>
                </a:solidFill>
                <a:latin typeface="Times New Roman" panose="02020603050405020304" pitchFamily="18" charset="0"/>
                <a:ea typeface="Times New Roman" panose="02020603050405020304" pitchFamily="18" charset="0"/>
              </a:rPr>
              <a:t> hay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ca </a:t>
            </a:r>
            <a:r>
              <a:rPr lang="en-US" sz="2600" i="1" dirty="0" err="1">
                <a:solidFill>
                  <a:schemeClr val="bg1"/>
                </a:solidFill>
                <a:latin typeface="Times New Roman" panose="02020603050405020304" pitchFamily="18" charset="0"/>
                <a:ea typeface="Times New Roman" panose="02020603050405020304" pitchFamily="18" charset="0"/>
              </a:rPr>
              <a:t>dao</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dân</a:t>
            </a:r>
            <a:r>
              <a:rPr lang="en-US" sz="2600" i="1" dirty="0">
                <a:solidFill>
                  <a:schemeClr val="bg1"/>
                </a:solidFill>
                <a:latin typeface="Times New Roman" panose="02020603050405020304" pitchFamily="18" charset="0"/>
                <a:ea typeface="Times New Roman" panose="02020603050405020304" pitchFamily="18" charset="0"/>
              </a:rPr>
              <a:t> ca. </a:t>
            </a:r>
            <a:r>
              <a:rPr lang="en-US" sz="2600" i="1" dirty="0" err="1">
                <a:solidFill>
                  <a:schemeClr val="bg1"/>
                </a:solidFill>
                <a:latin typeface="Times New Roman" panose="02020603050405020304" pitchFamily="18" charset="0"/>
                <a:ea typeface="Times New Roman" panose="02020603050405020304" pitchFamily="18" charset="0"/>
              </a:rPr>
              <a:t>Chính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nhờ</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lớn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lên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trong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yêu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cảm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ấy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như</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mạch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chảy</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xuyên</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suốt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mạnh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mẽ</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mà</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tiết</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học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hôm</a:t>
            </a:r>
            <a:r>
              <a:rPr lang="en-US" sz="2600" i="1" dirty="0">
                <a:solidFill>
                  <a:schemeClr val="bg1"/>
                </a:solidFill>
                <a:latin typeface="Times New Roman" panose="02020603050405020304" pitchFamily="18" charset="0"/>
                <a:ea typeface="Times New Roman" panose="02020603050405020304" pitchFamily="18" charset="0"/>
              </a:rPr>
              <a:t> nay </a:t>
            </a:r>
            <a:r>
              <a:rPr lang="en-US" sz="2600" i="1" dirty="0" err="1">
                <a:solidFill>
                  <a:schemeClr val="bg1"/>
                </a:solidFill>
                <a:latin typeface="Times New Roman" panose="02020603050405020304" pitchFamily="18" charset="0"/>
                <a:ea typeface="Times New Roman" panose="02020603050405020304" pitchFamily="18" charset="0"/>
              </a:rPr>
              <a:t>các</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em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sẽ</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hiểu</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những</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câu</a:t>
            </a:r>
            <a:r>
              <a:rPr lang="en-US" sz="2600" i="1" dirty="0">
                <a:solidFill>
                  <a:schemeClr val="bg1"/>
                </a:solidFill>
                <a:latin typeface="Times New Roman" panose="02020603050405020304" pitchFamily="18" charset="0"/>
                <a:ea typeface="Times New Roman" panose="02020603050405020304" pitchFamily="18" charset="0"/>
              </a:rPr>
              <a:t> ca </a:t>
            </a:r>
            <a:r>
              <a:rPr lang="en-US" sz="2600" i="1" dirty="0" err="1">
                <a:solidFill>
                  <a:schemeClr val="bg1"/>
                </a:solidFill>
                <a:latin typeface="Times New Roman" panose="02020603050405020304" pitchFamily="18" charset="0"/>
                <a:ea typeface="Times New Roman" panose="02020603050405020304" pitchFamily="18" charset="0"/>
              </a:rPr>
              <a:t>dao</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về</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tình</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cảm</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gia</a:t>
            </a:r>
            <a:r>
              <a:rPr lang="en-US" sz="2600" i="1"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đình</a:t>
            </a:r>
            <a:r>
              <a:rPr lang="en-US" sz="2600" i="1" dirty="0">
                <a:solidFill>
                  <a:schemeClr val="bg1"/>
                </a:solidFill>
                <a:latin typeface="Times New Roman" panose="02020603050405020304" pitchFamily="18" charset="0"/>
                <a:ea typeface="Times New Roman" panose="02020603050405020304" pitchFamily="18" charset="0"/>
              </a:rPr>
              <a:t>.</a:t>
            </a:r>
            <a:endParaRPr lang="en-US" sz="2600" dirty="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40447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8" y="154745"/>
            <a:ext cx="601701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algn="just">
              <a:lnSpc>
                <a:spcPct val="115000"/>
              </a:lnSpc>
              <a:spcAft>
                <a:spcPts val="1200"/>
              </a:spcAft>
            </a:pPr>
            <a:r>
              <a:rPr lang="en-US" sz="3200" b="1" dirty="0">
                <a:solidFill>
                  <a:srgbClr val="0D0D0D"/>
                </a:solidFill>
                <a:latin typeface="Times New Roman" panose="02020603050405020304" pitchFamily="18" charset="0"/>
                <a:ea typeface="Times New Roman" panose="02020603050405020304" pitchFamily="18" charset="0"/>
              </a:rPr>
              <a:t>C. THỰC HÀNH ĐỌC –HIỂU</a:t>
            </a:r>
            <a:endParaRPr lang="en-US" sz="32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126608" y="996462"/>
            <a:ext cx="601701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algn="just">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I .</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Tìm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hiểu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chung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về</a:t>
            </a:r>
            <a:r>
              <a:rPr lang="en-US" sz="3200" b="1" dirty="0">
                <a:solidFill>
                  <a:srgbClr val="0D0D0D"/>
                </a:solidFill>
                <a:latin typeface="Times New Roman" panose="02020603050405020304" pitchFamily="18" charset="0"/>
                <a:ea typeface="Times New Roman" panose="02020603050405020304" pitchFamily="18" charset="0"/>
              </a:rPr>
              <a:t> ca </a:t>
            </a:r>
            <a:r>
              <a:rPr lang="en-US" sz="3200" b="1" dirty="0" err="1">
                <a:solidFill>
                  <a:srgbClr val="0D0D0D"/>
                </a:solidFill>
                <a:latin typeface="Times New Roman" panose="02020603050405020304" pitchFamily="18" charset="0"/>
                <a:ea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69143" y="2089152"/>
            <a:ext cx="9088455" cy="4522204"/>
          </a:xfrm>
          <a:prstGeom prst="rect">
            <a:avLst/>
          </a:prstGeom>
        </p:spPr>
      </p:pic>
      <p:sp>
        <p:nvSpPr>
          <p:cNvPr id="7" name="Rectangle 6"/>
          <p:cNvSpPr/>
          <p:nvPr/>
        </p:nvSpPr>
        <p:spPr>
          <a:xfrm>
            <a:off x="2907324" y="2443623"/>
            <a:ext cx="6096000" cy="2357568"/>
          </a:xfrm>
          <a:prstGeom prst="rect">
            <a:avLst/>
          </a:prstGeom>
        </p:spPr>
        <p:txBody>
          <a:bodyPr>
            <a:spAutoFit/>
          </a:bodyPr>
          <a:lstStyle/>
          <a:p>
            <a:pPr>
              <a:lnSpc>
                <a:spcPct val="115000"/>
              </a:lnSpc>
              <a:spcAft>
                <a:spcPts val="0"/>
              </a:spcAft>
            </a:pPr>
            <a:r>
              <a:rPr lang="en-US" sz="3200" i="1" dirty="0" err="1">
                <a:solidFill>
                  <a:srgbClr val="0D0D0D"/>
                </a:solidFill>
                <a:latin typeface="Times New Roman" panose="02020603050405020304" pitchFamily="18" charset="0"/>
                <a:ea typeface="Times New Roman" panose="02020603050405020304" pitchFamily="18" charset="0"/>
              </a:rPr>
              <a:t>Dựa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vào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phần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chuẩn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bị</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hãy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nêu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những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hiểu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biết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về</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thể</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loại</a:t>
            </a:r>
            <a:r>
              <a:rPr lang="en-US" sz="3200" i="1" dirty="0">
                <a:solidFill>
                  <a:srgbClr val="0D0D0D"/>
                </a:solidFill>
                <a:latin typeface="Times New Roman" panose="02020603050405020304" pitchFamily="18" charset="0"/>
                <a:ea typeface="Times New Roman" panose="02020603050405020304" pitchFamily="18" charset="0"/>
              </a:rPr>
              <a:t> ca </a:t>
            </a:r>
            <a:r>
              <a:rPr lang="en-US" sz="3200" i="1" dirty="0" err="1">
                <a:solidFill>
                  <a:srgbClr val="0D0D0D"/>
                </a:solidFill>
                <a:latin typeface="Times New Roman" panose="02020603050405020304" pitchFamily="18" charset="0"/>
                <a:ea typeface="Times New Roman" panose="02020603050405020304" pitchFamily="18" charset="0"/>
              </a:rPr>
              <a:t>dao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định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nghĩa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đặc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điểm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hình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thức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đặc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điểm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nội</a:t>
            </a:r>
            <a:r>
              <a:rPr lang="en-US" sz="3200" i="1" dirty="0">
                <a:solidFill>
                  <a:srgbClr val="0D0D0D"/>
                </a:solidFill>
                <a:latin typeface="Times New Roman" panose="02020603050405020304" pitchFamily="18" charset="0"/>
                <a:ea typeface="Times New Roman" panose="02020603050405020304" pitchFamily="18" charset="0"/>
              </a:rPr>
              <a:t> dung)?</a:t>
            </a:r>
            <a:endParaRPr lang="en-US" sz="32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728994" y="4531092"/>
            <a:ext cx="2628607" cy="1990231"/>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248263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9" y="154745"/>
            <a:ext cx="6002730"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THỰC HÀNH ĐỌC –HIỂU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126609" y="996462"/>
            <a:ext cx="6002730"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12875" y="2307101"/>
            <a:ext cx="2686929" cy="3334043"/>
          </a:xfrm>
          <a:prstGeom prst="rightArrow">
            <a:avLst/>
          </a:prstGeom>
          <a:solidFill>
            <a:schemeClr val="accent2">
              <a:lumMod val="20000"/>
              <a:lumOff val="80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3" name="Flowchart: Preparation 2"/>
          <p:cNvSpPr/>
          <p:nvPr/>
        </p:nvSpPr>
        <p:spPr>
          <a:xfrm>
            <a:off x="3854548" y="2349305"/>
            <a:ext cx="7891975" cy="3249637"/>
          </a:xfrm>
          <a:prstGeom prst="flowChartPreparation">
            <a:avLst/>
          </a:prstGeom>
          <a:blipFill>
            <a:blip r:embed="rId3"/>
            <a:tile tx="0" ty="0" sx="100000" sy="100000" flip="none" algn="tl"/>
          </a:blip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600" dirty="0">
                <a:solidFill>
                  <a:schemeClr val="bg1"/>
                </a:solidFill>
                <a:latin typeface="Times New Roman" panose="02020603050405020304" pitchFamily="18" charset="0"/>
                <a:ea typeface="Times New Roman" panose="02020603050405020304" pitchFamily="18" charset="0"/>
              </a:rPr>
              <a:t>Ca dao là một hình thức thơ ca dân gian truyền thống lâu đời của dân tộc Việt Nam.</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92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8" y="154745"/>
            <a:ext cx="60741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THỰC HÀNH ĐỌC –HIỂU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126608" y="996462"/>
            <a:ext cx="60741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12875" y="2307101"/>
            <a:ext cx="2686929" cy="3334043"/>
          </a:xfrm>
          <a:prstGeom prst="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Đặc</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điểm</a:t>
            </a:r>
            <a:r>
              <a:rPr lang="en-US" sz="2800" b="1" dirty="0">
                <a:solidFill>
                  <a:srgbClr val="363636"/>
                </a:solidFill>
                <a:latin typeface="Times New Roman" panose="02020603050405020304" pitchFamily="18" charset="0"/>
                <a:ea typeface="Times New Roman" panose="02020603050405020304" pitchFamily="18" charset="0"/>
              </a:rPr>
              <a:t> h</a:t>
            </a:r>
            <a:r>
              <a:rPr lang="vi-VN" sz="2800" b="1" dirty="0">
                <a:solidFill>
                  <a:srgbClr val="363636"/>
                </a:solidFill>
                <a:latin typeface="Times New Roman" panose="02020603050405020304" pitchFamily="18" charset="0"/>
                <a:ea typeface="Times New Roman" panose="02020603050405020304" pitchFamily="18" charset="0"/>
              </a:rPr>
              <a:t>ình thức</a:t>
            </a:r>
            <a:r>
              <a:rPr lang="vi-VN" sz="2800" dirty="0">
                <a:solidFill>
                  <a:srgbClr val="4A4A4A"/>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Flowchart: Alternate Process 5"/>
          <p:cNvSpPr/>
          <p:nvPr/>
        </p:nvSpPr>
        <p:spPr>
          <a:xfrm>
            <a:off x="3953023" y="1920238"/>
            <a:ext cx="7540282" cy="4107767"/>
          </a:xfrm>
          <a:prstGeom prst="flowChartAlternateProcess">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Ca dao sử dụng nhiều thể thơ, trong đó nhiều bài viết theo thể lục bát. Mỗi bài ca dao ít nhất có hai dòng.</a:t>
            </a:r>
            <a:endParaRPr lang="en-US" sz="32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1200"/>
              </a:spcAft>
            </a:pP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Thường sử dụng nhiều biện pháp tu từ, phép lặp hình ảnh, từ ngữ; lời ca dao thường ngắn gọn, dễ thuộc, dễ nhớ (2- 4 dòng)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05817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fade">
                                      <p:cBhvr>
                                        <p:cTn id="43" dur="1000"/>
                                        <p:tgtEl>
                                          <p:spTgt spid="6">
                                            <p:txEl>
                                              <p:pRg st="0" end="0"/>
                                            </p:txEl>
                                          </p:spTgt>
                                        </p:tgtEl>
                                      </p:cBhvr>
                                    </p:animEffect>
                                    <p:anim calcmode="lin" valueType="num">
                                      <p:cBhvr>
                                        <p:cTn id="4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1000"/>
                                        <p:tgtEl>
                                          <p:spTgt spid="6">
                                            <p:txEl>
                                              <p:pRg st="1" end="1"/>
                                            </p:txEl>
                                          </p:spTgt>
                                        </p:tgtEl>
                                      </p:cBhvr>
                                    </p:animEffect>
                                    <p:anim calcmode="lin" valueType="num">
                                      <p:cBhvr>
                                        <p:cTn id="5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6609" y="154745"/>
            <a:ext cx="593129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THỰC HÀNH ĐỌC –HIỂU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126609" y="996462"/>
            <a:ext cx="5931292"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012875" y="2307101"/>
            <a:ext cx="2686929" cy="3334043"/>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lowchart: Alternate Process 5"/>
          <p:cNvSpPr/>
          <p:nvPr/>
        </p:nvSpPr>
        <p:spPr>
          <a:xfrm>
            <a:off x="3953023" y="1920238"/>
            <a:ext cx="7540282" cy="4107767"/>
          </a:xfrm>
          <a:prstGeom prst="flowChartAlternateProcess">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pPr>
            <a:r>
              <a:rPr lang="en-US" sz="2800" dirty="0" err="1">
                <a:solidFill>
                  <a:srgbClr val="4A4A4A"/>
                </a:solidFill>
                <a:latin typeface="Times New Roman" panose="02020603050405020304" pitchFamily="18" charset="0"/>
                <a:ea typeface="Times New Roman" panose="02020603050405020304" pitchFamily="18" charset="0"/>
              </a:rPr>
              <a:t>C</a:t>
            </a:r>
            <a:r>
              <a:rPr lang="en-US" sz="2800" dirty="0" err="1">
                <a:solidFill>
                  <a:srgbClr val="000000"/>
                </a:solidFill>
                <a:latin typeface="Times New Roman" panose="02020603050405020304" pitchFamily="18" charset="0"/>
                <a:ea typeface="Times New Roman" panose="02020603050405020304" pitchFamily="18" charset="0"/>
              </a:rPr>
              <a:t>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cảm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gia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quê</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nam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nữ</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bạn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vợ</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chồng</a:t>
            </a:r>
            <a:r>
              <a:rPr lang="en-US" sz="2800" i="1" dirty="0">
                <a:solidFill>
                  <a:srgbClr val="000000"/>
                </a:solidFill>
                <a:latin typeface="Times New Roman" panose="02020603050405020304" pitchFamily="18" charset="0"/>
                <a:ea typeface="Times New Roman" panose="02020603050405020304" pitchFamily="18" charset="0"/>
              </a:rPr>
              <a:t>, than </a:t>
            </a:r>
            <a:r>
              <a:rPr lang="en-US" sz="2800" i="1" dirty="0" err="1">
                <a:solidFill>
                  <a:srgbClr val="000000"/>
                </a:solidFill>
                <a:latin typeface="Times New Roman" panose="02020603050405020304" pitchFamily="18" charset="0"/>
                <a:ea typeface="Times New Roman" panose="02020603050405020304" pitchFamily="18" charset="0"/>
              </a:rPr>
              <a:t>thân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phận</a:t>
            </a:r>
            <a:r>
              <a:rPr lang="en-US" sz="2800"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rPr>
              <a:t> Nam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4841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024942" y="1692823"/>
            <a:ext cx="4140924" cy="4420594"/>
          </a:xfrm>
          <a:prstGeom prst="roundRect">
            <a:avLst/>
          </a:prstGeom>
          <a:blipFill>
            <a:blip r:embed="rId3"/>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Nhịp là những điểm ngắt hơi khi đọc một dòng thơ. Ngắt nhịp tạo ra sự hài hoà, đồng thời giúp hiểu đúng ý nghĩa của dòng thơ.</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362283" y="2229522"/>
            <a:ext cx="2550735" cy="3347195"/>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Một số yếu tố hình thức của bài thơ</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7531284" y="1504084"/>
            <a:ext cx="4016283" cy="4718187"/>
            <a:chOff x="7531284" y="1504084"/>
            <a:chExt cx="4016283" cy="4718187"/>
          </a:xfrm>
        </p:grpSpPr>
        <p:grpSp>
          <p:nvGrpSpPr>
            <p:cNvPr id="5" name="Group 4"/>
            <p:cNvGrpSpPr/>
            <p:nvPr/>
          </p:nvGrpSpPr>
          <p:grpSpPr>
            <a:xfrm>
              <a:off x="7531284" y="1504084"/>
              <a:ext cx="4016283" cy="4718187"/>
              <a:chOff x="7531284" y="1504084"/>
              <a:chExt cx="4016283" cy="4718187"/>
            </a:xfrm>
          </p:grpSpPr>
          <p:pic>
            <p:nvPicPr>
              <p:cNvPr id="2" name="Picture 1"/>
              <p:cNvPicPr>
                <a:picLocks noChangeAspect="1"/>
              </p:cNvPicPr>
              <p:nvPr/>
            </p:nvPicPr>
            <p:blipFill>
              <a:blip r:embed="rId4"/>
              <a:stretch>
                <a:fillRect/>
              </a:stretch>
            </p:blipFill>
            <p:spPr>
              <a:xfrm>
                <a:off x="7531284" y="1504084"/>
                <a:ext cx="4016283" cy="4718187"/>
              </a:xfrm>
              <a:prstGeom prst="rect">
                <a:avLst/>
              </a:prstGeom>
            </p:spPr>
          </p:pic>
          <p:sp>
            <p:nvSpPr>
              <p:cNvPr id="3" name="Oval 2"/>
              <p:cNvSpPr/>
              <p:nvPr/>
            </p:nvSpPr>
            <p:spPr>
              <a:xfrm>
                <a:off x="8076385" y="1930627"/>
                <a:ext cx="2978332" cy="391885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Trăm năm trong cõi người ta,</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Chữ tài chữ mệnh khéo là ghét nhau.</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Trải qua một cuộc bể dâu,</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Những điều trông thấy mà đau đớn lòng.</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4" name="TextBox 3"/>
            <p:cNvSpPr txBox="1"/>
            <p:nvPr/>
          </p:nvSpPr>
          <p:spPr>
            <a:xfrm>
              <a:off x="8076385" y="1930627"/>
              <a:ext cx="11528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9" name="Plaque 8"/>
          <p:cNvSpPr/>
          <p:nvPr/>
        </p:nvSpPr>
        <p:spPr>
          <a:xfrm>
            <a:off x="150499" y="91440"/>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11" name="Plaque 10"/>
          <p:cNvSpPr/>
          <p:nvPr/>
        </p:nvSpPr>
        <p:spPr>
          <a:xfrm>
            <a:off x="150498" y="802546"/>
            <a:ext cx="5525037"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610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609" y="180536"/>
            <a:ext cx="635859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rPr>
              <a:t> – </a:t>
            </a:r>
            <a:r>
              <a:rPr lang="en-US" sz="2800" b="1" dirty="0" err="1">
                <a:solidFill>
                  <a:srgbClr val="0D0D0D"/>
                </a:solidFill>
                <a:latin typeface="Times New Roman" panose="02020603050405020304" pitchFamily="18" charset="0"/>
                <a:ea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i="1" dirty="0">
                <a:solidFill>
                  <a:srgbClr val="0D0D0D"/>
                </a:solidFill>
                <a:latin typeface="Times New Roman" panose="02020603050405020304" pitchFamily="18" charset="0"/>
                <a:ea typeface="Times New Roman" panose="02020603050405020304" pitchFamily="18" charset="0"/>
              </a:rPr>
              <a:t>Ca </a:t>
            </a:r>
            <a:r>
              <a:rPr lang="en-US" sz="2800" b="1" i="1" dirty="0" err="1">
                <a:solidFill>
                  <a:srgbClr val="0D0D0D"/>
                </a:solidFill>
                <a:latin typeface="Times New Roman" panose="02020603050405020304" pitchFamily="18" charset="0"/>
                <a:ea typeface="Times New Roman" panose="02020603050405020304" pitchFamily="18" charset="0"/>
              </a:rPr>
              <a:t>dao</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Việt</a:t>
            </a:r>
            <a:r>
              <a:rPr lang="en-US" sz="2800" b="1" i="1" dirty="0">
                <a:solidFill>
                  <a:srgbClr val="0D0D0D"/>
                </a:solidFill>
                <a:latin typeface="Times New Roman" panose="02020603050405020304" pitchFamily="18" charset="0"/>
                <a:ea typeface="Times New Roman" panose="02020603050405020304" pitchFamily="18" charset="0"/>
              </a:rPr>
              <a:t> Nam</a:t>
            </a:r>
            <a:endParaRPr lang="en-US" sz="2400" dirty="0">
              <a:effectLst/>
              <a:latin typeface="Times New Roman" panose="02020603050405020304" pitchFamily="18" charset="0"/>
              <a:ea typeface="Times New Roman" panose="02020603050405020304" pitchFamily="18" charset="0"/>
            </a:endParaRPr>
          </a:p>
        </p:txBody>
      </p:sp>
      <p:sp>
        <p:nvSpPr>
          <p:cNvPr id="7" name="Rounded Rectangle 6"/>
          <p:cNvSpPr/>
          <p:nvPr/>
        </p:nvSpPr>
        <p:spPr>
          <a:xfrm>
            <a:off x="126608" y="1003493"/>
            <a:ext cx="635859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rPr>
              <a:t>1. Đọc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Cloud Callout 2"/>
          <p:cNvSpPr/>
          <p:nvPr/>
        </p:nvSpPr>
        <p:spPr>
          <a:xfrm>
            <a:off x="211014" y="2658795"/>
            <a:ext cx="6274191" cy="3404380"/>
          </a:xfrm>
          <a:prstGeom prst="cloudCallout">
            <a:avLst>
              <a:gd name="adj1" fmla="val 56819"/>
              <a:gd name="adj2" fmla="val 35640"/>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00000"/>
              </a:solidFill>
              <a:latin typeface="Times New Roman" panose="02020603050405020304" pitchFamily="18" charset="0"/>
              <a:ea typeface="Times New Roman" panose="02020603050405020304" pitchFamily="18" charset="0"/>
            </a:endParaRPr>
          </a:p>
          <a:p>
            <a:pPr algn="ctr"/>
            <a:r>
              <a:rPr lang="en-US" sz="4000" dirty="0">
                <a:solidFill>
                  <a:srgbClr val="000000"/>
                </a:solidFill>
                <a:latin typeface="Times New Roman" panose="02020603050405020304" pitchFamily="18" charset="0"/>
                <a:ea typeface="Times New Roman" panose="02020603050405020304" pitchFamily="18" charset="0"/>
              </a:rPr>
              <a:t>Theo </a:t>
            </a:r>
            <a:r>
              <a:rPr lang="en-US" sz="4000" dirty="0" err="1">
                <a:solidFill>
                  <a:srgbClr val="000000"/>
                </a:solidFill>
                <a:latin typeface="Times New Roman" panose="02020603050405020304" pitchFamily="18" charset="0"/>
                <a:ea typeface="Times New Roman" panose="02020603050405020304" pitchFamily="18" charset="0"/>
              </a:rPr>
              <a:t>em</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cần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đọc</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văn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bản</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với</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giọng</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như</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thế</a:t>
            </a:r>
            <a:r>
              <a:rPr lang="en-US" sz="4000" dirty="0">
                <a:solidFill>
                  <a:srgbClr val="000000"/>
                </a:solidFill>
                <a:latin typeface="Times New Roman" panose="02020603050405020304" pitchFamily="18" charset="0"/>
                <a:ea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rPr>
              <a:t>nào</a:t>
            </a:r>
            <a:r>
              <a:rPr lang="en-US" sz="4000" dirty="0">
                <a:solidFill>
                  <a:srgbClr val="000000"/>
                </a:solidFill>
                <a:latin typeface="Times New Roman" panose="02020603050405020304" pitchFamily="18" charset="0"/>
                <a:ea typeface="Times New Roman" panose="02020603050405020304" pitchFamily="18" charset="0"/>
              </a:rPr>
              <a:t>?</a:t>
            </a:r>
            <a:br>
              <a:rPr lang="en-US" sz="4000" dirty="0">
                <a:solidFill>
                  <a:srgbClr val="000000"/>
                </a:solidFill>
                <a:latin typeface="Times New Roman" panose="02020603050405020304" pitchFamily="18" charset="0"/>
                <a:ea typeface="Times New Roman" panose="02020603050405020304" pitchFamily="18" charset="0"/>
              </a:rPr>
            </a:br>
            <a:endParaRPr lang="en-US" sz="4000" dirty="0"/>
          </a:p>
        </p:txBody>
      </p:sp>
      <p:sp>
        <p:nvSpPr>
          <p:cNvPr id="8" name="Right Arrow 7"/>
          <p:cNvSpPr/>
          <p:nvPr/>
        </p:nvSpPr>
        <p:spPr>
          <a:xfrm>
            <a:off x="6654018" y="4092599"/>
            <a:ext cx="956603" cy="1223889"/>
          </a:xfrm>
          <a:prstGeom prst="rightArrow">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Alternate Process 8"/>
          <p:cNvSpPr/>
          <p:nvPr/>
        </p:nvSpPr>
        <p:spPr>
          <a:xfrm>
            <a:off x="7779434" y="3065657"/>
            <a:ext cx="4164037" cy="3277771"/>
          </a:xfrm>
          <a:prstGeom prst="flowChartAlternateProcess">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000000"/>
              </a:solidFill>
              <a:latin typeface="Times New Roman" panose="02020603050405020304" pitchFamily="18" charset="0"/>
              <a:ea typeface="Times New Roman" panose="02020603050405020304" pitchFamily="18" charset="0"/>
            </a:endParaRPr>
          </a:p>
          <a:p>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Giọng</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dịu</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nhẹ</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chậm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êm</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tha</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thiết</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tình</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cảm</a:t>
            </a:r>
            <a:endParaRPr lang="en-US" sz="3600" dirty="0">
              <a:solidFill>
                <a:srgbClr val="000000"/>
              </a:solidFill>
              <a:latin typeface="Times New Roman" panose="02020603050405020304" pitchFamily="18" charset="0"/>
              <a:ea typeface="Times New Roman" panose="02020603050405020304" pitchFamily="18" charset="0"/>
            </a:endParaRPr>
          </a:p>
          <a:p>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Chú</a:t>
            </a:r>
            <a:r>
              <a:rPr lang="en-US" sz="3600" dirty="0">
                <a:solidFill>
                  <a:srgbClr val="000000"/>
                </a:solidFill>
                <a:latin typeface="Times New Roman" panose="02020603050405020304" pitchFamily="18" charset="0"/>
                <a:ea typeface="Times New Roman" panose="02020603050405020304" pitchFamily="18" charset="0"/>
              </a:rPr>
              <a:t> ý </a:t>
            </a:r>
            <a:r>
              <a:rPr lang="en-US" sz="3600" dirty="0" err="1">
                <a:solidFill>
                  <a:srgbClr val="000000"/>
                </a:solidFill>
                <a:latin typeface="Times New Roman" panose="02020603050405020304" pitchFamily="18" charset="0"/>
                <a:ea typeface="Times New Roman" panose="02020603050405020304" pitchFamily="18" charset="0"/>
              </a:rPr>
              <a:t>nhịp</a:t>
            </a:r>
            <a:r>
              <a:rPr lang="en-US" sz="3600" dirty="0">
                <a:solidFill>
                  <a:srgbClr val="000000"/>
                </a:solidFill>
                <a:latin typeface="Times New Roman" panose="02020603050405020304" pitchFamily="18" charset="0"/>
                <a:ea typeface="Times New Roman" panose="02020603050405020304" pitchFamily="18" charset="0"/>
              </a:rPr>
              <a:t> 4/4 </a:t>
            </a:r>
            <a:r>
              <a:rPr lang="en-US" sz="3600" dirty="0" err="1">
                <a:solidFill>
                  <a:srgbClr val="000000"/>
                </a:solidFill>
                <a:latin typeface="Times New Roman" panose="02020603050405020304" pitchFamily="18" charset="0"/>
                <a:ea typeface="Times New Roman" panose="02020603050405020304" pitchFamily="18" charset="0"/>
              </a:rPr>
              <a:t>hoặc</a:t>
            </a:r>
            <a:r>
              <a:rPr lang="en-US" sz="3600" dirty="0">
                <a:solidFill>
                  <a:srgbClr val="000000"/>
                </a:solidFill>
                <a:latin typeface="Times New Roman" panose="02020603050405020304" pitchFamily="18" charset="0"/>
                <a:ea typeface="Times New Roman" panose="02020603050405020304" pitchFamily="18" charset="0"/>
              </a:rPr>
              <a:t> 2/2/2/2</a:t>
            </a:r>
            <a:br>
              <a:rPr lang="en-US" sz="3600" dirty="0">
                <a:solidFill>
                  <a:srgbClr val="000000"/>
                </a:solidFill>
                <a:latin typeface="Times New Roman" panose="02020603050405020304" pitchFamily="18" charset="0"/>
                <a:ea typeface="Times New Roman" panose="02020603050405020304" pitchFamily="18" charset="0"/>
              </a:rPr>
            </a:br>
            <a:endParaRPr lang="en-US" sz="3600" dirty="0"/>
          </a:p>
        </p:txBody>
      </p:sp>
      <p:pic>
        <p:nvPicPr>
          <p:cNvPr id="10" name="Picture 9"/>
          <p:cNvPicPr>
            <a:picLocks noChangeAspect="1"/>
          </p:cNvPicPr>
          <p:nvPr/>
        </p:nvPicPr>
        <p:blipFill>
          <a:blip r:embed="rId4"/>
          <a:stretch>
            <a:fillRect/>
          </a:stretch>
        </p:blipFill>
        <p:spPr>
          <a:xfrm>
            <a:off x="8485310" y="141506"/>
            <a:ext cx="2712573" cy="18083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ounded Rectangle 10"/>
          <p:cNvSpPr/>
          <p:nvPr/>
        </p:nvSpPr>
        <p:spPr>
          <a:xfrm>
            <a:off x="126608" y="1831144"/>
            <a:ext cx="635859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a:t>
            </a:r>
            <a:r>
              <a:rPr lang="vi-VN" sz="2800" b="1">
                <a:solidFill>
                  <a:srgbClr val="0D0D0D"/>
                </a:solidFill>
                <a:latin typeface="Times New Roman" panose="02020603050405020304" pitchFamily="18" charset="0"/>
                <a:ea typeface="Times New Roman" panose="02020603050405020304" pitchFamily="18" charset="0"/>
              </a:rPr>
              <a:t>. </a:t>
            </a:r>
            <a:r>
              <a:rPr lang="en-US" sz="2800" b="1">
                <a:solidFill>
                  <a:srgbClr val="0D0D0D"/>
                </a:solidFill>
                <a:latin typeface="Times New Roman" panose="02020603050405020304" pitchFamily="18" charset="0"/>
                <a:ea typeface="Times New Roman" panose="02020603050405020304" pitchFamily="18" charset="0"/>
              </a:rPr>
              <a:t>Chú </a:t>
            </a:r>
            <a:r>
              <a:rPr lang="en-US" sz="2800" b="1" dirty="0" err="1">
                <a:solidFill>
                  <a:srgbClr val="0D0D0D"/>
                </a:solidFill>
                <a:latin typeface="Times New Roman" panose="02020603050405020304" pitchFamily="18" charset="0"/>
                <a:ea typeface="Times New Roman" panose="02020603050405020304" pitchFamily="18" charset="0"/>
              </a:rPr>
              <a:t>thích</a:t>
            </a:r>
            <a:r>
              <a:rPr lang="en-US" sz="2800" b="1" dirty="0">
                <a:solidFill>
                  <a:srgbClr val="0D0D0D"/>
                </a:solidFill>
                <a:latin typeface="Times New Roman" panose="02020603050405020304" pitchFamily="18" charset="0"/>
                <a:ea typeface="Times New Roman" panose="02020603050405020304" pitchFamily="18" charset="0"/>
              </a:rPr>
              <a:t> (SGK).</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6149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39605" y="1479452"/>
            <a:ext cx="4258226" cy="46993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ight Arrow Callout 5"/>
          <p:cNvSpPr/>
          <p:nvPr/>
        </p:nvSpPr>
        <p:spPr>
          <a:xfrm>
            <a:off x="1694169" y="1294228"/>
            <a:ext cx="4860974" cy="4502442"/>
          </a:xfrm>
          <a:prstGeom prst="rightArrowCallout">
            <a:avLst/>
          </a:prstGeom>
          <a:solidFill>
            <a:schemeClr val="accent2">
              <a:lumMod val="20000"/>
              <a:lumOff val="8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convex"/>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300"/>
              </a:spcBef>
              <a:spcAft>
                <a:spcPts val="300"/>
              </a:spcAft>
              <a:tabLst>
                <a:tab pos="228600" algn="l"/>
              </a:tabLst>
            </a:pPr>
            <a:r>
              <a:rPr lang="en-US" sz="2800" b="1" dirty="0" err="1">
                <a:solidFill>
                  <a:schemeClr val="tx1"/>
                </a:solidFill>
                <a:latin typeface="Times New Roman" panose="02020603050405020304" pitchFamily="18" charset="0"/>
                <a:ea typeface="Calibri" panose="020F0502020204030204" pitchFamily="34" charset="0"/>
              </a:rPr>
              <a:t>Đọc</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lại</a:t>
            </a:r>
            <a:r>
              <a:rPr lang="en-US" sz="2800" b="1" dirty="0">
                <a:solidFill>
                  <a:schemeClr val="tx1"/>
                </a:solidFill>
                <a:latin typeface="Times New Roman" panose="02020603050405020304" pitchFamily="18" charset="0"/>
                <a:ea typeface="Calibri" panose="020F0502020204030204" pitchFamily="34" charset="0"/>
              </a:rPr>
              <a:t> 03 </a:t>
            </a:r>
            <a:r>
              <a:rPr lang="en-US" sz="2800" b="1" dirty="0" err="1">
                <a:solidFill>
                  <a:schemeClr val="tx1"/>
                </a:solidFill>
                <a:latin typeface="Times New Roman" panose="02020603050405020304" pitchFamily="18" charset="0"/>
                <a:ea typeface="Calibri" panose="020F0502020204030204" pitchFamily="34" charset="0"/>
              </a:rPr>
              <a:t>bài</a:t>
            </a:r>
            <a:r>
              <a:rPr lang="en-US" sz="2800" b="1" dirty="0">
                <a:solidFill>
                  <a:schemeClr val="tx1"/>
                </a:solidFill>
                <a:latin typeface="Times New Roman" panose="02020603050405020304" pitchFamily="18" charset="0"/>
                <a:ea typeface="Calibri" panose="020F0502020204030204" pitchFamily="34" charset="0"/>
              </a:rPr>
              <a:t> ca </a:t>
            </a:r>
            <a:r>
              <a:rPr lang="en-US" sz="2800" b="1" dirty="0" err="1">
                <a:solidFill>
                  <a:schemeClr val="tx1"/>
                </a:solidFill>
                <a:latin typeface="Times New Roman" panose="02020603050405020304" pitchFamily="18" charset="0"/>
                <a:ea typeface="Calibri" panose="020F0502020204030204" pitchFamily="34" charset="0"/>
              </a:rPr>
              <a:t>dao</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trong</a:t>
            </a:r>
            <a:r>
              <a:rPr lang="en-US" sz="2800" b="1" dirty="0">
                <a:solidFill>
                  <a:schemeClr val="tx1"/>
                </a:solidFill>
                <a:latin typeface="Times New Roman" panose="02020603050405020304" pitchFamily="18" charset="0"/>
                <a:ea typeface="Calibri" panose="020F0502020204030204" pitchFamily="34" charset="0"/>
              </a:rPr>
              <a:t> SGK </a:t>
            </a:r>
            <a:r>
              <a:rPr lang="en-US" sz="2800" b="1" dirty="0" err="1">
                <a:solidFill>
                  <a:schemeClr val="tx1"/>
                </a:solidFill>
                <a:latin typeface="Times New Roman" panose="02020603050405020304" pitchFamily="18" charset="0"/>
                <a:ea typeface="Calibri" panose="020F0502020204030204" pitchFamily="34" charset="0"/>
              </a:rPr>
              <a:t>và</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cho</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biết</a:t>
            </a:r>
            <a:r>
              <a:rPr lang="en-US" sz="2800" b="1" dirty="0">
                <a:solidFill>
                  <a:schemeClr val="tx1"/>
                </a:solidFill>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ea typeface="Times New Roman" panose="02020603050405020304" pitchFamily="18" charset="0"/>
            </a:endParaRPr>
          </a:p>
          <a:p>
            <a:r>
              <a:rPr lang="en-US" sz="2800" dirty="0">
                <a:solidFill>
                  <a:schemeClr val="tx1"/>
                </a:solidFill>
                <a:latin typeface="Times New Roman" panose="02020603050405020304" pitchFamily="18" charset="0"/>
                <a:ea typeface="Times New Roman" panose="02020603050405020304" pitchFamily="18" charset="0"/>
              </a:rPr>
              <a:t>? </a:t>
            </a:r>
            <a:r>
              <a:rPr lang="en-US" sz="2800" i="1" dirty="0">
                <a:solidFill>
                  <a:schemeClr val="tx1"/>
                </a:solidFill>
                <a:latin typeface="Times New Roman" panose="02020603050405020304" pitchFamily="18" charset="0"/>
                <a:ea typeface="Times New Roman" panose="02020603050405020304" pitchFamily="18" charset="0"/>
              </a:rPr>
              <a:t>Ba </a:t>
            </a:r>
            <a:r>
              <a:rPr lang="en-US" sz="2800" i="1" dirty="0" err="1">
                <a:solidFill>
                  <a:schemeClr val="tx1"/>
                </a:solidFill>
                <a:latin typeface="Times New Roman" panose="02020603050405020304" pitchFamily="18" charset="0"/>
                <a:ea typeface="Times New Roman" panose="02020603050405020304" pitchFamily="18" charset="0"/>
              </a:rPr>
              <a:t>bài</a:t>
            </a:r>
            <a:r>
              <a:rPr lang="en-US" sz="2800" i="1" dirty="0">
                <a:solidFill>
                  <a:schemeClr val="tx1"/>
                </a:solidFill>
                <a:latin typeface="Times New Roman" panose="02020603050405020304" pitchFamily="18" charset="0"/>
                <a:ea typeface="Times New Roman" panose="02020603050405020304" pitchFamily="18" charset="0"/>
              </a:rPr>
              <a:t> ca </a:t>
            </a:r>
            <a:r>
              <a:rPr lang="en-US" sz="2800" i="1" dirty="0" err="1">
                <a:solidFill>
                  <a:schemeClr val="tx1"/>
                </a:solidFill>
                <a:latin typeface="Times New Roman" panose="02020603050405020304" pitchFamily="18" charset="0"/>
                <a:ea typeface="Times New Roman" panose="02020603050405020304" pitchFamily="18" charset="0"/>
              </a:rPr>
              <a:t>dao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cập</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đến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những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cảm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gia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đình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viết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theo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thể</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thơ</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
        <p:nvSpPr>
          <p:cNvPr id="7" name="Rounded Rectangle 6"/>
          <p:cNvSpPr/>
          <p:nvPr/>
        </p:nvSpPr>
        <p:spPr>
          <a:xfrm>
            <a:off x="126608" y="180536"/>
            <a:ext cx="6317055"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32373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6608" y="180536"/>
            <a:ext cx="63027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Rounded Rectangle 11"/>
          <p:cNvSpPr/>
          <p:nvPr/>
        </p:nvSpPr>
        <p:spPr>
          <a:xfrm>
            <a:off x="126608" y="978876"/>
            <a:ext cx="6302767"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3. </a:t>
            </a:r>
            <a:r>
              <a:rPr lang="en-US" sz="2800" b="1" dirty="0" err="1">
                <a:solidFill>
                  <a:srgbClr val="0D0D0D"/>
                </a:solidFill>
                <a:latin typeface="Times New Roman" panose="02020603050405020304" pitchFamily="18" charset="0"/>
                <a:ea typeface="Times New Roman" panose="02020603050405020304" pitchFamily="18" charset="0"/>
              </a:rPr>
              <a:t>Thể</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thơ</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298912" y="1977186"/>
            <a:ext cx="11594177" cy="4131472"/>
            <a:chOff x="132442" y="2077198"/>
            <a:chExt cx="11594177" cy="4131472"/>
          </a:xfrm>
          <a:solidFill>
            <a:schemeClr val="accent6">
              <a:lumMod val="50000"/>
            </a:schemeClr>
          </a:solidFill>
          <a:scene3d>
            <a:camera prst="orthographicFront">
              <a:rot lat="0" lon="0" rev="0"/>
            </a:camera>
            <a:lightRig rig="soft" dir="t">
              <a:rot lat="0" lon="0" rev="0"/>
            </a:lightRig>
          </a:scene3d>
        </p:grpSpPr>
        <p:sp>
          <p:nvSpPr>
            <p:cNvPr id="3" name="Freeform 2"/>
            <p:cNvSpPr/>
            <p:nvPr/>
          </p:nvSpPr>
          <p:spPr>
            <a:xfrm>
              <a:off x="4219705" y="4142935"/>
              <a:ext cx="817452" cy="1566987"/>
            </a:xfrm>
            <a:custGeom>
              <a:avLst/>
              <a:gdLst/>
              <a:ahLst/>
              <a:cxnLst/>
              <a:rect l="0" t="0" r="0" b="0"/>
              <a:pathLst>
                <a:path>
                  <a:moveTo>
                    <a:pt x="0" y="0"/>
                  </a:moveTo>
                  <a:lnTo>
                    <a:pt x="408726" y="0"/>
                  </a:lnTo>
                  <a:lnTo>
                    <a:pt x="408726" y="1652714"/>
                  </a:lnTo>
                  <a:lnTo>
                    <a:pt x="817452" y="1652714"/>
                  </a:lnTo>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219705" y="4071495"/>
              <a:ext cx="817452" cy="105476"/>
            </a:xfrm>
            <a:custGeom>
              <a:avLst/>
              <a:gdLst/>
              <a:ahLst/>
              <a:cxnLst/>
              <a:rect l="0" t="0" r="0" b="0"/>
              <a:pathLst>
                <a:path>
                  <a:moveTo>
                    <a:pt x="0" y="0"/>
                  </a:moveTo>
                  <a:lnTo>
                    <a:pt x="408726" y="0"/>
                  </a:lnTo>
                  <a:lnTo>
                    <a:pt x="408726" y="105476"/>
                  </a:lnTo>
                  <a:lnTo>
                    <a:pt x="817452" y="105476"/>
                  </a:lnTo>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4219705" y="2595696"/>
              <a:ext cx="817452" cy="1547238"/>
            </a:xfrm>
            <a:custGeom>
              <a:avLst/>
              <a:gdLst/>
              <a:ahLst/>
              <a:cxnLst/>
              <a:rect l="0" t="0" r="0" b="0"/>
              <a:pathLst>
                <a:path>
                  <a:moveTo>
                    <a:pt x="0" y="1547238"/>
                  </a:moveTo>
                  <a:lnTo>
                    <a:pt x="408726" y="1547238"/>
                  </a:lnTo>
                  <a:lnTo>
                    <a:pt x="408726" y="0"/>
                  </a:lnTo>
                  <a:lnTo>
                    <a:pt x="817452" y="0"/>
                  </a:lnTo>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132442" y="3519627"/>
              <a:ext cx="4087263" cy="1246615"/>
            </a:xfrm>
            <a:custGeom>
              <a:avLst/>
              <a:gdLst>
                <a:gd name="connsiteX0" fmla="*/ 0 w 4087263"/>
                <a:gd name="connsiteY0" fmla="*/ 0 h 1246615"/>
                <a:gd name="connsiteX1" fmla="*/ 4087263 w 4087263"/>
                <a:gd name="connsiteY1" fmla="*/ 0 h 1246615"/>
                <a:gd name="connsiteX2" fmla="*/ 4087263 w 4087263"/>
                <a:gd name="connsiteY2" fmla="*/ 1246615 h 1246615"/>
                <a:gd name="connsiteX3" fmla="*/ 0 w 4087263"/>
                <a:gd name="connsiteY3" fmla="*/ 1246615 h 1246615"/>
                <a:gd name="connsiteX4" fmla="*/ 0 w 4087263"/>
                <a:gd name="connsiteY4" fmla="*/ 0 h 124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7263" h="1246615">
                  <a:moveTo>
                    <a:pt x="0" y="0"/>
                  </a:moveTo>
                  <a:lnTo>
                    <a:pt x="4087263" y="0"/>
                  </a:lnTo>
                  <a:lnTo>
                    <a:pt x="4087263" y="1246615"/>
                  </a:lnTo>
                  <a:lnTo>
                    <a:pt x="0" y="1246615"/>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4.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 </a:t>
              </a:r>
              <a:r>
                <a:rPr lang="en-US" sz="3200" b="1" kern="1200" dirty="0" err="1">
                  <a:latin typeface="Times New Roman" panose="02020603050405020304" pitchFamily="18" charset="0"/>
                  <a:cs typeface="Times New Roman" panose="02020603050405020304" pitchFamily="18" charset="0"/>
                </a:rPr>
                <a:t>khái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quát</a:t>
              </a:r>
              <a:r>
                <a:rPr lang="en-US" sz="3200" b="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037158" y="2077198"/>
              <a:ext cx="6666817" cy="1328126"/>
            </a:xfrm>
            <a:custGeom>
              <a:avLst/>
              <a:gdLst>
                <a:gd name="connsiteX0" fmla="*/ 0 w 6666817"/>
                <a:gd name="connsiteY0" fmla="*/ 0 h 1036997"/>
                <a:gd name="connsiteX1" fmla="*/ 6666817 w 6666817"/>
                <a:gd name="connsiteY1" fmla="*/ 0 h 1036997"/>
                <a:gd name="connsiteX2" fmla="*/ 6666817 w 6666817"/>
                <a:gd name="connsiteY2" fmla="*/ 1036997 h 1036997"/>
                <a:gd name="connsiteX3" fmla="*/ 0 w 6666817"/>
                <a:gd name="connsiteY3" fmla="*/ 1036997 h 1036997"/>
                <a:gd name="connsiteX4" fmla="*/ 0 w 6666817"/>
                <a:gd name="connsiteY4" fmla="*/ 0 h 103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6817" h="1036997">
                  <a:moveTo>
                    <a:pt x="0" y="0"/>
                  </a:moveTo>
                  <a:lnTo>
                    <a:pt x="6666817" y="0"/>
                  </a:lnTo>
                  <a:lnTo>
                    <a:pt x="6666817" y="1036997"/>
                  </a:lnTo>
                  <a:lnTo>
                    <a:pt x="0" y="1036997"/>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1:</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lao</a:t>
              </a:r>
              <a:r>
                <a:rPr lang="en-US" sz="3200" kern="1200" dirty="0">
                  <a:latin typeface="Times New Roman" panose="02020603050405020304" pitchFamily="18" charset="0"/>
                  <a:cs typeface="Times New Roman" panose="02020603050405020304" pitchFamily="18" charset="0"/>
                </a:rPr>
                <a:t> cha </a:t>
              </a:r>
              <a:r>
                <a:rPr lang="en-US" sz="3200" kern="1200" dirty="0" err="1">
                  <a:latin typeface="Times New Roman" panose="02020603050405020304" pitchFamily="18" charset="0"/>
                  <a:cs typeface="Times New Roman" panose="02020603050405020304" pitchFamily="18" charset="0"/>
                </a:rPr>
                <a:t>mẹ</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bao</a:t>
              </a:r>
              <a:r>
                <a:rPr lang="en-US" sz="3200" kern="1200" dirty="0">
                  <a:latin typeface="Times New Roman" panose="02020603050405020304" pitchFamily="18" charset="0"/>
                  <a:cs typeface="Times New Roman" panose="02020603050405020304" pitchFamily="18" charset="0"/>
                </a:rPr>
                <a:t> la </a:t>
              </a:r>
              <a:r>
                <a:rPr lang="en-US" sz="3200" kern="1200" dirty="0" err="1">
                  <a:latin typeface="Times New Roman" panose="02020603050405020304" pitchFamily="18" charset="0"/>
                  <a:cs typeface="Times New Roman" panose="02020603050405020304" pitchFamily="18" charset="0"/>
                </a:rPr>
                <a:t>rộng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lớn</a:t>
              </a:r>
              <a:endParaRPr lang="en-US" sz="32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5037157" y="3519627"/>
              <a:ext cx="6666818" cy="1508607"/>
            </a:xfrm>
            <a:custGeom>
              <a:avLst/>
              <a:gdLst>
                <a:gd name="connsiteX0" fmla="*/ 0 w 6627334"/>
                <a:gd name="connsiteY0" fmla="*/ 0 h 1246615"/>
                <a:gd name="connsiteX1" fmla="*/ 6627334 w 6627334"/>
                <a:gd name="connsiteY1" fmla="*/ 0 h 1246615"/>
                <a:gd name="connsiteX2" fmla="*/ 6627334 w 6627334"/>
                <a:gd name="connsiteY2" fmla="*/ 1246615 h 1246615"/>
                <a:gd name="connsiteX3" fmla="*/ 0 w 6627334"/>
                <a:gd name="connsiteY3" fmla="*/ 1246615 h 1246615"/>
                <a:gd name="connsiteX4" fmla="*/ 0 w 6627334"/>
                <a:gd name="connsiteY4" fmla="*/ 0 h 124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334" h="1246615">
                  <a:moveTo>
                    <a:pt x="0" y="0"/>
                  </a:moveTo>
                  <a:lnTo>
                    <a:pt x="6627334" y="0"/>
                  </a:lnTo>
                  <a:lnTo>
                    <a:pt x="6627334" y="1246615"/>
                  </a:lnTo>
                  <a:lnTo>
                    <a:pt x="0" y="1246615"/>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2:</a:t>
              </a:r>
              <a:r>
                <a:rPr lang="vi-VN" sz="3200" kern="1200" dirty="0">
                  <a:latin typeface="Times New Roman" panose="02020603050405020304" pitchFamily="18" charset="0"/>
                  <a:cs typeface="Times New Roman" panose="02020603050405020304" pitchFamily="18" charset="0"/>
                </a:rPr>
                <a:t> Lòng biết ơn, nhớ về quê hương cội nguồn của mình</a:t>
              </a:r>
              <a:endParaRPr lang="en-US" sz="32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037158" y="5143765"/>
              <a:ext cx="6689461" cy="1064905"/>
            </a:xfrm>
            <a:custGeom>
              <a:avLst/>
              <a:gdLst>
                <a:gd name="connsiteX0" fmla="*/ 0 w 6689461"/>
                <a:gd name="connsiteY0" fmla="*/ 0 h 826044"/>
                <a:gd name="connsiteX1" fmla="*/ 6689461 w 6689461"/>
                <a:gd name="connsiteY1" fmla="*/ 0 h 826044"/>
                <a:gd name="connsiteX2" fmla="*/ 6689461 w 6689461"/>
                <a:gd name="connsiteY2" fmla="*/ 826044 h 826044"/>
                <a:gd name="connsiteX3" fmla="*/ 0 w 6689461"/>
                <a:gd name="connsiteY3" fmla="*/ 826044 h 826044"/>
                <a:gd name="connsiteX4" fmla="*/ 0 w 6689461"/>
                <a:gd name="connsiteY4" fmla="*/ 0 h 82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9461" h="826044">
                  <a:moveTo>
                    <a:pt x="0" y="0"/>
                  </a:moveTo>
                  <a:lnTo>
                    <a:pt x="6689461" y="0"/>
                  </a:lnTo>
                  <a:lnTo>
                    <a:pt x="6689461" y="826044"/>
                  </a:lnTo>
                  <a:lnTo>
                    <a:pt x="0" y="826044"/>
                  </a:lnTo>
                  <a:lnTo>
                    <a:pt x="0" y="0"/>
                  </a:lnTo>
                  <a:close/>
                </a:path>
              </a:pathLst>
            </a:cu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ctr" anchorCtr="0">
              <a:noAutofit/>
            </a:bodyPr>
            <a:lstStyle/>
            <a:p>
              <a:pPr lvl="0" algn="l" defTabSz="1422400">
                <a:lnSpc>
                  <a:spcPct val="90000"/>
                </a:lnSpc>
                <a:spcBef>
                  <a:spcPct val="0"/>
                </a:spcBef>
                <a:spcAft>
                  <a:spcPct val="35000"/>
                </a:spcAft>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3:</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cảm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anh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em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ruột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thịt</a:t>
              </a:r>
              <a:endParaRPr lang="en-US" sz="3200" kern="1200" dirty="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908908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162430" y="912056"/>
            <a:ext cx="2956816" cy="1542422"/>
          </a:xfrm>
          <a:prstGeom prst="ellipse">
            <a:avLst/>
          </a:prstGeom>
          <a:ln>
            <a:noFill/>
          </a:ln>
          <a:effectLst>
            <a:softEdge rad="112500"/>
          </a:effectLst>
        </p:spPr>
      </p:pic>
      <p:sp>
        <p:nvSpPr>
          <p:cNvPr id="5" name="Rounded Rectangle 4"/>
          <p:cNvSpPr/>
          <p:nvPr/>
        </p:nvSpPr>
        <p:spPr>
          <a:xfrm>
            <a:off x="126608" y="180536"/>
            <a:ext cx="6317055"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Việt</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Nam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ounded Rectangle 5"/>
          <p:cNvSpPr/>
          <p:nvPr/>
        </p:nvSpPr>
        <p:spPr>
          <a:xfrm>
            <a:off x="126608" y="1008183"/>
            <a:ext cx="6317055"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5. </a:t>
            </a:r>
            <a:r>
              <a:rPr lang="vi-VN" sz="2800" b="1" dirty="0">
                <a:solidFill>
                  <a:srgbClr val="0D0D0D"/>
                </a:solidFill>
                <a:latin typeface="Times New Roman" panose="02020603050405020304" pitchFamily="18" charset="0"/>
                <a:ea typeface="Times New Roman" panose="02020603050405020304" pitchFamily="18" charset="0"/>
              </a:rPr>
              <a:t>Phân tích</a:t>
            </a:r>
            <a:endParaRPr lang="en-US" sz="2800" dirty="0">
              <a:effectLst/>
              <a:latin typeface="Times New Roman" panose="02020603050405020304" pitchFamily="18" charset="0"/>
              <a:ea typeface="Times New Roman" panose="02020603050405020304" pitchFamily="18" charset="0"/>
            </a:endParaRPr>
          </a:p>
        </p:txBody>
      </p:sp>
      <p:sp>
        <p:nvSpPr>
          <p:cNvPr id="3" name="Freeform 2"/>
          <p:cNvSpPr/>
          <p:nvPr/>
        </p:nvSpPr>
        <p:spPr>
          <a:xfrm>
            <a:off x="840890" y="2703007"/>
            <a:ext cx="3753650" cy="1983548"/>
          </a:xfrm>
          <a:custGeom>
            <a:avLst/>
            <a:gdLst>
              <a:gd name="connsiteX0" fmla="*/ 0 w 3753650"/>
              <a:gd name="connsiteY0" fmla="*/ 0 h 1983548"/>
              <a:gd name="connsiteX1" fmla="*/ 2761876 w 3753650"/>
              <a:gd name="connsiteY1" fmla="*/ 0 h 1983548"/>
              <a:gd name="connsiteX2" fmla="*/ 3753650 w 3753650"/>
              <a:gd name="connsiteY2" fmla="*/ 991774 h 1983548"/>
              <a:gd name="connsiteX3" fmla="*/ 2761876 w 3753650"/>
              <a:gd name="connsiteY3" fmla="*/ 1983548 h 1983548"/>
              <a:gd name="connsiteX4" fmla="*/ 0 w 3753650"/>
              <a:gd name="connsiteY4" fmla="*/ 1983548 h 1983548"/>
              <a:gd name="connsiteX5" fmla="*/ 991774 w 3753650"/>
              <a:gd name="connsiteY5" fmla="*/ 991774 h 1983548"/>
              <a:gd name="connsiteX6" fmla="*/ 0 w 3753650"/>
              <a:gd name="connsiteY6" fmla="*/ 0 h 198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983548">
                <a:moveTo>
                  <a:pt x="0" y="0"/>
                </a:moveTo>
                <a:lnTo>
                  <a:pt x="2761876" y="0"/>
                </a:lnTo>
                <a:lnTo>
                  <a:pt x="3753650" y="991774"/>
                </a:lnTo>
                <a:lnTo>
                  <a:pt x="2761876" y="1983548"/>
                </a:lnTo>
                <a:lnTo>
                  <a:pt x="0" y="1983548"/>
                </a:lnTo>
                <a:lnTo>
                  <a:pt x="991774" y="991774"/>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103788" tIns="37338" rIns="1029112" bIns="37338" numCol="1" spcCol="1270" anchor="ctr" anchorCtr="0">
            <a:noAutofit/>
          </a:bodyPr>
          <a:lstStyle/>
          <a:p>
            <a:pPr lvl="0" algn="ctr"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Chia </a:t>
            </a:r>
            <a:r>
              <a:rPr lang="en-US" sz="2800" kern="1200" dirty="0" err="1">
                <a:latin typeface="Times New Roman" panose="02020603050405020304" pitchFamily="18" charset="0"/>
                <a:cs typeface="Times New Roman" panose="02020603050405020304" pitchFamily="18" charset="0"/>
              </a:rPr>
              <a:t>lớp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4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endParaRPr lang="en-US" sz="28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4219175" y="2754372"/>
            <a:ext cx="3753650" cy="1880818"/>
          </a:xfrm>
          <a:custGeom>
            <a:avLst/>
            <a:gdLst>
              <a:gd name="connsiteX0" fmla="*/ 0 w 3753650"/>
              <a:gd name="connsiteY0" fmla="*/ 0 h 1880818"/>
              <a:gd name="connsiteX1" fmla="*/ 2813241 w 3753650"/>
              <a:gd name="connsiteY1" fmla="*/ 0 h 1880818"/>
              <a:gd name="connsiteX2" fmla="*/ 3753650 w 3753650"/>
              <a:gd name="connsiteY2" fmla="*/ 940409 h 1880818"/>
              <a:gd name="connsiteX3" fmla="*/ 2813241 w 3753650"/>
              <a:gd name="connsiteY3" fmla="*/ 1880818 h 1880818"/>
              <a:gd name="connsiteX4" fmla="*/ 0 w 3753650"/>
              <a:gd name="connsiteY4" fmla="*/ 1880818 h 1880818"/>
              <a:gd name="connsiteX5" fmla="*/ 940409 w 3753650"/>
              <a:gd name="connsiteY5" fmla="*/ 940409 h 1880818"/>
              <a:gd name="connsiteX6" fmla="*/ 0 w 3753650"/>
              <a:gd name="connsiteY6" fmla="*/ 0 h 18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880818">
                <a:moveTo>
                  <a:pt x="0" y="0"/>
                </a:moveTo>
                <a:lnTo>
                  <a:pt x="2813241" y="0"/>
                </a:lnTo>
                <a:lnTo>
                  <a:pt x="3753650" y="940409"/>
                </a:lnTo>
                <a:lnTo>
                  <a:pt x="2813241" y="1880818"/>
                </a:lnTo>
                <a:lnTo>
                  <a:pt x="0" y="1880818"/>
                </a:lnTo>
                <a:lnTo>
                  <a:pt x="940409" y="940409"/>
                </a:lnTo>
                <a:lnTo>
                  <a:pt x="0" y="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052423" tIns="37338" rIns="977747" bIns="37338"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nhóm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04</a:t>
            </a:r>
          </a:p>
        </p:txBody>
      </p:sp>
      <p:sp>
        <p:nvSpPr>
          <p:cNvPr id="9" name="Freeform 8"/>
          <p:cNvSpPr/>
          <p:nvPr/>
        </p:nvSpPr>
        <p:spPr>
          <a:xfrm>
            <a:off x="7597460" y="2754372"/>
            <a:ext cx="3753650" cy="1880818"/>
          </a:xfrm>
          <a:custGeom>
            <a:avLst/>
            <a:gdLst>
              <a:gd name="connsiteX0" fmla="*/ 0 w 3753650"/>
              <a:gd name="connsiteY0" fmla="*/ 0 h 1880818"/>
              <a:gd name="connsiteX1" fmla="*/ 2813241 w 3753650"/>
              <a:gd name="connsiteY1" fmla="*/ 0 h 1880818"/>
              <a:gd name="connsiteX2" fmla="*/ 3753650 w 3753650"/>
              <a:gd name="connsiteY2" fmla="*/ 940409 h 1880818"/>
              <a:gd name="connsiteX3" fmla="*/ 2813241 w 3753650"/>
              <a:gd name="connsiteY3" fmla="*/ 1880818 h 1880818"/>
              <a:gd name="connsiteX4" fmla="*/ 0 w 3753650"/>
              <a:gd name="connsiteY4" fmla="*/ 1880818 h 1880818"/>
              <a:gd name="connsiteX5" fmla="*/ 940409 w 3753650"/>
              <a:gd name="connsiteY5" fmla="*/ 940409 h 1880818"/>
              <a:gd name="connsiteX6" fmla="*/ 0 w 3753650"/>
              <a:gd name="connsiteY6" fmla="*/ 0 h 188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3650" h="1880818">
                <a:moveTo>
                  <a:pt x="0" y="0"/>
                </a:moveTo>
                <a:lnTo>
                  <a:pt x="2813241" y="0"/>
                </a:lnTo>
                <a:lnTo>
                  <a:pt x="3753650" y="940409"/>
                </a:lnTo>
                <a:lnTo>
                  <a:pt x="2813241" y="1880818"/>
                </a:lnTo>
                <a:lnTo>
                  <a:pt x="0" y="1880818"/>
                </a:lnTo>
                <a:lnTo>
                  <a:pt x="940409" y="940409"/>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1052423" tIns="37338" rIns="977747" bIns="37338"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5 </a:t>
            </a:r>
            <a:r>
              <a:rPr lang="en-US" sz="2800" kern="1200" dirty="0" err="1">
                <a:latin typeface="Times New Roman" panose="02020603050405020304" pitchFamily="18" charset="0"/>
                <a:cs typeface="Times New Roman" panose="02020603050405020304" pitchFamily="18" charset="0"/>
              </a:rPr>
              <a:t>phút</a:t>
            </a:r>
            <a:endParaRPr lang="en-US" sz="2800" kern="1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063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5. </a:t>
            </a:r>
            <a:r>
              <a:rPr lang="vi-VN" sz="2800" b="1" dirty="0">
                <a:solidFill>
                  <a:srgbClr val="0D0D0D"/>
                </a:solidFill>
                <a:latin typeface="Times New Roman" panose="02020603050405020304" pitchFamily="18" charset="0"/>
                <a:ea typeface="Times New Roman" panose="02020603050405020304" pitchFamily="18" charset="0"/>
              </a:rPr>
              <a:t>Phân tích</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21178358"/>
              </p:ext>
            </p:extLst>
          </p:nvPr>
        </p:nvGraphicFramePr>
        <p:xfrm>
          <a:off x="520506" y="2175688"/>
          <a:ext cx="11127546" cy="4019870"/>
        </p:xfrm>
        <a:graphic>
          <a:graphicData uri="http://schemas.openxmlformats.org/drawingml/2006/table">
            <a:tbl>
              <a:tblPr firstRow="1" firstCol="1" bandRow="1"/>
              <a:tblGrid>
                <a:gridCol w="2926079">
                  <a:extLst>
                    <a:ext uri="{9D8B030D-6E8A-4147-A177-3AD203B41FA5}">
                      <a16:colId xmlns:a16="http://schemas.microsoft.com/office/drawing/2014/main" val="2242012577"/>
                    </a:ext>
                  </a:extLst>
                </a:gridCol>
                <a:gridCol w="2610950">
                  <a:extLst>
                    <a:ext uri="{9D8B030D-6E8A-4147-A177-3AD203B41FA5}">
                      <a16:colId xmlns:a16="http://schemas.microsoft.com/office/drawing/2014/main" val="3347665053"/>
                    </a:ext>
                  </a:extLst>
                </a:gridCol>
                <a:gridCol w="2811416">
                  <a:extLst>
                    <a:ext uri="{9D8B030D-6E8A-4147-A177-3AD203B41FA5}">
                      <a16:colId xmlns:a16="http://schemas.microsoft.com/office/drawing/2014/main" val="2661094031"/>
                    </a:ext>
                  </a:extLst>
                </a:gridCol>
                <a:gridCol w="2779101">
                  <a:extLst>
                    <a:ext uri="{9D8B030D-6E8A-4147-A177-3AD203B41FA5}">
                      <a16:colId xmlns:a16="http://schemas.microsoft.com/office/drawing/2014/main" val="4203749880"/>
                    </a:ext>
                  </a:extLst>
                </a:gridCol>
              </a:tblGrid>
              <a:tr h="0">
                <a:tc>
                  <a:txBody>
                    <a:bodyPr/>
                    <a:lstStyle/>
                    <a:p>
                      <a:pPr marR="30480" algn="ctr">
                        <a:lnSpc>
                          <a:spcPct val="115000"/>
                        </a:lnSpc>
                        <a:spcAft>
                          <a:spcPts val="1200"/>
                        </a:spcAft>
                      </a:pP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bài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2: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 ca dao 2 (Tr 43)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 4: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a:t>
                      </a:r>
                      <a:r>
                        <a:rPr lang="en-US" sz="20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43)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9485811"/>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1). Nội dung chính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9690916"/>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2). Chỉ ra và nêu tác dụng của biện pháp so sánh trong bài ca dao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344350"/>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3). Sưu tầm thêm các bài ca dao cùng nội dung.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940341"/>
                  </a:ext>
                </a:extLst>
              </a:tr>
              <a:tr h="0">
                <a:tc>
                  <a:txBody>
                    <a:bodyPr/>
                    <a:lstStyle/>
                    <a:p>
                      <a:pPr marR="30480">
                        <a:lnSpc>
                          <a:spcPct val="115000"/>
                        </a:lnSpc>
                        <a:spcAft>
                          <a:spcPts val="1200"/>
                        </a:spcAft>
                      </a:pPr>
                      <a:r>
                        <a:rPr lang="en-US" sz="2000" b="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4). Vẽ tranh minh hoạ (nhiệm vụ về nhà)</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8314643"/>
                  </a:ext>
                </a:extLst>
              </a:tr>
            </a:tbl>
          </a:graphicData>
        </a:graphic>
      </p:graphicFrame>
      <p:sp>
        <p:nvSpPr>
          <p:cNvPr id="6" name="Rectangle 5"/>
          <p:cNvSpPr/>
          <p:nvPr/>
        </p:nvSpPr>
        <p:spPr>
          <a:xfrm>
            <a:off x="2864964" y="793110"/>
            <a:ext cx="6996659" cy="954107"/>
          </a:xfrm>
          <a:prstGeom prst="rect">
            <a:avLst/>
          </a:prstGeom>
          <a:noFill/>
        </p:spPr>
        <p:txBody>
          <a:bodyPr wrap="none" lIns="91440" tIns="45720" rIns="91440" bIns="45720">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PHIẾU HỌC TẬP 04</a:t>
            </a:r>
          </a:p>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TÌM HIỂU VĂN BẢN CA DAO VIỆT NAM</a:t>
            </a:r>
          </a:p>
        </p:txBody>
      </p:sp>
    </p:spTree>
    <p:custDataLst>
      <p:tags r:id="rId1"/>
    </p:custDataLst>
    <p:extLst>
      <p:ext uri="{BB962C8B-B14F-4D97-AF65-F5344CB8AC3E}">
        <p14:creationId xmlns:p14="http://schemas.microsoft.com/office/powerpoint/2010/main" val="12043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720762" y="1522827"/>
            <a:ext cx="4417255" cy="3981157"/>
          </a:xfrm>
          <a:prstGeom prst="rightArrowCallou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rPr>
              <a:t>a)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1:</a:t>
            </a:r>
            <a:endParaRPr lang="en-US" sz="2400" dirty="0">
              <a:latin typeface="Times New Roman" panose="02020603050405020304" pitchFamily="18" charset="0"/>
              <a:ea typeface="Times New Roman" panose="02020603050405020304" pitchFamily="18" charset="0"/>
            </a:endParaRPr>
          </a:p>
          <a:p>
            <a:pPr marL="30480" marR="30480" algn="ctr">
              <a:lnSpc>
                <a:spcPct val="115000"/>
              </a:lnSpc>
              <a:spcAft>
                <a:spcPts val="1200"/>
              </a:spcAft>
            </a:pPr>
            <a:r>
              <a:rPr lang="vi-VN" sz="2400" i="1" dirty="0">
                <a:solidFill>
                  <a:srgbClr val="0D0D0D"/>
                </a:solidFill>
                <a:latin typeface="Times New Roman" panose="02020603050405020304" pitchFamily="18" charset="0"/>
                <a:ea typeface="Times New Roman" panose="02020603050405020304" pitchFamily="18" charset="0"/>
              </a:rPr>
              <a:t>Công cha như núi ngất trời,</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Nghĩa mẹ như nước ở ngoài Biển Đông.</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Núi cao biển rộng mênh mông,</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Cù lao chín chữ ghi lòng con ơi!</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38017" y="988256"/>
            <a:ext cx="6333221" cy="4881489"/>
          </a:xfrm>
          <a:prstGeom prst="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3200" b="1" dirty="0">
                <a:solidFill>
                  <a:srgbClr val="0D0D0D"/>
                </a:solidFill>
                <a:latin typeface="Times New Roman" panose="02020603050405020304" pitchFamily="18" charset="0"/>
                <a:ea typeface="Calibri" panose="020F0502020204030204" pitchFamily="34" charset="0"/>
              </a:rPr>
              <a:t>* </a:t>
            </a:r>
            <a:r>
              <a:rPr lang="en-US" sz="3200" b="1" dirty="0" err="1">
                <a:solidFill>
                  <a:srgbClr val="0D0D0D"/>
                </a:solidFill>
                <a:latin typeface="Times New Roman" panose="02020603050405020304" pitchFamily="18" charset="0"/>
                <a:ea typeface="Calibri" panose="020F0502020204030204" pitchFamily="34" charset="0"/>
              </a:rPr>
              <a:t>Hình</a:t>
            </a:r>
            <a:r>
              <a:rPr lang="en-US" sz="3200" b="1" dirty="0">
                <a:solidFill>
                  <a:srgbClr val="0D0D0D"/>
                </a:solidFill>
                <a:latin typeface="Times New Roman" panose="02020603050405020304" pitchFamily="18" charset="0"/>
                <a:ea typeface="Calibri" panose="020F0502020204030204" pitchFamily="34" charset="0"/>
              </a:rPr>
              <a:t> </a:t>
            </a:r>
            <a:r>
              <a:rPr lang="en-US" sz="3200" b="1" dirty="0" err="1">
                <a:solidFill>
                  <a:srgbClr val="0D0D0D"/>
                </a:solidFill>
                <a:latin typeface="Times New Roman" panose="02020603050405020304" pitchFamily="18" charset="0"/>
                <a:ea typeface="Calibri" panose="020F0502020204030204" pitchFamily="34" charset="0"/>
              </a:rPr>
              <a:t>ảnh</a:t>
            </a:r>
            <a:endParaRPr lang="en-US" sz="3200" dirty="0">
              <a:latin typeface="Times New Roman" panose="02020603050405020304" pitchFamily="18" charset="0"/>
              <a:ea typeface="Calibri" panose="020F0502020204030204" pitchFamily="34" charset="0"/>
            </a:endParaRPr>
          </a:p>
          <a:p>
            <a:pPr marL="342900">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 Núi ngất trời là núi cao chọc trời, cao ngất đến 9 tầng mây xanh.</a:t>
            </a:r>
            <a:endParaRPr lang="en-US" sz="3200" dirty="0">
              <a:solidFill>
                <a:srgbClr val="000000"/>
              </a:solidFill>
              <a:latin typeface="Times New Roman" panose="02020603050405020304" pitchFamily="18" charset="0"/>
              <a:ea typeface="Times New Roman" panose="02020603050405020304" pitchFamily="18" charset="0"/>
            </a:endParaRPr>
          </a:p>
          <a:p>
            <a:pPr marL="342900">
              <a:lnSpc>
                <a:spcPct val="115000"/>
              </a:lnSpc>
              <a:spcAft>
                <a:spcPts val="1200"/>
              </a:spcAft>
            </a:pPr>
            <a:r>
              <a:rPr lang="vi-VN" sz="3200" dirty="0">
                <a:solidFill>
                  <a:srgbClr val="000000"/>
                </a:solidFill>
                <a:latin typeface="Times New Roman" panose="02020603050405020304" pitchFamily="18" charset="0"/>
                <a:ea typeface="Times New Roman" panose="02020603050405020304" pitchFamily="18" charset="0"/>
              </a:rPr>
              <a:t>+ Nước ở ngoài biển Đông thì bao la, mênh mông không kể xiết.</a:t>
            </a:r>
            <a:endParaRPr lang="en-US" sz="3200" dirty="0">
              <a:latin typeface="Times New Roman" panose="02020603050405020304" pitchFamily="18" charset="0"/>
              <a:ea typeface="Times New Roman" panose="02020603050405020304" pitchFamily="18" charset="0"/>
            </a:endParaRPr>
          </a:p>
          <a:p>
            <a:pPr marL="342900" lvl="0" indent="-342900">
              <a:lnSpc>
                <a:spcPct val="115000"/>
              </a:lnSpc>
              <a:spcAft>
                <a:spcPts val="1200"/>
              </a:spcAft>
              <a:buFont typeface="Wingdings" panose="05000000000000000000" pitchFamily="2" charset="2"/>
              <a:buChar char=""/>
            </a:pPr>
            <a:r>
              <a:rPr lang="en-US" sz="3200" b="1"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C</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a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ngợi</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công</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lao</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to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lớn</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không</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thể</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đo</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đếm</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của</a:t>
            </a:r>
            <a:r>
              <a:rPr lang="en-US" sz="32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cha </a:t>
            </a:r>
            <a:r>
              <a:rPr lang="en-US" sz="32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mẹ</a:t>
            </a:r>
            <a:endParaRPr lang="en-US" sz="3200" dirty="0">
              <a:effectLst/>
              <a:latin typeface="Times New Roman" panose="02020603050405020304" pitchFamily="18"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20671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53209" y="1674055"/>
            <a:ext cx="4417255" cy="3981157"/>
          </a:xfrm>
          <a:prstGeom prst="rightArrowCallou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Công cha như núi ngất trời,</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Nghĩa mẹ như nước ở ngoài Biển Đông.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Núi cao biển rộng mênh mông,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 lao chín chữ ghi lòng con 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42180" y="1034289"/>
            <a:ext cx="6996610" cy="5214149"/>
          </a:xfrm>
          <a:prstGeom prst="rec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Nghệ</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thuật</a:t>
            </a:r>
            <a:r>
              <a:rPr lang="en-US" sz="2800" b="1"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Phép</a:t>
            </a:r>
            <a:r>
              <a:rPr lang="en-US" sz="2800" dirty="0">
                <a:solidFill>
                  <a:srgbClr val="0D0D0D"/>
                </a:solidFill>
                <a:latin typeface="Times New Roman" panose="02020603050405020304" pitchFamily="18" charset="0"/>
                <a:ea typeface="Times New Roman" panose="02020603050405020304" pitchFamily="18" charset="0"/>
              </a:rPr>
              <a:t> so </a:t>
            </a:r>
            <a:r>
              <a:rPr lang="en-US" sz="2800" dirty="0" err="1">
                <a:solidFill>
                  <a:srgbClr val="0D0D0D"/>
                </a:solidFill>
                <a:latin typeface="Times New Roman" panose="02020603050405020304" pitchFamily="18" charset="0"/>
                <a:ea typeface="Times New Roman" panose="02020603050405020304" pitchFamily="18" charset="0"/>
              </a:rPr>
              <a:t>sánh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i="1" dirty="0" err="1">
                <a:solidFill>
                  <a:srgbClr val="0D0D0D"/>
                </a:solidFill>
                <a:latin typeface="Times New Roman" panose="02020603050405020304" pitchFamily="18" charset="0"/>
                <a:ea typeface="Times New Roman" panose="02020603050405020304" pitchFamily="18" charset="0"/>
              </a:rPr>
              <a:t>Công</a:t>
            </a:r>
            <a:r>
              <a:rPr lang="en-US" sz="2800" i="1" dirty="0">
                <a:solidFill>
                  <a:srgbClr val="0D0D0D"/>
                </a:solidFill>
                <a:latin typeface="Times New Roman" panose="02020603050405020304" pitchFamily="18" charset="0"/>
                <a:ea typeface="Times New Roman" panose="02020603050405020304" pitchFamily="18" charset="0"/>
              </a:rPr>
              <a:t> cha –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 </a:t>
            </a:r>
            <a:r>
              <a:rPr lang="en-US" sz="2800" i="1" dirty="0" err="1">
                <a:solidFill>
                  <a:srgbClr val="0D0D0D"/>
                </a:solidFill>
                <a:latin typeface="Times New Roman" panose="02020603050405020304" pitchFamily="18" charset="0"/>
                <a:ea typeface="Times New Roman" panose="02020603050405020304" pitchFamily="18" charset="0"/>
              </a:rPr>
              <a:t>núi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ngất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trời</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i="1" dirty="0" err="1">
                <a:solidFill>
                  <a:srgbClr val="0D0D0D"/>
                </a:solidFill>
                <a:latin typeface="Times New Roman" panose="02020603050405020304" pitchFamily="18" charset="0"/>
                <a:ea typeface="Times New Roman" panose="02020603050405020304" pitchFamily="18" charset="0"/>
              </a:rPr>
              <a:t>Nghĩa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mẹ</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như</a:t>
            </a:r>
            <a:r>
              <a:rPr lang="en-US" sz="2800" i="1" dirty="0">
                <a:solidFill>
                  <a:srgbClr val="0D0D0D"/>
                </a:solidFill>
                <a:latin typeface="Times New Roman" panose="02020603050405020304" pitchFamily="18" charset="0"/>
                <a:ea typeface="Times New Roman" panose="02020603050405020304" pitchFamily="18" charset="0"/>
              </a:rPr>
              <a:t> – </a:t>
            </a:r>
            <a:r>
              <a:rPr lang="en-US" sz="2800" i="1" dirty="0" err="1">
                <a:solidFill>
                  <a:srgbClr val="0D0D0D"/>
                </a:solidFill>
                <a:latin typeface="Times New Roman" panose="02020603050405020304" pitchFamily="18" charset="0"/>
                <a:ea typeface="Times New Roman" panose="02020603050405020304" pitchFamily="18" charset="0"/>
              </a:rPr>
              <a:t>nước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biển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Đông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vi-VN" sz="2800" dirty="0">
                <a:solidFill>
                  <a:srgbClr val="000000"/>
                </a:solidFill>
                <a:latin typeface="Times New Roman" panose="02020603050405020304" pitchFamily="18" charset="0"/>
                <a:ea typeface="Times New Roman" panose="02020603050405020304" pitchFamily="18" charset="0"/>
              </a:rPr>
              <a:t>Hình ảnh so sánh cụ thể, phù hợp: lấy cái to lớn mênh mông, vô tận để so sánh với công lao cha mẹ. Chỉ có những hình ảnh to lớn vĩ đại ấy mới diễn tả hết công lao tình cảm to lớn của cha mẹ đối với con</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2294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53209" y="1461691"/>
            <a:ext cx="4417255"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Công cha như núi ngất trời,</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Nghĩa mẹ như nước ở ngoài Biển Đông.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Núi cao biển rộng mênh mông,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 lao chín chữ ghi lòng con 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42180" y="821925"/>
            <a:ext cx="6996610" cy="5214149"/>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6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vi-VN" sz="3600" dirty="0">
                <a:solidFill>
                  <a:srgbClr val="0D0D0D"/>
                </a:solidFill>
                <a:latin typeface="Times New Roman" panose="02020603050405020304" pitchFamily="18" charset="0"/>
                <a:ea typeface="Times New Roman" panose="02020603050405020304" pitchFamily="18" charset="0"/>
              </a:rPr>
              <a:t>Tác dụng của biện pháp so sánh</a:t>
            </a:r>
            <a:r>
              <a:rPr lang="vi-VN" sz="3600" b="1" dirty="0">
                <a:solidFill>
                  <a:srgbClr val="0D0D0D"/>
                </a:solidFill>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600" dirty="0">
                <a:solidFill>
                  <a:srgbClr val="0D0D0D"/>
                </a:solidFill>
                <a:latin typeface="Times New Roman" panose="02020603050405020304" pitchFamily="18" charset="0"/>
                <a:ea typeface="Times New Roman" panose="02020603050405020304" pitchFamily="18" charset="0"/>
              </a:rPr>
              <a:t>  + +</a:t>
            </a:r>
            <a:r>
              <a:rPr lang="vi-VN" sz="3600" dirty="0">
                <a:solidFill>
                  <a:srgbClr val="0D0D0D"/>
                </a:solidFill>
                <a:latin typeface="Times New Roman" panose="02020603050405020304" pitchFamily="18" charset="0"/>
                <a:ea typeface="Times New Roman" panose="02020603050405020304" pitchFamily="18" charset="0"/>
              </a:rPr>
              <a:t> Tăng sức gợi tả gợi cảm cho câu ca dao.</a:t>
            </a:r>
            <a:endParaRPr lang="en-US" sz="36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3600" dirty="0">
                <a:solidFill>
                  <a:srgbClr val="0D0D0D"/>
                </a:solidFill>
                <a:latin typeface="Times New Roman" panose="02020603050405020304" pitchFamily="18" charset="0"/>
                <a:ea typeface="Times New Roman" panose="02020603050405020304" pitchFamily="18" charset="0"/>
              </a:rPr>
              <a:t>  + </a:t>
            </a:r>
            <a:r>
              <a:rPr lang="vi-VN" sz="3600" dirty="0">
                <a:solidFill>
                  <a:srgbClr val="0D0D0D"/>
                </a:solidFill>
                <a:latin typeface="Times New Roman" panose="02020603050405020304" pitchFamily="18" charset="0"/>
                <a:ea typeface="Times New Roman" panose="02020603050405020304" pitchFamily="18" charset="0"/>
              </a:rPr>
              <a:t>+ Nhấn mạnh sự hy sinh lớn lao của cha mẹ dành cho con cái, tình yêu bao la.</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29707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38922" y="1274005"/>
            <a:ext cx="4417255"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Công cha như núi ngất trời,</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Nghĩa mẹ như nước ở ngoài Biển Đông.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Núi cao biển rộng mênh mông,</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 lao chín chữ ghi lòng con ơi!</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856468" y="771525"/>
            <a:ext cx="6996610" cy="5476913"/>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3600" dirty="0">
                <a:solidFill>
                  <a:srgbClr val="000000"/>
                </a:solidFill>
                <a:latin typeface="Times New Roman" panose="02020603050405020304" pitchFamily="18" charset="0"/>
                <a:ea typeface="Times New Roman" panose="02020603050405020304" pitchFamily="18" charset="0"/>
              </a:rPr>
              <a:t>* </a:t>
            </a:r>
            <a:r>
              <a:rPr lang="en-US" sz="3600" b="1" dirty="0">
                <a:solidFill>
                  <a:srgbClr val="000000"/>
                </a:solidFill>
                <a:latin typeface="Times New Roman" panose="02020603050405020304" pitchFamily="18" charset="0"/>
                <a:ea typeface="Times New Roman" panose="02020603050405020304" pitchFamily="18" charset="0"/>
              </a:rPr>
              <a:t>Hai </a:t>
            </a:r>
            <a:r>
              <a:rPr lang="en-US" sz="3600" b="1" dirty="0" err="1">
                <a:solidFill>
                  <a:srgbClr val="000000"/>
                </a:solidFill>
                <a:latin typeface="Times New Roman" panose="02020603050405020304" pitchFamily="18" charset="0"/>
                <a:ea typeface="Times New Roman" panose="02020603050405020304" pitchFamily="18" charset="0"/>
              </a:rPr>
              <a:t>câu</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cuối</a:t>
            </a:r>
            <a:r>
              <a:rPr lang="en-US" sz="3600" b="1"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3600" i="1" dirty="0">
                <a:solidFill>
                  <a:srgbClr val="0D0D0D"/>
                </a:solidFill>
                <a:latin typeface="Times New Roman" panose="02020603050405020304" pitchFamily="18" charset="0"/>
                <a:ea typeface="Times New Roman" panose="02020603050405020304" pitchFamily="18" charset="0"/>
              </a:rPr>
              <a:t>+ </a:t>
            </a:r>
            <a:r>
              <a:rPr lang="vi-VN" sz="3600" i="1" dirty="0">
                <a:solidFill>
                  <a:srgbClr val="0D0D0D"/>
                </a:solidFill>
                <a:latin typeface="Times New Roman" panose="02020603050405020304" pitchFamily="18" charset="0"/>
                <a:ea typeface="Times New Roman" panose="02020603050405020304" pitchFamily="18" charset="0"/>
              </a:rPr>
              <a:t>Cù lao chín</a:t>
            </a:r>
            <a:r>
              <a:rPr lang="en-US" sz="3600" i="1" dirty="0">
                <a:solidFill>
                  <a:srgbClr val="0D0D0D"/>
                </a:solidFill>
                <a:latin typeface="Times New Roman" panose="02020603050405020304" pitchFamily="18" charset="0"/>
                <a:ea typeface="Times New Roman" panose="02020603050405020304" pitchFamily="18" charset="0"/>
              </a:rPr>
              <a:t> </a:t>
            </a:r>
            <a:r>
              <a:rPr lang="en-US" sz="3600" i="1" dirty="0" err="1">
                <a:solidFill>
                  <a:srgbClr val="0D0D0D"/>
                </a:solidFill>
                <a:latin typeface="Times New Roman" panose="02020603050405020304" pitchFamily="18" charset="0"/>
                <a:ea typeface="Times New Roman" panose="02020603050405020304" pitchFamily="18" charset="0"/>
              </a:rPr>
              <a:t>chữ</a:t>
            </a:r>
            <a:r>
              <a:rPr lang="en-US" sz="3600" i="1" dirty="0">
                <a:solidFill>
                  <a:srgbClr val="0D0D0D"/>
                </a:solidFill>
                <a:latin typeface="Times New Roman" panose="02020603050405020304" pitchFamily="18" charset="0"/>
                <a:ea typeface="Times New Roman" panose="02020603050405020304" pitchFamily="18" charset="0"/>
              </a:rPr>
              <a:t>:</a:t>
            </a:r>
            <a:r>
              <a:rPr lang="vi-VN" sz="3600" dirty="0">
                <a:solidFill>
                  <a:srgbClr val="000000"/>
                </a:solidFill>
                <a:latin typeface="Times New Roman" panose="02020603050405020304" pitchFamily="18" charset="0"/>
                <a:ea typeface="Times New Roman" panose="02020603050405020304" pitchFamily="18" charset="0"/>
              </a:rPr>
              <a:t> Là những công lao to lớn khó nhọc của cha mẹ đối với con cái như sinh đẻ, nuôi nấng, dậy bảo…</a:t>
            </a:r>
            <a:endParaRPr lang="en-US" sz="32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3600"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 Giọng điệu tôn kính, nhắn nhủ, tâm tình</a:t>
            </a:r>
            <a:r>
              <a:rPr lang="en-US" sz="3600" dirty="0">
                <a:solidFill>
                  <a:srgbClr val="000000"/>
                </a:solidFill>
                <a:latin typeface="Times New Roman" panose="02020603050405020304" pitchFamily="18" charset="0"/>
                <a:ea typeface="Times New Roman" panose="02020603050405020304" pitchFamily="18" charset="0"/>
              </a:rPr>
              <a:t>: </a:t>
            </a:r>
            <a:r>
              <a:rPr lang="vi-VN" sz="3600" dirty="0">
                <a:solidFill>
                  <a:srgbClr val="000000"/>
                </a:solidFill>
                <a:latin typeface="Times New Roman" panose="02020603050405020304" pitchFamily="18" charset="0"/>
                <a:ea typeface="Times New Roman" panose="02020603050405020304" pitchFamily="18" charset="0"/>
              </a:rPr>
              <a:t>Phải biết ơn, hiếu thảo và đền đáp công cha nghĩa mẹ.</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4879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Flowchart: Decision 4"/>
          <p:cNvSpPr/>
          <p:nvPr/>
        </p:nvSpPr>
        <p:spPr>
          <a:xfrm>
            <a:off x="3716851" y="485774"/>
            <a:ext cx="4758298" cy="1377189"/>
          </a:xfrm>
          <a:prstGeom prst="flowChartDecision">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Tóm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endParaRPr lang="en-US" sz="48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376518" y="1985963"/>
            <a:ext cx="11438964" cy="4540343"/>
          </a:xfrm>
          <a:prstGeom prst="roundRect">
            <a:avLst/>
          </a:prstGeom>
          <a:solidFill>
            <a:schemeClr val="bg1">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3200" b="1" dirty="0" err="1">
                <a:solidFill>
                  <a:srgbClr val="000000"/>
                </a:solidFill>
                <a:latin typeface="Times New Roman" panose="02020603050405020304" pitchFamily="18" charset="0"/>
                <a:ea typeface="Times New Roman" panose="02020603050405020304" pitchFamily="18" charset="0"/>
              </a:rPr>
              <a:t>Tóm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rPr>
              <a:t>: B</a:t>
            </a:r>
            <a:r>
              <a:rPr lang="vi-VN" sz="3200" dirty="0">
                <a:solidFill>
                  <a:srgbClr val="000000"/>
                </a:solidFill>
                <a:latin typeface="Times New Roman" panose="02020603050405020304" pitchFamily="18" charset="0"/>
                <a:ea typeface="Times New Roman" panose="02020603050405020304" pitchFamily="18" charset="0"/>
              </a:rPr>
              <a:t>ài ca </a:t>
            </a:r>
            <a:r>
              <a:rPr lang="en-US" sz="3200" dirty="0" err="1">
                <a:solidFill>
                  <a:srgbClr val="000000"/>
                </a:solidFill>
                <a:latin typeface="Times New Roman" panose="02020603050405020304" pitchFamily="18" charset="0"/>
                <a:ea typeface="Times New Roman" panose="02020603050405020304" pitchFamily="18" charset="0"/>
              </a:rPr>
              <a:t>dao</a:t>
            </a:r>
            <a:r>
              <a:rPr lang="en-US" sz="3200" dirty="0">
                <a:solidFill>
                  <a:srgbClr val="000000"/>
                </a:solidFill>
                <a:latin typeface="Times New Roman" panose="02020603050405020304" pitchFamily="18" charset="0"/>
                <a:ea typeface="Times New Roman" panose="02020603050405020304" pitchFamily="18" charset="0"/>
              </a:rPr>
              <a:t> 1 </a:t>
            </a:r>
            <a:r>
              <a:rPr lang="vi-VN" sz="3200" dirty="0">
                <a:solidFill>
                  <a:srgbClr val="000000"/>
                </a:solidFill>
                <a:latin typeface="Times New Roman" panose="02020603050405020304" pitchFamily="18" charset="0"/>
                <a:ea typeface="Times New Roman" panose="02020603050405020304" pitchFamily="18" charset="0"/>
              </a:rPr>
              <a:t>dùng lối ví quen thuộc của ca dao để biểu hiện công cha, nghĩa mẹ, lấy cái to lớn mênh mông, vĩnh hằng của tự nhiên làm hình ảnh so sánh. Những hình ảnh ấy lại được miêu tả bổ sung bằng những định ngữ chỉ mức độ (núi ngất trời, núi cao, biển rộng…). Chỉ những hình ảnh to lớn, cao rộng không cùng, vĩnh hằng ấy mới diễn tả với công ơn, sinh thành, nuôi dưỡng của cha mẹ. Núi ngất trời, biển rộng… không thể nào đo đếm được cũng như công cha, nghĩa mẹ đối với con cái.</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37793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1" y="778900"/>
            <a:ext cx="52103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218941" y="1501798"/>
            <a:ext cx="5210310" cy="633211"/>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KHÁM PHÁ KIẾN THỨC</a:t>
            </a:r>
          </a:p>
        </p:txBody>
      </p:sp>
      <p:sp>
        <p:nvSpPr>
          <p:cNvPr id="4" name="Right Arrow Callout 3"/>
          <p:cNvSpPr/>
          <p:nvPr/>
        </p:nvSpPr>
        <p:spPr>
          <a:xfrm>
            <a:off x="869126" y="2847699"/>
            <a:ext cx="2452691" cy="2481943"/>
          </a:xfrm>
          <a:prstGeom prst="rightArrow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bát</a:t>
            </a:r>
            <a:endParaRPr lang="en-US" sz="3600" dirty="0">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3631475" y="2285997"/>
            <a:ext cx="7067006" cy="3657599"/>
          </a:xfrm>
          <a:prstGeom prst="flowChartAlternateProcess">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15000"/>
              </a:lnSpc>
              <a:buFont typeface="Arial" panose="020B0604020202020204" pitchFamily="34" charset="0"/>
              <a:buChar char="-"/>
            </a:pPr>
            <a:r>
              <a:rPr lang="vi-VN" sz="2800" dirty="0">
                <a:solidFill>
                  <a:srgbClr val="000000"/>
                </a:solidFill>
                <a:latin typeface="Times New Roman" panose="02020603050405020304" pitchFamily="18" charset="0"/>
                <a:ea typeface="Times New Roman" panose="02020603050405020304" pitchFamily="18" charset="0"/>
              </a:rPr>
              <a:t>Lục bát là thể thơ truyền thống của dân tộc Việt Nam</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có sức sống mãnh liệt, mang đậm vẻ đẹp tâm hồn con người Việt Nam.</a:t>
            </a:r>
            <a:endParaRPr lang="en-US" sz="2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800" b="1" i="1" dirty="0" err="1">
                <a:solidFill>
                  <a:srgbClr val="000000"/>
                </a:solidFill>
                <a:latin typeface="Times New Roman" panose="02020603050405020304" pitchFamily="18" charset="0"/>
                <a:ea typeface="Times New Roman" panose="02020603050405020304" pitchFamily="18" charset="0"/>
              </a:rPr>
              <a:t>Số</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câu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số</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chữ</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mỗi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dòng</a:t>
            </a:r>
            <a:r>
              <a:rPr lang="en-US" sz="2800" b="1" i="1"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Mỗi bài thơ ít nhất gồm hai dòng với số tiếng cố định: dòng sáu tiếng (dòng lục) và dòng tám tiếng (dòng bát).</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17325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Effect transition="in" filter="fade">
                                      <p:cBhvr>
                                        <p:cTn id="54" dur="1000"/>
                                        <p:tgtEl>
                                          <p:spTgt spid="7">
                                            <p:txEl>
                                              <p:pRg st="0" end="0"/>
                                            </p:txEl>
                                          </p:spTgt>
                                        </p:tgtEl>
                                      </p:cBhvr>
                                    </p:animEffect>
                                    <p:anim calcmode="lin" valueType="num">
                                      <p:cBhvr>
                                        <p:cTn id="5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Effect transition="in" filter="fade">
                                      <p:cBhvr>
                                        <p:cTn id="61" dur="1000"/>
                                        <p:tgtEl>
                                          <p:spTgt spid="7">
                                            <p:txEl>
                                              <p:pRg st="1" end="1"/>
                                            </p:txEl>
                                          </p:spTgt>
                                        </p:tgtEl>
                                      </p:cBhvr>
                                    </p:animEffect>
                                    <p:anim calcmode="lin" valueType="num">
                                      <p:cBhvr>
                                        <p:cTn id="6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65759" y="1674055"/>
            <a:ext cx="4417255" cy="3981157"/>
          </a:xfrm>
          <a:prstGeom prst="rightArrowCallo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b)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2:</a:t>
            </a:r>
            <a:endParaRPr lang="en-US" sz="2800" dirty="0">
              <a:latin typeface="Times New Roman" panose="02020603050405020304" pitchFamily="18" charset="0"/>
              <a:ea typeface="Times New Roman" panose="02020603050405020304" pitchFamily="18" charset="0"/>
            </a:endParaRPr>
          </a:p>
          <a:p>
            <a:pPr marL="30480" marR="30480" algn="ctr">
              <a:lnSpc>
                <a:spcPct val="115000"/>
              </a:lnSpc>
              <a:spcAft>
                <a:spcPts val="1200"/>
              </a:spcAft>
            </a:pPr>
            <a:r>
              <a:rPr lang="vi-VN" sz="2800" i="1" dirty="0">
                <a:solidFill>
                  <a:srgbClr val="0D0D0D"/>
                </a:solidFill>
                <a:latin typeface="Times New Roman" panose="02020603050405020304" pitchFamily="18" charset="0"/>
                <a:ea typeface="Times New Roman" panose="02020603050405020304" pitchFamily="18" charset="0"/>
              </a:rPr>
              <a:t>Con người có cố, có ông,</a:t>
            </a:r>
            <a:br>
              <a:rPr lang="vi-VN" sz="2800" i="1" dirty="0">
                <a:solidFill>
                  <a:srgbClr val="0D0D0D"/>
                </a:solidFill>
                <a:latin typeface="Times New Roman" panose="02020603050405020304" pitchFamily="18" charset="0"/>
                <a:ea typeface="Times New Roman" panose="02020603050405020304" pitchFamily="18" charset="0"/>
              </a:rPr>
            </a:br>
            <a:r>
              <a:rPr lang="vi-VN" sz="2800" i="1" dirty="0">
                <a:solidFill>
                  <a:srgbClr val="0D0D0D"/>
                </a:solidFill>
                <a:latin typeface="Times New Roman" panose="02020603050405020304" pitchFamily="18" charset="0"/>
                <a:ea typeface="Times New Roman" panose="02020603050405020304" pitchFamily="18" charset="0"/>
              </a:rPr>
              <a:t>Như cây có cội, như sông có nguồn</a:t>
            </a:r>
            <a:r>
              <a:rPr lang="vi-VN" sz="2400" i="1" dirty="0">
                <a:solidFill>
                  <a:srgbClr val="0D0D0D"/>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783014" y="1139484"/>
            <a:ext cx="6333221" cy="4881489"/>
          </a:xfrm>
          <a:prstGeom prst="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3200" b="1" i="1" dirty="0">
                <a:solidFill>
                  <a:schemeClr val="tx1"/>
                </a:solidFill>
                <a:latin typeface="Times New Roman" panose="02020603050405020304" pitchFamily="18" charset="0"/>
                <a:ea typeface="Calibri" panose="020F0502020204030204" pitchFamily="34" charset="0"/>
              </a:rPr>
              <a:t>- Con </a:t>
            </a:r>
            <a:r>
              <a:rPr lang="en-US" sz="3200" b="1" i="1" dirty="0" err="1">
                <a:solidFill>
                  <a:schemeClr val="tx1"/>
                </a:solidFill>
                <a:latin typeface="Times New Roman" panose="02020603050405020304" pitchFamily="18" charset="0"/>
                <a:ea typeface="Calibri" panose="020F0502020204030204" pitchFamily="34" charset="0"/>
              </a:rPr>
              <a:t>người</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có</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cố</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có</a:t>
            </a:r>
            <a:r>
              <a:rPr lang="en-US" sz="3200" b="1" i="1" dirty="0">
                <a:solidFill>
                  <a:schemeClr val="tx1"/>
                </a:solidFill>
                <a:latin typeface="Times New Roman" panose="02020603050405020304" pitchFamily="18" charset="0"/>
                <a:ea typeface="Calibri" panose="020F0502020204030204" pitchFamily="34" charset="0"/>
              </a:rPr>
              <a:t> </a:t>
            </a:r>
            <a:r>
              <a:rPr lang="en-US" sz="3200" b="1" i="1" dirty="0" err="1">
                <a:solidFill>
                  <a:schemeClr val="tx1"/>
                </a:solidFill>
                <a:latin typeface="Times New Roman" panose="02020603050405020304" pitchFamily="18" charset="0"/>
                <a:ea typeface="Calibri" panose="020F0502020204030204" pitchFamily="34" charset="0"/>
              </a:rPr>
              <a:t>ông</a:t>
            </a:r>
            <a:r>
              <a:rPr lang="en-US" sz="3200" b="1" i="1" dirty="0">
                <a:solidFill>
                  <a:schemeClr val="tx1"/>
                </a:solidFill>
                <a:latin typeface="Times New Roman" panose="02020603050405020304" pitchFamily="18" charset="0"/>
                <a:ea typeface="Calibri" panose="020F0502020204030204" pitchFamily="34" charset="0"/>
              </a:rPr>
              <a:t>:</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nhờ</a:t>
            </a:r>
            <a:r>
              <a:rPr lang="en-US" sz="3200" b="1"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có tổ tiên, ông bà mới có cha mẹ, con cháu.</a:t>
            </a:r>
            <a:endParaRPr lang="en-US" sz="2800" dirty="0">
              <a:solidFill>
                <a:schemeClr val="tx1"/>
              </a:solidFill>
              <a:latin typeface="Times New Roman" panose="02020603050405020304" pitchFamily="18" charset="0"/>
              <a:ea typeface="Calibri" panose="020F0502020204030204" pitchFamily="34" charset="0"/>
            </a:endParaRPr>
          </a:p>
          <a:p>
            <a:pPr lvl="0">
              <a:lnSpc>
                <a:spcPct val="115000"/>
              </a:lnSpc>
              <a:spcAft>
                <a:spcPts val="1200"/>
              </a:spcAft>
              <a:buSzPts val="1050"/>
            </a:pPr>
            <a:r>
              <a:rPr lang="en-US" sz="3200" i="1" dirty="0">
                <a:solidFill>
                  <a:schemeClr val="tx1"/>
                </a:solidFill>
                <a:latin typeface="Times New Roman" panose="02020603050405020304" pitchFamily="18" charset="0"/>
                <a:ea typeface="Calibri" panose="020F0502020204030204" pitchFamily="34" charset="0"/>
              </a:rPr>
              <a:t>- </a:t>
            </a:r>
            <a:r>
              <a:rPr lang="vi-VN" sz="3200" b="1" i="1" dirty="0">
                <a:solidFill>
                  <a:schemeClr val="tx1"/>
                </a:solidFill>
                <a:latin typeface="Times New Roman" panose="02020603050405020304" pitchFamily="18" charset="0"/>
                <a:ea typeface="Calibri" panose="020F0502020204030204" pitchFamily="34" charset="0"/>
              </a:rPr>
              <a:t>Cây có cội có gốc, sông có nguồn</a:t>
            </a:r>
            <a:r>
              <a:rPr lang="en-US" sz="3200" b="1"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Cây có gốc thì mới bén rễ phát triển thành một cái cây xanh tốt; sông có nước từ suối nguồn chảy ra thì mới có nước.</a:t>
            </a:r>
            <a:endParaRPr lang="en-US" sz="2800" dirty="0">
              <a:solidFill>
                <a:schemeClr val="tx1"/>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317337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720762" y="1674055"/>
            <a:ext cx="4417255" cy="3981157"/>
          </a:xfrm>
          <a:prstGeom prst="rightArrowCallou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Con người có cố, có ông,</a:t>
            </a:r>
            <a:b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Như cây có cội, như sông có nguồn</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138017" y="1139484"/>
            <a:ext cx="6333221" cy="4881489"/>
          </a:xfrm>
          <a:prstGeom prst="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Chữ "có" được điệp lại bốn lần khẳng định một chân lí, một sự thật hiển nhiên về nguồn gốc của mọi sự thật</a:t>
            </a:r>
            <a:r>
              <a:rPr lang="en-US" sz="3200" dirty="0">
                <a:solidFill>
                  <a:schemeClr val="tx1"/>
                </a:solidFill>
                <a:latin typeface="Times New Roman" panose="02020603050405020304" pitchFamily="18" charset="0"/>
                <a:ea typeface="Calibri" panose="020F0502020204030204" pitchFamily="34" charset="0"/>
              </a:rPr>
              <a:t>, </a:t>
            </a:r>
            <a:r>
              <a:rPr lang="vi-VN" sz="3200" dirty="0">
                <a:solidFill>
                  <a:schemeClr val="tx1"/>
                </a:solidFill>
                <a:latin typeface="Times New Roman" panose="02020603050405020304" pitchFamily="18" charset="0"/>
                <a:ea typeface="Calibri" panose="020F0502020204030204" pitchFamily="34" charset="0"/>
              </a:rPr>
              <a:t>nhắc nhở chúng ta rằng đi đâu đi xa cách mấy chăng nữa thì hãy nhớ về nguồn gốc của mình</a:t>
            </a:r>
            <a:r>
              <a:rPr lang="en-US" sz="3200" dirty="0">
                <a:solidFill>
                  <a:schemeClr val="tx1"/>
                </a:solidFill>
                <a:latin typeface="Times New Roman" panose="02020603050405020304" pitchFamily="18" charset="0"/>
                <a:ea typeface="Calibri" panose="020F0502020204030204" pitchFamily="34" charset="0"/>
              </a:rPr>
              <a:t>, </a:t>
            </a:r>
            <a:r>
              <a:rPr lang="vi-VN" sz="3200" b="1" dirty="0">
                <a:solidFill>
                  <a:schemeClr val="tx1"/>
                </a:solidFill>
                <a:latin typeface="Times New Roman" panose="02020603050405020304" pitchFamily="18" charset="0"/>
                <a:ea typeface="Calibri" panose="020F0502020204030204" pitchFamily="34" charset="0"/>
              </a:rPr>
              <a:t>phải </a:t>
            </a:r>
            <a:r>
              <a:rPr lang="en-US" sz="3200" b="1" dirty="0" err="1">
                <a:solidFill>
                  <a:schemeClr val="tx1"/>
                </a:solidFill>
                <a:latin typeface="Times New Roman" panose="02020603050405020304" pitchFamily="18" charset="0"/>
                <a:ea typeface="Calibri" panose="020F0502020204030204" pitchFamily="34" charset="0"/>
              </a:rPr>
              <a:t>ghi</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nhớ</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công</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lao</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của</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tổ</a:t>
            </a:r>
            <a:r>
              <a:rPr lang="en-US" sz="3200" b="1" dirty="0">
                <a:solidFill>
                  <a:schemeClr val="tx1"/>
                </a:solidFill>
                <a:latin typeface="Times New Roman" panose="02020603050405020304" pitchFamily="18" charset="0"/>
                <a:ea typeface="Calibri" panose="020F0502020204030204" pitchFamily="34" charset="0"/>
              </a:rPr>
              <a:t> </a:t>
            </a:r>
            <a:r>
              <a:rPr lang="en-US" sz="3200" b="1" dirty="0" err="1">
                <a:solidFill>
                  <a:schemeClr val="tx1"/>
                </a:solidFill>
                <a:latin typeface="Times New Roman" panose="02020603050405020304" pitchFamily="18" charset="0"/>
                <a:ea typeface="Calibri" panose="020F0502020204030204" pitchFamily="34" charset="0"/>
              </a:rPr>
              <a:t>tiên</a:t>
            </a:r>
            <a:r>
              <a:rPr lang="en-US" sz="3200" b="1" dirty="0">
                <a:solidFill>
                  <a:schemeClr val="tx1"/>
                </a:solidFill>
                <a:latin typeface="Times New Roman" panose="02020603050405020304" pitchFamily="18" charset="0"/>
                <a:ea typeface="Calibri" panose="020F0502020204030204" pitchFamily="34" charset="0"/>
              </a:rPr>
              <a:t>, cha </a:t>
            </a:r>
            <a:r>
              <a:rPr lang="en-US" sz="3200" b="1" dirty="0" err="1">
                <a:solidFill>
                  <a:schemeClr val="tx1"/>
                </a:solidFill>
                <a:latin typeface="Times New Roman" panose="02020603050405020304" pitchFamily="18" charset="0"/>
                <a:ea typeface="Calibri" panose="020F0502020204030204" pitchFamily="34" charset="0"/>
              </a:rPr>
              <a:t>ông</a:t>
            </a:r>
            <a:r>
              <a:rPr lang="en-US" sz="3200" b="1" dirty="0">
                <a:solidFill>
                  <a:schemeClr val="tx1"/>
                </a:solidFill>
                <a:latin typeface="Times New Roman" panose="02020603050405020304" pitchFamily="18" charset="0"/>
                <a:ea typeface="Calibri" panose="020F0502020204030204" pitchFamily="34" charset="0"/>
              </a:rPr>
              <a:t>.</a:t>
            </a:r>
            <a:endParaRPr lang="en-US" sz="3200" dirty="0">
              <a:solidFill>
                <a:schemeClr val="tx1"/>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1773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65759" y="1674055"/>
            <a:ext cx="4417255" cy="3981157"/>
          </a:xfrm>
          <a:prstGeom prst="rightArrowCallou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Con người có cố, có ông,</a:t>
            </a:r>
            <a:b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Như cây có cội, như sông có nguồn</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783014" y="1139484"/>
            <a:ext cx="6333221" cy="488148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200"/>
              </a:spcAft>
              <a:buSzPts val="1050"/>
            </a:pP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Nghệ</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thuật</a:t>
            </a:r>
            <a:r>
              <a:rPr lang="en-US" sz="2800" b="1" dirty="0">
                <a:solidFill>
                  <a:srgbClr val="0D0D0D"/>
                </a:solidFill>
                <a:latin typeface="Times New Roman" panose="02020603050405020304" pitchFamily="18" charset="0"/>
                <a:ea typeface="Calibri" panose="020F0502020204030204" pitchFamily="34" charset="0"/>
              </a:rPr>
              <a:t> so </a:t>
            </a:r>
            <a:r>
              <a:rPr lang="en-US" sz="2800" b="1" dirty="0" err="1">
                <a:solidFill>
                  <a:srgbClr val="0D0D0D"/>
                </a:solidFill>
                <a:latin typeface="Times New Roman" panose="02020603050405020304" pitchFamily="18" charset="0"/>
                <a:ea typeface="Calibri" panose="020F0502020204030204" pitchFamily="34" charset="0"/>
              </a:rPr>
              <a:t>sánh</a:t>
            </a:r>
            <a:r>
              <a:rPr lang="en-US" sz="2800" b="1" dirty="0">
                <a:solidFill>
                  <a:srgbClr val="0D0D0D"/>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L="457200">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Con </a:t>
            </a:r>
            <a:r>
              <a:rPr lang="en-US" sz="2800" b="1" dirty="0" err="1">
                <a:solidFill>
                  <a:srgbClr val="0D0D0D"/>
                </a:solidFill>
                <a:latin typeface="Times New Roman" panose="02020603050405020304" pitchFamily="18" charset="0"/>
                <a:ea typeface="Times New Roman" panose="02020603050405020304" pitchFamily="18" charset="0"/>
              </a:rPr>
              <a:t>người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tổ</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tiên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quê</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hương</a:t>
            </a:r>
            <a:r>
              <a:rPr lang="en-US" sz="2800" b="1" dirty="0">
                <a:solidFill>
                  <a:srgbClr val="0D0D0D"/>
                </a:solidFill>
                <a:latin typeface="Times New Roman" panose="02020603050405020304" pitchFamily="18" charset="0"/>
                <a:ea typeface="Times New Roman" panose="02020603050405020304" pitchFamily="18" charset="0"/>
              </a:rPr>
              <a:t> – </a:t>
            </a:r>
            <a:r>
              <a:rPr lang="en-US" sz="2800" b="1" dirty="0" err="1">
                <a:solidFill>
                  <a:srgbClr val="0D0D0D"/>
                </a:solidFill>
                <a:latin typeface="Times New Roman" panose="02020603050405020304" pitchFamily="18" charset="0"/>
                <a:ea typeface="Times New Roman" panose="02020603050405020304" pitchFamily="18" charset="0"/>
              </a:rPr>
              <a:t>giống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như</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cây</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cội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sông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có</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nguồn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b="1" dirty="0" err="1">
                <a:solidFill>
                  <a:srgbClr val="0D0D0D"/>
                </a:solidFill>
                <a:latin typeface="Times New Roman" panose="02020603050405020304" pitchFamily="18" charset="0"/>
                <a:ea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dụng</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Tăng sức gợi tả gợi cảm cho câu ca dao.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Nhấn mạnh mỗi con người đều có cội nguồn, phải biết ơn và trân trọng.</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506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658416" y="1674055"/>
            <a:ext cx="4417255"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Con người có cố, có ông,</a:t>
            </a:r>
            <a:b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Như cây có cội, như sông có nguồn</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200362" y="1499702"/>
            <a:ext cx="6333221" cy="4028261"/>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err="1">
                <a:solidFill>
                  <a:schemeClr val="tx1"/>
                </a:solidFill>
                <a:latin typeface="Times New Roman" panose="02020603050405020304" pitchFamily="18" charset="0"/>
                <a:ea typeface="Times New Roman" panose="02020603050405020304" pitchFamily="18" charset="0"/>
              </a:rPr>
              <a:t>Tóm</a:t>
            </a:r>
            <a:r>
              <a:rPr lang="en-US" sz="3200" b="1" dirty="0">
                <a:solidFill>
                  <a:schemeClr val="tx1"/>
                </a:solidFill>
                <a:latin typeface="Times New Roman" panose="02020603050405020304" pitchFamily="18" charset="0"/>
                <a:ea typeface="Times New Roman" panose="02020603050405020304" pitchFamily="18" charset="0"/>
              </a:rPr>
              <a:t> </a:t>
            </a:r>
            <a:r>
              <a:rPr lang="en-US" sz="3200" b="1" dirty="0" err="1">
                <a:solidFill>
                  <a:schemeClr val="tx1"/>
                </a:solidFill>
                <a:latin typeface="Times New Roman" panose="02020603050405020304" pitchFamily="18" charset="0"/>
                <a:ea typeface="Times New Roman" panose="02020603050405020304" pitchFamily="18" charset="0"/>
              </a:rPr>
              <a:t>lại</a:t>
            </a:r>
            <a:r>
              <a:rPr lang="en-US" sz="3200" b="1" dirty="0">
                <a:solidFill>
                  <a:schemeClr val="tx1"/>
                </a:solidFill>
                <a:latin typeface="Times New Roman" panose="02020603050405020304" pitchFamily="18" charset="0"/>
                <a:ea typeface="Times New Roman" panose="02020603050405020304" pitchFamily="18" charset="0"/>
              </a:rPr>
              <a:t>: </a:t>
            </a:r>
            <a:r>
              <a:rPr lang="vi-VN" sz="3200" dirty="0">
                <a:solidFill>
                  <a:schemeClr val="tx1"/>
                </a:solidFill>
                <a:latin typeface="Times New Roman" panose="02020603050405020304" pitchFamily="18" charset="0"/>
                <a:ea typeface="Times New Roman" panose="02020603050405020304" pitchFamily="18" charset="0"/>
              </a:rPr>
              <a:t>Bài ca dao 2 nhắn nhủ con cháu phải biết ghi nhớ công lao của tổ tiên, cha mẹ ông bà. Phải biết chung thủy hiếu thuận không được vong ơn bội nghĩa</a:t>
            </a:r>
            <a:r>
              <a:rPr lang="vi-VN"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9614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404552" y="1438423"/>
            <a:ext cx="4261659" cy="3981157"/>
          </a:xfrm>
          <a:prstGeom prst="rightArrowCallou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rPr>
              <a:t>c)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3:</a:t>
            </a:r>
            <a:endParaRPr lang="en-US" sz="2400" dirty="0">
              <a:latin typeface="Times New Roman" panose="02020603050405020304" pitchFamily="18" charset="0"/>
              <a:ea typeface="Times New Roman" panose="02020603050405020304" pitchFamily="18" charset="0"/>
            </a:endParaRPr>
          </a:p>
          <a:p>
            <a:pPr marL="30480" marR="30480" algn="ctr">
              <a:lnSpc>
                <a:spcPct val="115000"/>
              </a:lnSpc>
              <a:spcAft>
                <a:spcPts val="1200"/>
              </a:spcAft>
            </a:pPr>
            <a:r>
              <a:rPr lang="vi-VN" sz="2400" i="1" dirty="0">
                <a:solidFill>
                  <a:srgbClr val="0D0D0D"/>
                </a:solidFill>
                <a:latin typeface="Times New Roman" panose="02020603050405020304" pitchFamily="18" charset="0"/>
                <a:ea typeface="Times New Roman" panose="02020603050405020304" pitchFamily="18" charset="0"/>
              </a:rPr>
              <a:t>Anh em nào phải người xa,</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Cùng chung bác mẹ, một nhà cùng thân.</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Yêu nhau như thể tay chân,</a:t>
            </a:r>
            <a:br>
              <a:rPr lang="vi-VN" sz="2400" i="1" dirty="0">
                <a:solidFill>
                  <a:srgbClr val="0D0D0D"/>
                </a:solidFill>
                <a:latin typeface="Times New Roman" panose="02020603050405020304" pitchFamily="18" charset="0"/>
                <a:ea typeface="Times New Roman" panose="02020603050405020304" pitchFamily="18" charset="0"/>
              </a:rPr>
            </a:br>
            <a:r>
              <a:rPr lang="vi-VN" sz="2400" i="1" dirty="0">
                <a:solidFill>
                  <a:srgbClr val="0D0D0D"/>
                </a:solidFill>
                <a:latin typeface="Times New Roman" panose="02020603050405020304" pitchFamily="18" charset="0"/>
                <a:ea typeface="Times New Roman" panose="02020603050405020304" pitchFamily="18" charset="0"/>
              </a:rPr>
              <a:t>Anh em hòa thuận, hai thân vui vầy</a:t>
            </a:r>
            <a:r>
              <a:rPr lang="vi-VN"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Rectangle 2"/>
          <p:cNvSpPr/>
          <p:nvPr/>
        </p:nvSpPr>
        <p:spPr>
          <a:xfrm>
            <a:off x="4666211" y="1017031"/>
            <a:ext cx="7121237" cy="482393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vi-VN" sz="2600" dirty="0">
                <a:solidFill>
                  <a:srgbClr val="000000"/>
                </a:solidFill>
                <a:latin typeface="Times New Roman" panose="02020603050405020304" pitchFamily="18" charset="0"/>
                <a:ea typeface="Times New Roman" panose="02020603050405020304" pitchFamily="18" charset="0"/>
              </a:rPr>
              <a:t>- </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Đây</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thể</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là</a:t>
            </a:r>
            <a:r>
              <a:rPr lang="en-US" sz="2600" dirty="0">
                <a:solidFill>
                  <a:srgbClr val="000000"/>
                </a:solidFill>
                <a:latin typeface="Times New Roman" panose="02020603050405020304" pitchFamily="18" charset="0"/>
                <a:ea typeface="Times New Roman" panose="02020603050405020304" pitchFamily="18" charset="0"/>
              </a:rPr>
              <a:t> l</a:t>
            </a:r>
            <a:r>
              <a:rPr lang="vi-VN" sz="2600" dirty="0">
                <a:solidFill>
                  <a:srgbClr val="000000"/>
                </a:solidFill>
                <a:latin typeface="Times New Roman" panose="02020603050405020304" pitchFamily="18" charset="0"/>
                <a:ea typeface="Times New Roman" panose="02020603050405020304" pitchFamily="18" charset="0"/>
              </a:rPr>
              <a:t>ời người trên nói với con cháu.</a:t>
            </a:r>
            <a:br>
              <a:rPr lang="vi-VN" sz="2600" dirty="0">
                <a:solidFill>
                  <a:srgbClr val="000000"/>
                </a:solidFill>
                <a:latin typeface="Times New Roman" panose="02020603050405020304" pitchFamily="18" charset="0"/>
                <a:ea typeface="Times New Roman" panose="02020603050405020304" pitchFamily="18" charset="0"/>
              </a:rPr>
            </a:br>
            <a:r>
              <a:rPr lang="en-US" sz="2600" dirty="0" err="1">
                <a:solidFill>
                  <a:srgbClr val="000000"/>
                </a:solidFill>
                <a:latin typeface="Times New Roman" panose="02020603050405020304" pitchFamily="18" charset="0"/>
                <a:ea typeface="Times New Roman" panose="02020603050405020304" pitchFamily="18" charset="0"/>
              </a:rPr>
              <a:t>hoặc</a:t>
            </a:r>
            <a:r>
              <a:rPr lang="en-US" sz="2600" dirty="0">
                <a:solidFill>
                  <a:srgbClr val="000000"/>
                </a:solidFill>
                <a:latin typeface="Times New Roman" panose="02020603050405020304" pitchFamily="18" charset="0"/>
                <a:ea typeface="Times New Roman" panose="02020603050405020304" pitchFamily="18" charset="0"/>
              </a:rPr>
              <a:t> l</a:t>
            </a:r>
            <a:r>
              <a:rPr lang="vi-VN" sz="2600" dirty="0">
                <a:solidFill>
                  <a:srgbClr val="000000"/>
                </a:solidFill>
                <a:latin typeface="Times New Roman" panose="02020603050405020304" pitchFamily="18" charset="0"/>
                <a:ea typeface="Times New Roman" panose="02020603050405020304" pitchFamily="18" charset="0"/>
              </a:rPr>
              <a:t>ời của anh em nói với nhau.</a:t>
            </a:r>
            <a:endParaRPr lang="en-US" sz="2600" dirty="0">
              <a:latin typeface="Times New Roman" panose="02020603050405020304" pitchFamily="18" charset="0"/>
              <a:ea typeface="Times New Roman" panose="02020603050405020304" pitchFamily="18" charset="0"/>
            </a:endParaRPr>
          </a:p>
          <a:p>
            <a:pPr>
              <a:lnSpc>
                <a:spcPct val="115000"/>
              </a:lnSpc>
            </a:pPr>
            <a:r>
              <a:rPr lang="en-US" sz="26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vi-VN" sz="2600" dirty="0">
                <a:solidFill>
                  <a:srgbClr val="000000"/>
                </a:solidFill>
                <a:latin typeface="Times New Roman" panose="02020603050405020304" pitchFamily="18" charset="0"/>
                <a:ea typeface="Times New Roman" panose="02020603050405020304" pitchFamily="18" charset="0"/>
              </a:rPr>
              <a:t>Tiếng hát về tình cảm gắn bó của anh em trong gia đình</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nSpc>
                <a:spcPct val="115000"/>
              </a:lnSpc>
            </a:pPr>
            <a:r>
              <a:rPr lang="vi-VN" sz="2600" dirty="0">
                <a:solidFill>
                  <a:srgbClr val="000000"/>
                </a:solidFill>
                <a:latin typeface="Times New Roman" panose="02020603050405020304" pitchFamily="18" charset="0"/>
                <a:ea typeface="Times New Roman" panose="02020603050405020304" pitchFamily="18" charset="0"/>
              </a:rPr>
              <a:t>+ </a:t>
            </a:r>
            <a:r>
              <a:rPr lang="vi-VN" sz="2600" i="1" dirty="0">
                <a:solidFill>
                  <a:srgbClr val="000000"/>
                </a:solidFill>
                <a:latin typeface="Times New Roman" panose="02020603050405020304" pitchFamily="18" charset="0"/>
                <a:ea typeface="Times New Roman" panose="02020603050405020304" pitchFamily="18" charset="0"/>
              </a:rPr>
              <a:t>Nào phải người xa.</a:t>
            </a:r>
            <a:endParaRPr lang="en-US" sz="2600" i="1" dirty="0">
              <a:solidFill>
                <a:srgbClr val="000000"/>
              </a:solidFill>
              <a:latin typeface="Times New Roman" panose="02020603050405020304" pitchFamily="18" charset="0"/>
              <a:ea typeface="Times New Roman" panose="02020603050405020304" pitchFamily="18" charset="0"/>
            </a:endParaRPr>
          </a:p>
          <a:p>
            <a:pPr>
              <a:lnSpc>
                <a:spcPct val="115000"/>
              </a:lnSpc>
            </a:pPr>
            <a:r>
              <a:rPr lang="vi-VN" sz="2600" i="1" dirty="0">
                <a:solidFill>
                  <a:srgbClr val="000000"/>
                </a:solidFill>
                <a:latin typeface="Times New Roman" panose="02020603050405020304" pitchFamily="18" charset="0"/>
                <a:ea typeface="Times New Roman" panose="02020603050405020304" pitchFamily="18" charset="0"/>
              </a:rPr>
              <a:t>+ Cùng chung bác mẹ</a:t>
            </a:r>
            <a:r>
              <a:rPr lang="en-US" sz="2600" i="1" dirty="0">
                <a:solidFill>
                  <a:srgbClr val="000000"/>
                </a:solidFill>
                <a:latin typeface="Times New Roman" panose="02020603050405020304" pitchFamily="18" charset="0"/>
                <a:ea typeface="Times New Roman" panose="02020603050405020304" pitchFamily="18" charset="0"/>
              </a:rPr>
              <a:t>.</a:t>
            </a:r>
          </a:p>
          <a:p>
            <a:pPr>
              <a:lnSpc>
                <a:spcPct val="115000"/>
              </a:lnSpc>
            </a:pPr>
            <a:r>
              <a:rPr lang="vi-VN" sz="2600" i="1" dirty="0">
                <a:solidFill>
                  <a:srgbClr val="000000"/>
                </a:solidFill>
                <a:latin typeface="Times New Roman" panose="02020603050405020304" pitchFamily="18" charset="0"/>
                <a:ea typeface="Times New Roman" panose="02020603050405020304" pitchFamily="18" charset="0"/>
              </a:rPr>
              <a:t>+ Một nhà cùng thân</a:t>
            </a:r>
            <a:r>
              <a:rPr lang="en-US" sz="2600" i="1"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nSpc>
                <a:spcPct val="115000"/>
              </a:lnSpc>
            </a:pPr>
            <a:r>
              <a:rPr lang="vi-VN" sz="2600" dirty="0">
                <a:solidFill>
                  <a:srgbClr val="000000"/>
                </a:solidFill>
                <a:latin typeface="Times New Roman" panose="02020603050405020304" pitchFamily="18" charset="0"/>
                <a:ea typeface="Times New Roman" panose="02020603050405020304" pitchFamily="18" charset="0"/>
              </a:rPr>
              <a:t>-&gt;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từ ngữ chỉ sự gắn kết thống nhất</a:t>
            </a:r>
            <a:r>
              <a:rPr lang="en-US" sz="2600" dirty="0">
                <a:solidFill>
                  <a:srgbClr val="000000"/>
                </a:solidFill>
                <a:latin typeface="Times New Roman" panose="02020603050405020304" pitchFamily="18" charset="0"/>
                <a:ea typeface="Times New Roman" panose="02020603050405020304" pitchFamily="18" charset="0"/>
              </a:rPr>
              <a:t>: </a:t>
            </a:r>
            <a:r>
              <a:rPr lang="vi-VN" sz="2600" dirty="0">
                <a:solidFill>
                  <a:srgbClr val="000000"/>
                </a:solidFill>
                <a:latin typeface="Times New Roman" panose="02020603050405020304" pitchFamily="18" charset="0"/>
                <a:ea typeface="Times New Roman" panose="02020603050405020304" pitchFamily="18" charset="0"/>
              </a:rPr>
              <a:t>Anh em </a:t>
            </a:r>
            <a:r>
              <a:rPr lang="en-US" sz="2600" dirty="0" err="1">
                <a:solidFill>
                  <a:srgbClr val="000000"/>
                </a:solidFill>
                <a:latin typeface="Times New Roman" panose="02020603050405020304" pitchFamily="18" charset="0"/>
                <a:ea typeface="Times New Roman" panose="02020603050405020304" pitchFamily="18" charset="0"/>
              </a:rPr>
              <a:t>tuy</a:t>
            </a:r>
            <a:r>
              <a:rPr lang="vi-VN" sz="2600" dirty="0">
                <a:solidFill>
                  <a:srgbClr val="000000"/>
                </a:solidFill>
                <a:latin typeface="Times New Roman" panose="02020603050405020304" pitchFamily="18" charset="0"/>
                <a:ea typeface="Times New Roman" panose="02020603050405020304" pitchFamily="18" charset="0"/>
              </a:rPr>
              <a:t> hai nhưng lại là một: cùng một cha mẹ sinh ra, cùng chung sống, sướng khổ có nhau trong một nhà.</a:t>
            </a:r>
            <a:endParaRPr lang="en-US" sz="26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440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409" y="302769"/>
            <a:ext cx="2926078" cy="731520"/>
          </a:xfrm>
          <a:prstGeom prst="roundRect">
            <a:avLst/>
          </a:prstGeom>
          <a:solidFill>
            <a:schemeClr val="bg2">
              <a:lumMod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5.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Phân tích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Callout 1"/>
          <p:cNvSpPr/>
          <p:nvPr/>
        </p:nvSpPr>
        <p:spPr>
          <a:xfrm>
            <a:off x="365759" y="1438423"/>
            <a:ext cx="4261659" cy="3981157"/>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 </a:t>
            </a:r>
            <a:r>
              <a:rPr kumimoji="0" lang="en-US" sz="24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3:</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ctr" defTabSz="914400" rtl="0" eaLnBrk="1" fontAlgn="auto" latinLnBrk="0" hangingPunct="1">
              <a:lnSpc>
                <a:spcPct val="115000"/>
              </a:lnSpc>
              <a:spcBef>
                <a:spcPts val="0"/>
              </a:spcBef>
              <a:spcAft>
                <a:spcPts val="1200"/>
              </a:spcAft>
              <a:buClrTx/>
              <a:buSzTx/>
              <a:buFontTx/>
              <a:buNone/>
              <a:tabLst/>
              <a:defRPr/>
            </a:pP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Anh em nào phải người xa,</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Cùng chung bác mẹ, một nhà cùng thân.</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Yêu nhau như thể tay chân,</a:t>
            </a:r>
            <a:b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b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Anh em hòa thuận, hai thân vui vầy</a:t>
            </a: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27418" y="1017031"/>
            <a:ext cx="7121237" cy="4823939"/>
          </a:xfrm>
          <a:prstGeom prst="rect">
            <a:avLst/>
          </a:prstGeom>
          <a:solidFill>
            <a:schemeClr val="accent3">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Nghệ</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thuật</a:t>
            </a:r>
            <a:r>
              <a:rPr lang="en-US" sz="2800" b="1" dirty="0">
                <a:solidFill>
                  <a:srgbClr val="0D0D0D"/>
                </a:solidFill>
                <a:latin typeface="Times New Roman" panose="02020603050405020304" pitchFamily="18" charset="0"/>
                <a:ea typeface="Times New Roman" panose="02020603050405020304" pitchFamily="18" charset="0"/>
              </a:rPr>
              <a:t> so </a:t>
            </a:r>
            <a:r>
              <a:rPr lang="en-US" sz="2800" b="1" dirty="0" err="1">
                <a:solidFill>
                  <a:srgbClr val="0D0D0D"/>
                </a:solidFill>
                <a:latin typeface="Times New Roman" panose="02020603050405020304" pitchFamily="18" charset="0"/>
                <a:ea typeface="Times New Roman" panose="02020603050405020304" pitchFamily="18" charset="0"/>
              </a:rPr>
              <a:t>sánh</a:t>
            </a:r>
            <a:r>
              <a:rPr lang="en-US" sz="2800" b="1"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giống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rời</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0D0D0D"/>
                </a:solidFill>
                <a:latin typeface="Times New Roman" panose="02020603050405020304" pitchFamily="18" charset="0"/>
                <a:ea typeface="Times New Roman" panose="02020603050405020304" pitchFamily="18" charset="0"/>
                <a:sym typeface="Wingdings" panose="05000000000000000000" pitchFamily="2" charset="2"/>
              </a:rPr>
              <a:t></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dụng</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vi-VN" sz="2800" dirty="0">
                <a:solidFill>
                  <a:srgbClr val="0D0D0D"/>
                </a:solidFill>
                <a:latin typeface="Times New Roman" panose="02020603050405020304" pitchFamily="18" charset="0"/>
                <a:ea typeface="Times New Roman" panose="02020603050405020304" pitchFamily="18" charset="0"/>
              </a:rPr>
              <a:t>+ Tăng sức gợi tả gợi cảm cho câu ca dao.</a:t>
            </a:r>
            <a:endParaRPr lang="en-US" sz="2400" dirty="0">
              <a:latin typeface="Times New Roman" panose="02020603050405020304" pitchFamily="18" charset="0"/>
              <a:ea typeface="Times New Roman" panose="02020603050405020304" pitchFamily="18" charset="0"/>
            </a:endParaRPr>
          </a:p>
          <a:p>
            <a:pPr>
              <a:spcAft>
                <a:spcPts val="0"/>
              </a:spcAft>
            </a:pPr>
            <a:r>
              <a:rPr lang="vi-VN"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Hình ảnh so sánh diễn tả tình cảm gắn bó thiêng liêng, không thể tách rời của tình anh em.</a:t>
            </a:r>
            <a:br>
              <a:rPr lang="vi-VN" sz="2800" dirty="0">
                <a:solidFill>
                  <a:srgbClr val="000000"/>
                </a:solidFill>
                <a:latin typeface="Times New Roman" panose="02020603050405020304" pitchFamily="18" charset="0"/>
                <a:ea typeface="Times New Roman" panose="02020603050405020304" pitchFamily="18" charset="0"/>
              </a:rPr>
            </a:br>
            <a:r>
              <a:rPr lang="vi-VN" sz="2800"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Anh em… hai thân vui vầy.</a:t>
            </a:r>
            <a:endParaRPr lang="en-US" sz="24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-&gt; </a:t>
            </a:r>
            <a:r>
              <a:rPr lang="en-US" sz="2800" dirty="0" err="1">
                <a:solidFill>
                  <a:srgbClr val="000000"/>
                </a:solidFill>
                <a:latin typeface="Times New Roman" panose="02020603050405020304" pitchFamily="18" charset="0"/>
                <a:ea typeface="Times New Roman" panose="02020603050405020304" pitchFamily="18" charset="0"/>
              </a:rPr>
              <a:t>Nhắn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nhủ</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nhịn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315568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1000"/>
                                        <p:tgtEl>
                                          <p:spTgt spid="3">
                                            <p:txEl>
                                              <p:pRg st="3" end="3"/>
                                            </p:txEl>
                                          </p:spTgt>
                                        </p:tgtEl>
                                      </p:cBhvr>
                                    </p:animEffect>
                                    <p:anim calcmode="lin" valueType="num">
                                      <p:cBhvr>
                                        <p:cTn id="4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fade">
                                      <p:cBhvr>
                                        <p:cTn id="49" dur="1000"/>
                                        <p:tgtEl>
                                          <p:spTgt spid="3">
                                            <p:txEl>
                                              <p:pRg st="4" end="4"/>
                                            </p:txEl>
                                          </p:spTgt>
                                        </p:tgtEl>
                                      </p:cBhvr>
                                    </p:animEffect>
                                    <p:anim calcmode="lin" valueType="num">
                                      <p:cBhvr>
                                        <p:cTn id="5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3308350"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3"/>
          <a:stretch>
            <a:fillRect/>
          </a:stretch>
        </p:blipFill>
        <p:spPr>
          <a:xfrm>
            <a:off x="417979" y="1424134"/>
            <a:ext cx="9088455" cy="4522204"/>
          </a:xfrm>
          <a:prstGeom prst="rect">
            <a:avLst/>
          </a:prstGeom>
        </p:spPr>
      </p:pic>
      <p:pic>
        <p:nvPicPr>
          <p:cNvPr id="9" name="Picture 8"/>
          <p:cNvPicPr>
            <a:picLocks noChangeAspect="1"/>
          </p:cNvPicPr>
          <p:nvPr/>
        </p:nvPicPr>
        <p:blipFill>
          <a:blip r:embed="rId4"/>
          <a:stretch>
            <a:fillRect/>
          </a:stretch>
        </p:blipFill>
        <p:spPr>
          <a:xfrm>
            <a:off x="8046720" y="4195365"/>
            <a:ext cx="2168434" cy="1902801"/>
          </a:xfrm>
          <a:prstGeom prst="rect">
            <a:avLst/>
          </a:prstGeom>
        </p:spPr>
      </p:pic>
      <p:sp>
        <p:nvSpPr>
          <p:cNvPr id="10" name="Rectangle 9"/>
          <p:cNvSpPr/>
          <p:nvPr/>
        </p:nvSpPr>
        <p:spPr>
          <a:xfrm>
            <a:off x="1589462" y="2271141"/>
            <a:ext cx="6526146" cy="1077218"/>
          </a:xfrm>
          <a:prstGeom prst="rect">
            <a:avLst/>
          </a:prstGeom>
        </p:spPr>
        <p:txBody>
          <a:bodyPr wrap="none">
            <a:spAutoFit/>
          </a:bodyPr>
          <a:lstStyle/>
          <a:p>
            <a:r>
              <a:rPr lang="en-US" sz="3200" dirty="0" err="1">
                <a:solidFill>
                  <a:srgbClr val="0D0D0D"/>
                </a:solidFill>
                <a:latin typeface="Times New Roman" panose="02020603050405020304" pitchFamily="18" charset="0"/>
                <a:ea typeface="Times New Roman" panose="02020603050405020304" pitchFamily="18" charset="0"/>
              </a:rPr>
              <a:t>Khái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quát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đặc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sắc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nội</a:t>
            </a:r>
            <a:r>
              <a:rPr lang="en-US" sz="3200" dirty="0">
                <a:solidFill>
                  <a:srgbClr val="0D0D0D"/>
                </a:solidFill>
                <a:latin typeface="Times New Roman" panose="02020603050405020304" pitchFamily="18" charset="0"/>
                <a:ea typeface="Times New Roman" panose="02020603050405020304" pitchFamily="18" charset="0"/>
              </a:rPr>
              <a:t> dung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nghệ</a:t>
            </a:r>
            <a:endParaRPr lang="en-US" sz="3200" dirty="0">
              <a:solidFill>
                <a:srgbClr val="0D0D0D"/>
              </a:solidFill>
              <a:latin typeface="Times New Roman" panose="02020603050405020304" pitchFamily="18" charset="0"/>
              <a:ea typeface="Times New Roman" panose="02020603050405020304" pitchFamily="18" charset="0"/>
            </a:endParaRPr>
          </a:p>
          <a:p>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thuật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ca </a:t>
            </a:r>
            <a:r>
              <a:rPr lang="en-US" sz="3200" dirty="0" err="1">
                <a:solidFill>
                  <a:srgbClr val="0D0D0D"/>
                </a:solidFill>
                <a:latin typeface="Times New Roman" panose="02020603050405020304" pitchFamily="18" charset="0"/>
                <a:ea typeface="Times New Roman" panose="02020603050405020304" pitchFamily="18" charset="0"/>
              </a:rPr>
              <a:t>dao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Việt</a:t>
            </a:r>
            <a:r>
              <a:rPr lang="en-US" sz="3200" dirty="0">
                <a:solidFill>
                  <a:srgbClr val="0D0D0D"/>
                </a:solidFill>
                <a:latin typeface="Times New Roman" panose="02020603050405020304" pitchFamily="18" charset="0"/>
                <a:ea typeface="Times New Roman" panose="02020603050405020304" pitchFamily="18" charset="0"/>
              </a:rPr>
              <a:t> Nam?</a:t>
            </a:r>
            <a:endParaRPr lang="en-US" sz="3200" dirty="0"/>
          </a:p>
        </p:txBody>
      </p:sp>
    </p:spTree>
    <p:custDataLst>
      <p:tags r:id="rId1"/>
    </p:custDataLst>
    <p:extLst>
      <p:ext uri="{BB962C8B-B14F-4D97-AF65-F5344CB8AC3E}">
        <p14:creationId xmlns:p14="http://schemas.microsoft.com/office/powerpoint/2010/main" val="26285051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92101" y="156536"/>
            <a:ext cx="3151188" cy="835378"/>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640644" y="2777065"/>
            <a:ext cx="4864100" cy="3692878"/>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Ca ngợi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thiêng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liêng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mẫu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phụ</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nguồn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cội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hướng</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đạo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nét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đẹp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truyền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thống</a:t>
            </a:r>
            <a:r>
              <a:rPr lang="en-US" sz="2400" dirty="0">
                <a:solidFill>
                  <a:srgbClr val="0D0D0D"/>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5876572" y="2777063"/>
            <a:ext cx="4902200" cy="3692878"/>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15000"/>
              </a:lnSpc>
              <a:spcAft>
                <a:spcPts val="1200"/>
              </a:spcAft>
              <a:buSzPts val="1050"/>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Thể</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thơ</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lục</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bát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với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âm</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điệu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thiết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tha</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phù</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hợp</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để</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bộc</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lộ</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tình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cảm</a:t>
            </a:r>
            <a:r>
              <a:rPr lang="en-US" sz="2400" dirty="0">
                <a:solidFill>
                  <a:srgbClr val="0D0D0D"/>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lvl="0" algn="just">
              <a:lnSpc>
                <a:spcPct val="115000"/>
              </a:lnSpc>
              <a:spcAft>
                <a:spcPts val="1200"/>
              </a:spcAft>
              <a:buSzPts val="1050"/>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Ngôn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ngữ</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giàu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hình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ảnh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gợi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cảm</a:t>
            </a:r>
            <a:r>
              <a:rPr lang="en-US" sz="2400" dirty="0">
                <a:solidFill>
                  <a:srgbClr val="0D0D0D"/>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0480" lvl="0" algn="just">
              <a:lnSpc>
                <a:spcPct val="115000"/>
              </a:lnSpc>
              <a:spcAft>
                <a:spcPts val="1200"/>
              </a:spcAft>
              <a:buSzPts val="1050"/>
            </a:pP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Sử</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dụng</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linh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hoạt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các</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biện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pháp</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tu</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từ</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nhất</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là</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biện</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pháp</a:t>
            </a:r>
            <a:r>
              <a:rPr lang="en-US" sz="2400" dirty="0">
                <a:solidFill>
                  <a:srgbClr val="0D0D0D"/>
                </a:solidFill>
                <a:latin typeface="Times New Roman" panose="02020603050405020304" pitchFamily="18" charset="0"/>
                <a:ea typeface="Calibri" panose="020F0502020204030204" pitchFamily="34" charset="0"/>
              </a:rPr>
              <a:t> so </a:t>
            </a:r>
            <a:r>
              <a:rPr lang="en-US" sz="2400" dirty="0" err="1">
                <a:solidFill>
                  <a:srgbClr val="0D0D0D"/>
                </a:solidFill>
                <a:latin typeface="Times New Roman" panose="02020603050405020304" pitchFamily="18" charset="0"/>
                <a:ea typeface="Calibri" panose="020F0502020204030204" pitchFamily="34" charset="0"/>
              </a:rPr>
              <a:t>sánh</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đối</a:t>
            </a:r>
            <a:r>
              <a:rPr lang="en-US" sz="2400" dirty="0">
                <a:solidFill>
                  <a:srgbClr val="0D0D0D"/>
                </a:solidFill>
                <a:latin typeface="Times New Roman" panose="02020603050405020304" pitchFamily="18" charset="0"/>
                <a:ea typeface="Calibri" panose="020F0502020204030204" pitchFamily="34" charset="0"/>
              </a:rPr>
              <a:t> </a:t>
            </a:r>
            <a:r>
              <a:rPr lang="en-US" sz="2400" dirty="0" err="1">
                <a:solidFill>
                  <a:srgbClr val="0D0D0D"/>
                </a:solidFill>
                <a:latin typeface="Times New Roman" panose="02020603050405020304" pitchFamily="18" charset="0"/>
                <a:ea typeface="Calibri" panose="020F0502020204030204" pitchFamily="34" charset="0"/>
              </a:rPr>
              <a:t>xứng</a:t>
            </a:r>
            <a:r>
              <a:rPr lang="en-US" sz="2400" dirty="0">
                <a:solidFill>
                  <a:srgbClr val="0D0D0D"/>
                </a:solidFill>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2" name="Diamond 1"/>
          <p:cNvSpPr/>
          <p:nvPr/>
        </p:nvSpPr>
        <p:spPr>
          <a:xfrm>
            <a:off x="6058605" y="1320044"/>
            <a:ext cx="4538134" cy="1128889"/>
          </a:xfrm>
          <a:prstGeom prst="diamond">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803627" y="1320044"/>
            <a:ext cx="4538134" cy="1128889"/>
          </a:xfrm>
          <a:prstGeom prst="diamond">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p>
        </p:txBody>
      </p:sp>
    </p:spTree>
    <p:custDataLst>
      <p:tags r:id="rId1"/>
    </p:custDataLst>
    <p:extLst>
      <p:ext uri="{BB962C8B-B14F-4D97-AF65-F5344CB8AC3E}">
        <p14:creationId xmlns:p14="http://schemas.microsoft.com/office/powerpoint/2010/main" val="7573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2617" y="374073"/>
            <a:ext cx="11208327" cy="6234545"/>
          </a:xfrm>
          <a:prstGeom prst="rect">
            <a:avLst/>
          </a:prstGeom>
        </p:spPr>
      </p:pic>
      <p:sp>
        <p:nvSpPr>
          <p:cNvPr id="6" name="Rectangle 5"/>
          <p:cNvSpPr/>
          <p:nvPr/>
        </p:nvSpPr>
        <p:spPr>
          <a:xfrm>
            <a:off x="1313985" y="2219190"/>
            <a:ext cx="9148402" cy="1938992"/>
          </a:xfrm>
          <a:prstGeom prst="rect">
            <a:avLst/>
          </a:prstGeom>
          <a:noFill/>
        </p:spPr>
        <p:txBody>
          <a:bodyPr wrap="none" lIns="91440" tIns="45720" rIns="91440" bIns="45720">
            <a:spAutoFit/>
          </a:bodyPr>
          <a:lstStyle/>
          <a:p>
            <a:pPr algn="ctr"/>
            <a:r>
              <a:rPr lang="en-US" sz="6000"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VIẾT</a:t>
            </a:r>
          </a:p>
          <a:p>
            <a:pPr algn="ctr"/>
            <a:r>
              <a:rPr lang="en-US" sz="6000" b="1" cap="none" spc="0"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TẬP LÀM THƠ LỤC BÁT</a:t>
            </a:r>
          </a:p>
        </p:txBody>
      </p:sp>
      <p:sp>
        <p:nvSpPr>
          <p:cNvPr id="2" name="TextBox 1"/>
          <p:cNvSpPr txBox="1">
            <a:spLocks/>
          </p:cNvSpPr>
          <p:nvPr/>
        </p:nvSpPr>
        <p:spPr>
          <a:xfrm>
            <a:off x="0" y="-1"/>
            <a:ext cx="12192000" cy="6858000"/>
          </a:xfrm>
          <a:prstGeom prst="rect">
            <a:avLst/>
          </a:prstGeom>
          <a:noFill/>
          <a:ln w="38100">
            <a:solidFill>
              <a:srgbClr val="C00000"/>
            </a:solidFill>
          </a:ln>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40285845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10387" y="1023724"/>
            <a:ext cx="3517697" cy="2926334"/>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4766379" y="1928813"/>
            <a:ext cx="3742237" cy="719843"/>
          </a:xfrm>
          <a:prstGeom prst="rect">
            <a:avLst/>
          </a:prstGeom>
        </p:spPr>
      </p:pic>
      <p:sp>
        <p:nvSpPr>
          <p:cNvPr id="7" name="Plaque 6"/>
          <p:cNvSpPr/>
          <p:nvPr/>
        </p:nvSpPr>
        <p:spPr>
          <a:xfrm>
            <a:off x="236589" y="117823"/>
            <a:ext cx="423540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3200" b="1">
                <a:solidFill>
                  <a:srgbClr val="0D0D0D"/>
                </a:solidFill>
                <a:latin typeface="Times New Roman" panose="02020603050405020304" pitchFamily="18" charset="0"/>
                <a:ea typeface="MS Mincho"/>
              </a:rPr>
              <a:t>D. KĨ NĂNG VIẾT</a:t>
            </a:r>
            <a:endParaRPr lang="en-US" sz="2800">
              <a:effectLst/>
              <a:latin typeface="Times New Roman" panose="02020603050405020304" pitchFamily="18" charset="0"/>
              <a:ea typeface="Times New Roman" panose="02020603050405020304" pitchFamily="18" charset="0"/>
            </a:endParaRPr>
          </a:p>
        </p:txBody>
      </p:sp>
      <p:sp>
        <p:nvSpPr>
          <p:cNvPr id="8" name="Plaque 7"/>
          <p:cNvSpPr/>
          <p:nvPr/>
        </p:nvSpPr>
        <p:spPr>
          <a:xfrm>
            <a:off x="236588" y="913339"/>
            <a:ext cx="753581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b="1">
                <a:solidFill>
                  <a:srgbClr val="0D0D0D"/>
                </a:solidFill>
                <a:latin typeface="Times New Roman" panose="02020603050405020304" pitchFamily="18" charset="0"/>
                <a:ea typeface="MS Mincho"/>
              </a:rPr>
              <a:t>I. Định hướng về cách gieo vần của thơ lục bát</a:t>
            </a:r>
            <a:endParaRPr lang="en-US" sz="240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0" y="2648656"/>
            <a:ext cx="7760888" cy="4158356"/>
          </a:xfrm>
          <a:prstGeom prst="rect">
            <a:avLst/>
          </a:prstGeom>
        </p:spPr>
      </p:pic>
      <p:sp>
        <p:nvSpPr>
          <p:cNvPr id="10" name="Rectangle 9"/>
          <p:cNvSpPr/>
          <p:nvPr/>
        </p:nvSpPr>
        <p:spPr>
          <a:xfrm>
            <a:off x="1123390" y="2832100"/>
            <a:ext cx="5514108" cy="2357568"/>
          </a:xfrm>
          <a:prstGeom prst="rect">
            <a:avLst/>
          </a:prstGeom>
        </p:spPr>
        <p:txBody>
          <a:bodyPr wrap="square">
            <a:spAutoFit/>
          </a:bodyPr>
          <a:lstStyle/>
          <a:p>
            <a:pPr algn="ctr">
              <a:lnSpc>
                <a:spcPct val="115000"/>
              </a:lnSpc>
              <a:spcAft>
                <a:spcPts val="0"/>
              </a:spcAft>
              <a:tabLst>
                <a:tab pos="1386840" algn="l"/>
              </a:tabLst>
            </a:pPr>
            <a:r>
              <a:rPr lang="en-US" sz="3200" dirty="0" err="1">
                <a:solidFill>
                  <a:srgbClr val="0D0D0D"/>
                </a:solidFill>
                <a:latin typeface="Times New Roman" panose="02020603050405020304" pitchFamily="18" charset="0"/>
                <a:ea typeface="MS Mincho"/>
              </a:rPr>
              <a:t>Thảo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luận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nội</a:t>
            </a:r>
            <a:r>
              <a:rPr lang="en-US" sz="3200" dirty="0">
                <a:solidFill>
                  <a:srgbClr val="0D0D0D"/>
                </a:solidFill>
                <a:latin typeface="Times New Roman" panose="02020603050405020304" pitchFamily="18" charset="0"/>
                <a:ea typeface="MS Mincho"/>
              </a:rPr>
              <a:t> dung 1. </a:t>
            </a:r>
          </a:p>
          <a:p>
            <a:pPr algn="ctr">
              <a:lnSpc>
                <a:spcPct val="115000"/>
              </a:lnSpc>
              <a:spcAft>
                <a:spcPts val="0"/>
              </a:spcAft>
              <a:tabLst>
                <a:tab pos="1386840" algn="l"/>
              </a:tabLst>
            </a:pPr>
            <a:r>
              <a:rPr lang="en-US" sz="3200" b="1" dirty="0" err="1">
                <a:solidFill>
                  <a:srgbClr val="0D0D0D"/>
                </a:solidFill>
                <a:latin typeface="Times New Roman" panose="02020603050405020304" pitchFamily="18" charset="0"/>
                <a:ea typeface="MS Mincho"/>
              </a:rPr>
              <a:t>Định</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hướng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a:t>
            </a:r>
            <a:r>
              <a:rPr lang="en-US" sz="3200" dirty="0">
                <a:solidFill>
                  <a:srgbClr val="0D0D0D"/>
                </a:solidFill>
                <a:latin typeface="Times New Roman" panose="02020603050405020304" pitchFamily="18" charset="0"/>
                <a:ea typeface="MS Mincho"/>
              </a:rPr>
              <a:t> 43- 44): </a:t>
            </a:r>
          </a:p>
          <a:p>
            <a:pPr algn="ctr">
              <a:lnSpc>
                <a:spcPct val="115000"/>
              </a:lnSpc>
              <a:spcAft>
                <a:spcPts val="0"/>
              </a:spcAft>
              <a:tabLst>
                <a:tab pos="1386840" algn="l"/>
              </a:tabLst>
            </a:pPr>
            <a:r>
              <a:rPr lang="en-US" sz="3200" dirty="0" err="1">
                <a:solidFill>
                  <a:srgbClr val="0D0D0D"/>
                </a:solidFill>
                <a:latin typeface="Times New Roman" panose="02020603050405020304" pitchFamily="18" charset="0"/>
                <a:ea typeface="MS Mincho"/>
              </a:rPr>
              <a:t>Hoàn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thành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các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tập</a:t>
            </a:r>
            <a:r>
              <a:rPr lang="en-US" sz="3200" dirty="0">
                <a:solidFill>
                  <a:srgbClr val="0D0D0D"/>
                </a:solidFill>
                <a:latin typeface="Times New Roman" panose="02020603050405020304" pitchFamily="18" charset="0"/>
                <a:ea typeface="MS Mincho"/>
              </a:rPr>
              <a:t> </a:t>
            </a:r>
          </a:p>
          <a:p>
            <a:pPr algn="ctr">
              <a:lnSpc>
                <a:spcPct val="115000"/>
              </a:lnSpc>
              <a:spcAft>
                <a:spcPts val="0"/>
              </a:spcAft>
              <a:tabLst>
                <a:tab pos="1386840" algn="l"/>
              </a:tabLst>
            </a:pPr>
            <a:r>
              <a:rPr lang="en-US" sz="3200" dirty="0">
                <a:solidFill>
                  <a:srgbClr val="0D0D0D"/>
                </a:solidFill>
                <a:latin typeface="Times New Roman" panose="02020603050405020304" pitchFamily="18" charset="0"/>
                <a:ea typeface="MS Mincho"/>
              </a:rPr>
              <a:t>a, b, c.</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07572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8940" y="820152"/>
            <a:ext cx="5253173"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ĐỌC - HIỂU VĂN BĂN</a:t>
            </a:r>
          </a:p>
        </p:txBody>
      </p:sp>
      <p:sp>
        <p:nvSpPr>
          <p:cNvPr id="6" name="Plaque 5"/>
          <p:cNvSpPr/>
          <p:nvPr/>
        </p:nvSpPr>
        <p:spPr>
          <a:xfrm>
            <a:off x="218940" y="1543050"/>
            <a:ext cx="5253173" cy="591959"/>
          </a:xfrm>
          <a:prstGeom prst="plaque">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D0D0D"/>
                </a:solidFill>
                <a:latin typeface="Times New Roman" panose="02020603050405020304" pitchFamily="18" charset="0"/>
                <a:ea typeface="Times New Roman" panose="02020603050405020304" pitchFamily="18" charset="0"/>
              </a:rPr>
              <a:t>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095472" y="59556"/>
            <a:ext cx="849880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KHÁM PHÁ KIẾN THỨC</a:t>
            </a:r>
          </a:p>
        </p:txBody>
      </p:sp>
      <p:sp>
        <p:nvSpPr>
          <p:cNvPr id="4" name="Right Arrow Callout 3"/>
          <p:cNvSpPr/>
          <p:nvPr/>
        </p:nvSpPr>
        <p:spPr>
          <a:xfrm>
            <a:off x="869126" y="2847699"/>
            <a:ext cx="2452691" cy="2481943"/>
          </a:xfrm>
          <a:prstGeom prst="rightArrowCallou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Alternate Process 6"/>
          <p:cNvSpPr/>
          <p:nvPr/>
        </p:nvSpPr>
        <p:spPr>
          <a:xfrm>
            <a:off x="3631475" y="2285997"/>
            <a:ext cx="7067006" cy="4075614"/>
          </a:xfrm>
          <a:prstGeom prst="flowChartAlternateProcess">
            <a:avLst/>
          </a:pr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15000"/>
              </a:lnSpc>
              <a:buFont typeface="Arial" panose="020B0604020202020204" pitchFamily="34" charset="0"/>
              <a:buChar char="-"/>
            </a:pPr>
            <a:r>
              <a:rPr lang="en-US" sz="2800" b="1" i="1" dirty="0" err="1">
                <a:solidFill>
                  <a:srgbClr val="000000"/>
                </a:solidFill>
                <a:effectLst/>
                <a:latin typeface="Times New Roman" panose="02020603050405020304" pitchFamily="18" charset="0"/>
                <a:ea typeface="Times New Roman" panose="02020603050405020304" pitchFamily="18" charset="0"/>
              </a:rPr>
              <a:t>Gieo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vần</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228600" algn="just">
              <a:lnSpc>
                <a:spcPct val="115000"/>
              </a:lnSpc>
            </a:pPr>
            <a:r>
              <a:rPr lang="en-US" sz="2800" dirty="0">
                <a:solidFill>
                  <a:srgbClr val="000000"/>
                </a:solidFill>
                <a:effectLst/>
                <a:latin typeface="Times New Roman" panose="02020603050405020304" pitchFamily="18" charset="0"/>
                <a:ea typeface="Times New Roman" panose="02020603050405020304" pitchFamily="18" charset="0"/>
              </a:rPr>
              <a:t>+ G</a:t>
            </a:r>
            <a:r>
              <a:rPr lang="vi-VN" sz="2800" dirty="0">
                <a:solidFill>
                  <a:srgbClr val="000000"/>
                </a:solidFill>
                <a:effectLst/>
                <a:latin typeface="Times New Roman" panose="02020603050405020304" pitchFamily="18" charset="0"/>
                <a:ea typeface="Times New Roman" panose="02020603050405020304" pitchFamily="18" charset="0"/>
              </a:rPr>
              <a:t>ieo vần chân và vần lưng. </a:t>
            </a:r>
            <a:endParaRPr lang="en-US" sz="2800" dirty="0">
              <a:effectLst/>
              <a:latin typeface="Times New Roman" panose="02020603050405020304" pitchFamily="18" charset="0"/>
              <a:ea typeface="Times New Roman" panose="02020603050405020304" pitchFamily="18" charset="0"/>
            </a:endParaRPr>
          </a:p>
          <a:p>
            <a:pPr marL="228600" algn="just">
              <a:lnSpc>
                <a:spcPct val="115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Tiếng thứ sáu của dòng lục gieo vần xuống tiếng thứ sáu của dòng bát, tiếng thứ tám của dòng bát gieo vần xuống tiếng thứ sáu của dòng lục tiếp theo</a:t>
            </a:r>
            <a:endParaRPr lang="en-US" sz="2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Arial" panose="020B0604020202020204" pitchFamily="34" charset="0"/>
              <a:buChar char="-"/>
            </a:pPr>
            <a:r>
              <a:rPr lang="en-US" sz="2800" b="1" i="1" dirty="0" err="1">
                <a:solidFill>
                  <a:srgbClr val="000000"/>
                </a:solidFill>
                <a:effectLst/>
                <a:latin typeface="Times New Roman" panose="02020603050405020304" pitchFamily="18" charset="0"/>
                <a:ea typeface="Times New Roman" panose="02020603050405020304" pitchFamily="18" charset="0"/>
              </a:rPr>
              <a:t>Ngắt</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nhịp</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 thường ngắt nhịp chẵn (mỗi nhịp hai tiếng)</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6145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80">
                                          <p:stCondLst>
                                            <p:cond delay="0"/>
                                          </p:stCondLst>
                                        </p:cTn>
                                        <p:tgtEl>
                                          <p:spTgt spid="7"/>
                                        </p:tgtEl>
                                      </p:cBhvr>
                                    </p:animEffect>
                                    <p:anim calcmode="lin" valueType="num">
                                      <p:cBhvr>
                                        <p:cTn id="3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2" dur="26">
                                          <p:stCondLst>
                                            <p:cond delay="650"/>
                                          </p:stCondLst>
                                        </p:cTn>
                                        <p:tgtEl>
                                          <p:spTgt spid="7"/>
                                        </p:tgtEl>
                                      </p:cBhvr>
                                      <p:to x="100000" y="60000"/>
                                    </p:animScale>
                                    <p:animScale>
                                      <p:cBhvr>
                                        <p:cTn id="43" dur="166" decel="50000">
                                          <p:stCondLst>
                                            <p:cond delay="676"/>
                                          </p:stCondLst>
                                        </p:cTn>
                                        <p:tgtEl>
                                          <p:spTgt spid="7"/>
                                        </p:tgtEl>
                                      </p:cBhvr>
                                      <p:to x="100000" y="100000"/>
                                    </p:animScale>
                                    <p:animScale>
                                      <p:cBhvr>
                                        <p:cTn id="44" dur="26">
                                          <p:stCondLst>
                                            <p:cond delay="1312"/>
                                          </p:stCondLst>
                                        </p:cTn>
                                        <p:tgtEl>
                                          <p:spTgt spid="7"/>
                                        </p:tgtEl>
                                      </p:cBhvr>
                                      <p:to x="100000" y="80000"/>
                                    </p:animScale>
                                    <p:animScale>
                                      <p:cBhvr>
                                        <p:cTn id="45" dur="166" decel="50000">
                                          <p:stCondLst>
                                            <p:cond delay="1338"/>
                                          </p:stCondLst>
                                        </p:cTn>
                                        <p:tgtEl>
                                          <p:spTgt spid="7"/>
                                        </p:tgtEl>
                                      </p:cBhvr>
                                      <p:to x="100000" y="100000"/>
                                    </p:animScale>
                                    <p:animScale>
                                      <p:cBhvr>
                                        <p:cTn id="46" dur="26">
                                          <p:stCondLst>
                                            <p:cond delay="1642"/>
                                          </p:stCondLst>
                                        </p:cTn>
                                        <p:tgtEl>
                                          <p:spTgt spid="7"/>
                                        </p:tgtEl>
                                      </p:cBhvr>
                                      <p:to x="100000" y="90000"/>
                                    </p:animScale>
                                    <p:animScale>
                                      <p:cBhvr>
                                        <p:cTn id="47" dur="166" decel="50000">
                                          <p:stCondLst>
                                            <p:cond delay="1668"/>
                                          </p:stCondLst>
                                        </p:cTn>
                                        <p:tgtEl>
                                          <p:spTgt spid="7"/>
                                        </p:tgtEl>
                                      </p:cBhvr>
                                      <p:to x="100000" y="100000"/>
                                    </p:animScale>
                                    <p:animScale>
                                      <p:cBhvr>
                                        <p:cTn id="48" dur="26">
                                          <p:stCondLst>
                                            <p:cond delay="1808"/>
                                          </p:stCondLst>
                                        </p:cTn>
                                        <p:tgtEl>
                                          <p:spTgt spid="7"/>
                                        </p:tgtEl>
                                      </p:cBhvr>
                                      <p:to x="100000" y="95000"/>
                                    </p:animScale>
                                    <p:animScale>
                                      <p:cBhvr>
                                        <p:cTn id="49"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36589" y="117823"/>
            <a:ext cx="473546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D. KĨ NĂNG VIẾT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36588" y="913339"/>
            <a:ext cx="753581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 về cách gieo vần của thơ lục bát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Diagram 1"/>
          <p:cNvGraphicFramePr/>
          <p:nvPr>
            <p:extLst>
              <p:ext uri="{D42A27DB-BD31-4B8C-83A1-F6EECF244321}">
                <p14:modId xmlns:p14="http://schemas.microsoft.com/office/powerpoint/2010/main" val="58513034"/>
              </p:ext>
            </p:extLst>
          </p:nvPr>
        </p:nvGraphicFramePr>
        <p:xfrm>
          <a:off x="862149" y="1828800"/>
          <a:ext cx="10097588"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54358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36589" y="117823"/>
            <a:ext cx="4178250"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D. KĨ NĂNG VIẾT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36588" y="913339"/>
            <a:ext cx="7538128"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 về cách gieo vần của thơ lục bát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600891" y="2207622"/>
            <a:ext cx="4898572" cy="4284617"/>
          </a:xfrm>
          <a:prstGeom prst="rightArrowCallout">
            <a:avLst/>
          </a:prstGeom>
          <a:blipFill>
            <a:blip r:embed="rId3"/>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b) </a:t>
            </a:r>
            <a:r>
              <a:rPr lang="vi-VN" sz="2400" dirty="0">
                <a:solidFill>
                  <a:srgbClr val="0D0D0D"/>
                </a:solidFill>
                <a:latin typeface="Times New Roman" panose="02020603050405020304" pitchFamily="18" charset="0"/>
                <a:ea typeface="Times New Roman" panose="02020603050405020304" pitchFamily="18" charset="0"/>
              </a:rPr>
              <a:t>Trong mỗi dòng thơ lục bát, việc sắp xếp các tiếng có thanh bằng (tiếng không dấu và dấu huyền; kí hiệu là B) và các tiếng có thanh trắc (tiếng có dấu hỏi, ngã, sắc, nặng; kí hiệu là T) phải theo quy tắc. </a:t>
            </a:r>
            <a:r>
              <a:rPr lang="en-US" sz="2400" dirty="0">
                <a:solidFill>
                  <a:srgbClr val="0D0D0D"/>
                </a:solidFill>
                <a:latin typeface="Times New Roman" panose="02020603050405020304" pitchFamily="18" charset="0"/>
                <a:ea typeface="Times New Roman" panose="02020603050405020304" pitchFamily="18" charset="0"/>
              </a:rPr>
              <a:t>T</a:t>
            </a:r>
            <a:r>
              <a:rPr lang="vi-VN" sz="2400" dirty="0">
                <a:solidFill>
                  <a:srgbClr val="0D0D0D"/>
                </a:solidFill>
                <a:latin typeface="Times New Roman" panose="02020603050405020304" pitchFamily="18" charset="0"/>
                <a:ea typeface="Times New Roman" panose="02020603050405020304" pitchFamily="18" charset="0"/>
              </a:rPr>
              <a:t>ìm hiểu quy tắc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07468151"/>
              </p:ext>
            </p:extLst>
          </p:nvPr>
        </p:nvGraphicFramePr>
        <p:xfrm>
          <a:off x="4742541" y="2130542"/>
          <a:ext cx="5772336" cy="741680"/>
        </p:xfrm>
        <a:graphic>
          <a:graphicData uri="http://schemas.openxmlformats.org/drawingml/2006/table">
            <a:tbl>
              <a:tblPr firstRow="1" bandRow="1">
                <a:tableStyleId>{5940675A-B579-460E-94D1-54222C63F5DA}</a:tableStyleId>
              </a:tblPr>
              <a:tblGrid>
                <a:gridCol w="962056">
                  <a:extLst>
                    <a:ext uri="{9D8B030D-6E8A-4147-A177-3AD203B41FA5}">
                      <a16:colId xmlns:a16="http://schemas.microsoft.com/office/drawing/2014/main" val="3203620505"/>
                    </a:ext>
                  </a:extLst>
                </a:gridCol>
                <a:gridCol w="962056">
                  <a:extLst>
                    <a:ext uri="{9D8B030D-6E8A-4147-A177-3AD203B41FA5}">
                      <a16:colId xmlns:a16="http://schemas.microsoft.com/office/drawing/2014/main" val="1306959734"/>
                    </a:ext>
                  </a:extLst>
                </a:gridCol>
                <a:gridCol w="962056">
                  <a:extLst>
                    <a:ext uri="{9D8B030D-6E8A-4147-A177-3AD203B41FA5}">
                      <a16:colId xmlns:a16="http://schemas.microsoft.com/office/drawing/2014/main" val="2476384271"/>
                    </a:ext>
                  </a:extLst>
                </a:gridCol>
                <a:gridCol w="962056">
                  <a:extLst>
                    <a:ext uri="{9D8B030D-6E8A-4147-A177-3AD203B41FA5}">
                      <a16:colId xmlns:a16="http://schemas.microsoft.com/office/drawing/2014/main" val="2579192873"/>
                    </a:ext>
                  </a:extLst>
                </a:gridCol>
                <a:gridCol w="962056">
                  <a:extLst>
                    <a:ext uri="{9D8B030D-6E8A-4147-A177-3AD203B41FA5}">
                      <a16:colId xmlns:a16="http://schemas.microsoft.com/office/drawing/2014/main" val="2575317121"/>
                    </a:ext>
                  </a:extLst>
                </a:gridCol>
                <a:gridCol w="962056">
                  <a:extLst>
                    <a:ext uri="{9D8B030D-6E8A-4147-A177-3AD203B41FA5}">
                      <a16:colId xmlns:a16="http://schemas.microsoft.com/office/drawing/2014/main" val="2821822293"/>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Con</a:t>
                      </a: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về</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thăm</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mẹ</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chiều</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đông</a:t>
                      </a:r>
                      <a:endParaRPr lang="en-US"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3148439707"/>
                  </a:ext>
                </a:extLst>
              </a:tr>
              <a:tr h="370840">
                <a:tc>
                  <a:txBody>
                    <a:bodyPr/>
                    <a:lstStyle/>
                    <a:p>
                      <a:pPr algn="ctr"/>
                      <a:r>
                        <a:rPr lang="en-US" dirty="0"/>
                        <a:t>B</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tc>
                  <a:txBody>
                    <a:bodyPr/>
                    <a:lstStyle/>
                    <a:p>
                      <a:pPr algn="ctr"/>
                      <a:r>
                        <a:rPr lang="en-US" dirty="0"/>
                        <a:t>T</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tc>
                  <a:txBody>
                    <a:bodyPr/>
                    <a:lstStyle/>
                    <a:p>
                      <a:pPr algn="ctr"/>
                      <a:r>
                        <a:rPr lang="en-US" dirty="0"/>
                        <a:t>B</a:t>
                      </a:r>
                    </a:p>
                  </a:txBody>
                  <a:tcPr>
                    <a:solidFill>
                      <a:schemeClr val="accent3">
                        <a:lumMod val="20000"/>
                        <a:lumOff val="80000"/>
                      </a:schemeClr>
                    </a:solidFill>
                  </a:tcPr>
                </a:tc>
                <a:extLst>
                  <a:ext uri="{0D108BD9-81ED-4DB2-BD59-A6C34878D82A}">
                    <a16:rowId xmlns:a16="http://schemas.microsoft.com/office/drawing/2014/main" val="204193353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742547805"/>
              </p:ext>
            </p:extLst>
          </p:nvPr>
        </p:nvGraphicFramePr>
        <p:xfrm>
          <a:off x="5617028" y="4564734"/>
          <a:ext cx="5897154" cy="736600"/>
        </p:xfrm>
        <a:graphic>
          <a:graphicData uri="http://schemas.openxmlformats.org/drawingml/2006/table">
            <a:tbl>
              <a:tblPr firstRow="1" bandRow="1">
                <a:tableStyleId>{5940675A-B579-460E-94D1-54222C63F5DA}</a:tableStyleId>
              </a:tblPr>
              <a:tblGrid>
                <a:gridCol w="982859">
                  <a:extLst>
                    <a:ext uri="{9D8B030D-6E8A-4147-A177-3AD203B41FA5}">
                      <a16:colId xmlns:a16="http://schemas.microsoft.com/office/drawing/2014/main" val="3203620505"/>
                    </a:ext>
                  </a:extLst>
                </a:gridCol>
                <a:gridCol w="982859">
                  <a:extLst>
                    <a:ext uri="{9D8B030D-6E8A-4147-A177-3AD203B41FA5}">
                      <a16:colId xmlns:a16="http://schemas.microsoft.com/office/drawing/2014/main" val="1306959734"/>
                    </a:ext>
                  </a:extLst>
                </a:gridCol>
                <a:gridCol w="982859">
                  <a:extLst>
                    <a:ext uri="{9D8B030D-6E8A-4147-A177-3AD203B41FA5}">
                      <a16:colId xmlns:a16="http://schemas.microsoft.com/office/drawing/2014/main" val="2476384271"/>
                    </a:ext>
                  </a:extLst>
                </a:gridCol>
                <a:gridCol w="982859">
                  <a:extLst>
                    <a:ext uri="{9D8B030D-6E8A-4147-A177-3AD203B41FA5}">
                      <a16:colId xmlns:a16="http://schemas.microsoft.com/office/drawing/2014/main" val="2579192873"/>
                    </a:ext>
                  </a:extLst>
                </a:gridCol>
                <a:gridCol w="982859">
                  <a:extLst>
                    <a:ext uri="{9D8B030D-6E8A-4147-A177-3AD203B41FA5}">
                      <a16:colId xmlns:a16="http://schemas.microsoft.com/office/drawing/2014/main" val="2575317121"/>
                    </a:ext>
                  </a:extLst>
                </a:gridCol>
                <a:gridCol w="982859">
                  <a:extLst>
                    <a:ext uri="{9D8B030D-6E8A-4147-A177-3AD203B41FA5}">
                      <a16:colId xmlns:a16="http://schemas.microsoft.com/office/drawing/2014/main" val="2821822293"/>
                    </a:ext>
                  </a:extLst>
                </a:gridCol>
              </a:tblGrid>
              <a:tr h="0">
                <a:tc>
                  <a:txBody>
                    <a:bodyPr/>
                    <a:lstStyle/>
                    <a:p>
                      <a:pPr algn="ctr"/>
                      <a:r>
                        <a:rPr lang="en-US" dirty="0" err="1">
                          <a:latin typeface="Times New Roman" panose="02020603050405020304" pitchFamily="18" charset="0"/>
                          <a:cs typeface="Times New Roman" panose="02020603050405020304" pitchFamily="18" charset="0"/>
                        </a:rPr>
                        <a:t>Mình</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a:latin typeface="Times New Roman" panose="02020603050405020304" pitchFamily="18" charset="0"/>
                          <a:cs typeface="Times New Roman" panose="02020603050405020304" pitchFamily="18" charset="0"/>
                        </a:rPr>
                        <a:t>con</a:t>
                      </a: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thơ</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thẩn</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vào</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ra</a:t>
                      </a:r>
                      <a:endParaRPr lang="en-US"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148439707"/>
                  </a:ext>
                </a:extLst>
              </a:tr>
              <a:tr h="370840">
                <a:tc>
                  <a:txBody>
                    <a:bodyPr/>
                    <a:lstStyle/>
                    <a:p>
                      <a:pPr algn="ctr"/>
                      <a:r>
                        <a:rPr lang="en-US" dirty="0"/>
                        <a:t>B</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tc>
                  <a:txBody>
                    <a:bodyPr/>
                    <a:lstStyle/>
                    <a:p>
                      <a:pPr algn="ctr"/>
                      <a:r>
                        <a:rPr lang="en-US" dirty="0"/>
                        <a:t>T</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tc>
                  <a:txBody>
                    <a:bodyPr/>
                    <a:lstStyle/>
                    <a:p>
                      <a:pPr algn="ctr"/>
                      <a:r>
                        <a:rPr lang="en-US" dirty="0"/>
                        <a:t>B</a:t>
                      </a:r>
                    </a:p>
                  </a:txBody>
                  <a:tcPr>
                    <a:solidFill>
                      <a:schemeClr val="accent1">
                        <a:lumMod val="20000"/>
                        <a:lumOff val="80000"/>
                      </a:schemeClr>
                    </a:solidFill>
                  </a:tcPr>
                </a:tc>
                <a:extLst>
                  <a:ext uri="{0D108BD9-81ED-4DB2-BD59-A6C34878D82A}">
                    <a16:rowId xmlns:a16="http://schemas.microsoft.com/office/drawing/2014/main" val="2041933533"/>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3540309"/>
              </p:ext>
            </p:extLst>
          </p:nvPr>
        </p:nvGraphicFramePr>
        <p:xfrm>
          <a:off x="5617028" y="3295083"/>
          <a:ext cx="5772336" cy="741680"/>
        </p:xfrm>
        <a:graphic>
          <a:graphicData uri="http://schemas.openxmlformats.org/drawingml/2006/table">
            <a:tbl>
              <a:tblPr firstRow="1" bandRow="1">
                <a:tableStyleId>{5940675A-B579-460E-94D1-54222C63F5DA}</a:tableStyleId>
              </a:tblPr>
              <a:tblGrid>
                <a:gridCol w="721542">
                  <a:extLst>
                    <a:ext uri="{9D8B030D-6E8A-4147-A177-3AD203B41FA5}">
                      <a16:colId xmlns:a16="http://schemas.microsoft.com/office/drawing/2014/main" val="3203620505"/>
                    </a:ext>
                  </a:extLst>
                </a:gridCol>
                <a:gridCol w="721542">
                  <a:extLst>
                    <a:ext uri="{9D8B030D-6E8A-4147-A177-3AD203B41FA5}">
                      <a16:colId xmlns:a16="http://schemas.microsoft.com/office/drawing/2014/main" val="1306959734"/>
                    </a:ext>
                  </a:extLst>
                </a:gridCol>
                <a:gridCol w="721542">
                  <a:extLst>
                    <a:ext uri="{9D8B030D-6E8A-4147-A177-3AD203B41FA5}">
                      <a16:colId xmlns:a16="http://schemas.microsoft.com/office/drawing/2014/main" val="2476384271"/>
                    </a:ext>
                  </a:extLst>
                </a:gridCol>
                <a:gridCol w="721542">
                  <a:extLst>
                    <a:ext uri="{9D8B030D-6E8A-4147-A177-3AD203B41FA5}">
                      <a16:colId xmlns:a16="http://schemas.microsoft.com/office/drawing/2014/main" val="2579192873"/>
                    </a:ext>
                  </a:extLst>
                </a:gridCol>
                <a:gridCol w="497113">
                  <a:extLst>
                    <a:ext uri="{9D8B030D-6E8A-4147-A177-3AD203B41FA5}">
                      <a16:colId xmlns:a16="http://schemas.microsoft.com/office/drawing/2014/main" val="2575317121"/>
                    </a:ext>
                  </a:extLst>
                </a:gridCol>
                <a:gridCol w="945971">
                  <a:extLst>
                    <a:ext uri="{9D8B030D-6E8A-4147-A177-3AD203B41FA5}">
                      <a16:colId xmlns:a16="http://schemas.microsoft.com/office/drawing/2014/main" val="2821822293"/>
                    </a:ext>
                  </a:extLst>
                </a:gridCol>
                <a:gridCol w="721542">
                  <a:extLst>
                    <a:ext uri="{9D8B030D-6E8A-4147-A177-3AD203B41FA5}">
                      <a16:colId xmlns:a16="http://schemas.microsoft.com/office/drawing/2014/main" val="1843171028"/>
                    </a:ext>
                  </a:extLst>
                </a:gridCol>
                <a:gridCol w="721542">
                  <a:extLst>
                    <a:ext uri="{9D8B030D-6E8A-4147-A177-3AD203B41FA5}">
                      <a16:colId xmlns:a16="http://schemas.microsoft.com/office/drawing/2014/main" val="3570439202"/>
                    </a:ext>
                  </a:extLst>
                </a:gridCol>
              </a:tblGrid>
              <a:tr h="370840">
                <a:tc>
                  <a:txBody>
                    <a:bodyPr/>
                    <a:lstStyle/>
                    <a:p>
                      <a:pPr algn="ctr"/>
                      <a:r>
                        <a:rPr lang="en-US" dirty="0" err="1">
                          <a:latin typeface="Times New Roman" panose="02020603050405020304" pitchFamily="18" charset="0"/>
                          <a:cs typeface="Times New Roman" panose="02020603050405020304" pitchFamily="18" charset="0"/>
                        </a:rPr>
                        <a:t>Bếp</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chưa</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lên</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khói</a:t>
                      </a:r>
                      <a:r>
                        <a:rPr lang="en-US" dirty="0">
                          <a:latin typeface="Times New Roman" panose="02020603050405020304" pitchFamily="18" charset="0"/>
                          <a:cs typeface="Times New Roman" panose="02020603050405020304" pitchFamily="18" charset="0"/>
                        </a:rPr>
                        <a:t>,</a:t>
                      </a: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mẹ</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không</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có</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dirty="0" err="1">
                          <a:latin typeface="Times New Roman" panose="02020603050405020304" pitchFamily="18" charset="0"/>
                          <a:cs typeface="Times New Roman" panose="02020603050405020304" pitchFamily="18" charset="0"/>
                        </a:rPr>
                        <a:t>nhà</a:t>
                      </a:r>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3148439707"/>
                  </a:ext>
                </a:extLst>
              </a:tr>
              <a:tr h="370840">
                <a:tc>
                  <a:txBody>
                    <a:bodyPr/>
                    <a:lstStyle/>
                    <a:p>
                      <a:r>
                        <a:rPr lang="en-US" dirty="0"/>
                        <a:t>T</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tc>
                  <a:txBody>
                    <a:bodyPr/>
                    <a:lstStyle/>
                    <a:p>
                      <a:r>
                        <a:rPr lang="en-US" dirty="0"/>
                        <a:t>T</a:t>
                      </a:r>
                    </a:p>
                  </a:txBody>
                  <a:tcPr>
                    <a:solidFill>
                      <a:schemeClr val="accent2">
                        <a:lumMod val="20000"/>
                        <a:lumOff val="80000"/>
                      </a:schemeClr>
                    </a:solidFill>
                  </a:tcPr>
                </a:tc>
                <a:tc>
                  <a:txBody>
                    <a:bodyPr/>
                    <a:lstStyle/>
                    <a:p>
                      <a:r>
                        <a:rPr lang="en-US" dirty="0"/>
                        <a:t>T</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tc>
                  <a:txBody>
                    <a:bodyPr/>
                    <a:lstStyle/>
                    <a:p>
                      <a:r>
                        <a:rPr lang="en-US" dirty="0"/>
                        <a:t>T</a:t>
                      </a:r>
                    </a:p>
                  </a:txBody>
                  <a:tcPr>
                    <a:solidFill>
                      <a:schemeClr val="accent2">
                        <a:lumMod val="20000"/>
                        <a:lumOff val="80000"/>
                      </a:schemeClr>
                    </a:solidFill>
                  </a:tcPr>
                </a:tc>
                <a:tc>
                  <a:txBody>
                    <a:bodyPr/>
                    <a:lstStyle/>
                    <a:p>
                      <a:r>
                        <a:rPr lang="en-US" dirty="0"/>
                        <a:t>B</a:t>
                      </a:r>
                    </a:p>
                  </a:txBody>
                  <a:tcPr>
                    <a:solidFill>
                      <a:schemeClr val="accent2">
                        <a:lumMod val="20000"/>
                        <a:lumOff val="80000"/>
                      </a:schemeClr>
                    </a:solidFill>
                  </a:tcPr>
                </a:tc>
                <a:extLst>
                  <a:ext uri="{0D108BD9-81ED-4DB2-BD59-A6C34878D82A}">
                    <a16:rowId xmlns:a16="http://schemas.microsoft.com/office/drawing/2014/main" val="204193353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60489497"/>
              </p:ext>
            </p:extLst>
          </p:nvPr>
        </p:nvGraphicFramePr>
        <p:xfrm>
          <a:off x="4886232" y="5715607"/>
          <a:ext cx="5772336" cy="741680"/>
        </p:xfrm>
        <a:graphic>
          <a:graphicData uri="http://schemas.openxmlformats.org/drawingml/2006/table">
            <a:tbl>
              <a:tblPr firstRow="1" bandRow="1">
                <a:tableStyleId>{5940675A-B579-460E-94D1-54222C63F5DA}</a:tableStyleId>
              </a:tblPr>
              <a:tblGrid>
                <a:gridCol w="721542">
                  <a:extLst>
                    <a:ext uri="{9D8B030D-6E8A-4147-A177-3AD203B41FA5}">
                      <a16:colId xmlns:a16="http://schemas.microsoft.com/office/drawing/2014/main" val="3203620505"/>
                    </a:ext>
                  </a:extLst>
                </a:gridCol>
                <a:gridCol w="721542">
                  <a:extLst>
                    <a:ext uri="{9D8B030D-6E8A-4147-A177-3AD203B41FA5}">
                      <a16:colId xmlns:a16="http://schemas.microsoft.com/office/drawing/2014/main" val="1306959734"/>
                    </a:ext>
                  </a:extLst>
                </a:gridCol>
                <a:gridCol w="721542">
                  <a:extLst>
                    <a:ext uri="{9D8B030D-6E8A-4147-A177-3AD203B41FA5}">
                      <a16:colId xmlns:a16="http://schemas.microsoft.com/office/drawing/2014/main" val="2476384271"/>
                    </a:ext>
                  </a:extLst>
                </a:gridCol>
                <a:gridCol w="721542">
                  <a:extLst>
                    <a:ext uri="{9D8B030D-6E8A-4147-A177-3AD203B41FA5}">
                      <a16:colId xmlns:a16="http://schemas.microsoft.com/office/drawing/2014/main" val="2579192873"/>
                    </a:ext>
                  </a:extLst>
                </a:gridCol>
                <a:gridCol w="721542">
                  <a:extLst>
                    <a:ext uri="{9D8B030D-6E8A-4147-A177-3AD203B41FA5}">
                      <a16:colId xmlns:a16="http://schemas.microsoft.com/office/drawing/2014/main" val="2575317121"/>
                    </a:ext>
                  </a:extLst>
                </a:gridCol>
                <a:gridCol w="721542">
                  <a:extLst>
                    <a:ext uri="{9D8B030D-6E8A-4147-A177-3AD203B41FA5}">
                      <a16:colId xmlns:a16="http://schemas.microsoft.com/office/drawing/2014/main" val="2821822293"/>
                    </a:ext>
                  </a:extLst>
                </a:gridCol>
                <a:gridCol w="721542">
                  <a:extLst>
                    <a:ext uri="{9D8B030D-6E8A-4147-A177-3AD203B41FA5}">
                      <a16:colId xmlns:a16="http://schemas.microsoft.com/office/drawing/2014/main" val="1843171028"/>
                    </a:ext>
                  </a:extLst>
                </a:gridCol>
                <a:gridCol w="721542">
                  <a:extLst>
                    <a:ext uri="{9D8B030D-6E8A-4147-A177-3AD203B41FA5}">
                      <a16:colId xmlns:a16="http://schemas.microsoft.com/office/drawing/2014/main" val="3570439202"/>
                    </a:ext>
                  </a:extLst>
                </a:gridCol>
              </a:tblGrid>
              <a:tr h="370840">
                <a:tc>
                  <a:txBody>
                    <a:bodyPr/>
                    <a:lstStyle/>
                    <a:p>
                      <a:pPr algn="ctr"/>
                      <a:r>
                        <a:rPr lang="en-US" dirty="0" err="1">
                          <a:latin typeface="Times New Roman" panose="02020603050405020304" pitchFamily="18" charset="0"/>
                          <a:cs typeface="Times New Roman" panose="02020603050405020304" pitchFamily="18" charset="0"/>
                        </a:rPr>
                        <a:t>Trời</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đang</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yên</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vậy</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bỗng</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oà</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mưa</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dirty="0" err="1">
                          <a:latin typeface="Times New Roman" panose="02020603050405020304" pitchFamily="18" charset="0"/>
                          <a:cs typeface="Times New Roman" panose="02020603050405020304" pitchFamily="18" charset="0"/>
                        </a:rPr>
                        <a:t>rơi</a:t>
                      </a:r>
                      <a:endParaRPr lang="en-US" dirty="0">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148439707"/>
                  </a:ext>
                </a:extLst>
              </a:tr>
              <a:tr h="370840">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T</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T</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tc>
                  <a:txBody>
                    <a:bodyPr/>
                    <a:lstStyle/>
                    <a:p>
                      <a:pPr algn="ctr"/>
                      <a:r>
                        <a:rPr lang="en-US" dirty="0">
                          <a:latin typeface="Times New Roman" panose="02020603050405020304" pitchFamily="18" charset="0"/>
                          <a:cs typeface="Times New Roman" panose="02020603050405020304" pitchFamily="18" charset="0"/>
                        </a:rPr>
                        <a:t>B</a:t>
                      </a:r>
                    </a:p>
                  </a:txBody>
                  <a:tcPr>
                    <a:solidFill>
                      <a:schemeClr val="accent2">
                        <a:lumMod val="40000"/>
                        <a:lumOff val="60000"/>
                      </a:schemeClr>
                    </a:solidFill>
                  </a:tcPr>
                </a:tc>
                <a:extLst>
                  <a:ext uri="{0D108BD9-81ED-4DB2-BD59-A6C34878D82A}">
                    <a16:rowId xmlns:a16="http://schemas.microsoft.com/office/drawing/2014/main" val="2041933533"/>
                  </a:ext>
                </a:extLst>
              </a:tr>
            </a:tbl>
          </a:graphicData>
        </a:graphic>
      </p:graphicFrame>
    </p:spTree>
    <p:custDataLst>
      <p:tags r:id="rId1"/>
    </p:custDataLst>
    <p:extLst>
      <p:ext uri="{BB962C8B-B14F-4D97-AF65-F5344CB8AC3E}">
        <p14:creationId xmlns:p14="http://schemas.microsoft.com/office/powerpoint/2010/main" val="12840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36588" y="117823"/>
            <a:ext cx="5576711"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D. KĨ NĂNG VIẾT</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36588" y="913339"/>
            <a:ext cx="7535812" cy="699911"/>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a:ln>
                  <a:noFill/>
                </a:ln>
                <a:solidFill>
                  <a:srgbClr val="0D0D0D"/>
                </a:solidFill>
                <a:effectLst/>
                <a:uLnTx/>
                <a:uFillTx/>
                <a:latin typeface="Times New Roman" panose="02020603050405020304" pitchFamily="18" charset="0"/>
                <a:ea typeface="MS Mincho"/>
                <a:cs typeface="+mn-cs"/>
              </a:rPr>
              <a:t>I. Định hướng về cách gieo vần của thơ lục bát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557795" y="1943916"/>
            <a:ext cx="5055326" cy="4284617"/>
          </a:xfrm>
          <a:prstGeom prst="rightArrowCallo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400" b="1" dirty="0">
                <a:solidFill>
                  <a:srgbClr val="0D0D0D"/>
                </a:solidFill>
                <a:latin typeface="Times New Roman" panose="02020603050405020304" pitchFamily="18" charset="0"/>
                <a:ea typeface="Times New Roman" panose="02020603050405020304" pitchFamily="18" charset="0"/>
              </a:rPr>
              <a:t>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Luật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gieo</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vần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thanh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điệu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của</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thơ</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lục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bát</a:t>
            </a:r>
            <a:r>
              <a:rPr lang="en-US" sz="2400" b="1" dirty="0">
                <a:solidFill>
                  <a:srgbClr val="0D0D0D"/>
                </a:solidFill>
                <a:latin typeface="Times New Roman" panose="02020603050405020304" pitchFamily="18" charset="0"/>
                <a:ea typeface="Times New Roman" panose="02020603050405020304" pitchFamily="18" charset="0"/>
              </a:rPr>
              <a:t>:</a:t>
            </a:r>
            <a:r>
              <a:rPr lang="en-US" sz="2400" dirty="0">
                <a:solidFill>
                  <a:srgbClr val="0D0D0D"/>
                </a:solidFill>
                <a:latin typeface="Times New Roman" panose="02020603050405020304" pitchFamily="18" charset="0"/>
                <a:ea typeface="Times New Roman" panose="02020603050405020304" pitchFamily="18" charset="0"/>
              </a:rPr>
              <a:t> </a:t>
            </a: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C</a:t>
            </a:r>
            <a:r>
              <a:rPr lang="vi-VN" sz="2400" dirty="0">
                <a:solidFill>
                  <a:srgbClr val="0D0D0D"/>
                </a:solidFill>
                <a:latin typeface="Times New Roman" panose="02020603050405020304" pitchFamily="18" charset="0"/>
                <a:ea typeface="Times New Roman" panose="02020603050405020304" pitchFamily="18" charset="0"/>
              </a:rPr>
              <a:t>ác tiếng ở vị trí 2, 4, 6, 8 trong mô hình câu thơ lục bát bên cạnh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tuân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theo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Các tiếng ở vị trí 1, 3, 5, 7 không bắt buộc phải tuân theo luật bằng trắc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42994734"/>
              </p:ext>
            </p:extLst>
          </p:nvPr>
        </p:nvGraphicFramePr>
        <p:xfrm>
          <a:off x="5742853" y="2368460"/>
          <a:ext cx="5891352" cy="3435530"/>
        </p:xfrm>
        <a:graphic>
          <a:graphicData uri="http://schemas.openxmlformats.org/drawingml/2006/table">
            <a:tbl>
              <a:tblPr firstRow="1" firstCol="1" bandRow="1"/>
              <a:tblGrid>
                <a:gridCol w="888278">
                  <a:extLst>
                    <a:ext uri="{9D8B030D-6E8A-4147-A177-3AD203B41FA5}">
                      <a16:colId xmlns:a16="http://schemas.microsoft.com/office/drawing/2014/main" val="3059639335"/>
                    </a:ext>
                  </a:extLst>
                </a:gridCol>
                <a:gridCol w="548640">
                  <a:extLst>
                    <a:ext uri="{9D8B030D-6E8A-4147-A177-3AD203B41FA5}">
                      <a16:colId xmlns:a16="http://schemas.microsoft.com/office/drawing/2014/main" val="1432427749"/>
                    </a:ext>
                  </a:extLst>
                </a:gridCol>
                <a:gridCol w="587829">
                  <a:extLst>
                    <a:ext uri="{9D8B030D-6E8A-4147-A177-3AD203B41FA5}">
                      <a16:colId xmlns:a16="http://schemas.microsoft.com/office/drawing/2014/main" val="3201730244"/>
                    </a:ext>
                  </a:extLst>
                </a:gridCol>
                <a:gridCol w="692331">
                  <a:extLst>
                    <a:ext uri="{9D8B030D-6E8A-4147-A177-3AD203B41FA5}">
                      <a16:colId xmlns:a16="http://schemas.microsoft.com/office/drawing/2014/main" val="3138518784"/>
                    </a:ext>
                  </a:extLst>
                </a:gridCol>
                <a:gridCol w="679269">
                  <a:extLst>
                    <a:ext uri="{9D8B030D-6E8A-4147-A177-3AD203B41FA5}">
                      <a16:colId xmlns:a16="http://schemas.microsoft.com/office/drawing/2014/main" val="3004959823"/>
                    </a:ext>
                  </a:extLst>
                </a:gridCol>
                <a:gridCol w="528943">
                  <a:extLst>
                    <a:ext uri="{9D8B030D-6E8A-4147-A177-3AD203B41FA5}">
                      <a16:colId xmlns:a16="http://schemas.microsoft.com/office/drawing/2014/main" val="2954656597"/>
                    </a:ext>
                  </a:extLst>
                </a:gridCol>
                <a:gridCol w="655354">
                  <a:extLst>
                    <a:ext uri="{9D8B030D-6E8A-4147-A177-3AD203B41FA5}">
                      <a16:colId xmlns:a16="http://schemas.microsoft.com/office/drawing/2014/main" val="3060593013"/>
                    </a:ext>
                  </a:extLst>
                </a:gridCol>
                <a:gridCol w="655354">
                  <a:extLst>
                    <a:ext uri="{9D8B030D-6E8A-4147-A177-3AD203B41FA5}">
                      <a16:colId xmlns:a16="http://schemas.microsoft.com/office/drawing/2014/main" val="2553156814"/>
                    </a:ext>
                  </a:extLst>
                </a:gridCol>
                <a:gridCol w="655354">
                  <a:extLst>
                    <a:ext uri="{9D8B030D-6E8A-4147-A177-3AD203B41FA5}">
                      <a16:colId xmlns:a16="http://schemas.microsoft.com/office/drawing/2014/main" val="1338070224"/>
                    </a:ext>
                  </a:extLst>
                </a:gridCol>
              </a:tblGrid>
              <a:tr h="687106">
                <a:tc>
                  <a:txBody>
                    <a:bodyPr/>
                    <a:lstStyle/>
                    <a:p>
                      <a:pPr algn="ctr">
                        <a:lnSpc>
                          <a:spcPct val="115000"/>
                        </a:lnSpc>
                        <a:spcAft>
                          <a:spcPts val="1200"/>
                        </a:spcAf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052413803"/>
                  </a:ext>
                </a:extLst>
              </a:tr>
              <a:tr h="1374212">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lục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BV</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58920129"/>
                  </a:ext>
                </a:extLst>
              </a:tr>
              <a:tr h="1374212">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 bát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BV</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120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BV</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237559911"/>
                  </a:ext>
                </a:extLst>
              </a:tr>
            </a:tbl>
          </a:graphicData>
        </a:graphic>
      </p:graphicFrame>
    </p:spTree>
    <p:custDataLst>
      <p:tags r:id="rId1"/>
    </p:custDataLst>
    <p:extLst>
      <p:ext uri="{BB962C8B-B14F-4D97-AF65-F5344CB8AC3E}">
        <p14:creationId xmlns:p14="http://schemas.microsoft.com/office/powerpoint/2010/main" val="39677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63337" y="283586"/>
            <a:ext cx="4751564" cy="6409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Diagram 6"/>
          <p:cNvGraphicFramePr/>
          <p:nvPr>
            <p:extLst>
              <p:ext uri="{D42A27DB-BD31-4B8C-83A1-F6EECF244321}">
                <p14:modId xmlns:p14="http://schemas.microsoft.com/office/powerpoint/2010/main" val="1570649"/>
              </p:ext>
            </p:extLst>
          </p:nvPr>
        </p:nvGraphicFramePr>
        <p:xfrm>
          <a:off x="463425" y="1679752"/>
          <a:ext cx="5311583"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que 7"/>
          <p:cNvSpPr/>
          <p:nvPr/>
        </p:nvSpPr>
        <p:spPr>
          <a:xfrm>
            <a:off x="163336" y="981669"/>
            <a:ext cx="4751565" cy="6409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6113418" y="789052"/>
            <a:ext cx="5185954" cy="5279896"/>
          </a:xfrm>
          <a:prstGeom prst="roundRect">
            <a:avLst/>
          </a:prstGeom>
          <a:blipFill>
            <a:blip r:embed="rId8"/>
            <a:tile tx="0" ty="0" sx="100000" sy="100000" flip="none" algn="tl"/>
          </a:blipFill>
          <a:ln w="28575"/>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Ghi vào vở dòng bát cho phù hợp nội dung, vần, nhịp và luật bằng trắc.</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(1) Con đường rợp bóng cây </a:t>
            </a:r>
            <a:r>
              <a:rPr lang="vi-VN" sz="2000" b="1" i="1" dirty="0">
                <a:solidFill>
                  <a:srgbClr val="0D0D0D"/>
                </a:solidFill>
                <a:latin typeface="Times New Roman" panose="02020603050405020304" pitchFamily="18" charset="0"/>
                <a:ea typeface="Times New Roman" panose="02020603050405020304" pitchFamily="18" charset="0"/>
              </a:rPr>
              <a:t>xanh</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solidFill>
                <a:srgbClr val="0D0D0D"/>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(2) Tre xanh tự những thuở </a:t>
            </a:r>
            <a:r>
              <a:rPr lang="vi-VN" sz="2000" b="1" i="1" dirty="0">
                <a:solidFill>
                  <a:srgbClr val="0D0D0D"/>
                </a:solidFill>
                <a:latin typeface="Times New Roman" panose="02020603050405020304" pitchFamily="18" charset="0"/>
                <a:ea typeface="Times New Roman" panose="02020603050405020304" pitchFamily="18" charset="0"/>
              </a:rPr>
              <a:t>nào</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a:t>
            </a: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(3) Phượng đang thắp lửa sân </a:t>
            </a:r>
            <a:r>
              <a:rPr lang="vi-VN" sz="2000" b="1" i="1" dirty="0">
                <a:solidFill>
                  <a:srgbClr val="0D0D0D"/>
                </a:solidFill>
                <a:latin typeface="Times New Roman" panose="02020603050405020304" pitchFamily="18" charset="0"/>
                <a:ea typeface="Times New Roman" panose="02020603050405020304" pitchFamily="18" charset="0"/>
              </a:rPr>
              <a:t>trường</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000" i="1" dirty="0">
                <a:solidFill>
                  <a:srgbClr val="0D0D0D"/>
                </a:solidFill>
                <a:latin typeface="Times New Roman" panose="02020603050405020304" pitchFamily="18" charset="0"/>
                <a:ea typeface="Times New Roman" panose="02020603050405020304" pitchFamily="18" charset="0"/>
              </a:rPr>
              <a:t>(4) Bàn tay mẹ dịu dàng </a:t>
            </a:r>
            <a:r>
              <a:rPr lang="vi-VN" sz="2000" b="1" i="1" dirty="0">
                <a:solidFill>
                  <a:srgbClr val="0D0D0D"/>
                </a:solidFill>
                <a:latin typeface="Times New Roman" panose="02020603050405020304" pitchFamily="18" charset="0"/>
                <a:ea typeface="Times New Roman" panose="02020603050405020304" pitchFamily="18" charset="0"/>
              </a:rPr>
              <a:t>sao</a:t>
            </a:r>
            <a:endParaRPr lang="en-US" sz="2000" dirty="0">
              <a:latin typeface="Times New Roman" panose="02020603050405020304" pitchFamily="18" charset="0"/>
              <a:ea typeface="Times New Roman" panose="02020603050405020304" pitchFamily="18" charset="0"/>
            </a:endParaRPr>
          </a:p>
          <a:p>
            <a:r>
              <a:rPr lang="en-US" sz="2000" dirty="0">
                <a:solidFill>
                  <a:srgbClr val="0D0D0D"/>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8482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5894564" cy="591963"/>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Diagram 6"/>
          <p:cNvGraphicFramePr/>
          <p:nvPr>
            <p:extLst>
              <p:ext uri="{D42A27DB-BD31-4B8C-83A1-F6EECF244321}">
                <p14:modId xmlns:p14="http://schemas.microsoft.com/office/powerpoint/2010/main" val="1209253323"/>
              </p:ext>
            </p:extLst>
          </p:nvPr>
        </p:nvGraphicFramePr>
        <p:xfrm>
          <a:off x="1141145" y="2223151"/>
          <a:ext cx="9909709"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laque 7"/>
          <p:cNvSpPr/>
          <p:nvPr/>
        </p:nvSpPr>
        <p:spPr>
          <a:xfrm>
            <a:off x="191912" y="824508"/>
            <a:ext cx="5894564" cy="591963"/>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551167"/>
            <a:ext cx="5894564" cy="591963"/>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tabLst>
                <a:tab pos="1386840" algn="l"/>
              </a:tabLst>
              <a:defRPr/>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dirty="0">
                <a:solidFill>
                  <a:srgbClr val="0D0D0D"/>
                </a:solidFill>
                <a:latin typeface="Times New Roman" panose="02020603050405020304" pitchFamily="18" charset="0"/>
                <a:ea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334080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6066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767356"/>
            <a:ext cx="6066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408287"/>
            <a:ext cx="6066014"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2310842" y="2282724"/>
            <a:ext cx="7570316" cy="3763329"/>
            <a:chOff x="1873014" y="2282724"/>
            <a:chExt cx="7570316" cy="3763329"/>
          </a:xfrm>
        </p:grpSpPr>
        <p:sp>
          <p:nvSpPr>
            <p:cNvPr id="3" name="Freeform 2"/>
            <p:cNvSpPr/>
            <p:nvPr/>
          </p:nvSpPr>
          <p:spPr>
            <a:xfrm>
              <a:off x="3581126" y="4173590"/>
              <a:ext cx="610967" cy="1520439"/>
            </a:xfrm>
            <a:custGeom>
              <a:avLst/>
              <a:gdLst/>
              <a:ahLst/>
              <a:cxnLst/>
              <a:rect l="0" t="0" r="0" b="0"/>
              <a:pathLst>
                <a:path>
                  <a:moveTo>
                    <a:pt x="0" y="0"/>
                  </a:moveTo>
                  <a:lnTo>
                    <a:pt x="305483" y="0"/>
                  </a:lnTo>
                  <a:lnTo>
                    <a:pt x="305483" y="1520439"/>
                  </a:lnTo>
                  <a:lnTo>
                    <a:pt x="610967" y="152043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4"/>
            <p:cNvSpPr/>
            <p:nvPr/>
          </p:nvSpPr>
          <p:spPr>
            <a:xfrm>
              <a:off x="3581126" y="4173590"/>
              <a:ext cx="610967" cy="472219"/>
            </a:xfrm>
            <a:custGeom>
              <a:avLst/>
              <a:gdLst/>
              <a:ahLst/>
              <a:cxnLst/>
              <a:rect l="0" t="0" r="0" b="0"/>
              <a:pathLst>
                <a:path>
                  <a:moveTo>
                    <a:pt x="0" y="0"/>
                  </a:moveTo>
                  <a:lnTo>
                    <a:pt x="305483" y="0"/>
                  </a:lnTo>
                  <a:lnTo>
                    <a:pt x="305483" y="472219"/>
                  </a:lnTo>
                  <a:lnTo>
                    <a:pt x="610967" y="47221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3581126" y="3658259"/>
              <a:ext cx="610967" cy="515330"/>
            </a:xfrm>
            <a:custGeom>
              <a:avLst/>
              <a:gdLst/>
              <a:ahLst/>
              <a:cxnLst/>
              <a:rect l="0" t="0" r="0" b="0"/>
              <a:pathLst>
                <a:path>
                  <a:moveTo>
                    <a:pt x="0" y="515330"/>
                  </a:moveTo>
                  <a:lnTo>
                    <a:pt x="305483" y="515330"/>
                  </a:lnTo>
                  <a:lnTo>
                    <a:pt x="305483" y="0"/>
                  </a:lnTo>
                  <a:lnTo>
                    <a:pt x="61096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581126" y="2682975"/>
              <a:ext cx="610967" cy="1490615"/>
            </a:xfrm>
            <a:custGeom>
              <a:avLst/>
              <a:gdLst/>
              <a:ahLst/>
              <a:cxnLst/>
              <a:rect l="0" t="0" r="0" b="0"/>
              <a:pathLst>
                <a:path>
                  <a:moveTo>
                    <a:pt x="0" y="1490615"/>
                  </a:moveTo>
                  <a:lnTo>
                    <a:pt x="305483" y="1490615"/>
                  </a:lnTo>
                  <a:lnTo>
                    <a:pt x="305483" y="0"/>
                  </a:lnTo>
                  <a:lnTo>
                    <a:pt x="61096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873014" y="3831656"/>
              <a:ext cx="1706326" cy="683867"/>
            </a:xfrm>
            <a:custGeom>
              <a:avLst/>
              <a:gdLst>
                <a:gd name="connsiteX0" fmla="*/ 0 w 1708112"/>
                <a:gd name="connsiteY0" fmla="*/ 0 h 683867"/>
                <a:gd name="connsiteX1" fmla="*/ 1708112 w 1708112"/>
                <a:gd name="connsiteY1" fmla="*/ 0 h 683867"/>
                <a:gd name="connsiteX2" fmla="*/ 1708112 w 1708112"/>
                <a:gd name="connsiteY2" fmla="*/ 683867 h 683867"/>
                <a:gd name="connsiteX3" fmla="*/ 0 w 1708112"/>
                <a:gd name="connsiteY3" fmla="*/ 683867 h 683867"/>
                <a:gd name="connsiteX4" fmla="*/ 0 w 1708112"/>
                <a:gd name="connsiteY4" fmla="*/ 0 h 683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112" h="683867">
                  <a:moveTo>
                    <a:pt x="0" y="0"/>
                  </a:moveTo>
                  <a:lnTo>
                    <a:pt x="1708112" y="0"/>
                  </a:lnTo>
                  <a:lnTo>
                    <a:pt x="1708112" y="683867"/>
                  </a:lnTo>
                  <a:lnTo>
                    <a:pt x="0" y="683867"/>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Các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bước</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2" name="Freeform 11"/>
            <p:cNvSpPr/>
            <p:nvPr/>
          </p:nvSpPr>
          <p:spPr>
            <a:xfrm>
              <a:off x="4192093" y="2282724"/>
              <a:ext cx="5251237" cy="800501"/>
            </a:xfrm>
            <a:custGeom>
              <a:avLst/>
              <a:gdLst>
                <a:gd name="connsiteX0" fmla="*/ 0 w 5256732"/>
                <a:gd name="connsiteY0" fmla="*/ 0 h 800501"/>
                <a:gd name="connsiteX1" fmla="*/ 5256732 w 5256732"/>
                <a:gd name="connsiteY1" fmla="*/ 0 h 800501"/>
                <a:gd name="connsiteX2" fmla="*/ 5256732 w 5256732"/>
                <a:gd name="connsiteY2" fmla="*/ 800501 h 800501"/>
                <a:gd name="connsiteX3" fmla="*/ 0 w 5256732"/>
                <a:gd name="connsiteY3" fmla="*/ 800501 h 800501"/>
                <a:gd name="connsiteX4" fmla="*/ 0 w 5256732"/>
                <a:gd name="connsiteY4" fmla="*/ 0 h 80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6732" h="800501">
                  <a:moveTo>
                    <a:pt x="0" y="0"/>
                  </a:moveTo>
                  <a:lnTo>
                    <a:pt x="5256732" y="0"/>
                  </a:lnTo>
                  <a:lnTo>
                    <a:pt x="5256732" y="800501"/>
                  </a:lnTo>
                  <a:lnTo>
                    <a:pt x="0" y="800501"/>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u="none" kern="1200" dirty="0" err="1">
                  <a:solidFill>
                    <a:schemeClr val="tx1"/>
                  </a:solidFill>
                  <a:latin typeface="Times New Roman" panose="02020603050405020304" pitchFamily="18" charset="0"/>
                  <a:cs typeface="Times New Roman" panose="02020603050405020304" pitchFamily="18" charset="0"/>
                </a:rPr>
                <a:t>Bước</a:t>
              </a:r>
              <a:r>
                <a:rPr lang="en-US" sz="2800" b="1" u="none" kern="1200" dirty="0">
                  <a:solidFill>
                    <a:schemeClr val="tx1"/>
                  </a:solidFill>
                  <a:latin typeface="Times New Roman" panose="02020603050405020304" pitchFamily="18" charset="0"/>
                  <a:cs typeface="Times New Roman" panose="02020603050405020304" pitchFamily="18" charset="0"/>
                </a:rPr>
                <a:t> 1: </a:t>
              </a:r>
              <a:r>
                <a:rPr lang="en-US" sz="2800" b="1" kern="1200" dirty="0" err="1">
                  <a:solidFill>
                    <a:schemeClr val="tx1"/>
                  </a:solidFill>
                  <a:latin typeface="Times New Roman" panose="02020603050405020304" pitchFamily="18" charset="0"/>
                  <a:cs typeface="Times New Roman" panose="02020603050405020304" pitchFamily="18" charset="0"/>
                </a:rPr>
                <a:t>Chuẩn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bị</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trước</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khi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viết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12"/>
            <p:cNvSpPr/>
            <p:nvPr/>
          </p:nvSpPr>
          <p:spPr>
            <a:xfrm>
              <a:off x="4192093" y="3285061"/>
              <a:ext cx="5237657" cy="746395"/>
            </a:xfrm>
            <a:custGeom>
              <a:avLst/>
              <a:gdLst>
                <a:gd name="connsiteX0" fmla="*/ 0 w 5243138"/>
                <a:gd name="connsiteY0" fmla="*/ 0 h 746395"/>
                <a:gd name="connsiteX1" fmla="*/ 5243138 w 5243138"/>
                <a:gd name="connsiteY1" fmla="*/ 0 h 746395"/>
                <a:gd name="connsiteX2" fmla="*/ 5243138 w 5243138"/>
                <a:gd name="connsiteY2" fmla="*/ 746395 h 746395"/>
                <a:gd name="connsiteX3" fmla="*/ 0 w 5243138"/>
                <a:gd name="connsiteY3" fmla="*/ 746395 h 746395"/>
                <a:gd name="connsiteX4" fmla="*/ 0 w 5243138"/>
                <a:gd name="connsiteY4" fmla="*/ 0 h 746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3138" h="746395">
                  <a:moveTo>
                    <a:pt x="0" y="0"/>
                  </a:moveTo>
                  <a:lnTo>
                    <a:pt x="5243138" y="0"/>
                  </a:lnTo>
                  <a:lnTo>
                    <a:pt x="5243138" y="746395"/>
                  </a:lnTo>
                  <a:lnTo>
                    <a:pt x="0" y="746395"/>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vi-VN" sz="2800" b="1" u="none" kern="1200" dirty="0">
                  <a:solidFill>
                    <a:schemeClr val="tx1"/>
                  </a:solidFill>
                  <a:latin typeface="Times New Roman" panose="02020603050405020304" pitchFamily="18" charset="0"/>
                  <a:cs typeface="Times New Roman" panose="02020603050405020304" pitchFamily="18" charset="0"/>
                </a:rPr>
                <a:t>Bước 2</a:t>
              </a:r>
              <a:r>
                <a:rPr lang="vi-VN" sz="2800" b="1" kern="1200" dirty="0">
                  <a:solidFill>
                    <a:schemeClr val="tx1"/>
                  </a:solidFill>
                  <a:latin typeface="Times New Roman" panose="02020603050405020304" pitchFamily="18" charset="0"/>
                  <a:cs typeface="Times New Roman" panose="02020603050405020304" pitchFamily="18" charset="0"/>
                </a:rPr>
                <a: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Viết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bài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thơ</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13"/>
            <p:cNvSpPr/>
            <p:nvPr/>
          </p:nvSpPr>
          <p:spPr>
            <a:xfrm>
              <a:off x="4192093" y="4250008"/>
              <a:ext cx="5237657" cy="791603"/>
            </a:xfrm>
            <a:custGeom>
              <a:avLst/>
              <a:gdLst>
                <a:gd name="connsiteX0" fmla="*/ 0 w 5360994"/>
                <a:gd name="connsiteY0" fmla="*/ 0 h 791603"/>
                <a:gd name="connsiteX1" fmla="*/ 5360994 w 5360994"/>
                <a:gd name="connsiteY1" fmla="*/ 0 h 791603"/>
                <a:gd name="connsiteX2" fmla="*/ 5360994 w 5360994"/>
                <a:gd name="connsiteY2" fmla="*/ 791603 h 791603"/>
                <a:gd name="connsiteX3" fmla="*/ 0 w 5360994"/>
                <a:gd name="connsiteY3" fmla="*/ 791603 h 791603"/>
                <a:gd name="connsiteX4" fmla="*/ 0 w 5360994"/>
                <a:gd name="connsiteY4" fmla="*/ 0 h 79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994" h="791603">
                  <a:moveTo>
                    <a:pt x="0" y="0"/>
                  </a:moveTo>
                  <a:lnTo>
                    <a:pt x="5360994" y="0"/>
                  </a:lnTo>
                  <a:lnTo>
                    <a:pt x="5360994" y="791603"/>
                  </a:lnTo>
                  <a:lnTo>
                    <a:pt x="0" y="791603"/>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u="none" kern="1200" dirty="0" err="1">
                  <a:solidFill>
                    <a:schemeClr val="tx1"/>
                  </a:solidFill>
                  <a:latin typeface="Times New Roman" panose="02020603050405020304" pitchFamily="18" charset="0"/>
                  <a:cs typeface="Times New Roman" panose="02020603050405020304" pitchFamily="18" charset="0"/>
                </a:rPr>
                <a:t>Bước</a:t>
              </a:r>
              <a:r>
                <a:rPr lang="en-US" sz="2800" b="1" u="none" kern="1200" dirty="0">
                  <a:solidFill>
                    <a:schemeClr val="tx1"/>
                  </a:solidFill>
                  <a:latin typeface="Times New Roman" panose="02020603050405020304" pitchFamily="18" charset="0"/>
                  <a:cs typeface="Times New Roman" panose="02020603050405020304" pitchFamily="18" charset="0"/>
                </a:rPr>
                <a:t> 3: </a:t>
              </a:r>
              <a:r>
                <a:rPr lang="en-US" sz="2800" b="1" kern="1200" dirty="0" err="1">
                  <a:solidFill>
                    <a:schemeClr val="tx1"/>
                  </a:solidFill>
                  <a:latin typeface="Times New Roman" panose="02020603050405020304" pitchFamily="18" charset="0"/>
                  <a:cs typeface="Times New Roman" panose="02020603050405020304" pitchFamily="18" charset="0"/>
                </a:rPr>
                <a:t>Kiểm</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tra</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và</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chỉnh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sử</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14"/>
            <p:cNvSpPr/>
            <p:nvPr/>
          </p:nvSpPr>
          <p:spPr>
            <a:xfrm>
              <a:off x="4192094" y="5342005"/>
              <a:ext cx="5251236" cy="704048"/>
            </a:xfrm>
            <a:custGeom>
              <a:avLst/>
              <a:gdLst>
                <a:gd name="connsiteX0" fmla="*/ 0 w 5413109"/>
                <a:gd name="connsiteY0" fmla="*/ 0 h 704048"/>
                <a:gd name="connsiteX1" fmla="*/ 5413109 w 5413109"/>
                <a:gd name="connsiteY1" fmla="*/ 0 h 704048"/>
                <a:gd name="connsiteX2" fmla="*/ 5413109 w 5413109"/>
                <a:gd name="connsiteY2" fmla="*/ 704048 h 704048"/>
                <a:gd name="connsiteX3" fmla="*/ 0 w 5413109"/>
                <a:gd name="connsiteY3" fmla="*/ 704048 h 704048"/>
                <a:gd name="connsiteX4" fmla="*/ 0 w 5413109"/>
                <a:gd name="connsiteY4" fmla="*/ 0 h 70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9" h="704048">
                  <a:moveTo>
                    <a:pt x="0" y="0"/>
                  </a:moveTo>
                  <a:lnTo>
                    <a:pt x="5413109" y="0"/>
                  </a:lnTo>
                  <a:lnTo>
                    <a:pt x="5413109" y="704048"/>
                  </a:lnTo>
                  <a:lnTo>
                    <a:pt x="0" y="704048"/>
                  </a:lnTo>
                  <a:lnTo>
                    <a:pt x="0" y="0"/>
                  </a:lnTo>
                  <a:close/>
                </a:path>
              </a:pathLst>
            </a:cu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dirty="0" err="1">
                  <a:solidFill>
                    <a:schemeClr val="tx1"/>
                  </a:solidFill>
                  <a:latin typeface="Times New Roman" panose="02020603050405020304" pitchFamily="18" charset="0"/>
                  <a:cs typeface="Times New Roman" panose="02020603050405020304" pitchFamily="18" charset="0"/>
                </a:rPr>
                <a:t>Bước</a:t>
              </a:r>
              <a:r>
                <a:rPr lang="en-US" sz="2800" b="1" kern="1200" dirty="0">
                  <a:solidFill>
                    <a:schemeClr val="tx1"/>
                  </a:solidFill>
                  <a:latin typeface="Times New Roman" panose="02020603050405020304" pitchFamily="18" charset="0"/>
                  <a:cs typeface="Times New Roman" panose="02020603050405020304" pitchFamily="18" charset="0"/>
                </a:rPr>
                <a:t> 4: </a:t>
              </a:r>
              <a:r>
                <a:rPr lang="en-US" sz="2800" b="1" kern="1200" dirty="0" err="1">
                  <a:solidFill>
                    <a:schemeClr val="tx1"/>
                  </a:solidFill>
                  <a:latin typeface="Times New Roman" panose="02020603050405020304" pitchFamily="18" charset="0"/>
                  <a:cs typeface="Times New Roman" panose="02020603050405020304" pitchFamily="18" charset="0"/>
                </a:rPr>
                <a:t>Trình</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bày</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sản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phẩm</a:t>
              </a:r>
              <a:r>
                <a:rPr lang="en-US" sz="2800" b="1" kern="1200" dirty="0">
                  <a:solidFill>
                    <a:schemeClr val="tx1"/>
                  </a:solidFill>
                  <a:latin typeface="Times New Roman" panose="02020603050405020304" pitchFamily="18" charset="0"/>
                  <a:cs typeface="Times New Roman" panose="02020603050405020304" pitchFamily="18" charset="0"/>
                </a:rPr>
                <a:t> </a:t>
              </a:r>
            </a:p>
          </p:txBody>
        </p:sp>
      </p:grpSp>
    </p:spTree>
    <p:custDataLst>
      <p:tags r:id="rId1"/>
    </p:custDataLst>
    <p:extLst>
      <p:ext uri="{BB962C8B-B14F-4D97-AF65-F5344CB8AC3E}">
        <p14:creationId xmlns:p14="http://schemas.microsoft.com/office/powerpoint/2010/main" val="2254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2" y="12642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2" y="92469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2" y="1716686"/>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651160" y="3186537"/>
            <a:ext cx="1972491" cy="273013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3852657" y="2690149"/>
            <a:ext cx="6688183" cy="3722914"/>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Đối tượng bài thơ?</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Ví dụ</a:t>
            </a:r>
            <a:r>
              <a:rPr lang="vi-VN" sz="3200" dirty="0">
                <a:solidFill>
                  <a:srgbClr val="0D0D0D"/>
                </a:solidFill>
                <a:latin typeface="Times New Roman" panose="02020603050405020304" pitchFamily="18" charset="0"/>
                <a:ea typeface="Times New Roman" panose="02020603050405020304" pitchFamily="18" charset="0"/>
              </a:rPr>
              <a:t>: Mẹ.</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Điều em định viết trong bài?</a:t>
            </a:r>
            <a:endParaRPr lang="en-US" sz="32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Ví dụ:</a:t>
            </a:r>
            <a:r>
              <a:rPr lang="vi-VN" sz="3200" dirty="0">
                <a:solidFill>
                  <a:srgbClr val="0D0D0D"/>
                </a:solidFill>
                <a:latin typeface="Times New Roman" panose="02020603050405020304" pitchFamily="18" charset="0"/>
                <a:ea typeface="Times New Roman" panose="02020603050405020304" pitchFamily="18" charset="0"/>
              </a:rPr>
              <a:t> Tình yêu thương, sự hi sinh của mẹ cho con.</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798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578703" y="3073854"/>
            <a:ext cx="1972491" cy="273013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ounded Rectangle 2"/>
          <p:cNvSpPr/>
          <p:nvPr/>
        </p:nvSpPr>
        <p:spPr>
          <a:xfrm>
            <a:off x="3925114" y="2690541"/>
            <a:ext cx="6688183" cy="3722914"/>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 Bắt đầu bằng hình ảnh người em muốn viết hoặc tình cảm em dành cho người ấy...</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3200" b="1" dirty="0">
                <a:solidFill>
                  <a:srgbClr val="0D0D0D"/>
                </a:solidFill>
                <a:latin typeface="Times New Roman" panose="02020603050405020304" pitchFamily="18" charset="0"/>
                <a:ea typeface="Times New Roman" panose="02020603050405020304" pitchFamily="18" charset="0"/>
              </a:rPr>
              <a:t>Ví dụ</a:t>
            </a:r>
            <a:r>
              <a:rPr lang="vi-VN" sz="3200" dirty="0">
                <a:solidFill>
                  <a:srgbClr val="0D0D0D"/>
                </a:solidFill>
                <a:latin typeface="Times New Roman" panose="02020603050405020304" pitchFamily="18" charset="0"/>
                <a:ea typeface="Times New Roman" panose="02020603050405020304" pitchFamily="18" charset="0"/>
              </a:rPr>
              <a:t>: Hình ảnh mẹ ru con ngủ, hình ảnh mẹ đưa nôi.</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1912" y="92469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191912" y="1745262"/>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127356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1435690" y="3186929"/>
            <a:ext cx="1972491" cy="2730137"/>
          </a:xfrm>
          <a:prstGeom prst="rightArrow">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3708625" y="2690541"/>
            <a:ext cx="6688183" cy="3722914"/>
          </a:xfrm>
          <a:prstGeom prst="roundRec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Lựa chọn từ ngữ thích hợp thể hiện hình ảnh người mà em muốn viết và diễn tả tình cảm của em với người đó. Thử vận dụng các biện pháp tu từ như so sánh, ẩn dụ,...</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 Sắp xếp các từ ngữ theo quy định về số tiếng, vần, nhịp của thể thơ lục bát.</a:t>
            </a:r>
            <a:endParaRPr lang="en-US" sz="24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91912" y="12642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1912" y="924695"/>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Plaque 9"/>
          <p:cNvSpPr/>
          <p:nvPr/>
        </p:nvSpPr>
        <p:spPr>
          <a:xfrm>
            <a:off x="191912" y="1716686"/>
            <a:ext cx="5951714" cy="72055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custDataLst>
      <p:tags r:id="rId1"/>
    </p:custDataLst>
    <p:extLst>
      <p:ext uri="{BB962C8B-B14F-4D97-AF65-F5344CB8AC3E}">
        <p14:creationId xmlns:p14="http://schemas.microsoft.com/office/powerpoint/2010/main" val="2756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1911" y="126425"/>
            <a:ext cx="5980289"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191911" y="767356"/>
            <a:ext cx="5980289"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91911" y="1408287"/>
            <a:ext cx="5980289" cy="528331"/>
          </a:xfrm>
          <a:prstGeom prst="plaque">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lục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bát</a:t>
            </a:r>
            <a:r>
              <a:rPr kumimoji="0" lang="en-US" sz="1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1100274" y="2529705"/>
            <a:ext cx="2403566" cy="2730137"/>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400" b="1" dirty="0" err="1">
                <a:solidFill>
                  <a:srgbClr val="FF0000"/>
                </a:solidFill>
                <a:latin typeface="Times New Roman" panose="02020603050405020304" pitchFamily="18" charset="0"/>
                <a:ea typeface="Times New Roman" panose="02020603050405020304" pitchFamily="18" charset="0"/>
              </a:rPr>
              <a:t>Bước</a:t>
            </a:r>
            <a:r>
              <a:rPr lang="en-US" sz="2400" b="1" dirty="0">
                <a:solidFill>
                  <a:srgbClr val="FF0000"/>
                </a:solidFill>
                <a:latin typeface="Times New Roman" panose="02020603050405020304" pitchFamily="18" charset="0"/>
                <a:ea typeface="Times New Roman" panose="02020603050405020304" pitchFamily="18" charset="0"/>
              </a:rPr>
              <a:t> 3</a:t>
            </a:r>
            <a:r>
              <a:rPr lang="en-US" sz="2400" b="1" dirty="0">
                <a:solidFill>
                  <a:srgbClr val="363636"/>
                </a:solidFill>
                <a:latin typeface="Times New Roman" panose="02020603050405020304" pitchFamily="18" charset="0"/>
                <a:ea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rPr>
              <a:t>Kiểm tra và chỉnh sửa</a:t>
            </a:r>
            <a:r>
              <a:rPr lang="vi-VN" sz="2400" b="1" dirty="0">
                <a:solidFill>
                  <a:srgbClr val="363636"/>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Rounded Rectangle 2"/>
          <p:cNvSpPr/>
          <p:nvPr/>
        </p:nvSpPr>
        <p:spPr>
          <a:xfrm>
            <a:off x="3815714" y="2049218"/>
            <a:ext cx="7276012" cy="4114800"/>
          </a:xfrm>
          <a:prstGeom prst="round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Đọc lại bài thơ.</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Bài thơ đã đảm bảo số tiếng, vần, nhịp và luật bằng trắc của thơ lục bát chưa? Có mắc lỗi chính tả không?</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Bài thơ có tập trung thể hiện về người em chọn viết và tình cảm của em với người đó không?</a:t>
            </a:r>
            <a:endParaRPr lang="en-US" sz="20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Có nên thay thế từ ngữ nào để bài thơ diễn tả chính xác hoặc hay hơn không?</a:t>
            </a:r>
            <a:endParaRPr lang="en-US" sz="20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867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1000"/>
                                        <p:tgtEl>
                                          <p:spTgt spid="3">
                                            <p:txEl>
                                              <p:pRg st="0" end="0"/>
                                            </p:txEl>
                                          </p:spTgt>
                                        </p:tgtEl>
                                      </p:cBhvr>
                                    </p:animEffect>
                                    <p:anim calcmode="lin" valueType="num">
                                      <p:cBhvr>
                                        <p:cTn id="4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Effect transition="in" filter="fade">
                                      <p:cBhvr>
                                        <p:cTn id="50" dur="1000"/>
                                        <p:tgtEl>
                                          <p:spTgt spid="3">
                                            <p:txEl>
                                              <p:pRg st="1" end="1"/>
                                            </p:txEl>
                                          </p:spTgt>
                                        </p:tgtEl>
                                      </p:cBhvr>
                                    </p:animEffect>
                                    <p:anim calcmode="lin" valueType="num">
                                      <p:cBhvr>
                                        <p:cTn id="5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fade">
                                      <p:cBhvr>
                                        <p:cTn id="57" dur="1000"/>
                                        <p:tgtEl>
                                          <p:spTgt spid="3">
                                            <p:txEl>
                                              <p:pRg st="2" end="2"/>
                                            </p:txEl>
                                          </p:spTgt>
                                        </p:tgtEl>
                                      </p:cBhvr>
                                    </p:animEffect>
                                    <p:anim calcmode="lin" valueType="num">
                                      <p:cBhvr>
                                        <p:cTn id="5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1000"/>
                                        <p:tgtEl>
                                          <p:spTgt spid="3">
                                            <p:txEl>
                                              <p:pRg st="3" end="3"/>
                                            </p:txEl>
                                          </p:spTgt>
                                        </p:tgtEl>
                                      </p:cBhvr>
                                    </p:animEffect>
                                    <p:anim calcmode="lin" valueType="num">
                                      <p:cBhvr>
                                        <p:cTn id="6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2A6FCA4-D57F-43FC-9801-6948E38FF13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01{B7523123-094D-43FF-9608-DDE80C9E4936}&quot;,&quot;C:\\Users\\ASUS\\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VAN 6 - CD - BAI 2 THƠ"/>
</p:tagLst>
</file>

<file path=ppt/tags/tag10.xml><?xml version="1.0" encoding="utf-8"?>
<p:tagLst xmlns:a="http://schemas.openxmlformats.org/drawingml/2006/main" xmlns:r="http://schemas.openxmlformats.org/officeDocument/2006/relationships" xmlns:p="http://schemas.openxmlformats.org/presentationml/2006/main">
  <p:tag name="GENSWF_SLIDE_UID" val="{3CF3A288-448A-4883-80FD-A09484C4B481}:265"/>
</p:tagLst>
</file>

<file path=ppt/tags/tag100.xml><?xml version="1.0" encoding="utf-8"?>
<p:tagLst xmlns:a="http://schemas.openxmlformats.org/drawingml/2006/main" xmlns:r="http://schemas.openxmlformats.org/officeDocument/2006/relationships" xmlns:p="http://schemas.openxmlformats.org/presentationml/2006/main">
  <p:tag name="GENSWF_SLIDE_UID" val="{4B9695F4-6752-467C-A1CB-7E0EC8E29E01}:363"/>
</p:tagLst>
</file>

<file path=ppt/tags/tag101.xml><?xml version="1.0" encoding="utf-8"?>
<p:tagLst xmlns:a="http://schemas.openxmlformats.org/drawingml/2006/main" xmlns:r="http://schemas.openxmlformats.org/officeDocument/2006/relationships" xmlns:p="http://schemas.openxmlformats.org/presentationml/2006/main">
  <p:tag name="GENSWF_SLIDE_UID" val="{090F1EB4-CCE5-49BF-89F2-6018FF1371E4}:364"/>
</p:tagLst>
</file>

<file path=ppt/tags/tag102.xml><?xml version="1.0" encoding="utf-8"?>
<p:tagLst xmlns:a="http://schemas.openxmlformats.org/drawingml/2006/main" xmlns:r="http://schemas.openxmlformats.org/officeDocument/2006/relationships" xmlns:p="http://schemas.openxmlformats.org/presentationml/2006/main">
  <p:tag name="GENSWF_SLIDE_UID" val="{D7249F0F-188D-433B-A338-09ED59966C61}:365"/>
</p:tagLst>
</file>

<file path=ppt/tags/tag103.xml><?xml version="1.0" encoding="utf-8"?>
<p:tagLst xmlns:a="http://schemas.openxmlformats.org/drawingml/2006/main" xmlns:r="http://schemas.openxmlformats.org/officeDocument/2006/relationships" xmlns:p="http://schemas.openxmlformats.org/presentationml/2006/main">
  <p:tag name="GENSWF_SLIDE_UID" val="{F5A443E0-36EB-44C9-A9E1-BFEC67986123}:366"/>
</p:tagLst>
</file>

<file path=ppt/tags/tag104.xml><?xml version="1.0" encoding="utf-8"?>
<p:tagLst xmlns:a="http://schemas.openxmlformats.org/drawingml/2006/main" xmlns:r="http://schemas.openxmlformats.org/officeDocument/2006/relationships" xmlns:p="http://schemas.openxmlformats.org/presentationml/2006/main">
  <p:tag name="GENSWF_SLIDE_UID" val="{5FAE2332-8BAE-4CA1-AF37-E2BF753798A6}:367"/>
</p:tagLst>
</file>

<file path=ppt/tags/tag105.xml><?xml version="1.0" encoding="utf-8"?>
<p:tagLst xmlns:a="http://schemas.openxmlformats.org/drawingml/2006/main" xmlns:r="http://schemas.openxmlformats.org/officeDocument/2006/relationships" xmlns:p="http://schemas.openxmlformats.org/presentationml/2006/main">
  <p:tag name="GENSWF_SLIDE_UID" val="{ED8BF4F3-E55E-4DF9-830C-B88CC1B15B88}:368"/>
</p:tagLst>
</file>

<file path=ppt/tags/tag106.xml><?xml version="1.0" encoding="utf-8"?>
<p:tagLst xmlns:a="http://schemas.openxmlformats.org/drawingml/2006/main" xmlns:r="http://schemas.openxmlformats.org/officeDocument/2006/relationships" xmlns:p="http://schemas.openxmlformats.org/presentationml/2006/main">
  <p:tag name="GENSWF_SLIDE_UID" val="{A19B3CF8-6641-473C-AAEC-58EC2F1CA719}:370"/>
</p:tagLst>
</file>

<file path=ppt/tags/tag107.xml><?xml version="1.0" encoding="utf-8"?>
<p:tagLst xmlns:a="http://schemas.openxmlformats.org/drawingml/2006/main" xmlns:r="http://schemas.openxmlformats.org/officeDocument/2006/relationships" xmlns:p="http://schemas.openxmlformats.org/presentationml/2006/main">
  <p:tag name="GENSWF_SLIDE_UID" val="{AD98D7EA-91F2-4813-9110-4DF10118217B}:369"/>
</p:tagLst>
</file>

<file path=ppt/tags/tag108.xml><?xml version="1.0" encoding="utf-8"?>
<p:tagLst xmlns:a="http://schemas.openxmlformats.org/drawingml/2006/main" xmlns:r="http://schemas.openxmlformats.org/officeDocument/2006/relationships" xmlns:p="http://schemas.openxmlformats.org/presentationml/2006/main">
  <p:tag name="GENSWF_SLIDE_UID" val="{FD231A43-F5D1-40D6-91A8-AD38B76A931A}:371"/>
</p:tagLst>
</file>

<file path=ppt/tags/tag109.xml><?xml version="1.0" encoding="utf-8"?>
<p:tagLst xmlns:a="http://schemas.openxmlformats.org/drawingml/2006/main" xmlns:r="http://schemas.openxmlformats.org/officeDocument/2006/relationships" xmlns:p="http://schemas.openxmlformats.org/presentationml/2006/main">
  <p:tag name="GENSWF_SLIDE_UID" val="{0E91BA18-E4F6-4635-9893-26C1A83534B9}:372"/>
</p:tagLst>
</file>

<file path=ppt/tags/tag11.xml><?xml version="1.0" encoding="utf-8"?>
<p:tagLst xmlns:a="http://schemas.openxmlformats.org/drawingml/2006/main" xmlns:r="http://schemas.openxmlformats.org/officeDocument/2006/relationships" xmlns:p="http://schemas.openxmlformats.org/presentationml/2006/main">
  <p:tag name="GENSWF_SLIDE_UID" val="{BE809BB5-6D7B-405D-A83E-9F34B22E5B67}:268"/>
</p:tagLst>
</file>

<file path=ppt/tags/tag110.xml><?xml version="1.0" encoding="utf-8"?>
<p:tagLst xmlns:a="http://schemas.openxmlformats.org/drawingml/2006/main" xmlns:r="http://schemas.openxmlformats.org/officeDocument/2006/relationships" xmlns:p="http://schemas.openxmlformats.org/presentationml/2006/main">
  <p:tag name="GENSWF_SLIDE_UID" val="{50087994-E85A-4F09-B492-B8652FD47281}:373"/>
</p:tagLst>
</file>

<file path=ppt/tags/tag111.xml><?xml version="1.0" encoding="utf-8"?>
<p:tagLst xmlns:a="http://schemas.openxmlformats.org/drawingml/2006/main" xmlns:r="http://schemas.openxmlformats.org/officeDocument/2006/relationships" xmlns:p="http://schemas.openxmlformats.org/presentationml/2006/main">
  <p:tag name="GENSWF_SLIDE_UID" val="{495EF6A4-786A-4272-8628-9B6E5351D9CB}:374"/>
</p:tagLst>
</file>

<file path=ppt/tags/tag112.xml><?xml version="1.0" encoding="utf-8"?>
<p:tagLst xmlns:a="http://schemas.openxmlformats.org/drawingml/2006/main" xmlns:r="http://schemas.openxmlformats.org/officeDocument/2006/relationships" xmlns:p="http://schemas.openxmlformats.org/presentationml/2006/main">
  <p:tag name="GENSWF_SLIDE_UID" val="{35E61074-2AF9-4658-A0E9-790A0AE9C20D}:375"/>
</p:tagLst>
</file>

<file path=ppt/tags/tag113.xml><?xml version="1.0" encoding="utf-8"?>
<p:tagLst xmlns:a="http://schemas.openxmlformats.org/drawingml/2006/main" xmlns:r="http://schemas.openxmlformats.org/officeDocument/2006/relationships" xmlns:p="http://schemas.openxmlformats.org/presentationml/2006/main">
  <p:tag name="GENSWF_SLIDE_UID" val="{A7EFAC4B-DEA8-4341-8189-FB373AE9B3B3}:376"/>
</p:tagLst>
</file>

<file path=ppt/tags/tag114.xml><?xml version="1.0" encoding="utf-8"?>
<p:tagLst xmlns:a="http://schemas.openxmlformats.org/drawingml/2006/main" xmlns:r="http://schemas.openxmlformats.org/officeDocument/2006/relationships" xmlns:p="http://schemas.openxmlformats.org/presentationml/2006/main">
  <p:tag name="GENSWF_SLIDE_UID" val="{676B486A-36D6-47D2-9014-3173EAC24B32}:377"/>
</p:tagLst>
</file>

<file path=ppt/tags/tag115.xml><?xml version="1.0" encoding="utf-8"?>
<p:tagLst xmlns:a="http://schemas.openxmlformats.org/drawingml/2006/main" xmlns:r="http://schemas.openxmlformats.org/officeDocument/2006/relationships" xmlns:p="http://schemas.openxmlformats.org/presentationml/2006/main">
  <p:tag name="GENSWF_SLIDE_UID" val="{409A99F7-1FC7-4D0B-9849-2F48FC76D254}:378"/>
</p:tagLst>
</file>

<file path=ppt/tags/tag116.xml><?xml version="1.0" encoding="utf-8"?>
<p:tagLst xmlns:a="http://schemas.openxmlformats.org/drawingml/2006/main" xmlns:r="http://schemas.openxmlformats.org/officeDocument/2006/relationships" xmlns:p="http://schemas.openxmlformats.org/presentationml/2006/main">
  <p:tag name="GENSWF_SLIDE_UID" val="{5EE77CCD-378D-4F5B-973E-311104931E8C}:379"/>
</p:tagLst>
</file>

<file path=ppt/tags/tag117.xml><?xml version="1.0" encoding="utf-8"?>
<p:tagLst xmlns:a="http://schemas.openxmlformats.org/drawingml/2006/main" xmlns:r="http://schemas.openxmlformats.org/officeDocument/2006/relationships" xmlns:p="http://schemas.openxmlformats.org/presentationml/2006/main">
  <p:tag name="GENSWF_SLIDE_UID" val="{5494E134-1CDD-4AFD-AE64-9D887AA29045}:380"/>
</p:tagLst>
</file>

<file path=ppt/tags/tag118.xml><?xml version="1.0" encoding="utf-8"?>
<p:tagLst xmlns:a="http://schemas.openxmlformats.org/drawingml/2006/main" xmlns:r="http://schemas.openxmlformats.org/officeDocument/2006/relationships" xmlns:p="http://schemas.openxmlformats.org/presentationml/2006/main">
  <p:tag name="GENSWF_SLIDE_UID" val="{8D4707DE-275D-4347-8038-B508E73B5387}:381"/>
</p:tagLst>
</file>

<file path=ppt/tags/tag119.xml><?xml version="1.0" encoding="utf-8"?>
<p:tagLst xmlns:a="http://schemas.openxmlformats.org/drawingml/2006/main" xmlns:r="http://schemas.openxmlformats.org/officeDocument/2006/relationships" xmlns:p="http://schemas.openxmlformats.org/presentationml/2006/main">
  <p:tag name="GENSWF_SLIDE_UID" val="{AA3FDE69-35EE-4A2B-BAE4-7224DB34E9FD}:382"/>
</p:tagLst>
</file>

<file path=ppt/tags/tag12.xml><?xml version="1.0" encoding="utf-8"?>
<p:tagLst xmlns:a="http://schemas.openxmlformats.org/drawingml/2006/main" xmlns:r="http://schemas.openxmlformats.org/officeDocument/2006/relationships" xmlns:p="http://schemas.openxmlformats.org/presentationml/2006/main">
  <p:tag name="GENSWF_SLIDE_UID" val="{2706E566-CFB2-4A03-A3BA-EDD19110D452}:266"/>
</p:tagLst>
</file>

<file path=ppt/tags/tag120.xml><?xml version="1.0" encoding="utf-8"?>
<p:tagLst xmlns:a="http://schemas.openxmlformats.org/drawingml/2006/main" xmlns:r="http://schemas.openxmlformats.org/officeDocument/2006/relationships" xmlns:p="http://schemas.openxmlformats.org/presentationml/2006/main">
  <p:tag name="GENSWF_SLIDE_UID" val="{8AC0B727-3E4A-40C0-8939-DEB8793BFE88}:384"/>
</p:tagLst>
</file>

<file path=ppt/tags/tag121.xml><?xml version="1.0" encoding="utf-8"?>
<p:tagLst xmlns:a="http://schemas.openxmlformats.org/drawingml/2006/main" xmlns:r="http://schemas.openxmlformats.org/officeDocument/2006/relationships" xmlns:p="http://schemas.openxmlformats.org/presentationml/2006/main">
  <p:tag name="GENSWF_SLIDE_UID" val="{0ADF8513-28DB-49BE-AD2C-6D4ECCAA87EC}:385"/>
</p:tagLst>
</file>

<file path=ppt/tags/tag122.xml><?xml version="1.0" encoding="utf-8"?>
<p:tagLst xmlns:a="http://schemas.openxmlformats.org/drawingml/2006/main" xmlns:r="http://schemas.openxmlformats.org/officeDocument/2006/relationships" xmlns:p="http://schemas.openxmlformats.org/presentationml/2006/main">
  <p:tag name="GENSWF_SLIDE_UID" val="{24BD04F6-D61C-48AC-8305-B10C8D315C1E}:386"/>
</p:tagLst>
</file>

<file path=ppt/tags/tag123.xml><?xml version="1.0" encoding="utf-8"?>
<p:tagLst xmlns:a="http://schemas.openxmlformats.org/drawingml/2006/main" xmlns:r="http://schemas.openxmlformats.org/officeDocument/2006/relationships" xmlns:p="http://schemas.openxmlformats.org/presentationml/2006/main">
  <p:tag name="GENSWF_SLIDE_UID" val="{F5DF7CB4-54E8-42B4-A8D1-9E49265BBF3D}:387"/>
</p:tagLst>
</file>

<file path=ppt/tags/tag124.xml><?xml version="1.0" encoding="utf-8"?>
<p:tagLst xmlns:a="http://schemas.openxmlformats.org/drawingml/2006/main" xmlns:r="http://schemas.openxmlformats.org/officeDocument/2006/relationships" xmlns:p="http://schemas.openxmlformats.org/presentationml/2006/main">
  <p:tag name="GENSWF_SLIDE_UID" val="{708DF6A0-7D8A-45E4-8DA4-24EB56EDE20E}:388"/>
</p:tagLst>
</file>

<file path=ppt/tags/tag125.xml><?xml version="1.0" encoding="utf-8"?>
<p:tagLst xmlns:a="http://schemas.openxmlformats.org/drawingml/2006/main" xmlns:r="http://schemas.openxmlformats.org/officeDocument/2006/relationships" xmlns:p="http://schemas.openxmlformats.org/presentationml/2006/main">
  <p:tag name="GENSWF_SLIDE_UID" val="{CB18F10A-C1C7-4A33-9A3F-D09710E61656}:389"/>
</p:tagLst>
</file>

<file path=ppt/tags/tag126.xml><?xml version="1.0" encoding="utf-8"?>
<p:tagLst xmlns:a="http://schemas.openxmlformats.org/drawingml/2006/main" xmlns:r="http://schemas.openxmlformats.org/officeDocument/2006/relationships" xmlns:p="http://schemas.openxmlformats.org/presentationml/2006/main">
  <p:tag name="GENSWF_SLIDE_UID" val="{2FC10985-9450-4508-A038-B285717958B1}:390"/>
</p:tagLst>
</file>

<file path=ppt/tags/tag13.xml><?xml version="1.0" encoding="utf-8"?>
<p:tagLst xmlns:a="http://schemas.openxmlformats.org/drawingml/2006/main" xmlns:r="http://schemas.openxmlformats.org/officeDocument/2006/relationships" xmlns:p="http://schemas.openxmlformats.org/presentationml/2006/main">
  <p:tag name="GENSWF_SLIDE_UID" val="{0FE11A6A-3DD6-471D-8A65-7532104AE88B}: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183322DB-EFB1-44F1-A0FE-7E4AB289277C}: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40920A47-7DD9-4AD9-A098-CF58E39C79E2}:261"/>
</p:tagLst>
</file>

<file path=ppt/tags/tag16.xml><?xml version="1.0" encoding="utf-8"?>
<p:tagLst xmlns:a="http://schemas.openxmlformats.org/drawingml/2006/main" xmlns:r="http://schemas.openxmlformats.org/officeDocument/2006/relationships" xmlns:p="http://schemas.openxmlformats.org/presentationml/2006/main">
  <p:tag name="GENSWF_SLIDE_UID" val="{475F3173-7B85-48F5-AAC6-EFA7CC4620E1}: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AA481F45-5F11-4833-B948-55CEC1D02D02}: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8DE61013-254E-4FD1-9158-7A234CAE1B7D}: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FEFD25CD-95B5-47DF-B3C6-C57953CFCA03}:274"/>
</p:tagLst>
</file>

<file path=ppt/tags/tag2.xml><?xml version="1.0" encoding="utf-8"?>
<p:tagLst xmlns:a="http://schemas.openxmlformats.org/drawingml/2006/main" xmlns:r="http://schemas.openxmlformats.org/officeDocument/2006/relationships" xmlns:p="http://schemas.openxmlformats.org/presentationml/2006/main">
  <p:tag name="GENSWF_SLIDE_UID" val="{6FF5A05B-2F5C-452D-86F0-71006441B333}: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835C391C-62E8-4795-AF74-ED2FC8CC896C}:273"/>
</p:tagLst>
</file>

<file path=ppt/tags/tag21.xml><?xml version="1.0" encoding="utf-8"?>
<p:tagLst xmlns:a="http://schemas.openxmlformats.org/drawingml/2006/main" xmlns:r="http://schemas.openxmlformats.org/officeDocument/2006/relationships" xmlns:p="http://schemas.openxmlformats.org/presentationml/2006/main">
  <p:tag name="GENSWF_SLIDE_UID" val="{46847B87-48F9-4392-B8E8-A88013D07288}:276"/>
</p:tagLst>
</file>

<file path=ppt/tags/tag22.xml><?xml version="1.0" encoding="utf-8"?>
<p:tagLst xmlns:a="http://schemas.openxmlformats.org/drawingml/2006/main" xmlns:r="http://schemas.openxmlformats.org/officeDocument/2006/relationships" xmlns:p="http://schemas.openxmlformats.org/presentationml/2006/main">
  <p:tag name="GENSWF_SLIDE_UID" val="{EB383D00-38BA-4258-BA4A-480A05A73D3D}:277"/>
</p:tagLst>
</file>

<file path=ppt/tags/tag23.xml><?xml version="1.0" encoding="utf-8"?>
<p:tagLst xmlns:a="http://schemas.openxmlformats.org/drawingml/2006/main" xmlns:r="http://schemas.openxmlformats.org/officeDocument/2006/relationships" xmlns:p="http://schemas.openxmlformats.org/presentationml/2006/main">
  <p:tag name="GENSWF_SLIDE_UID" val="{35598C55-F3D8-4005-918F-EBD1CA431EBB}:278"/>
</p:tagLst>
</file>

<file path=ppt/tags/tag24.xml><?xml version="1.0" encoding="utf-8"?>
<p:tagLst xmlns:a="http://schemas.openxmlformats.org/drawingml/2006/main" xmlns:r="http://schemas.openxmlformats.org/officeDocument/2006/relationships" xmlns:p="http://schemas.openxmlformats.org/presentationml/2006/main">
  <p:tag name="GENSWF_SLIDE_UID" val="{69A82CA9-5534-4480-AF77-358B4B14D963}:279"/>
</p:tagLst>
</file>

<file path=ppt/tags/tag25.xml><?xml version="1.0" encoding="utf-8"?>
<p:tagLst xmlns:a="http://schemas.openxmlformats.org/drawingml/2006/main" xmlns:r="http://schemas.openxmlformats.org/officeDocument/2006/relationships" xmlns:p="http://schemas.openxmlformats.org/presentationml/2006/main">
  <p:tag name="GENSWF_SLIDE_UID" val="{CEB1ACB2-89CB-4D01-A287-BA5318C4CF8D}:280"/>
</p:tagLst>
</file>

<file path=ppt/tags/tag26.xml><?xml version="1.0" encoding="utf-8"?>
<p:tagLst xmlns:a="http://schemas.openxmlformats.org/drawingml/2006/main" xmlns:r="http://schemas.openxmlformats.org/officeDocument/2006/relationships" xmlns:p="http://schemas.openxmlformats.org/presentationml/2006/main">
  <p:tag name="GENSWF_SLIDE_UID" val="{53797301-F3A2-4854-85D1-6187D9011824}:282"/>
</p:tagLst>
</file>

<file path=ppt/tags/tag27.xml><?xml version="1.0" encoding="utf-8"?>
<p:tagLst xmlns:a="http://schemas.openxmlformats.org/drawingml/2006/main" xmlns:r="http://schemas.openxmlformats.org/officeDocument/2006/relationships" xmlns:p="http://schemas.openxmlformats.org/presentationml/2006/main">
  <p:tag name="GENSWF_SLIDE_UID" val="{9F936BE5-61CB-4D30-B445-9AD843D0365A}:283"/>
</p:tagLst>
</file>

<file path=ppt/tags/tag28.xml><?xml version="1.0" encoding="utf-8"?>
<p:tagLst xmlns:a="http://schemas.openxmlformats.org/drawingml/2006/main" xmlns:r="http://schemas.openxmlformats.org/officeDocument/2006/relationships" xmlns:p="http://schemas.openxmlformats.org/presentationml/2006/main">
  <p:tag name="GENSWF_SLIDE_UID" val="{30039E2B-AA54-401B-B656-A88CCC638E1F}:285"/>
</p:tagLst>
</file>

<file path=ppt/tags/tag29.xml><?xml version="1.0" encoding="utf-8"?>
<p:tagLst xmlns:a="http://schemas.openxmlformats.org/drawingml/2006/main" xmlns:r="http://schemas.openxmlformats.org/officeDocument/2006/relationships" xmlns:p="http://schemas.openxmlformats.org/presentationml/2006/main">
  <p:tag name="GENSWF_SLIDE_UID" val="{AD6DA30D-E155-4360-89E2-AA2D4A7A7DE3}:284"/>
</p:tagLst>
</file>

<file path=ppt/tags/tag3.xml><?xml version="1.0" encoding="utf-8"?>
<p:tagLst xmlns:a="http://schemas.openxmlformats.org/drawingml/2006/main" xmlns:r="http://schemas.openxmlformats.org/officeDocument/2006/relationships" xmlns:p="http://schemas.openxmlformats.org/presentationml/2006/main">
  <p:tag name="GENSWF_SLIDE_UID" val="{87F3B6B4-4B8F-4209-84AC-A2C7344CBE02}: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54D47311-E79E-42D6-AFF5-9464338859B3}:286"/>
</p:tagLst>
</file>

<file path=ppt/tags/tag31.xml><?xml version="1.0" encoding="utf-8"?>
<p:tagLst xmlns:a="http://schemas.openxmlformats.org/drawingml/2006/main" xmlns:r="http://schemas.openxmlformats.org/officeDocument/2006/relationships" xmlns:p="http://schemas.openxmlformats.org/presentationml/2006/main">
  <p:tag name="GENSWF_SLIDE_UID" val="{EDF49783-FC46-42A9-9F76-2BE605DB1490}:287"/>
</p:tagLst>
</file>

<file path=ppt/tags/tag32.xml><?xml version="1.0" encoding="utf-8"?>
<p:tagLst xmlns:a="http://schemas.openxmlformats.org/drawingml/2006/main" xmlns:r="http://schemas.openxmlformats.org/officeDocument/2006/relationships" xmlns:p="http://schemas.openxmlformats.org/presentationml/2006/main">
  <p:tag name="GENSWF_SLIDE_UID" val="{65783230-926E-4F89-A93F-F67B2FC61CCF}:288"/>
</p:tagLst>
</file>

<file path=ppt/tags/tag33.xml><?xml version="1.0" encoding="utf-8"?>
<p:tagLst xmlns:a="http://schemas.openxmlformats.org/drawingml/2006/main" xmlns:r="http://schemas.openxmlformats.org/officeDocument/2006/relationships" xmlns:p="http://schemas.openxmlformats.org/presentationml/2006/main">
  <p:tag name="GENSWF_SLIDE_UID" val="{924241EC-4C63-468A-9C67-E98112D17C62}:289"/>
</p:tagLst>
</file>

<file path=ppt/tags/tag34.xml><?xml version="1.0" encoding="utf-8"?>
<p:tagLst xmlns:a="http://schemas.openxmlformats.org/drawingml/2006/main" xmlns:r="http://schemas.openxmlformats.org/officeDocument/2006/relationships" xmlns:p="http://schemas.openxmlformats.org/presentationml/2006/main">
  <p:tag name="GENSWF_SLIDE_UID" val="{AE6B62D4-F04C-4D92-A277-782B6D235226}:290"/>
</p:tagLst>
</file>

<file path=ppt/tags/tag35.xml><?xml version="1.0" encoding="utf-8"?>
<p:tagLst xmlns:a="http://schemas.openxmlformats.org/drawingml/2006/main" xmlns:r="http://schemas.openxmlformats.org/officeDocument/2006/relationships" xmlns:p="http://schemas.openxmlformats.org/presentationml/2006/main">
  <p:tag name="GENSWF_SLIDE_UID" val="{908FD201-7712-4E06-B747-B70C5D2ECC73}:291"/>
</p:tagLst>
</file>

<file path=ppt/tags/tag36.xml><?xml version="1.0" encoding="utf-8"?>
<p:tagLst xmlns:a="http://schemas.openxmlformats.org/drawingml/2006/main" xmlns:r="http://schemas.openxmlformats.org/officeDocument/2006/relationships" xmlns:p="http://schemas.openxmlformats.org/presentationml/2006/main">
  <p:tag name="GENSWF_SLIDE_UID" val="{46DD7FE0-71B7-44A0-A3DE-A3EF01E0CC36}:292"/>
</p:tagLst>
</file>

<file path=ppt/tags/tag37.xml><?xml version="1.0" encoding="utf-8"?>
<p:tagLst xmlns:a="http://schemas.openxmlformats.org/drawingml/2006/main" xmlns:r="http://schemas.openxmlformats.org/officeDocument/2006/relationships" xmlns:p="http://schemas.openxmlformats.org/presentationml/2006/main">
  <p:tag name="GENSWF_SLIDE_UID" val="{484427AE-24B3-4882-8AC4-148D9AA03E59}:293"/>
</p:tagLst>
</file>

<file path=ppt/tags/tag38.xml><?xml version="1.0" encoding="utf-8"?>
<p:tagLst xmlns:a="http://schemas.openxmlformats.org/drawingml/2006/main" xmlns:r="http://schemas.openxmlformats.org/officeDocument/2006/relationships" xmlns:p="http://schemas.openxmlformats.org/presentationml/2006/main">
  <p:tag name="GENSWF_SLIDE_UID" val="{8CCEAC98-AD2C-4912-88D9-A81C53E1DCFE}:294"/>
</p:tagLst>
</file>

<file path=ppt/tags/tag39.xml><?xml version="1.0" encoding="utf-8"?>
<p:tagLst xmlns:a="http://schemas.openxmlformats.org/drawingml/2006/main" xmlns:r="http://schemas.openxmlformats.org/officeDocument/2006/relationships" xmlns:p="http://schemas.openxmlformats.org/presentationml/2006/main">
  <p:tag name="GENSWF_SLIDE_UID" val="{00E9421B-3BEE-41FB-B148-7AA473225EC4}:295"/>
</p:tagLst>
</file>

<file path=ppt/tags/tag4.xml><?xml version="1.0" encoding="utf-8"?>
<p:tagLst xmlns:a="http://schemas.openxmlformats.org/drawingml/2006/main" xmlns:r="http://schemas.openxmlformats.org/officeDocument/2006/relationships" xmlns:p="http://schemas.openxmlformats.org/presentationml/2006/main">
  <p:tag name="GENSWF_SLIDE_UID" val="{3FD93B06-6C0E-4351-9ADC-DF2BCEEF8A58}:259"/>
</p:tagLst>
</file>

<file path=ppt/tags/tag40.xml><?xml version="1.0" encoding="utf-8"?>
<p:tagLst xmlns:a="http://schemas.openxmlformats.org/drawingml/2006/main" xmlns:r="http://schemas.openxmlformats.org/officeDocument/2006/relationships" xmlns:p="http://schemas.openxmlformats.org/presentationml/2006/main">
  <p:tag name="GENSWF_SLIDE_UID" val="{1382869F-F99F-4FB5-B6B5-E5EBA98F2F7A}:303"/>
</p:tagLst>
</file>

<file path=ppt/tags/tag41.xml><?xml version="1.0" encoding="utf-8"?>
<p:tagLst xmlns:a="http://schemas.openxmlformats.org/drawingml/2006/main" xmlns:r="http://schemas.openxmlformats.org/officeDocument/2006/relationships" xmlns:p="http://schemas.openxmlformats.org/presentationml/2006/main">
  <p:tag name="GENSWF_SLIDE_UID" val="{510D40A1-0202-4324-ACFA-E5D6B579158D}:302"/>
</p:tagLst>
</file>

<file path=ppt/tags/tag42.xml><?xml version="1.0" encoding="utf-8"?>
<p:tagLst xmlns:a="http://schemas.openxmlformats.org/drawingml/2006/main" xmlns:r="http://schemas.openxmlformats.org/officeDocument/2006/relationships" xmlns:p="http://schemas.openxmlformats.org/presentationml/2006/main">
  <p:tag name="GENSWF_SLIDE_UID" val="{49660473-FAE6-4967-A6F1-38B982963E4E}:301"/>
</p:tagLst>
</file>

<file path=ppt/tags/tag43.xml><?xml version="1.0" encoding="utf-8"?>
<p:tagLst xmlns:a="http://schemas.openxmlformats.org/drawingml/2006/main" xmlns:r="http://schemas.openxmlformats.org/officeDocument/2006/relationships" xmlns:p="http://schemas.openxmlformats.org/presentationml/2006/main">
  <p:tag name="GENSWF_SLIDE_UID" val="{4AFF49C4-260D-41E9-912E-5ED91AE8F991}:300"/>
</p:tagLst>
</file>

<file path=ppt/tags/tag44.xml><?xml version="1.0" encoding="utf-8"?>
<p:tagLst xmlns:a="http://schemas.openxmlformats.org/drawingml/2006/main" xmlns:r="http://schemas.openxmlformats.org/officeDocument/2006/relationships" xmlns:p="http://schemas.openxmlformats.org/presentationml/2006/main">
  <p:tag name="GENSWF_SLIDE_UID" val="{4842DDD9-F0C9-4256-B380-E01A619BA678}:298"/>
</p:tagLst>
</file>

<file path=ppt/tags/tag45.xml><?xml version="1.0" encoding="utf-8"?>
<p:tagLst xmlns:a="http://schemas.openxmlformats.org/drawingml/2006/main" xmlns:r="http://schemas.openxmlformats.org/officeDocument/2006/relationships" xmlns:p="http://schemas.openxmlformats.org/presentationml/2006/main">
  <p:tag name="GENSWF_SLIDE_UID" val="{D05BD98A-1DB5-43FB-ACC3-7125E2AFE93C}:306"/>
</p:tagLst>
</file>

<file path=ppt/tags/tag46.xml><?xml version="1.0" encoding="utf-8"?>
<p:tagLst xmlns:a="http://schemas.openxmlformats.org/drawingml/2006/main" xmlns:r="http://schemas.openxmlformats.org/officeDocument/2006/relationships" xmlns:p="http://schemas.openxmlformats.org/presentationml/2006/main">
  <p:tag name="GENSWF_SLIDE_UID" val="{A17E1929-3966-4D5B-8EBD-B915DA66ACA6}:307"/>
</p:tagLst>
</file>

<file path=ppt/tags/tag47.xml><?xml version="1.0" encoding="utf-8"?>
<p:tagLst xmlns:a="http://schemas.openxmlformats.org/drawingml/2006/main" xmlns:r="http://schemas.openxmlformats.org/officeDocument/2006/relationships" xmlns:p="http://schemas.openxmlformats.org/presentationml/2006/main">
  <p:tag name="GENSWF_SLIDE_UID" val="{C395B3AB-DC51-4117-B05C-FB789B6313C6}:308"/>
</p:tagLst>
</file>

<file path=ppt/tags/tag48.xml><?xml version="1.0" encoding="utf-8"?>
<p:tagLst xmlns:a="http://schemas.openxmlformats.org/drawingml/2006/main" xmlns:r="http://schemas.openxmlformats.org/officeDocument/2006/relationships" xmlns:p="http://schemas.openxmlformats.org/presentationml/2006/main">
  <p:tag name="GENSWF_SLIDE_UID" val="{825E662B-FC42-4701-B7AB-18905310C3E8}:309"/>
</p:tagLst>
</file>

<file path=ppt/tags/tag49.xml><?xml version="1.0" encoding="utf-8"?>
<p:tagLst xmlns:a="http://schemas.openxmlformats.org/drawingml/2006/main" xmlns:r="http://schemas.openxmlformats.org/officeDocument/2006/relationships" xmlns:p="http://schemas.openxmlformats.org/presentationml/2006/main">
  <p:tag name="GENSWF_SLIDE_UID" val="{9E31A0EE-C840-4AF7-8129-02459E343412}:281"/>
</p:tagLst>
</file>

<file path=ppt/tags/tag5.xml><?xml version="1.0" encoding="utf-8"?>
<p:tagLst xmlns:a="http://schemas.openxmlformats.org/drawingml/2006/main" xmlns:r="http://schemas.openxmlformats.org/officeDocument/2006/relationships" xmlns:p="http://schemas.openxmlformats.org/presentationml/2006/main">
  <p:tag name="GENSWF_SLIDE_UID" val="{DD8E7A84-A6B7-4A22-869F-4B39250AF753}:258"/>
</p:tagLst>
</file>

<file path=ppt/tags/tag50.xml><?xml version="1.0" encoding="utf-8"?>
<p:tagLst xmlns:a="http://schemas.openxmlformats.org/drawingml/2006/main" xmlns:r="http://schemas.openxmlformats.org/officeDocument/2006/relationships" xmlns:p="http://schemas.openxmlformats.org/presentationml/2006/main">
  <p:tag name="GENSWF_SLIDE_UID" val="{C1283550-C889-43B4-AB1C-7A5A049B45E9}:275"/>
</p:tagLst>
</file>

<file path=ppt/tags/tag51.xml><?xml version="1.0" encoding="utf-8"?>
<p:tagLst xmlns:a="http://schemas.openxmlformats.org/drawingml/2006/main" xmlns:r="http://schemas.openxmlformats.org/officeDocument/2006/relationships" xmlns:p="http://schemas.openxmlformats.org/presentationml/2006/main">
  <p:tag name="GENSWF_SLIDE_UID" val="{AB197796-603F-4FD8-BF2C-98A10B6ACF06}:310"/>
</p:tagLst>
</file>

<file path=ppt/tags/tag52.xml><?xml version="1.0" encoding="utf-8"?>
<p:tagLst xmlns:a="http://schemas.openxmlformats.org/drawingml/2006/main" xmlns:r="http://schemas.openxmlformats.org/officeDocument/2006/relationships" xmlns:p="http://schemas.openxmlformats.org/presentationml/2006/main">
  <p:tag name="GENSWF_SLIDE_UID" val="{3220E700-1FF9-4377-8C6D-546496791936}:311"/>
</p:tagLst>
</file>

<file path=ppt/tags/tag53.xml><?xml version="1.0" encoding="utf-8"?>
<p:tagLst xmlns:a="http://schemas.openxmlformats.org/drawingml/2006/main" xmlns:r="http://schemas.openxmlformats.org/officeDocument/2006/relationships" xmlns:p="http://schemas.openxmlformats.org/presentationml/2006/main">
  <p:tag name="GENSWF_SLIDE_UID" val="{8ABE9EB3-B470-4C89-B590-C8FDC518D57B}:312"/>
</p:tagLst>
</file>

<file path=ppt/tags/tag54.xml><?xml version="1.0" encoding="utf-8"?>
<p:tagLst xmlns:a="http://schemas.openxmlformats.org/drawingml/2006/main" xmlns:r="http://schemas.openxmlformats.org/officeDocument/2006/relationships" xmlns:p="http://schemas.openxmlformats.org/presentationml/2006/main">
  <p:tag name="GENSWF_SLIDE_UID" val="{3265FCA5-5BA2-4741-9304-45FEEFBF3F28}:314"/>
</p:tagLst>
</file>

<file path=ppt/tags/tag55.xml><?xml version="1.0" encoding="utf-8"?>
<p:tagLst xmlns:a="http://schemas.openxmlformats.org/drawingml/2006/main" xmlns:r="http://schemas.openxmlformats.org/officeDocument/2006/relationships" xmlns:p="http://schemas.openxmlformats.org/presentationml/2006/main">
  <p:tag name="GENSWF_SLIDE_UID" val="{1B91965F-D126-43AC-A986-73D52DC6A539}:320"/>
</p:tagLst>
</file>

<file path=ppt/tags/tag56.xml><?xml version="1.0" encoding="utf-8"?>
<p:tagLst xmlns:a="http://schemas.openxmlformats.org/drawingml/2006/main" xmlns:r="http://schemas.openxmlformats.org/officeDocument/2006/relationships" xmlns:p="http://schemas.openxmlformats.org/presentationml/2006/main">
  <p:tag name="GENSWF_SLIDE_UID" val="{0F5D49CE-A129-48B5-BBAD-3025BF2D1CD1}:392"/>
</p:tagLst>
</file>

<file path=ppt/tags/tag57.xml><?xml version="1.0" encoding="utf-8"?>
<p:tagLst xmlns:a="http://schemas.openxmlformats.org/drawingml/2006/main" xmlns:r="http://schemas.openxmlformats.org/officeDocument/2006/relationships" xmlns:p="http://schemas.openxmlformats.org/presentationml/2006/main">
  <p:tag name="GENSWF_SLIDE_UID" val="{143D2914-ABD4-40D1-8DA3-8CA023775548}:321"/>
</p:tagLst>
</file>

<file path=ppt/tags/tag58.xml><?xml version="1.0" encoding="utf-8"?>
<p:tagLst xmlns:a="http://schemas.openxmlformats.org/drawingml/2006/main" xmlns:r="http://schemas.openxmlformats.org/officeDocument/2006/relationships" xmlns:p="http://schemas.openxmlformats.org/presentationml/2006/main">
  <p:tag name="GENSWF_SLIDE_UID" val="{28AF33F0-8137-4BB4-A683-91B79756D8E7}:313"/>
</p:tagLst>
</file>

<file path=ppt/tags/tag59.xml><?xml version="1.0" encoding="utf-8"?>
<p:tagLst xmlns:a="http://schemas.openxmlformats.org/drawingml/2006/main" xmlns:r="http://schemas.openxmlformats.org/officeDocument/2006/relationships" xmlns:p="http://schemas.openxmlformats.org/presentationml/2006/main">
  <p:tag name="GENSWF_SLIDE_UID" val="{BB7379F3-73F6-4F2B-8753-23D246846CFA}:322"/>
</p:tagLst>
</file>

<file path=ppt/tags/tag6.xml><?xml version="1.0" encoding="utf-8"?>
<p:tagLst xmlns:a="http://schemas.openxmlformats.org/drawingml/2006/main" xmlns:r="http://schemas.openxmlformats.org/officeDocument/2006/relationships" xmlns:p="http://schemas.openxmlformats.org/presentationml/2006/main">
  <p:tag name="GENSWF_SLIDE_UID" val="{205E2E3A-F0A7-486B-B8C3-C5F353EDF502}:260"/>
</p:tagLst>
</file>

<file path=ppt/tags/tag60.xml><?xml version="1.0" encoding="utf-8"?>
<p:tagLst xmlns:a="http://schemas.openxmlformats.org/drawingml/2006/main" xmlns:r="http://schemas.openxmlformats.org/officeDocument/2006/relationships" xmlns:p="http://schemas.openxmlformats.org/presentationml/2006/main">
  <p:tag name="GENSWF_SLIDE_UID" val="{E46A9AC4-15CC-430C-8B0F-56D428D6E551}:323"/>
</p:tagLst>
</file>

<file path=ppt/tags/tag61.xml><?xml version="1.0" encoding="utf-8"?>
<p:tagLst xmlns:a="http://schemas.openxmlformats.org/drawingml/2006/main" xmlns:r="http://schemas.openxmlformats.org/officeDocument/2006/relationships" xmlns:p="http://schemas.openxmlformats.org/presentationml/2006/main">
  <p:tag name="GENSWF_SLIDE_UID" val="{F6FD3936-F707-4410-8B61-9352B09915D9}:324"/>
</p:tagLst>
</file>

<file path=ppt/tags/tag62.xml><?xml version="1.0" encoding="utf-8"?>
<p:tagLst xmlns:a="http://schemas.openxmlformats.org/drawingml/2006/main" xmlns:r="http://schemas.openxmlformats.org/officeDocument/2006/relationships" xmlns:p="http://schemas.openxmlformats.org/presentationml/2006/main">
  <p:tag name="GENSWF_SLIDE_UID" val="{D4E8D590-B590-4017-A2B8-6CB0D263A7B5}:326"/>
</p:tagLst>
</file>

<file path=ppt/tags/tag63.xml><?xml version="1.0" encoding="utf-8"?>
<p:tagLst xmlns:a="http://schemas.openxmlformats.org/drawingml/2006/main" xmlns:r="http://schemas.openxmlformats.org/officeDocument/2006/relationships" xmlns:p="http://schemas.openxmlformats.org/presentationml/2006/main">
  <p:tag name="GENSWF_SLIDE_UID" val="{727447CD-D8A8-4CB0-8DDA-8BCECFF232D2}:327"/>
</p:tagLst>
</file>

<file path=ppt/tags/tag64.xml><?xml version="1.0" encoding="utf-8"?>
<p:tagLst xmlns:a="http://schemas.openxmlformats.org/drawingml/2006/main" xmlns:r="http://schemas.openxmlformats.org/officeDocument/2006/relationships" xmlns:p="http://schemas.openxmlformats.org/presentationml/2006/main">
  <p:tag name="GENSWF_SLIDE_UID" val="{1424B199-7827-453C-9AFD-6DFF26E4F607}:328"/>
</p:tagLst>
</file>

<file path=ppt/tags/tag65.xml><?xml version="1.0" encoding="utf-8"?>
<p:tagLst xmlns:a="http://schemas.openxmlformats.org/drawingml/2006/main" xmlns:r="http://schemas.openxmlformats.org/officeDocument/2006/relationships" xmlns:p="http://schemas.openxmlformats.org/presentationml/2006/main">
  <p:tag name="GENSWF_SLIDE_UID" val="{95A708C9-E7ED-4E9E-88E7-E5C5DF50FA6F}:329"/>
</p:tagLst>
</file>

<file path=ppt/tags/tag66.xml><?xml version="1.0" encoding="utf-8"?>
<p:tagLst xmlns:a="http://schemas.openxmlformats.org/drawingml/2006/main" xmlns:r="http://schemas.openxmlformats.org/officeDocument/2006/relationships" xmlns:p="http://schemas.openxmlformats.org/presentationml/2006/main">
  <p:tag name="GENSWF_SLIDE_UID" val="{879CC75A-FA82-436D-B81D-B9F49A14C093}:330"/>
</p:tagLst>
</file>

<file path=ppt/tags/tag67.xml><?xml version="1.0" encoding="utf-8"?>
<p:tagLst xmlns:a="http://schemas.openxmlformats.org/drawingml/2006/main" xmlns:r="http://schemas.openxmlformats.org/officeDocument/2006/relationships" xmlns:p="http://schemas.openxmlformats.org/presentationml/2006/main">
  <p:tag name="GENSWF_SLIDE_UID" val="{42D68471-0021-45AE-900F-D435B5BE4194}:325"/>
</p:tagLst>
</file>

<file path=ppt/tags/tag68.xml><?xml version="1.0" encoding="utf-8"?>
<p:tagLst xmlns:a="http://schemas.openxmlformats.org/drawingml/2006/main" xmlns:r="http://schemas.openxmlformats.org/officeDocument/2006/relationships" xmlns:p="http://schemas.openxmlformats.org/presentationml/2006/main">
  <p:tag name="GENSWF_SLIDE_UID" val="{ADE7C02D-231F-4D21-A1B9-2A1FA4ACB29E}:332"/>
</p:tagLst>
</file>

<file path=ppt/tags/tag69.xml><?xml version="1.0" encoding="utf-8"?>
<p:tagLst xmlns:a="http://schemas.openxmlformats.org/drawingml/2006/main" xmlns:r="http://schemas.openxmlformats.org/officeDocument/2006/relationships" xmlns:p="http://schemas.openxmlformats.org/presentationml/2006/main">
  <p:tag name="GENSWF_SLIDE_UID" val="{A2701093-F4FC-4829-B012-5DFE7CBB9CCF}:333"/>
</p:tagLst>
</file>

<file path=ppt/tags/tag7.xml><?xml version="1.0" encoding="utf-8"?>
<p:tagLst xmlns:a="http://schemas.openxmlformats.org/drawingml/2006/main" xmlns:r="http://schemas.openxmlformats.org/officeDocument/2006/relationships" xmlns:p="http://schemas.openxmlformats.org/presentationml/2006/main">
  <p:tag name="GENSWF_SLIDE_UID" val="{B7B7C22B-08DF-42FE-B5C5-720B15983A14}:262"/>
</p:tagLst>
</file>

<file path=ppt/tags/tag70.xml><?xml version="1.0" encoding="utf-8"?>
<p:tagLst xmlns:a="http://schemas.openxmlformats.org/drawingml/2006/main" xmlns:r="http://schemas.openxmlformats.org/officeDocument/2006/relationships" xmlns:p="http://schemas.openxmlformats.org/presentationml/2006/main">
  <p:tag name="GENSWF_SLIDE_UID" val="{A6BCB7CC-3B2A-4D4C-AF17-8A8DC78069AC}:334"/>
</p:tagLst>
</file>

<file path=ppt/tags/tag71.xml><?xml version="1.0" encoding="utf-8"?>
<p:tagLst xmlns:a="http://schemas.openxmlformats.org/drawingml/2006/main" xmlns:r="http://schemas.openxmlformats.org/officeDocument/2006/relationships" xmlns:p="http://schemas.openxmlformats.org/presentationml/2006/main">
  <p:tag name="GENSWF_SLIDE_UID" val="{25571766-3E67-4E28-A0B0-DD0EB5EB471F}:335"/>
</p:tagLst>
</file>

<file path=ppt/tags/tag72.xml><?xml version="1.0" encoding="utf-8"?>
<p:tagLst xmlns:a="http://schemas.openxmlformats.org/drawingml/2006/main" xmlns:r="http://schemas.openxmlformats.org/officeDocument/2006/relationships" xmlns:p="http://schemas.openxmlformats.org/presentationml/2006/main">
  <p:tag name="GENSWF_SLIDE_UID" val="{903C4B1E-6A82-4122-BB12-195E4EE937F0}:337"/>
</p:tagLst>
</file>

<file path=ppt/tags/tag73.xml><?xml version="1.0" encoding="utf-8"?>
<p:tagLst xmlns:a="http://schemas.openxmlformats.org/drawingml/2006/main" xmlns:r="http://schemas.openxmlformats.org/officeDocument/2006/relationships" xmlns:p="http://schemas.openxmlformats.org/presentationml/2006/main">
  <p:tag name="GENSWF_SLIDE_UID" val="{B5D1A06F-3506-4D12-84E8-075F320D5443}:336"/>
</p:tagLst>
</file>

<file path=ppt/tags/tag74.xml><?xml version="1.0" encoding="utf-8"?>
<p:tagLst xmlns:a="http://schemas.openxmlformats.org/drawingml/2006/main" xmlns:r="http://schemas.openxmlformats.org/officeDocument/2006/relationships" xmlns:p="http://schemas.openxmlformats.org/presentationml/2006/main">
  <p:tag name="GENSWF_SLIDE_UID" val="{042BA905-897F-4850-8B06-0C7E70EF0B46}:331"/>
</p:tagLst>
</file>

<file path=ppt/tags/tag75.xml><?xml version="1.0" encoding="utf-8"?>
<p:tagLst xmlns:a="http://schemas.openxmlformats.org/drawingml/2006/main" xmlns:r="http://schemas.openxmlformats.org/officeDocument/2006/relationships" xmlns:p="http://schemas.openxmlformats.org/presentationml/2006/main">
  <p:tag name="GENSWF_SLIDE_UID" val="{275F2CD5-DBB8-408C-B220-EEDC927E2AF6}:338"/>
</p:tagLst>
</file>

<file path=ppt/tags/tag76.xml><?xml version="1.0" encoding="utf-8"?>
<p:tagLst xmlns:a="http://schemas.openxmlformats.org/drawingml/2006/main" xmlns:r="http://schemas.openxmlformats.org/officeDocument/2006/relationships" xmlns:p="http://schemas.openxmlformats.org/presentationml/2006/main">
  <p:tag name="GENSWF_SLIDE_UID" val="{71B847A5-23D0-43FD-BAAF-AA289C267E75}:340"/>
</p:tagLst>
</file>

<file path=ppt/tags/tag77.xml><?xml version="1.0" encoding="utf-8"?>
<p:tagLst xmlns:a="http://schemas.openxmlformats.org/drawingml/2006/main" xmlns:r="http://schemas.openxmlformats.org/officeDocument/2006/relationships" xmlns:p="http://schemas.openxmlformats.org/presentationml/2006/main">
  <p:tag name="GENSWF_SLIDE_UID" val="{6CB2C2DD-8AF4-4CE4-9EDF-30D9049A2BA6}:341"/>
</p:tagLst>
</file>

<file path=ppt/tags/tag78.xml><?xml version="1.0" encoding="utf-8"?>
<p:tagLst xmlns:a="http://schemas.openxmlformats.org/drawingml/2006/main" xmlns:r="http://schemas.openxmlformats.org/officeDocument/2006/relationships" xmlns:p="http://schemas.openxmlformats.org/presentationml/2006/main">
  <p:tag name="GENSWF_SLIDE_UID" val="{E76A0F37-3670-4961-B5DD-B7DBD71295D0}:342"/>
</p:tagLst>
</file>

<file path=ppt/tags/tag79.xml><?xml version="1.0" encoding="utf-8"?>
<p:tagLst xmlns:a="http://schemas.openxmlformats.org/drawingml/2006/main" xmlns:r="http://schemas.openxmlformats.org/officeDocument/2006/relationships" xmlns:p="http://schemas.openxmlformats.org/presentationml/2006/main">
  <p:tag name="GENSWF_SLIDE_UID" val="{7086F823-E7EA-4582-9861-A9716F09E664}:343"/>
</p:tagLst>
</file>

<file path=ppt/tags/tag8.xml><?xml version="1.0" encoding="utf-8"?>
<p:tagLst xmlns:a="http://schemas.openxmlformats.org/drawingml/2006/main" xmlns:r="http://schemas.openxmlformats.org/officeDocument/2006/relationships" xmlns:p="http://schemas.openxmlformats.org/presentationml/2006/main">
  <p:tag name="GENSWF_SLIDE_UID" val="{875F0073-5B36-43A4-9732-C49C82E8AA48}:319"/>
</p:tagLst>
</file>

<file path=ppt/tags/tag80.xml><?xml version="1.0" encoding="utf-8"?>
<p:tagLst xmlns:a="http://schemas.openxmlformats.org/drawingml/2006/main" xmlns:r="http://schemas.openxmlformats.org/officeDocument/2006/relationships" xmlns:p="http://schemas.openxmlformats.org/presentationml/2006/main">
  <p:tag name="GENSWF_SLIDE_UID" val="{5136EA00-8A58-4152-92C0-FB8C306A3C8A}:339"/>
</p:tagLst>
</file>

<file path=ppt/tags/tag81.xml><?xml version="1.0" encoding="utf-8"?>
<p:tagLst xmlns:a="http://schemas.openxmlformats.org/drawingml/2006/main" xmlns:r="http://schemas.openxmlformats.org/officeDocument/2006/relationships" xmlns:p="http://schemas.openxmlformats.org/presentationml/2006/main">
  <p:tag name="GENSWF_SLIDE_UID" val="{DD3C6BAD-8D36-40DD-9D94-4FE2768513CE}:344"/>
</p:tagLst>
</file>

<file path=ppt/tags/tag82.xml><?xml version="1.0" encoding="utf-8"?>
<p:tagLst xmlns:a="http://schemas.openxmlformats.org/drawingml/2006/main" xmlns:r="http://schemas.openxmlformats.org/officeDocument/2006/relationships" xmlns:p="http://schemas.openxmlformats.org/presentationml/2006/main">
  <p:tag name="GENSWF_SLIDE_UID" val="{99F875CB-7F17-40AF-B461-4F434FF2E453}:345"/>
</p:tagLst>
</file>

<file path=ppt/tags/tag83.xml><?xml version="1.0" encoding="utf-8"?>
<p:tagLst xmlns:a="http://schemas.openxmlformats.org/drawingml/2006/main" xmlns:r="http://schemas.openxmlformats.org/officeDocument/2006/relationships" xmlns:p="http://schemas.openxmlformats.org/presentationml/2006/main">
  <p:tag name="GENSWF_SLIDE_UID" val="{35418E3F-DF8C-475F-91C2-F0BD00654776}:346"/>
</p:tagLst>
</file>

<file path=ppt/tags/tag84.xml><?xml version="1.0" encoding="utf-8"?>
<p:tagLst xmlns:a="http://schemas.openxmlformats.org/drawingml/2006/main" xmlns:r="http://schemas.openxmlformats.org/officeDocument/2006/relationships" xmlns:p="http://schemas.openxmlformats.org/presentationml/2006/main">
  <p:tag name="GENSWF_SLIDE_UID" val="{6C9EE319-1BC8-49A7-8244-2046CB5A6CC4}:347"/>
</p:tagLst>
</file>

<file path=ppt/tags/tag85.xml><?xml version="1.0" encoding="utf-8"?>
<p:tagLst xmlns:a="http://schemas.openxmlformats.org/drawingml/2006/main" xmlns:r="http://schemas.openxmlformats.org/officeDocument/2006/relationships" xmlns:p="http://schemas.openxmlformats.org/presentationml/2006/main">
  <p:tag name="GENSWF_SLIDE_UID" val="{E2412314-806A-4145-86FC-50691A22C506}:348"/>
</p:tagLst>
</file>

<file path=ppt/tags/tag86.xml><?xml version="1.0" encoding="utf-8"?>
<p:tagLst xmlns:a="http://schemas.openxmlformats.org/drawingml/2006/main" xmlns:r="http://schemas.openxmlformats.org/officeDocument/2006/relationships" xmlns:p="http://schemas.openxmlformats.org/presentationml/2006/main">
  <p:tag name="GENSWF_SLIDE_UID" val="{A97ABF6B-EAC2-46EF-9AA3-AFE21CB36136}:349"/>
</p:tagLst>
</file>

<file path=ppt/tags/tag87.xml><?xml version="1.0" encoding="utf-8"?>
<p:tagLst xmlns:a="http://schemas.openxmlformats.org/drawingml/2006/main" xmlns:r="http://schemas.openxmlformats.org/officeDocument/2006/relationships" xmlns:p="http://schemas.openxmlformats.org/presentationml/2006/main">
  <p:tag name="GENSWF_SLIDE_UID" val="{49B38B91-D1EB-4E71-B6C6-81483112B407}:350"/>
</p:tagLst>
</file>

<file path=ppt/tags/tag88.xml><?xml version="1.0" encoding="utf-8"?>
<p:tagLst xmlns:a="http://schemas.openxmlformats.org/drawingml/2006/main" xmlns:r="http://schemas.openxmlformats.org/officeDocument/2006/relationships" xmlns:p="http://schemas.openxmlformats.org/presentationml/2006/main">
  <p:tag name="GENSWF_SLIDE_UID" val="{0A395769-D24F-4FDB-B46F-81486079FCF5}:351"/>
</p:tagLst>
</file>

<file path=ppt/tags/tag89.xml><?xml version="1.0" encoding="utf-8"?>
<p:tagLst xmlns:a="http://schemas.openxmlformats.org/drawingml/2006/main" xmlns:r="http://schemas.openxmlformats.org/officeDocument/2006/relationships" xmlns:p="http://schemas.openxmlformats.org/presentationml/2006/main">
  <p:tag name="GENSWF_SLIDE_UID" val="{F80B5C36-FD58-4EAD-95BB-B874520BE36F}:352"/>
</p:tagLst>
</file>

<file path=ppt/tags/tag9.xml><?xml version="1.0" encoding="utf-8"?>
<p:tagLst xmlns:a="http://schemas.openxmlformats.org/drawingml/2006/main" xmlns:r="http://schemas.openxmlformats.org/officeDocument/2006/relationships" xmlns:p="http://schemas.openxmlformats.org/presentationml/2006/main">
  <p:tag name="GENSWF_SLIDE_UID" val="{9FF6CDB2-E78E-4E3D-925F-7A5E66FB4353}:264"/>
</p:tagLst>
</file>

<file path=ppt/tags/tag90.xml><?xml version="1.0" encoding="utf-8"?>
<p:tagLst xmlns:a="http://schemas.openxmlformats.org/drawingml/2006/main" xmlns:r="http://schemas.openxmlformats.org/officeDocument/2006/relationships" xmlns:p="http://schemas.openxmlformats.org/presentationml/2006/main">
  <p:tag name="GENSWF_SLIDE_UID" val="{5386D52E-D6F8-4109-9D52-FE37F54B5EC5}:353"/>
</p:tagLst>
</file>

<file path=ppt/tags/tag91.xml><?xml version="1.0" encoding="utf-8"?>
<p:tagLst xmlns:a="http://schemas.openxmlformats.org/drawingml/2006/main" xmlns:r="http://schemas.openxmlformats.org/officeDocument/2006/relationships" xmlns:p="http://schemas.openxmlformats.org/presentationml/2006/main">
  <p:tag name="GENSWF_SLIDE_UID" val="{179832B3-A3DD-4EC7-93D9-F6E6FC02684D}:354"/>
</p:tagLst>
</file>

<file path=ppt/tags/tag92.xml><?xml version="1.0" encoding="utf-8"?>
<p:tagLst xmlns:a="http://schemas.openxmlformats.org/drawingml/2006/main" xmlns:r="http://schemas.openxmlformats.org/officeDocument/2006/relationships" xmlns:p="http://schemas.openxmlformats.org/presentationml/2006/main">
  <p:tag name="GENSWF_SLIDE_UID" val="{0A627B35-035F-40DA-A087-AED3CDF1F393}:355"/>
</p:tagLst>
</file>

<file path=ppt/tags/tag93.xml><?xml version="1.0" encoding="utf-8"?>
<p:tagLst xmlns:a="http://schemas.openxmlformats.org/drawingml/2006/main" xmlns:r="http://schemas.openxmlformats.org/officeDocument/2006/relationships" xmlns:p="http://schemas.openxmlformats.org/presentationml/2006/main">
  <p:tag name="GENSWF_SLIDE_UID" val="{7C25D1FB-0A0B-457B-93A9-EADF5CCA4A02}:356"/>
</p:tagLst>
</file>

<file path=ppt/tags/tag94.xml><?xml version="1.0" encoding="utf-8"?>
<p:tagLst xmlns:a="http://schemas.openxmlformats.org/drawingml/2006/main" xmlns:r="http://schemas.openxmlformats.org/officeDocument/2006/relationships" xmlns:p="http://schemas.openxmlformats.org/presentationml/2006/main">
  <p:tag name="GENSWF_SLIDE_UID" val="{057CE6F2-D0AA-4956-B84C-8643A96AD339}:393"/>
</p:tagLst>
</file>

<file path=ppt/tags/tag95.xml><?xml version="1.0" encoding="utf-8"?>
<p:tagLst xmlns:a="http://schemas.openxmlformats.org/drawingml/2006/main" xmlns:r="http://schemas.openxmlformats.org/officeDocument/2006/relationships" xmlns:p="http://schemas.openxmlformats.org/presentationml/2006/main">
  <p:tag name="GENSWF_SLIDE_UID" val="{0F422130-D68E-4939-A089-80BEA4BD65B9}:358"/>
</p:tagLst>
</file>

<file path=ppt/tags/tag96.xml><?xml version="1.0" encoding="utf-8"?>
<p:tagLst xmlns:a="http://schemas.openxmlformats.org/drawingml/2006/main" xmlns:r="http://schemas.openxmlformats.org/officeDocument/2006/relationships" xmlns:p="http://schemas.openxmlformats.org/presentationml/2006/main">
  <p:tag name="GENSWF_SLIDE_UID" val="{8885EEA3-A256-490E-92A9-8CA38F5AC723}:359"/>
</p:tagLst>
</file>

<file path=ppt/tags/tag97.xml><?xml version="1.0" encoding="utf-8"?>
<p:tagLst xmlns:a="http://schemas.openxmlformats.org/drawingml/2006/main" xmlns:r="http://schemas.openxmlformats.org/officeDocument/2006/relationships" xmlns:p="http://schemas.openxmlformats.org/presentationml/2006/main">
  <p:tag name="GENSWF_SLIDE_UID" val="{E229C7DD-EA1C-4E68-9D68-8623AB7819ED}:360"/>
</p:tagLst>
</file>

<file path=ppt/tags/tag98.xml><?xml version="1.0" encoding="utf-8"?>
<p:tagLst xmlns:a="http://schemas.openxmlformats.org/drawingml/2006/main" xmlns:r="http://schemas.openxmlformats.org/officeDocument/2006/relationships" xmlns:p="http://schemas.openxmlformats.org/presentationml/2006/main">
  <p:tag name="GENSWF_SLIDE_UID" val="{E6FCEF6B-0895-4A1C-9987-7639FCA84B72}:361"/>
</p:tagLst>
</file>

<file path=ppt/tags/tag99.xml><?xml version="1.0" encoding="utf-8"?>
<p:tagLst xmlns:a="http://schemas.openxmlformats.org/drawingml/2006/main" xmlns:r="http://schemas.openxmlformats.org/officeDocument/2006/relationships" xmlns:p="http://schemas.openxmlformats.org/presentationml/2006/main">
  <p:tag name="GENSWF_SLIDE_UID" val="{A35C2E65-507E-4D1F-B1E5-64ADACFAC3AE}:3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1385</TotalTime>
  <Words>10992</Words>
  <Application>Microsoft Office PowerPoint</Application>
  <PresentationFormat>Widescreen</PresentationFormat>
  <Paragraphs>928</Paragraphs>
  <Slides>125</Slides>
  <Notes>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125</vt:i4>
      </vt:variant>
    </vt:vector>
  </HeadingPairs>
  <TitlesOfParts>
    <vt:vector size="137" baseType="lpstr">
      <vt:lpstr>MS Gothic</vt:lpstr>
      <vt:lpstr>Arial</vt:lpstr>
      <vt:lpstr>Calibri</vt:lpstr>
      <vt:lpstr>Calibri Light</vt:lpstr>
      <vt:lpstr>Times New Roman</vt:lpstr>
      <vt:lpstr>Wingdings</vt:lpstr>
      <vt:lpstr>Office Theme</vt:lpstr>
      <vt:lpstr>2_Office Theme</vt:lpstr>
      <vt:lpstr>1_Office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6 - CD - BAI 2 THƠ</dc:title>
  <dc:creator>Admin</dc:creator>
  <cp:lastModifiedBy>ASUS</cp:lastModifiedBy>
  <cp:revision>108</cp:revision>
  <dcterms:created xsi:type="dcterms:W3CDTF">2021-06-02T07:30:46Z</dcterms:created>
  <dcterms:modified xsi:type="dcterms:W3CDTF">2025-08-28T07:33:35Z</dcterms:modified>
</cp:coreProperties>
</file>