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ppt/tags/tag37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8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301" r:id="rId10"/>
    <p:sldId id="302" r:id="rId11"/>
    <p:sldId id="267" r:id="rId12"/>
    <p:sldId id="303" r:id="rId13"/>
    <p:sldId id="304" r:id="rId14"/>
    <p:sldId id="305" r:id="rId15"/>
    <p:sldId id="306" r:id="rId16"/>
    <p:sldId id="307" r:id="rId17"/>
    <p:sldId id="264" r:id="rId18"/>
    <p:sldId id="308" r:id="rId19"/>
    <p:sldId id="309" r:id="rId20"/>
    <p:sldId id="311" r:id="rId21"/>
    <p:sldId id="312" r:id="rId22"/>
    <p:sldId id="310" r:id="rId23"/>
    <p:sldId id="313" r:id="rId24"/>
    <p:sldId id="314" r:id="rId25"/>
    <p:sldId id="315" r:id="rId26"/>
    <p:sldId id="320" r:id="rId27"/>
    <p:sldId id="316" r:id="rId28"/>
    <p:sldId id="317" r:id="rId29"/>
    <p:sldId id="318" r:id="rId30"/>
    <p:sldId id="319" r:id="rId31"/>
    <p:sldId id="271" r:id="rId32"/>
    <p:sldId id="272" r:id="rId33"/>
    <p:sldId id="322" r:id="rId34"/>
    <p:sldId id="323" r:id="rId35"/>
    <p:sldId id="273" r:id="rId36"/>
    <p:sldId id="274" r:id="rId37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39"/>
      <p:bold r:id="rId40"/>
      <p:italic r:id="rId41"/>
      <p:boldItalic r:id="rId42"/>
    </p:embeddedFont>
    <p:embeddedFont>
      <p:font typeface="Bebas Neue" panose="020B0606020202050201" pitchFamily="34" charset="0"/>
      <p:regular r:id="rId43"/>
    </p:embeddedFont>
    <p:embeddedFont>
      <p:font typeface="Bitter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Lato" panose="020F0502020204030203" pitchFamily="34" charset="0"/>
      <p:regular r:id="rId49"/>
      <p:bold r:id="rId50"/>
      <p:italic r:id="rId51"/>
      <p:boldItalic r:id="rId52"/>
    </p:embeddedFont>
    <p:embeddedFont>
      <p:font typeface="Merriweather Sans" pitchFamily="2" charset="0"/>
      <p:regular r:id="rId53"/>
      <p:bold r:id="rId54"/>
      <p:italic r:id="rId55"/>
      <p:boldItalic r:id="rId56"/>
    </p:embeddedFont>
    <p:embeddedFont>
      <p:font typeface="Roboto Condensed Light" panose="02000000000000000000" pitchFamily="2" charset="0"/>
      <p:regular r:id="rId57"/>
      <p:italic r:id="rId58"/>
    </p:embeddedFont>
  </p:embeddedFontLst>
  <p:custDataLst>
    <p:tags r:id="rId5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AD5"/>
    <a:srgbClr val="9FEBC3"/>
    <a:srgbClr val="E2FEE3"/>
    <a:srgbClr val="FFCCFF"/>
    <a:srgbClr val="FFCC99"/>
    <a:srgbClr val="FFFFFF"/>
    <a:srgbClr val="F4D8B0"/>
    <a:srgbClr val="CFE8A2"/>
    <a:srgbClr val="FFCCCC"/>
    <a:srgbClr val="E1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557A0-0382-4BC5-9F13-57878F71DA20}">
  <a:tblStyle styleId="{8A9557A0-0382-4BC5-9F13-57878F71D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72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0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29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04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5e6172f83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5e6172f83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11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09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09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41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17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168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12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329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56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5e6172f83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5e6172f83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032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e5e6172f8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e5e6172f8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5feca4b1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e5feca4b1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5feca4b19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5feca4b19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0" cy="741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58125" y="13778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720000" y="1407500"/>
            <a:ext cx="5339700" cy="14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0436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20436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57951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57951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20436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20436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57951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57951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2325250" y="735175"/>
            <a:ext cx="4493400" cy="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325250" y="1276954"/>
            <a:ext cx="44934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2325250" y="217493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2325250" y="2708893"/>
            <a:ext cx="44934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2325250" y="352400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2325250" y="4063100"/>
            <a:ext cx="44934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6" r:id="rId14"/>
    <p:sldLayoutId id="2147483668" r:id="rId15"/>
    <p:sldLayoutId id="2147483670" r:id="rId16"/>
    <p:sldLayoutId id="214748367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5" Type="http://schemas.openxmlformats.org/officeDocument/2006/relationships/image" Target="../media/image17.emf"/><Relationship Id="rId4" Type="http://schemas.openxmlformats.org/officeDocument/2006/relationships/image" Target="../media/image3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HOẠT ĐỘNG KHỞI ĐỘNG</a:t>
            </a:r>
            <a:endParaRPr sz="2800" dirty="0">
              <a:latin typeface="+mn-lt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 rot="1820824">
            <a:off x="7722362" y="3180288"/>
            <a:ext cx="363429" cy="3807821"/>
            <a:chOff x="7291170" y="1804698"/>
            <a:chExt cx="225602" cy="2363743"/>
          </a:xfrm>
        </p:grpSpPr>
        <p:sp>
          <p:nvSpPr>
            <p:cNvPr id="358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 descr="HỘP QUÀ HÌNH CHỮ NHẬT size S - HOP CN size 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02" y="1199716"/>
            <a:ext cx="2049798" cy="182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3342" y="1199716"/>
            <a:ext cx="1047218" cy="151557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17" y="3046763"/>
            <a:ext cx="2189480" cy="157353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60" y="3086820"/>
            <a:ext cx="2695575" cy="1694815"/>
          </a:xfrm>
          <a:prstGeom prst="rect">
            <a:avLst/>
          </a:prstGeom>
        </p:spPr>
      </p:pic>
      <p:pic>
        <p:nvPicPr>
          <p:cNvPr id="1026" name="Picture 2" descr="Tranh trang trí hình chữ nhật và những xu hướng mới nhấ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10693" b="13396"/>
          <a:stretch/>
        </p:blipFill>
        <p:spPr bwMode="auto">
          <a:xfrm>
            <a:off x="608642" y="1220601"/>
            <a:ext cx="3298573" cy="17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5260" y="1883602"/>
            <a:ext cx="6545740" cy="138499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  <a:endParaRPr lang="vi-VN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090291" y="964096"/>
            <a:ext cx="6441744" cy="2169539"/>
          </a:xfrm>
          <a:prstGeom prst="cloudCallout">
            <a:avLst>
              <a:gd name="adj1" fmla="val -50031"/>
              <a:gd name="adj2" fmla="val 72167"/>
            </a:avLst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vi-VN" sz="2400" b="1" i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44" y="2577359"/>
            <a:ext cx="1801452" cy="2265889"/>
          </a:xfrm>
          <a:prstGeom prst="roundRect">
            <a:avLst/>
          </a:prstGeom>
        </p:spPr>
      </p:pic>
      <p:grpSp>
        <p:nvGrpSpPr>
          <p:cNvPr id="10" name="Google Shape;242;p28"/>
          <p:cNvGrpSpPr/>
          <p:nvPr/>
        </p:nvGrpSpPr>
        <p:grpSpPr>
          <a:xfrm rot="-4176626">
            <a:off x="660117" y="-439924"/>
            <a:ext cx="361951" cy="2409721"/>
            <a:chOff x="4022350" y="2610525"/>
            <a:chExt cx="281900" cy="2247050"/>
          </a:xfrm>
        </p:grpSpPr>
        <p:sp>
          <p:nvSpPr>
            <p:cNvPr id="11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13;p28"/>
          <p:cNvGrpSpPr/>
          <p:nvPr/>
        </p:nvGrpSpPr>
        <p:grpSpPr>
          <a:xfrm rot="-481486">
            <a:off x="6335359" y="3505806"/>
            <a:ext cx="1266260" cy="1668270"/>
            <a:chOff x="6662225" y="1139925"/>
            <a:chExt cx="1453177" cy="1855428"/>
          </a:xfrm>
        </p:grpSpPr>
        <p:sp>
          <p:nvSpPr>
            <p:cNvPr id="37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811027" y="1358291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solidFill>
                  <a:srgbClr val="C00000"/>
                </a:solidFill>
              </a:rPr>
              <a:t>Em hãy tìm các hình trong thực tiễn xung quanh có dạng hình chữ nhật.</a:t>
            </a:r>
            <a:endParaRPr lang="vi-VN" sz="2400" b="1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7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/>
          <p:nvPr/>
        </p:nvSpPr>
        <p:spPr>
          <a:xfrm>
            <a:off x="1501835" y="3401794"/>
            <a:ext cx="6011100" cy="741000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39"/>
          <p:cNvGrpSpPr/>
          <p:nvPr/>
        </p:nvGrpSpPr>
        <p:grpSpPr>
          <a:xfrm>
            <a:off x="715025" y="1148092"/>
            <a:ext cx="7713807" cy="2697473"/>
            <a:chOff x="323525" y="225000"/>
            <a:chExt cx="8385484" cy="4582084"/>
          </a:xfrm>
        </p:grpSpPr>
        <p:sp>
          <p:nvSpPr>
            <p:cNvPr id="716" name="Google Shape;716;p39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39"/>
          <p:cNvSpPr txBox="1">
            <a:spLocks noGrp="1"/>
          </p:cNvSpPr>
          <p:nvPr>
            <p:ph type="title"/>
          </p:nvPr>
        </p:nvSpPr>
        <p:spPr>
          <a:xfrm>
            <a:off x="1367515" y="1571630"/>
            <a:ext cx="6550300" cy="1447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2.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hình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nhật</a:t>
            </a:r>
            <a:endParaRPr sz="4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20" name="Google Shape;720;p39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721" name="Google Shape;721;p39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</a:rPr>
              <a:t>Dùng</a:t>
            </a:r>
            <a:r>
              <a:rPr lang="en-US" sz="2400" dirty="0">
                <a:latin typeface="+mn-lt"/>
              </a:rPr>
              <a:t> ê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nhật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cạnh</a:t>
            </a:r>
            <a:r>
              <a:rPr lang="en-US" sz="2400" dirty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233020"/>
            <a:ext cx="1031098" cy="545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9549" y="4570781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122059" y="457086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765453" y="975868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050" dirty="0"/>
                  <a:t>1    2    3    4    5    6    7   8    9  </a:t>
                </a:r>
                <a:endParaRPr lang="en-US" sz="105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730943" y="44850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8045511" y="448660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776663" y="4528693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8147" y="994433"/>
            <a:ext cx="5933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>
                <a:solidFill>
                  <a:srgbClr val="002060"/>
                </a:solidFill>
              </a:rPr>
              <a:t>Ví</a:t>
            </a:r>
            <a:r>
              <a:rPr lang="en-US" sz="2000" i="1" u="sng" dirty="0">
                <a:solidFill>
                  <a:srgbClr val="002060"/>
                </a:solidFill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</a:rPr>
              <a:t>dụ</a:t>
            </a:r>
            <a:r>
              <a:rPr lang="en-US" sz="2000" i="1" u="sng" dirty="0">
                <a:solidFill>
                  <a:srgbClr val="002060"/>
                </a:solidFill>
              </a:rPr>
              <a:t> 1</a:t>
            </a:r>
            <a:r>
              <a:rPr lang="en-US" sz="2000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ê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ABCD, </a:t>
            </a:r>
            <a:r>
              <a:rPr lang="en-US" sz="2000" dirty="0" err="1"/>
              <a:t>biết</a:t>
            </a:r>
            <a:r>
              <a:rPr lang="en-US" sz="2000" dirty="0"/>
              <a:t> AB = 6cm </a:t>
            </a:r>
            <a:r>
              <a:rPr lang="en-US" sz="2000" dirty="0" err="1"/>
              <a:t>và</a:t>
            </a:r>
            <a:r>
              <a:rPr lang="en-US" sz="2000" dirty="0"/>
              <a:t> AD </a:t>
            </a:r>
            <a:r>
              <a:rPr lang="en-US" sz="2000"/>
              <a:t>= 9cm.</a:t>
            </a:r>
            <a:endParaRPr lang="vi-V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7432" y="1856851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6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7" grpId="0" animBg="1"/>
      <p:bldP spid="48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</a:rPr>
              <a:t>Dùng</a:t>
            </a:r>
            <a:r>
              <a:rPr lang="en-US" sz="2400" dirty="0">
                <a:latin typeface="+mn-lt"/>
              </a:rPr>
              <a:t> ê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nhật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cạnh</a:t>
            </a:r>
            <a:r>
              <a:rPr lang="en-US" sz="2400" dirty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53" y="803985"/>
            <a:ext cx="543157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>
                <a:solidFill>
                  <a:srgbClr val="002060"/>
                </a:solidFill>
              </a:rPr>
              <a:t>Ví</a:t>
            </a:r>
            <a:r>
              <a:rPr lang="en-US" sz="2000" i="1" u="sng" dirty="0">
                <a:solidFill>
                  <a:srgbClr val="002060"/>
                </a:solidFill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</a:rPr>
              <a:t>dụ</a:t>
            </a:r>
            <a:r>
              <a:rPr lang="en-US" sz="2000" i="1" u="sng" dirty="0">
                <a:solidFill>
                  <a:srgbClr val="002060"/>
                </a:solidFill>
              </a:rPr>
              <a:t> 1</a:t>
            </a:r>
            <a:r>
              <a:rPr lang="en-US" sz="2000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ê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ABCD, </a:t>
            </a:r>
            <a:r>
              <a:rPr lang="en-US" sz="2000" dirty="0" err="1"/>
              <a:t>biết</a:t>
            </a:r>
            <a:r>
              <a:rPr lang="en-US" sz="2000" dirty="0"/>
              <a:t> AB = 6cm </a:t>
            </a:r>
            <a:r>
              <a:rPr lang="en-US" sz="2000" dirty="0" err="1"/>
              <a:t>và</a:t>
            </a:r>
            <a:r>
              <a:rPr lang="en-US" sz="2000" dirty="0"/>
              <a:t> AD = 9cm</a:t>
            </a:r>
            <a:endParaRPr lang="vi-VN" sz="20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532882" y="4613561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08824" y="461975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7838849" y="4682686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6512560" y="1060736"/>
            <a:ext cx="2487739" cy="3994616"/>
            <a:chOff x="3403600" y="1701800"/>
            <a:chExt cx="2487739" cy="3994616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57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84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89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90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91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85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8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8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8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69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92" name="Straight Connector 91"/>
          <p:cNvCxnSpPr/>
          <p:nvPr/>
        </p:nvCxnSpPr>
        <p:spPr>
          <a:xfrm rot="16200000">
            <a:off x="5506720" y="3607721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185740" y="2358152"/>
            <a:ext cx="28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166587" y="1595583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8394" y="2424579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4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55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</a:rPr>
              <a:t>Dùng</a:t>
            </a:r>
            <a:r>
              <a:rPr lang="en-US" sz="2400" dirty="0">
                <a:latin typeface="+mn-lt"/>
              </a:rPr>
              <a:t> ê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nhật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cạnh</a:t>
            </a:r>
            <a:r>
              <a:rPr lang="en-US" sz="2400" dirty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857" y="900910"/>
            <a:ext cx="543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>
                <a:solidFill>
                  <a:srgbClr val="002060"/>
                </a:solidFill>
              </a:rPr>
              <a:t>Ví</a:t>
            </a:r>
            <a:r>
              <a:rPr lang="en-US" sz="2000" i="1" u="sng" dirty="0">
                <a:solidFill>
                  <a:srgbClr val="002060"/>
                </a:solidFill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</a:rPr>
              <a:t>dụ</a:t>
            </a:r>
            <a:r>
              <a:rPr lang="en-US" sz="2000" i="1" u="sng" dirty="0">
                <a:solidFill>
                  <a:srgbClr val="002060"/>
                </a:solidFill>
              </a:rPr>
              <a:t> 1</a:t>
            </a:r>
            <a:r>
              <a:rPr lang="en-US" sz="2000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ê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ABCD, </a:t>
            </a:r>
            <a:r>
              <a:rPr lang="en-US" sz="2000" dirty="0" err="1"/>
              <a:t>biết</a:t>
            </a:r>
            <a:r>
              <a:rPr lang="en-US" sz="2000" dirty="0"/>
              <a:t> AB = 6cm </a:t>
            </a:r>
            <a:r>
              <a:rPr lang="en-US" sz="2000" dirty="0" err="1"/>
              <a:t>và</a:t>
            </a:r>
            <a:r>
              <a:rPr lang="en-US" sz="2000" dirty="0"/>
              <a:t> AD = 9cm</a:t>
            </a:r>
            <a:endParaRPr lang="vi-VN" sz="2000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7225587" y="4487855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925449" y="4499979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96" name="TextBox 95"/>
          <p:cNvSpPr txBox="1"/>
          <p:nvPr/>
        </p:nvSpPr>
        <p:spPr>
          <a:xfrm>
            <a:off x="8373313" y="456954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97" name="Group 96"/>
          <p:cNvGrpSpPr/>
          <p:nvPr/>
        </p:nvGrpSpPr>
        <p:grpSpPr>
          <a:xfrm rot="16200000">
            <a:off x="5756197" y="1223734"/>
            <a:ext cx="2487739" cy="3994616"/>
            <a:chOff x="3403600" y="1701800"/>
            <a:chExt cx="2487739" cy="3994616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101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28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33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4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5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29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130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1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2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2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113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9" name="TextBox 98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100" name="TextBox 99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36" name="Straight Connector 135"/>
          <p:cNvCxnSpPr/>
          <p:nvPr/>
        </p:nvCxnSpPr>
        <p:spPr>
          <a:xfrm rot="16200000">
            <a:off x="6219747" y="3489462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860383" y="239425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8577746" y="232315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C</a:t>
            </a:r>
            <a:endParaRPr lang="en-US" sz="1800" dirty="0"/>
          </a:p>
        </p:txBody>
      </p:sp>
      <p:cxnSp>
        <p:nvCxnSpPr>
          <p:cNvPr id="139" name="Straight Connector 138"/>
          <p:cNvCxnSpPr/>
          <p:nvPr/>
        </p:nvCxnSpPr>
        <p:spPr>
          <a:xfrm rot="16200000">
            <a:off x="7534770" y="3489462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7488" y="1655936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2080" y="2501402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24" y="3716039"/>
            <a:ext cx="542863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B3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Xoay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thực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B2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BC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</a:rPr>
              <a:t>Dùng</a:t>
            </a:r>
            <a:r>
              <a:rPr lang="en-US" sz="2400" dirty="0">
                <a:latin typeface="+mn-lt"/>
              </a:rPr>
              <a:t> ê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nhật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cạnh</a:t>
            </a:r>
            <a:r>
              <a:rPr lang="en-US" sz="2400" dirty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241" y="898283"/>
            <a:ext cx="548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ê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6cm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AD = 9cm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4" name="Group 93"/>
          <p:cNvGrpSpPr/>
          <p:nvPr/>
        </p:nvGrpSpPr>
        <p:grpSpPr>
          <a:xfrm rot="10800000">
            <a:off x="6143556" y="1176181"/>
            <a:ext cx="2487739" cy="3994616"/>
            <a:chOff x="3403600" y="1701800"/>
            <a:chExt cx="2487739" cy="3994616"/>
          </a:xfrm>
        </p:grpSpPr>
        <p:grpSp>
          <p:nvGrpSpPr>
            <p:cNvPr id="95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8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25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3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26" name="Group 149"/>
                <p:cNvGrpSpPr>
                  <a:grpSpLocks/>
                </p:cNvGrpSpPr>
                <p:nvPr/>
              </p:nvGrpSpPr>
              <p:grpSpPr bwMode="auto">
                <a:xfrm>
                  <a:off x="3024" y="2448"/>
                  <a:ext cx="240" cy="384"/>
                  <a:chOff x="2928" y="2160"/>
                  <a:chExt cx="528" cy="768"/>
                </a:xfrm>
              </p:grpSpPr>
              <p:sp>
                <p:nvSpPr>
                  <p:cNvPr id="127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8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9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99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110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6" name="TextBox 95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97" name="TextBox 96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33" name="Straight Connector 132"/>
          <p:cNvCxnSpPr/>
          <p:nvPr/>
        </p:nvCxnSpPr>
        <p:spPr>
          <a:xfrm>
            <a:off x="7377556" y="3652239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>
            <a:off x="6351852" y="2639191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956243" y="3342194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750730" y="3314701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8657716" y="12987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C</a:t>
            </a:r>
            <a:endParaRPr lang="en-US" sz="1800" dirty="0"/>
          </a:p>
        </p:txBody>
      </p:sp>
      <p:cxnSp>
        <p:nvCxnSpPr>
          <p:cNvPr id="138" name="Straight Connector 137"/>
          <p:cNvCxnSpPr/>
          <p:nvPr/>
        </p:nvCxnSpPr>
        <p:spPr>
          <a:xfrm rot="16200000">
            <a:off x="7618621" y="2608170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015129" y="1290595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cxnSp>
        <p:nvCxnSpPr>
          <p:cNvPr id="140" name="Straight Connector 139"/>
          <p:cNvCxnSpPr/>
          <p:nvPr/>
        </p:nvCxnSpPr>
        <p:spPr>
          <a:xfrm rot="10800000">
            <a:off x="7357692" y="1633351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871202" y="3957292"/>
            <a:ext cx="3012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7030A0"/>
                </a:solidFill>
              </a:rPr>
              <a:t>Ta </a:t>
            </a:r>
            <a:r>
              <a:rPr lang="en-US" sz="2000" b="1" dirty="0" err="1">
                <a:solidFill>
                  <a:srgbClr val="7030A0"/>
                </a:solidFill>
              </a:rPr>
              <a:t>được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hình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chữ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nhật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>
                <a:solidFill>
                  <a:srgbClr val="7030A0"/>
                </a:solidFill>
              </a:rPr>
              <a:t>ABCD có </a:t>
            </a:r>
            <a:r>
              <a:rPr lang="en-US" sz="2000" b="1" dirty="0">
                <a:solidFill>
                  <a:srgbClr val="7030A0"/>
                </a:solidFill>
              </a:rPr>
              <a:t>AB = 6cm </a:t>
            </a:r>
            <a:r>
              <a:rPr lang="en-US" sz="2000" b="1" dirty="0" err="1">
                <a:solidFill>
                  <a:srgbClr val="7030A0"/>
                </a:solidFill>
              </a:rPr>
              <a:t>và</a:t>
            </a:r>
            <a:r>
              <a:rPr lang="en-US" sz="2000" b="1" dirty="0">
                <a:solidFill>
                  <a:srgbClr val="7030A0"/>
                </a:solidFill>
              </a:rPr>
              <a:t> AD = 9cm.</a:t>
            </a:r>
            <a:endParaRPr lang="vi-VN" sz="2000" b="1" dirty="0">
              <a:solidFill>
                <a:srgbClr val="7030A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9648" y="1668042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2080" y="2501402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8224" y="3716039"/>
            <a:ext cx="542863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B3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Xoay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thực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B2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BC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16" y="4526101"/>
            <a:ext cx="267252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B4: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CD.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5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8673" y="271058"/>
            <a:ext cx="3856599" cy="1325729"/>
          </a:xfrm>
        </p:spPr>
        <p:txBody>
          <a:bodyPr/>
          <a:lstStyle/>
          <a:p>
            <a:r>
              <a:rPr lang="en-US" sz="4000" dirty="0" err="1">
                <a:latin typeface="+mn-lt"/>
              </a:rPr>
              <a:t>Luyện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tập</a:t>
            </a:r>
            <a:r>
              <a:rPr lang="en-US" sz="4000" dirty="0">
                <a:latin typeface="+mn-lt"/>
              </a:rPr>
              <a:t> 1</a:t>
            </a:r>
            <a:endParaRPr lang="vi-VN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923" y="1883390"/>
            <a:ext cx="7615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/>
              <a:t>Dùng</a:t>
            </a:r>
            <a:r>
              <a:rPr lang="en-US" sz="3600" dirty="0"/>
              <a:t> ê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i="1" dirty="0"/>
              <a:t>EGHI</a:t>
            </a:r>
            <a:r>
              <a:rPr lang="en-US" sz="3600" dirty="0"/>
              <a:t>,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i="1" dirty="0"/>
              <a:t>EG </a:t>
            </a:r>
            <a:r>
              <a:rPr lang="en-US" sz="3600" dirty="0"/>
              <a:t>= 4cm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i="1" dirty="0"/>
              <a:t>EI</a:t>
            </a:r>
            <a:r>
              <a:rPr lang="en-US" sz="3600" dirty="0"/>
              <a:t> = 3cm.</a:t>
            </a:r>
            <a:endParaRPr lang="vi-VN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36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3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"/>
          <p:cNvSpPr txBox="1">
            <a:spLocks noGrp="1"/>
          </p:cNvSpPr>
          <p:nvPr>
            <p:ph type="title"/>
          </p:nvPr>
        </p:nvSpPr>
        <p:spPr>
          <a:xfrm>
            <a:off x="941696" y="259307"/>
            <a:ext cx="7206017" cy="75841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3. Chu vi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diện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tích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chữ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nhật</a:t>
            </a:r>
            <a:endParaRPr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75" y="1323252"/>
            <a:ext cx="401999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Chu vi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err="1"/>
              <a:t>hình</a:t>
            </a:r>
            <a:r>
              <a:rPr lang="en-US" sz="2200"/>
              <a:t> chữ</a:t>
            </a:r>
            <a:r>
              <a:rPr lang="en-US" sz="2200" dirty="0"/>
              <a:t> </a:t>
            </a:r>
            <a:r>
              <a:rPr lang="en-US" sz="2200"/>
              <a:t>nhật</a:t>
            </a:r>
            <a:r>
              <a:rPr lang="en-US" sz="2200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980" y="1811004"/>
            <a:ext cx="2603595" cy="18461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578" y="2003993"/>
            <a:ext cx="4024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C </a:t>
            </a:r>
            <a:r>
              <a:rPr lang="en-US" sz="2200" b="1"/>
              <a:t>= (a </a:t>
            </a:r>
            <a:r>
              <a:rPr lang="en-US" sz="2200" b="1" dirty="0"/>
              <a:t>+ </a:t>
            </a:r>
            <a:r>
              <a:rPr lang="en-US" sz="2200" b="1"/>
              <a:t>b) . 2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79718" y="2686498"/>
            <a:ext cx="3582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579" y="3657190"/>
            <a:ext cx="4024213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S = </a:t>
            </a:r>
            <a:r>
              <a:rPr lang="en-US" sz="2200" b="1" dirty="0" err="1"/>
              <a:t>a.b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3017" y="2070758"/>
            <a:ext cx="3416363" cy="1685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nêu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i="1" dirty="0" err="1"/>
              <a:t>công</a:t>
            </a:r>
            <a:r>
              <a:rPr lang="en-US" sz="2400" i="1" dirty="0"/>
              <a:t> </a:t>
            </a:r>
            <a:r>
              <a:rPr lang="en-US" sz="2400" i="1" dirty="0" err="1"/>
              <a:t>thức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 </a:t>
            </a:r>
            <a:r>
              <a:rPr lang="en-US" sz="2400" i="1" dirty="0" err="1"/>
              <a:t>chu</a:t>
            </a:r>
            <a:r>
              <a:rPr lang="en-US" sz="2400" i="1" dirty="0"/>
              <a:t> vi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diện</a:t>
            </a:r>
            <a:r>
              <a:rPr lang="en-US" sz="2400" i="1" dirty="0"/>
              <a:t> </a:t>
            </a:r>
            <a:r>
              <a:rPr lang="en-US" sz="2400" i="1" dirty="0" err="1"/>
              <a:t>tích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chữ</a:t>
            </a:r>
            <a:r>
              <a:rPr lang="en-US" sz="2400" i="1" dirty="0"/>
              <a:t> </a:t>
            </a:r>
            <a:r>
              <a:rPr lang="en-US" sz="2400" i="1" dirty="0" err="1"/>
              <a:t>nhật</a:t>
            </a:r>
            <a:r>
              <a:rPr lang="en-US" sz="2400" i="1" dirty="0"/>
              <a:t> .</a:t>
            </a:r>
            <a:endParaRPr lang="vi-VN" sz="2400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" grpId="0"/>
      <p:bldP spid="28" grpId="0"/>
      <p:bldP spid="29" grpId="0"/>
      <p:bldP spid="30" grpId="0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THOI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II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8" y="2361063"/>
            <a:ext cx="1623056" cy="2538940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4867" y="2822035"/>
            <a:ext cx="1474498" cy="150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06" y="2819832"/>
            <a:ext cx="1628775" cy="1581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566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512215" y="1520162"/>
            <a:ext cx="6570295" cy="2259354"/>
            <a:chOff x="254503" y="268253"/>
            <a:chExt cx="8513996" cy="4594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687007" y="1897524"/>
            <a:ext cx="4218629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>
                <a:latin typeface="+mn-lt"/>
              </a:rPr>
              <a:t>1. Nhận biết hình thoi</a:t>
            </a:r>
            <a:endParaRPr sz="4400" b="1" dirty="0">
              <a:latin typeface="+mn-lt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073" y="0"/>
            <a:ext cx="2100760" cy="1392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52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8"/>
          <p:cNvGrpSpPr/>
          <p:nvPr/>
        </p:nvGrpSpPr>
        <p:grpSpPr>
          <a:xfrm rot="6299950">
            <a:off x="3832696" y="4481785"/>
            <a:ext cx="1576921" cy="1193772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486006" y="2631251"/>
            <a:ext cx="1260264" cy="1806943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5400000">
            <a:off x="4553755" y="-1000745"/>
            <a:ext cx="414743" cy="2600654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791920" y="2500015"/>
            <a:ext cx="1684612" cy="1064284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209207" y="-390998"/>
            <a:ext cx="883630" cy="1798478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83761" y="1091615"/>
            <a:ext cx="50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1791453" y="1038469"/>
            <a:ext cx="61625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2: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CHỮ NHẬT.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THOI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81697" y="698500"/>
            <a:ext cx="5380903" cy="421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332147" y="698500"/>
            <a:ext cx="5080002" cy="4216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latin typeface="+mn-lt"/>
              </a:rPr>
              <a:t>Với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hình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thoi</a:t>
            </a:r>
            <a:r>
              <a:rPr lang="en-US" sz="2000" i="1" dirty="0">
                <a:latin typeface="+mn-lt"/>
              </a:rPr>
              <a:t> ABCD ở </a:t>
            </a:r>
            <a:r>
              <a:rPr lang="en-US" sz="2000" i="1" dirty="0" err="1">
                <a:latin typeface="+mn-lt"/>
              </a:rPr>
              <a:t>Hình</a:t>
            </a:r>
            <a:r>
              <a:rPr lang="en-US" sz="2000" i="1" dirty="0">
                <a:latin typeface="+mn-lt"/>
              </a:rPr>
              <a:t> 13, </a:t>
            </a:r>
            <a:r>
              <a:rPr lang="en-US" sz="2000" i="1" dirty="0" err="1">
                <a:latin typeface="+mn-lt"/>
              </a:rPr>
              <a:t>thực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hiện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hoạt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động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sau</a:t>
            </a:r>
            <a:r>
              <a:rPr lang="en-US" sz="2000" i="1" dirty="0">
                <a:latin typeface="+mn-lt"/>
              </a:rPr>
              <a:t>: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a) </a:t>
            </a:r>
            <a:r>
              <a:rPr lang="en-US" sz="2000" dirty="0" err="1">
                <a:latin typeface="+mn-lt"/>
              </a:rPr>
              <a:t>Sử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dụng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err="1">
                <a:latin typeface="+mn-lt"/>
              </a:rPr>
              <a:t>thẳng</a:t>
            </a:r>
            <a:r>
              <a:rPr lang="en-US" sz="2000">
                <a:latin typeface="+mn-lt"/>
              </a:rPr>
              <a:t> (có </a:t>
            </a:r>
            <a:r>
              <a:rPr lang="en-US" sz="2000" dirty="0">
                <a:latin typeface="+mn-lt"/>
              </a:rPr>
              <a:t>chia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vị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ABCD.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b) </a:t>
            </a:r>
            <a:r>
              <a:rPr lang="en-US" sz="2000" dirty="0" err="1">
                <a:latin typeface="+mn-lt"/>
              </a:rPr>
              <a:t>Quan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AB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CD; AD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BC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ABCD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song </a:t>
            </a:r>
            <a:r>
              <a:rPr lang="en-US" sz="2000" dirty="0" err="1">
                <a:latin typeface="+mn-lt"/>
              </a:rPr>
              <a:t>song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nhau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không</a:t>
            </a:r>
            <a:r>
              <a:rPr lang="en-US" sz="2000" dirty="0">
                <a:latin typeface="+mn-lt"/>
              </a:rPr>
              <a:t>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c)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điểm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góc</a:t>
            </a:r>
            <a:r>
              <a:rPr lang="en-US" sz="2000" dirty="0">
                <a:latin typeface="+mn-lt"/>
              </a:rPr>
              <a:t> ở </a:t>
            </a:r>
            <a:r>
              <a:rPr lang="en-US" sz="2000" err="1">
                <a:latin typeface="+mn-lt"/>
              </a:rPr>
              <a:t>đỉnh</a:t>
            </a:r>
            <a:r>
              <a:rPr lang="en-US" sz="2000">
                <a:latin typeface="+mn-lt"/>
              </a:rPr>
              <a:t> O.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8" y="170952"/>
            <a:ext cx="689112" cy="374958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705" y="1698674"/>
            <a:ext cx="2905125" cy="19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7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 rot="10800000" flipH="1">
            <a:off x="128123" y="3813598"/>
            <a:ext cx="6187291" cy="909578"/>
          </a:xfrm>
          <a:prstGeom prst="snip1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35"/>
          <p:cNvSpPr/>
          <p:nvPr/>
        </p:nvSpPr>
        <p:spPr>
          <a:xfrm rot="10800000" flipH="1">
            <a:off x="91513" y="2439142"/>
            <a:ext cx="6124396" cy="927444"/>
          </a:xfrm>
          <a:prstGeom prst="snip1Rect">
            <a:avLst>
              <a:gd name="adj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35"/>
          <p:cNvSpPr/>
          <p:nvPr/>
        </p:nvSpPr>
        <p:spPr>
          <a:xfrm rot="10800000" flipH="1">
            <a:off x="108621" y="1147130"/>
            <a:ext cx="6107288" cy="844999"/>
          </a:xfrm>
          <a:prstGeom prst="snip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9" name="Google Shape;559;p35"/>
          <p:cNvGrpSpPr/>
          <p:nvPr/>
        </p:nvGrpSpPr>
        <p:grpSpPr>
          <a:xfrm>
            <a:off x="7917968" y="2939516"/>
            <a:ext cx="1364055" cy="2247168"/>
            <a:chOff x="5455125" y="627200"/>
            <a:chExt cx="1020400" cy="1906200"/>
          </a:xfrm>
        </p:grpSpPr>
        <p:sp>
          <p:nvSpPr>
            <p:cNvPr id="560" name="Google Shape;560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35"/>
          <p:cNvGrpSpPr/>
          <p:nvPr/>
        </p:nvGrpSpPr>
        <p:grpSpPr>
          <a:xfrm rot="6299960">
            <a:off x="-172102" y="-334382"/>
            <a:ext cx="1272308" cy="1490095"/>
            <a:chOff x="582410" y="345094"/>
            <a:chExt cx="1998559" cy="2001797"/>
          </a:xfrm>
        </p:grpSpPr>
        <p:sp>
          <p:nvSpPr>
            <p:cNvPr id="571" name="Google Shape;571;p35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119453" y="1261699"/>
            <a:ext cx="6239537" cy="546951"/>
          </a:xfrm>
        </p:spPr>
        <p:txBody>
          <a:bodyPr/>
          <a:lstStyle/>
          <a:p>
            <a:r>
              <a:rPr lang="en-US" sz="2000" b="1" i="1" dirty="0">
                <a:latin typeface="+mn-lt"/>
              </a:rPr>
              <a:t>-  </a:t>
            </a:r>
            <a:r>
              <a:rPr lang="en-US" sz="2000" b="1" i="1" dirty="0" err="1">
                <a:latin typeface="+mn-lt"/>
              </a:rPr>
              <a:t>Bốn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cạnh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bằng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AB  =  BC = CD =  DA;</a:t>
            </a:r>
            <a:endParaRPr lang="en-US" sz="2000" dirty="0">
              <a:latin typeface="+mn-lt"/>
            </a:endParaRPr>
          </a:p>
          <a:p>
            <a:endParaRPr lang="vi-VN" sz="3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035" y="181280"/>
            <a:ext cx="5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</a:t>
            </a:r>
            <a:r>
              <a:rPr kumimoji="0" lang="en-US" sz="2400" b="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Nhận</a:t>
            </a: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1"/>
          </p:nvPr>
        </p:nvSpPr>
        <p:spPr>
          <a:xfrm>
            <a:off x="130696" y="3926377"/>
            <a:ext cx="6032650" cy="796800"/>
          </a:xfrm>
        </p:spPr>
        <p:txBody>
          <a:bodyPr/>
          <a:lstStyle/>
          <a:p>
            <a:pPr marL="0" indent="0" algn="just">
              <a:tabLst>
                <a:tab pos="0" algn="l"/>
              </a:tabLst>
            </a:pPr>
            <a:r>
              <a:rPr lang="en-US" sz="2000" b="1" i="1" dirty="0">
                <a:latin typeface="+mn-lt"/>
              </a:rPr>
              <a:t>- Hai </a:t>
            </a:r>
            <a:r>
              <a:rPr lang="en-US" sz="2000" b="1" i="1" dirty="0" err="1">
                <a:latin typeface="+mn-lt"/>
              </a:rPr>
              <a:t>đường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chéo</a:t>
            </a:r>
            <a:r>
              <a:rPr lang="en-US" sz="2000" b="1" i="1" dirty="0">
                <a:latin typeface="+mn-lt"/>
              </a:rPr>
              <a:t> AC </a:t>
            </a:r>
            <a:r>
              <a:rPr lang="en-US" sz="2000" b="1" i="1" dirty="0" err="1">
                <a:latin typeface="+mn-lt"/>
              </a:rPr>
              <a:t>và</a:t>
            </a:r>
            <a:r>
              <a:rPr lang="en-US" sz="2000" b="1" i="1" dirty="0">
                <a:latin typeface="+mn-lt"/>
              </a:rPr>
              <a:t> BD </a:t>
            </a:r>
            <a:r>
              <a:rPr lang="en-US" sz="2000" b="1" i="1" dirty="0" err="1">
                <a:latin typeface="+mn-lt"/>
              </a:rPr>
              <a:t>vuông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góc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với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486" y="2543755"/>
            <a:ext cx="597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- </a:t>
            </a:r>
            <a:r>
              <a:rPr lang="en-US" sz="2000" b="1" i="1">
                <a:solidFill>
                  <a:srgbClr val="002060"/>
                </a:solidFill>
              </a:rPr>
              <a:t>Hai cặp cạnh </a:t>
            </a:r>
            <a:r>
              <a:rPr lang="en-US" sz="2000" b="1" i="1" dirty="0" err="1">
                <a:solidFill>
                  <a:srgbClr val="002060"/>
                </a:solidFill>
              </a:rPr>
              <a:t>đối</a:t>
            </a:r>
            <a:r>
              <a:rPr lang="en-US" sz="2000" b="1" i="1" dirty="0">
                <a:solidFill>
                  <a:srgbClr val="002060"/>
                </a:solidFill>
              </a:rPr>
              <a:t> AB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CD; AD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BC song </a:t>
            </a:r>
            <a:r>
              <a:rPr lang="en-US" sz="2000" b="1" i="1" dirty="0" err="1">
                <a:solidFill>
                  <a:srgbClr val="002060"/>
                </a:solidFill>
              </a:rPr>
              <a:t>song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với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nhau</a:t>
            </a:r>
            <a:r>
              <a:rPr lang="en-US" sz="2000" b="1" i="1" dirty="0">
                <a:solidFill>
                  <a:srgbClr val="002060"/>
                </a:solidFill>
              </a:rPr>
              <a:t>;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21776" y="947183"/>
            <a:ext cx="3392383" cy="2177003"/>
            <a:chOff x="6116662" y="1046681"/>
            <a:chExt cx="3392383" cy="217700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0300" y="1359674"/>
              <a:ext cx="2737041" cy="15572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16662" y="2221210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A</a:t>
              </a:r>
              <a:endParaRPr lang="vi-VN" sz="2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11453" y="1046681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B</a:t>
              </a:r>
              <a:endParaRPr lang="vi-VN" sz="2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672645" y="2218134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C</a:t>
              </a:r>
              <a:endParaRPr lang="vi-VN" sz="2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15465" y="2823574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D</a:t>
              </a:r>
              <a:endParaRPr lang="vi-VN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14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552" grpId="0" animBg="1"/>
      <p:bldP spid="2" grpId="0" build="p"/>
      <p:bldP spid="98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B0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/>
          <p:nvPr/>
        </p:nvSpPr>
        <p:spPr>
          <a:xfrm>
            <a:off x="1501835" y="3401794"/>
            <a:ext cx="6011100" cy="741000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39"/>
          <p:cNvGrpSpPr/>
          <p:nvPr/>
        </p:nvGrpSpPr>
        <p:grpSpPr>
          <a:xfrm>
            <a:off x="715025" y="1148092"/>
            <a:ext cx="7713807" cy="2697473"/>
            <a:chOff x="323525" y="225000"/>
            <a:chExt cx="8385484" cy="4582084"/>
          </a:xfrm>
        </p:grpSpPr>
        <p:sp>
          <p:nvSpPr>
            <p:cNvPr id="716" name="Google Shape;716;p39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39"/>
          <p:cNvSpPr txBox="1">
            <a:spLocks noGrp="1"/>
          </p:cNvSpPr>
          <p:nvPr>
            <p:ph type="title"/>
          </p:nvPr>
        </p:nvSpPr>
        <p:spPr>
          <a:xfrm>
            <a:off x="1367515" y="1571630"/>
            <a:ext cx="6550300" cy="1447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2.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hình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thoi</a:t>
            </a:r>
            <a:endParaRPr sz="4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20" name="Google Shape;720;p39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721" name="Google Shape;721;p39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8523" y="47617"/>
            <a:ext cx="1396115" cy="1025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41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8" y="151638"/>
            <a:ext cx="7708488" cy="815611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642335" cy="799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Vẽ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chéo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662" y="435954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8347" y="438788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88566" y="407624"/>
            <a:ext cx="2487739" cy="4650751"/>
            <a:chOff x="4927601" y="1701800"/>
            <a:chExt cx="2487739" cy="4253197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55662" y="4084732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754056" y="427380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497249" y="4275371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845496" y="4316923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616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75" y="2038714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thước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AC = 8cm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7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7" grpId="0" animBg="1"/>
      <p:bldP spid="48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7" y="83651"/>
            <a:ext cx="7619471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71454"/>
            <a:ext cx="7619470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Vẽ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chéo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8710" y="352478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2568" y="3794144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72787" y="170890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838277" y="368005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581470" y="368162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929717" y="372317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9926" y="1050134"/>
            <a:ext cx="628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49" y="191472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308640" y="240427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Compa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tâm</a:t>
            </a:r>
            <a:r>
              <a:rPr lang="en-US" sz="1800" b="1" i="1" dirty="0">
                <a:solidFill>
                  <a:srgbClr val="002060"/>
                </a:solidFill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</a:rPr>
              <a:t>bán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kính</a:t>
            </a:r>
            <a:r>
              <a:rPr lang="en-US" sz="1800" b="1" i="1" dirty="0">
                <a:solidFill>
                  <a:srgbClr val="002060"/>
                </a:solidFill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513" name="Group 512"/>
          <p:cNvGrpSpPr/>
          <p:nvPr/>
        </p:nvGrpSpPr>
        <p:grpSpPr>
          <a:xfrm>
            <a:off x="2865459" y="2171667"/>
            <a:ext cx="2509668" cy="4187584"/>
            <a:chOff x="2781238" y="2765411"/>
            <a:chExt cx="2509668" cy="4187584"/>
          </a:xfrm>
        </p:grpSpPr>
        <p:pic>
          <p:nvPicPr>
            <p:cNvPr id="1028" name="Picture 4" descr="Compa Thiên Long C 05 - Tuyết Sơ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4852" y="2765411"/>
              <a:ext cx="1656054" cy="2129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81238" y="4822443"/>
              <a:ext cx="2187942" cy="2130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1" name="Oval 60"/>
          <p:cNvSpPr/>
          <p:nvPr/>
        </p:nvSpPr>
        <p:spPr>
          <a:xfrm>
            <a:off x="5832792" y="2678973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5" name="Straight Connector 514"/>
          <p:cNvCxnSpPr>
            <a:stCxn id="61" idx="0"/>
            <a:endCxn id="61" idx="4"/>
          </p:cNvCxnSpPr>
          <p:nvPr/>
        </p:nvCxnSpPr>
        <p:spPr>
          <a:xfrm>
            <a:off x="6884352" y="2678973"/>
            <a:ext cx="0" cy="210312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1" idx="2"/>
            <a:endCxn id="61" idx="6"/>
          </p:cNvCxnSpPr>
          <p:nvPr/>
        </p:nvCxnSpPr>
        <p:spPr>
          <a:xfrm>
            <a:off x="5832792" y="3730533"/>
            <a:ext cx="210312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70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9.87654E-7 L 0.31754 -0.101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7" y="151638"/>
            <a:ext cx="7765871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765870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Vẽ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chéo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501" y="336396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0354" y="3503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19187" y="0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984677" y="350916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727870" y="35107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076117" y="355228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8710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9" y="159656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70050" y="208611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050" y="2797830"/>
            <a:ext cx="6195870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B3: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>
                <a:solidFill>
                  <a:srgbClr val="002060"/>
                </a:solidFill>
              </a:rPr>
              <a:t>C </a:t>
            </a:r>
            <a:r>
              <a:rPr lang="en-US" sz="1800" b="1" i="1" dirty="0" err="1">
                <a:solidFill>
                  <a:srgbClr val="002060"/>
                </a:solidFill>
              </a:rPr>
              <a:t>bán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kính</a:t>
            </a:r>
            <a:r>
              <a:rPr lang="en-US" sz="1800" b="1" i="1" dirty="0">
                <a:solidFill>
                  <a:srgbClr val="002060"/>
                </a:solidFill>
              </a:rPr>
              <a:t> 5cm;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cắt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tâm</a:t>
            </a:r>
            <a:r>
              <a:rPr lang="en-US" sz="1800" b="1" i="1" dirty="0">
                <a:solidFill>
                  <a:srgbClr val="002060"/>
                </a:solidFill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ở </a:t>
            </a:r>
            <a:r>
              <a:rPr lang="en-US" sz="1800" b="1" i="1" u="sng" dirty="0">
                <a:solidFill>
                  <a:srgbClr val="002060"/>
                </a:solidFill>
              </a:rPr>
              <a:t>B2 </a:t>
            </a:r>
            <a:r>
              <a:rPr lang="en-US" sz="1800" b="1" i="1" dirty="0" err="1">
                <a:solidFill>
                  <a:srgbClr val="002060"/>
                </a:solidFill>
              </a:rPr>
              <a:t>tại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các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</a:rPr>
              <a:t> B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D.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456619" y="2852663"/>
            <a:ext cx="2990043" cy="4091556"/>
            <a:chOff x="758186" y="2729091"/>
            <a:chExt cx="2990043" cy="4091556"/>
          </a:xfrm>
          <a:noFill/>
        </p:grpSpPr>
        <p:pic>
          <p:nvPicPr>
            <p:cNvPr id="66" name="Picture 4" descr="Compa Thiên Long C 05 - Tuyết Sơ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87" y="2729091"/>
              <a:ext cx="1767949" cy="212977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7" name="Rectangle 66"/>
            <p:cNvSpPr/>
            <p:nvPr/>
          </p:nvSpPr>
          <p:spPr>
            <a:xfrm>
              <a:off x="758186" y="4690095"/>
              <a:ext cx="2990043" cy="2130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8" name="Oval 67"/>
          <p:cNvSpPr/>
          <p:nvPr/>
        </p:nvSpPr>
        <p:spPr>
          <a:xfrm>
            <a:off x="7669485" y="2459177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/>
          <p:cNvSpPr/>
          <p:nvPr/>
        </p:nvSpPr>
        <p:spPr>
          <a:xfrm>
            <a:off x="5989208" y="2486461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/>
          <p:cNvSpPr/>
          <p:nvPr/>
        </p:nvSpPr>
        <p:spPr>
          <a:xfrm>
            <a:off x="7826091" y="283392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/>
          <p:cNvSpPr/>
          <p:nvPr/>
        </p:nvSpPr>
        <p:spPr>
          <a:xfrm>
            <a:off x="7834107" y="410530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2" name="TextBox 511"/>
          <p:cNvSpPr txBox="1"/>
          <p:nvPr/>
        </p:nvSpPr>
        <p:spPr>
          <a:xfrm>
            <a:off x="7669485" y="2444880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endParaRPr lang="vi-VN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7751796" y="4357713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endParaRPr lang="vi-VN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17315 L 0.42032 -0.262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8" grpId="0" animBg="1"/>
      <p:bldP spid="63" grpId="0" animBg="1"/>
      <p:bldP spid="79" grpId="0" animBg="1"/>
      <p:bldP spid="512" grpId="0"/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8" y="151638"/>
            <a:ext cx="7609268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609267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Vẽ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chéo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501" y="336396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0354" y="3503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sp>
        <p:nvSpPr>
          <p:cNvPr id="47" name="Oval 46"/>
          <p:cNvSpPr/>
          <p:nvPr/>
        </p:nvSpPr>
        <p:spPr>
          <a:xfrm>
            <a:off x="6984677" y="350916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727870" y="35107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076117" y="355228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8710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9" y="159656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70050" y="208611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050" y="2797830"/>
            <a:ext cx="6195870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B3: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5cm;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này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tại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điểm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669485" y="2459177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89208" y="2486461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826091" y="283392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834107" y="410530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7669485" y="2444880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51796" y="4160409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50" y="3873242"/>
            <a:ext cx="61958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B4: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AB, BC, CD, DA.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4" name="Picture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18024">
            <a:off x="5997525" y="2759477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62" name="Picture 16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93394">
            <a:off x="7543929" y="2716398"/>
            <a:ext cx="1066800" cy="1892525"/>
          </a:xfrm>
          <a:prstGeom prst="rect">
            <a:avLst/>
          </a:prstGeom>
          <a:noFill/>
        </p:spPr>
      </p:pic>
      <p:cxnSp>
        <p:nvCxnSpPr>
          <p:cNvPr id="4" name="Straight Connector 3"/>
          <p:cNvCxnSpPr>
            <a:stCxn id="47" idx="0"/>
          </p:cNvCxnSpPr>
          <p:nvPr/>
        </p:nvCxnSpPr>
        <p:spPr>
          <a:xfrm flipV="1">
            <a:off x="7030397" y="2907292"/>
            <a:ext cx="803710" cy="601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37029">
            <a:off x="6319118" y="3487479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71" name="Picture 16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1746">
            <a:off x="7029285" y="2931642"/>
            <a:ext cx="1066800" cy="1892525"/>
          </a:xfrm>
          <a:prstGeom prst="rect">
            <a:avLst/>
          </a:prstGeom>
          <a:noFill/>
        </p:spPr>
      </p:pic>
      <p:cxnSp>
        <p:nvCxnSpPr>
          <p:cNvPr id="72" name="Straight Connector 71"/>
          <p:cNvCxnSpPr/>
          <p:nvPr/>
        </p:nvCxnSpPr>
        <p:spPr>
          <a:xfrm flipH="1" flipV="1">
            <a:off x="7853280" y="2872274"/>
            <a:ext cx="904623" cy="684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908972">
            <a:off x="5712657" y="3285175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80" name="Picture 16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33689">
            <a:off x="6786549" y="1566826"/>
            <a:ext cx="1066800" cy="1892525"/>
          </a:xfrm>
          <a:prstGeom prst="rect">
            <a:avLst/>
          </a:prstGeom>
          <a:noFill/>
        </p:spPr>
      </p:pic>
      <p:cxnSp>
        <p:nvCxnSpPr>
          <p:cNvPr id="83" name="Straight Connector 82"/>
          <p:cNvCxnSpPr/>
          <p:nvPr/>
        </p:nvCxnSpPr>
        <p:spPr>
          <a:xfrm flipH="1" flipV="1">
            <a:off x="6993174" y="3523467"/>
            <a:ext cx="886653" cy="627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71514">
            <a:off x="6910218" y="3389460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85" name="Straight Connector 84"/>
          <p:cNvCxnSpPr>
            <a:endCxn id="70" idx="0"/>
          </p:cNvCxnSpPr>
          <p:nvPr/>
        </p:nvCxnSpPr>
        <p:spPr>
          <a:xfrm flipV="1">
            <a:off x="7853280" y="3566312"/>
            <a:ext cx="895032" cy="591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16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28431">
            <a:off x="8264688" y="3817773"/>
            <a:ext cx="1066800" cy="1892525"/>
          </a:xfrm>
          <a:prstGeom prst="rect">
            <a:avLst/>
          </a:prstGeom>
          <a:noFill/>
        </p:spPr>
      </p:pic>
      <p:sp>
        <p:nvSpPr>
          <p:cNvPr id="513" name="TextBox 512"/>
          <p:cNvSpPr txBox="1"/>
          <p:nvPr/>
        </p:nvSpPr>
        <p:spPr>
          <a:xfrm>
            <a:off x="5981725" y="4411163"/>
            <a:ext cx="31071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7030A0"/>
                </a:solidFill>
              </a:rPr>
              <a:t>Ta </a:t>
            </a:r>
            <a:r>
              <a:rPr lang="en-US" sz="1800" b="1" dirty="0" err="1">
                <a:solidFill>
                  <a:srgbClr val="7030A0"/>
                </a:solidFill>
              </a:rPr>
              <a:t>được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hình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thoi</a:t>
            </a:r>
            <a:r>
              <a:rPr lang="en-US" sz="1800" b="1" dirty="0">
                <a:solidFill>
                  <a:srgbClr val="7030A0"/>
                </a:solidFill>
              </a:rPr>
              <a:t> MNPQ </a:t>
            </a:r>
            <a:r>
              <a:rPr lang="en-US" sz="1800" b="1" dirty="0" err="1">
                <a:solidFill>
                  <a:srgbClr val="7030A0"/>
                </a:solidFill>
              </a:rPr>
              <a:t>có</a:t>
            </a:r>
            <a:r>
              <a:rPr lang="en-US" sz="1800" b="1" dirty="0">
                <a:solidFill>
                  <a:srgbClr val="7030A0"/>
                </a:solidFill>
              </a:rPr>
              <a:t> AB  = 5cm </a:t>
            </a:r>
            <a:r>
              <a:rPr lang="en-US" sz="1800" b="1" dirty="0" err="1">
                <a:solidFill>
                  <a:srgbClr val="7030A0"/>
                </a:solidFill>
              </a:rPr>
              <a:t>và</a:t>
            </a:r>
            <a:r>
              <a:rPr lang="en-US" sz="1800" b="1" dirty="0">
                <a:solidFill>
                  <a:srgbClr val="7030A0"/>
                </a:solidFill>
              </a:rPr>
              <a:t> AC = 8cm</a:t>
            </a:r>
            <a:endParaRPr lang="vi-VN" sz="1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6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9688 -0.1225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61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4568E-6 L 0.10209 0.1422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709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6914E-7 L 0.10208 0.1422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709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-0.11913 L -2.77778E-6 -4.5679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595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7" grpId="0" animBg="1"/>
      <p:bldP spid="61" grpId="0"/>
      <p:bldP spid="5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8673" y="271058"/>
            <a:ext cx="3856599" cy="1325729"/>
          </a:xfrm>
        </p:spPr>
        <p:txBody>
          <a:bodyPr/>
          <a:lstStyle/>
          <a:p>
            <a:r>
              <a:rPr lang="en-US" sz="4000" dirty="0" err="1">
                <a:latin typeface="+mn-lt"/>
              </a:rPr>
              <a:t>Luyện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tập</a:t>
            </a:r>
            <a:r>
              <a:rPr lang="en-US" sz="4000" dirty="0">
                <a:latin typeface="+mn-lt"/>
              </a:rPr>
              <a:t> 2</a:t>
            </a:r>
            <a:endParaRPr lang="vi-VN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26" y="1991674"/>
            <a:ext cx="811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MNPQ,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MN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6cm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10cm.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496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08" y="1347536"/>
            <a:ext cx="7340918" cy="2430380"/>
          </a:xfrm>
          <a:solidFill>
            <a:srgbClr val="9FEBC3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+mn-lt"/>
              </a:rPr>
              <a:t>3. Chu vi </a:t>
            </a:r>
            <a:r>
              <a:rPr lang="en-US" sz="5400" dirty="0" err="1">
                <a:latin typeface="+mn-lt"/>
              </a:rPr>
              <a:t>và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diện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tích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hình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thoi</a:t>
            </a:r>
            <a:endParaRPr lang="vi-VN" sz="5400" dirty="0">
              <a:latin typeface="+mn-lt"/>
            </a:endParaRPr>
          </a:p>
        </p:txBody>
      </p:sp>
      <p:grpSp>
        <p:nvGrpSpPr>
          <p:cNvPr id="3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103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64694" y="647147"/>
            <a:ext cx="8404058" cy="715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        </a:t>
            </a:r>
            <a:r>
              <a:rPr lang="en-US" sz="1600" dirty="0" err="1">
                <a:latin typeface="+mn-lt"/>
              </a:rPr>
              <a:t>Với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hình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thoi</a:t>
            </a:r>
            <a:r>
              <a:rPr lang="en-US" sz="1600" dirty="0">
                <a:latin typeface="+mn-lt"/>
              </a:rPr>
              <a:t> ABCD </a:t>
            </a:r>
            <a:r>
              <a:rPr lang="en-US" sz="1600" dirty="0" err="1">
                <a:latin typeface="+mn-lt"/>
              </a:rPr>
              <a:t>có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dài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cạnh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là</a:t>
            </a:r>
            <a:r>
              <a:rPr lang="en-US" sz="1600" dirty="0">
                <a:latin typeface="+mn-lt"/>
              </a:rPr>
              <a:t> a, </a:t>
            </a:r>
            <a:r>
              <a:rPr lang="en-US" sz="1600" dirty="0" err="1">
                <a:latin typeface="+mn-lt"/>
              </a:rPr>
              <a:t>độ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dài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đường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chéo</a:t>
            </a:r>
            <a:r>
              <a:rPr lang="en-US" sz="1600" dirty="0">
                <a:latin typeface="+mn-lt"/>
              </a:rPr>
              <a:t> AC </a:t>
            </a:r>
            <a:r>
              <a:rPr lang="en-US" sz="1600" dirty="0" err="1">
                <a:latin typeface="+mn-lt"/>
              </a:rPr>
              <a:t>và</a:t>
            </a:r>
            <a:r>
              <a:rPr lang="en-US" sz="1600" dirty="0">
                <a:latin typeface="+mn-lt"/>
              </a:rPr>
              <a:t> BD </a:t>
            </a:r>
            <a:r>
              <a:rPr lang="en-US" sz="1600" dirty="0" err="1">
                <a:latin typeface="+mn-lt"/>
              </a:rPr>
              <a:t>lần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lượt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là</a:t>
            </a:r>
            <a:r>
              <a:rPr lang="en-US" sz="1600" dirty="0">
                <a:latin typeface="+mn-lt"/>
              </a:rPr>
              <a:t> m </a:t>
            </a:r>
            <a:r>
              <a:rPr lang="en-US" sz="1600" dirty="0" err="1">
                <a:latin typeface="+mn-lt"/>
              </a:rPr>
              <a:t>và</a:t>
            </a:r>
            <a:r>
              <a:rPr lang="en-US" sz="1600" dirty="0">
                <a:latin typeface="+mn-lt"/>
              </a:rPr>
              <a:t> </a:t>
            </a:r>
            <a:r>
              <a:rPr lang="en-US" sz="1600">
                <a:latin typeface="+mn-lt"/>
              </a:rPr>
              <a:t>n (Hình </a:t>
            </a:r>
            <a:r>
              <a:rPr lang="en-US" sz="1600" dirty="0">
                <a:latin typeface="+mn-lt"/>
              </a:rPr>
              <a:t>17), </a:t>
            </a:r>
            <a:r>
              <a:rPr lang="en-US" sz="1600" dirty="0" err="1">
                <a:latin typeface="+mn-lt"/>
              </a:rPr>
              <a:t>thực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hiện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bước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sau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đây</a:t>
            </a:r>
            <a:r>
              <a:rPr lang="en-US" sz="1600" dirty="0">
                <a:latin typeface="+mn-lt"/>
              </a:rPr>
              <a:t>:</a:t>
            </a:r>
            <a:endParaRPr lang="vi-VN" sz="1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4" y="733577"/>
            <a:ext cx="579467" cy="302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963" y="1362709"/>
            <a:ext cx="821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Bước</a:t>
            </a:r>
            <a:r>
              <a:rPr lang="en-US" sz="1600" i="1" dirty="0"/>
              <a:t> 1:  </a:t>
            </a:r>
            <a:r>
              <a:rPr lang="en-US" sz="1600" dirty="0" err="1"/>
              <a:t>Cắt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thoi</a:t>
            </a:r>
            <a:r>
              <a:rPr lang="en-US" sz="1600" dirty="0"/>
              <a:t> ABCD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tam </a:t>
            </a:r>
            <a:r>
              <a:rPr lang="en-US" sz="1600" dirty="0" err="1"/>
              <a:t>giác</a:t>
            </a:r>
            <a:r>
              <a:rPr lang="en-US" sz="1600" dirty="0"/>
              <a:t> ABC </a:t>
            </a:r>
            <a:r>
              <a:rPr lang="en-US" sz="1600" err="1"/>
              <a:t>và</a:t>
            </a:r>
            <a:r>
              <a:rPr lang="en-US" sz="1600"/>
              <a:t> ADC. 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6963" y="1680235"/>
            <a:ext cx="696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Bước</a:t>
            </a:r>
            <a:r>
              <a:rPr lang="en-US" sz="1600" i="1" dirty="0"/>
              <a:t> 2: </a:t>
            </a:r>
            <a:r>
              <a:rPr lang="en-US" sz="1600" dirty="0" err="1"/>
              <a:t>Cắt</a:t>
            </a:r>
            <a:r>
              <a:rPr lang="en-US" sz="1600" dirty="0"/>
              <a:t> tam </a:t>
            </a:r>
            <a:r>
              <a:rPr lang="en-US" sz="1600" dirty="0" err="1"/>
              <a:t>giác</a:t>
            </a:r>
            <a:r>
              <a:rPr lang="en-US" sz="1600" dirty="0"/>
              <a:t> ABC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tam ABO </a:t>
            </a:r>
            <a:r>
              <a:rPr lang="en-US" sz="1600" dirty="0" err="1"/>
              <a:t>và</a:t>
            </a:r>
            <a:r>
              <a:rPr lang="en-US" sz="1600" dirty="0"/>
              <a:t> tam </a:t>
            </a:r>
            <a:r>
              <a:rPr lang="en-US" sz="1600" err="1"/>
              <a:t>giác</a:t>
            </a:r>
            <a:r>
              <a:rPr lang="en-US" sz="1600"/>
              <a:t> CBO. </a:t>
            </a:r>
            <a:endParaRPr lang="vi-V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6963" y="2018789"/>
                <a:ext cx="8301789" cy="78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i="1" dirty="0"/>
                  <a:t>Bước 3: </a:t>
                </a:r>
                <a:r>
                  <a:rPr lang="en-US" sz="1600" dirty="0" err="1"/>
                  <a:t>Ghép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hai</a:t>
                </a:r>
                <a:r>
                  <a:rPr lang="en-US" sz="1600" dirty="0"/>
                  <a:t> tam </a:t>
                </a:r>
                <a:r>
                  <a:rPr lang="en-US" sz="1600" dirty="0" err="1"/>
                  <a:t>giác</a:t>
                </a:r>
                <a:r>
                  <a:rPr lang="en-US" sz="1600" dirty="0"/>
                  <a:t> ABO </a:t>
                </a:r>
                <a:r>
                  <a:rPr lang="en-US" sz="1600" dirty="0" err="1"/>
                  <a:t>và</a:t>
                </a:r>
                <a:r>
                  <a:rPr lang="en-US" sz="1600" dirty="0"/>
                  <a:t> CBO </a:t>
                </a:r>
                <a:r>
                  <a:rPr lang="en-US" sz="1600" dirty="0" err="1"/>
                  <a:t>vào</a:t>
                </a:r>
                <a:r>
                  <a:rPr lang="en-US" sz="1600" dirty="0"/>
                  <a:t> tam </a:t>
                </a:r>
                <a:r>
                  <a:rPr lang="en-US" sz="1600" dirty="0" err="1"/>
                  <a:t>giác</a:t>
                </a:r>
                <a:r>
                  <a:rPr lang="en-US" sz="1600" dirty="0"/>
                  <a:t> ADC, </a:t>
                </a:r>
                <a:r>
                  <a:rPr lang="en-US" sz="1600" dirty="0" err="1"/>
                  <a:t>nhận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được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hình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chữ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nhật</a:t>
                </a:r>
                <a:r>
                  <a:rPr lang="en-US" sz="1600" dirty="0"/>
                  <a:t> ACEG </a:t>
                </a:r>
                <a:r>
                  <a:rPr lang="en-US" sz="1600" dirty="0" err="1"/>
                  <a:t>có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độ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dài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hai</a:t>
                </a:r>
                <a:r>
                  <a:rPr lang="en-US" sz="1600" dirty="0"/>
                  <a:t> </a:t>
                </a:r>
                <a:r>
                  <a:rPr lang="en-US" sz="1600" err="1"/>
                  <a:t>cạnh</a:t>
                </a:r>
                <a:r>
                  <a:rPr lang="en-US" sz="1600"/>
                  <a:t> AC = m </a:t>
                </a:r>
                <a:r>
                  <a:rPr lang="en-US" sz="1600" err="1"/>
                  <a:t>và</a:t>
                </a:r>
                <a:r>
                  <a:rPr lang="en-US" sz="1600"/>
                  <a:t> 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/>
                  <a:t>.n </a:t>
                </a:r>
                <a:endParaRPr lang="vi-VN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3" y="2018789"/>
                <a:ext cx="8301789" cy="787588"/>
              </a:xfrm>
              <a:prstGeom prst="rect">
                <a:avLst/>
              </a:prstGeom>
              <a:blipFill>
                <a:blip r:embed="rId4"/>
                <a:stretch>
                  <a:fillRect l="-367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6962" y="2674866"/>
            <a:ext cx="847624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i="1" dirty="0" err="1"/>
              <a:t>Bước</a:t>
            </a:r>
            <a:r>
              <a:rPr lang="en-US" sz="1600" i="1" dirty="0"/>
              <a:t> 4: </a:t>
            </a:r>
            <a:r>
              <a:rPr lang="en-US" sz="1600" dirty="0"/>
              <a:t>So </a:t>
            </a:r>
            <a:r>
              <a:rPr lang="en-US" sz="1600" dirty="0" err="1"/>
              <a:t>sánh</a:t>
            </a:r>
            <a:r>
              <a:rPr lang="en-US" sz="1600" dirty="0"/>
              <a:t> </a:t>
            </a:r>
            <a:r>
              <a:rPr lang="en-US" sz="1600" dirty="0" err="1"/>
              <a:t>diện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thoi</a:t>
            </a:r>
            <a:r>
              <a:rPr lang="en-US" sz="1600" dirty="0"/>
              <a:t> ABCD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diện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chữ</a:t>
            </a:r>
            <a:r>
              <a:rPr lang="en-US" sz="1600" dirty="0"/>
              <a:t> </a:t>
            </a:r>
            <a:r>
              <a:rPr lang="en-US" sz="1600" dirty="0" err="1"/>
              <a:t>nhật</a:t>
            </a:r>
            <a:r>
              <a:rPr lang="en-US" sz="1600" dirty="0"/>
              <a:t> </a:t>
            </a:r>
            <a:r>
              <a:rPr lang="en-US" sz="1600" dirty="0" err="1"/>
              <a:t>tạo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ở </a:t>
            </a:r>
            <a:r>
              <a:rPr lang="en-US" sz="1600" dirty="0" err="1"/>
              <a:t>Bước</a:t>
            </a:r>
            <a:r>
              <a:rPr lang="en-US" sz="1600" dirty="0"/>
              <a:t> 3.</a:t>
            </a:r>
            <a:endParaRPr lang="vi-VN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961" y="3001291"/>
            <a:ext cx="7804159" cy="17752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82941" y="14489"/>
            <a:ext cx="5185611" cy="671925"/>
          </a:xfrm>
          <a:prstGeom prst="roundRect">
            <a:avLst/>
          </a:prstGeom>
          <a:solidFill>
            <a:srgbClr val="6CD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HOẠT ĐỘNG NHÓM ĐÔI 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(5 </a:t>
            </a:r>
            <a:r>
              <a:rPr lang="en-US" sz="2000" b="1" dirty="0" err="1">
                <a:solidFill>
                  <a:srgbClr val="FFFFFF"/>
                </a:solidFill>
              </a:rPr>
              <a:t>phút</a:t>
            </a:r>
            <a:r>
              <a:rPr lang="en-US" sz="2000" b="1" dirty="0">
                <a:solidFill>
                  <a:srgbClr val="FFFFFF"/>
                </a:solidFill>
              </a:rPr>
              <a:t>)</a:t>
            </a:r>
            <a:endParaRPr lang="vi-VN" sz="20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1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  <a:latin typeface="+mn-lt"/>
              </a:rPr>
              <a:t>NỘI DUNG BÀI HỌC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426120" y="2669171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91333" y="1169552"/>
            <a:ext cx="3398092" cy="9256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I. HÌNH CHỮ NHẬT</a:t>
            </a:r>
            <a:endParaRPr lang="vi-VN" sz="2800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590379" y="3277629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Pentagon 31"/>
          <p:cNvSpPr/>
          <p:nvPr/>
        </p:nvSpPr>
        <p:spPr>
          <a:xfrm>
            <a:off x="1523683" y="2450703"/>
            <a:ext cx="2102045" cy="7522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biết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1" name="Pentagon 70"/>
          <p:cNvSpPr/>
          <p:nvPr/>
        </p:nvSpPr>
        <p:spPr>
          <a:xfrm>
            <a:off x="3773124" y="2443384"/>
            <a:ext cx="1956889" cy="7522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hình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2" name="Pentagon 71"/>
          <p:cNvSpPr/>
          <p:nvPr/>
        </p:nvSpPr>
        <p:spPr>
          <a:xfrm>
            <a:off x="5883727" y="2459372"/>
            <a:ext cx="2310086" cy="75929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3. Chu vi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04927" y="3598391"/>
            <a:ext cx="3134146" cy="1267352"/>
            <a:chOff x="3004927" y="3598391"/>
            <a:chExt cx="3134146" cy="1267352"/>
          </a:xfrm>
        </p:grpSpPr>
        <p:sp>
          <p:nvSpPr>
            <p:cNvPr id="18" name="Diamond 17"/>
            <p:cNvSpPr/>
            <p:nvPr/>
          </p:nvSpPr>
          <p:spPr>
            <a:xfrm>
              <a:off x="3004927" y="3598391"/>
              <a:ext cx="3134146" cy="1267352"/>
            </a:xfrm>
            <a:prstGeom prst="diamond">
              <a:avLst/>
            </a:prstGeom>
            <a:solidFill>
              <a:srgbClr val="6CDA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11927" y="3781884"/>
              <a:ext cx="2417649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>
                  <a:solidFill>
                    <a:schemeClr val="accent6">
                      <a:lumMod val="50000"/>
                    </a:schemeClr>
                  </a:solidFill>
                </a:rPr>
                <a:t>II. HÌNH THOI</a:t>
              </a:r>
              <a:endParaRPr lang="vi-VN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4590379" y="209517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71" grpId="0" animBg="1"/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3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"/>
          <p:cNvSpPr txBox="1">
            <a:spLocks noGrp="1"/>
          </p:cNvSpPr>
          <p:nvPr>
            <p:ph type="title"/>
          </p:nvPr>
        </p:nvSpPr>
        <p:spPr>
          <a:xfrm>
            <a:off x="941696" y="259307"/>
            <a:ext cx="7206017" cy="75841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Chu vi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diện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tích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thoi</a:t>
            </a:r>
            <a:endParaRPr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75" y="1323252"/>
            <a:ext cx="354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 vi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0733" y="1867774"/>
            <a:ext cx="40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 = 4a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532" y="2717823"/>
            <a:ext cx="40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0733" y="3354728"/>
                <a:ext cx="4024213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m.n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3" y="3354728"/>
                <a:ext cx="4024213" cy="823559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7147" y="1775200"/>
            <a:ext cx="3416363" cy="1881990"/>
          </a:xfrm>
          <a:prstGeom prst="rect">
            <a:avLst/>
          </a:prstGeom>
          <a:solidFill>
            <a:srgbClr val="CFE8A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hãy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công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thức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diện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chéo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35187" y="1480187"/>
            <a:ext cx="3392383" cy="2177003"/>
            <a:chOff x="5235187" y="1480187"/>
            <a:chExt cx="3392383" cy="2177003"/>
          </a:xfrm>
        </p:grpSpPr>
        <p:grpSp>
          <p:nvGrpSpPr>
            <p:cNvPr id="11" name="Group 10"/>
            <p:cNvGrpSpPr/>
            <p:nvPr/>
          </p:nvGrpSpPr>
          <p:grpSpPr>
            <a:xfrm>
              <a:off x="5235187" y="1480187"/>
              <a:ext cx="3392383" cy="2177003"/>
              <a:chOff x="6116662" y="1046681"/>
              <a:chExt cx="3392383" cy="21770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0300" y="1359674"/>
                <a:ext cx="2737041" cy="155720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16662" y="2221210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A</a:t>
                </a:r>
                <a:endParaRPr lang="vi-VN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11453" y="1046681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B</a:t>
                </a:r>
                <a:endParaRPr lang="vi-VN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672645" y="2218134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C</a:t>
                </a:r>
                <a:endParaRPr lang="vi-VN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15465" y="2823574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D</a:t>
                </a:r>
                <a:endParaRPr lang="vi-VN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20042828">
                <a:off x="6482857" y="1362695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a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65819" y="2328957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m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78820" y="1717079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n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5366084" y="2550695"/>
              <a:ext cx="2514600" cy="336968"/>
            </a:xfrm>
            <a:custGeom>
              <a:avLst/>
              <a:gdLst>
                <a:gd name="connsiteX0" fmla="*/ 0 w 2514600"/>
                <a:gd name="connsiteY0" fmla="*/ 0 h 336968"/>
                <a:gd name="connsiteX1" fmla="*/ 1335505 w 2514600"/>
                <a:gd name="connsiteY1" fmla="*/ 336884 h 336968"/>
                <a:gd name="connsiteX2" fmla="*/ 2514600 w 2514600"/>
                <a:gd name="connsiteY2" fmla="*/ 36094 h 3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336968">
                  <a:moveTo>
                    <a:pt x="0" y="0"/>
                  </a:moveTo>
                  <a:cubicBezTo>
                    <a:pt x="458202" y="165434"/>
                    <a:pt x="916405" y="330868"/>
                    <a:pt x="1335505" y="336884"/>
                  </a:cubicBezTo>
                  <a:cubicBezTo>
                    <a:pt x="1754605" y="342900"/>
                    <a:pt x="2480511" y="26068"/>
                    <a:pt x="2514600" y="36094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01589" y="1876926"/>
              <a:ext cx="264718" cy="1400913"/>
            </a:xfrm>
            <a:custGeom>
              <a:avLst/>
              <a:gdLst>
                <a:gd name="connsiteX0" fmla="*/ 12032 w 264718"/>
                <a:gd name="connsiteY0" fmla="*/ 0 h 1400913"/>
                <a:gd name="connsiteX1" fmla="*/ 264695 w 264718"/>
                <a:gd name="connsiteY1" fmla="*/ 782053 h 1400913"/>
                <a:gd name="connsiteX2" fmla="*/ 0 w 264718"/>
                <a:gd name="connsiteY2" fmla="*/ 1395663 h 140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718" h="1400913">
                  <a:moveTo>
                    <a:pt x="12032" y="0"/>
                  </a:moveTo>
                  <a:cubicBezTo>
                    <a:pt x="139366" y="274721"/>
                    <a:pt x="266700" y="549443"/>
                    <a:pt x="264695" y="782053"/>
                  </a:cubicBezTo>
                  <a:cubicBezTo>
                    <a:pt x="262690" y="1014664"/>
                    <a:pt x="18047" y="1453816"/>
                    <a:pt x="0" y="1395663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02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" grpId="0"/>
      <p:bldP spid="28" grpId="0"/>
      <p:bldP spid="29" grpId="0"/>
      <p:bldP spid="30" grpId="0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3"/>
          <p:cNvSpPr txBox="1">
            <a:spLocks noGrp="1"/>
          </p:cNvSpPr>
          <p:nvPr>
            <p:ph type="title"/>
          </p:nvPr>
        </p:nvSpPr>
        <p:spPr>
          <a:xfrm>
            <a:off x="517978" y="756585"/>
            <a:ext cx="7931959" cy="1179095"/>
          </a:xfrm>
          <a:prstGeom prst="rect">
            <a:avLst/>
          </a:prstGeom>
          <a:solidFill>
            <a:srgbClr val="F4D8B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3: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Bác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Hưng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uốn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một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dây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thép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móc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treo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đồ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có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dạng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hình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thoi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với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dộ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dài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cạnh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bằng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>
                <a:solidFill>
                  <a:schemeClr val="tx1">
                    <a:lumMod val="50000"/>
                  </a:schemeClr>
                </a:solidFill>
                <a:latin typeface="+mn-lt"/>
              </a:rPr>
              <a:t>30cm. Bác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Hưng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cần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bao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nhiêu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xăng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–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ti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–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mét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dây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thép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để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làm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móc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treo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đó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?</a:t>
            </a:r>
            <a:endParaRPr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Móc treo quần áo xếp gọn hình thoi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11816"/>
          <a:stretch/>
        </p:blipFill>
        <p:spPr bwMode="auto">
          <a:xfrm>
            <a:off x="6148137" y="2349226"/>
            <a:ext cx="2816225" cy="21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6042" y="2110211"/>
            <a:ext cx="11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612775" y="2478140"/>
            <a:ext cx="543827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Bác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Hưng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xăng-ti-mét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dây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thép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móc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treo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9863" y="3436800"/>
            <a:ext cx="5438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30 x 4 = </a:t>
            </a:r>
            <a:r>
              <a:rPr lang="en-US" sz="2000">
                <a:latin typeface="+mn-lt"/>
                <a:ea typeface="Calibri" panose="020F0502020204030204" pitchFamily="34" charset="0"/>
              </a:rPr>
              <a:t>120 (cm)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21589" y="3974443"/>
            <a:ext cx="54382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Đáp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120 cm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4"/>
          <p:cNvSpPr txBox="1">
            <a:spLocks noGrp="1"/>
          </p:cNvSpPr>
          <p:nvPr>
            <p:ph type="title"/>
          </p:nvPr>
        </p:nvSpPr>
        <p:spPr>
          <a:xfrm>
            <a:off x="2587834" y="316951"/>
            <a:ext cx="343455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LUYỆN TẬP</a:t>
            </a:r>
            <a:endParaRPr sz="3600" dirty="0">
              <a:latin typeface="+mn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594" y="1911372"/>
            <a:ext cx="2261390" cy="15090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734" y="3510157"/>
            <a:ext cx="2413250" cy="118794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665" y="1960893"/>
            <a:ext cx="2367252" cy="1346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391" y="3120514"/>
            <a:ext cx="1996486" cy="16877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2542" y="1066801"/>
            <a:ext cx="7485961" cy="713684"/>
            <a:chOff x="922542" y="1066801"/>
            <a:chExt cx="7485961" cy="713684"/>
          </a:xfrm>
        </p:grpSpPr>
        <p:sp>
          <p:nvSpPr>
            <p:cNvPr id="962" name="Google Shape;962;p44"/>
            <p:cNvSpPr/>
            <p:nvPr/>
          </p:nvSpPr>
          <p:spPr>
            <a:xfrm>
              <a:off x="1146312" y="1066801"/>
              <a:ext cx="7262191" cy="713684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82875" tIns="365750" rIns="182875" bIns="91425" anchor="t" anchorCtr="0">
              <a:noAutofit/>
            </a:bodyPr>
            <a:lstStyle/>
            <a:p>
              <a:pPr marL="0" lvl="0" indent="0" algn="ctr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22542" y="1197688"/>
              <a:ext cx="74859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Bài 1: </a:t>
              </a:r>
              <a:r>
                <a:rPr lang="en-US" sz="2000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Hãy quan sát Hình 19 và cho biết hình nào là hình thoi.</a:t>
              </a:r>
              <a:endParaRPr lang="en-US" sz="2000" dirty="0">
                <a:solidFill>
                  <a:schemeClr val="dk1"/>
                </a:solidFill>
                <a:ea typeface="Lato"/>
                <a:cs typeface="Lato"/>
                <a:sym typeface="Lato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BC3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B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275" y="1833198"/>
            <a:ext cx="2997367" cy="2389467"/>
          </a:xfrm>
          <a:prstGeom prst="rect">
            <a:avLst/>
          </a:prstGeom>
        </p:spPr>
      </p:pic>
      <p:sp>
        <p:nvSpPr>
          <p:cNvPr id="5" name="Google Shape;962;p44"/>
          <p:cNvSpPr/>
          <p:nvPr/>
        </p:nvSpPr>
        <p:spPr>
          <a:xfrm>
            <a:off x="364259" y="453190"/>
            <a:ext cx="8358635" cy="885879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75" tIns="365750" rIns="1828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Bài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2: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Quan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sát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20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tính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diện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tích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phần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tô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màu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xanh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ở </a:t>
            </a:r>
            <a:r>
              <a:rPr lang="en-US" sz="200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hình</a:t>
            </a:r>
            <a:r>
              <a:rPr lang="en-US" sz="200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đó.</a:t>
            </a:r>
            <a:endParaRPr sz="18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474" y="1433088"/>
            <a:ext cx="87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071" y="1859426"/>
            <a:ext cx="5146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tô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màu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ở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thoi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chữ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nhật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70173" y="3198075"/>
                <a:ext cx="4572000" cy="744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</a:rPr>
                  <a:t>S </a:t>
                </a:r>
                <a:r>
                  <a:rPr lang="en-US" sz="2000"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ea typeface="Calibri" panose="020F0502020204030204" pitchFamily="34" charset="0"/>
                  </a:rPr>
                  <a:t> x 6 x 8 </a:t>
                </a:r>
                <a:r>
                  <a:rPr lang="en-US" sz="2000" dirty="0">
                    <a:ea typeface="Calibri" panose="020F0502020204030204" pitchFamily="34" charset="0"/>
                  </a:rPr>
                  <a:t>+ 2 x (2 x 5) </a:t>
                </a:r>
                <a:r>
                  <a:rPr lang="en-US" sz="2000">
                    <a:ea typeface="Calibri" panose="020F0502020204030204" pitchFamily="34" charset="0"/>
                  </a:rPr>
                  <a:t>= 44 </a:t>
                </a:r>
                <a:r>
                  <a:rPr lang="en-US" sz="2000" dirty="0">
                    <a:ea typeface="Calibri" panose="020F0502020204030204" pitchFamily="34" charset="0"/>
                  </a:rPr>
                  <a:t>( cm</a:t>
                </a:r>
                <a:r>
                  <a:rPr lang="en-US" sz="2000" baseline="30000" dirty="0">
                    <a:ea typeface="Calibri" panose="020F0502020204030204" pitchFamily="34" charset="0"/>
                  </a:rPr>
                  <a:t>2</a:t>
                </a:r>
                <a:r>
                  <a:rPr lang="en-US" sz="2000" dirty="0">
                    <a:ea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73" y="3198075"/>
                <a:ext cx="4572000" cy="744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55387" y="3695071"/>
            <a:ext cx="19303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a typeface="Calibri" panose="020F0502020204030204" pitchFamily="34" charset="0"/>
              </a:rPr>
              <a:t>Đáp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>
                <a:ea typeface="Calibri" panose="020F0502020204030204" pitchFamily="34" charset="0"/>
              </a:rPr>
              <a:t>: 44 </a:t>
            </a:r>
            <a:r>
              <a:rPr lang="en-US" sz="2000" dirty="0">
                <a:ea typeface="Calibri" panose="020F0502020204030204" pitchFamily="34" charset="0"/>
              </a:rPr>
              <a:t>cm</a:t>
            </a:r>
            <a:r>
              <a:rPr lang="en-US" sz="2000" baseline="30000" dirty="0">
                <a:ea typeface="Calibri" panose="020F0502020204030204" pitchFamily="34" charset="0"/>
              </a:rPr>
              <a:t>2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7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6945" y="1760265"/>
            <a:ext cx="799824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3. </a:t>
            </a:r>
            <a:r>
              <a:rPr lang="en-US" sz="2400" dirty="0" err="1">
                <a:ea typeface="Calibri" panose="020F0502020204030204" pitchFamily="34" charset="0"/>
              </a:rPr>
              <a:t>Sử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dụng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các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mảnh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bìa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như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</a:rPr>
              <a:t>Hình</a:t>
            </a:r>
            <a:r>
              <a:rPr lang="en-US" sz="2400" i="1" dirty="0">
                <a:ea typeface="Calibri" panose="020F0502020204030204" pitchFamily="34" charset="0"/>
              </a:rPr>
              <a:t> 21 </a:t>
            </a:r>
            <a:r>
              <a:rPr lang="en-US" sz="2400" dirty="0" err="1">
                <a:ea typeface="Calibri" panose="020F0502020204030204" pitchFamily="34" charset="0"/>
              </a:rPr>
              <a:t>để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ghép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thành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một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hình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err="1">
                <a:ea typeface="Calibri" panose="020F0502020204030204" pitchFamily="34" charset="0"/>
              </a:rPr>
              <a:t>chữ</a:t>
            </a:r>
            <a:r>
              <a:rPr lang="en-US" sz="2400">
                <a:ea typeface="Calibri" panose="020F0502020204030204" pitchFamily="34" charset="0"/>
              </a:rPr>
              <a:t> nhật.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0" name="Google Shape;963;p44"/>
          <p:cNvSpPr txBox="1">
            <a:spLocks noGrp="1"/>
          </p:cNvSpPr>
          <p:nvPr>
            <p:ph type="title"/>
          </p:nvPr>
        </p:nvSpPr>
        <p:spPr>
          <a:xfrm>
            <a:off x="2944375" y="254927"/>
            <a:ext cx="315235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VẬN DỤNG</a:t>
            </a:r>
            <a:endParaRPr sz="3200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49803" y="1021303"/>
            <a:ext cx="4469735" cy="6719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HOẠT ĐỘNG NHÓM (5 </a:t>
            </a:r>
            <a:r>
              <a:rPr lang="en-US" sz="2400" b="1" dirty="0" err="1">
                <a:solidFill>
                  <a:srgbClr val="FFFFFF"/>
                </a:solidFill>
              </a:rPr>
              <a:t>phút</a:t>
            </a:r>
            <a:r>
              <a:rPr lang="en-US" sz="2400" b="1" dirty="0">
                <a:solidFill>
                  <a:srgbClr val="FFFFFF"/>
                </a:solidFill>
              </a:rPr>
              <a:t>)</a:t>
            </a:r>
            <a:endParaRPr lang="vi-VN" sz="2400" b="1" dirty="0">
              <a:solidFill>
                <a:srgbClr val="FFFFFF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2944375" y="2911272"/>
            <a:ext cx="1227221" cy="6858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3953826" y="3113676"/>
            <a:ext cx="1227221" cy="6858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4977970" y="2975553"/>
            <a:ext cx="612648" cy="34747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Isosceles Triangle 14"/>
          <p:cNvSpPr/>
          <p:nvPr/>
        </p:nvSpPr>
        <p:spPr>
          <a:xfrm rot="16200000">
            <a:off x="5599437" y="3002943"/>
            <a:ext cx="612648" cy="34747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lowchart: Data 15"/>
          <p:cNvSpPr/>
          <p:nvPr/>
        </p:nvSpPr>
        <p:spPr>
          <a:xfrm>
            <a:off x="5148183" y="3708994"/>
            <a:ext cx="931314" cy="347472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iamond 16"/>
          <p:cNvSpPr/>
          <p:nvPr/>
        </p:nvSpPr>
        <p:spPr>
          <a:xfrm>
            <a:off x="3648790" y="3430107"/>
            <a:ext cx="640080" cy="6400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Triangle 17"/>
          <p:cNvSpPr/>
          <p:nvPr/>
        </p:nvSpPr>
        <p:spPr>
          <a:xfrm>
            <a:off x="2944375" y="3378645"/>
            <a:ext cx="613611" cy="660697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3990996" y="4324256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ea typeface="Calibri" panose="020F0502020204030204" pitchFamily="34" charset="0"/>
              </a:rPr>
              <a:t> 21 </a:t>
            </a:r>
            <a:endParaRPr lang="vi-VN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5"/>
          <p:cNvSpPr txBox="1">
            <a:spLocks noGrp="1"/>
          </p:cNvSpPr>
          <p:nvPr>
            <p:ph type="title" idx="8"/>
          </p:nvPr>
        </p:nvSpPr>
        <p:spPr>
          <a:xfrm>
            <a:off x="1155479" y="600515"/>
            <a:ext cx="652066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HƯỚNG DẪN VỀ NHÀ</a:t>
            </a:r>
            <a:endParaRPr sz="3600" dirty="0">
              <a:latin typeface="+mn-lt"/>
            </a:endParaRPr>
          </a:p>
        </p:txBody>
      </p:sp>
      <p:grpSp>
        <p:nvGrpSpPr>
          <p:cNvPr id="1015" name="Google Shape;1015;p45"/>
          <p:cNvGrpSpPr/>
          <p:nvPr/>
        </p:nvGrpSpPr>
        <p:grpSpPr>
          <a:xfrm>
            <a:off x="8275015" y="1173215"/>
            <a:ext cx="716944" cy="705538"/>
            <a:chOff x="2339973" y="2585101"/>
            <a:chExt cx="379075" cy="373044"/>
          </a:xfrm>
        </p:grpSpPr>
        <p:sp>
          <p:nvSpPr>
            <p:cNvPr id="1016" name="Google Shape;1016;p45"/>
            <p:cNvSpPr/>
            <p:nvPr/>
          </p:nvSpPr>
          <p:spPr>
            <a:xfrm>
              <a:off x="2340126" y="2589357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8" y="2407"/>
                  </a:lnTo>
                  <a:cubicBezTo>
                    <a:pt x="0" y="2567"/>
                    <a:pt x="0" y="2823"/>
                    <a:pt x="158" y="2980"/>
                  </a:cubicBezTo>
                  <a:lnTo>
                    <a:pt x="3466" y="6287"/>
                  </a:lnTo>
                  <a:cubicBezTo>
                    <a:pt x="3541" y="6364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4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18" y="119"/>
                  </a:lnTo>
                  <a:cubicBezTo>
                    <a:pt x="2940" y="40"/>
                    <a:pt x="2836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2511448" y="2760678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9" y="2407"/>
                  </a:lnTo>
                  <a:cubicBezTo>
                    <a:pt x="0" y="2567"/>
                    <a:pt x="0" y="2821"/>
                    <a:pt x="159" y="2980"/>
                  </a:cubicBezTo>
                  <a:lnTo>
                    <a:pt x="3464" y="6287"/>
                  </a:lnTo>
                  <a:cubicBezTo>
                    <a:pt x="3541" y="6362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2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20" y="119"/>
                  </a:lnTo>
                  <a:cubicBezTo>
                    <a:pt x="2941" y="40"/>
                    <a:pt x="2837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2591782" y="2788630"/>
              <a:ext cx="53974" cy="52719"/>
            </a:xfrm>
            <a:custGeom>
              <a:avLst/>
              <a:gdLst/>
              <a:ahLst/>
              <a:cxnLst/>
              <a:rect l="l" t="t" r="r" b="b"/>
              <a:pathLst>
                <a:path w="1763" h="1722" extrusionOk="0">
                  <a:moveTo>
                    <a:pt x="1190" y="0"/>
                  </a:moveTo>
                  <a:lnTo>
                    <a:pt x="163" y="1027"/>
                  </a:lnTo>
                  <a:cubicBezTo>
                    <a:pt x="2" y="1185"/>
                    <a:pt x="1" y="1443"/>
                    <a:pt x="160" y="1602"/>
                  </a:cubicBezTo>
                  <a:cubicBezTo>
                    <a:pt x="239" y="1682"/>
                    <a:pt x="343" y="1721"/>
                    <a:pt x="447" y="1721"/>
                  </a:cubicBezTo>
                  <a:cubicBezTo>
                    <a:pt x="552" y="1721"/>
                    <a:pt x="657" y="1681"/>
                    <a:pt x="736" y="1600"/>
                  </a:cubicBezTo>
                  <a:lnTo>
                    <a:pt x="1763" y="57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2455759" y="2652393"/>
              <a:ext cx="53699" cy="52474"/>
            </a:xfrm>
            <a:custGeom>
              <a:avLst/>
              <a:gdLst/>
              <a:ahLst/>
              <a:cxnLst/>
              <a:rect l="l" t="t" r="r" b="b"/>
              <a:pathLst>
                <a:path w="1754" h="1714" extrusionOk="0">
                  <a:moveTo>
                    <a:pt x="1183" y="0"/>
                  </a:moveTo>
                  <a:lnTo>
                    <a:pt x="156" y="1025"/>
                  </a:lnTo>
                  <a:cubicBezTo>
                    <a:pt x="0" y="1184"/>
                    <a:pt x="2" y="1437"/>
                    <a:pt x="159" y="1595"/>
                  </a:cubicBezTo>
                  <a:cubicBezTo>
                    <a:pt x="238" y="1674"/>
                    <a:pt x="342" y="1713"/>
                    <a:pt x="445" y="1713"/>
                  </a:cubicBezTo>
                  <a:cubicBezTo>
                    <a:pt x="547" y="1713"/>
                    <a:pt x="650" y="1675"/>
                    <a:pt x="729" y="1598"/>
                  </a:cubicBezTo>
                  <a:lnTo>
                    <a:pt x="1754" y="57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2586363" y="2585101"/>
              <a:ext cx="132685" cy="125460"/>
            </a:xfrm>
            <a:custGeom>
              <a:avLst/>
              <a:gdLst/>
              <a:ahLst/>
              <a:cxnLst/>
              <a:rect l="l" t="t" r="r" b="b"/>
              <a:pathLst>
                <a:path w="4334" h="4098" extrusionOk="0">
                  <a:moveTo>
                    <a:pt x="2113" y="1"/>
                  </a:moveTo>
                  <a:cubicBezTo>
                    <a:pt x="1595" y="1"/>
                    <a:pt x="1077" y="199"/>
                    <a:pt x="682" y="595"/>
                  </a:cubicBezTo>
                  <a:lnTo>
                    <a:pt x="158" y="1118"/>
                  </a:lnTo>
                  <a:cubicBezTo>
                    <a:pt x="0" y="1275"/>
                    <a:pt x="0" y="1531"/>
                    <a:pt x="158" y="1691"/>
                  </a:cubicBezTo>
                  <a:lnTo>
                    <a:pt x="2447" y="3979"/>
                  </a:lnTo>
                  <a:cubicBezTo>
                    <a:pt x="2523" y="4056"/>
                    <a:pt x="2625" y="4097"/>
                    <a:pt x="2732" y="4097"/>
                  </a:cubicBezTo>
                  <a:cubicBezTo>
                    <a:pt x="2839" y="4097"/>
                    <a:pt x="2943" y="4056"/>
                    <a:pt x="3019" y="3979"/>
                  </a:cubicBezTo>
                  <a:lnTo>
                    <a:pt x="3543" y="3456"/>
                  </a:lnTo>
                  <a:cubicBezTo>
                    <a:pt x="4333" y="2665"/>
                    <a:pt x="4333" y="1384"/>
                    <a:pt x="3543" y="595"/>
                  </a:cubicBezTo>
                  <a:cubicBezTo>
                    <a:pt x="3148" y="199"/>
                    <a:pt x="2631" y="1"/>
                    <a:pt x="2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2626193" y="2603256"/>
              <a:ext cx="92855" cy="107306"/>
            </a:xfrm>
            <a:custGeom>
              <a:avLst/>
              <a:gdLst/>
              <a:ahLst/>
              <a:cxnLst/>
              <a:rect l="l" t="t" r="r" b="b"/>
              <a:pathLst>
                <a:path w="3033" h="3505" extrusionOk="0">
                  <a:moveTo>
                    <a:pt x="2242" y="0"/>
                  </a:moveTo>
                  <a:lnTo>
                    <a:pt x="1" y="2242"/>
                  </a:lnTo>
                  <a:lnTo>
                    <a:pt x="1146" y="3386"/>
                  </a:lnTo>
                  <a:cubicBezTo>
                    <a:pt x="1225" y="3465"/>
                    <a:pt x="1329" y="3505"/>
                    <a:pt x="1432" y="3505"/>
                  </a:cubicBezTo>
                  <a:cubicBezTo>
                    <a:pt x="1535" y="3505"/>
                    <a:pt x="1639" y="3465"/>
                    <a:pt x="1718" y="3386"/>
                  </a:cubicBezTo>
                  <a:lnTo>
                    <a:pt x="2242" y="2863"/>
                  </a:lnTo>
                  <a:cubicBezTo>
                    <a:pt x="3032" y="2072"/>
                    <a:pt x="3032" y="791"/>
                    <a:pt x="2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2372670" y="2610542"/>
              <a:ext cx="314875" cy="314845"/>
            </a:xfrm>
            <a:custGeom>
              <a:avLst/>
              <a:gdLst/>
              <a:ahLst/>
              <a:cxnLst/>
              <a:rect l="l" t="t" r="r" b="b"/>
              <a:pathLst>
                <a:path w="10285" h="10284" extrusionOk="0">
                  <a:moveTo>
                    <a:pt x="7424" y="0"/>
                  </a:moveTo>
                  <a:lnTo>
                    <a:pt x="120" y="7305"/>
                  </a:lnTo>
                  <a:cubicBezTo>
                    <a:pt x="44" y="7380"/>
                    <a:pt x="1" y="7482"/>
                    <a:pt x="1" y="7590"/>
                  </a:cubicBezTo>
                  <a:lnTo>
                    <a:pt x="2" y="7590"/>
                  </a:lnTo>
                  <a:cubicBezTo>
                    <a:pt x="1" y="7697"/>
                    <a:pt x="44" y="7801"/>
                    <a:pt x="120" y="7878"/>
                  </a:cubicBezTo>
                  <a:lnTo>
                    <a:pt x="2409" y="10166"/>
                  </a:lnTo>
                  <a:cubicBezTo>
                    <a:pt x="2488" y="10244"/>
                    <a:pt x="2591" y="10284"/>
                    <a:pt x="2695" y="10284"/>
                  </a:cubicBezTo>
                  <a:cubicBezTo>
                    <a:pt x="2799" y="10284"/>
                    <a:pt x="2903" y="10244"/>
                    <a:pt x="2982" y="10166"/>
                  </a:cubicBezTo>
                  <a:lnTo>
                    <a:pt x="10285" y="2863"/>
                  </a:lnTo>
                  <a:cubicBezTo>
                    <a:pt x="9727" y="2303"/>
                    <a:pt x="7424" y="0"/>
                    <a:pt x="7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2411337" y="2654322"/>
              <a:ext cx="276209" cy="271096"/>
            </a:xfrm>
            <a:custGeom>
              <a:avLst/>
              <a:gdLst/>
              <a:ahLst/>
              <a:cxnLst/>
              <a:rect l="l" t="t" r="r" b="b"/>
              <a:pathLst>
                <a:path w="9022" h="8855" extrusionOk="0">
                  <a:moveTo>
                    <a:pt x="7592" y="1"/>
                  </a:moveTo>
                  <a:lnTo>
                    <a:pt x="3796" y="3796"/>
                  </a:lnTo>
                  <a:lnTo>
                    <a:pt x="63" y="7530"/>
                  </a:lnTo>
                  <a:lnTo>
                    <a:pt x="1" y="7592"/>
                  </a:lnTo>
                  <a:lnTo>
                    <a:pt x="573" y="8164"/>
                  </a:lnTo>
                  <a:lnTo>
                    <a:pt x="1146" y="8736"/>
                  </a:lnTo>
                  <a:cubicBezTo>
                    <a:pt x="1225" y="8815"/>
                    <a:pt x="1328" y="8855"/>
                    <a:pt x="1432" y="8855"/>
                  </a:cubicBezTo>
                  <a:cubicBezTo>
                    <a:pt x="1535" y="8855"/>
                    <a:pt x="1639" y="8815"/>
                    <a:pt x="1717" y="8736"/>
                  </a:cubicBezTo>
                  <a:lnTo>
                    <a:pt x="5226" y="5227"/>
                  </a:lnTo>
                  <a:lnTo>
                    <a:pt x="9022" y="1433"/>
                  </a:lnTo>
                  <a:lnTo>
                    <a:pt x="8164" y="574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2343647" y="2869392"/>
              <a:ext cx="123991" cy="88692"/>
            </a:xfrm>
            <a:custGeom>
              <a:avLst/>
              <a:gdLst/>
              <a:ahLst/>
              <a:cxnLst/>
              <a:rect l="l" t="t" r="r" b="b"/>
              <a:pathLst>
                <a:path w="4050" h="2897" extrusionOk="0">
                  <a:moveTo>
                    <a:pt x="383" y="2885"/>
                  </a:moveTo>
                  <a:cubicBezTo>
                    <a:pt x="383" y="2885"/>
                    <a:pt x="383" y="2885"/>
                    <a:pt x="382" y="2885"/>
                  </a:cubicBezTo>
                  <a:lnTo>
                    <a:pt x="382" y="2885"/>
                  </a:lnTo>
                  <a:cubicBezTo>
                    <a:pt x="383" y="2885"/>
                    <a:pt x="383" y="2885"/>
                    <a:pt x="383" y="2885"/>
                  </a:cubicBezTo>
                  <a:close/>
                  <a:moveTo>
                    <a:pt x="2778" y="0"/>
                  </a:moveTo>
                  <a:lnTo>
                    <a:pt x="1" y="2779"/>
                  </a:lnTo>
                  <a:cubicBezTo>
                    <a:pt x="78" y="2855"/>
                    <a:pt x="181" y="2896"/>
                    <a:pt x="286" y="2896"/>
                  </a:cubicBezTo>
                  <a:cubicBezTo>
                    <a:pt x="318" y="2896"/>
                    <a:pt x="351" y="2893"/>
                    <a:pt x="382" y="2885"/>
                  </a:cubicBezTo>
                  <a:lnTo>
                    <a:pt x="382" y="2885"/>
                  </a:lnTo>
                  <a:cubicBezTo>
                    <a:pt x="382" y="2885"/>
                    <a:pt x="382" y="2885"/>
                    <a:pt x="382" y="2885"/>
                  </a:cubicBezTo>
                  <a:cubicBezTo>
                    <a:pt x="378" y="2885"/>
                    <a:pt x="3697" y="1828"/>
                    <a:pt x="3739" y="1818"/>
                  </a:cubicBezTo>
                  <a:cubicBezTo>
                    <a:pt x="3920" y="1773"/>
                    <a:pt x="4047" y="1612"/>
                    <a:pt x="4047" y="1424"/>
                  </a:cubicBezTo>
                  <a:lnTo>
                    <a:pt x="4049" y="1424"/>
                  </a:lnTo>
                  <a:cubicBezTo>
                    <a:pt x="4047" y="1317"/>
                    <a:pt x="4006" y="1215"/>
                    <a:pt x="3930" y="1138"/>
                  </a:cubicBezTo>
                  <a:lnTo>
                    <a:pt x="27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2339973" y="2908426"/>
              <a:ext cx="49658" cy="49658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369" y="0"/>
                  </a:moveTo>
                  <a:cubicBezTo>
                    <a:pt x="174" y="610"/>
                    <a:pt x="15" y="1111"/>
                    <a:pt x="14" y="1121"/>
                  </a:cubicBezTo>
                  <a:cubicBezTo>
                    <a:pt x="5" y="1151"/>
                    <a:pt x="0" y="1184"/>
                    <a:pt x="2" y="1216"/>
                  </a:cubicBezTo>
                  <a:cubicBezTo>
                    <a:pt x="0" y="1446"/>
                    <a:pt x="188" y="1621"/>
                    <a:pt x="405" y="1621"/>
                  </a:cubicBezTo>
                  <a:cubicBezTo>
                    <a:pt x="437" y="1621"/>
                    <a:pt x="470" y="1618"/>
                    <a:pt x="503" y="1610"/>
                  </a:cubicBezTo>
                  <a:lnTo>
                    <a:pt x="503" y="1610"/>
                  </a:lnTo>
                  <a:cubicBezTo>
                    <a:pt x="503" y="1610"/>
                    <a:pt x="503" y="1610"/>
                    <a:pt x="502" y="1610"/>
                  </a:cubicBezTo>
                  <a:cubicBezTo>
                    <a:pt x="498" y="1610"/>
                    <a:pt x="1002" y="1450"/>
                    <a:pt x="1621" y="1253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343647" y="2927652"/>
              <a:ext cx="45984" cy="30431"/>
            </a:xfrm>
            <a:custGeom>
              <a:avLst/>
              <a:gdLst/>
              <a:ahLst/>
              <a:cxnLst/>
              <a:rect l="l" t="t" r="r" b="b"/>
              <a:pathLst>
                <a:path w="1502" h="994" extrusionOk="0">
                  <a:moveTo>
                    <a:pt x="877" y="0"/>
                  </a:moveTo>
                  <a:lnTo>
                    <a:pt x="1" y="875"/>
                  </a:lnTo>
                  <a:cubicBezTo>
                    <a:pt x="77" y="952"/>
                    <a:pt x="180" y="993"/>
                    <a:pt x="286" y="993"/>
                  </a:cubicBezTo>
                  <a:cubicBezTo>
                    <a:pt x="318" y="993"/>
                    <a:pt x="351" y="990"/>
                    <a:pt x="383" y="982"/>
                  </a:cubicBezTo>
                  <a:lnTo>
                    <a:pt x="383" y="982"/>
                  </a:lnTo>
                  <a:cubicBezTo>
                    <a:pt x="383" y="982"/>
                    <a:pt x="382" y="982"/>
                    <a:pt x="382" y="982"/>
                  </a:cubicBezTo>
                  <a:cubicBezTo>
                    <a:pt x="383" y="982"/>
                    <a:pt x="885" y="821"/>
                    <a:pt x="1501" y="625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45"/>
          <p:cNvGrpSpPr/>
          <p:nvPr/>
        </p:nvGrpSpPr>
        <p:grpSpPr>
          <a:xfrm>
            <a:off x="8104546" y="4375322"/>
            <a:ext cx="716953" cy="525726"/>
            <a:chOff x="1534217" y="2634851"/>
            <a:chExt cx="373044" cy="273545"/>
          </a:xfrm>
        </p:grpSpPr>
        <p:sp>
          <p:nvSpPr>
            <p:cNvPr id="1030" name="Google Shape;1030;p45"/>
            <p:cNvSpPr/>
            <p:nvPr/>
          </p:nvSpPr>
          <p:spPr>
            <a:xfrm>
              <a:off x="1534217" y="2634851"/>
              <a:ext cx="373044" cy="273545"/>
            </a:xfrm>
            <a:custGeom>
              <a:avLst/>
              <a:gdLst/>
              <a:ahLst/>
              <a:cxnLst/>
              <a:rect l="l" t="t" r="r" b="b"/>
              <a:pathLst>
                <a:path w="12185" h="8935" extrusionOk="0">
                  <a:moveTo>
                    <a:pt x="6092" y="2437"/>
                  </a:moveTo>
                  <a:cubicBezTo>
                    <a:pt x="8107" y="2437"/>
                    <a:pt x="9747" y="4075"/>
                    <a:pt x="9747" y="6092"/>
                  </a:cubicBezTo>
                  <a:cubicBezTo>
                    <a:pt x="9747" y="6315"/>
                    <a:pt x="9565" y="6497"/>
                    <a:pt x="9340" y="6497"/>
                  </a:cubicBezTo>
                  <a:lnTo>
                    <a:pt x="2843" y="6497"/>
                  </a:lnTo>
                  <a:cubicBezTo>
                    <a:pt x="2619" y="6497"/>
                    <a:pt x="2438" y="6315"/>
                    <a:pt x="2438" y="6092"/>
                  </a:cubicBezTo>
                  <a:cubicBezTo>
                    <a:pt x="2438" y="4075"/>
                    <a:pt x="4077" y="2437"/>
                    <a:pt x="6092" y="2437"/>
                  </a:cubicBezTo>
                  <a:close/>
                  <a:moveTo>
                    <a:pt x="6092" y="0"/>
                  </a:moveTo>
                  <a:cubicBezTo>
                    <a:pt x="2734" y="0"/>
                    <a:pt x="1" y="2732"/>
                    <a:pt x="1" y="6092"/>
                  </a:cubicBezTo>
                  <a:lnTo>
                    <a:pt x="1" y="8527"/>
                  </a:lnTo>
                  <a:cubicBezTo>
                    <a:pt x="1" y="8752"/>
                    <a:pt x="183" y="8934"/>
                    <a:pt x="408" y="8934"/>
                  </a:cubicBezTo>
                  <a:lnTo>
                    <a:pt x="11777" y="8934"/>
                  </a:lnTo>
                  <a:cubicBezTo>
                    <a:pt x="12002" y="8934"/>
                    <a:pt x="12184" y="8752"/>
                    <a:pt x="12184" y="8527"/>
                  </a:cubicBezTo>
                  <a:lnTo>
                    <a:pt x="12184" y="6092"/>
                  </a:lnTo>
                  <a:cubicBezTo>
                    <a:pt x="12184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720724" y="2634851"/>
              <a:ext cx="186476" cy="273545"/>
            </a:xfrm>
            <a:custGeom>
              <a:avLst/>
              <a:gdLst/>
              <a:ahLst/>
              <a:cxnLst/>
              <a:rect l="l" t="t" r="r" b="b"/>
              <a:pathLst>
                <a:path w="6091" h="8935" extrusionOk="0">
                  <a:moveTo>
                    <a:pt x="0" y="0"/>
                  </a:moveTo>
                  <a:lnTo>
                    <a:pt x="0" y="2437"/>
                  </a:lnTo>
                  <a:cubicBezTo>
                    <a:pt x="2015" y="2437"/>
                    <a:pt x="3655" y="4075"/>
                    <a:pt x="3655" y="6092"/>
                  </a:cubicBezTo>
                  <a:cubicBezTo>
                    <a:pt x="3655" y="6315"/>
                    <a:pt x="3473" y="6497"/>
                    <a:pt x="3248" y="6497"/>
                  </a:cubicBezTo>
                  <a:lnTo>
                    <a:pt x="0" y="6497"/>
                  </a:lnTo>
                  <a:lnTo>
                    <a:pt x="0" y="8934"/>
                  </a:lnTo>
                  <a:lnTo>
                    <a:pt x="5685" y="8934"/>
                  </a:lnTo>
                  <a:cubicBezTo>
                    <a:pt x="5910" y="8934"/>
                    <a:pt x="6091" y="8752"/>
                    <a:pt x="6091" y="8527"/>
                  </a:cubicBezTo>
                  <a:lnTo>
                    <a:pt x="6091" y="6092"/>
                  </a:ln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708110" y="2634881"/>
              <a:ext cx="25196" cy="33462"/>
            </a:xfrm>
            <a:custGeom>
              <a:avLst/>
              <a:gdLst/>
              <a:ahLst/>
              <a:cxnLst/>
              <a:rect l="l" t="t" r="r" b="b"/>
              <a:pathLst>
                <a:path w="823" h="1093" extrusionOk="0">
                  <a:moveTo>
                    <a:pt x="412" y="1"/>
                  </a:moveTo>
                  <a:cubicBezTo>
                    <a:pt x="275" y="1"/>
                    <a:pt x="139" y="6"/>
                    <a:pt x="5" y="16"/>
                  </a:cubicBezTo>
                  <a:lnTo>
                    <a:pt x="5" y="678"/>
                  </a:lnTo>
                  <a:cubicBezTo>
                    <a:pt x="0" y="905"/>
                    <a:pt x="185" y="1093"/>
                    <a:pt x="412" y="1093"/>
                  </a:cubicBezTo>
                  <a:cubicBezTo>
                    <a:pt x="640" y="1093"/>
                    <a:pt x="823" y="905"/>
                    <a:pt x="818" y="678"/>
                  </a:cubicBezTo>
                  <a:lnTo>
                    <a:pt x="818" y="16"/>
                  </a:lnTo>
                  <a:cubicBezTo>
                    <a:pt x="684" y="6"/>
                    <a:pt x="548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580415" y="2681049"/>
              <a:ext cx="40044" cy="38789"/>
            </a:xfrm>
            <a:custGeom>
              <a:avLst/>
              <a:gdLst/>
              <a:ahLst/>
              <a:cxnLst/>
              <a:rect l="l" t="t" r="r" b="b"/>
              <a:pathLst>
                <a:path w="1308" h="1267" extrusionOk="0">
                  <a:moveTo>
                    <a:pt x="575" y="0"/>
                  </a:moveTo>
                  <a:cubicBezTo>
                    <a:pt x="371" y="180"/>
                    <a:pt x="180" y="371"/>
                    <a:pt x="1" y="575"/>
                  </a:cubicBezTo>
                  <a:lnTo>
                    <a:pt x="579" y="1153"/>
                  </a:lnTo>
                  <a:cubicBezTo>
                    <a:pt x="658" y="1229"/>
                    <a:pt x="759" y="1266"/>
                    <a:pt x="860" y="1266"/>
                  </a:cubicBezTo>
                  <a:cubicBezTo>
                    <a:pt x="964" y="1266"/>
                    <a:pt x="1068" y="1227"/>
                    <a:pt x="1148" y="1148"/>
                  </a:cubicBezTo>
                  <a:cubicBezTo>
                    <a:pt x="1304" y="990"/>
                    <a:pt x="1307" y="737"/>
                    <a:pt x="1153" y="578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534217" y="2808866"/>
              <a:ext cx="33462" cy="24921"/>
            </a:xfrm>
            <a:custGeom>
              <a:avLst/>
              <a:gdLst/>
              <a:ahLst/>
              <a:cxnLst/>
              <a:rect l="l" t="t" r="r" b="b"/>
              <a:pathLst>
                <a:path w="1093" h="814" extrusionOk="0">
                  <a:moveTo>
                    <a:pt x="686" y="1"/>
                  </a:moveTo>
                  <a:cubicBezTo>
                    <a:pt x="683" y="1"/>
                    <a:pt x="680" y="1"/>
                    <a:pt x="677" y="1"/>
                  </a:cubicBezTo>
                  <a:lnTo>
                    <a:pt x="16" y="1"/>
                  </a:lnTo>
                  <a:cubicBezTo>
                    <a:pt x="7" y="135"/>
                    <a:pt x="1" y="271"/>
                    <a:pt x="1" y="408"/>
                  </a:cubicBezTo>
                  <a:lnTo>
                    <a:pt x="1" y="813"/>
                  </a:lnTo>
                  <a:lnTo>
                    <a:pt x="677" y="813"/>
                  </a:lnTo>
                  <a:cubicBezTo>
                    <a:pt x="680" y="813"/>
                    <a:pt x="683" y="813"/>
                    <a:pt x="686" y="813"/>
                  </a:cubicBezTo>
                  <a:cubicBezTo>
                    <a:pt x="910" y="813"/>
                    <a:pt x="1093" y="633"/>
                    <a:pt x="1093" y="406"/>
                  </a:cubicBezTo>
                  <a:cubicBezTo>
                    <a:pt x="1093" y="182"/>
                    <a:pt x="910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720724" y="2634881"/>
              <a:ext cx="12430" cy="33156"/>
            </a:xfrm>
            <a:custGeom>
              <a:avLst/>
              <a:gdLst/>
              <a:ahLst/>
              <a:cxnLst/>
              <a:rect l="l" t="t" r="r" b="b"/>
              <a:pathLst>
                <a:path w="406" h="1083" extrusionOk="0">
                  <a:moveTo>
                    <a:pt x="0" y="1"/>
                  </a:moveTo>
                  <a:lnTo>
                    <a:pt x="0" y="1083"/>
                  </a:lnTo>
                  <a:cubicBezTo>
                    <a:pt x="225" y="1083"/>
                    <a:pt x="406" y="900"/>
                    <a:pt x="406" y="678"/>
                  </a:cubicBezTo>
                  <a:lnTo>
                    <a:pt x="406" y="676"/>
                  </a:lnTo>
                  <a:lnTo>
                    <a:pt x="406" y="16"/>
                  </a:lnTo>
                  <a:cubicBezTo>
                    <a:pt x="272" y="6"/>
                    <a:pt x="1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873982" y="2808897"/>
              <a:ext cx="33217" cy="24890"/>
            </a:xfrm>
            <a:custGeom>
              <a:avLst/>
              <a:gdLst/>
              <a:ahLst/>
              <a:cxnLst/>
              <a:rect l="l" t="t" r="r" b="b"/>
              <a:pathLst>
                <a:path w="1085" h="813" extrusionOk="0">
                  <a:moveTo>
                    <a:pt x="408" y="0"/>
                  </a:moveTo>
                  <a:cubicBezTo>
                    <a:pt x="183" y="0"/>
                    <a:pt x="1" y="183"/>
                    <a:pt x="3" y="407"/>
                  </a:cubicBezTo>
                  <a:cubicBezTo>
                    <a:pt x="1" y="630"/>
                    <a:pt x="183" y="812"/>
                    <a:pt x="408" y="812"/>
                  </a:cubicBezTo>
                  <a:lnTo>
                    <a:pt x="1085" y="812"/>
                  </a:lnTo>
                  <a:lnTo>
                    <a:pt x="1085" y="407"/>
                  </a:lnTo>
                  <a:cubicBezTo>
                    <a:pt x="1085" y="270"/>
                    <a:pt x="1078" y="134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820804" y="2681049"/>
              <a:ext cx="40197" cy="38973"/>
            </a:xfrm>
            <a:custGeom>
              <a:avLst/>
              <a:gdLst/>
              <a:ahLst/>
              <a:cxnLst/>
              <a:rect l="l" t="t" r="r" b="b"/>
              <a:pathLst>
                <a:path w="1313" h="1273" extrusionOk="0">
                  <a:moveTo>
                    <a:pt x="738" y="0"/>
                  </a:moveTo>
                  <a:lnTo>
                    <a:pt x="160" y="578"/>
                  </a:lnTo>
                  <a:cubicBezTo>
                    <a:pt x="1" y="737"/>
                    <a:pt x="1" y="994"/>
                    <a:pt x="160" y="1153"/>
                  </a:cubicBezTo>
                  <a:cubicBezTo>
                    <a:pt x="240" y="1232"/>
                    <a:pt x="343" y="1272"/>
                    <a:pt x="447" y="1272"/>
                  </a:cubicBezTo>
                  <a:cubicBezTo>
                    <a:pt x="551" y="1272"/>
                    <a:pt x="655" y="1232"/>
                    <a:pt x="735" y="1153"/>
                  </a:cubicBezTo>
                  <a:lnTo>
                    <a:pt x="1312" y="575"/>
                  </a:lnTo>
                  <a:cubicBezTo>
                    <a:pt x="1133" y="371"/>
                    <a:pt x="942" y="18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45"/>
          <p:cNvGrpSpPr/>
          <p:nvPr/>
        </p:nvGrpSpPr>
        <p:grpSpPr>
          <a:xfrm>
            <a:off x="189519" y="4137850"/>
            <a:ext cx="716963" cy="731613"/>
            <a:chOff x="1537615" y="1989395"/>
            <a:chExt cx="365574" cy="373044"/>
          </a:xfrm>
        </p:grpSpPr>
        <p:sp>
          <p:nvSpPr>
            <p:cNvPr id="1039" name="Google Shape;1039;p45"/>
            <p:cNvSpPr/>
            <p:nvPr/>
          </p:nvSpPr>
          <p:spPr>
            <a:xfrm>
              <a:off x="1538228" y="1989395"/>
              <a:ext cx="364961" cy="373044"/>
            </a:xfrm>
            <a:custGeom>
              <a:avLst/>
              <a:gdLst/>
              <a:ahLst/>
              <a:cxnLst/>
              <a:rect l="l" t="t" r="r" b="b"/>
              <a:pathLst>
                <a:path w="11921" h="12185" extrusionOk="0">
                  <a:moveTo>
                    <a:pt x="5961" y="1"/>
                  </a:moveTo>
                  <a:cubicBezTo>
                    <a:pt x="5827" y="1"/>
                    <a:pt x="5692" y="68"/>
                    <a:pt x="5615" y="202"/>
                  </a:cubicBezTo>
                  <a:lnTo>
                    <a:pt x="126" y="9772"/>
                  </a:lnTo>
                  <a:cubicBezTo>
                    <a:pt x="0" y="9992"/>
                    <a:pt x="107" y="10271"/>
                    <a:pt x="347" y="10350"/>
                  </a:cubicBezTo>
                  <a:lnTo>
                    <a:pt x="5836" y="12164"/>
                  </a:lnTo>
                  <a:cubicBezTo>
                    <a:pt x="5877" y="12178"/>
                    <a:pt x="5919" y="12184"/>
                    <a:pt x="5961" y="12184"/>
                  </a:cubicBezTo>
                  <a:cubicBezTo>
                    <a:pt x="6003" y="12184"/>
                    <a:pt x="6045" y="12178"/>
                    <a:pt x="6085" y="12164"/>
                  </a:cubicBezTo>
                  <a:lnTo>
                    <a:pt x="11576" y="10348"/>
                  </a:lnTo>
                  <a:cubicBezTo>
                    <a:pt x="11815" y="10270"/>
                    <a:pt x="11921" y="9990"/>
                    <a:pt x="11795" y="9772"/>
                  </a:cubicBezTo>
                  <a:lnTo>
                    <a:pt x="6306" y="202"/>
                  </a:lnTo>
                  <a:cubicBezTo>
                    <a:pt x="6230" y="68"/>
                    <a:pt x="6096" y="1"/>
                    <a:pt x="5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720724" y="1989395"/>
              <a:ext cx="182465" cy="372983"/>
            </a:xfrm>
            <a:custGeom>
              <a:avLst/>
              <a:gdLst/>
              <a:ahLst/>
              <a:cxnLst/>
              <a:rect l="l" t="t" r="r" b="b"/>
              <a:pathLst>
                <a:path w="5960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42" y="12183"/>
                    <a:pt x="84" y="12176"/>
                    <a:pt x="126" y="12164"/>
                  </a:cubicBezTo>
                  <a:lnTo>
                    <a:pt x="124" y="12162"/>
                  </a:lnTo>
                  <a:lnTo>
                    <a:pt x="5615" y="10348"/>
                  </a:lnTo>
                  <a:cubicBezTo>
                    <a:pt x="5854" y="10270"/>
                    <a:pt x="5960" y="9990"/>
                    <a:pt x="5834" y="9772"/>
                  </a:cubicBezTo>
                  <a:lnTo>
                    <a:pt x="345" y="202"/>
                  </a:lnTo>
                  <a:cubicBezTo>
                    <a:pt x="275" y="78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537615" y="2226875"/>
              <a:ext cx="363492" cy="135502"/>
            </a:xfrm>
            <a:custGeom>
              <a:avLst/>
              <a:gdLst/>
              <a:ahLst/>
              <a:cxnLst/>
              <a:rect l="l" t="t" r="r" b="b"/>
              <a:pathLst>
                <a:path w="11873" h="4426" extrusionOk="0">
                  <a:moveTo>
                    <a:pt x="5982" y="0"/>
                  </a:moveTo>
                  <a:cubicBezTo>
                    <a:pt x="5940" y="0"/>
                    <a:pt x="5898" y="7"/>
                    <a:pt x="5857" y="20"/>
                  </a:cubicBezTo>
                  <a:lnTo>
                    <a:pt x="3112" y="928"/>
                  </a:lnTo>
                  <a:lnTo>
                    <a:pt x="369" y="1834"/>
                  </a:lnTo>
                  <a:cubicBezTo>
                    <a:pt x="0" y="1953"/>
                    <a:pt x="0" y="2474"/>
                    <a:pt x="369" y="2591"/>
                  </a:cubicBezTo>
                  <a:lnTo>
                    <a:pt x="3112" y="3499"/>
                  </a:lnTo>
                  <a:lnTo>
                    <a:pt x="5857" y="4405"/>
                  </a:lnTo>
                  <a:cubicBezTo>
                    <a:pt x="5898" y="4419"/>
                    <a:pt x="5940" y="4426"/>
                    <a:pt x="5982" y="4426"/>
                  </a:cubicBezTo>
                  <a:cubicBezTo>
                    <a:pt x="6024" y="4426"/>
                    <a:pt x="6066" y="4419"/>
                    <a:pt x="6107" y="4405"/>
                  </a:cubicBezTo>
                  <a:lnTo>
                    <a:pt x="8851" y="3499"/>
                  </a:lnTo>
                  <a:lnTo>
                    <a:pt x="11596" y="2591"/>
                  </a:lnTo>
                  <a:cubicBezTo>
                    <a:pt x="11760" y="2540"/>
                    <a:pt x="11872" y="2385"/>
                    <a:pt x="11872" y="2213"/>
                  </a:cubicBezTo>
                  <a:cubicBezTo>
                    <a:pt x="11872" y="2040"/>
                    <a:pt x="11760" y="1888"/>
                    <a:pt x="11596" y="1834"/>
                  </a:cubicBezTo>
                  <a:lnTo>
                    <a:pt x="8852" y="928"/>
                  </a:lnTo>
                  <a:lnTo>
                    <a:pt x="6107" y="20"/>
                  </a:lnTo>
                  <a:cubicBezTo>
                    <a:pt x="6066" y="7"/>
                    <a:pt x="6024" y="0"/>
                    <a:pt x="5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720724" y="2226875"/>
              <a:ext cx="180384" cy="135502"/>
            </a:xfrm>
            <a:custGeom>
              <a:avLst/>
              <a:gdLst/>
              <a:ahLst/>
              <a:cxnLst/>
              <a:rect l="l" t="t" r="r" b="b"/>
              <a:pathLst>
                <a:path w="5892" h="4426" extrusionOk="0">
                  <a:moveTo>
                    <a:pt x="0" y="0"/>
                  </a:moveTo>
                  <a:lnTo>
                    <a:pt x="0" y="4426"/>
                  </a:lnTo>
                  <a:cubicBezTo>
                    <a:pt x="42" y="4426"/>
                    <a:pt x="86" y="4419"/>
                    <a:pt x="126" y="4405"/>
                  </a:cubicBezTo>
                  <a:lnTo>
                    <a:pt x="124" y="4405"/>
                  </a:lnTo>
                  <a:lnTo>
                    <a:pt x="2870" y="3499"/>
                  </a:lnTo>
                  <a:lnTo>
                    <a:pt x="5615" y="2591"/>
                  </a:lnTo>
                  <a:cubicBezTo>
                    <a:pt x="5779" y="2540"/>
                    <a:pt x="5891" y="2385"/>
                    <a:pt x="5891" y="2213"/>
                  </a:cubicBezTo>
                  <a:cubicBezTo>
                    <a:pt x="5891" y="2040"/>
                    <a:pt x="5779" y="1888"/>
                    <a:pt x="5615" y="1834"/>
                  </a:cubicBezTo>
                  <a:lnTo>
                    <a:pt x="2871" y="928"/>
                  </a:lnTo>
                  <a:lnTo>
                    <a:pt x="126" y="20"/>
                  </a:lnTo>
                  <a:cubicBezTo>
                    <a:pt x="86" y="7"/>
                    <a:pt x="42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45759" y="2982794"/>
            <a:ext cx="7088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3: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hành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.”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sưu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tầm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tranh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ảnh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hành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theo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6535" y="1455060"/>
            <a:ext cx="531908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Luyện vẽ hình chữ nhật, hình thoi.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16535" y="2158051"/>
            <a:ext cx="466506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Luyện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BT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SBT.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6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THANH YOU!!!</a:t>
            </a:r>
            <a:endParaRPr dirty="0"/>
          </a:p>
        </p:txBody>
      </p:sp>
      <p:grpSp>
        <p:nvGrpSpPr>
          <p:cNvPr id="1053" name="Google Shape;1053;p46"/>
          <p:cNvGrpSpPr/>
          <p:nvPr/>
        </p:nvGrpSpPr>
        <p:grpSpPr>
          <a:xfrm rot="-989189">
            <a:off x="1130647" y="3293968"/>
            <a:ext cx="1259761" cy="1534301"/>
            <a:chOff x="636075" y="1177950"/>
            <a:chExt cx="1451400" cy="1926750"/>
          </a:xfrm>
        </p:grpSpPr>
        <p:sp>
          <p:nvSpPr>
            <p:cNvPr id="1054" name="Google Shape;1054;p4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6"/>
          <p:cNvGrpSpPr/>
          <p:nvPr/>
        </p:nvGrpSpPr>
        <p:grpSpPr>
          <a:xfrm rot="5624736">
            <a:off x="6797025" y="102993"/>
            <a:ext cx="1319047" cy="1636356"/>
            <a:chOff x="5959564" y="3351813"/>
            <a:chExt cx="1314673" cy="1302868"/>
          </a:xfrm>
        </p:grpSpPr>
        <p:sp>
          <p:nvSpPr>
            <p:cNvPr id="1063" name="Google Shape;1063;p46"/>
            <p:cNvSpPr/>
            <p:nvPr/>
          </p:nvSpPr>
          <p:spPr>
            <a:xfrm>
              <a:off x="5959904" y="3356666"/>
              <a:ext cx="1314219" cy="1298015"/>
            </a:xfrm>
            <a:custGeom>
              <a:avLst/>
              <a:gdLst/>
              <a:ahLst/>
              <a:cxnLst/>
              <a:rect l="l" t="t" r="r" b="b"/>
              <a:pathLst>
                <a:path w="46312" h="45741" extrusionOk="0">
                  <a:moveTo>
                    <a:pt x="36751" y="19288"/>
                  </a:moveTo>
                  <a:cubicBezTo>
                    <a:pt x="36852" y="19288"/>
                    <a:pt x="36945" y="19366"/>
                    <a:pt x="36945" y="19487"/>
                  </a:cubicBezTo>
                  <a:lnTo>
                    <a:pt x="36803" y="36382"/>
                  </a:lnTo>
                  <a:lnTo>
                    <a:pt x="19896" y="36227"/>
                  </a:lnTo>
                  <a:cubicBezTo>
                    <a:pt x="19891" y="36227"/>
                    <a:pt x="19887" y="36227"/>
                    <a:pt x="19882" y="36227"/>
                  </a:cubicBezTo>
                  <a:cubicBezTo>
                    <a:pt x="19713" y="36227"/>
                    <a:pt x="19637" y="36010"/>
                    <a:pt x="19765" y="35894"/>
                  </a:cubicBezTo>
                  <a:lnTo>
                    <a:pt x="36612" y="19344"/>
                  </a:lnTo>
                  <a:cubicBezTo>
                    <a:pt x="36654" y="19306"/>
                    <a:pt x="36704" y="19288"/>
                    <a:pt x="36751" y="19288"/>
                  </a:cubicBezTo>
                  <a:close/>
                  <a:moveTo>
                    <a:pt x="45790" y="1"/>
                  </a:moveTo>
                  <a:cubicBezTo>
                    <a:pt x="45662" y="1"/>
                    <a:pt x="45530" y="47"/>
                    <a:pt x="45423" y="151"/>
                  </a:cubicBezTo>
                  <a:lnTo>
                    <a:pt x="334" y="44454"/>
                  </a:lnTo>
                  <a:cubicBezTo>
                    <a:pt x="0" y="44776"/>
                    <a:pt x="227" y="45335"/>
                    <a:pt x="691" y="45347"/>
                  </a:cubicBezTo>
                  <a:lnTo>
                    <a:pt x="45911" y="45740"/>
                  </a:lnTo>
                  <a:lnTo>
                    <a:pt x="46304" y="520"/>
                  </a:lnTo>
                  <a:cubicBezTo>
                    <a:pt x="46312" y="206"/>
                    <a:pt x="46058" y="1"/>
                    <a:pt x="4579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959564" y="3356666"/>
              <a:ext cx="1314559" cy="1298015"/>
            </a:xfrm>
            <a:custGeom>
              <a:avLst/>
              <a:gdLst/>
              <a:ahLst/>
              <a:cxnLst/>
              <a:rect l="l" t="t" r="r" b="b"/>
              <a:pathLst>
                <a:path w="46324" h="45741" extrusionOk="0">
                  <a:moveTo>
                    <a:pt x="45802" y="1"/>
                  </a:moveTo>
                  <a:cubicBezTo>
                    <a:pt x="45674" y="1"/>
                    <a:pt x="45542" y="47"/>
                    <a:pt x="45435" y="151"/>
                  </a:cubicBezTo>
                  <a:lnTo>
                    <a:pt x="43137" y="2401"/>
                  </a:lnTo>
                  <a:lnTo>
                    <a:pt x="42780" y="42585"/>
                  </a:lnTo>
                  <a:lnTo>
                    <a:pt x="2596" y="42228"/>
                  </a:lnTo>
                  <a:lnTo>
                    <a:pt x="334" y="44454"/>
                  </a:lnTo>
                  <a:cubicBezTo>
                    <a:pt x="0" y="44776"/>
                    <a:pt x="227" y="45335"/>
                    <a:pt x="703" y="45347"/>
                  </a:cubicBezTo>
                  <a:lnTo>
                    <a:pt x="45923" y="45740"/>
                  </a:lnTo>
                  <a:lnTo>
                    <a:pt x="46316" y="520"/>
                  </a:lnTo>
                  <a:cubicBezTo>
                    <a:pt x="46324" y="206"/>
                    <a:pt x="46070" y="1"/>
                    <a:pt x="458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7202218" y="4597930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3" y="111"/>
                    <a:pt x="13" y="331"/>
                  </a:cubicBezTo>
                  <a:lnTo>
                    <a:pt x="1" y="1986"/>
                  </a:lnTo>
                  <a:lnTo>
                    <a:pt x="644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7123501" y="4597249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2" y="111"/>
                    <a:pt x="12" y="331"/>
                  </a:cubicBezTo>
                  <a:lnTo>
                    <a:pt x="0" y="1986"/>
                  </a:lnTo>
                  <a:lnTo>
                    <a:pt x="643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7044613" y="4596086"/>
              <a:ext cx="19268" cy="56869"/>
            </a:xfrm>
            <a:custGeom>
              <a:avLst/>
              <a:gdLst/>
              <a:ahLst/>
              <a:cxnLst/>
              <a:rect l="l" t="t" r="r" b="b"/>
              <a:pathLst>
                <a:path w="679" h="2004" extrusionOk="0">
                  <a:moveTo>
                    <a:pt x="340" y="0"/>
                  </a:moveTo>
                  <a:cubicBezTo>
                    <a:pt x="170" y="0"/>
                    <a:pt x="0" y="116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6"/>
                    <a:pt x="50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6966065" y="4596171"/>
              <a:ext cx="18587" cy="56102"/>
            </a:xfrm>
            <a:custGeom>
              <a:avLst/>
              <a:gdLst/>
              <a:ahLst/>
              <a:cxnLst/>
              <a:rect l="l" t="t" r="r" b="b"/>
              <a:pathLst>
                <a:path w="655" h="1977" extrusionOk="0">
                  <a:moveTo>
                    <a:pt x="334" y="0"/>
                  </a:moveTo>
                  <a:cubicBezTo>
                    <a:pt x="173" y="0"/>
                    <a:pt x="12" y="107"/>
                    <a:pt x="12" y="322"/>
                  </a:cubicBezTo>
                  <a:lnTo>
                    <a:pt x="0" y="1977"/>
                  </a:lnTo>
                  <a:lnTo>
                    <a:pt x="643" y="1977"/>
                  </a:lnTo>
                  <a:lnTo>
                    <a:pt x="655" y="322"/>
                  </a:lnTo>
                  <a:cubicBezTo>
                    <a:pt x="655" y="107"/>
                    <a:pt x="49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6887348" y="4595149"/>
              <a:ext cx="18928" cy="56443"/>
            </a:xfrm>
            <a:custGeom>
              <a:avLst/>
              <a:gdLst/>
              <a:ahLst/>
              <a:cxnLst/>
              <a:rect l="l" t="t" r="r" b="b"/>
              <a:pathLst>
                <a:path w="667" h="1989" extrusionOk="0">
                  <a:moveTo>
                    <a:pt x="339" y="1"/>
                  </a:moveTo>
                  <a:cubicBezTo>
                    <a:pt x="176" y="1"/>
                    <a:pt x="12" y="108"/>
                    <a:pt x="12" y="322"/>
                  </a:cubicBezTo>
                  <a:lnTo>
                    <a:pt x="0" y="1989"/>
                  </a:lnTo>
                  <a:lnTo>
                    <a:pt x="643" y="1989"/>
                  </a:lnTo>
                  <a:lnTo>
                    <a:pt x="667" y="322"/>
                  </a:lnTo>
                  <a:cubicBezTo>
                    <a:pt x="667" y="108"/>
                    <a:pt x="50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6808602" y="4594979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79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6729884" y="4593787"/>
              <a:ext cx="18956" cy="56471"/>
            </a:xfrm>
            <a:custGeom>
              <a:avLst/>
              <a:gdLst/>
              <a:ahLst/>
              <a:cxnLst/>
              <a:rect l="l" t="t" r="r" b="b"/>
              <a:pathLst>
                <a:path w="668" h="1990" extrusionOk="0">
                  <a:moveTo>
                    <a:pt x="346" y="1"/>
                  </a:moveTo>
                  <a:cubicBezTo>
                    <a:pt x="167" y="1"/>
                    <a:pt x="25" y="144"/>
                    <a:pt x="25" y="322"/>
                  </a:cubicBezTo>
                  <a:lnTo>
                    <a:pt x="1" y="1989"/>
                  </a:lnTo>
                  <a:lnTo>
                    <a:pt x="656" y="1989"/>
                  </a:lnTo>
                  <a:lnTo>
                    <a:pt x="667" y="334"/>
                  </a:lnTo>
                  <a:cubicBezTo>
                    <a:pt x="667" y="156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6651167" y="4592539"/>
              <a:ext cx="19126" cy="57039"/>
            </a:xfrm>
            <a:custGeom>
              <a:avLst/>
              <a:gdLst/>
              <a:ahLst/>
              <a:cxnLst/>
              <a:rect l="l" t="t" r="r" b="b"/>
              <a:pathLst>
                <a:path w="674" h="2010" extrusionOk="0">
                  <a:moveTo>
                    <a:pt x="332" y="0"/>
                  </a:moveTo>
                  <a:cubicBezTo>
                    <a:pt x="166" y="0"/>
                    <a:pt x="1" y="113"/>
                    <a:pt x="12" y="343"/>
                  </a:cubicBezTo>
                  <a:lnTo>
                    <a:pt x="1" y="2009"/>
                  </a:lnTo>
                  <a:lnTo>
                    <a:pt x="643" y="2009"/>
                  </a:lnTo>
                  <a:lnTo>
                    <a:pt x="655" y="354"/>
                  </a:lnTo>
                  <a:cubicBezTo>
                    <a:pt x="673" y="119"/>
                    <a:pt x="50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6572279" y="4591687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493391" y="4591347"/>
              <a:ext cx="19439" cy="56869"/>
            </a:xfrm>
            <a:custGeom>
              <a:avLst/>
              <a:gdLst/>
              <a:ahLst/>
              <a:cxnLst/>
              <a:rect l="l" t="t" r="r" b="b"/>
              <a:pathLst>
                <a:path w="685" h="2004" extrusionOk="0">
                  <a:moveTo>
                    <a:pt x="346" y="1"/>
                  </a:moveTo>
                  <a:cubicBezTo>
                    <a:pt x="176" y="1"/>
                    <a:pt x="6" y="117"/>
                    <a:pt x="24" y="349"/>
                  </a:cubicBezTo>
                  <a:lnTo>
                    <a:pt x="0" y="2004"/>
                  </a:lnTo>
                  <a:lnTo>
                    <a:pt x="655" y="2004"/>
                  </a:lnTo>
                  <a:lnTo>
                    <a:pt x="667" y="349"/>
                  </a:lnTo>
                  <a:cubicBezTo>
                    <a:pt x="685" y="117"/>
                    <a:pt x="51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6414843" y="4590325"/>
              <a:ext cx="19268" cy="56897"/>
            </a:xfrm>
            <a:custGeom>
              <a:avLst/>
              <a:gdLst/>
              <a:ahLst/>
              <a:cxnLst/>
              <a:rect l="l" t="t" r="r" b="b"/>
              <a:pathLst>
                <a:path w="679" h="2005" extrusionOk="0">
                  <a:moveTo>
                    <a:pt x="339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6336268" y="4590921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80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257550" y="4589758"/>
              <a:ext cx="18616" cy="56102"/>
            </a:xfrm>
            <a:custGeom>
              <a:avLst/>
              <a:gdLst/>
              <a:ahLst/>
              <a:cxnLst/>
              <a:rect l="l" t="t" r="r" b="b"/>
              <a:pathLst>
                <a:path w="656" h="1977" extrusionOk="0">
                  <a:moveTo>
                    <a:pt x="334" y="0"/>
                  </a:moveTo>
                  <a:cubicBezTo>
                    <a:pt x="156" y="0"/>
                    <a:pt x="13" y="143"/>
                    <a:pt x="13" y="322"/>
                  </a:cubicBezTo>
                  <a:lnTo>
                    <a:pt x="1" y="1976"/>
                  </a:lnTo>
                  <a:lnTo>
                    <a:pt x="644" y="1976"/>
                  </a:lnTo>
                  <a:lnTo>
                    <a:pt x="656" y="322"/>
                  </a:lnTo>
                  <a:cubicBezTo>
                    <a:pt x="656" y="143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178662" y="4588310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0"/>
                  </a:moveTo>
                  <a:cubicBezTo>
                    <a:pt x="170" y="0"/>
                    <a:pt x="1" y="117"/>
                    <a:pt x="19" y="349"/>
                  </a:cubicBezTo>
                  <a:lnTo>
                    <a:pt x="7" y="2004"/>
                  </a:lnTo>
                  <a:lnTo>
                    <a:pt x="650" y="2004"/>
                  </a:lnTo>
                  <a:lnTo>
                    <a:pt x="661" y="349"/>
                  </a:lnTo>
                  <a:cubicBezTo>
                    <a:pt x="679" y="117"/>
                    <a:pt x="51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099944" y="4587629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7207497" y="3674119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7207298" y="3752865"/>
              <a:ext cx="63197" cy="18956"/>
            </a:xfrm>
            <a:custGeom>
              <a:avLst/>
              <a:gdLst/>
              <a:ahLst/>
              <a:cxnLst/>
              <a:rect l="l" t="t" r="r" b="b"/>
              <a:pathLst>
                <a:path w="2227" h="668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27" y="667"/>
                  </a:lnTo>
                  <a:lnTo>
                    <a:pt x="2227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7205822" y="3831554"/>
              <a:ext cx="63991" cy="18985"/>
            </a:xfrm>
            <a:custGeom>
              <a:avLst/>
              <a:gdLst/>
              <a:ahLst/>
              <a:cxnLst/>
              <a:rect l="l" t="t" r="r" b="b"/>
              <a:pathLst>
                <a:path w="2255" h="669" extrusionOk="0">
                  <a:moveTo>
                    <a:pt x="434" y="1"/>
                  </a:moveTo>
                  <a:cubicBezTo>
                    <a:pt x="0" y="1"/>
                    <a:pt x="0" y="657"/>
                    <a:pt x="434" y="657"/>
                  </a:cubicBezTo>
                  <a:cubicBezTo>
                    <a:pt x="442" y="657"/>
                    <a:pt x="449" y="657"/>
                    <a:pt x="457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7" y="1"/>
                  </a:lnTo>
                  <a:cubicBezTo>
                    <a:pt x="449" y="1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7205595" y="3910300"/>
              <a:ext cx="63566" cy="18956"/>
            </a:xfrm>
            <a:custGeom>
              <a:avLst/>
              <a:gdLst/>
              <a:ahLst/>
              <a:cxnLst/>
              <a:rect l="l" t="t" r="r" b="b"/>
              <a:pathLst>
                <a:path w="2240" h="668" extrusionOk="0">
                  <a:moveTo>
                    <a:pt x="441" y="1"/>
                  </a:moveTo>
                  <a:cubicBezTo>
                    <a:pt x="1" y="1"/>
                    <a:pt x="1" y="655"/>
                    <a:pt x="441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7204120" y="3989018"/>
              <a:ext cx="64360" cy="18956"/>
            </a:xfrm>
            <a:custGeom>
              <a:avLst/>
              <a:gdLst/>
              <a:ahLst/>
              <a:cxnLst/>
              <a:rect l="l" t="t" r="r" b="b"/>
              <a:pathLst>
                <a:path w="2268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67" y="668"/>
                  </a:lnTo>
                  <a:lnTo>
                    <a:pt x="2267" y="25"/>
                  </a:lnTo>
                  <a:lnTo>
                    <a:pt x="469" y="1"/>
                  </a:lnTo>
                  <a:lnTo>
                    <a:pt x="458" y="1"/>
                  </a:lnTo>
                  <a:cubicBezTo>
                    <a:pt x="450" y="0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7203779" y="4067735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7203921" y="4146481"/>
              <a:ext cx="63537" cy="18928"/>
            </a:xfrm>
            <a:custGeom>
              <a:avLst/>
              <a:gdLst/>
              <a:ahLst/>
              <a:cxnLst/>
              <a:rect l="l" t="t" r="r" b="b"/>
              <a:pathLst>
                <a:path w="2239" h="667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7205936" y="4225199"/>
              <a:ext cx="60501" cy="18928"/>
            </a:xfrm>
            <a:custGeom>
              <a:avLst/>
              <a:gdLst/>
              <a:ahLst/>
              <a:cxnLst/>
              <a:rect l="l" t="t" r="r" b="b"/>
              <a:pathLst>
                <a:path w="2132" h="667" extrusionOk="0">
                  <a:moveTo>
                    <a:pt x="322" y="0"/>
                  </a:moveTo>
                  <a:cubicBezTo>
                    <a:pt x="155" y="0"/>
                    <a:pt x="13" y="143"/>
                    <a:pt x="1" y="322"/>
                  </a:cubicBezTo>
                  <a:cubicBezTo>
                    <a:pt x="1" y="500"/>
                    <a:pt x="143" y="643"/>
                    <a:pt x="322" y="643"/>
                  </a:cubicBezTo>
                  <a:lnTo>
                    <a:pt x="2132" y="667"/>
                  </a:lnTo>
                  <a:lnTo>
                    <a:pt x="2132" y="1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7201537" y="4303888"/>
              <a:ext cx="64218" cy="18985"/>
            </a:xfrm>
            <a:custGeom>
              <a:avLst/>
              <a:gdLst/>
              <a:ahLst/>
              <a:cxnLst/>
              <a:rect l="l" t="t" r="r" b="b"/>
              <a:pathLst>
                <a:path w="2263" h="669" extrusionOk="0">
                  <a:moveTo>
                    <a:pt x="432" y="0"/>
                  </a:moveTo>
                  <a:cubicBezTo>
                    <a:pt x="8" y="0"/>
                    <a:pt x="0" y="657"/>
                    <a:pt x="431" y="657"/>
                  </a:cubicBezTo>
                  <a:cubicBezTo>
                    <a:pt x="438" y="657"/>
                    <a:pt x="446" y="657"/>
                    <a:pt x="453" y="656"/>
                  </a:cubicBezTo>
                  <a:lnTo>
                    <a:pt x="2263" y="668"/>
                  </a:lnTo>
                  <a:lnTo>
                    <a:pt x="2263" y="25"/>
                  </a:lnTo>
                  <a:lnTo>
                    <a:pt x="453" y="1"/>
                  </a:lnTo>
                  <a:lnTo>
                    <a:pt x="465" y="1"/>
                  </a:lnTo>
                  <a:cubicBezTo>
                    <a:pt x="454" y="1"/>
                    <a:pt x="443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7200856" y="4382947"/>
              <a:ext cx="64247" cy="18644"/>
            </a:xfrm>
            <a:custGeom>
              <a:avLst/>
              <a:gdLst/>
              <a:ahLst/>
              <a:cxnLst/>
              <a:rect l="l" t="t" r="r" b="b"/>
              <a:pathLst>
                <a:path w="2264" h="657" extrusionOk="0">
                  <a:moveTo>
                    <a:pt x="420" y="0"/>
                  </a:moveTo>
                  <a:cubicBezTo>
                    <a:pt x="0" y="0"/>
                    <a:pt x="0" y="646"/>
                    <a:pt x="420" y="646"/>
                  </a:cubicBezTo>
                  <a:cubicBezTo>
                    <a:pt x="431" y="646"/>
                    <a:pt x="442" y="645"/>
                    <a:pt x="453" y="644"/>
                  </a:cubicBezTo>
                  <a:lnTo>
                    <a:pt x="2263" y="656"/>
                  </a:lnTo>
                  <a:lnTo>
                    <a:pt x="2263" y="13"/>
                  </a:lnTo>
                  <a:lnTo>
                    <a:pt x="453" y="1"/>
                  </a:lnTo>
                  <a:cubicBezTo>
                    <a:pt x="442" y="1"/>
                    <a:pt x="431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7203921" y="4461664"/>
              <a:ext cx="60501" cy="18644"/>
            </a:xfrm>
            <a:custGeom>
              <a:avLst/>
              <a:gdLst/>
              <a:ahLst/>
              <a:cxnLst/>
              <a:rect l="l" t="t" r="r" b="b"/>
              <a:pathLst>
                <a:path w="2132" h="657" extrusionOk="0">
                  <a:moveTo>
                    <a:pt x="301" y="1"/>
                  </a:moveTo>
                  <a:cubicBezTo>
                    <a:pt x="132" y="1"/>
                    <a:pt x="0" y="140"/>
                    <a:pt x="0" y="323"/>
                  </a:cubicBezTo>
                  <a:cubicBezTo>
                    <a:pt x="0" y="502"/>
                    <a:pt x="143" y="645"/>
                    <a:pt x="322" y="645"/>
                  </a:cubicBezTo>
                  <a:lnTo>
                    <a:pt x="2119" y="656"/>
                  </a:lnTo>
                  <a:lnTo>
                    <a:pt x="2131" y="14"/>
                  </a:lnTo>
                  <a:lnTo>
                    <a:pt x="322" y="2"/>
                  </a:lnTo>
                  <a:cubicBezTo>
                    <a:pt x="315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7202899" y="4540410"/>
              <a:ext cx="60841" cy="18616"/>
            </a:xfrm>
            <a:custGeom>
              <a:avLst/>
              <a:gdLst/>
              <a:ahLst/>
              <a:cxnLst/>
              <a:rect l="l" t="t" r="r" b="b"/>
              <a:pathLst>
                <a:path w="2144" h="656" extrusionOk="0">
                  <a:moveTo>
                    <a:pt x="313" y="0"/>
                  </a:moveTo>
                  <a:cubicBezTo>
                    <a:pt x="144" y="0"/>
                    <a:pt x="12" y="139"/>
                    <a:pt x="12" y="322"/>
                  </a:cubicBezTo>
                  <a:cubicBezTo>
                    <a:pt x="0" y="501"/>
                    <a:pt x="155" y="644"/>
                    <a:pt x="334" y="644"/>
                  </a:cubicBezTo>
                  <a:lnTo>
                    <a:pt x="2144" y="656"/>
                  </a:lnTo>
                  <a:lnTo>
                    <a:pt x="2144" y="13"/>
                  </a:lnTo>
                  <a:lnTo>
                    <a:pt x="334" y="1"/>
                  </a:lnTo>
                  <a:cubicBezTo>
                    <a:pt x="327" y="0"/>
                    <a:pt x="32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5959904" y="3351813"/>
              <a:ext cx="1314332" cy="1302868"/>
            </a:xfrm>
            <a:custGeom>
              <a:avLst/>
              <a:gdLst/>
              <a:ahLst/>
              <a:cxnLst/>
              <a:rect l="l" t="t" r="r" b="b"/>
              <a:pathLst>
                <a:path w="46316" h="45912" fill="none" extrusionOk="0">
                  <a:moveTo>
                    <a:pt x="691" y="45518"/>
                  </a:moveTo>
                  <a:lnTo>
                    <a:pt x="45911" y="45911"/>
                  </a:lnTo>
                  <a:lnTo>
                    <a:pt x="46304" y="691"/>
                  </a:lnTo>
                  <a:cubicBezTo>
                    <a:pt x="46316" y="227"/>
                    <a:pt x="45756" y="1"/>
                    <a:pt x="45423" y="322"/>
                  </a:cubicBezTo>
                  <a:lnTo>
                    <a:pt x="334" y="44625"/>
                  </a:lnTo>
                  <a:cubicBezTo>
                    <a:pt x="0" y="44947"/>
                    <a:pt x="227" y="45506"/>
                    <a:pt x="691" y="45518"/>
                  </a:cubicBezTo>
                  <a:close/>
                  <a:moveTo>
                    <a:pt x="19765" y="36065"/>
                  </a:moveTo>
                  <a:lnTo>
                    <a:pt x="36612" y="19515"/>
                  </a:lnTo>
                  <a:cubicBezTo>
                    <a:pt x="36743" y="19396"/>
                    <a:pt x="36945" y="19479"/>
                    <a:pt x="36945" y="19658"/>
                  </a:cubicBezTo>
                  <a:lnTo>
                    <a:pt x="36803" y="36553"/>
                  </a:lnTo>
                  <a:lnTo>
                    <a:pt x="19896" y="36398"/>
                  </a:lnTo>
                  <a:cubicBezTo>
                    <a:pt x="19717" y="36410"/>
                    <a:pt x="19634" y="36184"/>
                    <a:pt x="19765" y="36065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6032209" y="3423777"/>
              <a:ext cx="1151474" cy="1141343"/>
            </a:xfrm>
            <a:custGeom>
              <a:avLst/>
              <a:gdLst/>
              <a:ahLst/>
              <a:cxnLst/>
              <a:rect l="l" t="t" r="r" b="b"/>
              <a:pathLst>
                <a:path w="40577" h="40220" fill="none" extrusionOk="0">
                  <a:moveTo>
                    <a:pt x="40220" y="40220"/>
                  </a:moveTo>
                  <a:lnTo>
                    <a:pt x="40577" y="1"/>
                  </a:lnTo>
                  <a:lnTo>
                    <a:pt x="0" y="39863"/>
                  </a:lnTo>
                  <a:close/>
                  <a:moveTo>
                    <a:pt x="17217" y="33529"/>
                  </a:moveTo>
                  <a:lnTo>
                    <a:pt x="34064" y="16979"/>
                  </a:lnTo>
                  <a:cubicBezTo>
                    <a:pt x="34195" y="16848"/>
                    <a:pt x="34397" y="16943"/>
                    <a:pt x="34397" y="17110"/>
                  </a:cubicBezTo>
                  <a:lnTo>
                    <a:pt x="34255" y="34017"/>
                  </a:lnTo>
                  <a:lnTo>
                    <a:pt x="17348" y="33862"/>
                  </a:lnTo>
                  <a:cubicBezTo>
                    <a:pt x="17181" y="33862"/>
                    <a:pt x="17098" y="33648"/>
                    <a:pt x="17217" y="335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260;p51"/>
          <p:cNvGrpSpPr/>
          <p:nvPr/>
        </p:nvGrpSpPr>
        <p:grpSpPr>
          <a:xfrm rot="3746136">
            <a:off x="1542512" y="271919"/>
            <a:ext cx="540498" cy="1298853"/>
            <a:chOff x="3149325" y="2393675"/>
            <a:chExt cx="359100" cy="862941"/>
          </a:xfrm>
        </p:grpSpPr>
        <p:sp>
          <p:nvSpPr>
            <p:cNvPr id="84" name="Google Shape;1261;p51"/>
            <p:cNvSpPr/>
            <p:nvPr/>
          </p:nvSpPr>
          <p:spPr>
            <a:xfrm>
              <a:off x="3149325" y="2393675"/>
              <a:ext cx="359100" cy="862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262;p51"/>
            <p:cNvGrpSpPr/>
            <p:nvPr/>
          </p:nvGrpSpPr>
          <p:grpSpPr>
            <a:xfrm>
              <a:off x="3149325" y="2393675"/>
              <a:ext cx="359030" cy="862941"/>
              <a:chOff x="3149325" y="2393675"/>
              <a:chExt cx="359030" cy="862941"/>
            </a:xfrm>
          </p:grpSpPr>
          <p:sp>
            <p:nvSpPr>
              <p:cNvPr id="86" name="Google Shape;1263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rgbClr val="FBF2C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64;p51"/>
              <p:cNvSpPr/>
              <p:nvPr/>
            </p:nvSpPr>
            <p:spPr>
              <a:xfrm flipH="1">
                <a:off x="3149325" y="2393675"/>
                <a:ext cx="359030" cy="52618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68" extrusionOk="0">
                    <a:moveTo>
                      <a:pt x="1726" y="1"/>
                    </a:moveTo>
                    <a:cubicBezTo>
                      <a:pt x="774" y="1"/>
                      <a:pt x="0" y="775"/>
                      <a:pt x="0" y="1727"/>
                    </a:cubicBezTo>
                    <a:lnTo>
                      <a:pt x="0" y="17467"/>
                    </a:lnTo>
                    <a:lnTo>
                      <a:pt x="11918" y="9788"/>
                    </a:lnTo>
                    <a:lnTo>
                      <a:pt x="11918" y="1727"/>
                    </a:lnTo>
                    <a:cubicBezTo>
                      <a:pt x="11918" y="775"/>
                      <a:pt x="11144" y="1"/>
                      <a:pt x="10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65;p51"/>
              <p:cNvSpPr/>
              <p:nvPr/>
            </p:nvSpPr>
            <p:spPr>
              <a:xfrm flipH="1">
                <a:off x="3149325" y="2730075"/>
                <a:ext cx="359030" cy="526541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80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15741"/>
                    </a:lnTo>
                    <a:cubicBezTo>
                      <a:pt x="0" y="16693"/>
                      <a:pt x="774" y="17479"/>
                      <a:pt x="1726" y="17479"/>
                    </a:cubicBezTo>
                    <a:lnTo>
                      <a:pt x="10180" y="17479"/>
                    </a:lnTo>
                    <a:cubicBezTo>
                      <a:pt x="11144" y="17467"/>
                      <a:pt x="11918" y="16693"/>
                      <a:pt x="11918" y="15741"/>
                    </a:cubicBez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66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" name="Google Shape;1267;p51"/>
          <p:cNvGrpSpPr/>
          <p:nvPr/>
        </p:nvGrpSpPr>
        <p:grpSpPr>
          <a:xfrm rot="-1365765">
            <a:off x="6931668" y="3605540"/>
            <a:ext cx="584746" cy="865623"/>
            <a:chOff x="4715450" y="3995275"/>
            <a:chExt cx="388475" cy="575075"/>
          </a:xfrm>
        </p:grpSpPr>
        <p:sp>
          <p:nvSpPr>
            <p:cNvPr id="91" name="Google Shape;1268;p51"/>
            <p:cNvSpPr/>
            <p:nvPr/>
          </p:nvSpPr>
          <p:spPr>
            <a:xfrm>
              <a:off x="4888400" y="4273875"/>
              <a:ext cx="55675" cy="47725"/>
            </a:xfrm>
            <a:custGeom>
              <a:avLst/>
              <a:gdLst/>
              <a:ahLst/>
              <a:cxnLst/>
              <a:rect l="l" t="t" r="r" b="b"/>
              <a:pathLst>
                <a:path w="2227" h="1909" extrusionOk="0">
                  <a:moveTo>
                    <a:pt x="1274" y="0"/>
                  </a:moveTo>
                  <a:cubicBezTo>
                    <a:pt x="429" y="0"/>
                    <a:pt x="0" y="1024"/>
                    <a:pt x="596" y="1631"/>
                  </a:cubicBezTo>
                  <a:cubicBezTo>
                    <a:pt x="791" y="1823"/>
                    <a:pt x="1029" y="1908"/>
                    <a:pt x="1262" y="1908"/>
                  </a:cubicBezTo>
                  <a:cubicBezTo>
                    <a:pt x="1755" y="1908"/>
                    <a:pt x="2227" y="1527"/>
                    <a:pt x="2227" y="953"/>
                  </a:cubicBezTo>
                  <a:cubicBezTo>
                    <a:pt x="2227" y="429"/>
                    <a:pt x="1798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69;p51"/>
            <p:cNvSpPr/>
            <p:nvPr/>
          </p:nvSpPr>
          <p:spPr>
            <a:xfrm>
              <a:off x="4904475" y="42819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1"/>
                  </a:moveTo>
                  <a:lnTo>
                    <a:pt x="536" y="537"/>
                  </a:lnTo>
                  <a:lnTo>
                    <a:pt x="0" y="537"/>
                  </a:lnTo>
                  <a:lnTo>
                    <a:pt x="0" y="727"/>
                  </a:lnTo>
                  <a:lnTo>
                    <a:pt x="536" y="727"/>
                  </a:lnTo>
                  <a:lnTo>
                    <a:pt x="536" y="1263"/>
                  </a:lnTo>
                  <a:lnTo>
                    <a:pt x="738" y="1263"/>
                  </a:lnTo>
                  <a:lnTo>
                    <a:pt x="738" y="727"/>
                  </a:lnTo>
                  <a:lnTo>
                    <a:pt x="1262" y="727"/>
                  </a:lnTo>
                  <a:lnTo>
                    <a:pt x="1262" y="537"/>
                  </a:lnTo>
                  <a:lnTo>
                    <a:pt x="738" y="537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70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rgbClr val="F0C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71;p51"/>
            <p:cNvSpPr/>
            <p:nvPr/>
          </p:nvSpPr>
          <p:spPr>
            <a:xfrm>
              <a:off x="4730350" y="4010450"/>
              <a:ext cx="358400" cy="545025"/>
            </a:xfrm>
            <a:custGeom>
              <a:avLst/>
              <a:gdLst/>
              <a:ahLst/>
              <a:cxnLst/>
              <a:rect l="l" t="t" r="r" b="b"/>
              <a:pathLst>
                <a:path w="14336" h="21801" extrusionOk="0">
                  <a:moveTo>
                    <a:pt x="976" y="0"/>
                  </a:moveTo>
                  <a:cubicBezTo>
                    <a:pt x="441" y="0"/>
                    <a:pt x="12" y="429"/>
                    <a:pt x="12" y="965"/>
                  </a:cubicBezTo>
                  <a:lnTo>
                    <a:pt x="12" y="3453"/>
                  </a:lnTo>
                  <a:cubicBezTo>
                    <a:pt x="0" y="3739"/>
                    <a:pt x="143" y="4013"/>
                    <a:pt x="369" y="4191"/>
                  </a:cubicBezTo>
                  <a:cubicBezTo>
                    <a:pt x="1607" y="5215"/>
                    <a:pt x="2048" y="8323"/>
                    <a:pt x="2048" y="10906"/>
                  </a:cubicBezTo>
                  <a:cubicBezTo>
                    <a:pt x="2048" y="13478"/>
                    <a:pt x="1607" y="16598"/>
                    <a:pt x="369" y="17610"/>
                  </a:cubicBezTo>
                  <a:cubicBezTo>
                    <a:pt x="143" y="17788"/>
                    <a:pt x="12" y="18062"/>
                    <a:pt x="12" y="18348"/>
                  </a:cubicBezTo>
                  <a:lnTo>
                    <a:pt x="12" y="20824"/>
                  </a:lnTo>
                  <a:cubicBezTo>
                    <a:pt x="12" y="21360"/>
                    <a:pt x="441" y="21801"/>
                    <a:pt x="976" y="21801"/>
                  </a:cubicBezTo>
                  <a:lnTo>
                    <a:pt x="13371" y="21801"/>
                  </a:lnTo>
                  <a:cubicBezTo>
                    <a:pt x="13907" y="21801"/>
                    <a:pt x="14335" y="21360"/>
                    <a:pt x="14335" y="20824"/>
                  </a:cubicBezTo>
                  <a:lnTo>
                    <a:pt x="14335" y="18348"/>
                  </a:lnTo>
                  <a:cubicBezTo>
                    <a:pt x="14335" y="18062"/>
                    <a:pt x="14204" y="17788"/>
                    <a:pt x="13978" y="17610"/>
                  </a:cubicBezTo>
                  <a:cubicBezTo>
                    <a:pt x="12740" y="16598"/>
                    <a:pt x="12299" y="13478"/>
                    <a:pt x="12299" y="10906"/>
                  </a:cubicBezTo>
                  <a:cubicBezTo>
                    <a:pt x="12299" y="8323"/>
                    <a:pt x="12740" y="5215"/>
                    <a:pt x="13978" y="4191"/>
                  </a:cubicBezTo>
                  <a:cubicBezTo>
                    <a:pt x="14204" y="4013"/>
                    <a:pt x="14335" y="3739"/>
                    <a:pt x="14335" y="3453"/>
                  </a:cubicBezTo>
                  <a:lnTo>
                    <a:pt x="14335" y="965"/>
                  </a:lnTo>
                  <a:cubicBezTo>
                    <a:pt x="14335" y="429"/>
                    <a:pt x="13907" y="0"/>
                    <a:pt x="13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72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3967" y="595"/>
                  </a:moveTo>
                  <a:cubicBezTo>
                    <a:pt x="14503" y="595"/>
                    <a:pt x="14943" y="1024"/>
                    <a:pt x="14943" y="1572"/>
                  </a:cubicBezTo>
                  <a:lnTo>
                    <a:pt x="14943" y="4048"/>
                  </a:lnTo>
                  <a:cubicBezTo>
                    <a:pt x="14943" y="4346"/>
                    <a:pt x="14800" y="4620"/>
                    <a:pt x="14574" y="4798"/>
                  </a:cubicBezTo>
                  <a:cubicBezTo>
                    <a:pt x="13348" y="5810"/>
                    <a:pt x="12895" y="8930"/>
                    <a:pt x="12895" y="11501"/>
                  </a:cubicBezTo>
                  <a:cubicBezTo>
                    <a:pt x="12895" y="14073"/>
                    <a:pt x="13348" y="17193"/>
                    <a:pt x="14586" y="18205"/>
                  </a:cubicBezTo>
                  <a:cubicBezTo>
                    <a:pt x="14800" y="18383"/>
                    <a:pt x="14931" y="18657"/>
                    <a:pt x="14943" y="18943"/>
                  </a:cubicBezTo>
                  <a:lnTo>
                    <a:pt x="14943" y="21431"/>
                  </a:lnTo>
                  <a:cubicBezTo>
                    <a:pt x="14943" y="21967"/>
                    <a:pt x="14503" y="22396"/>
                    <a:pt x="13967" y="22396"/>
                  </a:cubicBezTo>
                  <a:lnTo>
                    <a:pt x="1572" y="22396"/>
                  </a:lnTo>
                  <a:cubicBezTo>
                    <a:pt x="1037" y="22396"/>
                    <a:pt x="608" y="21967"/>
                    <a:pt x="608" y="21431"/>
                  </a:cubicBezTo>
                  <a:lnTo>
                    <a:pt x="608" y="18943"/>
                  </a:lnTo>
                  <a:cubicBezTo>
                    <a:pt x="608" y="18657"/>
                    <a:pt x="739" y="18383"/>
                    <a:pt x="965" y="18205"/>
                  </a:cubicBezTo>
                  <a:cubicBezTo>
                    <a:pt x="2203" y="17193"/>
                    <a:pt x="2644" y="14073"/>
                    <a:pt x="2644" y="11501"/>
                  </a:cubicBezTo>
                  <a:cubicBezTo>
                    <a:pt x="2644" y="8930"/>
                    <a:pt x="2203" y="5810"/>
                    <a:pt x="965" y="4798"/>
                  </a:cubicBezTo>
                  <a:cubicBezTo>
                    <a:pt x="739" y="4620"/>
                    <a:pt x="608" y="4346"/>
                    <a:pt x="608" y="4048"/>
                  </a:cubicBezTo>
                  <a:lnTo>
                    <a:pt x="608" y="1572"/>
                  </a:lnTo>
                  <a:cubicBezTo>
                    <a:pt x="608" y="1024"/>
                    <a:pt x="1037" y="595"/>
                    <a:pt x="1572" y="595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73;p51"/>
            <p:cNvSpPr/>
            <p:nvPr/>
          </p:nvSpPr>
          <p:spPr>
            <a:xfrm>
              <a:off x="4830050" y="4072350"/>
              <a:ext cx="159275" cy="498000"/>
            </a:xfrm>
            <a:custGeom>
              <a:avLst/>
              <a:gdLst/>
              <a:ahLst/>
              <a:cxnLst/>
              <a:rect l="l" t="t" r="r" b="b"/>
              <a:pathLst>
                <a:path w="6371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6371" y="19920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74;p51"/>
            <p:cNvSpPr/>
            <p:nvPr/>
          </p:nvSpPr>
          <p:spPr>
            <a:xfrm>
              <a:off x="4881250" y="4072350"/>
              <a:ext cx="108075" cy="498000"/>
            </a:xfrm>
            <a:custGeom>
              <a:avLst/>
              <a:gdLst/>
              <a:ahLst/>
              <a:cxnLst/>
              <a:rect l="l" t="t" r="r" b="b"/>
              <a:pathLst>
                <a:path w="4323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4323" y="19920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75;p51"/>
            <p:cNvSpPr/>
            <p:nvPr/>
          </p:nvSpPr>
          <p:spPr>
            <a:xfrm>
              <a:off x="4881250" y="4072350"/>
              <a:ext cx="23550" cy="498000"/>
            </a:xfrm>
            <a:custGeom>
              <a:avLst/>
              <a:gdLst/>
              <a:ahLst/>
              <a:cxnLst/>
              <a:rect l="l" t="t" r="r" b="b"/>
              <a:pathLst>
                <a:path w="942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941" y="19920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76;p51"/>
            <p:cNvSpPr/>
            <p:nvPr/>
          </p:nvSpPr>
          <p:spPr>
            <a:xfrm>
              <a:off x="4903275" y="4258975"/>
              <a:ext cx="55700" cy="47725"/>
            </a:xfrm>
            <a:custGeom>
              <a:avLst/>
              <a:gdLst/>
              <a:ahLst/>
              <a:cxnLst/>
              <a:rect l="l" t="t" r="r" b="b"/>
              <a:pathLst>
                <a:path w="2228" h="1909" extrusionOk="0">
                  <a:moveTo>
                    <a:pt x="1275" y="1"/>
                  </a:moveTo>
                  <a:cubicBezTo>
                    <a:pt x="429" y="1"/>
                    <a:pt x="1" y="1025"/>
                    <a:pt x="596" y="1632"/>
                  </a:cubicBezTo>
                  <a:cubicBezTo>
                    <a:pt x="791" y="1823"/>
                    <a:pt x="1029" y="1909"/>
                    <a:pt x="1263" y="1909"/>
                  </a:cubicBezTo>
                  <a:cubicBezTo>
                    <a:pt x="1755" y="1909"/>
                    <a:pt x="2227" y="1527"/>
                    <a:pt x="2227" y="953"/>
                  </a:cubicBezTo>
                  <a:cubicBezTo>
                    <a:pt x="2227" y="430"/>
                    <a:pt x="1799" y="1"/>
                    <a:pt x="1275" y="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77;p51"/>
            <p:cNvSpPr/>
            <p:nvPr/>
          </p:nvSpPr>
          <p:spPr>
            <a:xfrm>
              <a:off x="4919350" y="42670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0"/>
                  </a:moveTo>
                  <a:lnTo>
                    <a:pt x="536" y="536"/>
                  </a:lnTo>
                  <a:lnTo>
                    <a:pt x="1" y="536"/>
                  </a:lnTo>
                  <a:lnTo>
                    <a:pt x="1" y="727"/>
                  </a:lnTo>
                  <a:lnTo>
                    <a:pt x="536" y="727"/>
                  </a:lnTo>
                  <a:lnTo>
                    <a:pt x="536" y="1262"/>
                  </a:lnTo>
                  <a:lnTo>
                    <a:pt x="739" y="1262"/>
                  </a:lnTo>
                  <a:lnTo>
                    <a:pt x="739" y="727"/>
                  </a:lnTo>
                  <a:lnTo>
                    <a:pt x="1263" y="727"/>
                  </a:lnTo>
                  <a:lnTo>
                    <a:pt x="1263" y="536"/>
                  </a:lnTo>
                  <a:lnTo>
                    <a:pt x="739" y="53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278;p51"/>
          <p:cNvGrpSpPr/>
          <p:nvPr/>
        </p:nvGrpSpPr>
        <p:grpSpPr>
          <a:xfrm rot="-1579501">
            <a:off x="713984" y="3784171"/>
            <a:ext cx="203153" cy="1339689"/>
            <a:chOff x="4298066" y="1730525"/>
            <a:chExt cx="219952" cy="2277116"/>
          </a:xfrm>
        </p:grpSpPr>
        <p:grpSp>
          <p:nvGrpSpPr>
            <p:cNvPr id="102" name="Google Shape;1279;p51"/>
            <p:cNvGrpSpPr/>
            <p:nvPr/>
          </p:nvGrpSpPr>
          <p:grpSpPr>
            <a:xfrm>
              <a:off x="4301119" y="1732113"/>
              <a:ext cx="216900" cy="2275528"/>
              <a:chOff x="4298100" y="1730525"/>
              <a:chExt cx="216900" cy="2275528"/>
            </a:xfrm>
          </p:grpSpPr>
          <p:sp>
            <p:nvSpPr>
              <p:cNvPr id="111" name="Google Shape;1280;p51"/>
              <p:cNvSpPr/>
              <p:nvPr/>
            </p:nvSpPr>
            <p:spPr>
              <a:xfrm>
                <a:off x="4300188" y="3793353"/>
                <a:ext cx="212700" cy="212700"/>
              </a:xfrm>
              <a:prstGeom prst="pie">
                <a:avLst>
                  <a:gd name="adj1" fmla="val 21583463"/>
                  <a:gd name="adj2" fmla="val 10817117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81;p51"/>
              <p:cNvSpPr/>
              <p:nvPr/>
            </p:nvSpPr>
            <p:spPr>
              <a:xfrm>
                <a:off x="4300225" y="2019375"/>
                <a:ext cx="212700" cy="18801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82;p51"/>
              <p:cNvSpPr/>
              <p:nvPr/>
            </p:nvSpPr>
            <p:spPr>
              <a:xfrm>
                <a:off x="4298100" y="1730525"/>
                <a:ext cx="216900" cy="2889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283;p51"/>
            <p:cNvSpPr/>
            <p:nvPr/>
          </p:nvSpPr>
          <p:spPr>
            <a:xfrm>
              <a:off x="4333292" y="2054577"/>
              <a:ext cx="76086" cy="1704070"/>
            </a:xfrm>
            <a:custGeom>
              <a:avLst/>
              <a:gdLst/>
              <a:ahLst/>
              <a:cxnLst/>
              <a:rect l="l" t="t" r="r" b="b"/>
              <a:pathLst>
                <a:path w="1286" h="28802" extrusionOk="0">
                  <a:moveTo>
                    <a:pt x="0" y="1"/>
                  </a:moveTo>
                  <a:lnTo>
                    <a:pt x="0" y="28802"/>
                  </a:lnTo>
                  <a:lnTo>
                    <a:pt x="1286" y="28802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84;p51"/>
            <p:cNvSpPr/>
            <p:nvPr/>
          </p:nvSpPr>
          <p:spPr>
            <a:xfrm>
              <a:off x="4375536" y="1730525"/>
              <a:ext cx="62064" cy="84606"/>
            </a:xfrm>
            <a:custGeom>
              <a:avLst/>
              <a:gdLst/>
              <a:ahLst/>
              <a:cxnLst/>
              <a:rect l="l" t="t" r="r" b="b"/>
              <a:pathLst>
                <a:path w="1049" h="1430" extrusionOk="0">
                  <a:moveTo>
                    <a:pt x="524" y="1"/>
                  </a:moveTo>
                  <a:lnTo>
                    <a:pt x="0" y="1429"/>
                  </a:lnTo>
                  <a:lnTo>
                    <a:pt x="1048" y="142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85;p51"/>
            <p:cNvSpPr/>
            <p:nvPr/>
          </p:nvSpPr>
          <p:spPr>
            <a:xfrm>
              <a:off x="4300159" y="1815073"/>
              <a:ext cx="212817" cy="204356"/>
            </a:xfrm>
            <a:custGeom>
              <a:avLst/>
              <a:gdLst/>
              <a:ahLst/>
              <a:cxnLst/>
              <a:rect l="l" t="t" r="r" b="b"/>
              <a:pathLst>
                <a:path w="3597" h="3454" extrusionOk="0">
                  <a:moveTo>
                    <a:pt x="1274" y="0"/>
                  </a:moveTo>
                  <a:lnTo>
                    <a:pt x="0" y="3453"/>
                  </a:lnTo>
                  <a:lnTo>
                    <a:pt x="3596" y="3453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86;p51"/>
            <p:cNvSpPr/>
            <p:nvPr/>
          </p:nvSpPr>
          <p:spPr>
            <a:xfrm>
              <a:off x="4298066" y="3860793"/>
              <a:ext cx="217017" cy="142351"/>
            </a:xfrm>
            <a:custGeom>
              <a:avLst/>
              <a:gdLst/>
              <a:ahLst/>
              <a:cxnLst/>
              <a:rect l="l" t="t" r="r" b="b"/>
              <a:pathLst>
                <a:path w="3668" h="2406" extrusionOk="0">
                  <a:moveTo>
                    <a:pt x="36" y="0"/>
                  </a:moveTo>
                  <a:lnTo>
                    <a:pt x="36" y="548"/>
                  </a:lnTo>
                  <a:cubicBezTo>
                    <a:pt x="1" y="1572"/>
                    <a:pt x="822" y="2405"/>
                    <a:pt x="1834" y="2405"/>
                  </a:cubicBezTo>
                  <a:cubicBezTo>
                    <a:pt x="2846" y="2405"/>
                    <a:pt x="3668" y="1572"/>
                    <a:pt x="3632" y="548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87;p51"/>
            <p:cNvSpPr/>
            <p:nvPr/>
          </p:nvSpPr>
          <p:spPr>
            <a:xfrm>
              <a:off x="4300159" y="2019373"/>
              <a:ext cx="212817" cy="1704070"/>
            </a:xfrm>
            <a:custGeom>
              <a:avLst/>
              <a:gdLst/>
              <a:ahLst/>
              <a:cxnLst/>
              <a:rect l="l" t="t" r="r" b="b"/>
              <a:pathLst>
                <a:path w="359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3596" y="28801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88;p51"/>
            <p:cNvSpPr/>
            <p:nvPr/>
          </p:nvSpPr>
          <p:spPr>
            <a:xfrm>
              <a:off x="4368496" y="2019373"/>
              <a:ext cx="76145" cy="1704070"/>
            </a:xfrm>
            <a:custGeom>
              <a:avLst/>
              <a:gdLst/>
              <a:ahLst/>
              <a:cxnLst/>
              <a:rect l="l" t="t" r="r" b="b"/>
              <a:pathLst>
                <a:path w="128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1286" y="2880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89;p51"/>
            <p:cNvSpPr/>
            <p:nvPr/>
          </p:nvSpPr>
          <p:spPr>
            <a:xfrm>
              <a:off x="4300159" y="3723410"/>
              <a:ext cx="212817" cy="137440"/>
            </a:xfrm>
            <a:custGeom>
              <a:avLst/>
              <a:gdLst/>
              <a:ahLst/>
              <a:cxnLst/>
              <a:rect l="l" t="t" r="r" b="b"/>
              <a:pathLst>
                <a:path w="3597" h="2323" extrusionOk="0">
                  <a:moveTo>
                    <a:pt x="0" y="0"/>
                  </a:moveTo>
                  <a:lnTo>
                    <a:pt x="0" y="2322"/>
                  </a:lnTo>
                  <a:lnTo>
                    <a:pt x="3596" y="2322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0;p51"/>
            <p:cNvSpPr/>
            <p:nvPr/>
          </p:nvSpPr>
          <p:spPr>
            <a:xfrm>
              <a:off x="4300159" y="3764944"/>
              <a:ext cx="212817" cy="53603"/>
            </a:xfrm>
            <a:custGeom>
              <a:avLst/>
              <a:gdLst/>
              <a:ahLst/>
              <a:cxnLst/>
              <a:rect l="l" t="t" r="r" b="b"/>
              <a:pathLst>
                <a:path w="359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3596" y="906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CHỮ NHẬT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I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7" y="2080008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434" y="2999563"/>
            <a:ext cx="1598613" cy="113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635" y="3000635"/>
            <a:ext cx="1571625" cy="1076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512215" y="1520162"/>
            <a:ext cx="6570295" cy="2259354"/>
            <a:chOff x="254503" y="268253"/>
            <a:chExt cx="8513996" cy="4594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687007" y="1897524"/>
            <a:ext cx="4218629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>
                <a:latin typeface="+mn-lt"/>
              </a:rPr>
              <a:t>1. Nhận biết hình chữ nhật</a:t>
            </a:r>
            <a:endParaRPr sz="4400" b="1" dirty="0">
              <a:latin typeface="+mn-lt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627" y="67225"/>
            <a:ext cx="2079387" cy="13785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81697" y="698500"/>
            <a:ext cx="5380903" cy="421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342898" y="698500"/>
            <a:ext cx="5080002" cy="4216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latin typeface="+mn-lt"/>
              </a:rPr>
              <a:t>Với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hình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chữ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nhật</a:t>
            </a:r>
            <a:r>
              <a:rPr lang="en-US" sz="1800" i="1" dirty="0">
                <a:latin typeface="+mn-lt"/>
              </a:rPr>
              <a:t> ABCD ở </a:t>
            </a:r>
            <a:r>
              <a:rPr lang="en-US" sz="1800" i="1" dirty="0" err="1">
                <a:latin typeface="+mn-lt"/>
              </a:rPr>
              <a:t>Hình</a:t>
            </a:r>
            <a:r>
              <a:rPr lang="en-US" sz="1800" i="1" dirty="0">
                <a:latin typeface="+mn-lt"/>
              </a:rPr>
              <a:t> 13, </a:t>
            </a:r>
            <a:r>
              <a:rPr lang="en-US" sz="1800" i="1" dirty="0" err="1">
                <a:latin typeface="+mn-lt"/>
              </a:rPr>
              <a:t>thực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hiện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hoạt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động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sau</a:t>
            </a:r>
            <a:r>
              <a:rPr lang="en-US" sz="1800" i="1" dirty="0">
                <a:latin typeface="+mn-lt"/>
              </a:rPr>
              <a:t>: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a) </a:t>
            </a:r>
            <a:r>
              <a:rPr lang="en-US" sz="1800" dirty="0" err="1">
                <a:latin typeface="+mn-lt"/>
              </a:rPr>
              <a:t>Đếm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số</a:t>
            </a:r>
            <a:r>
              <a:rPr lang="en-US" sz="1800" dirty="0">
                <a:latin typeface="+mn-lt"/>
              </a:rPr>
              <a:t> </a:t>
            </a:r>
            <a:r>
              <a:rPr lang="en-US" sz="1800">
                <a:latin typeface="+mn-lt"/>
              </a:rPr>
              <a:t>ô vuông </a:t>
            </a:r>
            <a:r>
              <a:rPr lang="en-US" sz="1800" dirty="0" err="1">
                <a:latin typeface="+mn-lt"/>
              </a:rPr>
              <a:t>để</a:t>
            </a:r>
            <a:r>
              <a:rPr lang="en-US" sz="1800" dirty="0">
                <a:latin typeface="+mn-lt"/>
              </a:rPr>
              <a:t> so </a:t>
            </a:r>
            <a:r>
              <a:rPr lang="en-US" sz="1800" dirty="0" err="1">
                <a:latin typeface="+mn-lt"/>
              </a:rPr>
              <a:t>sánh</a:t>
            </a:r>
            <a:r>
              <a:rPr lang="en-US" sz="1800" dirty="0">
                <a:latin typeface="+mn-lt"/>
              </a:rPr>
              <a:t>: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- </a:t>
            </a:r>
            <a:r>
              <a:rPr lang="en-US" sz="1800" dirty="0" err="1">
                <a:latin typeface="+mn-lt"/>
              </a:rPr>
              <a:t>Độ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dài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cặp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cạnh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đối</a:t>
            </a:r>
            <a:r>
              <a:rPr lang="en-US" sz="1800" dirty="0">
                <a:latin typeface="+mn-lt"/>
              </a:rPr>
              <a:t> AB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CD;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- </a:t>
            </a:r>
            <a:r>
              <a:rPr lang="en-US" sz="1800" dirty="0" err="1">
                <a:latin typeface="+mn-lt"/>
              </a:rPr>
              <a:t>Độ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dài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cặp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cạnh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đối</a:t>
            </a:r>
            <a:r>
              <a:rPr lang="en-US" sz="1800" dirty="0">
                <a:latin typeface="+mn-lt"/>
              </a:rPr>
              <a:t> AD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BC.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b) </a:t>
            </a:r>
            <a:r>
              <a:rPr lang="en-US" sz="1800" dirty="0" err="1">
                <a:latin typeface="+mn-lt"/>
              </a:rPr>
              <a:t>Quan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sát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xem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cạnh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đối</a:t>
            </a:r>
            <a:r>
              <a:rPr lang="en-US" sz="1800" dirty="0">
                <a:latin typeface="+mn-lt"/>
              </a:rPr>
              <a:t> AB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CD; AD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BC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hình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chữ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nhật</a:t>
            </a:r>
            <a:r>
              <a:rPr lang="en-US" sz="1800" dirty="0">
                <a:latin typeface="+mn-lt"/>
              </a:rPr>
              <a:t> ABCD </a:t>
            </a:r>
            <a:r>
              <a:rPr lang="en-US" sz="1800" dirty="0" err="1">
                <a:latin typeface="+mn-lt"/>
              </a:rPr>
              <a:t>có</a:t>
            </a:r>
            <a:r>
              <a:rPr lang="en-US" sz="1800" dirty="0">
                <a:latin typeface="+mn-lt"/>
              </a:rPr>
              <a:t> song </a:t>
            </a:r>
            <a:r>
              <a:rPr lang="en-US" sz="1800" dirty="0" err="1">
                <a:latin typeface="+mn-lt"/>
              </a:rPr>
              <a:t>song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với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nhau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không</a:t>
            </a:r>
            <a:r>
              <a:rPr lang="en-US" sz="1800" dirty="0">
                <a:latin typeface="+mn-lt"/>
              </a:rPr>
              <a:t>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c) </a:t>
            </a:r>
            <a:r>
              <a:rPr lang="en-US" sz="1800" dirty="0" err="1">
                <a:latin typeface="+mn-lt"/>
              </a:rPr>
              <a:t>Sử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dụng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thước</a:t>
            </a:r>
            <a:r>
              <a:rPr lang="en-US" sz="1800" dirty="0">
                <a:latin typeface="+mn-lt"/>
              </a:rPr>
              <a:t> </a:t>
            </a:r>
            <a:r>
              <a:rPr lang="en-US" sz="1800" err="1">
                <a:latin typeface="+mn-lt"/>
              </a:rPr>
              <a:t>thẳng</a:t>
            </a:r>
            <a:r>
              <a:rPr lang="en-US" sz="1800">
                <a:latin typeface="+mn-lt"/>
              </a:rPr>
              <a:t> (có </a:t>
            </a:r>
            <a:r>
              <a:rPr lang="en-US" sz="1800" dirty="0">
                <a:latin typeface="+mn-lt"/>
              </a:rPr>
              <a:t>chia </a:t>
            </a:r>
            <a:r>
              <a:rPr lang="en-US" sz="1800" dirty="0" err="1">
                <a:latin typeface="+mn-lt"/>
              </a:rPr>
              <a:t>đơn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vị</a:t>
            </a:r>
            <a:r>
              <a:rPr lang="en-US" sz="1800" dirty="0">
                <a:latin typeface="+mn-lt"/>
              </a:rPr>
              <a:t>) </a:t>
            </a:r>
            <a:r>
              <a:rPr lang="en-US" sz="1800" dirty="0" err="1">
                <a:latin typeface="+mn-lt"/>
              </a:rPr>
              <a:t>để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độ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dài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đường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chéo</a:t>
            </a:r>
            <a:r>
              <a:rPr lang="en-US" sz="1800" dirty="0">
                <a:latin typeface="+mn-lt"/>
              </a:rPr>
              <a:t> AC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BD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hình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chữ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nhật</a:t>
            </a:r>
            <a:r>
              <a:rPr lang="en-US" sz="1800" dirty="0">
                <a:latin typeface="+mn-lt"/>
              </a:rPr>
              <a:t> ABCD.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d) </a:t>
            </a:r>
            <a:r>
              <a:rPr lang="en-US" sz="1800" dirty="0" err="1">
                <a:latin typeface="+mn-lt"/>
              </a:rPr>
              <a:t>Nêu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đặc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điểm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bốn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góc</a:t>
            </a:r>
            <a:r>
              <a:rPr lang="en-US" sz="1800" dirty="0">
                <a:latin typeface="+mn-lt"/>
              </a:rPr>
              <a:t> ở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đỉnh</a:t>
            </a:r>
            <a:r>
              <a:rPr lang="en-US" sz="1800" dirty="0">
                <a:latin typeface="+mn-lt"/>
              </a:rPr>
              <a:t> A, B, C, D.</a:t>
            </a:r>
            <a:endParaRPr sz="1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488" y="1879600"/>
            <a:ext cx="3025099" cy="2408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96" y="32072"/>
            <a:ext cx="714375" cy="352425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 rot="10800000" flipH="1">
            <a:off x="63807" y="972537"/>
            <a:ext cx="4542700" cy="401353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4"/>
          <p:cNvSpPr txBox="1">
            <a:spLocks noGrp="1"/>
          </p:cNvSpPr>
          <p:nvPr>
            <p:ph type="title"/>
          </p:nvPr>
        </p:nvSpPr>
        <p:spPr>
          <a:xfrm>
            <a:off x="2741290" y="35634"/>
            <a:ext cx="3108667" cy="80944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u="sng">
                <a:solidFill>
                  <a:schemeClr val="tx1"/>
                </a:solidFill>
                <a:latin typeface="+mn-lt"/>
              </a:rPr>
              <a:t>Kết </a:t>
            </a:r>
            <a:r>
              <a:rPr lang="en" sz="2800" i="1" u="sng" dirty="0">
                <a:solidFill>
                  <a:schemeClr val="tx1"/>
                </a:solidFill>
                <a:latin typeface="+mn-lt"/>
              </a:rPr>
              <a:t>quả  </a:t>
            </a:r>
            <a:endParaRPr sz="2800" i="1" u="sng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608" y="234406"/>
            <a:ext cx="904875" cy="5334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65" y="838117"/>
            <a:ext cx="4783012" cy="115152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a) </a:t>
            </a:r>
            <a:r>
              <a:rPr lang="en-US" sz="2400" b="0" dirty="0" err="1">
                <a:latin typeface="+mn-lt"/>
              </a:rPr>
              <a:t>Cặp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cạnh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đối</a:t>
            </a:r>
            <a:r>
              <a:rPr lang="en-US" sz="2400" b="0" dirty="0">
                <a:latin typeface="+mn-lt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0" dirty="0">
                <a:latin typeface="+mn-lt"/>
              </a:rPr>
              <a:t> AB </a:t>
            </a:r>
            <a:r>
              <a:rPr lang="en-US" sz="2400" b="0">
                <a:latin typeface="+mn-lt"/>
              </a:rPr>
              <a:t>= DC; </a:t>
            </a:r>
            <a:r>
              <a:rPr lang="en-US" sz="2400" b="0" dirty="0">
                <a:latin typeface="+mn-lt"/>
              </a:rPr>
              <a:t>AD = BC </a:t>
            </a:r>
            <a:endParaRPr lang="vi-VN" sz="2400" b="0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046" y="1662792"/>
            <a:ext cx="3025099" cy="2408412"/>
          </a:xfrm>
          <a:prstGeom prst="rect">
            <a:avLst/>
          </a:prstGeom>
        </p:spPr>
      </p:pic>
      <p:sp>
        <p:nvSpPr>
          <p:cNvPr id="25" name="Subtitle 1"/>
          <p:cNvSpPr>
            <a:spLocks noGrp="1"/>
          </p:cNvSpPr>
          <p:nvPr>
            <p:ph type="subTitle" idx="1"/>
          </p:nvPr>
        </p:nvSpPr>
        <p:spPr>
          <a:xfrm>
            <a:off x="31902" y="1837594"/>
            <a:ext cx="4606507" cy="95909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b)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cạnh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đối</a:t>
            </a:r>
            <a:r>
              <a:rPr lang="en-US" sz="2400" b="0" dirty="0">
                <a:latin typeface="+mn-lt"/>
              </a:rPr>
              <a:t> AB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CD; AD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BC song </a:t>
            </a:r>
            <a:r>
              <a:rPr lang="en-US" sz="2400" b="0" dirty="0" err="1">
                <a:latin typeface="+mn-lt"/>
              </a:rPr>
              <a:t>song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với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nhau</a:t>
            </a:r>
            <a:r>
              <a:rPr lang="en-US" sz="2400" b="0" dirty="0">
                <a:latin typeface="+mn-lt"/>
              </a:rPr>
              <a:t>.</a:t>
            </a:r>
          </a:p>
        </p:txBody>
      </p:sp>
      <p:sp>
        <p:nvSpPr>
          <p:cNvPr id="26" name="Subtitle 1"/>
          <p:cNvSpPr>
            <a:spLocks noGrp="1"/>
          </p:cNvSpPr>
          <p:nvPr>
            <p:ph type="subTitle" idx="1"/>
          </p:nvPr>
        </p:nvSpPr>
        <p:spPr>
          <a:xfrm>
            <a:off x="63805" y="2866998"/>
            <a:ext cx="4304839" cy="1337637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c) </a:t>
            </a:r>
            <a:r>
              <a:rPr lang="en-US" sz="2400" b="0" dirty="0" err="1">
                <a:latin typeface="+mn-lt"/>
              </a:rPr>
              <a:t>Độ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dài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đường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chéo</a:t>
            </a:r>
            <a:r>
              <a:rPr lang="en-US" sz="2400" b="0" dirty="0">
                <a:latin typeface="+mn-lt"/>
              </a:rPr>
              <a:t> AC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BD </a:t>
            </a:r>
            <a:r>
              <a:rPr lang="en-US" sz="2400" b="0" dirty="0" err="1">
                <a:latin typeface="+mn-lt"/>
              </a:rPr>
              <a:t>của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hình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chữ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nhật</a:t>
            </a:r>
            <a:r>
              <a:rPr lang="en-US" sz="2400" b="0" dirty="0">
                <a:latin typeface="+mn-lt"/>
              </a:rPr>
              <a:t> ABCD </a:t>
            </a:r>
            <a:r>
              <a:rPr lang="en-US" sz="2400" b="0" dirty="0" err="1">
                <a:latin typeface="+mn-lt"/>
              </a:rPr>
              <a:t>bằng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nhau</a:t>
            </a:r>
            <a:r>
              <a:rPr lang="en-US" sz="2400" b="0" dirty="0">
                <a:latin typeface="+mn-lt"/>
              </a:rPr>
              <a:t>.</a:t>
            </a:r>
          </a:p>
        </p:txBody>
      </p:sp>
      <p:sp>
        <p:nvSpPr>
          <p:cNvPr id="29" name="Subtitle 1"/>
          <p:cNvSpPr>
            <a:spLocks noGrp="1"/>
          </p:cNvSpPr>
          <p:nvPr>
            <p:ph type="subTitle" idx="1"/>
          </p:nvPr>
        </p:nvSpPr>
        <p:spPr>
          <a:xfrm>
            <a:off x="63806" y="4003705"/>
            <a:ext cx="4304839" cy="101837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d)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góc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của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hình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chữ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nhật</a:t>
            </a:r>
            <a:r>
              <a:rPr lang="en-US" sz="2400" b="0" dirty="0">
                <a:latin typeface="+mn-lt"/>
              </a:rPr>
              <a:t> ABCD </a:t>
            </a:r>
            <a:r>
              <a:rPr lang="en-US" sz="2400" b="0" dirty="0" err="1">
                <a:latin typeface="+mn-lt"/>
              </a:rPr>
              <a:t>là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góc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vuông</a:t>
            </a:r>
            <a:r>
              <a:rPr lang="en-US" sz="2400" b="0" dirty="0">
                <a:latin typeface="+mn-lt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0" animBg="1"/>
      <p:bldP spid="2" grpId="0" uiExpand="1" build="p"/>
      <p:bldP spid="25" grpId="0" build="p"/>
      <p:bldP spid="26" grpId="0" build="p"/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 rot="10800000" flipH="1">
            <a:off x="145001" y="2918910"/>
            <a:ext cx="5892525" cy="860847"/>
          </a:xfrm>
          <a:prstGeom prst="snip1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5"/>
          <p:cNvSpPr/>
          <p:nvPr/>
        </p:nvSpPr>
        <p:spPr>
          <a:xfrm rot="10800000" flipH="1">
            <a:off x="128714" y="4055642"/>
            <a:ext cx="6081586" cy="755365"/>
          </a:xfrm>
          <a:prstGeom prst="snip1Rect">
            <a:avLst>
              <a:gd name="adj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5"/>
          <p:cNvSpPr/>
          <p:nvPr/>
        </p:nvSpPr>
        <p:spPr>
          <a:xfrm rot="10800000" flipH="1">
            <a:off x="152775" y="858875"/>
            <a:ext cx="5796088" cy="797276"/>
          </a:xfrm>
          <a:prstGeom prst="snip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35"/>
          <p:cNvGrpSpPr/>
          <p:nvPr/>
        </p:nvGrpSpPr>
        <p:grpSpPr>
          <a:xfrm>
            <a:off x="7917968" y="2939516"/>
            <a:ext cx="1364055" cy="2247168"/>
            <a:chOff x="5455125" y="627200"/>
            <a:chExt cx="1020400" cy="1906200"/>
          </a:xfrm>
        </p:grpSpPr>
        <p:sp>
          <p:nvSpPr>
            <p:cNvPr id="560" name="Google Shape;560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35"/>
          <p:cNvGrpSpPr/>
          <p:nvPr/>
        </p:nvGrpSpPr>
        <p:grpSpPr>
          <a:xfrm rot="6299960">
            <a:off x="-172102" y="-334382"/>
            <a:ext cx="1272308" cy="1490095"/>
            <a:chOff x="582410" y="345094"/>
            <a:chExt cx="1998559" cy="2001797"/>
          </a:xfrm>
        </p:grpSpPr>
        <p:sp>
          <p:nvSpPr>
            <p:cNvPr id="571" name="Google Shape;571;p35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69" y="990333"/>
            <a:ext cx="5921598" cy="516061"/>
          </a:xfrm>
        </p:spPr>
        <p:txBody>
          <a:bodyPr/>
          <a:lstStyle/>
          <a:p>
            <a:r>
              <a:rPr lang="en-US" sz="2000" b="1" i="1" dirty="0">
                <a:latin typeface="+mn-lt"/>
              </a:rPr>
              <a:t>-  Hai </a:t>
            </a:r>
            <a:r>
              <a:rPr lang="en-US" sz="2000" b="1" i="1" dirty="0" err="1">
                <a:latin typeface="+mn-lt"/>
              </a:rPr>
              <a:t>cạnh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đối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bằng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MN = PQ; MQ = </a:t>
            </a:r>
            <a:r>
              <a:rPr lang="en-US" sz="2000" b="1" i="1">
                <a:latin typeface="+mn-lt"/>
              </a:rPr>
              <a:t>NP;</a:t>
            </a:r>
            <a:endParaRPr lang="en-US" sz="2000" dirty="0">
              <a:latin typeface="+mn-lt"/>
            </a:endParaRPr>
          </a:p>
        </p:txBody>
      </p:sp>
      <p:sp>
        <p:nvSpPr>
          <p:cNvPr id="94" name="Google Shape;550;p35"/>
          <p:cNvSpPr/>
          <p:nvPr/>
        </p:nvSpPr>
        <p:spPr>
          <a:xfrm rot="10800000" flipH="1">
            <a:off x="145001" y="1864579"/>
            <a:ext cx="5892525" cy="860847"/>
          </a:xfrm>
          <a:prstGeom prst="snip1Rect">
            <a:avLst>
              <a:gd name="adj" fmla="val 0"/>
            </a:avLst>
          </a:prstGeom>
          <a:solidFill>
            <a:srgbClr val="9FEBC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270" y="734446"/>
            <a:ext cx="3265014" cy="2227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6035" y="181280"/>
            <a:ext cx="5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/>
              <a:t>* </a:t>
            </a:r>
            <a:r>
              <a:rPr lang="en-US" sz="2400" i="1" u="sng" dirty="0" err="1"/>
              <a:t>Nhận</a:t>
            </a:r>
            <a:r>
              <a:rPr lang="en-US" sz="2400" i="1" u="sng" dirty="0"/>
              <a:t> </a:t>
            </a:r>
            <a:r>
              <a:rPr lang="en-US" sz="2400" i="1" u="sng" dirty="0" err="1"/>
              <a:t>xét</a:t>
            </a:r>
            <a:r>
              <a:rPr lang="en-US" sz="2400" i="1" u="sng" dirty="0"/>
              <a:t>:</a:t>
            </a:r>
            <a:r>
              <a:rPr lang="en-US" sz="2400" dirty="0"/>
              <a:t> </a:t>
            </a:r>
            <a:r>
              <a:rPr lang="en-US" sz="2400" b="1" i="1" dirty="0" err="1"/>
              <a:t>Hình</a:t>
            </a:r>
            <a:r>
              <a:rPr lang="en-US" sz="2400" b="1" i="1" dirty="0"/>
              <a:t> </a:t>
            </a:r>
            <a:r>
              <a:rPr lang="en-US" sz="2400" b="1" i="1" dirty="0" err="1"/>
              <a:t>chữ</a:t>
            </a:r>
            <a:r>
              <a:rPr lang="en-US" sz="2400" b="1" i="1" dirty="0"/>
              <a:t> </a:t>
            </a:r>
            <a:r>
              <a:rPr lang="en-US" sz="2400" b="1" i="1" dirty="0" err="1"/>
              <a:t>nhật</a:t>
            </a:r>
            <a:r>
              <a:rPr lang="en-US" sz="2400" b="1" i="1" dirty="0"/>
              <a:t> MNPQ </a:t>
            </a:r>
            <a:r>
              <a:rPr lang="en-US" sz="2400" b="1" i="1" dirty="0" err="1"/>
              <a:t>có</a:t>
            </a:r>
            <a:r>
              <a:rPr lang="en-US" sz="2400" b="1" i="1" dirty="0"/>
              <a:t>:</a:t>
            </a:r>
            <a:endParaRPr lang="en-US" sz="2400" dirty="0"/>
          </a:p>
        </p:txBody>
      </p:sp>
      <p:sp>
        <p:nvSpPr>
          <p:cNvPr id="97" name="Subtitle 1"/>
          <p:cNvSpPr>
            <a:spLocks noGrp="1"/>
          </p:cNvSpPr>
          <p:nvPr>
            <p:ph type="subTitle" idx="1"/>
          </p:nvPr>
        </p:nvSpPr>
        <p:spPr>
          <a:xfrm>
            <a:off x="60852" y="1819415"/>
            <a:ext cx="5834603" cy="706421"/>
          </a:xfrm>
        </p:spPr>
        <p:txBody>
          <a:bodyPr/>
          <a:lstStyle/>
          <a:p>
            <a:pPr marL="114300" indent="25400" algn="just">
              <a:lnSpc>
                <a:spcPct val="120000"/>
              </a:lnSpc>
            </a:pPr>
            <a:r>
              <a:rPr lang="en-US" sz="2000" b="1" i="1" dirty="0">
                <a:latin typeface="+mn-lt"/>
              </a:rPr>
              <a:t>- Hai </a:t>
            </a:r>
            <a:r>
              <a:rPr lang="en-US" sz="2000" b="1" i="1" dirty="0" err="1">
                <a:latin typeface="+mn-lt"/>
              </a:rPr>
              <a:t>cạnh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đối</a:t>
            </a:r>
            <a:r>
              <a:rPr lang="en-US" sz="2000" b="1" i="1" dirty="0">
                <a:latin typeface="+mn-lt"/>
              </a:rPr>
              <a:t> MN </a:t>
            </a:r>
            <a:r>
              <a:rPr lang="en-US" sz="2000" b="1" i="1" dirty="0" err="1">
                <a:latin typeface="+mn-lt"/>
              </a:rPr>
              <a:t>và</a:t>
            </a:r>
            <a:r>
              <a:rPr lang="en-US" sz="2000" b="1" i="1" dirty="0">
                <a:latin typeface="+mn-lt"/>
              </a:rPr>
              <a:t> PQ; MQ </a:t>
            </a:r>
            <a:r>
              <a:rPr lang="en-US" sz="2000" b="1" i="1" dirty="0" err="1">
                <a:latin typeface="+mn-lt"/>
              </a:rPr>
              <a:t>và</a:t>
            </a:r>
            <a:r>
              <a:rPr lang="en-US" sz="2000" b="1" i="1" dirty="0">
                <a:latin typeface="+mn-lt"/>
              </a:rPr>
              <a:t> NP song </a:t>
            </a:r>
            <a:r>
              <a:rPr lang="en-US" sz="2000" b="1" i="1" dirty="0" err="1">
                <a:latin typeface="+mn-lt"/>
              </a:rPr>
              <a:t>song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với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;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1"/>
          </p:nvPr>
        </p:nvSpPr>
        <p:spPr>
          <a:xfrm>
            <a:off x="22366" y="3083893"/>
            <a:ext cx="6037526" cy="763032"/>
          </a:xfrm>
        </p:spPr>
        <p:txBody>
          <a:bodyPr/>
          <a:lstStyle/>
          <a:p>
            <a:pPr algn="just"/>
            <a:r>
              <a:rPr lang="en-US" sz="2000" b="1" i="1" dirty="0">
                <a:latin typeface="+mn-lt"/>
              </a:rPr>
              <a:t>- Hai </a:t>
            </a:r>
            <a:r>
              <a:rPr lang="en-US" sz="2000" b="1" i="1" dirty="0" err="1">
                <a:latin typeface="+mn-lt"/>
              </a:rPr>
              <a:t>đường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chéo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bằng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MP = NQ;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362" y="4089412"/>
            <a:ext cx="64282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Bốn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M, N, P, Q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552" grpId="0" animBg="1"/>
      <p:bldP spid="2" grpId="0" build="p"/>
      <p:bldP spid="94" grpId="0" animBg="1"/>
      <p:bldP spid="97" grpId="0" build="p"/>
      <p:bldP spid="98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13900" y="286604"/>
            <a:ext cx="8407020" cy="6960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+mn-lt"/>
              </a:rPr>
              <a:t>Trong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sau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đây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nào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là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chữ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nhật</a:t>
            </a:r>
            <a:r>
              <a:rPr lang="en-US" sz="2400" i="1" dirty="0">
                <a:latin typeface="+mn-lt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106" y="3000060"/>
            <a:ext cx="2603918" cy="1737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3729" y="3197906"/>
            <a:ext cx="1374187" cy="13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87" y="1307408"/>
            <a:ext cx="2778780" cy="1367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209" y="1250616"/>
            <a:ext cx="2725815" cy="1550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6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E0E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DD751B-B8CA-4DBC-951D-7077778B5FB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6\uFFFD.\uFFFD{1DE8D01E-DD80-434F-B6B3-085F8CC88B78}&quot;,&quot;C:\\Users\\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Hình 6 - Bài 2. Hình chữ nhật, hình tho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84AC29-7918-4C4E-922B-D07F0A745314}:3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3FBF32-53CB-4903-B9E9-90EBDA9B5D1B}:3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80FEDC-00F3-4B37-B3F4-FE9900D78908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D7154E-5F41-4403-BFFA-03C4A0907DBB}:3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B8E9BA-EC9C-4EB6-AFEE-A49FAECE876E}:3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306420-36C0-4FF3-A8DC-D4EF4367EA0E}:3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826841-5D19-4B2F-A340-E93D3EBE7E8F}:3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994E96-CBDB-4426-B636-BDC326CE58F3}:3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80E1C8-9800-45E3-974C-79BC0B766BF1}:2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258B42-1598-4ABF-9A04-182C9A33CAF8}: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3E78D5-70DB-4210-853A-AF51683B111C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6658B6-C517-4614-84A9-CD7832A4E7EA}:3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4673CD-401D-417A-B83E-F6E7ACCFE247}:3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AEDD57-C178-4723-835A-96727C2D5824}:3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C978F6-25FC-41FB-A9F8-96E40085D755}:3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5A46C-BE4F-4A45-B8B3-7A119154F2A3}:3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622C48-3451-483D-9C9B-07A5B915D59A}:3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9B8A22-C084-4105-9BBE-40D5449C4E4D}:3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9AECA0-1630-4447-921B-4407A57E563D}:3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F22361-8909-48BD-95B9-24EDB77700A2}:3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B9196F-68A0-4A1B-A011-FCEB7D629896}:3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021F4A-1E4C-4259-A2F0-B392F73A584A}:2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64E6EA-BCA2-454C-B9F3-CE1B6A8E1466}:3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0AF3E6-19C7-4AD6-92C1-D1D0400C6494}:3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1F3078-8655-4A2B-8EFF-BBC5708E417E}:27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18EE9D-4AB5-45B9-B4C8-A6D82DBEDA09}:2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34B5F6-4BA3-4E05-97B5-0DC8FD680623}:3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99C699-FF36-40EA-8F85-4B1604F370CE}:3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95EC71-97F4-4FA6-AD7B-4AF0824B49EA}:2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B2A490-34A9-4F3E-B732-375371CFB86F}: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AF8994-DB75-45CC-B396-2C4F0D2A02E0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5406D8-D460-4484-8C78-5D5D534964D7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736C70-101A-45A8-8F73-3745B9F781C1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B7A276-60EC-412C-9F5C-75655FF34BCB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A81281-CE98-4549-A109-C0BAD1B06A72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CCE654-7460-495A-A003-42E1D1BBE2AC}:263"/>
</p:tagLst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1976</Words>
  <Application>Microsoft Office PowerPoint</Application>
  <PresentationFormat>On-screen Show (16:9)</PresentationFormat>
  <Paragraphs>185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Bebas Neue</vt:lpstr>
      <vt:lpstr>Arial</vt:lpstr>
      <vt:lpstr>Wingdings</vt:lpstr>
      <vt:lpstr>Roboto Condensed Light</vt:lpstr>
      <vt:lpstr>.VnTime</vt:lpstr>
      <vt:lpstr>Bitter</vt:lpstr>
      <vt:lpstr>Cambria Math</vt:lpstr>
      <vt:lpstr>Calibri</vt:lpstr>
      <vt:lpstr>Merriweather Sans</vt:lpstr>
      <vt:lpstr>Lato</vt:lpstr>
      <vt:lpstr>Math Subject for Elementary -4th Grade: Practice Standards by Slidesgo</vt:lpstr>
      <vt:lpstr>HOẠT ĐỘNG KHỞI ĐỘNG</vt:lpstr>
      <vt:lpstr>PowerPoint Presentation</vt:lpstr>
      <vt:lpstr>NỘI DUNG BÀI HỌC</vt:lpstr>
      <vt:lpstr>HÌNH CHỮ NHẬT</vt:lpstr>
      <vt:lpstr>PowerPoint Presentation</vt:lpstr>
      <vt:lpstr>PowerPoint Presentation</vt:lpstr>
      <vt:lpstr>Kết quả  </vt:lpstr>
      <vt:lpstr>PowerPoint Presentation</vt:lpstr>
      <vt:lpstr>Trong các hình sau đây, hình nào là hình chữ nhật?</vt:lpstr>
      <vt:lpstr>PowerPoint Presentation</vt:lpstr>
      <vt:lpstr>2. Vẽ hình chữ nhật</vt:lpstr>
      <vt:lpstr>PowerPoint Presentation</vt:lpstr>
      <vt:lpstr>PowerPoint Presentation</vt:lpstr>
      <vt:lpstr>PowerPoint Presentation</vt:lpstr>
      <vt:lpstr>PowerPoint Presentation</vt:lpstr>
      <vt:lpstr>Luyện tập 1</vt:lpstr>
      <vt:lpstr>3. Chu vi và diện tích của hình chữ nhật</vt:lpstr>
      <vt:lpstr>HÌNH THOI</vt:lpstr>
      <vt:lpstr>PowerPoint Presentation</vt:lpstr>
      <vt:lpstr>PowerPoint Presentation</vt:lpstr>
      <vt:lpstr>PowerPoint Presentation</vt:lpstr>
      <vt:lpstr>2. Vẽ hình thoi</vt:lpstr>
      <vt:lpstr>PowerPoint Presentation</vt:lpstr>
      <vt:lpstr>PowerPoint Presentation</vt:lpstr>
      <vt:lpstr>PowerPoint Presentation</vt:lpstr>
      <vt:lpstr>PowerPoint Presentation</vt:lpstr>
      <vt:lpstr>Luyện tập 2</vt:lpstr>
      <vt:lpstr>3. Chu vi và diện tích hình thoi</vt:lpstr>
      <vt:lpstr>        Với hình thoi ABCD có độ dài cạnh là a, độ dài đường chéo AC và BD lần lượt là m và n (Hình 17), thực hiện các bước sau đây:</vt:lpstr>
      <vt:lpstr>Chu vi và diện tích của hình thoi</vt:lpstr>
      <vt:lpstr>Luyện tập 3: Bác Hưng uốn một dây thép thành móc treo đồ có dạng hình thoi với dộ dài cạnh bằng 30cm. Bác Hưng cần bao nhiêu xăng – ti – mét dây thép để làm móc treo đó?</vt:lpstr>
      <vt:lpstr>LUYỆN TẬP</vt:lpstr>
      <vt:lpstr>PowerPoint Presentation</vt:lpstr>
      <vt:lpstr>VẬN DỤNG</vt:lpstr>
      <vt:lpstr>HƯỚNG DẪN VỀ NHÀ</vt:lpstr>
      <vt:lpstr>THANH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6 - Bài 2. Hình chữ nhật, hình thoi</dc:title>
  <dc:creator>LaptopAZ.vn</dc:creator>
  <cp:lastModifiedBy>Office</cp:lastModifiedBy>
  <cp:revision>79</cp:revision>
  <dcterms:modified xsi:type="dcterms:W3CDTF">2025-08-24T08:48:28Z</dcterms:modified>
</cp:coreProperties>
</file>