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0" r:id="rId3"/>
  </p:sldMasterIdLst>
  <p:notesMasterIdLst>
    <p:notesMasterId r:id="rId46"/>
  </p:notesMasterIdLst>
  <p:sldIdLst>
    <p:sldId id="257" r:id="rId4"/>
    <p:sldId id="258" r:id="rId5"/>
    <p:sldId id="256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64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7CC"/>
    <a:srgbClr val="9EDAB6"/>
    <a:srgbClr val="DFA1A7"/>
    <a:srgbClr val="CC9900"/>
    <a:srgbClr val="F094F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100D-79F3-42ED-BC1C-2F47A4E7F95E}" type="datetimeFigureOut">
              <a:rPr lang="en-US" smtClean="0"/>
              <a:t>24/08/2025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8767F-2384-4F48-A78B-7E48EFBFD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8767F-2384-4F48-A78B-7E48EFBFD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4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5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8A9919E-4C91-47F2-B4D4-DD4017496B47}" type="datetimeFigureOut">
              <a:rPr lang="en-US" sz="1867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24/08/2025</a:t>
            </a:fld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CC79F34-D26D-427E-B7CD-C6D66A237932}" type="slidenum">
              <a:rPr lang="en-US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4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3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1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8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50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50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0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8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65CEB-0076-4E37-B880-BCEA9784DE0A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24/08/2025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8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6" Type="http://schemas.openxmlformats.org/officeDocument/2006/relationships/image" Target="../media/image23.jpe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2.xml"/><Relationship Id="rId4" Type="http://schemas.openxmlformats.org/officeDocument/2006/relationships/image" Target="../media/image4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3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40087"/>
            <a:ext cx="12192000" cy="6581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4" name="Rounded Rectangle 3"/>
          <p:cNvSpPr/>
          <p:nvPr/>
        </p:nvSpPr>
        <p:spPr>
          <a:xfrm>
            <a:off x="2097024" y="1732159"/>
            <a:ext cx="8290560" cy="37226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Oval 4"/>
          <p:cNvSpPr/>
          <p:nvPr/>
        </p:nvSpPr>
        <p:spPr>
          <a:xfrm>
            <a:off x="1381760" y="2935103"/>
            <a:ext cx="1430528" cy="1316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" name="Oval 5"/>
          <p:cNvSpPr/>
          <p:nvPr/>
        </p:nvSpPr>
        <p:spPr>
          <a:xfrm>
            <a:off x="1677067" y="3227711"/>
            <a:ext cx="764032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2861056" y="2098794"/>
            <a:ext cx="6648704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solidFill>
                  <a:schemeClr val="bg1"/>
                </a:solidFill>
              </a:rPr>
              <a:t>HOẠT ĐỘNG KHỞI ĐỘNG</a:t>
            </a:r>
            <a:endParaRPr lang="vi-VN" sz="5867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923893" y="491327"/>
            <a:ext cx="1173131" cy="1228203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0280" y="1107717"/>
            <a:ext cx="1467023" cy="1947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53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508" y="2023555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Chú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ý: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421" y="2608330"/>
            <a:ext cx="3771971" cy="3471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3137" y="2985965"/>
            <a:ext cx="883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chung</a:t>
            </a:r>
            <a:r>
              <a:rPr lang="en-US" sz="3200" dirty="0"/>
              <a:t>,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(hay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)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rõ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/>
              <a:t>. Vẽ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đều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76072" y="2099792"/>
            <a:ext cx="11055096" cy="1478418"/>
            <a:chOff x="448056" y="1725654"/>
            <a:chExt cx="11055096" cy="1478418"/>
          </a:xfrm>
        </p:grpSpPr>
        <p:sp>
          <p:nvSpPr>
            <p:cNvPr id="3" name="TextBox 2"/>
            <p:cNvSpPr txBox="1"/>
            <p:nvPr/>
          </p:nvSpPr>
          <p:spPr>
            <a:xfrm>
              <a:off x="448056" y="1925579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HĐ3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725654"/>
              <a:ext cx="9674352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/>
                <a:t>Vẽ</a:t>
              </a:r>
              <a:r>
                <a:rPr lang="en-US" sz="3200" dirty="0"/>
                <a:t> tam </a:t>
              </a:r>
              <a:r>
                <a:rPr lang="en-US" sz="3200" dirty="0" err="1"/>
                <a:t>giác</a:t>
              </a:r>
              <a:r>
                <a:rPr lang="en-US" sz="3200" dirty="0"/>
                <a:t> </a:t>
              </a:r>
              <a:r>
                <a:rPr lang="en-US" sz="3200" dirty="0" err="1"/>
                <a:t>đều</a:t>
              </a:r>
              <a:r>
                <a:rPr lang="en-US" sz="3200" dirty="0"/>
                <a:t> </a:t>
              </a:r>
              <a:r>
                <a:rPr lang="en-US" sz="3200" dirty="0" err="1"/>
                <a:t>bằng</a:t>
              </a:r>
              <a:r>
                <a:rPr lang="en-US" sz="3200" dirty="0"/>
                <a:t> </a:t>
              </a:r>
              <a:r>
                <a:rPr lang="en-US" sz="3200" dirty="0" err="1"/>
                <a:t>thước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compa</a:t>
              </a:r>
              <a:r>
                <a:rPr lang="en-US" sz="3200" dirty="0"/>
                <a:t> </a:t>
              </a:r>
              <a:r>
                <a:rPr lang="en-US" sz="3200" dirty="0" err="1"/>
                <a:t>khi</a:t>
              </a:r>
              <a:r>
                <a:rPr lang="en-US" sz="3200" dirty="0"/>
                <a:t> </a:t>
              </a:r>
              <a:r>
                <a:rPr lang="en-US" sz="3200" dirty="0" err="1"/>
                <a:t>biết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cạnh</a:t>
              </a:r>
              <a:r>
                <a:rPr lang="en-US" sz="3200" dirty="0"/>
                <a:t>.</a:t>
              </a:r>
              <a:endParaRPr lang="vi-VN" sz="3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719" y="3825486"/>
            <a:ext cx="1105244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1: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thước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compa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ABC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8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997582" y="3280150"/>
            <a:ext cx="1647825" cy="1231900"/>
            <a:chOff x="1584" y="1960"/>
            <a:chExt cx="1200" cy="776"/>
          </a:xfrm>
        </p:grpSpPr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</p:spPr>
        </p:pic>
      </p:grpSp>
      <p:pic>
        <p:nvPicPr>
          <p:cNvPr id="35898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5656" y="4346950"/>
            <a:ext cx="4419600" cy="771525"/>
          </a:xfrm>
          <a:prstGeom prst="rect">
            <a:avLst/>
          </a:prstGeom>
          <a:noFill/>
        </p:spPr>
      </p:pic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29821" y="2203047"/>
            <a:ext cx="7628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9019807" y="4350124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248652" y="1316353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1748034" y="307260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8607056" y="3892926"/>
            <a:ext cx="2105025" cy="585788"/>
            <a:chOff x="3024" y="2690"/>
            <a:chExt cx="1326" cy="369"/>
          </a:xfrm>
        </p:grpSpPr>
        <p:sp>
          <p:nvSpPr>
            <p:cNvPr id="35921" name="Text Box 8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5922" name="Text Box 82"/>
            <p:cNvSpPr txBox="1">
              <a:spLocks noChangeArrowheads="1"/>
            </p:cNvSpPr>
            <p:nvPr/>
          </p:nvSpPr>
          <p:spPr bwMode="auto">
            <a:xfrm>
              <a:off x="4033" y="2690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5923" name="Oval 8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4" name="Oval 84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1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0039 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2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9" grpId="0"/>
      <p:bldP spid="35900" grpId="0" animBg="1"/>
      <p:bldP spid="3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33600" y="55419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576514" y="4394201"/>
            <a:ext cx="2128837" cy="1588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44674" y="2890751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7" name="Text Box 183"/>
          <p:cNvSpPr txBox="1">
            <a:spLocks noChangeArrowheads="1"/>
          </p:cNvSpPr>
          <p:nvPr/>
        </p:nvSpPr>
        <p:spPr bwMode="auto">
          <a:xfrm>
            <a:off x="44674" y="2209537"/>
            <a:ext cx="7192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8" name="Text Box 184"/>
          <p:cNvSpPr txBox="1">
            <a:spLocks noChangeArrowheads="1"/>
          </p:cNvSpPr>
          <p:nvPr/>
        </p:nvSpPr>
        <p:spPr bwMode="auto">
          <a:xfrm>
            <a:off x="228801" y="132360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2E173-BDDE-4BFB-AB08-182FA8301D9F}"/>
              </a:ext>
            </a:extLst>
          </p:cNvPr>
          <p:cNvGrpSpPr/>
          <p:nvPr/>
        </p:nvGrpSpPr>
        <p:grpSpPr>
          <a:xfrm>
            <a:off x="9159983" y="3406801"/>
            <a:ext cx="2197100" cy="504826"/>
            <a:chOff x="5370778" y="2661431"/>
            <a:chExt cx="1647825" cy="378619"/>
          </a:xfrm>
        </p:grpSpPr>
        <p:sp>
          <p:nvSpPr>
            <p:cNvPr id="37066" name="Line 202"/>
            <p:cNvSpPr>
              <a:spLocks noChangeShapeType="1"/>
            </p:cNvSpPr>
            <p:nvPr/>
          </p:nvSpPr>
          <p:spPr bwMode="auto">
            <a:xfrm>
              <a:off x="5708650" y="2949822"/>
              <a:ext cx="89154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" name="Group 203"/>
            <p:cNvGrpSpPr>
              <a:grpSpLocks/>
            </p:cNvGrpSpPr>
            <p:nvPr/>
          </p:nvGrpSpPr>
          <p:grpSpPr bwMode="auto">
            <a:xfrm>
              <a:off x="5370778" y="2661431"/>
              <a:ext cx="1647825" cy="378619"/>
              <a:chOff x="3024" y="2741"/>
              <a:chExt cx="1384" cy="318"/>
            </a:xfrm>
          </p:grpSpPr>
          <p:sp>
            <p:nvSpPr>
              <p:cNvPr id="37068" name="Text Box 204"/>
              <p:cNvSpPr txBox="1">
                <a:spLocks noChangeArrowheads="1"/>
              </p:cNvSpPr>
              <p:nvPr/>
            </p:nvSpPr>
            <p:spPr bwMode="auto">
              <a:xfrm>
                <a:off x="3024" y="2768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B</a:t>
                </a:r>
              </a:p>
            </p:txBody>
          </p:sp>
          <p:sp>
            <p:nvSpPr>
              <p:cNvPr id="37069" name="Text Box 205"/>
              <p:cNvSpPr txBox="1">
                <a:spLocks noChangeArrowheads="1"/>
              </p:cNvSpPr>
              <p:nvPr/>
            </p:nvSpPr>
            <p:spPr bwMode="auto">
              <a:xfrm>
                <a:off x="4091" y="2741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C</a:t>
                </a:r>
              </a:p>
            </p:txBody>
          </p:sp>
          <p:sp>
            <p:nvSpPr>
              <p:cNvPr id="37070" name="Oval 206"/>
              <p:cNvSpPr>
                <a:spLocks noChangeArrowheads="1"/>
              </p:cNvSpPr>
              <p:nvPr/>
            </p:nvSpPr>
            <p:spPr bwMode="auto">
              <a:xfrm>
                <a:off x="3256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71" name="Oval 207"/>
              <p:cNvSpPr>
                <a:spLocks noChangeArrowheads="1"/>
              </p:cNvSpPr>
              <p:nvPr/>
            </p:nvSpPr>
            <p:spPr bwMode="auto">
              <a:xfrm>
                <a:off x="4068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072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5822" y="5863186"/>
            <a:ext cx="4581525" cy="771525"/>
          </a:xfrm>
          <a:prstGeom prst="rect">
            <a:avLst/>
          </a:prstGeom>
          <a:noFill/>
        </p:spPr>
      </p:pic>
      <p:pic>
        <p:nvPicPr>
          <p:cNvPr id="37073" name="Picture 209" descr="Parchmen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0922" y="4472535"/>
            <a:ext cx="1317625" cy="1409700"/>
          </a:xfrm>
          <a:prstGeom prst="rect">
            <a:avLst/>
          </a:prstGeom>
          <a:noFill/>
        </p:spPr>
      </p:pic>
      <p:pic>
        <p:nvPicPr>
          <p:cNvPr id="37074" name="Picture 2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8547" y="4463009"/>
            <a:ext cx="523875" cy="1466851"/>
          </a:xfrm>
          <a:prstGeom prst="rect">
            <a:avLst/>
          </a:prstGeom>
          <a:noFill/>
        </p:spPr>
      </p:pic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0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278 L 0.05399 -0.299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-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33600" y="50847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7996" name="Text Box 108"/>
          <p:cNvSpPr txBox="1">
            <a:spLocks noChangeArrowheads="1"/>
          </p:cNvSpPr>
          <p:nvPr/>
        </p:nvSpPr>
        <p:spPr bwMode="auto">
          <a:xfrm>
            <a:off x="206473" y="1966123"/>
            <a:ext cx="653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155092" y="132142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206474" y="2692302"/>
            <a:ext cx="8209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8017" name="Line 129"/>
          <p:cNvSpPr>
            <a:spLocks noChangeShapeType="1"/>
          </p:cNvSpPr>
          <p:nvPr/>
        </p:nvSpPr>
        <p:spPr bwMode="auto">
          <a:xfrm>
            <a:off x="9516012" y="3740511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9103262" y="3383331"/>
            <a:ext cx="2138363" cy="485776"/>
            <a:chOff x="3024" y="2753"/>
            <a:chExt cx="1347" cy="306"/>
          </a:xfrm>
        </p:grpSpPr>
        <p:sp>
          <p:nvSpPr>
            <p:cNvPr id="38019" name="Text Box 13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8020" name="Text Box 132"/>
            <p:cNvSpPr txBox="1">
              <a:spLocks noChangeArrowheads="1"/>
            </p:cNvSpPr>
            <p:nvPr/>
          </p:nvSpPr>
          <p:spPr bwMode="auto">
            <a:xfrm>
              <a:off x="4054" y="2753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8176162" y="2314937"/>
            <a:ext cx="2590799" cy="2884487"/>
            <a:chOff x="464" y="1584"/>
            <a:chExt cx="1072" cy="1820"/>
          </a:xfrm>
        </p:grpSpPr>
        <p:pic>
          <p:nvPicPr>
            <p:cNvPr id="38025" name="Picture 13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</p:spPr>
        </p:pic>
        <p:pic>
          <p:nvPicPr>
            <p:cNvPr id="38026" name="Picture 1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</p:spPr>
        </p:pic>
        <p:sp>
          <p:nvSpPr>
            <p:cNvPr id="38027" name="Line 139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028" name="Arc 140"/>
          <p:cNvSpPr>
            <a:spLocks/>
          </p:cNvSpPr>
          <p:nvPr/>
        </p:nvSpPr>
        <p:spPr bwMode="auto">
          <a:xfrm rot="503346">
            <a:off x="9981149" y="2702287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8042527" y="3769883"/>
            <a:ext cx="2819400" cy="18557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23" name="Picture 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2762" y="5337536"/>
            <a:ext cx="4314825" cy="771525"/>
          </a:xfrm>
          <a:prstGeom prst="rect">
            <a:avLst/>
          </a:prstGeom>
          <a:noFill/>
        </p:spPr>
      </p:pic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08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33600" y="52371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576514" y="4445000"/>
            <a:ext cx="2128837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-11237" y="3564012"/>
            <a:ext cx="871998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cm.</a:t>
            </a: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10395" y="2092228"/>
            <a:ext cx="9389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20" name="Text Box 108"/>
          <p:cNvSpPr txBox="1">
            <a:spLocks noChangeArrowheads="1"/>
          </p:cNvSpPr>
          <p:nvPr/>
        </p:nvSpPr>
        <p:spPr bwMode="auto">
          <a:xfrm>
            <a:off x="95124" y="134897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9038" name="Text Box 126"/>
          <p:cNvSpPr txBox="1">
            <a:spLocks noChangeArrowheads="1"/>
          </p:cNvSpPr>
          <p:nvPr/>
        </p:nvSpPr>
        <p:spPr bwMode="auto">
          <a:xfrm>
            <a:off x="0" y="2828120"/>
            <a:ext cx="8091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=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40" name="Line 128"/>
          <p:cNvSpPr>
            <a:spLocks noChangeShapeType="1"/>
          </p:cNvSpPr>
          <p:nvPr/>
        </p:nvSpPr>
        <p:spPr bwMode="auto">
          <a:xfrm>
            <a:off x="9515994" y="3868120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9103244" y="3398222"/>
            <a:ext cx="2103438" cy="598488"/>
            <a:chOff x="3024" y="2682"/>
            <a:chExt cx="1325" cy="377"/>
          </a:xfrm>
        </p:grpSpPr>
        <p:sp>
          <p:nvSpPr>
            <p:cNvPr id="39042" name="Text Box 130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9043" name="Text Box 131"/>
            <p:cNvSpPr txBox="1">
              <a:spLocks noChangeArrowheads="1"/>
            </p:cNvSpPr>
            <p:nvPr/>
          </p:nvSpPr>
          <p:spPr bwMode="auto">
            <a:xfrm>
              <a:off x="4032" y="2682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9044" name="Oval 132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5" name="Oval 133"/>
            <p:cNvSpPr>
              <a:spLocks noChangeArrowheads="1"/>
            </p:cNvSpPr>
            <p:nvPr/>
          </p:nvSpPr>
          <p:spPr bwMode="auto">
            <a:xfrm>
              <a:off x="402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46" name="Arc 134"/>
          <p:cNvSpPr>
            <a:spLocks/>
          </p:cNvSpPr>
          <p:nvPr/>
        </p:nvSpPr>
        <p:spPr bwMode="auto">
          <a:xfrm>
            <a:off x="9904931" y="2855296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047" name="Picture 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744" y="5615959"/>
            <a:ext cx="4314825" cy="771525"/>
          </a:xfrm>
          <a:prstGeom prst="rect">
            <a:avLst/>
          </a:prstGeom>
          <a:noFill/>
        </p:spPr>
      </p:pic>
      <p:pic>
        <p:nvPicPr>
          <p:cNvPr id="39048" name="Picture 1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4830" y="4168159"/>
            <a:ext cx="1160959" cy="1439863"/>
          </a:xfrm>
          <a:prstGeom prst="rect">
            <a:avLst/>
          </a:prstGeom>
          <a:noFill/>
        </p:spPr>
      </p:pic>
      <p:pic>
        <p:nvPicPr>
          <p:cNvPr id="39049" name="Picture 1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7207" y="4144345"/>
            <a:ext cx="523875" cy="1466851"/>
          </a:xfrm>
          <a:prstGeom prst="rect">
            <a:avLst/>
          </a:prstGeom>
          <a:noFill/>
        </p:spPr>
      </p:pic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01088 L 0.03815 -0.24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5" name="Text Box 129"/>
          <p:cNvSpPr txBox="1">
            <a:spLocks noChangeArrowheads="1"/>
          </p:cNvSpPr>
          <p:nvPr/>
        </p:nvSpPr>
        <p:spPr bwMode="auto">
          <a:xfrm>
            <a:off x="-5053" y="2101136"/>
            <a:ext cx="7681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66" name="Text Box 130"/>
          <p:cNvSpPr txBox="1">
            <a:spLocks noChangeArrowheads="1"/>
          </p:cNvSpPr>
          <p:nvPr/>
        </p:nvSpPr>
        <p:spPr bwMode="auto">
          <a:xfrm>
            <a:off x="155092" y="136981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0084" name="Text Box 148"/>
          <p:cNvSpPr txBox="1">
            <a:spLocks noChangeArrowheads="1"/>
          </p:cNvSpPr>
          <p:nvPr/>
        </p:nvSpPr>
        <p:spPr bwMode="auto">
          <a:xfrm>
            <a:off x="-5053" y="2770902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85" name="Rectangle 149"/>
          <p:cNvSpPr>
            <a:spLocks noChangeArrowheads="1"/>
          </p:cNvSpPr>
          <p:nvPr/>
        </p:nvSpPr>
        <p:spPr bwMode="auto">
          <a:xfrm>
            <a:off x="30296" y="3516835"/>
            <a:ext cx="869592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cm.</a:t>
            </a:r>
          </a:p>
        </p:txBody>
      </p:sp>
      <p:sp>
        <p:nvSpPr>
          <p:cNvPr id="40087" name="Line 151"/>
          <p:cNvSpPr>
            <a:spLocks noChangeShapeType="1"/>
          </p:cNvSpPr>
          <p:nvPr/>
        </p:nvSpPr>
        <p:spPr bwMode="auto">
          <a:xfrm>
            <a:off x="9360056" y="4194175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8947305" y="3810003"/>
            <a:ext cx="2085975" cy="512763"/>
            <a:chOff x="3024" y="2736"/>
            <a:chExt cx="1314" cy="323"/>
          </a:xfrm>
        </p:grpSpPr>
        <p:sp>
          <p:nvSpPr>
            <p:cNvPr id="40089" name="Text Box 153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0090" name="Text Box 154"/>
            <p:cNvSpPr txBox="1">
              <a:spLocks noChangeArrowheads="1"/>
            </p:cNvSpPr>
            <p:nvPr/>
          </p:nvSpPr>
          <p:spPr bwMode="auto">
            <a:xfrm>
              <a:off x="4021" y="2736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0091" name="Oval 155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2" name="Oval 156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0094" name="Picture 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1582" y="5934076"/>
            <a:ext cx="4314825" cy="771525"/>
          </a:xfrm>
          <a:prstGeom prst="rect">
            <a:avLst/>
          </a:prstGeom>
          <a:noFill/>
        </p:spPr>
      </p:pic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9357673" y="2847500"/>
            <a:ext cx="2175457" cy="2747963"/>
            <a:chOff x="1811" y="1749"/>
            <a:chExt cx="1565" cy="1731"/>
          </a:xfrm>
        </p:grpSpPr>
        <p:pic>
          <p:nvPicPr>
            <p:cNvPr id="40096" name="Picture 160" descr="Parchmen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1" y="1749"/>
              <a:ext cx="849" cy="864"/>
            </a:xfrm>
            <a:prstGeom prst="rect">
              <a:avLst/>
            </a:prstGeom>
            <a:noFill/>
          </p:spPr>
        </p:pic>
        <p:pic>
          <p:nvPicPr>
            <p:cNvPr id="40097" name="Picture 161" descr="Parchmen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</p:spPr>
        </p:pic>
      </p:grpSp>
      <p:sp>
        <p:nvSpPr>
          <p:cNvPr id="40098" name="Rectangle 162"/>
          <p:cNvSpPr>
            <a:spLocks noChangeArrowheads="1"/>
          </p:cNvSpPr>
          <p:nvPr/>
        </p:nvSpPr>
        <p:spPr bwMode="auto">
          <a:xfrm>
            <a:off x="9067162" y="4229577"/>
            <a:ext cx="3429000" cy="16875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099" name="Arc 163"/>
          <p:cNvSpPr>
            <a:spLocks/>
          </p:cNvSpPr>
          <p:nvPr/>
        </p:nvSpPr>
        <p:spPr bwMode="auto">
          <a:xfrm>
            <a:off x="9368019" y="3164366"/>
            <a:ext cx="863574" cy="1005050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02" name="Arc 166"/>
          <p:cNvSpPr>
            <a:spLocks/>
          </p:cNvSpPr>
          <p:nvPr/>
        </p:nvSpPr>
        <p:spPr bwMode="auto">
          <a:xfrm>
            <a:off x="9748993" y="3181351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6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08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81791" y="4346576"/>
            <a:ext cx="8425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Gọi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1" name="Text Box 131"/>
          <p:cNvSpPr txBox="1">
            <a:spLocks noChangeArrowheads="1"/>
          </p:cNvSpPr>
          <p:nvPr/>
        </p:nvSpPr>
        <p:spPr bwMode="auto">
          <a:xfrm>
            <a:off x="152332" y="2095468"/>
            <a:ext cx="8572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2" name="Text Box 132"/>
          <p:cNvSpPr txBox="1">
            <a:spLocks noChangeArrowheads="1"/>
          </p:cNvSpPr>
          <p:nvPr/>
        </p:nvSpPr>
        <p:spPr bwMode="auto">
          <a:xfrm>
            <a:off x="152332" y="120975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1110" name="Text Box 150"/>
          <p:cNvSpPr txBox="1">
            <a:spLocks noChangeArrowheads="1"/>
          </p:cNvSpPr>
          <p:nvPr/>
        </p:nvSpPr>
        <p:spPr bwMode="auto">
          <a:xfrm>
            <a:off x="152332" y="2797766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111" name="Rectangle 151"/>
          <p:cNvSpPr>
            <a:spLocks noChangeArrowheads="1"/>
          </p:cNvSpPr>
          <p:nvPr/>
        </p:nvSpPr>
        <p:spPr bwMode="auto">
          <a:xfrm>
            <a:off x="107464" y="3467426"/>
            <a:ext cx="9254103" cy="6588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=3 cm.</a:t>
            </a:r>
          </a:p>
        </p:txBody>
      </p:sp>
      <p:sp>
        <p:nvSpPr>
          <p:cNvPr id="41114" name="Line 154"/>
          <p:cNvSpPr>
            <a:spLocks noChangeShapeType="1"/>
          </p:cNvSpPr>
          <p:nvPr/>
        </p:nvSpPr>
        <p:spPr bwMode="auto">
          <a:xfrm>
            <a:off x="9785355" y="4973903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9372604" y="4640535"/>
            <a:ext cx="2235200" cy="514351"/>
            <a:chOff x="3024" y="2768"/>
            <a:chExt cx="1408" cy="324"/>
          </a:xfrm>
        </p:grpSpPr>
        <p:sp>
          <p:nvSpPr>
            <p:cNvPr id="41116" name="Text Box 156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1117" name="Text Box 157"/>
            <p:cNvSpPr txBox="1">
              <a:spLocks noChangeArrowheads="1"/>
            </p:cNvSpPr>
            <p:nvPr/>
          </p:nvSpPr>
          <p:spPr bwMode="auto">
            <a:xfrm>
              <a:off x="4115" y="2801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1118" name="Oval 158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  <p:sp>
          <p:nvSpPr>
            <p:cNvPr id="41119" name="Oval 159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</p:grpSp>
      <p:sp>
        <p:nvSpPr>
          <p:cNvPr id="41120" name="Arc 160"/>
          <p:cNvSpPr>
            <a:spLocks/>
          </p:cNvSpPr>
          <p:nvPr/>
        </p:nvSpPr>
        <p:spPr bwMode="auto">
          <a:xfrm>
            <a:off x="10174292" y="3961079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1" name="Arc 161"/>
          <p:cNvSpPr>
            <a:spLocks/>
          </p:cNvSpPr>
          <p:nvPr/>
        </p:nvSpPr>
        <p:spPr bwMode="auto">
          <a:xfrm>
            <a:off x="9788972" y="3989516"/>
            <a:ext cx="949259" cy="944241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2" name="Oval 162"/>
          <p:cNvSpPr>
            <a:spLocks noChangeArrowheads="1"/>
          </p:cNvSpPr>
          <p:nvPr/>
        </p:nvSpPr>
        <p:spPr bwMode="auto">
          <a:xfrm>
            <a:off x="10360585" y="3964026"/>
            <a:ext cx="73025" cy="71439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3" name="Text Box 163"/>
          <p:cNvSpPr txBox="1">
            <a:spLocks noChangeArrowheads="1"/>
          </p:cNvSpPr>
          <p:nvPr/>
        </p:nvSpPr>
        <p:spPr bwMode="auto">
          <a:xfrm>
            <a:off x="10515604" y="36753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A</a:t>
            </a:r>
          </a:p>
        </p:txBody>
      </p:sp>
      <p:pic>
        <p:nvPicPr>
          <p:cNvPr id="41124" name="Picture 1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6989">
            <a:off x="9941339" y="2595434"/>
            <a:ext cx="771525" cy="43910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5" name="Picture 1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75314">
            <a:off x="9569259" y="3022329"/>
            <a:ext cx="1066800" cy="1871663"/>
          </a:xfrm>
          <a:prstGeom prst="rect">
            <a:avLst/>
          </a:prstGeom>
          <a:noFill/>
        </p:spPr>
      </p:pic>
      <p:pic>
        <p:nvPicPr>
          <p:cNvPr id="41126" name="Picture 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69516">
            <a:off x="8024297" y="4075378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7" name="Picture 1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40965">
            <a:off x="10541202" y="3762504"/>
            <a:ext cx="1203325" cy="815975"/>
          </a:xfrm>
          <a:prstGeom prst="rect">
            <a:avLst/>
          </a:prstGeom>
          <a:noFill/>
        </p:spPr>
      </p:pic>
      <p:sp>
        <p:nvSpPr>
          <p:cNvPr id="41128" name="Line 168"/>
          <p:cNvSpPr>
            <a:spLocks noChangeShapeType="1"/>
          </p:cNvSpPr>
          <p:nvPr/>
        </p:nvSpPr>
        <p:spPr bwMode="auto">
          <a:xfrm flipV="1">
            <a:off x="9779004" y="3989516"/>
            <a:ext cx="641351" cy="971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29" name="Line 169"/>
          <p:cNvSpPr>
            <a:spLocks noChangeShapeType="1"/>
          </p:cNvSpPr>
          <p:nvPr/>
        </p:nvSpPr>
        <p:spPr bwMode="auto">
          <a:xfrm>
            <a:off x="10371023" y="3976817"/>
            <a:ext cx="624561" cy="984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30" name="Text Box 170"/>
          <p:cNvSpPr txBox="1">
            <a:spLocks noChangeArrowheads="1"/>
          </p:cNvSpPr>
          <p:nvPr/>
        </p:nvSpPr>
        <p:spPr bwMode="auto">
          <a:xfrm>
            <a:off x="76132" y="5154886"/>
            <a:ext cx="8017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AB, AC ta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ABC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đều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907692" y="-2632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1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5208 -0.1504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75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5248 0.1020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5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4" grpId="0"/>
      <p:bldP spid="41128" grpId="0" animBg="1"/>
      <p:bldP spid="41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5327" y="2990157"/>
            <a:ext cx="11080604" cy="1569660"/>
            <a:chOff x="518801" y="2105385"/>
            <a:chExt cx="11080604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/>
                </a:rPr>
                <a:t>LT1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25053" y="2105385"/>
              <a:ext cx="9674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thước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tam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giác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đều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4cm.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Áp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dụng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/>
              <a:t>. Vẽ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đều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8839" y="1961495"/>
            <a:ext cx="6968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II.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vuông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224" y="0"/>
            <a:ext cx="2069582" cy="1897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589" y="4980950"/>
            <a:ext cx="1734853" cy="169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27" y="4980950"/>
            <a:ext cx="1835789" cy="178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949116" cy="191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29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70" y="174897"/>
            <a:ext cx="2499361" cy="1841634"/>
          </a:xfrm>
          <a:prstGeom prst="rect">
            <a:avLst/>
          </a:prstGeom>
        </p:spPr>
      </p:pic>
      <p:pic>
        <p:nvPicPr>
          <p:cNvPr id="10" name="Picture 9" descr="20 mẫu Gạch Ốp Tường Bếp đẹp 2021, giá tốt cho tường nhà &amp; Cách phố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7" y="2095918"/>
            <a:ext cx="3566160" cy="251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ạch lát nền đen trắng: TOP mẫu đẹp và 4 nguyên tắc VÀNG cần nhớ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4"/>
          <a:stretch/>
        </p:blipFill>
        <p:spPr bwMode="auto">
          <a:xfrm>
            <a:off x="330421" y="127348"/>
            <a:ext cx="3500215" cy="1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HP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849" r="8147" b="9054"/>
          <a:stretch/>
        </p:blipFill>
        <p:spPr bwMode="auto">
          <a:xfrm>
            <a:off x="9686754" y="47550"/>
            <a:ext cx="2310173" cy="19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ệ trang trí 3 hình vuông đan nhau | Shopee Việt Na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8263"/>
          <a:stretch/>
        </p:blipFill>
        <p:spPr bwMode="auto">
          <a:xfrm>
            <a:off x="6933022" y="127348"/>
            <a:ext cx="2256747" cy="19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ệ gỗ hình tam giác gắn tường để vật dụng trưng bày hiện đại giảm chỉ còn  190,644 đ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330421" y="2095918"/>
            <a:ext cx="2801723" cy="24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ển báo giao thông hình tam giá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21" y="2275068"/>
            <a:ext cx="4658838" cy="25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ÊU RẺ] Kệ trang trí hình lục giác, Giá siêu rẻ 85,000đ! Mua liền tay! -  SaleZone Sto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9442"/>
          <a:stretch/>
        </p:blipFill>
        <p:spPr bwMode="auto">
          <a:xfrm>
            <a:off x="141782" y="4571963"/>
            <a:ext cx="3367639" cy="22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ạch Lục Giác Và Ứng Dụng Trong Trang Trí Tạo Điểm Nhấn - Gạch Né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/>
        </p:blipFill>
        <p:spPr bwMode="auto">
          <a:xfrm>
            <a:off x="3993852" y="4588763"/>
            <a:ext cx="3689976" cy="2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uyệt tác kiến trúc” ẩn trong kết cấu lỗ 6 cạnh của tổ ong | Báo Dân trí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59" y="4790841"/>
            <a:ext cx="3786233" cy="19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98207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3358"/>
            <a:ext cx="8629650" cy="893177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12064" y="1830307"/>
            <a:ext cx="11106531" cy="588264"/>
            <a:chOff x="384048" y="1903369"/>
            <a:chExt cx="11106531" cy="588264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HĐ4</a:t>
              </a:r>
              <a:endParaRPr lang="vi-VN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16227" y="1903369"/>
              <a:ext cx="9674352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vuông</a:t>
              </a:r>
              <a:r>
                <a:rPr lang="en-US" sz="2400" dirty="0"/>
                <a:t> HKLM ở </a:t>
              </a:r>
              <a:r>
                <a:rPr lang="en-US" sz="2400" dirty="0" err="1"/>
                <a:t>Hình</a:t>
              </a:r>
              <a:r>
                <a:rPr lang="en-US" sz="2400" dirty="0"/>
                <a:t> 5,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  <a:endParaRPr lang="vi-VN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84" y="2729557"/>
            <a:ext cx="94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HK, KL, LM, MH. 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758" y="2652026"/>
            <a:ext cx="2958425" cy="3289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784" y="3303260"/>
            <a:ext cx="898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HK </a:t>
            </a:r>
            <a:r>
              <a:rPr lang="en-US" sz="2400" dirty="0" err="1"/>
              <a:t>và</a:t>
            </a:r>
            <a:r>
              <a:rPr lang="en-US" sz="2400" dirty="0"/>
              <a:t> ML; HM </a:t>
            </a:r>
            <a:r>
              <a:rPr lang="en-US" sz="2400" dirty="0" err="1"/>
              <a:t>và</a:t>
            </a:r>
            <a:r>
              <a:rPr lang="en-US" sz="2400" dirty="0"/>
              <a:t> KL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HKLM </a:t>
            </a:r>
            <a:r>
              <a:rPr lang="en-US" sz="2400" dirty="0" err="1"/>
              <a:t>có</a:t>
            </a:r>
            <a:r>
              <a:rPr lang="en-US" sz="2400" dirty="0"/>
              <a:t> song </a:t>
            </a:r>
            <a:r>
              <a:rPr lang="en-US" sz="2400" dirty="0" err="1"/>
              <a:t>song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err="1"/>
              <a:t>không</a:t>
            </a:r>
            <a:r>
              <a:rPr lang="en-US" sz="2400"/>
              <a:t>. 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2783" y="4619461"/>
            <a:ext cx="919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chéo</a:t>
            </a:r>
            <a:r>
              <a:rPr lang="en-US" sz="2400" dirty="0"/>
              <a:t> KM </a:t>
            </a:r>
            <a:r>
              <a:rPr lang="en-US" sz="2400" dirty="0" err="1"/>
              <a:t>và</a:t>
            </a:r>
            <a:r>
              <a:rPr lang="en-US" sz="2400" dirty="0"/>
              <a:t> HL.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2782" y="5313183"/>
            <a:ext cx="94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ở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H, K, L, M.</a:t>
            </a:r>
            <a:endParaRPr lang="vi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4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355472"/>
            <a:ext cx="8629650" cy="803476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7874" y="1801594"/>
            <a:ext cx="126187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HĐ4</a:t>
            </a:r>
            <a:endParaRPr lang="vi-VN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86" y="2360707"/>
            <a:ext cx="8710974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a)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HK, KL, LM, MH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ô </a:t>
            </a:r>
            <a:r>
              <a:rPr lang="en-US" sz="2400" b="1" dirty="0" err="1"/>
              <a:t>vuông</a:t>
            </a:r>
            <a:r>
              <a:rPr lang="en-US" sz="2400" b="1" dirty="0"/>
              <a:t>.</a:t>
            </a:r>
          </a:p>
          <a:p>
            <a:pPr algn="just">
              <a:lnSpc>
                <a:spcPct val="130000"/>
              </a:lnSpc>
            </a:pPr>
            <a:endParaRPr lang="vi-VN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606" y="2516381"/>
            <a:ext cx="2969394" cy="3301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11" y="1723981"/>
            <a:ext cx="18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Kết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quả</a:t>
            </a:r>
            <a:endParaRPr lang="vi-VN" sz="28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32685" y="3487220"/>
            <a:ext cx="869200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b)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HK </a:t>
            </a:r>
            <a:r>
              <a:rPr lang="en-US" sz="2400" b="1" dirty="0" err="1"/>
              <a:t>và</a:t>
            </a:r>
            <a:r>
              <a:rPr lang="en-US" sz="2400" b="1" dirty="0"/>
              <a:t> Ml, HM </a:t>
            </a:r>
            <a:r>
              <a:rPr lang="en-US" sz="2400" b="1" dirty="0" err="1"/>
              <a:t>và</a:t>
            </a:r>
            <a:r>
              <a:rPr lang="en-US" sz="2400" b="1" dirty="0"/>
              <a:t> KL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 HKLM song </a:t>
            </a:r>
            <a:r>
              <a:rPr lang="en-US" sz="2400" b="1" dirty="0" err="1"/>
              <a:t>song</a:t>
            </a:r>
            <a:r>
              <a:rPr lang="en-US" sz="2400" b="1" dirty="0"/>
              <a:t> </a:t>
            </a:r>
            <a:r>
              <a:rPr lang="en-US" sz="2400" b="1" err="1"/>
              <a:t>với</a:t>
            </a:r>
            <a:r>
              <a:rPr lang="en-US" sz="2400" b="1"/>
              <a:t> nhau.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vi-VN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686" y="4587073"/>
            <a:ext cx="869200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c)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chéo</a:t>
            </a:r>
            <a:r>
              <a:rPr lang="en-US" sz="2400" b="1" dirty="0"/>
              <a:t> KM </a:t>
            </a:r>
            <a:r>
              <a:rPr lang="en-US" sz="2400" b="1" dirty="0" err="1"/>
              <a:t>và</a:t>
            </a:r>
            <a:r>
              <a:rPr lang="en-US" sz="2400" b="1" dirty="0"/>
              <a:t> HL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</a:t>
            </a:r>
            <a:r>
              <a:rPr lang="en-US" sz="2400" b="1"/>
              <a:t>ô vuông.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2685" y="5740249"/>
            <a:ext cx="86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ở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H, K, L, M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err="1"/>
              <a:t>góc</a:t>
            </a:r>
            <a:r>
              <a:rPr lang="en-US" sz="2400" b="1"/>
              <a:t> vuông.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6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2361" y="375786"/>
            <a:ext cx="10058400" cy="804091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5" name="Rectangle 4"/>
          <p:cNvSpPr/>
          <p:nvPr/>
        </p:nvSpPr>
        <p:spPr>
          <a:xfrm>
            <a:off x="1392301" y="1927353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05188" y="1961691"/>
            <a:ext cx="417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15" name="Rectangle 14"/>
          <p:cNvSpPr/>
          <p:nvPr/>
        </p:nvSpPr>
        <p:spPr>
          <a:xfrm>
            <a:off x="263288" y="2838817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AB = BC = CD = DA;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243" y="1958843"/>
            <a:ext cx="3090073" cy="30776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5780" y="3512908"/>
            <a:ext cx="8080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Hai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CD, AD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BC song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song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365" y="4792333"/>
            <a:ext cx="8080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Hai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AC </a:t>
            </a: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= BD;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288" y="5465848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A, B, C, D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74803" y="195163"/>
            <a:ext cx="10058400" cy="945227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15" name="Rectangle 14"/>
          <p:cNvSpPr/>
          <p:nvPr/>
        </p:nvSpPr>
        <p:spPr>
          <a:xfrm>
            <a:off x="219784" y="2620639"/>
            <a:ext cx="8453962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đối</a:t>
            </a:r>
            <a:r>
              <a:rPr lang="en-US" sz="2800" i="1" dirty="0"/>
              <a:t> song </a:t>
            </a:r>
            <a:r>
              <a:rPr lang="en-US" sz="2800" i="1" dirty="0" err="1"/>
              <a:t>song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đường</a:t>
            </a:r>
            <a:r>
              <a:rPr lang="en-US" sz="2800" i="1" dirty="0"/>
              <a:t> </a:t>
            </a:r>
            <a:r>
              <a:rPr lang="en-US" sz="2800" i="1" dirty="0" err="1"/>
              <a:t>chéo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ở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đỉnh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dirty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403" y="2271664"/>
            <a:ext cx="3090073" cy="3077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91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7008" y="397717"/>
            <a:ext cx="10058400" cy="833120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6072" y="2266136"/>
            <a:ext cx="11055096" cy="1569660"/>
            <a:chOff x="448056" y="1725654"/>
            <a:chExt cx="11055096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448056" y="1925579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HĐ5</a:t>
              </a:r>
              <a:endParaRPr lang="vi-VN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725654"/>
              <a:ext cx="9674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/>
                <a:t>Dùng</a:t>
              </a:r>
              <a:r>
                <a:rPr lang="en-US" sz="3200" dirty="0"/>
                <a:t> ê </a:t>
              </a:r>
              <a:r>
                <a:rPr lang="en-US" sz="3200" dirty="0" err="1"/>
                <a:t>ke</a:t>
              </a:r>
              <a:r>
                <a:rPr lang="en-US" sz="3200" dirty="0"/>
                <a:t> </a:t>
              </a:r>
              <a:r>
                <a:rPr lang="en-US" sz="3200" dirty="0" err="1"/>
                <a:t>vẽ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vuông</a:t>
              </a:r>
              <a:r>
                <a:rPr lang="en-US" sz="3200" dirty="0"/>
                <a:t> ABCD </a:t>
              </a:r>
              <a:r>
                <a:rPr lang="en-US" sz="3200" dirty="0" err="1"/>
                <a:t>có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cạnh</a:t>
              </a:r>
              <a:r>
                <a:rPr lang="en-US" sz="3200" dirty="0"/>
                <a:t> </a:t>
              </a:r>
              <a:r>
                <a:rPr lang="en-US" sz="3200" dirty="0" err="1"/>
                <a:t>bằng</a:t>
              </a:r>
              <a:r>
                <a:rPr lang="en-US" sz="3200" dirty="0"/>
                <a:t> 7 cm.</a:t>
              </a:r>
              <a:endParaRPr lang="vi-VN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8719" y="4286060"/>
            <a:ext cx="1105244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2: </a:t>
            </a:r>
            <a:r>
              <a:rPr lang="en-US" sz="3200" dirty="0" err="1"/>
              <a:t>Dùng</a:t>
            </a:r>
            <a:r>
              <a:rPr lang="en-US" sz="3200" dirty="0"/>
              <a:t> ê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7cm.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9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158451" y="4789152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951089" y="478923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444355" y="1194239"/>
            <a:ext cx="2487739" cy="3994616"/>
            <a:chOff x="4927601" y="1701800"/>
            <a:chExt cx="2487739" cy="3994616"/>
          </a:xfrm>
        </p:grpSpPr>
        <p:grpSp>
          <p:nvGrpSpPr>
            <p:cNvPr id="38" name="Group 37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30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35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6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7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31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32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3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5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699803" y="289674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0" name="Oval 49"/>
          <p:cNvSpPr/>
          <p:nvPr/>
        </p:nvSpPr>
        <p:spPr>
          <a:xfrm>
            <a:off x="8409845" y="470340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/>
          <p:cNvSpPr/>
          <p:nvPr/>
        </p:nvSpPr>
        <p:spPr>
          <a:xfrm>
            <a:off x="9929133" y="470497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8455565" y="4747064"/>
            <a:ext cx="1473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7440" y="1261587"/>
            <a:ext cx="721996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0" grpId="0" animBg="1"/>
      <p:bldP spid="51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75330" y="467475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12740" y="4818373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2369" y="4743883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55008" y="112193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7596328" y="391607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43926" y="289834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733521" y="187548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0112" y="1069826"/>
            <a:ext cx="7694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8582" y="2127986"/>
            <a:ext cx="76946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996964" y="44407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35168" y="4501504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5886" y="451495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7748769" y="116914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8233958" y="368203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52818" y="263789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540362" y="2581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rot="16200000">
            <a:off x="9774503" y="368203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1418" y="3765591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565115" y="135856"/>
            <a:ext cx="104411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kern="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Ví</a:t>
            </a:r>
            <a:r>
              <a:rPr lang="en-US" sz="2200" b="1" i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2200" b="1" i="1" kern="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dụ</a:t>
            </a:r>
            <a:r>
              <a:rPr lang="en-US" sz="2200" b="1" i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2: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ẽ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vuông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ABCD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0111" y="1069826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6204" y="2144196"/>
            <a:ext cx="67697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7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10800000">
            <a:off x="7753983" y="2299631"/>
            <a:ext cx="2487739" cy="3994616"/>
            <a:chOff x="3403600" y="1701800"/>
            <a:chExt cx="2487739" cy="3994616"/>
          </a:xfrm>
        </p:grpSpPr>
        <p:grpSp>
          <p:nvGrpSpPr>
            <p:cNvPr id="84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8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1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1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15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1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9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8739798" y="429693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>
            <a:off x="7974270" y="353825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443838" y="4356460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0074556" y="436991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0268143" y="242216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127" name="Straight Connector 126"/>
          <p:cNvCxnSpPr/>
          <p:nvPr/>
        </p:nvCxnSpPr>
        <p:spPr>
          <a:xfrm rot="16200000">
            <a:off x="9498478" y="35172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52020" y="242780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rot="10800000">
            <a:off x="8730919" y="275680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7741" y="3818380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1762549" y="154781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0112" y="1069826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190" y="2202553"/>
            <a:ext cx="69863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62" y="4926376"/>
            <a:ext cx="37040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B4: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CD.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3752" y="4988144"/>
            <a:ext cx="389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Ta </a:t>
            </a:r>
            <a:r>
              <a:rPr lang="en-US" sz="2400" b="1" dirty="0" err="1">
                <a:solidFill>
                  <a:srgbClr val="7030A0"/>
                </a:solidFill>
              </a:rPr>
              <a:t>được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hình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vuông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>
                <a:solidFill>
                  <a:srgbClr val="7030A0"/>
                </a:solidFill>
              </a:rPr>
              <a:t>ABCD  cạnh </a:t>
            </a:r>
            <a:r>
              <a:rPr lang="en-US" sz="2400" b="1" dirty="0">
                <a:solidFill>
                  <a:srgbClr val="7030A0"/>
                </a:solidFill>
              </a:rPr>
              <a:t>7cm</a:t>
            </a:r>
            <a:endParaRPr lang="vi-VN" sz="24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5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6263" y="398993"/>
            <a:ext cx="10058400" cy="891177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5608" y="3164329"/>
            <a:ext cx="9973987" cy="1569660"/>
            <a:chOff x="518801" y="2105385"/>
            <a:chExt cx="9973987" cy="1569660"/>
          </a:xfrm>
        </p:grpSpPr>
        <p:sp>
          <p:nvSpPr>
            <p:cNvPr id="13" name="TextBox 1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/>
                </a:rPr>
                <a:t>LT2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5053" y="2105385"/>
              <a:ext cx="85677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Arial" panose="020B0604020202020204"/>
                </a:rPr>
                <a:t>ê </a:t>
              </a:r>
              <a:r>
                <a:rPr kumimoji="0" lang="en-US" sz="32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vuông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EGHI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6cm.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Áp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dụng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0703" y="310701"/>
            <a:ext cx="8029762" cy="22529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CHƯƠNG III:</a:t>
            </a:r>
          </a:p>
          <a:p>
            <a:pPr algn="ctr">
              <a:lnSpc>
                <a:spcPct val="130000"/>
              </a:lnSpc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HÌNH HỌC TRỰC QUAN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9997" y="2779643"/>
            <a:ext cx="10879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TAM GIÁC ĐỀU. HÌNH VUÔNG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LỤC GIÁC 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ĐỀU (3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4567" y="4722288"/>
            <a:ext cx="1480041" cy="1284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561" y="4849635"/>
            <a:ext cx="1596156" cy="1356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193" y="4789897"/>
            <a:ext cx="1370783" cy="1324158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02419">
            <a:off x="10730088" y="-456276"/>
            <a:ext cx="1341026" cy="1966838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434529">
            <a:off x="141602" y="-335836"/>
            <a:ext cx="1176790" cy="1725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32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4494" y="411653"/>
            <a:ext cx="10058400" cy="891177"/>
          </a:xfrm>
        </p:spPr>
        <p:txBody>
          <a:bodyPr/>
          <a:lstStyle/>
          <a:p>
            <a:r>
              <a:rPr lang="en-US" b="1" dirty="0"/>
              <a:t>3. Chu vi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58886" y="1883664"/>
            <a:ext cx="7590337" cy="2926080"/>
          </a:xfrm>
          <a:prstGeom prst="cloudCallout">
            <a:avLst>
              <a:gd name="adj1" fmla="val -54096"/>
              <a:gd name="adj2" fmla="val 55625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</a:rPr>
              <a:t>Nêu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lại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công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thức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tính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chu</a:t>
            </a:r>
            <a:r>
              <a:rPr lang="en-US" sz="3200" i="1" dirty="0">
                <a:solidFill>
                  <a:srgbClr val="002060"/>
                </a:solidFill>
              </a:rPr>
              <a:t> vi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diện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tích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err="1">
                <a:solidFill>
                  <a:srgbClr val="002060"/>
                </a:solidFill>
              </a:rPr>
              <a:t>hình</a:t>
            </a:r>
            <a:r>
              <a:rPr lang="en-US" sz="3200" i="1">
                <a:solidFill>
                  <a:srgbClr val="002060"/>
                </a:solidFill>
              </a:rPr>
              <a:t> vuông.</a:t>
            </a:r>
            <a:endParaRPr lang="vi-VN" sz="32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8FCFC"/>
              </a:clrFrom>
              <a:clrTo>
                <a:srgbClr val="F8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008" y="3897229"/>
            <a:ext cx="2380297" cy="2260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5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1579" y="597676"/>
            <a:ext cx="10058400" cy="789577"/>
          </a:xfrm>
        </p:spPr>
        <p:txBody>
          <a:bodyPr/>
          <a:lstStyle/>
          <a:p>
            <a:r>
              <a:rPr lang="en-US" b="1" dirty="0"/>
              <a:t>3. Chu vi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074" y="3000456"/>
            <a:ext cx="614783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219200" algn="l"/>
              </a:tabLst>
            </a:pP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Chu vi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: C = 4a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074" y="4602649"/>
            <a:ext cx="9563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: S = a . a = a</a:t>
            </a:r>
            <a:r>
              <a:rPr lang="en-US" sz="3600" b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vi-VN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242" y="1645920"/>
            <a:ext cx="3090073" cy="3077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7242" y="2868679"/>
            <a:ext cx="56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1179" y="1961495"/>
            <a:ext cx="7883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325" y="0"/>
            <a:ext cx="159067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530" y="250698"/>
            <a:ext cx="1727865" cy="133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71232" cy="1248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13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263" y="429351"/>
            <a:ext cx="50802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nhóm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616" y="2908846"/>
            <a:ext cx="2745296" cy="25600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3464" y="1655296"/>
            <a:ext cx="8586216" cy="4490381"/>
            <a:chOff x="448056" y="1925579"/>
            <a:chExt cx="9674352" cy="4490381"/>
          </a:xfrm>
        </p:grpSpPr>
        <p:sp>
          <p:nvSpPr>
            <p:cNvPr id="5" name="TextBox 4"/>
            <p:cNvSpPr txBox="1"/>
            <p:nvPr/>
          </p:nvSpPr>
          <p:spPr>
            <a:xfrm>
              <a:off x="448056" y="1925579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HĐ6</a:t>
              </a:r>
              <a:endParaRPr lang="vi-VN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056" y="2427819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/>
                <a:t>a)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sáu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bìa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cạnh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tạo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ở </a:t>
              </a:r>
              <a:r>
                <a:rPr lang="en-US" sz="2800" i="1" dirty="0" err="1"/>
                <a:t>Hình</a:t>
              </a:r>
              <a:r>
                <a:rPr lang="en-US" sz="2800" i="1" dirty="0"/>
                <a:t> 7</a:t>
              </a:r>
              <a:r>
                <a:rPr lang="en-US" sz="2800" dirty="0"/>
                <a:t>.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8056" y="4384635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/>
                <a:t>b)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viền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sáu</a:t>
              </a:r>
              <a:r>
                <a:rPr lang="en-US" sz="2800" dirty="0"/>
                <a:t> </a:t>
              </a:r>
              <a:r>
                <a:rPr lang="en-US" sz="2800" dirty="0" err="1"/>
                <a:t>cạnh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ở </a:t>
              </a:r>
              <a:r>
                <a:rPr lang="en-US" sz="2800" dirty="0" err="1"/>
                <a:t>Hình</a:t>
              </a:r>
              <a:r>
                <a:rPr lang="en-US" sz="2800" dirty="0"/>
                <a:t> 7 ta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đỉnh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46" y="34402"/>
            <a:ext cx="1569163" cy="1620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6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35" y="3154700"/>
            <a:ext cx="3066157" cy="2834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446" y="699623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1736" y="1954119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532598" y="1954119"/>
            <a:ext cx="499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8" name="Rectangle 7"/>
          <p:cNvSpPr/>
          <p:nvPr/>
        </p:nvSpPr>
        <p:spPr>
          <a:xfrm>
            <a:off x="263288" y="2838817"/>
            <a:ext cx="955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AB = BC = CD = DE = EG = GA;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288" y="3754758"/>
            <a:ext cx="9045304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O;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  Ba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 AD = BE = CG;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67" y="5126419"/>
            <a:ext cx="9059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A, B, C, D, E, G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5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771" y="552820"/>
            <a:ext cx="55859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778" y="1901774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/>
              <a:t>1. </a:t>
            </a:r>
            <a:r>
              <a:rPr lang="en-US" sz="2600" dirty="0"/>
              <a:t>Cho </a:t>
            </a:r>
            <a:r>
              <a:rPr lang="en-US" sz="2600" dirty="0" err="1"/>
              <a:t>lục</a:t>
            </a:r>
            <a:r>
              <a:rPr lang="en-US" sz="2600" dirty="0"/>
              <a:t> </a:t>
            </a:r>
            <a:r>
              <a:rPr lang="en-US" sz="2600" dirty="0" err="1"/>
              <a:t>giác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ABCDEG.</a:t>
            </a:r>
          </a:p>
          <a:p>
            <a:pPr algn="just">
              <a:lnSpc>
                <a:spcPct val="130000"/>
              </a:lnSpc>
            </a:pP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chéo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AD, BE, CG </a:t>
            </a:r>
            <a:r>
              <a:rPr lang="en-US" sz="2600" dirty="0" err="1"/>
              <a:t>cắt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78" y="2980304"/>
            <a:ext cx="1055217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1" dirty="0" err="1"/>
              <a:t>Vì</a:t>
            </a:r>
            <a:r>
              <a:rPr lang="en-US" sz="2600" b="1" i="1" dirty="0"/>
              <a:t> </a:t>
            </a:r>
            <a:r>
              <a:rPr lang="en-US" sz="2600" b="1" i="1" dirty="0" err="1"/>
              <a:t>sao</a:t>
            </a:r>
            <a:r>
              <a:rPr lang="en-US" sz="2600" b="1" i="1" dirty="0"/>
              <a:t> OA = OB = OC = OD = OE = OG?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843" y="2465183"/>
            <a:ext cx="3066157" cy="2834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0394" y="3493659"/>
            <a:ext cx="2029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 u="sng" dirty="0" err="1"/>
              <a:t>Giải</a:t>
            </a:r>
            <a:r>
              <a:rPr lang="en-US" sz="2600" b="1" i="1" u="sng" dirty="0"/>
              <a:t>:</a:t>
            </a:r>
            <a:endParaRPr lang="vi-VN" sz="26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62778" y="3882528"/>
            <a:ext cx="9095232" cy="148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O,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778" y="5317567"/>
            <a:ext cx="8763066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=&gt;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OA = OB = OC  OD = OE = OG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nửa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1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6979" y="633525"/>
            <a:ext cx="60699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944" y="1901952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i="1" dirty="0" err="1"/>
              <a:t>Quan</a:t>
            </a:r>
            <a:r>
              <a:rPr lang="en-US" sz="2600" i="1" dirty="0"/>
              <a:t> </a:t>
            </a:r>
            <a:r>
              <a:rPr lang="en-US" sz="2600" i="1" dirty="0" err="1"/>
              <a:t>sát</a:t>
            </a:r>
            <a:r>
              <a:rPr lang="en-US" sz="2600" i="1" dirty="0"/>
              <a:t> </a:t>
            </a:r>
            <a:r>
              <a:rPr lang="en-US" sz="2600" i="1" dirty="0" err="1"/>
              <a:t>các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dưới</a:t>
            </a:r>
            <a:r>
              <a:rPr lang="en-US" sz="2600" i="1" dirty="0"/>
              <a:t> </a:t>
            </a:r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rồi</a:t>
            </a:r>
            <a:r>
              <a:rPr lang="en-US" sz="2600" i="1" dirty="0"/>
              <a:t> </a:t>
            </a:r>
            <a:r>
              <a:rPr lang="en-US" sz="2600" i="1" dirty="0" err="1"/>
              <a:t>cho</a:t>
            </a:r>
            <a:r>
              <a:rPr lang="en-US" sz="2600" i="1" dirty="0"/>
              <a:t> </a:t>
            </a:r>
            <a:r>
              <a:rPr lang="en-US" sz="2600" i="1" dirty="0" err="1"/>
              <a:t>biết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vuông</a:t>
            </a:r>
            <a:r>
              <a:rPr lang="en-US" sz="2600" i="1" dirty="0"/>
              <a:t>,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tam </a:t>
            </a:r>
            <a:r>
              <a:rPr lang="en-US" sz="2600" i="1" dirty="0" err="1"/>
              <a:t>giác</a:t>
            </a:r>
            <a:r>
              <a:rPr lang="en-US" sz="2600" i="1" dirty="0"/>
              <a:t> </a:t>
            </a:r>
            <a:r>
              <a:rPr lang="en-US" sz="2600" i="1" dirty="0" err="1"/>
              <a:t>đều</a:t>
            </a:r>
            <a:r>
              <a:rPr lang="en-US" sz="2600" i="1" dirty="0"/>
              <a:t>,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lục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 </a:t>
            </a:r>
            <a:r>
              <a:rPr lang="en-US" sz="2600" i="1" dirty="0" err="1"/>
              <a:t>đều</a:t>
            </a:r>
            <a:r>
              <a:rPr lang="en-US" sz="2600" i="1" dirty="0"/>
              <a:t>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166941" y="3388042"/>
            <a:ext cx="2473325" cy="136207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422" y="3388042"/>
            <a:ext cx="1444244" cy="136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4399978" y="3200399"/>
            <a:ext cx="1901952" cy="154971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Isosceles Triangle 11"/>
          <p:cNvSpPr/>
          <p:nvPr/>
        </p:nvSpPr>
        <p:spPr>
          <a:xfrm>
            <a:off x="6512242" y="3890593"/>
            <a:ext cx="2249424" cy="8595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gular Pentagon 12"/>
          <p:cNvSpPr/>
          <p:nvPr/>
        </p:nvSpPr>
        <p:spPr>
          <a:xfrm>
            <a:off x="8761666" y="3200398"/>
            <a:ext cx="1645920" cy="1525329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exagon 13"/>
          <p:cNvSpPr/>
          <p:nvPr/>
        </p:nvSpPr>
        <p:spPr>
          <a:xfrm>
            <a:off x="10407586" y="3406083"/>
            <a:ext cx="1700784" cy="136207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694944" y="5193792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36608" y="5193791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0018" y="5212078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88898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53690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e)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18482" y="5193789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g)</a:t>
            </a:r>
            <a:endParaRPr lang="vi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8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3914" y="469682"/>
            <a:ext cx="61955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1993392"/>
            <a:ext cx="2084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/>
              <a:t>Kết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quả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97832" y="2984286"/>
            <a:ext cx="2502568" cy="2870476"/>
            <a:chOff x="697832" y="2984286"/>
            <a:chExt cx="2502568" cy="2870476"/>
          </a:xfrm>
        </p:grpSpPr>
        <p:sp>
          <p:nvSpPr>
            <p:cNvPr id="21" name="Rectangle 20"/>
            <p:cNvSpPr/>
            <p:nvPr/>
          </p:nvSpPr>
          <p:spPr>
            <a:xfrm>
              <a:off x="1181131" y="2984286"/>
              <a:ext cx="1444244" cy="1362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2317" y="4639492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b)</a:t>
              </a:r>
              <a:endParaRPr lang="vi-VN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832" y="5269987"/>
              <a:ext cx="250256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vuông</a:t>
              </a:r>
              <a:endParaRPr lang="vi-VN" sz="3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15260" y="2796643"/>
            <a:ext cx="2920255" cy="3058119"/>
            <a:chOff x="4515260" y="2796643"/>
            <a:chExt cx="2920255" cy="3058119"/>
          </a:xfrm>
        </p:grpSpPr>
        <p:sp>
          <p:nvSpPr>
            <p:cNvPr id="22" name="Isosceles Triangle 21"/>
            <p:cNvSpPr/>
            <p:nvPr/>
          </p:nvSpPr>
          <p:spPr>
            <a:xfrm>
              <a:off x="4815569" y="2796643"/>
              <a:ext cx="1901952" cy="154971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5609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c)</a:t>
              </a:r>
              <a:endParaRPr lang="vi-VN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5260" y="5269987"/>
              <a:ext cx="2920255" cy="584775"/>
            </a:xfrm>
            <a:prstGeom prst="rect">
              <a:avLst/>
            </a:prstGeom>
            <a:solidFill>
              <a:srgbClr val="66C7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Tam </a:t>
              </a:r>
              <a:r>
                <a:rPr lang="en-US" sz="3200" b="1" dirty="0" err="1"/>
                <a:t>giác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đều</a:t>
              </a:r>
              <a:endParaRPr lang="vi-VN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76807" y="2984285"/>
            <a:ext cx="2920255" cy="2852190"/>
            <a:chOff x="8576807" y="2984285"/>
            <a:chExt cx="2920255" cy="2852190"/>
          </a:xfrm>
        </p:grpSpPr>
        <p:sp>
          <p:nvSpPr>
            <p:cNvPr id="23" name="Hexagon 22"/>
            <p:cNvSpPr/>
            <p:nvPr/>
          </p:nvSpPr>
          <p:spPr>
            <a:xfrm>
              <a:off x="9211056" y="2984285"/>
              <a:ext cx="1700784" cy="136207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32112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g)</a:t>
              </a:r>
              <a:endParaRPr lang="vi-VN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76807" y="5251700"/>
              <a:ext cx="2920255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Lục</a:t>
              </a:r>
              <a:r>
                <a:rPr lang="en-US" sz="3200" b="1" dirty="0"/>
                <a:t> </a:t>
              </a:r>
              <a:r>
                <a:rPr lang="en-US" sz="3200" b="1" dirty="0" err="1"/>
                <a:t>giác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đều</a:t>
              </a:r>
              <a:endParaRPr lang="vi-VN" sz="32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50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886" y="573950"/>
            <a:ext cx="583431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9176" y="1769305"/>
            <a:ext cx="1092808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/>
              <a:t>2.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mảnh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vuông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dirty="0" err="1"/>
              <a:t>cạnh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25m.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mảnh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lối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2 m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10,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err="1"/>
              <a:t>trồng</a:t>
            </a:r>
            <a:r>
              <a:rPr lang="en-US" sz="2600"/>
              <a:t> rau.</a:t>
            </a:r>
            <a:endParaRPr lang="vi-VN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748" y="2911099"/>
            <a:ext cx="2791327" cy="318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176" y="3559851"/>
            <a:ext cx="757604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diện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09176" y="4206182"/>
            <a:ext cx="81535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err="1"/>
              <a:t>làm</a:t>
            </a:r>
            <a:r>
              <a:rPr lang="en-US" sz="2600"/>
              <a:t> hàng </a:t>
            </a:r>
            <a:r>
              <a:rPr lang="en-US" sz="2600" dirty="0" err="1"/>
              <a:t>rào</a:t>
            </a:r>
            <a:r>
              <a:rPr lang="en-US" sz="2600" dirty="0"/>
              <a:t> </a:t>
            </a:r>
            <a:r>
              <a:rPr lang="en-US" sz="2600" dirty="0" err="1"/>
              <a:t>xung</a:t>
            </a:r>
            <a:r>
              <a:rPr lang="en-US" sz="2600" dirty="0"/>
              <a:t> </a:t>
            </a:r>
            <a:r>
              <a:rPr lang="en-US" sz="2600" dirty="0" err="1"/>
              <a:t>quanh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err="1"/>
              <a:t>rau</a:t>
            </a:r>
            <a:r>
              <a:rPr lang="en-US" sz="2600"/>
              <a:t> và </a:t>
            </a:r>
            <a:r>
              <a:rPr lang="en-US" sz="2600" dirty="0"/>
              <a:t>ở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góc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cửa</a:t>
            </a:r>
            <a:r>
              <a:rPr lang="en-US" sz="2600" dirty="0"/>
              <a:t> </a:t>
            </a:r>
            <a:r>
              <a:rPr lang="en-US" sz="2600" dirty="0" err="1"/>
              <a:t>ra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2m.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err="1"/>
              <a:t>của</a:t>
            </a:r>
            <a:r>
              <a:rPr lang="en-US" sz="2600"/>
              <a:t> hàng </a:t>
            </a:r>
            <a:r>
              <a:rPr lang="en-US" sz="2600" dirty="0" err="1"/>
              <a:t>rào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.</a:t>
            </a:r>
            <a:endParaRPr lang="vi-V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0425" y="450358"/>
            <a:ext cx="587494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605" y="2626743"/>
            <a:ext cx="2791327" cy="318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854" y="1849868"/>
            <a:ext cx="305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469282" y="2362432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23 = 529 (m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282" y="36675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rào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4 - 2 = </a:t>
            </a:r>
            <a:r>
              <a:rPr lang="en-US" sz="2800">
                <a:solidFill>
                  <a:srgbClr val="000000"/>
                </a:solidFill>
                <a:ea typeface="Calibri" panose="020F0502020204030204" pitchFamily="34" charset="0"/>
              </a:rPr>
              <a:t>90 (cm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2425" y="4962106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 a) 529 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          b) 90 cm.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8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314" y="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NỘI DUNG BÀI HỌC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754273"/>
            <a:ext cx="3657600" cy="3200400"/>
            <a:chOff x="0" y="754273"/>
            <a:chExt cx="3657600" cy="3200400"/>
          </a:xfrm>
        </p:grpSpPr>
        <p:sp>
          <p:nvSpPr>
            <p:cNvPr id="5" name="Isosceles Triangle 4"/>
            <p:cNvSpPr/>
            <p:nvPr/>
          </p:nvSpPr>
          <p:spPr>
            <a:xfrm>
              <a:off x="0" y="754273"/>
              <a:ext cx="3657600" cy="32004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9597" y="1368242"/>
              <a:ext cx="2198405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</a:rPr>
                <a:t>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</a:rPr>
                <a:t>Tam </a:t>
              </a:r>
              <a:r>
                <a:rPr lang="en-US" sz="3600" b="1" dirty="0" err="1">
                  <a:solidFill>
                    <a:srgbClr val="002060"/>
                  </a:solidFill>
                </a:rPr>
                <a:t>giác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đều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4056" y="3072384"/>
            <a:ext cx="3200400" cy="3200400"/>
            <a:chOff x="4194056" y="3072384"/>
            <a:chExt cx="3200400" cy="3200400"/>
          </a:xfrm>
          <a:solidFill>
            <a:srgbClr val="66C7CC"/>
          </a:solidFill>
        </p:grpSpPr>
        <p:sp>
          <p:nvSpPr>
            <p:cNvPr id="6" name="Rectangle 5"/>
            <p:cNvSpPr/>
            <p:nvPr/>
          </p:nvSpPr>
          <p:spPr>
            <a:xfrm>
              <a:off x="4194056" y="3072384"/>
              <a:ext cx="3200400" cy="3200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5053" y="3431250"/>
              <a:ext cx="2198405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</a:rPr>
                <a:t>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chemeClr val="bg1"/>
                  </a:solidFill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vuông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0913" y="1060704"/>
            <a:ext cx="3657600" cy="3200400"/>
            <a:chOff x="7930913" y="1060704"/>
            <a:chExt cx="3657600" cy="3200400"/>
          </a:xfrm>
        </p:grpSpPr>
        <p:sp>
          <p:nvSpPr>
            <p:cNvPr id="7" name="Hexagon 6"/>
            <p:cNvSpPr/>
            <p:nvPr/>
          </p:nvSpPr>
          <p:spPr>
            <a:xfrm>
              <a:off x="7930913" y="1060704"/>
              <a:ext cx="3657600" cy="3200400"/>
            </a:xfrm>
            <a:prstGeom prst="hexagon">
              <a:avLst/>
            </a:prstGeom>
            <a:solidFill>
              <a:srgbClr val="DFA1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60510" y="1146340"/>
              <a:ext cx="2198405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7030A0"/>
                  </a:solidFill>
                </a:rPr>
                <a:t>III.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7030A0"/>
                  </a:solidFill>
                </a:rPr>
                <a:t>Lục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giác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đều</a:t>
              </a:r>
              <a:endParaRPr lang="vi-VN" sz="3600" b="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854573" y="3954672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07287" y="4834998"/>
            <a:ext cx="202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0965" y="3980336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6930" y="4792192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Vẽ</a:t>
            </a:r>
            <a:endParaRPr lang="vi-VN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40730" y="2439001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19522" y="1473399"/>
            <a:ext cx="198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649831" y="2452665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93949" y="1465217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Vẽ</a:t>
            </a:r>
            <a:endParaRPr lang="vi-VN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880960" y="2422786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6706" y="1326203"/>
            <a:ext cx="18140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/>
              <a:t>Chu vi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endParaRPr lang="vi-VN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052560" y="4325764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565530" y="4377091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30912" y="5204330"/>
            <a:ext cx="182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091053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686164" y="5172690"/>
            <a:ext cx="2345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/>
              <a:t>Ghép</a:t>
            </a:r>
            <a:r>
              <a:rPr lang="en-US" sz="2800" b="1" dirty="0"/>
              <a:t> </a:t>
            </a:r>
            <a:r>
              <a:rPr lang="en-US" sz="2800" b="1"/>
              <a:t>hình</a:t>
            </a:r>
            <a:endParaRPr lang="vi-VN" sz="2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531232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86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7" grpId="0"/>
      <p:bldP spid="29" grpId="0"/>
      <p:bldP spid="33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4169" y="452483"/>
            <a:ext cx="497481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7832" y="1900990"/>
            <a:ext cx="10900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b="1" dirty="0" err="1">
                <a:solidFill>
                  <a:srgbClr val="0070C0"/>
                </a:solidFill>
              </a:rPr>
              <a:t>Đố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vui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dirty="0" err="1"/>
              <a:t>Đố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12 que </a:t>
            </a:r>
            <a:r>
              <a:rPr lang="en-US" sz="2800" dirty="0" err="1"/>
              <a:t>diêm</a:t>
            </a:r>
            <a:r>
              <a:rPr lang="en-US" sz="2800" dirty="0"/>
              <a:t> (hay 12 </a:t>
            </a:r>
            <a:r>
              <a:rPr lang="en-US" sz="2800" dirty="0" err="1"/>
              <a:t>chiếc</a:t>
            </a:r>
            <a:r>
              <a:rPr lang="en-US" sz="2800" dirty="0"/>
              <a:t> que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)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6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15" y="3894034"/>
            <a:ext cx="494257" cy="190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684" y="3894034"/>
            <a:ext cx="494257" cy="1906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53" y="3894034"/>
            <a:ext cx="494257" cy="1906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574" y="3894034"/>
            <a:ext cx="494257" cy="1906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695" y="3894034"/>
            <a:ext cx="494257" cy="1906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52" y="3894034"/>
            <a:ext cx="494257" cy="19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78" y="3894034"/>
            <a:ext cx="494257" cy="1906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78" y="3894034"/>
            <a:ext cx="494257" cy="1906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04" y="3894034"/>
            <a:ext cx="494257" cy="190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988" y="3894034"/>
            <a:ext cx="494257" cy="1906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72" y="3894034"/>
            <a:ext cx="494257" cy="1906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756" y="3894034"/>
            <a:ext cx="494257" cy="1906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83" y="3285985"/>
            <a:ext cx="3438611" cy="3039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16116" y="159964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Hướng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nhà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99" y="5578214"/>
            <a:ext cx="1905501" cy="126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15" y="1456039"/>
            <a:ext cx="1002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/>
              <a:t>Luyện vẽ tam giác đều, hình vuông, lục giác đều.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34715" y="2401881"/>
            <a:ext cx="1049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BT3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: </a:t>
            </a:r>
            <a:r>
              <a:rPr lang="en-US" sz="3200" i="1" dirty="0" err="1">
                <a:solidFill>
                  <a:srgbClr val="002060"/>
                </a:solidFill>
              </a:rPr>
              <a:t>Gấp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cắt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giấy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hình</a:t>
            </a:r>
            <a:r>
              <a:rPr lang="en-US" sz="3200" i="1" dirty="0">
                <a:solidFill>
                  <a:srgbClr val="002060"/>
                </a:solidFill>
              </a:rPr>
              <a:t> tam </a:t>
            </a:r>
            <a:r>
              <a:rPr lang="en-US" sz="3200" i="1" dirty="0" err="1">
                <a:solidFill>
                  <a:srgbClr val="002060"/>
                </a:solidFill>
              </a:rPr>
              <a:t>đều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từ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một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mảnh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giấy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hình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vuông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715" y="4001275"/>
            <a:ext cx="1049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“</a:t>
            </a:r>
            <a:r>
              <a:rPr lang="en-US" sz="3200" b="1" dirty="0" err="1"/>
              <a:t>Bài</a:t>
            </a:r>
            <a:r>
              <a:rPr lang="en-US" sz="3200" b="1" dirty="0"/>
              <a:t> 2: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. </a:t>
            </a:r>
            <a:r>
              <a:rPr lang="en-US" sz="3200" b="1" err="1"/>
              <a:t>Hình</a:t>
            </a:r>
            <a:r>
              <a:rPr lang="en-US" sz="3200" b="1"/>
              <a:t> thoi”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sưu</a:t>
            </a:r>
            <a:r>
              <a:rPr lang="en-US" sz="3200" dirty="0"/>
              <a:t> </a:t>
            </a:r>
            <a:r>
              <a:rPr lang="en-US" sz="3200" dirty="0" err="1"/>
              <a:t>tầm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thoi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0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6750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933" y="1961495"/>
            <a:ext cx="75223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 Tam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67" y="0"/>
            <a:ext cx="1689545" cy="1689545"/>
          </a:xfrm>
          <a:prstGeom prst="triangl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7" y="0"/>
            <a:ext cx="1981896" cy="2184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05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30645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" y="1652592"/>
            <a:ext cx="11119104" cy="1384995"/>
            <a:chOff x="384048" y="1725654"/>
            <a:chExt cx="11119104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HĐ1</a:t>
              </a:r>
              <a:endParaRPr lang="vi-VN" sz="28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725654"/>
              <a:ext cx="96743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xếp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chiếc</a:t>
              </a:r>
              <a:r>
                <a:rPr lang="en-US" sz="2800" dirty="0"/>
                <a:t> que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tạo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1.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3986784" y="3044259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H="1">
            <a:off x="1865376" y="303758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45936" y="331190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94192" y="2879667"/>
            <a:ext cx="1984248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89904" y="6059724"/>
            <a:ext cx="38404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18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7695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8 0.03171 L -0.08138 0.03171 C -0.02539 0.03171 0.04362 0.10069 0.04362 0.15671 L 0.04362 0.28171 " pathEditMode="relative" rAng="0" ptsTypes="AAAA">
                                      <p:cBhvr>
                                        <p:cTn id="37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95571" y="1377474"/>
            <a:ext cx="11275515" cy="1778179"/>
            <a:chOff x="548640" y="1652592"/>
            <a:chExt cx="11643360" cy="1778179"/>
          </a:xfrm>
        </p:grpSpPr>
        <p:grpSp>
          <p:nvGrpSpPr>
            <p:cNvPr id="5" name="Group 4"/>
            <p:cNvGrpSpPr/>
            <p:nvPr/>
          </p:nvGrpSpPr>
          <p:grpSpPr>
            <a:xfrm>
              <a:off x="548640" y="1652592"/>
              <a:ext cx="11643360" cy="610486"/>
              <a:chOff x="420624" y="1725654"/>
              <a:chExt cx="11643360" cy="610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0624" y="1874475"/>
                <a:ext cx="1261872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HĐ2</a:t>
                </a:r>
                <a:endParaRPr lang="vi-VN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725654"/>
                <a:ext cx="1023518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ABC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2,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/>
                <a:t>a) </a:t>
              </a:r>
              <a:r>
                <a:rPr lang="en-US" sz="2400" dirty="0" err="1"/>
                <a:t>Gấp</a:t>
              </a:r>
              <a:r>
                <a:rPr lang="en-US" sz="2400" dirty="0"/>
                <a:t> tam </a:t>
              </a:r>
              <a:r>
                <a:rPr lang="en-US" sz="2400" dirty="0" err="1"/>
                <a:t>giác</a:t>
              </a:r>
              <a:r>
                <a:rPr lang="en-US" sz="2400" dirty="0"/>
                <a:t> ABC </a:t>
              </a:r>
              <a:r>
                <a:rPr lang="en-US" sz="2400" dirty="0" err="1"/>
                <a:t>sao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canh</a:t>
              </a:r>
              <a:r>
                <a:rPr lang="en-US" sz="2400" dirty="0"/>
                <a:t> AB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AC, </a:t>
              </a:r>
              <a:r>
                <a:rPr lang="en-US" sz="2400" dirty="0" err="1"/>
                <a:t>đỉnh</a:t>
              </a:r>
              <a:r>
                <a:rPr lang="en-US" sz="2400" dirty="0"/>
                <a:t> B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đỉnh</a:t>
              </a:r>
              <a:r>
                <a:rPr lang="en-US" sz="2400" dirty="0"/>
                <a:t> </a:t>
              </a:r>
              <a:r>
                <a:rPr lang="en-US" sz="2400"/>
                <a:t>C (Hình </a:t>
              </a:r>
              <a:r>
                <a:rPr lang="en-US" sz="2400" dirty="0"/>
                <a:t>3a). So </a:t>
              </a:r>
              <a:r>
                <a:rPr lang="en-US" sz="2400" dirty="0" err="1"/>
                <a:t>sánh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AC, </a:t>
              </a:r>
              <a:r>
                <a:rPr lang="en-US" sz="2400" dirty="0" err="1"/>
                <a:t>góc</a:t>
              </a:r>
              <a:r>
                <a:rPr lang="en-US" sz="2400" dirty="0"/>
                <a:t> ABC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góc</a:t>
              </a:r>
              <a:r>
                <a:rPr lang="en-US" sz="2400" dirty="0"/>
                <a:t> ACB.</a:t>
              </a:r>
              <a:endParaRPr lang="vi-VN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27228" y="3252070"/>
            <a:ext cx="3450657" cy="2887847"/>
            <a:chOff x="231487" y="3239235"/>
            <a:chExt cx="3450657" cy="2887847"/>
          </a:xfrm>
        </p:grpSpPr>
        <p:sp>
          <p:nvSpPr>
            <p:cNvPr id="9" name="Isosceles Triangle 8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4951339" y="3704615"/>
            <a:ext cx="1" cy="2103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4458043" y="4876666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4516" y="3220934"/>
            <a:ext cx="3450657" cy="2887847"/>
            <a:chOff x="231487" y="3239235"/>
            <a:chExt cx="3450657" cy="2887847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951338" y="5568138"/>
            <a:ext cx="208872" cy="23959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ight Arrow 35"/>
          <p:cNvSpPr/>
          <p:nvPr/>
        </p:nvSpPr>
        <p:spPr>
          <a:xfrm>
            <a:off x="6411868" y="4674437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5" name="Group 44"/>
          <p:cNvGrpSpPr/>
          <p:nvPr/>
        </p:nvGrpSpPr>
        <p:grpSpPr>
          <a:xfrm>
            <a:off x="6713051" y="3344388"/>
            <a:ext cx="2975656" cy="2681874"/>
            <a:chOff x="8618298" y="3370312"/>
            <a:chExt cx="2975656" cy="268187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9255651" y="3670358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255651" y="3600660"/>
              <a:ext cx="1212787" cy="218024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55651" y="5788819"/>
              <a:ext cx="118872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618298" y="337031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/>
                        <m:t>B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a14:m>
                  <a:r>
                    <a:rPr lang="en-US" sz="2400" b="1" dirty="0"/>
                    <a:t>C</a:t>
                  </a:r>
                  <a:endParaRPr lang="vi-VN" sz="24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9255971" y="5566610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05506" y="5976989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42" name="Rectangle 41"/>
          <p:cNvSpPr/>
          <p:nvPr/>
        </p:nvSpPr>
        <p:spPr>
          <a:xfrm>
            <a:off x="4254844" y="60784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3a</a:t>
            </a:r>
            <a:endParaRPr lang="vi-VN" sz="2400" dirty="0"/>
          </a:p>
        </p:txBody>
      </p:sp>
      <p:sp>
        <p:nvSpPr>
          <p:cNvPr id="46" name="Right Arrow 45"/>
          <p:cNvSpPr/>
          <p:nvPr/>
        </p:nvSpPr>
        <p:spPr>
          <a:xfrm>
            <a:off x="9160877" y="4647499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i="1" smtClean="0"/>
                                <m:t>AC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𝑨𝑩𝑪</m:t>
                                  </m:r>
                                </m:e>
                              </m:ac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𝑨𝑪𝑩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36" grpId="0" animBg="1"/>
      <p:bldP spid="41" grpId="0"/>
      <p:bldP spid="42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82512" y="1379267"/>
            <a:ext cx="11643360" cy="1778179"/>
            <a:chOff x="548640" y="1652592"/>
            <a:chExt cx="11643360" cy="1778179"/>
          </a:xfrm>
        </p:grpSpPr>
        <p:grpSp>
          <p:nvGrpSpPr>
            <p:cNvPr id="5" name="Group 4"/>
            <p:cNvGrpSpPr/>
            <p:nvPr/>
          </p:nvGrpSpPr>
          <p:grpSpPr>
            <a:xfrm>
              <a:off x="548640" y="1652592"/>
              <a:ext cx="11643360" cy="610486"/>
              <a:chOff x="420624" y="1725654"/>
              <a:chExt cx="11643360" cy="610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0624" y="1874475"/>
                <a:ext cx="1261872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HĐ2</a:t>
                </a:r>
                <a:endParaRPr lang="vi-VN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725654"/>
                <a:ext cx="1023518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ABC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2,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b) </a:t>
              </a:r>
              <a:r>
                <a:rPr lang="en-US" sz="2400" dirty="0" err="1"/>
                <a:t>Gấp</a:t>
              </a:r>
              <a:r>
                <a:rPr lang="en-US" sz="2400" dirty="0"/>
                <a:t> tam </a:t>
              </a:r>
              <a:r>
                <a:rPr lang="en-US" sz="2400" dirty="0" err="1"/>
                <a:t>giác</a:t>
              </a:r>
              <a:r>
                <a:rPr lang="en-US" sz="2400" dirty="0"/>
                <a:t> ABC </a:t>
              </a:r>
              <a:r>
                <a:rPr lang="en-US" sz="2400" dirty="0" err="1"/>
                <a:t>sao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canh</a:t>
              </a:r>
              <a:r>
                <a:rPr lang="en-US" sz="2400" dirty="0"/>
                <a:t> BC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BA, </a:t>
              </a:r>
              <a:r>
                <a:rPr lang="en-US" sz="2400" dirty="0" err="1"/>
                <a:t>đỉnh</a:t>
              </a:r>
              <a:r>
                <a:rPr lang="en-US" sz="2400" dirty="0"/>
                <a:t> C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err="1"/>
                <a:t>đỉnh</a:t>
              </a:r>
              <a:r>
                <a:rPr lang="en-US" sz="2400"/>
                <a:t> A (Hình </a:t>
              </a:r>
              <a:r>
                <a:rPr lang="en-US" sz="2400" dirty="0"/>
                <a:t>3b). So </a:t>
              </a:r>
              <a:r>
                <a:rPr lang="en-US" sz="2400" dirty="0" err="1"/>
                <a:t>sánh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BC </a:t>
              </a:r>
              <a:r>
                <a:rPr lang="en-US" sz="2400" dirty="0" err="1"/>
                <a:t>và</a:t>
              </a:r>
              <a:r>
                <a:rPr lang="en-US" sz="2400" dirty="0"/>
                <a:t> BA, </a:t>
              </a:r>
              <a:r>
                <a:rPr lang="en-US" sz="2400" dirty="0" err="1"/>
                <a:t>góc</a:t>
              </a:r>
              <a:r>
                <a:rPr lang="en-US" sz="2400" dirty="0"/>
                <a:t> BCA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góc</a:t>
              </a:r>
              <a:r>
                <a:rPr lang="en-US" sz="2400" dirty="0"/>
                <a:t> BAC.</a:t>
              </a:r>
              <a:endParaRPr lang="vi-VN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7" y="3370455"/>
            <a:ext cx="3450657" cy="2887847"/>
            <a:chOff x="231487" y="3239235"/>
            <a:chExt cx="3450657" cy="2887847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74962" y="620131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grpSp>
        <p:nvGrpSpPr>
          <p:cNvPr id="28" name="Group 27"/>
          <p:cNvGrpSpPr/>
          <p:nvPr/>
        </p:nvGrpSpPr>
        <p:grpSpPr>
          <a:xfrm rot="14360479">
            <a:off x="3061759" y="3796957"/>
            <a:ext cx="3222058" cy="3246395"/>
            <a:chOff x="3137114" y="3045851"/>
            <a:chExt cx="3222058" cy="3246395"/>
          </a:xfrm>
        </p:grpSpPr>
        <p:grpSp>
          <p:nvGrpSpPr>
            <p:cNvPr id="44" name="Group 43"/>
            <p:cNvGrpSpPr/>
            <p:nvPr/>
          </p:nvGrpSpPr>
          <p:grpSpPr>
            <a:xfrm>
              <a:off x="3137114" y="3045851"/>
              <a:ext cx="3222058" cy="3246395"/>
              <a:chOff x="345787" y="2994986"/>
              <a:chExt cx="3222058" cy="3246395"/>
            </a:xfrm>
          </p:grpSpPr>
          <p:sp>
            <p:nvSpPr>
              <p:cNvPr id="48" name="Isosceles Triangle 47"/>
              <p:cNvSpPr/>
              <p:nvPr/>
            </p:nvSpPr>
            <p:spPr>
              <a:xfrm>
                <a:off x="765689" y="3585411"/>
                <a:ext cx="2382253" cy="218974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7239521">
                <a:off x="1715956" y="3109286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</a:t>
                </a:r>
                <a:endParaRPr lang="vi-VN" sz="24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7239521">
                <a:off x="231487" y="5540542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</a:t>
                </a:r>
                <a:endParaRPr lang="vi-VN" sz="24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7239521">
                <a:off x="2984313" y="5657850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</a:t>
                </a:r>
                <a:endParaRPr lang="vi-VN" sz="2400" b="1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>
              <a:off x="4748140" y="3719129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748139" y="5582652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254844" y="60784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3b</a:t>
            </a:r>
            <a:endParaRPr lang="vi-VN" sz="2400" dirty="0"/>
          </a:p>
        </p:txBody>
      </p:sp>
      <p:sp>
        <p:nvSpPr>
          <p:cNvPr id="53" name="Curved Up Arrow 52"/>
          <p:cNvSpPr/>
          <p:nvPr/>
        </p:nvSpPr>
        <p:spPr>
          <a:xfrm rot="15529316">
            <a:off x="4614397" y="4967960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44007" y="3415421"/>
            <a:ext cx="2579729" cy="2961057"/>
            <a:chOff x="7106029" y="3425052"/>
            <a:chExt cx="2579729" cy="2961057"/>
          </a:xfrm>
        </p:grpSpPr>
        <p:sp>
          <p:nvSpPr>
            <p:cNvPr id="60" name="TextBox 59"/>
            <p:cNvSpPr txBox="1"/>
            <p:nvPr/>
          </p:nvSpPr>
          <p:spPr>
            <a:xfrm>
              <a:off x="7106029" y="5916877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582638" y="3425052"/>
              <a:ext cx="2103120" cy="2469720"/>
              <a:chOff x="7880525" y="3471587"/>
              <a:chExt cx="2103120" cy="246972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4360479" flipH="1">
                <a:off x="8932084" y="4387554"/>
                <a:ext cx="1" cy="210312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4360479">
                <a:off x="9575002" y="4811902"/>
                <a:ext cx="208872" cy="239597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8027511" y="3967274"/>
                <a:ext cx="1190217" cy="197403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220814" y="3947567"/>
                <a:ext cx="544454" cy="92131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/>
                          <m:t>A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oMath>
                    </a14:m>
                    <a:r>
                      <a:rPr lang="en-US" sz="2400" b="1" dirty="0"/>
                      <a:t> C</a:t>
                    </a:r>
                    <a:endParaRPr lang="vi-VN" sz="24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2" name="Right Arrow 61"/>
          <p:cNvSpPr/>
          <p:nvPr/>
        </p:nvSpPr>
        <p:spPr>
          <a:xfrm>
            <a:off x="6557203" y="4708687"/>
            <a:ext cx="396877" cy="24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ight Arrow 62"/>
          <p:cNvSpPr/>
          <p:nvPr/>
        </p:nvSpPr>
        <p:spPr>
          <a:xfrm>
            <a:off x="9160877" y="4647499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BC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/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i="1" smtClean="0"/>
                                <m:t>BA</m:t>
                              </m:r>
                              <m:r>
                                <m:rPr>
                                  <m:nor/>
                                </m:rPr>
                                <a:rPr lang="en-US" sz="2800" b="1"/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𝑩𝑪𝑨</m:t>
                                  </m:r>
                                </m:e>
                              </m:acc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𝑩𝑨𝑪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19" y="4066016"/>
                <a:ext cx="2191369" cy="1441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/>
          <p:cNvSpPr txBox="1">
            <a:spLocks/>
          </p:cNvSpPr>
          <p:nvPr/>
        </p:nvSpPr>
        <p:spPr>
          <a:xfrm>
            <a:off x="1106424" y="470339"/>
            <a:ext cx="10058400" cy="6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1. Nhận biết tam giác đều</a:t>
            </a:r>
            <a:endParaRPr lang="vi-VN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53" grpId="0" animBg="1"/>
      <p:bldP spid="62" grpId="0" animBg="1"/>
      <p:bldP spid="63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658" y="274320"/>
            <a:ext cx="142875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3608" y="1934295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823948" y="2849209"/>
            <a:ext cx="5921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Tam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 ở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111329" y="2538894"/>
            <a:ext cx="3450657" cy="2887847"/>
            <a:chOff x="231487" y="3239235"/>
            <a:chExt cx="3450657" cy="2887847"/>
          </a:xfrm>
        </p:grpSpPr>
        <p:sp>
          <p:nvSpPr>
            <p:cNvPr id="10" name="Isosceles Triangle 9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90674" y="530943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379442" y="3509934"/>
            <a:ext cx="80808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AB = BC = CA.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A, B, C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9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E624A92-E209-4ED3-940B-B49B68764E6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Hình 6 - Tam giác đều, hình vuông, lục giác đề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01EBAF-FCE0-4D63-84F6-FE1778866EB8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C9B26C-9980-4777-9C96-23E88769E7E5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0FF922-1654-4A69-93D9-E6C9C7043A2F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02488F-3DDC-4019-95FD-5F941076DD57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5B8E5B-8687-4FED-B620-95324AAAADF5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5A337F-887A-4E97-9544-FBE09A6F8AFA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22E95A-EC70-478D-AC50-31CB74303F80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7A21C3-6A65-4F39-A3BC-0A7BA657946C}: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120099-938F-4CB9-A370-539523DFB8AC}:2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491959-8E77-4B09-BB2E-2E2CE30FDE6C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AB724-7676-4B04-927C-47911589645E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879A25-3B42-460C-A15C-A5A22D7A4A38}: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F982D-29FF-4EA9-8400-B5B9F6A1DF57}:2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E99722-65DB-409E-80F8-9F4113A70E66}:2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3F554-1E2E-4D62-87A7-E4B7643982DE}: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47C01F-5055-45A9-AD9C-AE21070780A8}:2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B07689-D6CF-4CB3-A6D9-694CA5B98449}: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EAB245-7C60-4974-BB59-E39757169DB9}:2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2A6DD8-AC2D-4727-8FF7-DE664CFDE8CE}:2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A07509-DF0E-431E-88EF-70676723C189}:2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B1266D-7BE1-472D-8518-431E039C89C0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62A8DB-6EAB-4578-8CC6-B3CB51022676}:2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F651BD-AF84-451E-84E6-1D775B7A5C7D}:2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0633DC-EF0B-499B-85F5-54EA2C71E24D}:2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CF70D0-0F75-428D-A544-0C4A82BAFC80}:2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78F63-C99D-4761-B182-2A85AA119491}:2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39779C-5481-4BA1-A916-E43986E3CB78}:2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81E428-96D8-4FAA-8D80-871B1A03B53F}:2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7938DC-D505-4042-AC16-9B6F5C72D70F}:2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09DEC5-B8C6-4BFC-A9B3-40251C5866F4}:2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E5384-CD95-4C3F-B55D-C887156D01C8}:2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0ADAFC-5B4F-4ED1-B3EC-DA90124D63FE}: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4C4839-0237-4A0C-A2B0-48EC8D4E6F88}:2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D68FD4-5E95-4870-B423-BDB8B9771764}:2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024CC4-EBF6-495C-9522-E985E2033738}:2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48943-C794-46E9-8D5B-9AD8C4F04662}:2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A1A328-BEB2-4CE6-A8CC-7D2D4C0E02B0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3A9027-1994-4548-A613-77340C1600FA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C18AB-4EFA-44C9-87B0-1BCE81EC2553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79731E-D601-44B6-A1A0-3DC6B6310458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0589F4-8C1E-4B4F-91B9-CD64FFB64074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1D8826-A398-4E1D-ACBC-2DAAED675CBA}:263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572</TotalTime>
  <Words>2142</Words>
  <Application>Microsoft Office PowerPoint</Application>
  <PresentationFormat>Widescreen</PresentationFormat>
  <Paragraphs>246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.VnTime</vt:lpstr>
      <vt:lpstr>Aptos</vt:lpstr>
      <vt:lpstr>Arial</vt:lpstr>
      <vt:lpstr>Arvo</vt:lpstr>
      <vt:lpstr>Calibri</vt:lpstr>
      <vt:lpstr>Cambria Math</vt:lpstr>
      <vt:lpstr>Roboto Condensed</vt:lpstr>
      <vt:lpstr>Roboto Condensed Light</vt:lpstr>
      <vt:lpstr>Times New Roman</vt:lpstr>
      <vt:lpstr>Wingdings</vt:lpstr>
      <vt:lpstr>Retrospect</vt:lpstr>
      <vt:lpstr>Salerio template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Nhận biết tam giác đều</vt:lpstr>
      <vt:lpstr>1. Nhận biết tam giác đều</vt:lpstr>
      <vt:lpstr>PowerPoint Presentation</vt:lpstr>
      <vt:lpstr>1. Nhận biết tam giác đều</vt:lpstr>
      <vt:lpstr>1. Nhận biết tam giác đều</vt:lpstr>
      <vt:lpstr>2. Vẽ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Vẽ tam giác đều</vt:lpstr>
      <vt:lpstr>PowerPoint Presentation</vt:lpstr>
      <vt:lpstr>1. Nhận biết hình vuông</vt:lpstr>
      <vt:lpstr>1. Nhận biết hình vuông</vt:lpstr>
      <vt:lpstr>1. Nhận biết hình vuông</vt:lpstr>
      <vt:lpstr>1. Nhận biết hình vuông</vt:lpstr>
      <vt:lpstr>2. Vẽ hình vuông</vt:lpstr>
      <vt:lpstr>PowerPoint Presentation</vt:lpstr>
      <vt:lpstr>PowerPoint Presentation</vt:lpstr>
      <vt:lpstr>PowerPoint Presentation</vt:lpstr>
      <vt:lpstr>PowerPoint Presentation</vt:lpstr>
      <vt:lpstr>2. Vẽ hình vuông</vt:lpstr>
      <vt:lpstr>3. Chu vi và diện tích hình vuông</vt:lpstr>
      <vt:lpstr>3. Chu vi và diện tích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6 - Tam giác đều, hình vuông, lục giác đều</dc:title>
  <dc:creator>ntd</dc:creator>
  <cp:lastModifiedBy>Office</cp:lastModifiedBy>
  <cp:revision>60</cp:revision>
  <dcterms:created xsi:type="dcterms:W3CDTF">2021-08-17T01:39:40Z</dcterms:created>
  <dcterms:modified xsi:type="dcterms:W3CDTF">2025-08-24T08:42:18Z</dcterms:modified>
</cp:coreProperties>
</file>