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93" r:id="rId3"/>
    <p:sldMasterId id="2147483712" r:id="rId4"/>
  </p:sldMasterIdLst>
  <p:notesMasterIdLst>
    <p:notesMasterId r:id="rId44"/>
  </p:notesMasterIdLst>
  <p:sldIdLst>
    <p:sldId id="324" r:id="rId5"/>
    <p:sldId id="256" r:id="rId6"/>
    <p:sldId id="258" r:id="rId7"/>
    <p:sldId id="260" r:id="rId8"/>
    <p:sldId id="325" r:id="rId9"/>
    <p:sldId id="326" r:id="rId10"/>
    <p:sldId id="327" r:id="rId11"/>
    <p:sldId id="328" r:id="rId12"/>
    <p:sldId id="301" r:id="rId13"/>
    <p:sldId id="308" r:id="rId14"/>
    <p:sldId id="307" r:id="rId15"/>
    <p:sldId id="329" r:id="rId16"/>
    <p:sldId id="330" r:id="rId17"/>
    <p:sldId id="331" r:id="rId18"/>
    <p:sldId id="333" r:id="rId19"/>
    <p:sldId id="332" r:id="rId20"/>
    <p:sldId id="311" r:id="rId21"/>
    <p:sldId id="334" r:id="rId22"/>
    <p:sldId id="335" r:id="rId23"/>
    <p:sldId id="336" r:id="rId24"/>
    <p:sldId id="337" r:id="rId25"/>
    <p:sldId id="309" r:id="rId26"/>
    <p:sldId id="338" r:id="rId27"/>
    <p:sldId id="340" r:id="rId28"/>
    <p:sldId id="339" r:id="rId29"/>
    <p:sldId id="341" r:id="rId30"/>
    <p:sldId id="342" r:id="rId31"/>
    <p:sldId id="343" r:id="rId32"/>
    <p:sldId id="344" r:id="rId33"/>
    <p:sldId id="316" r:id="rId34"/>
    <p:sldId id="317" r:id="rId35"/>
    <p:sldId id="345" r:id="rId36"/>
    <p:sldId id="347" r:id="rId37"/>
    <p:sldId id="348" r:id="rId38"/>
    <p:sldId id="350" r:id="rId39"/>
    <p:sldId id="272" r:id="rId40"/>
    <p:sldId id="323" r:id="rId41"/>
    <p:sldId id="273" r:id="rId42"/>
    <p:sldId id="274" r:id="rId43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45"/>
      <p:bold r:id="rId46"/>
      <p:italic r:id="rId47"/>
      <p:boldItalic r:id="rId48"/>
    </p:embeddedFont>
    <p:embeddedFont>
      <p:font typeface="Bitter" charset="0"/>
      <p:regular r:id="rId49"/>
      <p:bold r:id="rId50"/>
      <p:italic r:id="rId51"/>
      <p:boldItalic r:id="rId52"/>
    </p:embeddedFont>
    <p:embeddedFont>
      <p:font typeface="Lato" panose="020F0502020204030203" pitchFamily="34" charset="0"/>
      <p:regular r:id="rId53"/>
      <p:bold r:id="rId54"/>
      <p:italic r:id="rId55"/>
      <p:boldItalic r:id="rId56"/>
    </p:embeddedFont>
    <p:embeddedFont>
      <p:font typeface="Merriweather Sans" pitchFamily="2" charset="0"/>
      <p:regular r:id="rId57"/>
      <p:bold r:id="rId58"/>
      <p:italic r:id="rId59"/>
      <p:boldItalic r:id="rId60"/>
    </p:embeddedFont>
    <p:embeddedFont>
      <p:font typeface="Roboto Condensed Light" panose="02000000000000000000" pitchFamily="2" charset="0"/>
      <p:regular r:id="rId61"/>
      <p:bold r:id="rId62"/>
      <p:italic r:id="rId63"/>
      <p:boldItalic r:id="rId64"/>
    </p:embeddedFont>
  </p:embeddedFontLst>
  <p:custDataLst>
    <p:tags r:id="rId6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E264"/>
    <a:srgbClr val="25ABAB"/>
    <a:srgbClr val="FFCC99"/>
    <a:srgbClr val="CFE8A2"/>
    <a:srgbClr val="F4D8B0"/>
    <a:srgbClr val="E2FEE3"/>
    <a:srgbClr val="9FEBC3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9557A0-0382-4BC5-9F13-57878F71DA20}">
  <a:tblStyle styleId="{8A9557A0-0382-4BC5-9F13-57878F71DA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404" autoAdjust="0"/>
  </p:normalViewPr>
  <p:slideViewPr>
    <p:cSldViewPr snapToGrid="0">
      <p:cViewPr varScale="1">
        <p:scale>
          <a:sx n="92" d="100"/>
          <a:sy n="92" d="100"/>
        </p:scale>
        <p:origin x="75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17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6.fntdata"/><Relationship Id="rId5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76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748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e5feca4b19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e5feca4b19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5feca4b19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5feca4b19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e5feca4b19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e5feca4b19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28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11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0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226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09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20436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20436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/>
          </p:nvPr>
        </p:nvSpPr>
        <p:spPr>
          <a:xfrm>
            <a:off x="57951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3"/>
          </p:nvPr>
        </p:nvSpPr>
        <p:spPr>
          <a:xfrm>
            <a:off x="57951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"/>
          </p:nvPr>
        </p:nvSpPr>
        <p:spPr>
          <a:xfrm>
            <a:off x="20436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5"/>
          </p:nvPr>
        </p:nvSpPr>
        <p:spPr>
          <a:xfrm>
            <a:off x="20436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6"/>
          </p:nvPr>
        </p:nvSpPr>
        <p:spPr>
          <a:xfrm>
            <a:off x="57951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7"/>
          </p:nvPr>
        </p:nvSpPr>
        <p:spPr>
          <a:xfrm>
            <a:off x="57951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6" y="1448401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1" y="1506976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6" y="615964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6" y="99101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821126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8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04176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1" y="709651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1" y="4149151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1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9566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5276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439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5001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4181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7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7109751" y="7326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1" y="441351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023001" y="1014051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2841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7417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4" y="4500426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1" y="454751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45965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8723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9204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66056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8118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51214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010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58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1" y="4536651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1" y="398351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1" y="1014039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6" y="477372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1" y="4233251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64140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9" y="319076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9" y="4463764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1" y="319064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6" y="36276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6" y="4651626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17061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4" y="4500426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1" y="454751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7748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3173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5950"/>
            <a:ext cx="77040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D6D27D59-6977-44DD-8E4E-5EC5FBCC1A34}" type="datetime1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29/09/2025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F9C20B1D-C678-4C69-9E65-5611E138EDCC}" type="slidenum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858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6" y="1448401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1" y="1506976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6" y="615964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6" y="99101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821126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8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04176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1" y="709651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1" y="4149151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1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15488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5276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439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5001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79903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7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7109751" y="7326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1" y="441351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023001" y="1014051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65810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03958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4" y="4500426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1" y="454751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08343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05590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54990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0848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1880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51632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15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489071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1" y="4536651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1" y="398351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1" y="1014039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6" y="477372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1" y="4233251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3327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9" y="319076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9" y="4463764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1" y="319064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6" y="36276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6" y="4651626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4569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4" y="4500426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1" y="454751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4626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776887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D6D27D59-6977-44DD-8E4E-5EC5FBCC1A34}" type="datetime1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29/09/2025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F9C20B1D-C678-4C69-9E65-5611E138EDCC}" type="slidenum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526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6" y="1448401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1" y="1506976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6" y="615964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6" y="99101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821126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8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04176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1" y="709651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1" y="4149151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1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26486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5276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439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5001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8916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98875" y="1423650"/>
            <a:ext cx="37314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7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7109751" y="7326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1" y="441351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023001" y="1014051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32272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24546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4" y="4500426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1" y="454751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7284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3587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241712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08938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37392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95387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31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486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1" y="4536651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1" y="398351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1" y="1014039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6" y="477372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1" y="4233251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970094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9" y="319076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9" y="4463764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1" y="319064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6" y="36276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6" y="4651626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13963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9" y="319076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9" y="4463764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1" y="319064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6" y="36276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6" y="4651626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420319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001814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D6D27D59-6977-44DD-8E4E-5EC5FBCC1A34}" type="datetime1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29/09/2025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F9C20B1D-C678-4C69-9E65-5611E138EDCC}" type="slidenum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95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069888" y="1000750"/>
            <a:ext cx="5092500" cy="841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285688" y="2151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6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960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2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306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10" r:id="rId16"/>
    <p:sldLayoutId id="214748371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952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8" r:id="rId15"/>
    <p:sldLayoutId id="2147483729" r:id="rId16"/>
    <p:sldLayoutId id="2147483730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0.png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0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571" y="1459412"/>
            <a:ext cx="5054918" cy="2029748"/>
          </a:xfrm>
          <a:solidFill>
            <a:srgbClr val="FFCC99"/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TRƯNG BÀY SẢN PHẨM</a:t>
            </a:r>
            <a:endParaRPr lang="vi-VN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5628"/>
            <a:ext cx="2580005" cy="1408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1825" y="2815390"/>
            <a:ext cx="2162175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2014" y="-209776"/>
            <a:ext cx="1381986" cy="1816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92294"/>
            <a:ext cx="2026585" cy="1323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7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02810" y="1083799"/>
            <a:ext cx="6538381" cy="3320662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2003344" y="1831532"/>
            <a:ext cx="5456194" cy="998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THOI</a:t>
            </a:r>
            <a:endParaRPr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</a:rPr>
              <a:t>2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464" name="Google Shape;464;p32"/>
          <p:cNvGrpSpPr/>
          <p:nvPr/>
        </p:nvGrpSpPr>
        <p:grpSpPr>
          <a:xfrm>
            <a:off x="142448" y="2361063"/>
            <a:ext cx="1623056" cy="2538940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4867" y="2822035"/>
            <a:ext cx="1474498" cy="150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06" y="2819832"/>
            <a:ext cx="1628775" cy="1581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56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926432" y="271059"/>
            <a:ext cx="7170821" cy="559120"/>
          </a:xfrm>
        </p:spPr>
        <p:txBody>
          <a:bodyPr/>
          <a:lstStyle/>
          <a:p>
            <a:r>
              <a:rPr lang="en-US" sz="2800" dirty="0" err="1">
                <a:latin typeface="+mn-lt"/>
              </a:rPr>
              <a:t>Một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yếu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cơ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bản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của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hình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thoi</a:t>
            </a:r>
            <a:endParaRPr lang="vi-VN" sz="28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739" y="922856"/>
            <a:ext cx="1015898" cy="4423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FFFF"/>
                </a:solidFill>
                <a:cs typeface="Times New Roman" pitchFamily="18" charset="0"/>
              </a:rPr>
              <a:t>HĐ3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66308" y="1367942"/>
            <a:ext cx="7691068" cy="441908"/>
            <a:chOff x="1024897" y="4232767"/>
            <a:chExt cx="12207630" cy="441908"/>
          </a:xfrm>
        </p:grpSpPr>
        <p:sp>
          <p:nvSpPr>
            <p:cNvPr id="36" name="TextBox 35"/>
            <p:cNvSpPr txBox="1"/>
            <p:nvPr/>
          </p:nvSpPr>
          <p:spPr>
            <a:xfrm>
              <a:off x="1891345" y="4232767"/>
              <a:ext cx="11341182" cy="41267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dirty="0" err="1">
                  <a:cs typeface="Times New Roman" pitchFamily="18" charset="0"/>
                </a:rPr>
                <a:t>Trong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các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đồ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vật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có</a:t>
              </a:r>
              <a:r>
                <a:rPr lang="en-US" sz="1800" dirty="0">
                  <a:cs typeface="Times New Roman" pitchFamily="18" charset="0"/>
                </a:rPr>
                <a:t> ở </a:t>
              </a:r>
              <a:r>
                <a:rPr lang="en-US" sz="1800" dirty="0" err="1">
                  <a:cs typeface="Times New Roman" pitchFamily="18" charset="0"/>
                </a:rPr>
                <a:t>Hình</a:t>
              </a:r>
              <a:r>
                <a:rPr lang="en-US" sz="1800" dirty="0">
                  <a:cs typeface="Times New Roman" pitchFamily="18" charset="0"/>
                </a:rPr>
                <a:t> 4.9, </a:t>
              </a:r>
              <a:r>
                <a:rPr lang="en-US" sz="1800" dirty="0" err="1">
                  <a:cs typeface="Times New Roman" pitchFamily="18" charset="0"/>
                </a:rPr>
                <a:t>đồ</a:t>
              </a:r>
              <a:r>
                <a:rPr lang="en-US" sz="1800" dirty="0">
                  <a:cs typeface="Times New Roman" pitchFamily="18" charset="0"/>
                </a:rPr>
                <a:t>  </a:t>
              </a:r>
              <a:r>
                <a:rPr lang="en-US" sz="1800" dirty="0" err="1">
                  <a:cs typeface="Times New Roman" pitchFamily="18" charset="0"/>
                </a:rPr>
                <a:t>vật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nào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có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dạng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hình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thoi</a:t>
              </a:r>
              <a:r>
                <a:rPr lang="en-US" sz="1800" dirty="0">
                  <a:cs typeface="Times New Roman" pitchFamily="18" charset="0"/>
                </a:rPr>
                <a:t>?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024897" y="4308915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6926" y="3794252"/>
            <a:ext cx="8029817" cy="387798"/>
            <a:chOff x="904650" y="4986495"/>
            <a:chExt cx="12745307" cy="387798"/>
          </a:xfrm>
        </p:grpSpPr>
        <p:sp>
          <p:nvSpPr>
            <p:cNvPr id="39" name="TextBox 38"/>
            <p:cNvSpPr txBox="1"/>
            <p:nvPr/>
          </p:nvSpPr>
          <p:spPr>
            <a:xfrm>
              <a:off x="1508266" y="4986495"/>
              <a:ext cx="12141691" cy="3877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/>
              <a:r>
                <a:rPr lang="en-US" sz="1800" dirty="0">
                  <a:cs typeface="Times New Roman" pitchFamily="18" charset="0"/>
                </a:rPr>
                <a:t>  </a:t>
              </a:r>
              <a:r>
                <a:rPr lang="en-US" sz="1800" dirty="0" err="1">
                  <a:cs typeface="Times New Roman" pitchFamily="18" charset="0"/>
                </a:rPr>
                <a:t>Em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hãy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tìm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thêm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một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số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hình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ảnh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khác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của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hình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thoi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trong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thực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tế</a:t>
              </a:r>
              <a:r>
                <a:rPr lang="en-US" sz="1800" dirty="0">
                  <a:cs typeface="Times New Roman" pitchFamily="18" charset="0"/>
                </a:rPr>
                <a:t>.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904650" y="4995449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1026" name="Picture 2" descr="Smart Tivi LG 4K 65 inch 65UM7400PTA - Muadienmay.v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37" y="1974518"/>
            <a:ext cx="2012688" cy="13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5870" y="1925567"/>
            <a:ext cx="1375986" cy="1404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7942" y="1877962"/>
            <a:ext cx="1438348" cy="143834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929940" y="3377569"/>
            <a:ext cx="14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/>
              <a:t>Hình</a:t>
            </a:r>
            <a:r>
              <a:rPr lang="en-US" sz="1800" i="1" dirty="0"/>
              <a:t> 4.9</a:t>
            </a:r>
            <a:endParaRPr lang="vi-VN" sz="1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3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0113" y="157742"/>
            <a:ext cx="6823800" cy="529533"/>
          </a:xfrm>
        </p:spPr>
        <p:txBody>
          <a:bodyPr/>
          <a:lstStyle/>
          <a:p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Một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ảnh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thoi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thực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tế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endParaRPr lang="vi-VN" sz="24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7555" y="1023656"/>
            <a:ext cx="1228917" cy="1778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421" y="1023656"/>
            <a:ext cx="1866314" cy="2509329"/>
          </a:xfrm>
          <a:prstGeom prst="rect">
            <a:avLst/>
          </a:prstGeom>
        </p:spPr>
      </p:pic>
      <p:pic>
        <p:nvPicPr>
          <p:cNvPr id="2054" name="Picture 6" descr="Sale 40% Kệ Treo Tường hình thoi HPKTT 01 - kệ khung sắt hình thoi Big Sale  40% | Shopee Việt Na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0" b="12026"/>
          <a:stretch/>
        </p:blipFill>
        <p:spPr bwMode="auto">
          <a:xfrm>
            <a:off x="3560261" y="2945420"/>
            <a:ext cx="2659841" cy="19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20" y="1023656"/>
            <a:ext cx="2124075" cy="2114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73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9862" y="46374"/>
            <a:ext cx="846387" cy="40868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HĐ4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886" y="46374"/>
            <a:ext cx="692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1800" dirty="0" err="1"/>
              <a:t>thoi</a:t>
            </a:r>
            <a:r>
              <a:rPr lang="en-US" sz="1800" dirty="0"/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ở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4.10a.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62976" y="155449"/>
            <a:ext cx="3698710" cy="2844175"/>
            <a:chOff x="4862976" y="155449"/>
            <a:chExt cx="3698710" cy="284417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976" y="155449"/>
              <a:ext cx="3698710" cy="269028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998022" y="2661070"/>
              <a:ext cx="1428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Hình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4.10b</a:t>
              </a:r>
              <a:endParaRPr kumimoji="0" lang="vi-VN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90382" y="3113349"/>
            <a:ext cx="7145187" cy="40626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Nêu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tên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các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đỉnh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cạnh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đường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chéo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hình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thoi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ABCD.</a:t>
            </a:r>
          </a:p>
        </p:txBody>
      </p:sp>
      <p:sp>
        <p:nvSpPr>
          <p:cNvPr id="63" name="Oval 62"/>
          <p:cNvSpPr/>
          <p:nvPr/>
        </p:nvSpPr>
        <p:spPr>
          <a:xfrm>
            <a:off x="924622" y="309441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90381" y="4439174"/>
            <a:ext cx="7145187" cy="37907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err="1">
                <a:cs typeface="Times New Roman" pitchFamily="18" charset="0"/>
              </a:rPr>
              <a:t>Dùng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thước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thẳng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hoặc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compa</a:t>
            </a:r>
            <a:r>
              <a:rPr lang="en-US" sz="1600" dirty="0">
                <a:cs typeface="Times New Roman" pitchFamily="18" charset="0"/>
              </a:rPr>
              <a:t> so </a:t>
            </a:r>
            <a:r>
              <a:rPr lang="en-US" sz="1600" dirty="0" err="1">
                <a:cs typeface="Times New Roman" pitchFamily="18" charset="0"/>
              </a:rPr>
              <a:t>sánh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các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cạnh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của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hình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thoi</a:t>
            </a:r>
            <a:r>
              <a:rPr lang="en-US" sz="1600" dirty="0">
                <a:cs typeface="Times New Roman" pitchFamily="18" charset="0"/>
              </a:rPr>
              <a:t> (H.4.10b)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958" y="455059"/>
            <a:ext cx="3385842" cy="222800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8" idx="1"/>
            <a:endCxn id="2" idx="0"/>
          </p:cNvCxnSpPr>
          <p:nvPr/>
        </p:nvCxnSpPr>
        <p:spPr>
          <a:xfrm flipH="1">
            <a:off x="2610879" y="403765"/>
            <a:ext cx="266035" cy="51294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76914" y="234488"/>
            <a:ext cx="84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Đỉnh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300" y="564570"/>
            <a:ext cx="144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00B0F0"/>
                </a:solidFill>
              </a:rPr>
              <a:t>Hai c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sym typeface="Arial"/>
              </a:rPr>
              <a:t>ạnh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sym typeface="Arial"/>
              </a:rPr>
              <a:t>kề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sym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243224" y="1308333"/>
            <a:ext cx="168947" cy="166411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06584" y="939844"/>
            <a:ext cx="172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chéo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220246" y="1653672"/>
            <a:ext cx="499223" cy="104355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1070" y="1727381"/>
            <a:ext cx="84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Góc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770786" y="1144880"/>
            <a:ext cx="1656314" cy="126747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658381" y="1962032"/>
            <a:ext cx="93930" cy="472971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6176" y="2424098"/>
            <a:ext cx="153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cạnh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9153" y="2636953"/>
            <a:ext cx="142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4.10a</a:t>
            </a:r>
            <a:endParaRPr kumimoji="0" lang="vi-VN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469238" y="1691647"/>
            <a:ext cx="337747" cy="769488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1337868" y="1699368"/>
            <a:ext cx="2148604" cy="776618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55226" y="2425251"/>
            <a:ext cx="153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góc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466079" y="886654"/>
            <a:ext cx="19084" cy="1011316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485163" y="897067"/>
            <a:ext cx="351502" cy="130122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>
            <a:spLocks/>
          </p:cNvSpPr>
          <p:nvPr/>
        </p:nvSpPr>
        <p:spPr>
          <a:xfrm>
            <a:off x="1485163" y="3448673"/>
            <a:ext cx="3192662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600" i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Đỉnh</a:t>
            </a:r>
            <a:r>
              <a:rPr lang="en-US" sz="1600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: A, B, C</a:t>
            </a:r>
            <a:r>
              <a:rPr lang="en-US" sz="1600" i="1">
                <a:solidFill>
                  <a:srgbClr val="C00000"/>
                </a:solidFill>
                <a:latin typeface="+mn-lt"/>
                <a:cs typeface="Times New Roman" pitchFamily="18" charset="0"/>
              </a:rPr>
              <a:t>, D.</a:t>
            </a:r>
            <a:endParaRPr lang="en-US" sz="1600" i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/>
          </p:cNvSpPr>
          <p:nvPr/>
        </p:nvSpPr>
        <p:spPr>
          <a:xfrm>
            <a:off x="1486012" y="3733697"/>
            <a:ext cx="352297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600" i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Cạnh</a:t>
            </a:r>
            <a:r>
              <a:rPr lang="en-US" sz="1600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: AB, BC, CD</a:t>
            </a:r>
            <a:r>
              <a:rPr lang="en-US" sz="1600" i="1">
                <a:solidFill>
                  <a:srgbClr val="C00000"/>
                </a:solidFill>
                <a:latin typeface="+mn-lt"/>
                <a:cs typeface="Times New Roman" pitchFamily="18" charset="0"/>
              </a:rPr>
              <a:t>, DA.</a:t>
            </a:r>
            <a:endParaRPr lang="en-US" sz="1600" i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6" name="TextBox 85"/>
          <p:cNvSpPr txBox="1">
            <a:spLocks/>
          </p:cNvSpPr>
          <p:nvPr/>
        </p:nvSpPr>
        <p:spPr>
          <a:xfrm>
            <a:off x="1466079" y="4072251"/>
            <a:ext cx="352297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i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Đường</a:t>
            </a:r>
            <a:r>
              <a:rPr lang="en-US" sz="1600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chéo</a:t>
            </a:r>
            <a:r>
              <a:rPr lang="en-US" sz="1600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: AC, BD.</a:t>
            </a:r>
          </a:p>
        </p:txBody>
      </p:sp>
      <p:pic>
        <p:nvPicPr>
          <p:cNvPr id="3076" name="Picture 4" descr="Compa Chì Cây Deli-G20102 - Màu Xanh | Tik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156">
            <a:off x="6827473" y="-1443411"/>
            <a:ext cx="2760567" cy="29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ompa Chì Cây Deli-G20102 - Màu Xanh | Tik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5572">
            <a:off x="6689658" y="1603299"/>
            <a:ext cx="2760567" cy="29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Compa Chì Cây Deli-G20102 - Màu Xanh | Tik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18776">
            <a:off x="3848999" y="1537070"/>
            <a:ext cx="2760567" cy="29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ompa Chì Cây Deli-G20102 - Màu Xanh | Tik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5639">
            <a:off x="3979056" y="-1558407"/>
            <a:ext cx="2760567" cy="29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505870" y="4785807"/>
            <a:ext cx="4593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=&gt;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thoi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i="1" dirty="0">
              <a:solidFill>
                <a:srgbClr val="C0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5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05833 0.36358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817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3827E-7 L -0.27205 -0.01111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-55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5679E-6 L -0.03768 -0.44661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2234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2" grpId="0"/>
      <p:bldP spid="63" grpId="0" animBg="1"/>
      <p:bldP spid="83" grpId="0"/>
      <p:bldP spid="18" grpId="0"/>
      <p:bldP spid="19" grpId="0"/>
      <p:bldP spid="24" grpId="0"/>
      <p:bldP spid="29" grpId="0"/>
      <p:bldP spid="38" grpId="0"/>
      <p:bldP spid="41" grpId="0"/>
      <p:bldP spid="60" grpId="0"/>
      <p:bldP spid="84" grpId="0"/>
      <p:bldP spid="85" grpId="0"/>
      <p:bldP spid="86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7124" y="3002268"/>
            <a:ext cx="8326876" cy="664797"/>
            <a:chOff x="904650" y="4990016"/>
            <a:chExt cx="12722243" cy="664797"/>
          </a:xfrm>
        </p:grpSpPr>
        <p:sp>
          <p:nvSpPr>
            <p:cNvPr id="3" name="TextBox 2"/>
            <p:cNvSpPr txBox="1"/>
            <p:nvPr/>
          </p:nvSpPr>
          <p:spPr>
            <a:xfrm>
              <a:off x="1485202" y="4990016"/>
              <a:ext cx="12141691" cy="66479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Kiểm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tra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xem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hai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chéo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của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thoi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có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vuông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góc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với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nhau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không</a:t>
              </a:r>
              <a:r>
                <a:rPr lang="en-US" sz="1800" dirty="0">
                  <a:cs typeface="Times New Roman" pitchFamily="18" charset="0"/>
                </a:rPr>
                <a:t>?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  <a:sym typeface="Arial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904650" y="4995449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2273" y="3971202"/>
            <a:ext cx="8010765" cy="443198"/>
            <a:chOff x="738586" y="5563021"/>
            <a:chExt cx="12715070" cy="443198"/>
          </a:xfrm>
        </p:grpSpPr>
        <p:sp>
          <p:nvSpPr>
            <p:cNvPr id="6" name="Oval 5"/>
            <p:cNvSpPr/>
            <p:nvPr/>
          </p:nvSpPr>
          <p:spPr>
            <a:xfrm>
              <a:off x="738586" y="5586899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2028" y="5563021"/>
              <a:ext cx="11931628" cy="4431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800" dirty="0" err="1">
                  <a:cs typeface="Times New Roman" pitchFamily="18" charset="0"/>
                </a:rPr>
                <a:t>Các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cạnh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đối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của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hình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thoi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có</a:t>
              </a:r>
              <a:r>
                <a:rPr lang="en-US" sz="1800" dirty="0">
                  <a:cs typeface="Times New Roman" pitchFamily="18" charset="0"/>
                </a:rPr>
                <a:t> song </a:t>
              </a:r>
              <a:r>
                <a:rPr lang="en-US" sz="1800" dirty="0" err="1">
                  <a:cs typeface="Times New Roman" pitchFamily="18" charset="0"/>
                </a:rPr>
                <a:t>song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với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nhau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không</a:t>
              </a:r>
              <a:r>
                <a:rPr lang="en-US" sz="1800" dirty="0">
                  <a:cs typeface="Times New Roman" pitchFamily="18" charset="0"/>
                </a:rPr>
                <a:t>?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35964" y="15766"/>
            <a:ext cx="3698710" cy="2874953"/>
            <a:chOff x="4862976" y="155449"/>
            <a:chExt cx="3698710" cy="28749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976" y="155449"/>
              <a:ext cx="3698710" cy="26902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98022" y="2661070"/>
              <a:ext cx="1428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Hình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4.10b</a:t>
              </a:r>
              <a:endParaRPr kumimoji="0" lang="vi-V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85319" y="-1042714"/>
            <a:ext cx="1682830" cy="2899309"/>
            <a:chOff x="4927601" y="1701800"/>
            <a:chExt cx="2487739" cy="4262803"/>
          </a:xfrm>
        </p:grpSpPr>
        <p:grpSp>
          <p:nvGrpSpPr>
            <p:cNvPr id="16" name="Group 15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8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50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7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32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5018333" y="4922586"/>
                <a:ext cx="2397007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>
                  <a:buClrTx/>
                </a:pPr>
                <a:r>
                  <a:rPr lang="vi-VN" sz="788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1    2    3    4    5    6    7   8    9  </a:t>
                </a:r>
                <a:endParaRPr lang="en-US" sz="788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5400000">
              <a:off x="3222181" y="3766755"/>
              <a:ext cx="4079953" cy="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ea typeface="+mn-ea"/>
                  <a:cs typeface="+mn-cs"/>
                </a:rPr>
                <a:t>13  12  11  10   9    8    7    6    5    4    3    2            </a:t>
              </a:r>
              <a:endParaRPr lang="en-US" sz="788" kern="12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685830" y="3555511"/>
            <a:ext cx="571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=&gt; Hai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chéo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thoi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8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502950" y="-714333"/>
            <a:ext cx="4900659" cy="3146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261407" y="92118"/>
            <a:ext cx="4900659" cy="3146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502950" y="4582079"/>
            <a:ext cx="533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=&gt;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thoi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song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song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nhau</a:t>
            </a:r>
            <a:endParaRPr lang="vi-VN" sz="1800" dirty="0">
              <a:solidFill>
                <a:srgbClr val="C0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4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9091" y="125722"/>
            <a:ext cx="7900066" cy="446212"/>
            <a:chOff x="738586" y="5516283"/>
            <a:chExt cx="12539363" cy="446212"/>
          </a:xfrm>
        </p:grpSpPr>
        <p:sp>
          <p:nvSpPr>
            <p:cNvPr id="3" name="Oval 2"/>
            <p:cNvSpPr/>
            <p:nvPr/>
          </p:nvSpPr>
          <p:spPr>
            <a:xfrm>
              <a:off x="738586" y="5586899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46321" y="5516283"/>
              <a:ext cx="11931628" cy="446212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dirty="0" err="1">
                  <a:cs typeface="Times New Roman" pitchFamily="18" charset="0"/>
                </a:rPr>
                <a:t>Các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góc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đối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của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hình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thoi</a:t>
              </a:r>
              <a:r>
                <a:rPr lang="en-US" sz="2000" dirty="0">
                  <a:cs typeface="Times New Roman" pitchFamily="18" charset="0"/>
                </a:rPr>
                <a:t> ABCD </a:t>
              </a:r>
              <a:r>
                <a:rPr lang="en-US" sz="2000" dirty="0" err="1">
                  <a:cs typeface="Times New Roman" pitchFamily="18" charset="0"/>
                </a:rPr>
                <a:t>có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bằng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nhau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không</a:t>
              </a:r>
              <a:r>
                <a:rPr lang="en-US" sz="2000" dirty="0">
                  <a:cs typeface="Times New Roman" pitchFamily="18" charset="0"/>
                </a:rPr>
                <a:t>?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16200000">
            <a:off x="1039809" y="1784734"/>
            <a:ext cx="2364101" cy="1923491"/>
          </a:xfrm>
          <a:prstGeom prst="triangle">
            <a:avLst/>
          </a:prstGeom>
          <a:solidFill>
            <a:srgbClr val="9FE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Right Arrow 6"/>
          <p:cNvSpPr/>
          <p:nvPr/>
        </p:nvSpPr>
        <p:spPr>
          <a:xfrm>
            <a:off x="2563567" y="2498222"/>
            <a:ext cx="450547" cy="27596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2963299" y="1784735"/>
            <a:ext cx="2364102" cy="1923489"/>
          </a:xfrm>
          <a:prstGeom prst="triangle">
            <a:avLst/>
          </a:prstGeom>
          <a:solidFill>
            <a:srgbClr val="9FEBC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184967" y="1564428"/>
            <a:ext cx="0" cy="236410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02" y="683941"/>
            <a:ext cx="872492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n-US" sz="2000" i="1" dirty="0" err="1">
                <a:latin typeface="+mn-lt"/>
                <a:cs typeface="Times New Roman" pitchFamily="18" charset="0"/>
              </a:rPr>
              <a:t>Gấp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giấy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để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kiểm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tra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xem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các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góc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đối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của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hình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thoi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có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>
                <a:latin typeface="+mn-lt"/>
                <a:cs typeface="Times New Roman" pitchFamily="18" charset="0"/>
              </a:rPr>
              <a:t>bằng</a:t>
            </a:r>
            <a:r>
              <a:rPr lang="en-US" sz="2000" i="1" dirty="0">
                <a:latin typeface="+mn-lt"/>
                <a:cs typeface="Times New Roman" pitchFamily="18" charset="0"/>
              </a:rPr>
              <a:t> </a:t>
            </a:r>
            <a:r>
              <a:rPr lang="en-US" sz="2000" i="1" err="1">
                <a:latin typeface="+mn-lt"/>
                <a:cs typeface="Times New Roman" pitchFamily="18" charset="0"/>
              </a:rPr>
              <a:t>nhau</a:t>
            </a:r>
            <a:r>
              <a:rPr lang="en-US" sz="2000" i="1">
                <a:latin typeface="+mn-lt"/>
                <a:cs typeface="Times New Roman" pitchFamily="18" charset="0"/>
              </a:rPr>
              <a:t> không?</a:t>
            </a:r>
            <a:endParaRPr lang="en-US" sz="2000" i="1" dirty="0">
              <a:latin typeface="+mn-lt"/>
              <a:cs typeface="Times New Roman" pitchFamily="18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 rot="5400000">
            <a:off x="2945919" y="1784735"/>
            <a:ext cx="2364102" cy="1923489"/>
          </a:xfrm>
          <a:prstGeom prst="triangl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832519" y="1160198"/>
            <a:ext cx="2364101" cy="1923491"/>
          </a:xfrm>
          <a:prstGeom prst="triangle">
            <a:avLst/>
          </a:prstGeom>
          <a:solidFill>
            <a:srgbClr val="9FE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rved Right Arrow 22"/>
          <p:cNvSpPr/>
          <p:nvPr/>
        </p:nvSpPr>
        <p:spPr>
          <a:xfrm rot="5400000">
            <a:off x="6770552" y="2556905"/>
            <a:ext cx="450547" cy="27596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5813774" y="3083689"/>
            <a:ext cx="2364102" cy="1923489"/>
          </a:xfrm>
          <a:prstGeom prst="triangle">
            <a:avLst/>
          </a:prstGeom>
          <a:solidFill>
            <a:srgbClr val="9FEBC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995824" y="1901638"/>
            <a:ext cx="0" cy="236410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0800000">
            <a:off x="5832518" y="3115591"/>
            <a:ext cx="2364102" cy="1923489"/>
          </a:xfrm>
          <a:prstGeom prst="triangl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1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14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12262" y="2154730"/>
            <a:ext cx="817601" cy="74508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29864" y="851338"/>
            <a:ext cx="7378108" cy="3216165"/>
          </a:xfrm>
          <a:prstGeom prst="roundRect">
            <a:avLst/>
          </a:prstGeom>
          <a:solidFill>
            <a:srgbClr val="CF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lnSpc>
                <a:spcPct val="120000"/>
              </a:lnSpc>
              <a:buClrTx/>
            </a:pPr>
            <a:endParaRPr lang="en-US" sz="240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574512" y="1485834"/>
            <a:ext cx="4946248" cy="48551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Trong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một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hình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thoi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574512" y="2107951"/>
            <a:ext cx="6132952" cy="5262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2400" b="1" kern="1200" dirty="0" err="1">
                <a:solidFill>
                  <a:schemeClr val="tx1"/>
                </a:solidFill>
                <a:cs typeface="Times New Roman" pitchFamily="18" charset="0"/>
              </a:rPr>
              <a:t>Bốn</a:t>
            </a:r>
            <a:r>
              <a:rPr lang="en-US" sz="2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cs typeface="Times New Roman" pitchFamily="18" charset="0"/>
              </a:rPr>
              <a:t>cạnh</a:t>
            </a:r>
            <a:r>
              <a:rPr lang="en-US" sz="2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err="1">
                <a:solidFill>
                  <a:schemeClr val="tx1"/>
                </a:solidFill>
                <a:cs typeface="Times New Roman" pitchFamily="18" charset="0"/>
              </a:rPr>
              <a:t>bằng</a:t>
            </a:r>
            <a:r>
              <a:rPr lang="en-US" sz="2400" b="1" kern="1200">
                <a:solidFill>
                  <a:schemeClr val="tx1"/>
                </a:solidFill>
                <a:cs typeface="Times New Roman" pitchFamily="18" charset="0"/>
              </a:rPr>
              <a:t> nhau.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574512" y="2711218"/>
            <a:ext cx="6132952" cy="5262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- Hai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đường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chéo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vuông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với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.</a:t>
            </a:r>
            <a:endParaRPr lang="en-US" sz="24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512" y="819092"/>
            <a:ext cx="2743240" cy="55265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800" b="1" i="1" u="sng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Nhận</a:t>
            </a:r>
            <a:r>
              <a:rPr lang="en-US" sz="2800" b="1" i="1" u="sng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800" b="1" i="1" u="sng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xét</a:t>
            </a:r>
            <a:endParaRPr lang="en-US" sz="2800" b="1" i="1" u="sng" kern="1200" dirty="0">
              <a:solidFill>
                <a:srgbClr val="00206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574512" y="3304165"/>
            <a:ext cx="6132952" cy="48551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Các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đối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bằng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.</a:t>
            </a:r>
            <a:endParaRPr lang="en-US" sz="24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5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67923" y="1309355"/>
            <a:ext cx="5230452" cy="3444826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67922" y="1703101"/>
            <a:ext cx="5296144" cy="619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+  </a:t>
            </a:r>
            <a:r>
              <a:rPr lang="en-US" sz="2400" dirty="0" err="1">
                <a:latin typeface="+mn-lt"/>
              </a:rPr>
              <a:t>Lấy</a:t>
            </a:r>
            <a:r>
              <a:rPr lang="en-US" sz="2400" dirty="0">
                <a:latin typeface="+mn-lt"/>
              </a:rPr>
              <a:t> E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BC </a:t>
            </a:r>
            <a:r>
              <a:rPr lang="en-US" sz="2400" dirty="0" err="1">
                <a:latin typeface="+mn-lt"/>
              </a:rPr>
              <a:t>sao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EB = AB;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7922" y="124149"/>
            <a:ext cx="582253" cy="48391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?</a:t>
            </a:r>
            <a:endParaRPr lang="vi-VN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175" y="124149"/>
            <a:ext cx="8393825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300" dirty="0" err="1"/>
              <a:t>Quan</a:t>
            </a:r>
            <a:r>
              <a:rPr lang="en-US" sz="2300" dirty="0"/>
              <a:t> </a:t>
            </a:r>
            <a:r>
              <a:rPr lang="en-US" sz="2300" dirty="0" err="1"/>
              <a:t>sát</a:t>
            </a:r>
            <a:r>
              <a:rPr lang="en-US" sz="2300" dirty="0"/>
              <a:t> </a:t>
            </a:r>
            <a:r>
              <a:rPr lang="en-US" sz="2300" dirty="0" err="1"/>
              <a:t>hình</a:t>
            </a:r>
            <a:r>
              <a:rPr lang="en-US" sz="2300" dirty="0"/>
              <a:t> </a:t>
            </a:r>
            <a:r>
              <a:rPr lang="en-US" sz="2300" err="1"/>
              <a:t>vẽ</a:t>
            </a:r>
            <a:r>
              <a:rPr lang="en-US" sz="2300"/>
              <a:t> dưới đây. </a:t>
            </a:r>
            <a:r>
              <a:rPr lang="en-US" sz="2300" dirty="0" err="1"/>
              <a:t>Hãy</a:t>
            </a:r>
            <a:r>
              <a:rPr lang="en-US" sz="2300" dirty="0"/>
              <a:t>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điểm</a:t>
            </a:r>
            <a:r>
              <a:rPr lang="en-US" sz="2300" dirty="0"/>
              <a:t> E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đoạn</a:t>
            </a:r>
            <a:r>
              <a:rPr lang="en-US" sz="2300" dirty="0"/>
              <a:t> </a:t>
            </a:r>
            <a:r>
              <a:rPr lang="en-US" sz="2300" dirty="0" err="1"/>
              <a:t>thẳng</a:t>
            </a:r>
            <a:r>
              <a:rPr lang="en-US" sz="2300" dirty="0"/>
              <a:t> BC, </a:t>
            </a:r>
            <a:r>
              <a:rPr lang="en-US" sz="2300" dirty="0" err="1"/>
              <a:t>điểm</a:t>
            </a:r>
            <a:r>
              <a:rPr lang="en-US" sz="2300" dirty="0"/>
              <a:t> F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đoạn</a:t>
            </a:r>
            <a:r>
              <a:rPr lang="en-US" sz="2300" dirty="0"/>
              <a:t> </a:t>
            </a:r>
            <a:r>
              <a:rPr lang="en-US" sz="2300" dirty="0" err="1"/>
              <a:t>thẳng</a:t>
            </a:r>
            <a:r>
              <a:rPr lang="en-US" sz="2300" dirty="0"/>
              <a:t> AD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tứ</a:t>
            </a:r>
            <a:r>
              <a:rPr lang="en-US" sz="2300" dirty="0"/>
              <a:t> </a:t>
            </a:r>
            <a:r>
              <a:rPr lang="en-US" sz="2300" dirty="0" err="1"/>
              <a:t>giác</a:t>
            </a:r>
            <a:r>
              <a:rPr lang="en-US" sz="2300" dirty="0"/>
              <a:t> ABEF </a:t>
            </a:r>
            <a:r>
              <a:rPr lang="en-US" sz="2300" dirty="0" err="1"/>
              <a:t>là</a:t>
            </a:r>
            <a:r>
              <a:rPr lang="en-US" sz="2300" dirty="0"/>
              <a:t> </a:t>
            </a:r>
            <a:r>
              <a:rPr lang="en-US" sz="2300" dirty="0" err="1"/>
              <a:t>hình</a:t>
            </a:r>
            <a:r>
              <a:rPr lang="en-US" sz="2300" dirty="0"/>
              <a:t> </a:t>
            </a:r>
            <a:r>
              <a:rPr lang="en-US" sz="2300" dirty="0" err="1"/>
              <a:t>thoi</a:t>
            </a:r>
            <a:r>
              <a:rPr lang="en-US" sz="2300" dirty="0"/>
              <a:t>.</a:t>
            </a:r>
            <a:endParaRPr lang="vi-VN" sz="2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892" y="2012655"/>
            <a:ext cx="2842335" cy="2054848"/>
          </a:xfrm>
          <a:prstGeom prst="rect">
            <a:avLst/>
          </a:prstGeom>
        </p:spPr>
      </p:pic>
      <p:sp>
        <p:nvSpPr>
          <p:cNvPr id="10" name="Google Shape;523;p33"/>
          <p:cNvSpPr txBox="1">
            <a:spLocks/>
          </p:cNvSpPr>
          <p:nvPr/>
        </p:nvSpPr>
        <p:spPr>
          <a:xfrm>
            <a:off x="167922" y="2537984"/>
            <a:ext cx="5296144" cy="61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65100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+ </a:t>
            </a:r>
            <a:r>
              <a:rPr lang="en-US" sz="2400" dirty="0" err="1">
                <a:latin typeface="+mn-lt"/>
              </a:rPr>
              <a:t>Lấy</a:t>
            </a:r>
            <a:r>
              <a:rPr lang="en-US" sz="2400" dirty="0">
                <a:latin typeface="+mn-lt"/>
              </a:rPr>
              <a:t> F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AD </a:t>
            </a:r>
            <a:r>
              <a:rPr lang="en-US" sz="2400" dirty="0" err="1">
                <a:latin typeface="+mn-lt"/>
              </a:rPr>
              <a:t>sao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AF = AB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22" y="3545219"/>
            <a:ext cx="532389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0" indent="0">
              <a:lnSpc>
                <a:spcPct val="120000"/>
              </a:lnSpc>
              <a:buNone/>
            </a:pPr>
            <a:r>
              <a:rPr lang="en-US" sz="2400"/>
              <a:t>=&gt; Nối EF, ta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thoi</a:t>
            </a:r>
            <a:r>
              <a:rPr lang="en-US" sz="2400" dirty="0"/>
              <a:t> ABEF.</a:t>
            </a:r>
          </a:p>
        </p:txBody>
      </p:sp>
      <p:sp>
        <p:nvSpPr>
          <p:cNvPr id="9" name="Oval 8"/>
          <p:cNvSpPr/>
          <p:nvPr/>
        </p:nvSpPr>
        <p:spPr>
          <a:xfrm>
            <a:off x="7630506" y="2744033"/>
            <a:ext cx="94593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7699131" y="2313209"/>
            <a:ext cx="53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  <a:endParaRPr lang="vi-VN" sz="2000" b="1" dirty="0"/>
          </a:p>
        </p:txBody>
      </p:sp>
      <p:sp>
        <p:nvSpPr>
          <p:cNvPr id="15" name="Oval 14"/>
          <p:cNvSpPr/>
          <p:nvPr/>
        </p:nvSpPr>
        <p:spPr>
          <a:xfrm>
            <a:off x="6886572" y="3246873"/>
            <a:ext cx="94593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6650088" y="3318564"/>
            <a:ext cx="53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</a:t>
            </a:r>
            <a:endParaRPr lang="vi-VN" sz="2000" b="1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33868" y="2825519"/>
            <a:ext cx="759699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497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uiExpand="1" build="p"/>
      <p:bldP spid="3" grpId="0" animBg="1"/>
      <p:bldP spid="6" grpId="0"/>
      <p:bldP spid="10" grpId="0" uiExpand="1" build="p"/>
      <p:bldP spid="8" grpId="0"/>
      <p:bldP spid="9" grpId="0" animBg="1"/>
      <p:bldP spid="11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09719" y="175592"/>
            <a:ext cx="2087720" cy="406265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Thực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hành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2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54785" y="1035076"/>
            <a:ext cx="7137022" cy="365145"/>
            <a:chOff x="632623" y="1606672"/>
            <a:chExt cx="9516029" cy="486862"/>
          </a:xfrm>
        </p:grpSpPr>
        <p:sp>
          <p:nvSpPr>
            <p:cNvPr id="15" name="Rectangle 14"/>
            <p:cNvSpPr>
              <a:spLocks/>
            </p:cNvSpPr>
            <p:nvPr/>
          </p:nvSpPr>
          <p:spPr>
            <a:xfrm>
              <a:off x="632623" y="1613401"/>
              <a:ext cx="1328740" cy="480133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1: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1876670" y="1606672"/>
              <a:ext cx="8271982" cy="480134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đoạn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AB = 3cm.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5511" y="1392689"/>
            <a:ext cx="7421329" cy="717376"/>
            <a:chOff x="610676" y="1975798"/>
            <a:chExt cx="9895105" cy="956498"/>
          </a:xfrm>
        </p:grpSpPr>
        <p:sp>
          <p:nvSpPr>
            <p:cNvPr id="16" name="Rectangle 15"/>
            <p:cNvSpPr>
              <a:spLocks/>
            </p:cNvSpPr>
            <p:nvPr/>
          </p:nvSpPr>
          <p:spPr>
            <a:xfrm>
              <a:off x="610676" y="2066686"/>
              <a:ext cx="1328740" cy="480130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2: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>
            <a:xfrm>
              <a:off x="1921938" y="1975798"/>
              <a:ext cx="8583843" cy="956498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qua B.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Lấy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điểm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C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trên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đó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sao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cho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BC = 3cm.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43" y="566261"/>
            <a:ext cx="7964224" cy="406778"/>
            <a:chOff x="1521773" y="1062176"/>
            <a:chExt cx="10618964" cy="542370"/>
          </a:xfrm>
        </p:grpSpPr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1950420" y="1062176"/>
              <a:ext cx="10190317" cy="542370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Vẽ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hình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thoi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ABCD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có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cạnh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bằng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3cm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hướng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dẫn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sau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:</a:t>
              </a: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21773" y="1167849"/>
              <a:ext cx="428647" cy="39052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itchFamily="18" charset="0"/>
                  <a:sym typeface="Arial"/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7747" y="2008755"/>
            <a:ext cx="7672091" cy="717376"/>
            <a:chOff x="642477" y="2536804"/>
            <a:chExt cx="10229455" cy="956501"/>
          </a:xfrm>
        </p:grpSpPr>
        <p:sp>
          <p:nvSpPr>
            <p:cNvPr id="19" name="Rectangle 18"/>
            <p:cNvSpPr>
              <a:spLocks/>
            </p:cNvSpPr>
            <p:nvPr/>
          </p:nvSpPr>
          <p:spPr>
            <a:xfrm>
              <a:off x="642477" y="2609105"/>
              <a:ext cx="1328740" cy="480132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3: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>
            <a:xfrm>
              <a:off x="1914745" y="2536804"/>
              <a:ext cx="8957187" cy="956501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qua C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và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song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song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với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cạnh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AB.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qua A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và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song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song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với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cạnh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BC.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sym typeface="Arial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810864" y="2815512"/>
            <a:ext cx="7628974" cy="377735"/>
            <a:chOff x="856858" y="2589181"/>
            <a:chExt cx="10171965" cy="503648"/>
          </a:xfrm>
        </p:grpSpPr>
        <p:sp>
          <p:nvSpPr>
            <p:cNvPr id="282" name="Rectangle 281"/>
            <p:cNvSpPr>
              <a:spLocks/>
            </p:cNvSpPr>
            <p:nvPr/>
          </p:nvSpPr>
          <p:spPr>
            <a:xfrm>
              <a:off x="856858" y="2589181"/>
              <a:ext cx="1328740" cy="480133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4: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283" name="Rectangle 282"/>
            <p:cNvSpPr>
              <a:spLocks/>
            </p:cNvSpPr>
            <p:nvPr/>
          </p:nvSpPr>
          <p:spPr>
            <a:xfrm>
              <a:off x="2071637" y="2612696"/>
              <a:ext cx="8957186" cy="480133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Hai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này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cắt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nhau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tại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D, ta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được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thoi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ABCD.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</p:grpSp>
      <p:pic>
        <p:nvPicPr>
          <p:cNvPr id="188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500770">
            <a:off x="2955703" y="2815098"/>
            <a:ext cx="3683418" cy="620284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4057570" y="3248481"/>
            <a:ext cx="797213" cy="599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3236612" y="3248481"/>
            <a:ext cx="820958" cy="58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12344" y="3574735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vi-VN" dirty="0"/>
          </a:p>
        </p:txBody>
      </p:sp>
      <p:sp>
        <p:nvSpPr>
          <p:cNvPr id="235" name="TextBox 234"/>
          <p:cNvSpPr txBox="1"/>
          <p:nvPr/>
        </p:nvSpPr>
        <p:spPr>
          <a:xfrm>
            <a:off x="3760066" y="3006818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vi-VN" dirty="0"/>
          </a:p>
        </p:txBody>
      </p:sp>
      <p:pic>
        <p:nvPicPr>
          <p:cNvPr id="236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9274">
            <a:off x="3397143" y="4202920"/>
            <a:ext cx="3683418" cy="620284"/>
          </a:xfrm>
          <a:prstGeom prst="rect">
            <a:avLst/>
          </a:prstGeom>
          <a:noFill/>
        </p:spPr>
      </p:pic>
      <p:sp>
        <p:nvSpPr>
          <p:cNvPr id="277" name="TextBox 276"/>
          <p:cNvSpPr txBox="1"/>
          <p:nvPr/>
        </p:nvSpPr>
        <p:spPr>
          <a:xfrm>
            <a:off x="4872417" y="3605391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vi-VN" dirty="0"/>
          </a:p>
        </p:txBody>
      </p:sp>
      <p:pic>
        <p:nvPicPr>
          <p:cNvPr id="284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500770">
            <a:off x="2734446" y="2995811"/>
            <a:ext cx="3683418" cy="620284"/>
          </a:xfrm>
          <a:prstGeom prst="rect">
            <a:avLst/>
          </a:prstGeom>
          <a:noFill/>
        </p:spPr>
      </p:pic>
      <p:cxnSp>
        <p:nvCxnSpPr>
          <p:cNvPr id="285" name="Straight Connector 284"/>
          <p:cNvCxnSpPr/>
          <p:nvPr/>
        </p:nvCxnSpPr>
        <p:spPr>
          <a:xfrm flipV="1">
            <a:off x="4050592" y="3856007"/>
            <a:ext cx="820958" cy="58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3859212" y="4440378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vi-VN" dirty="0"/>
          </a:p>
        </p:txBody>
      </p:sp>
      <p:pic>
        <p:nvPicPr>
          <p:cNvPr id="287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79141">
            <a:off x="3363764" y="4176096"/>
            <a:ext cx="3683418" cy="620284"/>
          </a:xfrm>
          <a:prstGeom prst="rect">
            <a:avLst/>
          </a:prstGeom>
          <a:noFill/>
        </p:spPr>
      </p:pic>
      <p:cxnSp>
        <p:nvCxnSpPr>
          <p:cNvPr id="288" name="Straight Connector 287"/>
          <p:cNvCxnSpPr/>
          <p:nvPr/>
        </p:nvCxnSpPr>
        <p:spPr>
          <a:xfrm>
            <a:off x="3241832" y="3854952"/>
            <a:ext cx="797213" cy="599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44714" y="4581682"/>
            <a:ext cx="382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thoi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3cm</a:t>
            </a:r>
            <a:endParaRPr lang="vi-VN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8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1118 0.07655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0926 L -0.08871 0.11698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5" grpId="0"/>
      <p:bldP spid="277" grpId="0"/>
      <p:bldP spid="28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58505" y="373819"/>
            <a:ext cx="6877042" cy="928716"/>
            <a:chOff x="1123501" y="7023803"/>
            <a:chExt cx="9111757" cy="1448312"/>
          </a:xfrm>
        </p:grpSpPr>
        <p:sp>
          <p:nvSpPr>
            <p:cNvPr id="6" name="Rectangle 5"/>
            <p:cNvSpPr>
              <a:spLocks/>
            </p:cNvSpPr>
            <p:nvPr/>
          </p:nvSpPr>
          <p:spPr>
            <a:xfrm>
              <a:off x="1605563" y="7023803"/>
              <a:ext cx="8629695" cy="1448312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hãy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kiểm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vừa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nhau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23501" y="7259353"/>
              <a:ext cx="428647" cy="4396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itchFamily="18" charset="0"/>
                  <a:sym typeface="Arial"/>
                </a:rPr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44639" y="1308538"/>
            <a:ext cx="4875968" cy="3193829"/>
            <a:chOff x="2286000" y="1341741"/>
            <a:chExt cx="4808484" cy="3058385"/>
          </a:xfrm>
        </p:grpSpPr>
        <p:sp>
          <p:nvSpPr>
            <p:cNvPr id="8" name="Flowchart: Decision 7"/>
            <p:cNvSpPr/>
            <p:nvPr/>
          </p:nvSpPr>
          <p:spPr>
            <a:xfrm>
              <a:off x="2727436" y="1880604"/>
              <a:ext cx="3381808" cy="2060773"/>
            </a:xfrm>
            <a:prstGeom prst="flowChartDecis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0" y="2822024"/>
              <a:ext cx="662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</a:t>
              </a:r>
              <a:endParaRPr lang="vi-VN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5198" y="1341741"/>
              <a:ext cx="662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</a:t>
              </a:r>
              <a:endParaRPr lang="vi-VN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32332" y="2621969"/>
              <a:ext cx="662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</a:t>
              </a:r>
              <a:endParaRPr lang="vi-VN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86274" y="4000016"/>
              <a:ext cx="662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</a:t>
              </a:r>
              <a:endParaRPr lang="vi-VN" sz="2000" dirty="0"/>
            </a:p>
          </p:txBody>
        </p:sp>
      </p:grpSp>
      <p:pic>
        <p:nvPicPr>
          <p:cNvPr id="14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52210">
            <a:off x="2357424" y="1082671"/>
            <a:ext cx="7270405" cy="1224329"/>
          </a:xfrm>
          <a:prstGeom prst="rect">
            <a:avLst/>
          </a:prstGeom>
          <a:noFill/>
        </p:spPr>
      </p:pic>
      <p:pic>
        <p:nvPicPr>
          <p:cNvPr id="15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3746">
            <a:off x="3391575" y="3600939"/>
            <a:ext cx="7270405" cy="1224329"/>
          </a:xfrm>
          <a:prstGeom prst="rect">
            <a:avLst/>
          </a:prstGeom>
          <a:noFill/>
        </p:spPr>
      </p:pic>
      <p:pic>
        <p:nvPicPr>
          <p:cNvPr id="17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52210">
            <a:off x="4057561" y="2179150"/>
            <a:ext cx="7270405" cy="1224329"/>
          </a:xfrm>
          <a:prstGeom prst="rect">
            <a:avLst/>
          </a:prstGeom>
          <a:noFill/>
        </p:spPr>
      </p:pic>
      <p:pic>
        <p:nvPicPr>
          <p:cNvPr id="18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3746">
            <a:off x="1640691" y="4670002"/>
            <a:ext cx="7270405" cy="122432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1921" y="4419039"/>
            <a:ext cx="851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=&gt;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thoi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3cm.</a:t>
            </a:r>
            <a:endParaRPr lang="vi-V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57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8"/>
          <p:cNvGrpSpPr/>
          <p:nvPr/>
        </p:nvGrpSpPr>
        <p:grpSpPr>
          <a:xfrm rot="6299950">
            <a:off x="7528414" y="4127778"/>
            <a:ext cx="1576921" cy="1193772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69827" y="4081734"/>
            <a:ext cx="652531" cy="1034838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5400000">
            <a:off x="4553755" y="-1000745"/>
            <a:ext cx="414743" cy="2600654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526661" y="-105776"/>
            <a:ext cx="1684612" cy="1064284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535105" y="-544264"/>
            <a:ext cx="883630" cy="1798478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83761" y="1091615"/>
            <a:ext cx="504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-14760" y="902019"/>
            <a:ext cx="9221058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19: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 CHỮ NHẬT. HÌNH THOI.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 BÌNH HÀNH. HÌNH THANG CÂN.</a:t>
            </a:r>
          </a:p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(3 </a:t>
            </a:r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26876" y="3683156"/>
            <a:ext cx="1097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/>
          <p:cNvSpPr/>
          <p:nvPr/>
        </p:nvSpPr>
        <p:spPr>
          <a:xfrm>
            <a:off x="1724156" y="3690536"/>
            <a:ext cx="1097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2"/>
          <p:cNvGrpSpPr/>
          <p:nvPr/>
        </p:nvGrpSpPr>
        <p:grpSpPr>
          <a:xfrm>
            <a:off x="1128444" y="515264"/>
            <a:ext cx="6877042" cy="418513"/>
            <a:chOff x="1123501" y="7023803"/>
            <a:chExt cx="9111757" cy="652662"/>
          </a:xfrm>
        </p:grpSpPr>
        <p:sp>
          <p:nvSpPr>
            <p:cNvPr id="4" name="Rectangle 3"/>
            <p:cNvSpPr>
              <a:spLocks/>
            </p:cNvSpPr>
            <p:nvPr/>
          </p:nvSpPr>
          <p:spPr>
            <a:xfrm>
              <a:off x="1605563" y="7023803"/>
              <a:ext cx="8629695" cy="652662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Gấp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đôi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tờ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giấy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chữ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nhật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theo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hướng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dẫn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sau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23501" y="7087246"/>
              <a:ext cx="428647" cy="4396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6876" y="983506"/>
            <a:ext cx="7714445" cy="747897"/>
            <a:chOff x="632623" y="1551973"/>
            <a:chExt cx="10285926" cy="997200"/>
          </a:xfrm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632623" y="1613401"/>
              <a:ext cx="1328740" cy="480134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1: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>
            <a:xfrm>
              <a:off x="1961363" y="1551973"/>
              <a:ext cx="8957186" cy="997200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Gấp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đôi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tờ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giấy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,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sau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đó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lại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gấp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đôi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một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lần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nữa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sao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cho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xuất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hiện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một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góc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vuông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với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cạnh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là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các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nếp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gấp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6876" y="1792510"/>
            <a:ext cx="7941803" cy="415498"/>
            <a:chOff x="593199" y="2104955"/>
            <a:chExt cx="10589070" cy="553995"/>
          </a:xfrm>
        </p:grpSpPr>
        <p:sp>
          <p:nvSpPr>
            <p:cNvPr id="10" name="Rectangle 9"/>
            <p:cNvSpPr>
              <a:spLocks/>
            </p:cNvSpPr>
            <p:nvPr/>
          </p:nvSpPr>
          <p:spPr>
            <a:xfrm>
              <a:off x="593199" y="2131832"/>
              <a:ext cx="1328740" cy="480130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2: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1921939" y="2104955"/>
              <a:ext cx="9260330" cy="553995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một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đoạn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nối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hai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điểm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tùy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ý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trên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hai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cạnh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của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góc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vuông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6876" y="2279012"/>
            <a:ext cx="7714445" cy="747897"/>
            <a:chOff x="642477" y="2128236"/>
            <a:chExt cx="10285927" cy="997196"/>
          </a:xfrm>
        </p:grpSpPr>
        <p:sp>
          <p:nvSpPr>
            <p:cNvPr id="13" name="Rectangle 12"/>
            <p:cNvSpPr>
              <a:spLocks/>
            </p:cNvSpPr>
            <p:nvPr/>
          </p:nvSpPr>
          <p:spPr>
            <a:xfrm>
              <a:off x="642477" y="2259144"/>
              <a:ext cx="1328740" cy="480132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3: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1971217" y="2128236"/>
              <a:ext cx="8957187" cy="997196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Dùng</a:t>
              </a:r>
              <a:r>
                <a:rPr lang="en-US" sz="1800" kern="1200" noProof="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kéo</a:t>
              </a:r>
              <a:r>
                <a:rPr lang="en-US" sz="1800" kern="1200" noProof="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cắt</a:t>
              </a:r>
              <a:r>
                <a:rPr lang="en-US" sz="1800" kern="1200" noProof="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theo</a:t>
              </a:r>
              <a:r>
                <a:rPr lang="en-US" sz="1800" kern="1200" noProof="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đoạn</a:t>
              </a:r>
              <a:r>
                <a:rPr lang="en-US" sz="1800" kern="1200" noProof="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800" kern="1200" noProof="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vừa</a:t>
              </a:r>
              <a:r>
                <a:rPr lang="en-US" sz="1800" kern="1200" noProof="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800" kern="1200" noProof="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rồi</a:t>
              </a:r>
              <a:r>
                <a:rPr lang="en-US" sz="1800" kern="1200" noProof="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mở</a:t>
              </a:r>
              <a:r>
                <a:rPr lang="en-US" sz="1800" kern="1200" noProof="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ra</a:t>
              </a:r>
              <a:r>
                <a:rPr lang="en-US" sz="1800" kern="1200" noProof="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, ta </a:t>
              </a:r>
              <a:r>
                <a:rPr lang="en-US" sz="1800" kern="1200" noProof="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đượ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 </a:t>
              </a:r>
              <a:r>
                <a:rPr lang="en-US" sz="18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một</a:t>
              </a:r>
              <a:r>
                <a:rPr lang="en-US" sz="18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hình</a:t>
              </a:r>
              <a:r>
                <a:rPr lang="en-US" sz="1800" kern="120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thoi.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sym typeface="Arial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26876" y="3148616"/>
            <a:ext cx="21945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/>
          <p:cNvSpPr/>
          <p:nvPr/>
        </p:nvSpPr>
        <p:spPr>
          <a:xfrm>
            <a:off x="626876" y="3697863"/>
            <a:ext cx="1097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/>
          <p:cNvSpPr/>
          <p:nvPr/>
        </p:nvSpPr>
        <p:spPr>
          <a:xfrm>
            <a:off x="1724156" y="3705243"/>
            <a:ext cx="1097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Curved Right Arrow 29"/>
          <p:cNvSpPr/>
          <p:nvPr/>
        </p:nvSpPr>
        <p:spPr>
          <a:xfrm>
            <a:off x="560995" y="3680754"/>
            <a:ext cx="190061" cy="268705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>
            <a:off x="1623431" y="3452649"/>
            <a:ext cx="268431" cy="319122"/>
          </a:xfrm>
          <a:prstGeom prst="curvedDown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43335" y="3465793"/>
            <a:ext cx="1097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1" name="Straight Connector 40"/>
          <p:cNvCxnSpPr/>
          <p:nvPr/>
        </p:nvCxnSpPr>
        <p:spPr>
          <a:xfrm>
            <a:off x="4343335" y="3609108"/>
            <a:ext cx="914400" cy="4133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3" name="Picture 16" descr="j03496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3943905" y="3156322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44" name="Right Triangle 43"/>
          <p:cNvSpPr/>
          <p:nvPr/>
        </p:nvSpPr>
        <p:spPr>
          <a:xfrm>
            <a:off x="5658208" y="3366605"/>
            <a:ext cx="914400" cy="4133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ight Triangle 44"/>
          <p:cNvSpPr/>
          <p:nvPr/>
        </p:nvSpPr>
        <p:spPr>
          <a:xfrm>
            <a:off x="5658208" y="3416199"/>
            <a:ext cx="914400" cy="4133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ight Triangle 45"/>
          <p:cNvSpPr/>
          <p:nvPr/>
        </p:nvSpPr>
        <p:spPr>
          <a:xfrm>
            <a:off x="5647943" y="3465793"/>
            <a:ext cx="914400" cy="4133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ight Triangle 46"/>
          <p:cNvSpPr/>
          <p:nvPr/>
        </p:nvSpPr>
        <p:spPr>
          <a:xfrm>
            <a:off x="5637678" y="3550552"/>
            <a:ext cx="914400" cy="4133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ight Triangle 47"/>
          <p:cNvSpPr/>
          <p:nvPr/>
        </p:nvSpPr>
        <p:spPr>
          <a:xfrm>
            <a:off x="7548286" y="3388489"/>
            <a:ext cx="914400" cy="44854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ight Triangle 49"/>
          <p:cNvSpPr/>
          <p:nvPr/>
        </p:nvSpPr>
        <p:spPr>
          <a:xfrm flipH="1">
            <a:off x="6633886" y="3379835"/>
            <a:ext cx="914400" cy="457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ight Triangle 50"/>
          <p:cNvSpPr/>
          <p:nvPr/>
        </p:nvSpPr>
        <p:spPr>
          <a:xfrm rot="10800000">
            <a:off x="6630734" y="3840541"/>
            <a:ext cx="914400" cy="4133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ight Triangle 51"/>
          <p:cNvSpPr/>
          <p:nvPr/>
        </p:nvSpPr>
        <p:spPr>
          <a:xfrm rot="10800000" flipH="1">
            <a:off x="7549255" y="3819149"/>
            <a:ext cx="914400" cy="44627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7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1018 L 0.14375 -0.0490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5" grpId="0" animBg="1"/>
      <p:bldP spid="25" grpId="1" animBg="1"/>
      <p:bldP spid="37" grpId="0" animBg="1"/>
      <p:bldP spid="38" grpId="0" animBg="1"/>
      <p:bldP spid="38" grpId="1" animBg="1"/>
      <p:bldP spid="30" grpId="0" animBg="1"/>
      <p:bldP spid="31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39" y="535855"/>
            <a:ext cx="2442644" cy="709534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+mn-lt"/>
              </a:rPr>
              <a:t>Vận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dụng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8929" y="955654"/>
            <a:ext cx="7739857" cy="121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b="0" dirty="0" err="1">
                <a:solidFill>
                  <a:schemeClr val="tx1"/>
                </a:solidFill>
                <a:latin typeface="+mn-lt"/>
              </a:rPr>
              <a:t>Em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hãy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vẽ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đường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trang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trí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theo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mẫu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dưới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đây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rồi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tô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màu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tùy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ý.</a:t>
            </a:r>
            <a:endParaRPr lang="vi-VN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8929" y="2333295"/>
            <a:ext cx="7614747" cy="1438604"/>
            <a:chOff x="678929" y="2822026"/>
            <a:chExt cx="7614747" cy="1438604"/>
          </a:xfrm>
        </p:grpSpPr>
        <p:sp>
          <p:nvSpPr>
            <p:cNvPr id="4" name="Rectangle 3"/>
            <p:cNvSpPr/>
            <p:nvPr/>
          </p:nvSpPr>
          <p:spPr>
            <a:xfrm>
              <a:off x="678929" y="2822027"/>
              <a:ext cx="7614747" cy="14386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5" name="Diamond 4"/>
            <p:cNvSpPr/>
            <p:nvPr/>
          </p:nvSpPr>
          <p:spPr>
            <a:xfrm>
              <a:off x="678929" y="2849616"/>
              <a:ext cx="2538249" cy="141101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6" name="Diamond 5"/>
            <p:cNvSpPr/>
            <p:nvPr/>
          </p:nvSpPr>
          <p:spPr>
            <a:xfrm>
              <a:off x="3217178" y="2822026"/>
              <a:ext cx="2538249" cy="141101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5755427" y="2849616"/>
              <a:ext cx="2538249" cy="141101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8929" y="4067503"/>
            <a:ext cx="59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- </a:t>
            </a:r>
            <a:r>
              <a:rPr lang="en-US" sz="2800" dirty="0" err="1">
                <a:solidFill>
                  <a:srgbClr val="7030A0"/>
                </a:solidFill>
              </a:rPr>
              <a:t>Thời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gian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thực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hiện</a:t>
            </a:r>
            <a:r>
              <a:rPr lang="en-US" sz="2800" dirty="0">
                <a:solidFill>
                  <a:srgbClr val="7030A0"/>
                </a:solidFill>
              </a:rPr>
              <a:t>: 5 </a:t>
            </a:r>
            <a:r>
              <a:rPr lang="en-US" sz="2800" dirty="0" err="1">
                <a:solidFill>
                  <a:srgbClr val="7030A0"/>
                </a:solidFill>
              </a:rPr>
              <a:t>phút</a:t>
            </a:r>
            <a:endParaRPr lang="vi-VN" sz="28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0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512215" y="1520162"/>
            <a:ext cx="6570295" cy="2259354"/>
            <a:chOff x="254503" y="268253"/>
            <a:chExt cx="8513996" cy="4594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31"/>
          <p:cNvSpPr txBox="1">
            <a:spLocks noGrp="1"/>
          </p:cNvSpPr>
          <p:nvPr>
            <p:ph type="subTitle" idx="1"/>
          </p:nvPr>
        </p:nvSpPr>
        <p:spPr>
          <a:xfrm>
            <a:off x="2006572" y="2097710"/>
            <a:ext cx="5716014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b="1" dirty="0">
                <a:latin typeface="+mn-lt"/>
              </a:rPr>
              <a:t>3. Hình bình hành</a:t>
            </a:r>
            <a:endParaRPr sz="4400" b="1" dirty="0">
              <a:latin typeface="+mn-lt"/>
            </a:endParaRPr>
          </a:p>
        </p:txBody>
      </p:sp>
      <p:grpSp>
        <p:nvGrpSpPr>
          <p:cNvPr id="410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11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982" y="180123"/>
            <a:ext cx="1770665" cy="967963"/>
          </a:xfrm>
          <a:prstGeom prst="parallelogram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523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926432" y="271059"/>
            <a:ext cx="7170821" cy="559120"/>
          </a:xfrm>
        </p:spPr>
        <p:txBody>
          <a:bodyPr/>
          <a:lstStyle/>
          <a:p>
            <a:r>
              <a:rPr lang="en-US" sz="2800" dirty="0" err="1">
                <a:latin typeface="+mn-lt"/>
              </a:rPr>
              <a:t>Một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yếu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cơ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bản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của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hình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bình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hành</a:t>
            </a:r>
            <a:endParaRPr lang="vi-VN" sz="28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739" y="922856"/>
            <a:ext cx="1015898" cy="4423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FFFF"/>
                </a:solidFill>
                <a:cs typeface="Times New Roman" pitchFamily="18" charset="0"/>
              </a:rPr>
              <a:t>HĐ5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66308" y="1395639"/>
            <a:ext cx="7680677" cy="443198"/>
            <a:chOff x="1024897" y="4260464"/>
            <a:chExt cx="12191137" cy="443198"/>
          </a:xfrm>
        </p:grpSpPr>
        <p:sp>
          <p:nvSpPr>
            <p:cNvPr id="36" name="TextBox 35"/>
            <p:cNvSpPr txBox="1"/>
            <p:nvPr/>
          </p:nvSpPr>
          <p:spPr>
            <a:xfrm>
              <a:off x="1874852" y="4260464"/>
              <a:ext cx="11341182" cy="4431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>
                  <a:cs typeface="Times New Roman" pitchFamily="18" charset="0"/>
                </a:rPr>
                <a:t>Tìm hình </a:t>
              </a:r>
              <a:r>
                <a:rPr lang="en-US" sz="1800" dirty="0" err="1">
                  <a:cs typeface="Times New Roman" pitchFamily="18" charset="0"/>
                </a:rPr>
                <a:t>bình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hành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err="1">
                  <a:cs typeface="Times New Roman" pitchFamily="18" charset="0"/>
                </a:rPr>
                <a:t>có</a:t>
              </a:r>
              <a:r>
                <a:rPr lang="en-US" sz="1800">
                  <a:cs typeface="Times New Roman" pitchFamily="18" charset="0"/>
                </a:rPr>
                <a:t> trong các </a:t>
              </a:r>
              <a:r>
                <a:rPr lang="en-US" sz="1800" dirty="0" err="1">
                  <a:cs typeface="Times New Roman" pitchFamily="18" charset="0"/>
                </a:rPr>
                <a:t>hình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ảnh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nào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dưới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đây</a:t>
              </a:r>
              <a:r>
                <a:rPr lang="en-US" sz="1800" dirty="0">
                  <a:cs typeface="Times New Roman" pitchFamily="18" charset="0"/>
                </a:rPr>
                <a:t> (H.4.11)?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024897" y="4308915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688" y="1902937"/>
            <a:ext cx="6817459" cy="217461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4715" y="4077550"/>
            <a:ext cx="7237260" cy="775597"/>
            <a:chOff x="904650" y="4846723"/>
            <a:chExt cx="11487324" cy="775597"/>
          </a:xfrm>
        </p:grpSpPr>
        <p:sp>
          <p:nvSpPr>
            <p:cNvPr id="9" name="TextBox 8"/>
            <p:cNvSpPr txBox="1"/>
            <p:nvPr/>
          </p:nvSpPr>
          <p:spPr>
            <a:xfrm>
              <a:off x="1693501" y="4846723"/>
              <a:ext cx="10698473" cy="77559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>
                  <a:latin typeface="+mn-lt"/>
                  <a:cs typeface="Times New Roman" pitchFamily="18" charset="0"/>
                </a:rPr>
                <a:t>Em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hãy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tìm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thêm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một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số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hình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ảnh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khác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của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hình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bình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hành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trong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thực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+mn-lt"/>
                  <a:cs typeface="Times New Roman" pitchFamily="18" charset="0"/>
                </a:rPr>
                <a:t>tế</a:t>
              </a:r>
              <a:r>
                <a:rPr lang="en-US" sz="1800" dirty="0">
                  <a:latin typeface="+mn-lt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904650" y="4995449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88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Một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ảnh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bình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hành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thực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tế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endParaRPr lang="vi-VN" sz="2400" dirty="0">
              <a:latin typeface="+mn-lt"/>
            </a:endParaRPr>
          </a:p>
        </p:txBody>
      </p:sp>
      <p:pic>
        <p:nvPicPr>
          <p:cNvPr id="4" name="Picture 4" descr="Hướng dẫn học toán lớp 3 ôn tập hình họ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72" y="1128882"/>
            <a:ext cx="2875547" cy="15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7078" y="1128882"/>
            <a:ext cx="1578626" cy="1708154"/>
          </a:xfrm>
          <a:prstGeom prst="rect">
            <a:avLst/>
          </a:prstGeom>
        </p:spPr>
      </p:pic>
      <p:pic>
        <p:nvPicPr>
          <p:cNvPr id="1026" name="Picture 2" descr="Sưu tập hình nền lá cờ Việt Nam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8" y="3065707"/>
            <a:ext cx="2109004" cy="15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ảng Viết Phấn Bavico BP03 Xanh – 0.8 x 1.2 m - Phấn - Bảng viết - Lau bảng  | GiaSach.com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6" y="2795366"/>
            <a:ext cx="2447640" cy="20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7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9862" y="46374"/>
            <a:ext cx="846387" cy="40868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HĐ6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33" y="671337"/>
            <a:ext cx="3402842" cy="18790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3886" y="46374"/>
            <a:ext cx="692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bình</a:t>
            </a:r>
            <a:r>
              <a:rPr kumimoji="0" lang="en-US" sz="1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hành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ở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4.12a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90382" y="3113349"/>
            <a:ext cx="7145187" cy="40626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Nêu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tên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các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đỉnh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cạnh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đường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chéo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hình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bình</a:t>
            </a:r>
            <a:r>
              <a:rPr kumimoji="0" lang="en-US" sz="16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hành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ABCD.</a:t>
            </a:r>
          </a:p>
        </p:txBody>
      </p:sp>
      <p:sp>
        <p:nvSpPr>
          <p:cNvPr id="63" name="Oval 62"/>
          <p:cNvSpPr/>
          <p:nvPr/>
        </p:nvSpPr>
        <p:spPr>
          <a:xfrm>
            <a:off x="924622" y="309441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91759" y="721630"/>
            <a:ext cx="100916" cy="236277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52282" y="340651"/>
            <a:ext cx="84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Đỉnh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9075" y="492594"/>
            <a:ext cx="144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c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ạnh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kề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243224" y="1308333"/>
            <a:ext cx="168947" cy="166411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06584" y="939844"/>
            <a:ext cx="172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chéo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162543" y="1859179"/>
            <a:ext cx="350649" cy="18980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25221" y="1414348"/>
            <a:ext cx="84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Góc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/>
          <p:cNvCxnSpPr>
            <a:stCxn id="38" idx="1"/>
          </p:cNvCxnSpPr>
          <p:nvPr/>
        </p:nvCxnSpPr>
        <p:spPr>
          <a:xfrm flipH="1" flipV="1">
            <a:off x="3319069" y="1071073"/>
            <a:ext cx="535057" cy="713729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8" idx="1"/>
          </p:cNvCxnSpPr>
          <p:nvPr/>
        </p:nvCxnSpPr>
        <p:spPr>
          <a:xfrm flipH="1">
            <a:off x="2504894" y="1784802"/>
            <a:ext cx="1349232" cy="332607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54126" y="1615525"/>
            <a:ext cx="153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cạnh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76396" y="2657401"/>
            <a:ext cx="142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4.12a</a:t>
            </a:r>
            <a:endParaRPr kumimoji="0" lang="vi-VN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1" name="Straight Arrow Connector 50"/>
          <p:cNvCxnSpPr>
            <a:stCxn id="60" idx="0"/>
          </p:cNvCxnSpPr>
          <p:nvPr/>
        </p:nvCxnSpPr>
        <p:spPr>
          <a:xfrm flipV="1">
            <a:off x="2020848" y="1174133"/>
            <a:ext cx="1607752" cy="1105734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0"/>
          </p:cNvCxnSpPr>
          <p:nvPr/>
        </p:nvCxnSpPr>
        <p:spPr>
          <a:xfrm flipH="1" flipV="1">
            <a:off x="1222097" y="2117409"/>
            <a:ext cx="798751" cy="162458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51835" y="2279867"/>
            <a:ext cx="153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góc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1120847" y="767378"/>
            <a:ext cx="202501" cy="636935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16304" y="750114"/>
            <a:ext cx="660047" cy="149776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>
            <a:spLocks/>
          </p:cNvSpPr>
          <p:nvPr/>
        </p:nvSpPr>
        <p:spPr>
          <a:xfrm>
            <a:off x="1485163" y="3448673"/>
            <a:ext cx="3192662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Đỉnh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: A, B, C</a:t>
            </a: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D.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Times New Roman" pitchFamily="18" charset="0"/>
              <a:sym typeface="Arial"/>
            </a:endParaRPr>
          </a:p>
        </p:txBody>
      </p:sp>
      <p:sp>
        <p:nvSpPr>
          <p:cNvPr id="85" name="TextBox 84"/>
          <p:cNvSpPr txBox="1">
            <a:spLocks/>
          </p:cNvSpPr>
          <p:nvPr/>
        </p:nvSpPr>
        <p:spPr>
          <a:xfrm>
            <a:off x="1491446" y="3739973"/>
            <a:ext cx="352297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Cạnh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: AB, BC, CD</a:t>
            </a: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DA.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Times New Roman" pitchFamily="18" charset="0"/>
              <a:sym typeface="Arial"/>
            </a:endParaRPr>
          </a:p>
        </p:txBody>
      </p:sp>
      <p:sp>
        <p:nvSpPr>
          <p:cNvPr id="86" name="TextBox 85"/>
          <p:cNvSpPr txBox="1">
            <a:spLocks/>
          </p:cNvSpPr>
          <p:nvPr/>
        </p:nvSpPr>
        <p:spPr>
          <a:xfrm>
            <a:off x="1479329" y="4088978"/>
            <a:ext cx="352297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Đường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chéo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: AC, BD.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505870" y="4785807"/>
            <a:ext cx="4593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=&gt; OA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= OC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; OB = OD.</a:t>
            </a:r>
            <a:endParaRPr kumimoji="0" lang="vi-VN" sz="16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300" y="492594"/>
            <a:ext cx="4176676" cy="2145217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924622" y="4439174"/>
            <a:ext cx="7510946" cy="379078"/>
            <a:chOff x="924622" y="4439174"/>
            <a:chExt cx="7510946" cy="379078"/>
          </a:xfrm>
        </p:grpSpPr>
        <p:sp>
          <p:nvSpPr>
            <p:cNvPr id="83" name="TextBox 82"/>
            <p:cNvSpPr txBox="1"/>
            <p:nvPr/>
          </p:nvSpPr>
          <p:spPr>
            <a:xfrm>
              <a:off x="1290381" y="4439174"/>
              <a:ext cx="7145187" cy="37907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600" dirty="0" err="1">
                  <a:cs typeface="Times New Roman" pitchFamily="18" charset="0"/>
                </a:rPr>
                <a:t>Đo</a:t>
              </a:r>
              <a:r>
                <a:rPr lang="en-US" sz="1600" dirty="0">
                  <a:cs typeface="Times New Roman" pitchFamily="18" charset="0"/>
                </a:rPr>
                <a:t> </a:t>
              </a:r>
              <a:r>
                <a:rPr lang="en-US" sz="1600" dirty="0" err="1">
                  <a:cs typeface="Times New Roman" pitchFamily="18" charset="0"/>
                </a:rPr>
                <a:t>và</a:t>
              </a:r>
              <a:r>
                <a:rPr lang="en-US" sz="1600" dirty="0">
                  <a:cs typeface="Times New Roman" pitchFamily="18" charset="0"/>
                </a:rPr>
                <a:t> so </a:t>
              </a:r>
              <a:r>
                <a:rPr lang="en-US" sz="1600" dirty="0" err="1">
                  <a:cs typeface="Times New Roman" pitchFamily="18" charset="0"/>
                </a:rPr>
                <a:t>sánh</a:t>
              </a:r>
              <a:r>
                <a:rPr lang="en-US" sz="1600" dirty="0">
                  <a:cs typeface="Times New Roman" pitchFamily="18" charset="0"/>
                </a:rPr>
                <a:t> OA </a:t>
              </a:r>
              <a:r>
                <a:rPr lang="en-US" sz="1600" dirty="0" err="1">
                  <a:cs typeface="Times New Roman" pitchFamily="18" charset="0"/>
                </a:rPr>
                <a:t>với</a:t>
              </a:r>
              <a:r>
                <a:rPr lang="en-US" sz="1600" dirty="0">
                  <a:cs typeface="Times New Roman" pitchFamily="18" charset="0"/>
                </a:rPr>
                <a:t> OC, OB </a:t>
              </a:r>
              <a:r>
                <a:rPr lang="en-US" sz="1600" dirty="0" err="1">
                  <a:cs typeface="Times New Roman" pitchFamily="18" charset="0"/>
                </a:rPr>
                <a:t>và</a:t>
              </a:r>
              <a:r>
                <a:rPr lang="en-US" sz="1600" dirty="0">
                  <a:cs typeface="Times New Roman" pitchFamily="18" charset="0"/>
                </a:rPr>
                <a:t> OD.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924622" y="4452492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</a:p>
          </p:txBody>
        </p:sp>
      </p:grpSp>
      <p:pic>
        <p:nvPicPr>
          <p:cNvPr id="58" name="Picture 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64980">
            <a:off x="5154946" y="1107939"/>
            <a:ext cx="6556376" cy="1104087"/>
          </a:xfrm>
          <a:prstGeom prst="rect">
            <a:avLst/>
          </a:prstGeom>
          <a:noFill/>
        </p:spPr>
      </p:pic>
      <p:pic>
        <p:nvPicPr>
          <p:cNvPr id="65" name="Picture 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64980">
            <a:off x="6841948" y="519028"/>
            <a:ext cx="6556376" cy="1104087"/>
          </a:xfrm>
          <a:prstGeom prst="rect">
            <a:avLst/>
          </a:prstGeom>
          <a:noFill/>
        </p:spPr>
      </p:pic>
      <p:pic>
        <p:nvPicPr>
          <p:cNvPr id="66" name="Picture 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2792">
            <a:off x="5101340" y="2479128"/>
            <a:ext cx="6291469" cy="1059477"/>
          </a:xfrm>
          <a:prstGeom prst="rect">
            <a:avLst/>
          </a:prstGeom>
          <a:noFill/>
        </p:spPr>
      </p:pic>
      <p:pic>
        <p:nvPicPr>
          <p:cNvPr id="67" name="Picture 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2792">
            <a:off x="6019591" y="3091593"/>
            <a:ext cx="6291469" cy="105947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5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2" grpId="0"/>
      <p:bldP spid="63" grpId="0" animBg="1"/>
      <p:bldP spid="18" grpId="0"/>
      <p:bldP spid="19" grpId="0"/>
      <p:bldP spid="24" grpId="0"/>
      <p:bldP spid="29" grpId="0"/>
      <p:bldP spid="38" grpId="0"/>
      <p:bldP spid="41" grpId="0"/>
      <p:bldP spid="60" grpId="0"/>
      <p:bldP spid="84" grpId="0"/>
      <p:bldP spid="85" grpId="0"/>
      <p:bldP spid="86" grpId="0"/>
      <p:bldP spid="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8172" y="2304314"/>
            <a:ext cx="8993322" cy="997196"/>
            <a:chOff x="2893145" y="5542783"/>
            <a:chExt cx="13075018" cy="997196"/>
          </a:xfrm>
        </p:grpSpPr>
        <p:sp>
          <p:nvSpPr>
            <p:cNvPr id="6" name="Oval 5"/>
            <p:cNvSpPr/>
            <p:nvPr/>
          </p:nvSpPr>
          <p:spPr>
            <a:xfrm>
              <a:off x="2893145" y="5680002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79983" y="5542783"/>
              <a:ext cx="12288180" cy="997196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 err="1">
                  <a:cs typeface="Times New Roman" pitchFamily="18" charset="0"/>
                </a:rPr>
                <a:t>Các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cạnh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đối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của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hình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bình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hành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có</a:t>
              </a:r>
              <a:r>
                <a:rPr lang="en-US" sz="2400" dirty="0">
                  <a:cs typeface="Times New Roman" pitchFamily="18" charset="0"/>
                </a:rPr>
                <a:t> song </a:t>
              </a:r>
              <a:r>
                <a:rPr lang="en-US" sz="2400" dirty="0" err="1">
                  <a:cs typeface="Times New Roman" pitchFamily="18" charset="0"/>
                </a:rPr>
                <a:t>song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với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nhau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lang="en-US" sz="2400" dirty="0" err="1">
                  <a:cs typeface="Times New Roman" pitchFamily="18" charset="0"/>
                </a:rPr>
                <a:t>không</a:t>
              </a:r>
              <a:r>
                <a:rPr lang="en-US" sz="2400" dirty="0">
                  <a:cs typeface="Times New Roman" pitchFamily="18" charset="0"/>
                </a:rPr>
                <a:t>?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09003" y="3694101"/>
            <a:ext cx="793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=&gt;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bình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hành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song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song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nhau</a:t>
            </a:r>
            <a:endParaRPr lang="vi-VN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81" y="224581"/>
            <a:ext cx="4176676" cy="214521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632841" y="602296"/>
            <a:ext cx="819807" cy="13243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5265682" y="602296"/>
            <a:ext cx="819807" cy="13243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468413" y="652799"/>
            <a:ext cx="263284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697977" y="1926599"/>
            <a:ext cx="263284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89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87654E-7 L 0.28802 -3.08642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9.87654E-7 L -0.28802 2.46914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-34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541 0.2478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37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5802E-6 L 0.08421 -0.2478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1240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9091" y="125722"/>
            <a:ext cx="7900066" cy="480131"/>
            <a:chOff x="738586" y="5516283"/>
            <a:chExt cx="12539363" cy="480131"/>
          </a:xfrm>
        </p:grpSpPr>
        <p:sp>
          <p:nvSpPr>
            <p:cNvPr id="3" name="Oval 2"/>
            <p:cNvSpPr/>
            <p:nvPr/>
          </p:nvSpPr>
          <p:spPr>
            <a:xfrm>
              <a:off x="738586" y="5586899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46321" y="5516283"/>
              <a:ext cx="11931628" cy="480131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sz="2000" dirty="0" err="1">
                  <a:cs typeface="Times New Roman" pitchFamily="18" charset="0"/>
                </a:rPr>
                <a:t>Các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góc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đối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của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hình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bình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hành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có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bằng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nhau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không</a:t>
              </a:r>
              <a:r>
                <a:rPr lang="en-US" sz="2000" dirty="0">
                  <a:cs typeface="Times New Roman" pitchFamily="18" charset="0"/>
                </a:rPr>
                <a:t>?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9091" y="644595"/>
            <a:ext cx="7820054" cy="7571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Cắt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xếp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kiểm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tra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xem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hành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ABCD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Isosceles Triangle 15"/>
          <p:cNvSpPr/>
          <p:nvPr/>
        </p:nvSpPr>
        <p:spPr>
          <a:xfrm rot="14844215">
            <a:off x="1031808" y="1906034"/>
            <a:ext cx="1149182" cy="163173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4048940">
            <a:off x="2536509" y="1283578"/>
            <a:ext cx="1149185" cy="16317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2"/>
            <a:endCxn id="17" idx="4"/>
          </p:cNvCxnSpPr>
          <p:nvPr/>
        </p:nvCxnSpPr>
        <p:spPr>
          <a:xfrm>
            <a:off x="2137386" y="1881107"/>
            <a:ext cx="440102" cy="106157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6" descr="j03496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1851564" y="1403344"/>
            <a:ext cx="204338" cy="35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0" name="Isosceles Triangle 19"/>
          <p:cNvSpPr/>
          <p:nvPr/>
        </p:nvSpPr>
        <p:spPr>
          <a:xfrm rot="4048940">
            <a:off x="3154044" y="2658043"/>
            <a:ext cx="1149185" cy="16317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3891104">
            <a:off x="6026888" y="1039804"/>
            <a:ext cx="1152144" cy="1627632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4683479">
            <a:off x="6277348" y="1598076"/>
            <a:ext cx="1152144" cy="1627632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092886" y="1555587"/>
            <a:ext cx="1232143" cy="116534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6" descr="j03496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7482276" y="1123497"/>
            <a:ext cx="204338" cy="3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1" name="Isosceles Triangle 30"/>
          <p:cNvSpPr/>
          <p:nvPr/>
        </p:nvSpPr>
        <p:spPr>
          <a:xfrm rot="3891104">
            <a:off x="6644422" y="2579300"/>
            <a:ext cx="1152144" cy="1627632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197403" y="4033766"/>
            <a:ext cx="3405557" cy="4864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0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3457E-6 L 0.0684 0.2651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1324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7654E-7 L -4.44444E-6 0.2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926 L -0.06823 -0.2669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-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15434 0.2675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336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3951E-6 L 8.33333E-7 0.25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877E-6 L -0.06666 -0.2984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6" grpId="1" animBg="1"/>
      <p:bldP spid="16" grpId="2" animBg="1"/>
      <p:bldP spid="17" grpId="0" animBg="1"/>
      <p:bldP spid="20" grpId="0" animBg="1"/>
      <p:bldP spid="20" grpId="1" animBg="1"/>
      <p:bldP spid="27" grpId="0" animBg="1"/>
      <p:bldP spid="28" grpId="0" animBg="1"/>
      <p:bldP spid="28" grpId="1" animBg="1"/>
      <p:bldP spid="28" grpId="2" animBg="1"/>
      <p:bldP spid="31" grpId="0" animBg="1"/>
      <p:bldP spid="31" grpId="1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12262" y="2154730"/>
            <a:ext cx="817601" cy="74508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29863" y="815387"/>
            <a:ext cx="7378108" cy="3216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lnSpc>
                <a:spcPct val="120000"/>
              </a:lnSpc>
              <a:buClrTx/>
            </a:pPr>
            <a:endParaRPr lang="en-US" sz="240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574512" y="1304404"/>
            <a:ext cx="4946248" cy="48551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Trong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hình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bình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hành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574512" y="1724272"/>
            <a:ext cx="6132952" cy="5262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2400" b="1" kern="1200" dirty="0" err="1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sz="2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cs typeface="Times New Roman" pitchFamily="18" charset="0"/>
              </a:rPr>
              <a:t>cạnh</a:t>
            </a:r>
            <a:r>
              <a:rPr lang="en-US" sz="2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cs typeface="Times New Roman" pitchFamily="18" charset="0"/>
              </a:rPr>
              <a:t>đối</a:t>
            </a:r>
            <a:r>
              <a:rPr lang="en-US" sz="2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err="1">
                <a:solidFill>
                  <a:schemeClr val="tx1"/>
                </a:solidFill>
                <a:cs typeface="Times New Roman" pitchFamily="18" charset="0"/>
              </a:rPr>
              <a:t>bằng</a:t>
            </a:r>
            <a:r>
              <a:rPr lang="en-US" sz="2400" b="1" kern="1200">
                <a:solidFill>
                  <a:schemeClr val="tx1"/>
                </a:solidFill>
                <a:cs typeface="Times New Roman" pitchFamily="18" charset="0"/>
              </a:rPr>
              <a:t> nhau.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574512" y="2237966"/>
            <a:ext cx="6270077" cy="969496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just" defTabSz="342900">
              <a:lnSpc>
                <a:spcPct val="120000"/>
              </a:lnSpc>
              <a:buClrTx/>
            </a:pP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- Hai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đường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chéo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cắt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tại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trung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điểm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mỗi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đường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.</a:t>
            </a:r>
            <a:endParaRPr lang="en-US" sz="24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512" y="819092"/>
            <a:ext cx="2743240" cy="55265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800" b="1" i="1" u="sng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Nhận</a:t>
            </a:r>
            <a:r>
              <a:rPr lang="en-US" sz="2800" b="1" i="1" u="sng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800" b="1" i="1" u="sng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xét</a:t>
            </a:r>
            <a:endParaRPr lang="en-US" sz="2800" b="1" i="1" u="sng" kern="1200" dirty="0">
              <a:solidFill>
                <a:srgbClr val="00206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574512" y="3235638"/>
            <a:ext cx="6132952" cy="48551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Các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đối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bằng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.</a:t>
            </a:r>
            <a:endParaRPr lang="en-US" sz="24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8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09719" y="175592"/>
            <a:ext cx="2087720" cy="406265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Thực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hành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54785" y="1035076"/>
            <a:ext cx="7137022" cy="365145"/>
            <a:chOff x="632623" y="1606672"/>
            <a:chExt cx="9516029" cy="486862"/>
          </a:xfrm>
        </p:grpSpPr>
        <p:sp>
          <p:nvSpPr>
            <p:cNvPr id="15" name="Rectangle 14"/>
            <p:cNvSpPr>
              <a:spLocks/>
            </p:cNvSpPr>
            <p:nvPr/>
          </p:nvSpPr>
          <p:spPr>
            <a:xfrm>
              <a:off x="632623" y="1613401"/>
              <a:ext cx="1328740" cy="480133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1: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1876670" y="1606672"/>
              <a:ext cx="8271982" cy="480134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đoạn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AB = 5cm.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7747" y="1398686"/>
            <a:ext cx="7421329" cy="747897"/>
            <a:chOff x="610676" y="1975798"/>
            <a:chExt cx="9895105" cy="997193"/>
          </a:xfrm>
        </p:grpSpPr>
        <p:sp>
          <p:nvSpPr>
            <p:cNvPr id="16" name="Rectangle 15"/>
            <p:cNvSpPr>
              <a:spLocks/>
            </p:cNvSpPr>
            <p:nvPr/>
          </p:nvSpPr>
          <p:spPr>
            <a:xfrm>
              <a:off x="610676" y="2066686"/>
              <a:ext cx="1328740" cy="480130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2: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>
            <a:xfrm>
              <a:off x="1921939" y="1975798"/>
              <a:ext cx="8583842" cy="997193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qua B.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Trên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đó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lấy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điểm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C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sao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cho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BC = 3cm.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43" y="566261"/>
            <a:ext cx="7964224" cy="452432"/>
            <a:chOff x="1521773" y="1062176"/>
            <a:chExt cx="10618964" cy="603242"/>
          </a:xfrm>
        </p:grpSpPr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1950420" y="1062176"/>
              <a:ext cx="10190317" cy="603242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Vẽ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hình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bình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hành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ABCD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có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AB = 5cm; BC= 3cm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hướng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dẫn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sau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:</a:t>
              </a: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21773" y="1167849"/>
              <a:ext cx="428647" cy="39052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itchFamily="18" charset="0"/>
                  <a:sym typeface="Arial"/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1428" y="2146581"/>
            <a:ext cx="7669454" cy="1080296"/>
            <a:chOff x="856605" y="1773871"/>
            <a:chExt cx="10225939" cy="1440396"/>
          </a:xfrm>
        </p:grpSpPr>
        <p:sp>
          <p:nvSpPr>
            <p:cNvPr id="19" name="Rectangle 18"/>
            <p:cNvSpPr>
              <a:spLocks/>
            </p:cNvSpPr>
            <p:nvPr/>
          </p:nvSpPr>
          <p:spPr>
            <a:xfrm>
              <a:off x="856605" y="1873994"/>
              <a:ext cx="1328740" cy="480132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3: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>
            <a:xfrm>
              <a:off x="2125357" y="1773871"/>
              <a:ext cx="8957187" cy="1440396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qua 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và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song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song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với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BC.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qua C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và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song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song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với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AB. Hai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này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cắt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nhau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tại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D, ta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được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bình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hành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ABCD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8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7439" y="4354600"/>
            <a:ext cx="3626172" cy="610644"/>
          </a:xfrm>
          <a:prstGeom prst="rect">
            <a:avLst/>
          </a:prstGeom>
          <a:noFill/>
        </p:spPr>
      </p:pic>
      <p:cxnSp>
        <p:nvCxnSpPr>
          <p:cNvPr id="189" name="Straight Connector 188"/>
          <p:cNvCxnSpPr/>
          <p:nvPr/>
        </p:nvCxnSpPr>
        <p:spPr>
          <a:xfrm flipH="1">
            <a:off x="3649722" y="4336897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51364" y="4336897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249567" y="4278202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542" y="4590123"/>
            <a:ext cx="6976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bình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hành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ABCD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5cm; BC = 3cm.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4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823083">
            <a:off x="4861796" y="3043047"/>
            <a:ext cx="3626172" cy="610644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/>
          <p:nvPr/>
        </p:nvCxnSpPr>
        <p:spPr>
          <a:xfrm flipH="1">
            <a:off x="5295998" y="3632919"/>
            <a:ext cx="713753" cy="712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97118" y="3269306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5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823083">
            <a:off x="3232950" y="3012306"/>
            <a:ext cx="3626172" cy="610644"/>
          </a:xfrm>
          <a:prstGeom prst="rect">
            <a:avLst/>
          </a:prstGeom>
          <a:noFill/>
        </p:spPr>
      </p:pic>
      <p:cxnSp>
        <p:nvCxnSpPr>
          <p:cNvPr id="46" name="Straight Connector 45"/>
          <p:cNvCxnSpPr/>
          <p:nvPr/>
        </p:nvCxnSpPr>
        <p:spPr>
          <a:xfrm flipH="1">
            <a:off x="3667152" y="3602178"/>
            <a:ext cx="713753" cy="712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6665" y="3630132"/>
            <a:ext cx="3626172" cy="610644"/>
          </a:xfrm>
          <a:prstGeom prst="rect">
            <a:avLst/>
          </a:prstGeom>
          <a:noFill/>
        </p:spPr>
      </p:pic>
      <p:cxnSp>
        <p:nvCxnSpPr>
          <p:cNvPr id="48" name="Straight Connector 47"/>
          <p:cNvCxnSpPr/>
          <p:nvPr/>
        </p:nvCxnSpPr>
        <p:spPr>
          <a:xfrm flipH="1">
            <a:off x="4348948" y="3612429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127908" y="3317157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9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5" grpId="0"/>
      <p:bldP spid="2" grpId="0"/>
      <p:bldP spid="42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C00000"/>
                </a:solidFill>
                <a:latin typeface="+mn-lt"/>
              </a:rPr>
              <a:t>NỘI DUNG BÀI HỌC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82" name="Google Shape;382;p30"/>
          <p:cNvGrpSpPr/>
          <p:nvPr/>
        </p:nvGrpSpPr>
        <p:grpSpPr>
          <a:xfrm rot="-324537">
            <a:off x="426120" y="2669171"/>
            <a:ext cx="983421" cy="2294997"/>
            <a:chOff x="5531625" y="1388600"/>
            <a:chExt cx="1402438" cy="3272851"/>
          </a:xfrm>
        </p:grpSpPr>
        <p:sp>
          <p:nvSpPr>
            <p:cNvPr id="383" name="Google Shape;383;p30"/>
            <p:cNvSpPr/>
            <p:nvPr/>
          </p:nvSpPr>
          <p:spPr>
            <a:xfrm>
              <a:off x="5562213" y="3420332"/>
              <a:ext cx="1371850" cy="77651"/>
            </a:xfrm>
            <a:custGeom>
              <a:avLst/>
              <a:gdLst/>
              <a:ahLst/>
              <a:cxnLst/>
              <a:rect l="l" t="t" r="r" b="b"/>
              <a:pathLst>
                <a:path w="26730" h="1513" extrusionOk="0">
                  <a:moveTo>
                    <a:pt x="512" y="1"/>
                  </a:moveTo>
                  <a:cubicBezTo>
                    <a:pt x="226" y="1"/>
                    <a:pt x="0" y="346"/>
                    <a:pt x="0" y="763"/>
                  </a:cubicBezTo>
                  <a:cubicBezTo>
                    <a:pt x="0" y="1179"/>
                    <a:pt x="226" y="1513"/>
                    <a:pt x="512" y="1513"/>
                  </a:cubicBezTo>
                  <a:lnTo>
                    <a:pt x="26218" y="1513"/>
                  </a:lnTo>
                  <a:cubicBezTo>
                    <a:pt x="26503" y="1513"/>
                    <a:pt x="26730" y="1179"/>
                    <a:pt x="26730" y="763"/>
                  </a:cubicBezTo>
                  <a:cubicBezTo>
                    <a:pt x="26730" y="346"/>
                    <a:pt x="26503" y="1"/>
                    <a:pt x="26218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5745484" y="2438390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5347" y="0"/>
                  </a:moveTo>
                  <a:lnTo>
                    <a:pt x="1" y="20705"/>
                  </a:lnTo>
                  <a:lnTo>
                    <a:pt x="1870" y="40982"/>
                  </a:lnTo>
                  <a:lnTo>
                    <a:pt x="3894" y="40982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276513" y="2438390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3858" y="0"/>
                  </a:moveTo>
                  <a:lnTo>
                    <a:pt x="0" y="1667"/>
                  </a:lnTo>
                  <a:lnTo>
                    <a:pt x="5311" y="20491"/>
                  </a:lnTo>
                  <a:lnTo>
                    <a:pt x="5311" y="40982"/>
                  </a:lnTo>
                  <a:lnTo>
                    <a:pt x="7335" y="40982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6214775" y="1945250"/>
              <a:ext cx="64823" cy="173604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1" y="1"/>
                  </a:moveTo>
                  <a:lnTo>
                    <a:pt x="1" y="3584"/>
                  </a:lnTo>
                  <a:lnTo>
                    <a:pt x="1263" y="3584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6140868" y="1419137"/>
              <a:ext cx="212065" cy="534113"/>
            </a:xfrm>
            <a:custGeom>
              <a:avLst/>
              <a:gdLst/>
              <a:ahLst/>
              <a:cxnLst/>
              <a:rect l="l" t="t" r="r" b="b"/>
              <a:pathLst>
                <a:path w="4132" h="10407" extrusionOk="0">
                  <a:moveTo>
                    <a:pt x="2072" y="1"/>
                  </a:moveTo>
                  <a:cubicBezTo>
                    <a:pt x="929" y="1"/>
                    <a:pt x="0" y="929"/>
                    <a:pt x="0" y="2072"/>
                  </a:cubicBezTo>
                  <a:lnTo>
                    <a:pt x="0" y="8335"/>
                  </a:lnTo>
                  <a:cubicBezTo>
                    <a:pt x="0" y="9478"/>
                    <a:pt x="929" y="10407"/>
                    <a:pt x="2072" y="10407"/>
                  </a:cubicBezTo>
                  <a:cubicBezTo>
                    <a:pt x="3215" y="10407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1"/>
                    <a:pt x="2072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5937377" y="2012469"/>
              <a:ext cx="619052" cy="544686"/>
            </a:xfrm>
            <a:custGeom>
              <a:avLst/>
              <a:gdLst/>
              <a:ahLst/>
              <a:cxnLst/>
              <a:rect l="l" t="t" r="r" b="b"/>
              <a:pathLst>
                <a:path w="12062" h="10613" extrusionOk="0">
                  <a:moveTo>
                    <a:pt x="6039" y="1"/>
                  </a:moveTo>
                  <a:cubicBezTo>
                    <a:pt x="4354" y="1"/>
                    <a:pt x="2699" y="803"/>
                    <a:pt x="1667" y="2299"/>
                  </a:cubicBezTo>
                  <a:cubicBezTo>
                    <a:pt x="1" y="4704"/>
                    <a:pt x="608" y="8014"/>
                    <a:pt x="3025" y="9680"/>
                  </a:cubicBezTo>
                  <a:cubicBezTo>
                    <a:pt x="3945" y="10310"/>
                    <a:pt x="4992" y="10613"/>
                    <a:pt x="6029" y="10613"/>
                  </a:cubicBezTo>
                  <a:cubicBezTo>
                    <a:pt x="7716" y="10613"/>
                    <a:pt x="9374" y="9813"/>
                    <a:pt x="10407" y="8323"/>
                  </a:cubicBezTo>
                  <a:cubicBezTo>
                    <a:pt x="12062" y="5906"/>
                    <a:pt x="11454" y="2608"/>
                    <a:pt x="9049" y="941"/>
                  </a:cubicBezTo>
                  <a:cubicBezTo>
                    <a:pt x="8128" y="306"/>
                    <a:pt x="7078" y="1"/>
                    <a:pt x="6039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6095038" y="2170746"/>
              <a:ext cx="265851" cy="228231"/>
            </a:xfrm>
            <a:custGeom>
              <a:avLst/>
              <a:gdLst/>
              <a:ahLst/>
              <a:cxnLst/>
              <a:rect l="l" t="t" r="r" b="b"/>
              <a:pathLst>
                <a:path w="5180" h="4447" extrusionOk="0">
                  <a:moveTo>
                    <a:pt x="2965" y="0"/>
                  </a:moveTo>
                  <a:cubicBezTo>
                    <a:pt x="989" y="0"/>
                    <a:pt x="0" y="2394"/>
                    <a:pt x="1393" y="3787"/>
                  </a:cubicBezTo>
                  <a:cubicBezTo>
                    <a:pt x="1845" y="4242"/>
                    <a:pt x="2402" y="4446"/>
                    <a:pt x="2949" y="4446"/>
                  </a:cubicBezTo>
                  <a:cubicBezTo>
                    <a:pt x="4087" y="4446"/>
                    <a:pt x="5180" y="3562"/>
                    <a:pt x="5180" y="2227"/>
                  </a:cubicBezTo>
                  <a:cubicBezTo>
                    <a:pt x="5180" y="1001"/>
                    <a:pt x="4191" y="0"/>
                    <a:pt x="2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5531625" y="3450869"/>
              <a:ext cx="1371902" cy="77702"/>
            </a:xfrm>
            <a:custGeom>
              <a:avLst/>
              <a:gdLst/>
              <a:ahLst/>
              <a:cxnLst/>
              <a:rect l="l" t="t" r="r" b="b"/>
              <a:pathLst>
                <a:path w="26731" h="1514" extrusionOk="0">
                  <a:moveTo>
                    <a:pt x="513" y="1"/>
                  </a:moveTo>
                  <a:cubicBezTo>
                    <a:pt x="227" y="1"/>
                    <a:pt x="1" y="346"/>
                    <a:pt x="1" y="763"/>
                  </a:cubicBezTo>
                  <a:cubicBezTo>
                    <a:pt x="1" y="1180"/>
                    <a:pt x="227" y="1513"/>
                    <a:pt x="513" y="1513"/>
                  </a:cubicBezTo>
                  <a:lnTo>
                    <a:pt x="26218" y="1513"/>
                  </a:lnTo>
                  <a:cubicBezTo>
                    <a:pt x="26504" y="1513"/>
                    <a:pt x="26730" y="1180"/>
                    <a:pt x="26730" y="763"/>
                  </a:cubicBezTo>
                  <a:cubicBezTo>
                    <a:pt x="26730" y="346"/>
                    <a:pt x="26504" y="1"/>
                    <a:pt x="262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5841456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0" y="1"/>
                  </a:moveTo>
                  <a:lnTo>
                    <a:pt x="965" y="233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6549032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1" y="1"/>
                  </a:moveTo>
                  <a:lnTo>
                    <a:pt x="1013" y="2334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776072" y="2407853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5346" y="0"/>
                  </a:moveTo>
                  <a:lnTo>
                    <a:pt x="0" y="20705"/>
                  </a:lnTo>
                  <a:lnTo>
                    <a:pt x="1870" y="40981"/>
                  </a:lnTo>
                  <a:lnTo>
                    <a:pt x="3894" y="40981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6307049" y="2407853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3858" y="0"/>
                  </a:moveTo>
                  <a:lnTo>
                    <a:pt x="1" y="1667"/>
                  </a:lnTo>
                  <a:lnTo>
                    <a:pt x="5311" y="20491"/>
                  </a:lnTo>
                  <a:lnTo>
                    <a:pt x="5311" y="40981"/>
                  </a:lnTo>
                  <a:lnTo>
                    <a:pt x="7335" y="40981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6245360" y="1904334"/>
              <a:ext cx="64820" cy="183991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1262" y="35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171405" y="1388600"/>
              <a:ext cx="212116" cy="534113"/>
            </a:xfrm>
            <a:custGeom>
              <a:avLst/>
              <a:gdLst/>
              <a:ahLst/>
              <a:cxnLst/>
              <a:rect l="l" t="t" r="r" b="b"/>
              <a:pathLst>
                <a:path w="4133" h="10407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lnTo>
                    <a:pt x="1" y="8335"/>
                  </a:lnTo>
                  <a:cubicBezTo>
                    <a:pt x="1" y="9478"/>
                    <a:pt x="929" y="10406"/>
                    <a:pt x="2072" y="10406"/>
                  </a:cubicBezTo>
                  <a:cubicBezTo>
                    <a:pt x="3215" y="10406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5968529" y="1981933"/>
              <a:ext cx="618436" cy="544686"/>
            </a:xfrm>
            <a:custGeom>
              <a:avLst/>
              <a:gdLst/>
              <a:ahLst/>
              <a:cxnLst/>
              <a:rect l="l" t="t" r="r" b="b"/>
              <a:pathLst>
                <a:path w="12050" h="10613" extrusionOk="0">
                  <a:moveTo>
                    <a:pt x="6027" y="0"/>
                  </a:moveTo>
                  <a:cubicBezTo>
                    <a:pt x="4342" y="0"/>
                    <a:pt x="2687" y="803"/>
                    <a:pt x="1656" y="2298"/>
                  </a:cubicBezTo>
                  <a:cubicBezTo>
                    <a:pt x="1" y="4703"/>
                    <a:pt x="608" y="8013"/>
                    <a:pt x="3013" y="9680"/>
                  </a:cubicBezTo>
                  <a:cubicBezTo>
                    <a:pt x="3933" y="10310"/>
                    <a:pt x="4981" y="10612"/>
                    <a:pt x="6018" y="10612"/>
                  </a:cubicBezTo>
                  <a:cubicBezTo>
                    <a:pt x="7704" y="10612"/>
                    <a:pt x="9363" y="9812"/>
                    <a:pt x="10395" y="8323"/>
                  </a:cubicBezTo>
                  <a:cubicBezTo>
                    <a:pt x="12050" y="5906"/>
                    <a:pt x="11443" y="2608"/>
                    <a:pt x="9038" y="941"/>
                  </a:cubicBezTo>
                  <a:cubicBezTo>
                    <a:pt x="8116" y="305"/>
                    <a:pt x="7066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6125575" y="2140209"/>
              <a:ext cx="265851" cy="228180"/>
            </a:xfrm>
            <a:custGeom>
              <a:avLst/>
              <a:gdLst/>
              <a:ahLst/>
              <a:cxnLst/>
              <a:rect l="l" t="t" r="r" b="b"/>
              <a:pathLst>
                <a:path w="5180" h="4446" extrusionOk="0">
                  <a:moveTo>
                    <a:pt x="2965" y="0"/>
                  </a:moveTo>
                  <a:cubicBezTo>
                    <a:pt x="989" y="0"/>
                    <a:pt x="1" y="2393"/>
                    <a:pt x="1394" y="3786"/>
                  </a:cubicBezTo>
                  <a:cubicBezTo>
                    <a:pt x="1846" y="4242"/>
                    <a:pt x="2403" y="4446"/>
                    <a:pt x="2949" y="4446"/>
                  </a:cubicBezTo>
                  <a:cubicBezTo>
                    <a:pt x="4088" y="4446"/>
                    <a:pt x="5180" y="3562"/>
                    <a:pt x="5180" y="2227"/>
                  </a:cubicBezTo>
                  <a:cubicBezTo>
                    <a:pt x="5180" y="1000"/>
                    <a:pt x="4192" y="0"/>
                    <a:pt x="29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5871993" y="4511077"/>
              <a:ext cx="103928" cy="119787"/>
            </a:xfrm>
            <a:custGeom>
              <a:avLst/>
              <a:gdLst/>
              <a:ahLst/>
              <a:cxnLst/>
              <a:rect l="l" t="t" r="r" b="b"/>
              <a:pathLst>
                <a:path w="2025" h="2334" extrusionOk="0">
                  <a:moveTo>
                    <a:pt x="1" y="0"/>
                  </a:moveTo>
                  <a:lnTo>
                    <a:pt x="965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579569" y="4511077"/>
              <a:ext cx="103979" cy="119787"/>
            </a:xfrm>
            <a:custGeom>
              <a:avLst/>
              <a:gdLst/>
              <a:ahLst/>
              <a:cxnLst/>
              <a:rect l="l" t="t" r="r" b="b"/>
              <a:pathLst>
                <a:path w="2026" h="2334" extrusionOk="0">
                  <a:moveTo>
                    <a:pt x="1" y="0"/>
                  </a:moveTo>
                  <a:lnTo>
                    <a:pt x="1013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64363" y="1441378"/>
            <a:ext cx="2439784" cy="11690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1. HÌNH 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CHỮ NHẬT</a:t>
            </a:r>
            <a:endParaRPr lang="vi-VN" sz="2400" b="1" dirty="0"/>
          </a:p>
        </p:txBody>
      </p:sp>
      <p:sp>
        <p:nvSpPr>
          <p:cNvPr id="18" name="Diamond 17"/>
          <p:cNvSpPr/>
          <p:nvPr/>
        </p:nvSpPr>
        <p:spPr>
          <a:xfrm>
            <a:off x="1683790" y="3188717"/>
            <a:ext cx="3112042" cy="1509611"/>
          </a:xfrm>
          <a:prstGeom prst="diamond">
            <a:avLst/>
          </a:prstGeom>
          <a:solidFill>
            <a:srgbClr val="6CD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2. HÌNH THOI</a:t>
            </a:r>
            <a:endParaRPr lang="vi-V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Flowchart: Data 1"/>
          <p:cNvSpPr/>
          <p:nvPr/>
        </p:nvSpPr>
        <p:spPr>
          <a:xfrm>
            <a:off x="5347524" y="3384789"/>
            <a:ext cx="3263871" cy="1133759"/>
          </a:xfrm>
          <a:prstGeom prst="flowChartInputOutp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/>
              <a:t>3. HÌNH BÌNH HÀNH</a:t>
            </a:r>
            <a:endParaRPr lang="vi-VN" sz="2400" b="1" dirty="0"/>
          </a:p>
        </p:txBody>
      </p:sp>
      <p:sp>
        <p:nvSpPr>
          <p:cNvPr id="3" name="Trapezoid 2"/>
          <p:cNvSpPr/>
          <p:nvPr/>
        </p:nvSpPr>
        <p:spPr>
          <a:xfrm>
            <a:off x="4932947" y="1202600"/>
            <a:ext cx="2646948" cy="1646575"/>
          </a:xfrm>
          <a:prstGeom prst="trapezoid">
            <a:avLst/>
          </a:prstGeom>
          <a:solidFill>
            <a:srgbClr val="CFE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4. HÌNH THANG CÂN</a:t>
            </a:r>
            <a:endParaRPr lang="vi-VN" sz="2400" b="1" dirty="0"/>
          </a:p>
        </p:txBody>
      </p:sp>
      <p:sp>
        <p:nvSpPr>
          <p:cNvPr id="4" name="Curved Right Arrow 3"/>
          <p:cNvSpPr/>
          <p:nvPr/>
        </p:nvSpPr>
        <p:spPr>
          <a:xfrm>
            <a:off x="1884255" y="2857763"/>
            <a:ext cx="365650" cy="651817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3" name="Curved Right Arrow 32"/>
          <p:cNvSpPr/>
          <p:nvPr/>
        </p:nvSpPr>
        <p:spPr>
          <a:xfrm rot="16200000">
            <a:off x="4879887" y="3903198"/>
            <a:ext cx="365650" cy="651817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4" name="Curved Right Arrow 33"/>
          <p:cNvSpPr/>
          <p:nvPr/>
        </p:nvSpPr>
        <p:spPr>
          <a:xfrm rot="12290610">
            <a:off x="7590414" y="2577171"/>
            <a:ext cx="365650" cy="651817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3" grpId="0" animBg="1"/>
      <p:bldP spid="4" grpId="0" animBg="1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78674" y="271058"/>
            <a:ext cx="2914902" cy="779820"/>
          </a:xfrm>
        </p:spPr>
        <p:txBody>
          <a:bodyPr/>
          <a:lstStyle/>
          <a:p>
            <a:r>
              <a:rPr lang="en-US" sz="3600" dirty="0" err="1">
                <a:latin typeface="+mn-lt"/>
              </a:rPr>
              <a:t>Luyện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tập</a:t>
            </a:r>
            <a:endParaRPr lang="vi-VN" sz="3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38" y="1186456"/>
            <a:ext cx="77318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4.11.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bình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hành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cạnh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6cm,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cạnh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3cm.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938" y="262719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/>
              <a:t>Kết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quả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2314176" y="2753231"/>
            <a:ext cx="4965636" cy="2010156"/>
            <a:chOff x="2314176" y="2753231"/>
            <a:chExt cx="4965636" cy="20101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4176" y="2888809"/>
              <a:ext cx="4317368" cy="18745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39989" y="2753231"/>
              <a:ext cx="1296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 cm</a:t>
              </a:r>
              <a:endParaRPr lang="vi-VN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83275" y="3844471"/>
              <a:ext cx="1296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 cm</a:t>
              </a:r>
              <a:endParaRPr lang="vi-VN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74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08" y="1347536"/>
            <a:ext cx="7340918" cy="2430380"/>
          </a:xfrm>
          <a:solidFill>
            <a:srgbClr val="9FEBC3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+mn-lt"/>
              </a:rPr>
              <a:t>4. </a:t>
            </a:r>
            <a:r>
              <a:rPr lang="en-US" sz="5400" dirty="0" err="1">
                <a:latin typeface="+mn-lt"/>
              </a:rPr>
              <a:t>Hình</a:t>
            </a:r>
            <a:r>
              <a:rPr lang="en-US" sz="5400" dirty="0">
                <a:latin typeface="+mn-lt"/>
              </a:rPr>
              <a:t> thang </a:t>
            </a:r>
            <a:r>
              <a:rPr lang="en-US" sz="5400" dirty="0" err="1">
                <a:latin typeface="+mn-lt"/>
              </a:rPr>
              <a:t>cân</a:t>
            </a:r>
            <a:endParaRPr lang="vi-VN" sz="5400" dirty="0">
              <a:latin typeface="+mn-lt"/>
            </a:endParaRPr>
          </a:p>
        </p:txBody>
      </p:sp>
      <p:grpSp>
        <p:nvGrpSpPr>
          <p:cNvPr id="3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1035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926432" y="271059"/>
            <a:ext cx="7170821" cy="559120"/>
          </a:xfrm>
        </p:spPr>
        <p:txBody>
          <a:bodyPr/>
          <a:lstStyle/>
          <a:p>
            <a:r>
              <a:rPr lang="en-US" sz="2800" dirty="0" err="1">
                <a:latin typeface="+mn-lt"/>
              </a:rPr>
              <a:t>Một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yếu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cơ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bản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của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hình</a:t>
            </a:r>
            <a:r>
              <a:rPr lang="en-US" sz="2800" dirty="0">
                <a:latin typeface="+mn-lt"/>
              </a:rPr>
              <a:t> thang </a:t>
            </a:r>
            <a:r>
              <a:rPr lang="en-US" sz="2800" dirty="0" err="1">
                <a:latin typeface="+mn-lt"/>
              </a:rPr>
              <a:t>cân</a:t>
            </a:r>
            <a:endParaRPr lang="vi-VN" sz="28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739" y="922856"/>
            <a:ext cx="1015898" cy="4423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HĐ7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50123" y="859889"/>
            <a:ext cx="726394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Mặt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bàn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hình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bình</a:t>
            </a:r>
            <a:r>
              <a:rPr kumimoji="0" lang="en-US" sz="1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dưới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là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hìn</a:t>
            </a:r>
            <a:r>
              <a:rPr lang="en-US" sz="1800" dirty="0">
                <a:cs typeface="Times New Roman" pitchFamily="18" charset="0"/>
              </a:rPr>
              <a:t>h </a:t>
            </a:r>
            <a:r>
              <a:rPr lang="en-US" sz="1800" dirty="0" err="1">
                <a:cs typeface="Times New Roman" pitchFamily="18" charset="0"/>
              </a:rPr>
              <a:t>ảnh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của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một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hình</a:t>
            </a:r>
            <a:r>
              <a:rPr lang="en-US" sz="1800" dirty="0">
                <a:cs typeface="Times New Roman" pitchFamily="18" charset="0"/>
              </a:rPr>
              <a:t> thang </a:t>
            </a:r>
            <a:r>
              <a:rPr lang="en-US" sz="1800" dirty="0" err="1">
                <a:cs typeface="Times New Roman" pitchFamily="18" charset="0"/>
              </a:rPr>
              <a:t>cân</a:t>
            </a:r>
            <a:r>
              <a:rPr lang="en-US" sz="1800" dirty="0">
                <a:cs typeface="Times New Roman" pitchFamily="18" charset="0"/>
              </a:rPr>
              <a:t>. </a:t>
            </a:r>
            <a:r>
              <a:rPr lang="en-US" sz="1800" dirty="0" err="1">
                <a:cs typeface="Times New Roman" pitchFamily="18" charset="0"/>
              </a:rPr>
              <a:t>Em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err="1">
                <a:cs typeface="Times New Roman" pitchFamily="18" charset="0"/>
              </a:rPr>
              <a:t>hãy</a:t>
            </a:r>
            <a:r>
              <a:rPr lang="en-US" sz="1800">
                <a:cs typeface="Times New Roman" pitchFamily="18" charset="0"/>
              </a:rPr>
              <a:t> tìm thêm </a:t>
            </a:r>
            <a:r>
              <a:rPr lang="en-US" sz="1800" dirty="0" err="1">
                <a:cs typeface="Times New Roman" pitchFamily="18" charset="0"/>
              </a:rPr>
              <a:t>một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số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hình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ảnh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khác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của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hình</a:t>
            </a:r>
            <a:r>
              <a:rPr lang="en-US" sz="1800" dirty="0">
                <a:cs typeface="Times New Roman" pitchFamily="18" charset="0"/>
              </a:rPr>
              <a:t> thang </a:t>
            </a:r>
            <a:r>
              <a:rPr lang="en-US" sz="1800" dirty="0" err="1">
                <a:cs typeface="Times New Roman" pitchFamily="18" charset="0"/>
              </a:rPr>
              <a:t>cân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trong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err="1">
                <a:cs typeface="Times New Roman" pitchFamily="18" charset="0"/>
              </a:rPr>
              <a:t>thực</a:t>
            </a:r>
            <a:r>
              <a:rPr lang="en-US" sz="1800">
                <a:cs typeface="Times New Roman" pitchFamily="18" charset="0"/>
              </a:rPr>
              <a:t> tế.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itchFamily="18" charset="0"/>
              <a:sym typeface="Arial"/>
            </a:endParaRPr>
          </a:p>
        </p:txBody>
      </p:sp>
      <p:pic>
        <p:nvPicPr>
          <p:cNvPr id="2054" name="Picture 6" descr="Thang nhom chu A 5 bac Kenfon KF-D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2" y="1905798"/>
            <a:ext cx="1707586" cy="170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au hót rác - 3012 SeeTh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96" y="3145268"/>
            <a:ext cx="1977011" cy="19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scofurniture.vn/wp-content/uploads/2020/03/Flexus-UI-Table-Trapezoidal-Sand-ASH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65" y="1826769"/>
            <a:ext cx="2653645" cy="20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HARLES &amp;amp; KEITH - Túi xách tay hình thang Acrylic Handle Sculptural  www.MaisonOnline.vn - Hàng hiệu đẹp, giá đẹ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41" y="3031703"/>
            <a:ext cx="1707586" cy="21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2729" y="1826769"/>
            <a:ext cx="2062023" cy="1574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85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9862" y="46374"/>
            <a:ext cx="846387" cy="40868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HĐ6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886" y="46374"/>
            <a:ext cx="692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thang cân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ở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4.13a.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46162" y="1009934"/>
            <a:ext cx="2634017" cy="1610436"/>
            <a:chOff x="955344" y="1173707"/>
            <a:chExt cx="2634017" cy="1610436"/>
          </a:xfrm>
        </p:grpSpPr>
        <p:sp>
          <p:nvSpPr>
            <p:cNvPr id="2" name="Trapezoid 1"/>
            <p:cNvSpPr/>
            <p:nvPr/>
          </p:nvSpPr>
          <p:spPr>
            <a:xfrm>
              <a:off x="955344" y="1173707"/>
              <a:ext cx="2634017" cy="1610436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955344" y="1173707"/>
              <a:ext cx="2210937" cy="16104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323833" y="1173707"/>
              <a:ext cx="204716" cy="150126"/>
            </a:xfrm>
            <a:custGeom>
              <a:avLst/>
              <a:gdLst>
                <a:gd name="connsiteX0" fmla="*/ 204716 w 204716"/>
                <a:gd name="connsiteY0" fmla="*/ 0 h 150126"/>
                <a:gd name="connsiteX1" fmla="*/ 136477 w 204716"/>
                <a:gd name="connsiteY1" fmla="*/ 109183 h 150126"/>
                <a:gd name="connsiteX2" fmla="*/ 0 w 204716"/>
                <a:gd name="connsiteY2" fmla="*/ 150126 h 1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716" h="150126">
                  <a:moveTo>
                    <a:pt x="204716" y="0"/>
                  </a:moveTo>
                  <a:cubicBezTo>
                    <a:pt x="187656" y="42081"/>
                    <a:pt x="170596" y="84162"/>
                    <a:pt x="136477" y="109183"/>
                  </a:cubicBezTo>
                  <a:cubicBezTo>
                    <a:pt x="102358" y="134204"/>
                    <a:pt x="0" y="150126"/>
                    <a:pt x="0" y="15012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23833" y="1173707"/>
              <a:ext cx="327545" cy="259308"/>
            </a:xfrm>
            <a:custGeom>
              <a:avLst/>
              <a:gdLst>
                <a:gd name="connsiteX0" fmla="*/ 204716 w 204716"/>
                <a:gd name="connsiteY0" fmla="*/ 0 h 150126"/>
                <a:gd name="connsiteX1" fmla="*/ 136477 w 204716"/>
                <a:gd name="connsiteY1" fmla="*/ 109183 h 150126"/>
                <a:gd name="connsiteX2" fmla="*/ 0 w 204716"/>
                <a:gd name="connsiteY2" fmla="*/ 150126 h 1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716" h="150126">
                  <a:moveTo>
                    <a:pt x="204716" y="0"/>
                  </a:moveTo>
                  <a:cubicBezTo>
                    <a:pt x="187656" y="42081"/>
                    <a:pt x="170596" y="84162"/>
                    <a:pt x="136477" y="109183"/>
                  </a:cubicBezTo>
                  <a:cubicBezTo>
                    <a:pt x="102358" y="134204"/>
                    <a:pt x="0" y="150126"/>
                    <a:pt x="0" y="15012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02758" y="2565779"/>
              <a:ext cx="218364" cy="218364"/>
            </a:xfrm>
            <a:custGeom>
              <a:avLst/>
              <a:gdLst>
                <a:gd name="connsiteX0" fmla="*/ 7333 w 184754"/>
                <a:gd name="connsiteY0" fmla="*/ 191069 h 191069"/>
                <a:gd name="connsiteX1" fmla="*/ 20981 w 184754"/>
                <a:gd name="connsiteY1" fmla="*/ 54591 h 191069"/>
                <a:gd name="connsiteX2" fmla="*/ 184754 w 184754"/>
                <a:gd name="connsiteY2" fmla="*/ 0 h 19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54" h="191069">
                  <a:moveTo>
                    <a:pt x="7333" y="191069"/>
                  </a:moveTo>
                  <a:cubicBezTo>
                    <a:pt x="-628" y="138752"/>
                    <a:pt x="-8589" y="86436"/>
                    <a:pt x="20981" y="54591"/>
                  </a:cubicBezTo>
                  <a:cubicBezTo>
                    <a:pt x="50551" y="22746"/>
                    <a:pt x="152909" y="6824"/>
                    <a:pt x="18475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99548" y="611436"/>
            <a:ext cx="3452880" cy="2309185"/>
            <a:chOff x="4899548" y="611436"/>
            <a:chExt cx="3452880" cy="2309185"/>
          </a:xfrm>
        </p:grpSpPr>
        <p:grpSp>
          <p:nvGrpSpPr>
            <p:cNvPr id="53" name="Group 52"/>
            <p:cNvGrpSpPr/>
            <p:nvPr/>
          </p:nvGrpSpPr>
          <p:grpSpPr>
            <a:xfrm>
              <a:off x="5295333" y="982639"/>
              <a:ext cx="2634017" cy="1610436"/>
              <a:chOff x="955344" y="1173707"/>
              <a:chExt cx="2634017" cy="1610436"/>
            </a:xfrm>
          </p:grpSpPr>
          <p:sp>
            <p:nvSpPr>
              <p:cNvPr id="54" name="Trapezoid 53"/>
              <p:cNvSpPr/>
              <p:nvPr/>
            </p:nvSpPr>
            <p:spPr>
              <a:xfrm>
                <a:off x="955344" y="1173707"/>
                <a:ext cx="2634017" cy="1610436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H="1">
                <a:off x="955344" y="1173707"/>
                <a:ext cx="2210937" cy="16104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5691116" y="982639"/>
              <a:ext cx="2238234" cy="16104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95333" y="655093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A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33567" y="611436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B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56645" y="2451936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C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899548" y="2520511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D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8148" y="3053610"/>
            <a:ext cx="7884280" cy="701731"/>
            <a:chOff x="1012663" y="3168971"/>
            <a:chExt cx="7884280" cy="701731"/>
          </a:xfrm>
        </p:grpSpPr>
        <p:sp>
          <p:nvSpPr>
            <p:cNvPr id="71" name="TextBox 70"/>
            <p:cNvSpPr txBox="1"/>
            <p:nvPr/>
          </p:nvSpPr>
          <p:spPr>
            <a:xfrm>
              <a:off x="1378423" y="3168971"/>
              <a:ext cx="7518520" cy="701731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Gọi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tên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các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đỉnh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, </a:t>
              </a:r>
              <a:r>
                <a:rPr lang="en-US" sz="1600" dirty="0" err="1">
                  <a:cs typeface="Times New Roman" pitchFamily="18" charset="0"/>
                </a:rPr>
                <a:t>đáy</a:t>
              </a:r>
              <a:r>
                <a:rPr lang="en-US" sz="1600" dirty="0">
                  <a:cs typeface="Times New Roman" pitchFamily="18" charset="0"/>
                </a:rPr>
                <a:t> </a:t>
              </a:r>
              <a:r>
                <a:rPr lang="en-US" sz="1600" dirty="0" err="1">
                  <a:cs typeface="Times New Roman" pitchFamily="18" charset="0"/>
                </a:rPr>
                <a:t>lớn</a:t>
              </a:r>
              <a:r>
                <a:rPr lang="en-US" sz="1600" dirty="0">
                  <a:cs typeface="Times New Roman" pitchFamily="18" charset="0"/>
                </a:rPr>
                <a:t>, </a:t>
              </a:r>
              <a:r>
                <a:rPr lang="en-US" sz="1600" dirty="0" err="1">
                  <a:cs typeface="Times New Roman" pitchFamily="18" charset="0"/>
                </a:rPr>
                <a:t>đáy</a:t>
              </a:r>
              <a:r>
                <a:rPr lang="en-US" sz="1600" dirty="0">
                  <a:cs typeface="Times New Roman" pitchFamily="18" charset="0"/>
                </a:rPr>
                <a:t> </a:t>
              </a:r>
              <a:r>
                <a:rPr lang="en-US" sz="1600" dirty="0" err="1">
                  <a:cs typeface="Times New Roman" pitchFamily="18" charset="0"/>
                </a:rPr>
                <a:t>nhỏ</a:t>
              </a:r>
              <a:r>
                <a:rPr lang="en-US" sz="1600" dirty="0">
                  <a:cs typeface="Times New Roman" pitchFamily="18" charset="0"/>
                </a:rPr>
                <a:t>, </a:t>
              </a:r>
              <a:r>
                <a:rPr lang="en-US" sz="1600" dirty="0" err="1">
                  <a:cs typeface="Times New Roman" pitchFamily="18" charset="0"/>
                </a:rPr>
                <a:t>đường</a:t>
              </a:r>
              <a:r>
                <a:rPr lang="en-US" sz="1600" dirty="0">
                  <a:cs typeface="Times New Roman" pitchFamily="18" charset="0"/>
                </a:rPr>
                <a:t> </a:t>
              </a:r>
              <a:r>
                <a:rPr lang="en-US" sz="1600" dirty="0" err="1">
                  <a:cs typeface="Times New Roman" pitchFamily="18" charset="0"/>
                </a:rPr>
                <a:t>chéo</a:t>
              </a:r>
              <a:r>
                <a:rPr lang="en-US" sz="1600" dirty="0">
                  <a:cs typeface="Times New Roman" pitchFamily="18" charset="0"/>
                </a:rPr>
                <a:t>, </a:t>
              </a:r>
              <a:r>
                <a:rPr lang="en-US" sz="1600" dirty="0" err="1">
                  <a:cs typeface="Times New Roman" pitchFamily="18" charset="0"/>
                </a:rPr>
                <a:t>cạnh</a:t>
              </a:r>
              <a:r>
                <a:rPr lang="en-US" sz="1600" dirty="0">
                  <a:cs typeface="Times New Roman" pitchFamily="18" charset="0"/>
                </a:rPr>
                <a:t> </a:t>
              </a:r>
              <a:r>
                <a:rPr lang="en-US" sz="1600" dirty="0" err="1">
                  <a:cs typeface="Times New Roman" pitchFamily="18" charset="0"/>
                </a:rPr>
                <a:t>bên</a:t>
              </a:r>
              <a:r>
                <a:rPr lang="en-US" sz="1600" dirty="0">
                  <a:cs typeface="Times New Roman" pitchFamily="18" charset="0"/>
                </a:rPr>
                <a:t> </a:t>
              </a:r>
              <a:r>
                <a:rPr lang="en-US" sz="1600" dirty="0" err="1">
                  <a:cs typeface="Times New Roman" pitchFamily="18" charset="0"/>
                </a:rPr>
                <a:t>của</a:t>
              </a:r>
              <a:r>
                <a:rPr lang="en-US" sz="1600" dirty="0">
                  <a:cs typeface="Times New Roman" pitchFamily="18" charset="0"/>
                </a:rPr>
                <a:t> </a:t>
              </a:r>
              <a:r>
                <a:rPr lang="en-US" sz="1600" dirty="0" err="1">
                  <a:cs typeface="Times New Roman" pitchFamily="18" charset="0"/>
                </a:rPr>
                <a:t>hình</a:t>
              </a:r>
              <a:r>
                <a:rPr lang="en-US" sz="1600" dirty="0">
                  <a:cs typeface="Times New Roman" pitchFamily="18" charset="0"/>
                </a:rPr>
                <a:t> thang </a:t>
              </a:r>
              <a:r>
                <a:rPr lang="en-US" sz="1600" dirty="0" err="1">
                  <a:cs typeface="Times New Roman" pitchFamily="18" charset="0"/>
                </a:rPr>
                <a:t>cân</a:t>
              </a:r>
              <a:r>
                <a:rPr lang="en-US" sz="1600" dirty="0">
                  <a:cs typeface="Times New Roman" pitchFamily="18" charset="0"/>
                </a:rPr>
                <a:t> </a:t>
              </a:r>
              <a:r>
                <a:rPr lang="en-US" sz="1600">
                  <a:cs typeface="Times New Roman" pitchFamily="18" charset="0"/>
                </a:rPr>
                <a:t>ABCD (H.4.13b</a:t>
              </a:r>
              <a:r>
                <a:rPr lang="en-US" sz="1600" dirty="0">
                  <a:cs typeface="Times New Roman" pitchFamily="18" charset="0"/>
                </a:rPr>
                <a:t>).</a:t>
              </a:r>
              <a:endPara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012663" y="3219259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930354" y="842960"/>
            <a:ext cx="259307" cy="186407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6816" y="493061"/>
            <a:ext cx="94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Đỉnh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1419367" y="2651991"/>
            <a:ext cx="12753" cy="26863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70957" y="2825086"/>
            <a:ext cx="1138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Đáy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lớn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2278560" y="775041"/>
            <a:ext cx="7885" cy="22536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30927" y="414226"/>
            <a:ext cx="1138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Đáy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nhỏ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2207328" y="1670060"/>
            <a:ext cx="142464" cy="290183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706415" y="1984907"/>
            <a:ext cx="15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Đường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chéo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3302758" y="1492604"/>
            <a:ext cx="262746" cy="177457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305701" y="1032775"/>
            <a:ext cx="15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Cạnh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bên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vi-VN" sz="1600" dirty="0">
              <a:solidFill>
                <a:srgbClr val="0070C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-91614" y="1574775"/>
            <a:ext cx="101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Góc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kề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đáy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nhỏ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859810" y="1364776"/>
            <a:ext cx="518613" cy="46930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1283021" y="3558383"/>
            <a:ext cx="2859206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A, B, C, D. </a:t>
            </a:r>
            <a:endParaRPr lang="en-US" sz="12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069884" y="35105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16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lớn: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DC;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AB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45236" y="382858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6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chéo: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AC, BD.</a:t>
            </a:r>
            <a:endParaRPr lang="en-US" sz="12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085649" y="3847888"/>
            <a:ext cx="2678938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AD, BC.</a:t>
            </a:r>
            <a:endParaRPr lang="en-US" sz="12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602562" y="4113532"/>
            <a:ext cx="7510947" cy="701731"/>
            <a:chOff x="1012663" y="3168971"/>
            <a:chExt cx="7510947" cy="701731"/>
          </a:xfrm>
        </p:grpSpPr>
        <p:sp>
          <p:nvSpPr>
            <p:cNvPr id="103" name="TextBox 102"/>
            <p:cNvSpPr txBox="1"/>
            <p:nvPr/>
          </p:nvSpPr>
          <p:spPr>
            <a:xfrm>
              <a:off x="1378423" y="3168971"/>
              <a:ext cx="7145187" cy="701731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Sử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dụng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thước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hoặc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compa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để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so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sánh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hai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cạnh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bên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,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hai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chéo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của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thang </a:t>
              </a:r>
              <a:r>
                <a:rPr kumimoji="0" lang="en-US" sz="16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cân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ABCD.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1012663" y="3219259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</a:p>
          </p:txBody>
        </p:sp>
      </p:grpSp>
      <p:pic>
        <p:nvPicPr>
          <p:cNvPr id="105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43176">
            <a:off x="3180485" y="2231223"/>
            <a:ext cx="3626172" cy="610644"/>
          </a:xfrm>
          <a:prstGeom prst="rect">
            <a:avLst/>
          </a:prstGeom>
          <a:noFill/>
        </p:spPr>
      </p:pic>
      <p:sp>
        <p:nvSpPr>
          <p:cNvPr id="106" name="TextBox 105"/>
          <p:cNvSpPr txBox="1"/>
          <p:nvPr/>
        </p:nvSpPr>
        <p:spPr>
          <a:xfrm>
            <a:off x="2025074" y="2589926"/>
            <a:ext cx="101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Góc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kề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đáy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lớn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2743107" y="2496601"/>
            <a:ext cx="373525" cy="104809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66362">
            <a:off x="5796921" y="2383179"/>
            <a:ext cx="3626172" cy="610644"/>
          </a:xfrm>
          <a:prstGeom prst="rect">
            <a:avLst/>
          </a:prstGeom>
          <a:noFill/>
        </p:spPr>
      </p:pic>
      <p:pic>
        <p:nvPicPr>
          <p:cNvPr id="111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654">
            <a:off x="5080083" y="1933029"/>
            <a:ext cx="3626172" cy="610644"/>
          </a:xfrm>
          <a:prstGeom prst="rect">
            <a:avLst/>
          </a:prstGeom>
          <a:noFill/>
        </p:spPr>
      </p:pic>
      <p:pic>
        <p:nvPicPr>
          <p:cNvPr id="112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37327">
            <a:off x="5027502" y="1567717"/>
            <a:ext cx="3626172" cy="610644"/>
          </a:xfrm>
          <a:prstGeom prst="rect">
            <a:avLst/>
          </a:prstGeom>
          <a:noFill/>
        </p:spPr>
      </p:pic>
      <p:sp>
        <p:nvSpPr>
          <p:cNvPr id="114" name="TextBox 113"/>
          <p:cNvSpPr txBox="1"/>
          <p:nvPr/>
        </p:nvSpPr>
        <p:spPr>
          <a:xfrm>
            <a:off x="744367" y="4804946"/>
            <a:ext cx="4085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600" dirty="0">
                <a:solidFill>
                  <a:srgbClr val="C00000"/>
                </a:solidFill>
              </a:rPr>
              <a:t>=&gt; </a:t>
            </a:r>
            <a:r>
              <a:rPr lang="en-US" dirty="0">
                <a:solidFill>
                  <a:srgbClr val="C00000"/>
                </a:solidFill>
              </a:rPr>
              <a:t>Hai </a:t>
            </a:r>
            <a:r>
              <a:rPr lang="en-US" dirty="0" err="1">
                <a:solidFill>
                  <a:srgbClr val="C00000"/>
                </a:solidFill>
              </a:rPr>
              <a:t>cạnh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thang </a:t>
            </a:r>
            <a:r>
              <a:rPr lang="en-US" dirty="0" err="1">
                <a:solidFill>
                  <a:srgbClr val="C00000"/>
                </a:solidFill>
              </a:rPr>
              <a:t>cân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bằng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nhau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012896" y="4845844"/>
            <a:ext cx="4384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>
                <a:solidFill>
                  <a:srgbClr val="C00000"/>
                </a:solidFill>
              </a:rPr>
              <a:t>Hai </a:t>
            </a:r>
            <a:r>
              <a:rPr lang="en-US" dirty="0" err="1">
                <a:solidFill>
                  <a:srgbClr val="C00000"/>
                </a:solidFill>
              </a:rPr>
              <a:t>đường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chéo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thang </a:t>
            </a:r>
            <a:r>
              <a:rPr lang="en-US" dirty="0" err="1">
                <a:solidFill>
                  <a:srgbClr val="C00000"/>
                </a:solidFill>
              </a:rPr>
              <a:t>cân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bằng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nhau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8483" y="2773128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/>
              <a:t>Hình 4.13a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37860" y="2720973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/>
              <a:t>Hình 4.13b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0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2" grpId="0"/>
      <p:bldP spid="78" grpId="0"/>
      <p:bldP spid="80" grpId="0"/>
      <p:bldP spid="89" grpId="0"/>
      <p:bldP spid="91" grpId="0"/>
      <p:bldP spid="92" grpId="0"/>
      <p:bldP spid="98" grpId="0"/>
      <p:bldP spid="99" grpId="0"/>
      <p:bldP spid="100" grpId="0"/>
      <p:bldP spid="101" grpId="0"/>
      <p:bldP spid="106" grpId="0"/>
      <p:bldP spid="114" grpId="0"/>
      <p:bldP spid="1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968" y="2431338"/>
            <a:ext cx="9019601" cy="513217"/>
            <a:chOff x="2893145" y="5581682"/>
            <a:chExt cx="13113224" cy="513217"/>
          </a:xfrm>
        </p:grpSpPr>
        <p:sp>
          <p:nvSpPr>
            <p:cNvPr id="6" name="Oval 5"/>
            <p:cNvSpPr/>
            <p:nvPr/>
          </p:nvSpPr>
          <p:spPr>
            <a:xfrm>
              <a:off x="2893145" y="5680002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18189" y="5581682"/>
              <a:ext cx="12288180" cy="51321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Hai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đáy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thang 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cân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có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song 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song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với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nhau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không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?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79882" y="3101255"/>
            <a:ext cx="7250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=&gt; Hai</a:t>
            </a:r>
            <a:r>
              <a:rPr kumimoji="0" lang="en-US" sz="2400" b="0" i="0" u="none" strike="noStrike" kern="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C00000"/>
                </a:solidFill>
                <a:ea typeface="Calibri" panose="020F0502020204030204" pitchFamily="34" charset="0"/>
              </a:rPr>
              <a:t>đáy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của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thang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song song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nhau.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79680" y="34028"/>
            <a:ext cx="3452880" cy="2309185"/>
            <a:chOff x="4899548" y="611436"/>
            <a:chExt cx="3452880" cy="2309185"/>
          </a:xfrm>
        </p:grpSpPr>
        <p:grpSp>
          <p:nvGrpSpPr>
            <p:cNvPr id="12" name="Group 11"/>
            <p:cNvGrpSpPr/>
            <p:nvPr/>
          </p:nvGrpSpPr>
          <p:grpSpPr>
            <a:xfrm>
              <a:off x="5295333" y="982639"/>
              <a:ext cx="2634017" cy="1610436"/>
              <a:chOff x="955344" y="1173707"/>
              <a:chExt cx="2634017" cy="1610436"/>
            </a:xfrm>
          </p:grpSpPr>
          <p:sp>
            <p:nvSpPr>
              <p:cNvPr id="18" name="Trapezoid 17"/>
              <p:cNvSpPr/>
              <p:nvPr/>
            </p:nvSpPr>
            <p:spPr>
              <a:xfrm>
                <a:off x="955344" y="1173707"/>
                <a:ext cx="2634017" cy="1610436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>
                <a:off x="955344" y="1173707"/>
                <a:ext cx="2210937" cy="16104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5691116" y="982639"/>
              <a:ext cx="2238234" cy="16104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295333" y="655093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A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33567" y="611436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B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6645" y="2451936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C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9548" y="2520511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D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037993" y="398439"/>
            <a:ext cx="3108960" cy="0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65289" y="2015667"/>
            <a:ext cx="3108960" cy="0"/>
          </a:xfrm>
          <a:prstGeom prst="line">
            <a:avLst/>
          </a:prstGeom>
          <a:ln w="57150">
            <a:solidFill>
              <a:srgbClr val="25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60756" y="3697943"/>
            <a:ext cx="9488211" cy="553998"/>
            <a:chOff x="738586" y="5449680"/>
            <a:chExt cx="15060142" cy="553998"/>
          </a:xfrm>
        </p:grpSpPr>
        <p:sp>
          <p:nvSpPr>
            <p:cNvPr id="30" name="Oval 29"/>
            <p:cNvSpPr/>
            <p:nvPr/>
          </p:nvSpPr>
          <p:spPr>
            <a:xfrm>
              <a:off x="738586" y="5586899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6566" y="5449680"/>
              <a:ext cx="14242162" cy="5539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Hai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góc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kề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một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đáy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thang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cân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có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bằng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nhau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không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?</a:t>
              </a:r>
            </a:p>
          </p:txBody>
        </p:sp>
      </p:grpSp>
      <p:sp>
        <p:nvSpPr>
          <p:cNvPr id="23" name="Freeform 22"/>
          <p:cNvSpPr/>
          <p:nvPr/>
        </p:nvSpPr>
        <p:spPr>
          <a:xfrm>
            <a:off x="3316406" y="1811080"/>
            <a:ext cx="261879" cy="236084"/>
          </a:xfrm>
          <a:custGeom>
            <a:avLst/>
            <a:gdLst>
              <a:gd name="connsiteX0" fmla="*/ 0 w 261879"/>
              <a:gd name="connsiteY0" fmla="*/ 4072 h 236084"/>
              <a:gd name="connsiteX1" fmla="*/ 218364 w 261879"/>
              <a:gd name="connsiteY1" fmla="*/ 31368 h 236084"/>
              <a:gd name="connsiteX2" fmla="*/ 259307 w 261879"/>
              <a:gd name="connsiteY2" fmla="*/ 236084 h 23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879" h="236084">
                <a:moveTo>
                  <a:pt x="0" y="4072"/>
                </a:moveTo>
                <a:cubicBezTo>
                  <a:pt x="87573" y="-1615"/>
                  <a:pt x="175146" y="-7301"/>
                  <a:pt x="218364" y="31368"/>
                </a:cubicBezTo>
                <a:cubicBezTo>
                  <a:pt x="261582" y="70037"/>
                  <a:pt x="266131" y="183768"/>
                  <a:pt x="259307" y="23608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5621322" y="1760561"/>
            <a:ext cx="206272" cy="272955"/>
          </a:xfrm>
          <a:custGeom>
            <a:avLst/>
            <a:gdLst>
              <a:gd name="connsiteX0" fmla="*/ 206272 w 206272"/>
              <a:gd name="connsiteY0" fmla="*/ 0 h 272955"/>
              <a:gd name="connsiteX1" fmla="*/ 28851 w 206272"/>
              <a:gd name="connsiteY1" fmla="*/ 95535 h 272955"/>
              <a:gd name="connsiteX2" fmla="*/ 1556 w 206272"/>
              <a:gd name="connsiteY2" fmla="*/ 272955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72" h="272955">
                <a:moveTo>
                  <a:pt x="206272" y="0"/>
                </a:moveTo>
                <a:cubicBezTo>
                  <a:pt x="134621" y="25021"/>
                  <a:pt x="62970" y="50043"/>
                  <a:pt x="28851" y="95535"/>
                </a:cubicBezTo>
                <a:cubicBezTo>
                  <a:pt x="-5268" y="141028"/>
                  <a:pt x="-719" y="245660"/>
                  <a:pt x="1556" y="2729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/>
          <p:cNvSpPr/>
          <p:nvPr/>
        </p:nvSpPr>
        <p:spPr>
          <a:xfrm>
            <a:off x="629020" y="4386964"/>
            <a:ext cx="7981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C00000"/>
                </a:solidFill>
              </a:rPr>
              <a:t>Hai </a:t>
            </a:r>
            <a:r>
              <a:rPr lang="en-US" sz="2400" dirty="0" err="1">
                <a:solidFill>
                  <a:srgbClr val="C00000"/>
                </a:solidFill>
              </a:rPr>
              <a:t>góc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kề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một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đáy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của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hình</a:t>
            </a:r>
            <a:r>
              <a:rPr lang="en-US" sz="2400" dirty="0">
                <a:solidFill>
                  <a:srgbClr val="C00000"/>
                </a:solidFill>
              </a:rPr>
              <a:t> thang </a:t>
            </a:r>
            <a:r>
              <a:rPr lang="en-US" sz="2400" dirty="0" err="1">
                <a:solidFill>
                  <a:srgbClr val="C00000"/>
                </a:solidFill>
              </a:rPr>
              <a:t>cân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err="1">
                <a:solidFill>
                  <a:srgbClr val="C00000"/>
                </a:solidFill>
              </a:rPr>
              <a:t>bằng</a:t>
            </a:r>
            <a:r>
              <a:rPr lang="en-US" sz="2400">
                <a:solidFill>
                  <a:srgbClr val="C00000"/>
                </a:solidFill>
              </a:rPr>
              <a:t> nhau.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56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00364 0.3145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69136E-6 L -0.00295 -0.3145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3" grpId="0" animBg="1"/>
      <p:bldP spid="25" grpId="0" animBg="1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12262" y="2154730"/>
            <a:ext cx="817601" cy="74508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29863" y="815387"/>
            <a:ext cx="7378108" cy="3216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574512" y="1304404"/>
            <a:ext cx="4946248" cy="52629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574512" y="1724272"/>
            <a:ext cx="6132952" cy="48551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cạnh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nhau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43E6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574512" y="2237966"/>
            <a:ext cx="6270077" cy="5262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- Hai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chéo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nhau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43E6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512" y="819092"/>
            <a:ext cx="2743240" cy="55265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Nhận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xét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574512" y="2739587"/>
            <a:ext cx="6132952" cy="48551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- Hai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cạnh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đáy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song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song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với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nhau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43E6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1574512" y="3276964"/>
            <a:ext cx="6132952" cy="5262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- Hai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góc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kề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đáy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nhau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43E6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2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4"/>
          <p:cNvSpPr txBox="1">
            <a:spLocks noGrp="1"/>
          </p:cNvSpPr>
          <p:nvPr>
            <p:ph type="title"/>
          </p:nvPr>
        </p:nvSpPr>
        <p:spPr>
          <a:xfrm>
            <a:off x="2587834" y="316951"/>
            <a:ext cx="343455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LUYỆN TẬP</a:t>
            </a:r>
            <a:endParaRPr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911" y="1007704"/>
            <a:ext cx="8024884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thang </a:t>
            </a:r>
            <a:r>
              <a:rPr lang="en-US" sz="2000" dirty="0" err="1"/>
              <a:t>cân</a:t>
            </a:r>
            <a:r>
              <a:rPr lang="en-US" sz="2000" dirty="0"/>
              <a:t>?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thang </a:t>
            </a:r>
            <a:r>
              <a:rPr lang="en-US" sz="2000" dirty="0" err="1"/>
              <a:t>cân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756" y="1804782"/>
            <a:ext cx="1390651" cy="292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937" y="1804782"/>
            <a:ext cx="2296239" cy="29118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63;p44"/>
          <p:cNvSpPr txBox="1">
            <a:spLocks noGrp="1"/>
          </p:cNvSpPr>
          <p:nvPr>
            <p:ph type="title"/>
          </p:nvPr>
        </p:nvSpPr>
        <p:spPr>
          <a:xfrm>
            <a:off x="2944375" y="254927"/>
            <a:ext cx="315235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VẬN DỤNG</a:t>
            </a:r>
            <a:endParaRPr sz="3200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8845" y="846085"/>
            <a:ext cx="5343414" cy="6719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HOẠT ĐỘNG NHÓM ĐÔI (3 </a:t>
            </a:r>
            <a:r>
              <a:rPr lang="en-US" sz="2400" b="1" dirty="0" err="1">
                <a:solidFill>
                  <a:srgbClr val="FFFFFF"/>
                </a:solidFill>
              </a:rPr>
              <a:t>phút</a:t>
            </a:r>
            <a:r>
              <a:rPr lang="en-US" sz="2400" b="1" dirty="0">
                <a:solidFill>
                  <a:srgbClr val="FFFFFF"/>
                </a:solidFill>
              </a:rPr>
              <a:t>)</a:t>
            </a:r>
            <a:endParaRPr lang="vi-VN" sz="24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645" y="1567245"/>
            <a:ext cx="250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Thực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hành</a:t>
            </a:r>
            <a:r>
              <a:rPr lang="en-US" sz="2000" b="1" dirty="0">
                <a:solidFill>
                  <a:srgbClr val="00B050"/>
                </a:solidFill>
              </a:rPr>
              <a:t> 4:</a:t>
            </a:r>
            <a:endParaRPr lang="vi-VN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0981" y="1575180"/>
            <a:ext cx="593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Gấp</a:t>
            </a:r>
            <a:r>
              <a:rPr lang="en-US" sz="2000" dirty="0"/>
              <a:t>, </a:t>
            </a:r>
            <a:r>
              <a:rPr lang="en-US" sz="2000" dirty="0" err="1"/>
              <a:t>cắt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thang </a:t>
            </a:r>
            <a:r>
              <a:rPr lang="en-US" sz="2000" dirty="0" err="1"/>
              <a:t>cân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tờ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56666" y="1923135"/>
            <a:ext cx="506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Bước</a:t>
            </a:r>
            <a:r>
              <a:rPr lang="en-US" sz="2000" dirty="0">
                <a:solidFill>
                  <a:srgbClr val="00B050"/>
                </a:solidFill>
              </a:rPr>
              <a:t> 1: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tờ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20" name="Rectangle 19"/>
          <p:cNvSpPr/>
          <p:nvPr/>
        </p:nvSpPr>
        <p:spPr>
          <a:xfrm>
            <a:off x="1697411" y="4026568"/>
            <a:ext cx="914400" cy="8229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786794" y="4026568"/>
            <a:ext cx="914400" cy="8229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686507" y="2307857"/>
            <a:ext cx="770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Bước</a:t>
            </a:r>
            <a:r>
              <a:rPr lang="en-US" sz="2000" dirty="0">
                <a:solidFill>
                  <a:srgbClr val="00B050"/>
                </a:solidFill>
              </a:rPr>
              <a:t> 2: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nối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tùy</a:t>
            </a:r>
            <a:r>
              <a:rPr lang="en-US" sz="2000" dirty="0"/>
              <a:t> ý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(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</a:t>
            </a:r>
            <a:r>
              <a:rPr lang="en-US" sz="2000" dirty="0" err="1"/>
              <a:t>nếp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).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86507" y="3017690"/>
            <a:ext cx="770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Bước</a:t>
            </a:r>
            <a:r>
              <a:rPr lang="en-US" sz="2000" dirty="0">
                <a:solidFill>
                  <a:srgbClr val="00B050"/>
                </a:solidFill>
              </a:rPr>
              <a:t> 3: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/>
              <a:t>Cắt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vừa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16799" y="3433669"/>
            <a:ext cx="770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Bước</a:t>
            </a:r>
            <a:r>
              <a:rPr lang="en-US" sz="2000" dirty="0">
                <a:solidFill>
                  <a:srgbClr val="00B050"/>
                </a:solidFill>
              </a:rPr>
              <a:t> 4: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tờ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, ta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thang </a:t>
            </a:r>
            <a:r>
              <a:rPr lang="en-US" sz="2000" dirty="0" err="1"/>
              <a:t>cân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7" name="Curved Down Arrow 6"/>
          <p:cNvSpPr/>
          <p:nvPr/>
        </p:nvSpPr>
        <p:spPr>
          <a:xfrm>
            <a:off x="1569397" y="3749620"/>
            <a:ext cx="324845" cy="200055"/>
          </a:xfrm>
          <a:prstGeom prst="curvedDownArrow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15169" y="4859437"/>
            <a:ext cx="365760" cy="3657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34118" y="4436726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495676" y="3833779"/>
            <a:ext cx="926115" cy="976170"/>
            <a:chOff x="4097357" y="4026568"/>
            <a:chExt cx="926115" cy="976170"/>
          </a:xfrm>
        </p:grpSpPr>
        <p:sp>
          <p:nvSpPr>
            <p:cNvPr id="25" name="Rectangle 24"/>
            <p:cNvSpPr/>
            <p:nvPr/>
          </p:nvSpPr>
          <p:spPr>
            <a:xfrm>
              <a:off x="4109072" y="4026568"/>
              <a:ext cx="914400" cy="82296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Parallelogram 26"/>
            <p:cNvSpPr/>
            <p:nvPr/>
          </p:nvSpPr>
          <p:spPr>
            <a:xfrm rot="16200000">
              <a:off x="3979773" y="4155868"/>
              <a:ext cx="964454" cy="729286"/>
            </a:xfrm>
            <a:prstGeom prst="parallelogram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4539143" y="4393239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52199" y="4809949"/>
            <a:ext cx="365760" cy="3657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5268771" y="3916242"/>
            <a:ext cx="914400" cy="822960"/>
            <a:chOff x="5268771" y="3916242"/>
            <a:chExt cx="914400" cy="822960"/>
          </a:xfrm>
        </p:grpSpPr>
        <p:sp>
          <p:nvSpPr>
            <p:cNvPr id="32" name="Rectangle 31"/>
            <p:cNvSpPr/>
            <p:nvPr/>
          </p:nvSpPr>
          <p:spPr>
            <a:xfrm>
              <a:off x="5268771" y="3916242"/>
              <a:ext cx="914400" cy="82296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/>
            <p:cNvCxnSpPr>
              <a:stCxn id="32" idx="0"/>
            </p:cNvCxnSpPr>
            <p:nvPr/>
          </p:nvCxnSpPr>
          <p:spPr>
            <a:xfrm>
              <a:off x="5725971" y="3916242"/>
              <a:ext cx="257734" cy="82296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rapezoid 35"/>
          <p:cNvSpPr/>
          <p:nvPr/>
        </p:nvSpPr>
        <p:spPr>
          <a:xfrm>
            <a:off x="7058526" y="3916242"/>
            <a:ext cx="1106906" cy="822960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432111" y="443442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543091" y="4809949"/>
            <a:ext cx="365760" cy="3657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7429099" y="4821665"/>
            <a:ext cx="365760" cy="3657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  <p:bldP spid="5" grpId="0"/>
      <p:bldP spid="20" grpId="0" animBg="1"/>
      <p:bldP spid="21" grpId="0" animBg="1"/>
      <p:bldP spid="22" grpId="0"/>
      <p:bldP spid="23" grpId="0"/>
      <p:bldP spid="24" grpId="0"/>
      <p:bldP spid="7" grpId="0" animBg="1"/>
      <p:bldP spid="8" grpId="0" animBg="1"/>
      <p:bldP spid="30" grpId="0" animBg="1"/>
      <p:bldP spid="36" grpId="0" animBg="1"/>
      <p:bldP spid="38" grpId="0" animBg="1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5"/>
          <p:cNvSpPr txBox="1">
            <a:spLocks noGrp="1"/>
          </p:cNvSpPr>
          <p:nvPr>
            <p:ph type="title" idx="8"/>
          </p:nvPr>
        </p:nvSpPr>
        <p:spPr>
          <a:xfrm>
            <a:off x="1155479" y="600515"/>
            <a:ext cx="652066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HƯỚNG DẪN VỀ NHÀ</a:t>
            </a:r>
            <a:endParaRPr sz="3600" dirty="0">
              <a:latin typeface="+mn-lt"/>
            </a:endParaRPr>
          </a:p>
        </p:txBody>
      </p:sp>
      <p:grpSp>
        <p:nvGrpSpPr>
          <p:cNvPr id="1015" name="Google Shape;1015;p45"/>
          <p:cNvGrpSpPr/>
          <p:nvPr/>
        </p:nvGrpSpPr>
        <p:grpSpPr>
          <a:xfrm>
            <a:off x="8275015" y="1173215"/>
            <a:ext cx="716944" cy="705538"/>
            <a:chOff x="2339973" y="2585101"/>
            <a:chExt cx="379075" cy="373044"/>
          </a:xfrm>
        </p:grpSpPr>
        <p:sp>
          <p:nvSpPr>
            <p:cNvPr id="1016" name="Google Shape;1016;p45"/>
            <p:cNvSpPr/>
            <p:nvPr/>
          </p:nvSpPr>
          <p:spPr>
            <a:xfrm>
              <a:off x="2340126" y="2589357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8" y="2407"/>
                  </a:lnTo>
                  <a:cubicBezTo>
                    <a:pt x="0" y="2567"/>
                    <a:pt x="0" y="2823"/>
                    <a:pt x="158" y="2980"/>
                  </a:cubicBezTo>
                  <a:lnTo>
                    <a:pt x="3466" y="6287"/>
                  </a:lnTo>
                  <a:cubicBezTo>
                    <a:pt x="3541" y="6364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4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18" y="119"/>
                  </a:lnTo>
                  <a:cubicBezTo>
                    <a:pt x="2940" y="40"/>
                    <a:pt x="2836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2511448" y="2760678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9" y="2407"/>
                  </a:lnTo>
                  <a:cubicBezTo>
                    <a:pt x="0" y="2567"/>
                    <a:pt x="0" y="2821"/>
                    <a:pt x="159" y="2980"/>
                  </a:cubicBezTo>
                  <a:lnTo>
                    <a:pt x="3464" y="6287"/>
                  </a:lnTo>
                  <a:cubicBezTo>
                    <a:pt x="3541" y="6362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2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20" y="119"/>
                  </a:lnTo>
                  <a:cubicBezTo>
                    <a:pt x="2941" y="40"/>
                    <a:pt x="2837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2591782" y="2788630"/>
              <a:ext cx="53974" cy="52719"/>
            </a:xfrm>
            <a:custGeom>
              <a:avLst/>
              <a:gdLst/>
              <a:ahLst/>
              <a:cxnLst/>
              <a:rect l="l" t="t" r="r" b="b"/>
              <a:pathLst>
                <a:path w="1763" h="1722" extrusionOk="0">
                  <a:moveTo>
                    <a:pt x="1190" y="0"/>
                  </a:moveTo>
                  <a:lnTo>
                    <a:pt x="163" y="1027"/>
                  </a:lnTo>
                  <a:cubicBezTo>
                    <a:pt x="2" y="1185"/>
                    <a:pt x="1" y="1443"/>
                    <a:pt x="160" y="1602"/>
                  </a:cubicBezTo>
                  <a:cubicBezTo>
                    <a:pt x="239" y="1682"/>
                    <a:pt x="343" y="1721"/>
                    <a:pt x="447" y="1721"/>
                  </a:cubicBezTo>
                  <a:cubicBezTo>
                    <a:pt x="552" y="1721"/>
                    <a:pt x="657" y="1681"/>
                    <a:pt x="736" y="1600"/>
                  </a:cubicBezTo>
                  <a:lnTo>
                    <a:pt x="1763" y="573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2455759" y="2652393"/>
              <a:ext cx="53699" cy="52474"/>
            </a:xfrm>
            <a:custGeom>
              <a:avLst/>
              <a:gdLst/>
              <a:ahLst/>
              <a:cxnLst/>
              <a:rect l="l" t="t" r="r" b="b"/>
              <a:pathLst>
                <a:path w="1754" h="1714" extrusionOk="0">
                  <a:moveTo>
                    <a:pt x="1183" y="0"/>
                  </a:moveTo>
                  <a:lnTo>
                    <a:pt x="156" y="1025"/>
                  </a:lnTo>
                  <a:cubicBezTo>
                    <a:pt x="0" y="1184"/>
                    <a:pt x="2" y="1437"/>
                    <a:pt x="159" y="1595"/>
                  </a:cubicBezTo>
                  <a:cubicBezTo>
                    <a:pt x="238" y="1674"/>
                    <a:pt x="342" y="1713"/>
                    <a:pt x="445" y="1713"/>
                  </a:cubicBezTo>
                  <a:cubicBezTo>
                    <a:pt x="547" y="1713"/>
                    <a:pt x="650" y="1675"/>
                    <a:pt x="729" y="1598"/>
                  </a:cubicBezTo>
                  <a:lnTo>
                    <a:pt x="1754" y="57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2586363" y="2585101"/>
              <a:ext cx="132685" cy="125460"/>
            </a:xfrm>
            <a:custGeom>
              <a:avLst/>
              <a:gdLst/>
              <a:ahLst/>
              <a:cxnLst/>
              <a:rect l="l" t="t" r="r" b="b"/>
              <a:pathLst>
                <a:path w="4334" h="4098" extrusionOk="0">
                  <a:moveTo>
                    <a:pt x="2113" y="1"/>
                  </a:moveTo>
                  <a:cubicBezTo>
                    <a:pt x="1595" y="1"/>
                    <a:pt x="1077" y="199"/>
                    <a:pt x="682" y="595"/>
                  </a:cubicBezTo>
                  <a:lnTo>
                    <a:pt x="158" y="1118"/>
                  </a:lnTo>
                  <a:cubicBezTo>
                    <a:pt x="0" y="1275"/>
                    <a:pt x="0" y="1531"/>
                    <a:pt x="158" y="1691"/>
                  </a:cubicBezTo>
                  <a:lnTo>
                    <a:pt x="2447" y="3979"/>
                  </a:lnTo>
                  <a:cubicBezTo>
                    <a:pt x="2523" y="4056"/>
                    <a:pt x="2625" y="4097"/>
                    <a:pt x="2732" y="4097"/>
                  </a:cubicBezTo>
                  <a:cubicBezTo>
                    <a:pt x="2839" y="4097"/>
                    <a:pt x="2943" y="4056"/>
                    <a:pt x="3019" y="3979"/>
                  </a:cubicBezTo>
                  <a:lnTo>
                    <a:pt x="3543" y="3456"/>
                  </a:lnTo>
                  <a:cubicBezTo>
                    <a:pt x="4333" y="2665"/>
                    <a:pt x="4333" y="1384"/>
                    <a:pt x="3543" y="595"/>
                  </a:cubicBezTo>
                  <a:cubicBezTo>
                    <a:pt x="3148" y="199"/>
                    <a:pt x="2631" y="1"/>
                    <a:pt x="2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2626193" y="2603256"/>
              <a:ext cx="92855" cy="107306"/>
            </a:xfrm>
            <a:custGeom>
              <a:avLst/>
              <a:gdLst/>
              <a:ahLst/>
              <a:cxnLst/>
              <a:rect l="l" t="t" r="r" b="b"/>
              <a:pathLst>
                <a:path w="3033" h="3505" extrusionOk="0">
                  <a:moveTo>
                    <a:pt x="2242" y="0"/>
                  </a:moveTo>
                  <a:lnTo>
                    <a:pt x="1" y="2242"/>
                  </a:lnTo>
                  <a:lnTo>
                    <a:pt x="1146" y="3386"/>
                  </a:lnTo>
                  <a:cubicBezTo>
                    <a:pt x="1225" y="3465"/>
                    <a:pt x="1329" y="3505"/>
                    <a:pt x="1432" y="3505"/>
                  </a:cubicBezTo>
                  <a:cubicBezTo>
                    <a:pt x="1535" y="3505"/>
                    <a:pt x="1639" y="3465"/>
                    <a:pt x="1718" y="3386"/>
                  </a:cubicBezTo>
                  <a:lnTo>
                    <a:pt x="2242" y="2863"/>
                  </a:lnTo>
                  <a:cubicBezTo>
                    <a:pt x="3032" y="2072"/>
                    <a:pt x="3032" y="791"/>
                    <a:pt x="2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2372670" y="2610542"/>
              <a:ext cx="314875" cy="314845"/>
            </a:xfrm>
            <a:custGeom>
              <a:avLst/>
              <a:gdLst/>
              <a:ahLst/>
              <a:cxnLst/>
              <a:rect l="l" t="t" r="r" b="b"/>
              <a:pathLst>
                <a:path w="10285" h="10284" extrusionOk="0">
                  <a:moveTo>
                    <a:pt x="7424" y="0"/>
                  </a:moveTo>
                  <a:lnTo>
                    <a:pt x="120" y="7305"/>
                  </a:lnTo>
                  <a:cubicBezTo>
                    <a:pt x="44" y="7380"/>
                    <a:pt x="1" y="7482"/>
                    <a:pt x="1" y="7590"/>
                  </a:cubicBezTo>
                  <a:lnTo>
                    <a:pt x="2" y="7590"/>
                  </a:lnTo>
                  <a:cubicBezTo>
                    <a:pt x="1" y="7697"/>
                    <a:pt x="44" y="7801"/>
                    <a:pt x="120" y="7878"/>
                  </a:cubicBezTo>
                  <a:lnTo>
                    <a:pt x="2409" y="10166"/>
                  </a:lnTo>
                  <a:cubicBezTo>
                    <a:pt x="2488" y="10244"/>
                    <a:pt x="2591" y="10284"/>
                    <a:pt x="2695" y="10284"/>
                  </a:cubicBezTo>
                  <a:cubicBezTo>
                    <a:pt x="2799" y="10284"/>
                    <a:pt x="2903" y="10244"/>
                    <a:pt x="2982" y="10166"/>
                  </a:cubicBezTo>
                  <a:lnTo>
                    <a:pt x="10285" y="2863"/>
                  </a:lnTo>
                  <a:cubicBezTo>
                    <a:pt x="9727" y="2303"/>
                    <a:pt x="7424" y="0"/>
                    <a:pt x="7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2411337" y="2654322"/>
              <a:ext cx="276209" cy="271096"/>
            </a:xfrm>
            <a:custGeom>
              <a:avLst/>
              <a:gdLst/>
              <a:ahLst/>
              <a:cxnLst/>
              <a:rect l="l" t="t" r="r" b="b"/>
              <a:pathLst>
                <a:path w="9022" h="8855" extrusionOk="0">
                  <a:moveTo>
                    <a:pt x="7592" y="1"/>
                  </a:moveTo>
                  <a:lnTo>
                    <a:pt x="3796" y="3796"/>
                  </a:lnTo>
                  <a:lnTo>
                    <a:pt x="63" y="7530"/>
                  </a:lnTo>
                  <a:lnTo>
                    <a:pt x="1" y="7592"/>
                  </a:lnTo>
                  <a:lnTo>
                    <a:pt x="573" y="8164"/>
                  </a:lnTo>
                  <a:lnTo>
                    <a:pt x="1146" y="8736"/>
                  </a:lnTo>
                  <a:cubicBezTo>
                    <a:pt x="1225" y="8815"/>
                    <a:pt x="1328" y="8855"/>
                    <a:pt x="1432" y="8855"/>
                  </a:cubicBezTo>
                  <a:cubicBezTo>
                    <a:pt x="1535" y="8855"/>
                    <a:pt x="1639" y="8815"/>
                    <a:pt x="1717" y="8736"/>
                  </a:cubicBezTo>
                  <a:lnTo>
                    <a:pt x="5226" y="5227"/>
                  </a:lnTo>
                  <a:lnTo>
                    <a:pt x="9022" y="1433"/>
                  </a:lnTo>
                  <a:lnTo>
                    <a:pt x="8164" y="574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2343647" y="2869392"/>
              <a:ext cx="123991" cy="88692"/>
            </a:xfrm>
            <a:custGeom>
              <a:avLst/>
              <a:gdLst/>
              <a:ahLst/>
              <a:cxnLst/>
              <a:rect l="l" t="t" r="r" b="b"/>
              <a:pathLst>
                <a:path w="4050" h="2897" extrusionOk="0">
                  <a:moveTo>
                    <a:pt x="383" y="2885"/>
                  </a:moveTo>
                  <a:cubicBezTo>
                    <a:pt x="383" y="2885"/>
                    <a:pt x="383" y="2885"/>
                    <a:pt x="382" y="2885"/>
                  </a:cubicBezTo>
                  <a:lnTo>
                    <a:pt x="382" y="2885"/>
                  </a:lnTo>
                  <a:cubicBezTo>
                    <a:pt x="383" y="2885"/>
                    <a:pt x="383" y="2885"/>
                    <a:pt x="383" y="2885"/>
                  </a:cubicBezTo>
                  <a:close/>
                  <a:moveTo>
                    <a:pt x="2778" y="0"/>
                  </a:moveTo>
                  <a:lnTo>
                    <a:pt x="1" y="2779"/>
                  </a:lnTo>
                  <a:cubicBezTo>
                    <a:pt x="78" y="2855"/>
                    <a:pt x="181" y="2896"/>
                    <a:pt x="286" y="2896"/>
                  </a:cubicBezTo>
                  <a:cubicBezTo>
                    <a:pt x="318" y="2896"/>
                    <a:pt x="351" y="2893"/>
                    <a:pt x="382" y="2885"/>
                  </a:cubicBezTo>
                  <a:lnTo>
                    <a:pt x="382" y="2885"/>
                  </a:lnTo>
                  <a:cubicBezTo>
                    <a:pt x="382" y="2885"/>
                    <a:pt x="382" y="2885"/>
                    <a:pt x="382" y="2885"/>
                  </a:cubicBezTo>
                  <a:cubicBezTo>
                    <a:pt x="378" y="2885"/>
                    <a:pt x="3697" y="1828"/>
                    <a:pt x="3739" y="1818"/>
                  </a:cubicBezTo>
                  <a:cubicBezTo>
                    <a:pt x="3920" y="1773"/>
                    <a:pt x="4047" y="1612"/>
                    <a:pt x="4047" y="1424"/>
                  </a:cubicBezTo>
                  <a:lnTo>
                    <a:pt x="4049" y="1424"/>
                  </a:lnTo>
                  <a:cubicBezTo>
                    <a:pt x="4047" y="1317"/>
                    <a:pt x="4006" y="1215"/>
                    <a:pt x="3930" y="1138"/>
                  </a:cubicBezTo>
                  <a:lnTo>
                    <a:pt x="27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2339973" y="2908426"/>
              <a:ext cx="49658" cy="49658"/>
            </a:xfrm>
            <a:custGeom>
              <a:avLst/>
              <a:gdLst/>
              <a:ahLst/>
              <a:cxnLst/>
              <a:rect l="l" t="t" r="r" b="b"/>
              <a:pathLst>
                <a:path w="1622" h="1622" extrusionOk="0">
                  <a:moveTo>
                    <a:pt x="369" y="0"/>
                  </a:moveTo>
                  <a:cubicBezTo>
                    <a:pt x="174" y="610"/>
                    <a:pt x="15" y="1111"/>
                    <a:pt x="14" y="1121"/>
                  </a:cubicBezTo>
                  <a:cubicBezTo>
                    <a:pt x="5" y="1151"/>
                    <a:pt x="0" y="1184"/>
                    <a:pt x="2" y="1216"/>
                  </a:cubicBezTo>
                  <a:cubicBezTo>
                    <a:pt x="0" y="1446"/>
                    <a:pt x="188" y="1621"/>
                    <a:pt x="405" y="1621"/>
                  </a:cubicBezTo>
                  <a:cubicBezTo>
                    <a:pt x="437" y="1621"/>
                    <a:pt x="470" y="1618"/>
                    <a:pt x="503" y="1610"/>
                  </a:cubicBezTo>
                  <a:lnTo>
                    <a:pt x="503" y="1610"/>
                  </a:lnTo>
                  <a:cubicBezTo>
                    <a:pt x="503" y="1610"/>
                    <a:pt x="503" y="1610"/>
                    <a:pt x="502" y="1610"/>
                  </a:cubicBezTo>
                  <a:cubicBezTo>
                    <a:pt x="498" y="1610"/>
                    <a:pt x="1002" y="1450"/>
                    <a:pt x="1621" y="1253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2343647" y="2927652"/>
              <a:ext cx="45984" cy="30431"/>
            </a:xfrm>
            <a:custGeom>
              <a:avLst/>
              <a:gdLst/>
              <a:ahLst/>
              <a:cxnLst/>
              <a:rect l="l" t="t" r="r" b="b"/>
              <a:pathLst>
                <a:path w="1502" h="994" extrusionOk="0">
                  <a:moveTo>
                    <a:pt x="877" y="0"/>
                  </a:moveTo>
                  <a:lnTo>
                    <a:pt x="1" y="875"/>
                  </a:lnTo>
                  <a:cubicBezTo>
                    <a:pt x="77" y="952"/>
                    <a:pt x="180" y="993"/>
                    <a:pt x="286" y="993"/>
                  </a:cubicBezTo>
                  <a:cubicBezTo>
                    <a:pt x="318" y="993"/>
                    <a:pt x="351" y="990"/>
                    <a:pt x="383" y="982"/>
                  </a:cubicBezTo>
                  <a:lnTo>
                    <a:pt x="383" y="982"/>
                  </a:lnTo>
                  <a:cubicBezTo>
                    <a:pt x="383" y="982"/>
                    <a:pt x="382" y="982"/>
                    <a:pt x="382" y="982"/>
                  </a:cubicBezTo>
                  <a:cubicBezTo>
                    <a:pt x="383" y="982"/>
                    <a:pt x="885" y="821"/>
                    <a:pt x="1501" y="625"/>
                  </a:cubicBez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45"/>
          <p:cNvGrpSpPr/>
          <p:nvPr/>
        </p:nvGrpSpPr>
        <p:grpSpPr>
          <a:xfrm>
            <a:off x="8104546" y="4375322"/>
            <a:ext cx="716953" cy="525726"/>
            <a:chOff x="1534217" y="2634851"/>
            <a:chExt cx="373044" cy="273545"/>
          </a:xfrm>
        </p:grpSpPr>
        <p:sp>
          <p:nvSpPr>
            <p:cNvPr id="1030" name="Google Shape;1030;p45"/>
            <p:cNvSpPr/>
            <p:nvPr/>
          </p:nvSpPr>
          <p:spPr>
            <a:xfrm>
              <a:off x="1534217" y="2634851"/>
              <a:ext cx="373044" cy="273545"/>
            </a:xfrm>
            <a:custGeom>
              <a:avLst/>
              <a:gdLst/>
              <a:ahLst/>
              <a:cxnLst/>
              <a:rect l="l" t="t" r="r" b="b"/>
              <a:pathLst>
                <a:path w="12185" h="8935" extrusionOk="0">
                  <a:moveTo>
                    <a:pt x="6092" y="2437"/>
                  </a:moveTo>
                  <a:cubicBezTo>
                    <a:pt x="8107" y="2437"/>
                    <a:pt x="9747" y="4075"/>
                    <a:pt x="9747" y="6092"/>
                  </a:cubicBezTo>
                  <a:cubicBezTo>
                    <a:pt x="9747" y="6315"/>
                    <a:pt x="9565" y="6497"/>
                    <a:pt x="9340" y="6497"/>
                  </a:cubicBezTo>
                  <a:lnTo>
                    <a:pt x="2843" y="6497"/>
                  </a:lnTo>
                  <a:cubicBezTo>
                    <a:pt x="2619" y="6497"/>
                    <a:pt x="2438" y="6315"/>
                    <a:pt x="2438" y="6092"/>
                  </a:cubicBezTo>
                  <a:cubicBezTo>
                    <a:pt x="2438" y="4075"/>
                    <a:pt x="4077" y="2437"/>
                    <a:pt x="6092" y="2437"/>
                  </a:cubicBezTo>
                  <a:close/>
                  <a:moveTo>
                    <a:pt x="6092" y="0"/>
                  </a:moveTo>
                  <a:cubicBezTo>
                    <a:pt x="2734" y="0"/>
                    <a:pt x="1" y="2732"/>
                    <a:pt x="1" y="6092"/>
                  </a:cubicBezTo>
                  <a:lnTo>
                    <a:pt x="1" y="8527"/>
                  </a:lnTo>
                  <a:cubicBezTo>
                    <a:pt x="1" y="8752"/>
                    <a:pt x="183" y="8934"/>
                    <a:pt x="408" y="8934"/>
                  </a:cubicBezTo>
                  <a:lnTo>
                    <a:pt x="11777" y="8934"/>
                  </a:lnTo>
                  <a:cubicBezTo>
                    <a:pt x="12002" y="8934"/>
                    <a:pt x="12184" y="8752"/>
                    <a:pt x="12184" y="8527"/>
                  </a:cubicBezTo>
                  <a:lnTo>
                    <a:pt x="12184" y="6092"/>
                  </a:lnTo>
                  <a:cubicBezTo>
                    <a:pt x="12184" y="2732"/>
                    <a:pt x="9451" y="0"/>
                    <a:pt x="6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1720724" y="2634851"/>
              <a:ext cx="186476" cy="273545"/>
            </a:xfrm>
            <a:custGeom>
              <a:avLst/>
              <a:gdLst/>
              <a:ahLst/>
              <a:cxnLst/>
              <a:rect l="l" t="t" r="r" b="b"/>
              <a:pathLst>
                <a:path w="6091" h="8935" extrusionOk="0">
                  <a:moveTo>
                    <a:pt x="0" y="0"/>
                  </a:moveTo>
                  <a:lnTo>
                    <a:pt x="0" y="2437"/>
                  </a:lnTo>
                  <a:cubicBezTo>
                    <a:pt x="2015" y="2437"/>
                    <a:pt x="3655" y="4075"/>
                    <a:pt x="3655" y="6092"/>
                  </a:cubicBezTo>
                  <a:cubicBezTo>
                    <a:pt x="3655" y="6315"/>
                    <a:pt x="3473" y="6497"/>
                    <a:pt x="3248" y="6497"/>
                  </a:cubicBezTo>
                  <a:lnTo>
                    <a:pt x="0" y="6497"/>
                  </a:lnTo>
                  <a:lnTo>
                    <a:pt x="0" y="8934"/>
                  </a:lnTo>
                  <a:lnTo>
                    <a:pt x="5685" y="8934"/>
                  </a:lnTo>
                  <a:cubicBezTo>
                    <a:pt x="5910" y="8934"/>
                    <a:pt x="6091" y="8752"/>
                    <a:pt x="6091" y="8527"/>
                  </a:cubicBezTo>
                  <a:lnTo>
                    <a:pt x="6091" y="6092"/>
                  </a:lnTo>
                  <a:cubicBezTo>
                    <a:pt x="6091" y="2732"/>
                    <a:pt x="335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1708110" y="2634881"/>
              <a:ext cx="25196" cy="33462"/>
            </a:xfrm>
            <a:custGeom>
              <a:avLst/>
              <a:gdLst/>
              <a:ahLst/>
              <a:cxnLst/>
              <a:rect l="l" t="t" r="r" b="b"/>
              <a:pathLst>
                <a:path w="823" h="1093" extrusionOk="0">
                  <a:moveTo>
                    <a:pt x="412" y="1"/>
                  </a:moveTo>
                  <a:cubicBezTo>
                    <a:pt x="275" y="1"/>
                    <a:pt x="139" y="6"/>
                    <a:pt x="5" y="16"/>
                  </a:cubicBezTo>
                  <a:lnTo>
                    <a:pt x="5" y="678"/>
                  </a:lnTo>
                  <a:cubicBezTo>
                    <a:pt x="0" y="905"/>
                    <a:pt x="185" y="1093"/>
                    <a:pt x="412" y="1093"/>
                  </a:cubicBezTo>
                  <a:cubicBezTo>
                    <a:pt x="640" y="1093"/>
                    <a:pt x="823" y="905"/>
                    <a:pt x="818" y="678"/>
                  </a:cubicBezTo>
                  <a:lnTo>
                    <a:pt x="818" y="16"/>
                  </a:lnTo>
                  <a:cubicBezTo>
                    <a:pt x="684" y="6"/>
                    <a:pt x="548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1580415" y="2681049"/>
              <a:ext cx="40044" cy="38789"/>
            </a:xfrm>
            <a:custGeom>
              <a:avLst/>
              <a:gdLst/>
              <a:ahLst/>
              <a:cxnLst/>
              <a:rect l="l" t="t" r="r" b="b"/>
              <a:pathLst>
                <a:path w="1308" h="1267" extrusionOk="0">
                  <a:moveTo>
                    <a:pt x="575" y="0"/>
                  </a:moveTo>
                  <a:cubicBezTo>
                    <a:pt x="371" y="180"/>
                    <a:pt x="180" y="371"/>
                    <a:pt x="1" y="575"/>
                  </a:cubicBezTo>
                  <a:lnTo>
                    <a:pt x="579" y="1153"/>
                  </a:lnTo>
                  <a:cubicBezTo>
                    <a:pt x="658" y="1229"/>
                    <a:pt x="759" y="1266"/>
                    <a:pt x="860" y="1266"/>
                  </a:cubicBezTo>
                  <a:cubicBezTo>
                    <a:pt x="964" y="1266"/>
                    <a:pt x="1068" y="1227"/>
                    <a:pt x="1148" y="1148"/>
                  </a:cubicBezTo>
                  <a:cubicBezTo>
                    <a:pt x="1304" y="990"/>
                    <a:pt x="1307" y="737"/>
                    <a:pt x="1153" y="578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1534217" y="2808866"/>
              <a:ext cx="33462" cy="24921"/>
            </a:xfrm>
            <a:custGeom>
              <a:avLst/>
              <a:gdLst/>
              <a:ahLst/>
              <a:cxnLst/>
              <a:rect l="l" t="t" r="r" b="b"/>
              <a:pathLst>
                <a:path w="1093" h="814" extrusionOk="0">
                  <a:moveTo>
                    <a:pt x="686" y="1"/>
                  </a:moveTo>
                  <a:cubicBezTo>
                    <a:pt x="683" y="1"/>
                    <a:pt x="680" y="1"/>
                    <a:pt x="677" y="1"/>
                  </a:cubicBezTo>
                  <a:lnTo>
                    <a:pt x="16" y="1"/>
                  </a:lnTo>
                  <a:cubicBezTo>
                    <a:pt x="7" y="135"/>
                    <a:pt x="1" y="271"/>
                    <a:pt x="1" y="408"/>
                  </a:cubicBezTo>
                  <a:lnTo>
                    <a:pt x="1" y="813"/>
                  </a:lnTo>
                  <a:lnTo>
                    <a:pt x="677" y="813"/>
                  </a:lnTo>
                  <a:cubicBezTo>
                    <a:pt x="680" y="813"/>
                    <a:pt x="683" y="813"/>
                    <a:pt x="686" y="813"/>
                  </a:cubicBezTo>
                  <a:cubicBezTo>
                    <a:pt x="910" y="813"/>
                    <a:pt x="1093" y="633"/>
                    <a:pt x="1093" y="406"/>
                  </a:cubicBezTo>
                  <a:cubicBezTo>
                    <a:pt x="1093" y="182"/>
                    <a:pt x="910" y="1"/>
                    <a:pt x="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1720724" y="2634881"/>
              <a:ext cx="12430" cy="33156"/>
            </a:xfrm>
            <a:custGeom>
              <a:avLst/>
              <a:gdLst/>
              <a:ahLst/>
              <a:cxnLst/>
              <a:rect l="l" t="t" r="r" b="b"/>
              <a:pathLst>
                <a:path w="406" h="1083" extrusionOk="0">
                  <a:moveTo>
                    <a:pt x="0" y="1"/>
                  </a:moveTo>
                  <a:lnTo>
                    <a:pt x="0" y="1083"/>
                  </a:lnTo>
                  <a:cubicBezTo>
                    <a:pt x="225" y="1083"/>
                    <a:pt x="406" y="900"/>
                    <a:pt x="406" y="678"/>
                  </a:cubicBezTo>
                  <a:lnTo>
                    <a:pt x="406" y="676"/>
                  </a:lnTo>
                  <a:lnTo>
                    <a:pt x="406" y="16"/>
                  </a:lnTo>
                  <a:cubicBezTo>
                    <a:pt x="272" y="6"/>
                    <a:pt x="13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1873982" y="2808897"/>
              <a:ext cx="33217" cy="24890"/>
            </a:xfrm>
            <a:custGeom>
              <a:avLst/>
              <a:gdLst/>
              <a:ahLst/>
              <a:cxnLst/>
              <a:rect l="l" t="t" r="r" b="b"/>
              <a:pathLst>
                <a:path w="1085" h="813" extrusionOk="0">
                  <a:moveTo>
                    <a:pt x="408" y="0"/>
                  </a:moveTo>
                  <a:cubicBezTo>
                    <a:pt x="183" y="0"/>
                    <a:pt x="1" y="183"/>
                    <a:pt x="3" y="407"/>
                  </a:cubicBezTo>
                  <a:cubicBezTo>
                    <a:pt x="1" y="630"/>
                    <a:pt x="183" y="812"/>
                    <a:pt x="408" y="812"/>
                  </a:cubicBezTo>
                  <a:lnTo>
                    <a:pt x="1085" y="812"/>
                  </a:lnTo>
                  <a:lnTo>
                    <a:pt x="1085" y="407"/>
                  </a:lnTo>
                  <a:cubicBezTo>
                    <a:pt x="1085" y="270"/>
                    <a:pt x="1078" y="134"/>
                    <a:pt x="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1820804" y="2681049"/>
              <a:ext cx="40197" cy="38973"/>
            </a:xfrm>
            <a:custGeom>
              <a:avLst/>
              <a:gdLst/>
              <a:ahLst/>
              <a:cxnLst/>
              <a:rect l="l" t="t" r="r" b="b"/>
              <a:pathLst>
                <a:path w="1313" h="1273" extrusionOk="0">
                  <a:moveTo>
                    <a:pt x="738" y="0"/>
                  </a:moveTo>
                  <a:lnTo>
                    <a:pt x="160" y="578"/>
                  </a:lnTo>
                  <a:cubicBezTo>
                    <a:pt x="1" y="737"/>
                    <a:pt x="1" y="994"/>
                    <a:pt x="160" y="1153"/>
                  </a:cubicBezTo>
                  <a:cubicBezTo>
                    <a:pt x="240" y="1232"/>
                    <a:pt x="343" y="1272"/>
                    <a:pt x="447" y="1272"/>
                  </a:cubicBezTo>
                  <a:cubicBezTo>
                    <a:pt x="551" y="1272"/>
                    <a:pt x="655" y="1232"/>
                    <a:pt x="735" y="1153"/>
                  </a:cubicBezTo>
                  <a:lnTo>
                    <a:pt x="1312" y="575"/>
                  </a:lnTo>
                  <a:cubicBezTo>
                    <a:pt x="1133" y="371"/>
                    <a:pt x="942" y="18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45"/>
          <p:cNvGrpSpPr/>
          <p:nvPr/>
        </p:nvGrpSpPr>
        <p:grpSpPr>
          <a:xfrm>
            <a:off x="189519" y="4137850"/>
            <a:ext cx="716963" cy="731613"/>
            <a:chOff x="1537615" y="1989395"/>
            <a:chExt cx="365574" cy="373044"/>
          </a:xfrm>
        </p:grpSpPr>
        <p:sp>
          <p:nvSpPr>
            <p:cNvPr id="1039" name="Google Shape;1039;p45"/>
            <p:cNvSpPr/>
            <p:nvPr/>
          </p:nvSpPr>
          <p:spPr>
            <a:xfrm>
              <a:off x="1538228" y="1989395"/>
              <a:ext cx="364961" cy="373044"/>
            </a:xfrm>
            <a:custGeom>
              <a:avLst/>
              <a:gdLst/>
              <a:ahLst/>
              <a:cxnLst/>
              <a:rect l="l" t="t" r="r" b="b"/>
              <a:pathLst>
                <a:path w="11921" h="12185" extrusionOk="0">
                  <a:moveTo>
                    <a:pt x="5961" y="1"/>
                  </a:moveTo>
                  <a:cubicBezTo>
                    <a:pt x="5827" y="1"/>
                    <a:pt x="5692" y="68"/>
                    <a:pt x="5615" y="202"/>
                  </a:cubicBezTo>
                  <a:lnTo>
                    <a:pt x="126" y="9772"/>
                  </a:lnTo>
                  <a:cubicBezTo>
                    <a:pt x="0" y="9992"/>
                    <a:pt x="107" y="10271"/>
                    <a:pt x="347" y="10350"/>
                  </a:cubicBezTo>
                  <a:lnTo>
                    <a:pt x="5836" y="12164"/>
                  </a:lnTo>
                  <a:cubicBezTo>
                    <a:pt x="5877" y="12178"/>
                    <a:pt x="5919" y="12184"/>
                    <a:pt x="5961" y="12184"/>
                  </a:cubicBezTo>
                  <a:cubicBezTo>
                    <a:pt x="6003" y="12184"/>
                    <a:pt x="6045" y="12178"/>
                    <a:pt x="6085" y="12164"/>
                  </a:cubicBezTo>
                  <a:lnTo>
                    <a:pt x="11576" y="10348"/>
                  </a:lnTo>
                  <a:cubicBezTo>
                    <a:pt x="11815" y="10270"/>
                    <a:pt x="11921" y="9990"/>
                    <a:pt x="11795" y="9772"/>
                  </a:cubicBezTo>
                  <a:lnTo>
                    <a:pt x="6306" y="202"/>
                  </a:lnTo>
                  <a:cubicBezTo>
                    <a:pt x="6230" y="68"/>
                    <a:pt x="6096" y="1"/>
                    <a:pt x="5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1720724" y="1989395"/>
              <a:ext cx="182465" cy="372983"/>
            </a:xfrm>
            <a:custGeom>
              <a:avLst/>
              <a:gdLst/>
              <a:ahLst/>
              <a:cxnLst/>
              <a:rect l="l" t="t" r="r" b="b"/>
              <a:pathLst>
                <a:path w="5960" h="12183" extrusionOk="0">
                  <a:moveTo>
                    <a:pt x="0" y="1"/>
                  </a:moveTo>
                  <a:lnTo>
                    <a:pt x="0" y="12183"/>
                  </a:lnTo>
                  <a:cubicBezTo>
                    <a:pt x="42" y="12183"/>
                    <a:pt x="84" y="12176"/>
                    <a:pt x="126" y="12164"/>
                  </a:cubicBezTo>
                  <a:lnTo>
                    <a:pt x="124" y="12162"/>
                  </a:lnTo>
                  <a:lnTo>
                    <a:pt x="5615" y="10348"/>
                  </a:lnTo>
                  <a:cubicBezTo>
                    <a:pt x="5854" y="10270"/>
                    <a:pt x="5960" y="9990"/>
                    <a:pt x="5834" y="9772"/>
                  </a:cubicBezTo>
                  <a:lnTo>
                    <a:pt x="345" y="202"/>
                  </a:lnTo>
                  <a:cubicBezTo>
                    <a:pt x="275" y="78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1537615" y="2226875"/>
              <a:ext cx="363492" cy="135502"/>
            </a:xfrm>
            <a:custGeom>
              <a:avLst/>
              <a:gdLst/>
              <a:ahLst/>
              <a:cxnLst/>
              <a:rect l="l" t="t" r="r" b="b"/>
              <a:pathLst>
                <a:path w="11873" h="4426" extrusionOk="0">
                  <a:moveTo>
                    <a:pt x="5982" y="0"/>
                  </a:moveTo>
                  <a:cubicBezTo>
                    <a:pt x="5940" y="0"/>
                    <a:pt x="5898" y="7"/>
                    <a:pt x="5857" y="20"/>
                  </a:cubicBezTo>
                  <a:lnTo>
                    <a:pt x="3112" y="928"/>
                  </a:lnTo>
                  <a:lnTo>
                    <a:pt x="369" y="1834"/>
                  </a:lnTo>
                  <a:cubicBezTo>
                    <a:pt x="0" y="1953"/>
                    <a:pt x="0" y="2474"/>
                    <a:pt x="369" y="2591"/>
                  </a:cubicBezTo>
                  <a:lnTo>
                    <a:pt x="3112" y="3499"/>
                  </a:lnTo>
                  <a:lnTo>
                    <a:pt x="5857" y="4405"/>
                  </a:lnTo>
                  <a:cubicBezTo>
                    <a:pt x="5898" y="4419"/>
                    <a:pt x="5940" y="4426"/>
                    <a:pt x="5982" y="4426"/>
                  </a:cubicBezTo>
                  <a:cubicBezTo>
                    <a:pt x="6024" y="4426"/>
                    <a:pt x="6066" y="4419"/>
                    <a:pt x="6107" y="4405"/>
                  </a:cubicBezTo>
                  <a:lnTo>
                    <a:pt x="8851" y="3499"/>
                  </a:lnTo>
                  <a:lnTo>
                    <a:pt x="11596" y="2591"/>
                  </a:lnTo>
                  <a:cubicBezTo>
                    <a:pt x="11760" y="2540"/>
                    <a:pt x="11872" y="2385"/>
                    <a:pt x="11872" y="2213"/>
                  </a:cubicBezTo>
                  <a:cubicBezTo>
                    <a:pt x="11872" y="2040"/>
                    <a:pt x="11760" y="1888"/>
                    <a:pt x="11596" y="1834"/>
                  </a:cubicBezTo>
                  <a:lnTo>
                    <a:pt x="8852" y="928"/>
                  </a:lnTo>
                  <a:lnTo>
                    <a:pt x="6107" y="20"/>
                  </a:lnTo>
                  <a:cubicBezTo>
                    <a:pt x="6066" y="7"/>
                    <a:pt x="6024" y="0"/>
                    <a:pt x="5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1720724" y="2226875"/>
              <a:ext cx="180384" cy="135502"/>
            </a:xfrm>
            <a:custGeom>
              <a:avLst/>
              <a:gdLst/>
              <a:ahLst/>
              <a:cxnLst/>
              <a:rect l="l" t="t" r="r" b="b"/>
              <a:pathLst>
                <a:path w="5892" h="4426" extrusionOk="0">
                  <a:moveTo>
                    <a:pt x="0" y="0"/>
                  </a:moveTo>
                  <a:lnTo>
                    <a:pt x="0" y="4426"/>
                  </a:lnTo>
                  <a:cubicBezTo>
                    <a:pt x="42" y="4426"/>
                    <a:pt x="86" y="4419"/>
                    <a:pt x="126" y="4405"/>
                  </a:cubicBezTo>
                  <a:lnTo>
                    <a:pt x="124" y="4405"/>
                  </a:lnTo>
                  <a:lnTo>
                    <a:pt x="2870" y="3499"/>
                  </a:lnTo>
                  <a:lnTo>
                    <a:pt x="5615" y="2591"/>
                  </a:lnTo>
                  <a:cubicBezTo>
                    <a:pt x="5779" y="2540"/>
                    <a:pt x="5891" y="2385"/>
                    <a:pt x="5891" y="2213"/>
                  </a:cubicBezTo>
                  <a:cubicBezTo>
                    <a:pt x="5891" y="2040"/>
                    <a:pt x="5779" y="1888"/>
                    <a:pt x="5615" y="1834"/>
                  </a:cubicBezTo>
                  <a:lnTo>
                    <a:pt x="2871" y="928"/>
                  </a:lnTo>
                  <a:lnTo>
                    <a:pt x="126" y="20"/>
                  </a:lnTo>
                  <a:cubicBezTo>
                    <a:pt x="86" y="7"/>
                    <a:pt x="42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64878" y="3115015"/>
            <a:ext cx="708867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“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20: Chu vi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tứ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giác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đã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”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vi,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đã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5654" y="1300484"/>
            <a:ext cx="695772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Luyện vẽ hình chữ nhật, hình thoi, hình bình hành, hình thang cân.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64878" y="2263389"/>
            <a:ext cx="7000408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sz="2400" dirty="0"/>
              <a:t>Tự thực hành luyện cắt, xếp hình như hướng dẫn bài </a:t>
            </a:r>
            <a:r>
              <a:rPr lang="pt-BR" sz="2400" b="1" dirty="0"/>
              <a:t>4.14</a:t>
            </a:r>
            <a:r>
              <a:rPr lang="pt-BR" sz="2400" dirty="0"/>
              <a:t> và </a:t>
            </a:r>
            <a:r>
              <a:rPr lang="pt-BR" sz="2400" b="1" dirty="0"/>
              <a:t>4.15.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6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THANH YOU!!!</a:t>
            </a:r>
            <a:endParaRPr dirty="0"/>
          </a:p>
        </p:txBody>
      </p:sp>
      <p:grpSp>
        <p:nvGrpSpPr>
          <p:cNvPr id="1053" name="Google Shape;1053;p46"/>
          <p:cNvGrpSpPr/>
          <p:nvPr/>
        </p:nvGrpSpPr>
        <p:grpSpPr>
          <a:xfrm rot="-989189">
            <a:off x="1130647" y="3293968"/>
            <a:ext cx="1259761" cy="1534301"/>
            <a:chOff x="636075" y="1177950"/>
            <a:chExt cx="1451400" cy="1926750"/>
          </a:xfrm>
        </p:grpSpPr>
        <p:sp>
          <p:nvSpPr>
            <p:cNvPr id="1054" name="Google Shape;1054;p4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46"/>
          <p:cNvGrpSpPr/>
          <p:nvPr/>
        </p:nvGrpSpPr>
        <p:grpSpPr>
          <a:xfrm rot="5624736">
            <a:off x="6797025" y="102993"/>
            <a:ext cx="1319047" cy="1636356"/>
            <a:chOff x="5959564" y="3351813"/>
            <a:chExt cx="1314673" cy="1302868"/>
          </a:xfrm>
        </p:grpSpPr>
        <p:sp>
          <p:nvSpPr>
            <p:cNvPr id="1063" name="Google Shape;1063;p46"/>
            <p:cNvSpPr/>
            <p:nvPr/>
          </p:nvSpPr>
          <p:spPr>
            <a:xfrm>
              <a:off x="5959904" y="3356666"/>
              <a:ext cx="1314219" cy="1298015"/>
            </a:xfrm>
            <a:custGeom>
              <a:avLst/>
              <a:gdLst/>
              <a:ahLst/>
              <a:cxnLst/>
              <a:rect l="l" t="t" r="r" b="b"/>
              <a:pathLst>
                <a:path w="46312" h="45741" extrusionOk="0">
                  <a:moveTo>
                    <a:pt x="36751" y="19288"/>
                  </a:moveTo>
                  <a:cubicBezTo>
                    <a:pt x="36852" y="19288"/>
                    <a:pt x="36945" y="19366"/>
                    <a:pt x="36945" y="19487"/>
                  </a:cubicBezTo>
                  <a:lnTo>
                    <a:pt x="36803" y="36382"/>
                  </a:lnTo>
                  <a:lnTo>
                    <a:pt x="19896" y="36227"/>
                  </a:lnTo>
                  <a:cubicBezTo>
                    <a:pt x="19891" y="36227"/>
                    <a:pt x="19887" y="36227"/>
                    <a:pt x="19882" y="36227"/>
                  </a:cubicBezTo>
                  <a:cubicBezTo>
                    <a:pt x="19713" y="36227"/>
                    <a:pt x="19637" y="36010"/>
                    <a:pt x="19765" y="35894"/>
                  </a:cubicBezTo>
                  <a:lnTo>
                    <a:pt x="36612" y="19344"/>
                  </a:lnTo>
                  <a:cubicBezTo>
                    <a:pt x="36654" y="19306"/>
                    <a:pt x="36704" y="19288"/>
                    <a:pt x="36751" y="19288"/>
                  </a:cubicBezTo>
                  <a:close/>
                  <a:moveTo>
                    <a:pt x="45790" y="1"/>
                  </a:moveTo>
                  <a:cubicBezTo>
                    <a:pt x="45662" y="1"/>
                    <a:pt x="45530" y="47"/>
                    <a:pt x="45423" y="151"/>
                  </a:cubicBezTo>
                  <a:lnTo>
                    <a:pt x="334" y="44454"/>
                  </a:lnTo>
                  <a:cubicBezTo>
                    <a:pt x="0" y="44776"/>
                    <a:pt x="227" y="45335"/>
                    <a:pt x="691" y="45347"/>
                  </a:cubicBezTo>
                  <a:lnTo>
                    <a:pt x="45911" y="45740"/>
                  </a:lnTo>
                  <a:lnTo>
                    <a:pt x="46304" y="520"/>
                  </a:lnTo>
                  <a:cubicBezTo>
                    <a:pt x="46312" y="206"/>
                    <a:pt x="46058" y="1"/>
                    <a:pt x="4579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5959564" y="3356666"/>
              <a:ext cx="1314559" cy="1298015"/>
            </a:xfrm>
            <a:custGeom>
              <a:avLst/>
              <a:gdLst/>
              <a:ahLst/>
              <a:cxnLst/>
              <a:rect l="l" t="t" r="r" b="b"/>
              <a:pathLst>
                <a:path w="46324" h="45741" extrusionOk="0">
                  <a:moveTo>
                    <a:pt x="45802" y="1"/>
                  </a:moveTo>
                  <a:cubicBezTo>
                    <a:pt x="45674" y="1"/>
                    <a:pt x="45542" y="47"/>
                    <a:pt x="45435" y="151"/>
                  </a:cubicBezTo>
                  <a:lnTo>
                    <a:pt x="43137" y="2401"/>
                  </a:lnTo>
                  <a:lnTo>
                    <a:pt x="42780" y="42585"/>
                  </a:lnTo>
                  <a:lnTo>
                    <a:pt x="2596" y="42228"/>
                  </a:lnTo>
                  <a:lnTo>
                    <a:pt x="334" y="44454"/>
                  </a:lnTo>
                  <a:cubicBezTo>
                    <a:pt x="0" y="44776"/>
                    <a:pt x="227" y="45335"/>
                    <a:pt x="703" y="45347"/>
                  </a:cubicBezTo>
                  <a:lnTo>
                    <a:pt x="45923" y="45740"/>
                  </a:lnTo>
                  <a:lnTo>
                    <a:pt x="46316" y="520"/>
                  </a:lnTo>
                  <a:cubicBezTo>
                    <a:pt x="46324" y="206"/>
                    <a:pt x="46070" y="1"/>
                    <a:pt x="458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7202218" y="4597930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3" y="111"/>
                    <a:pt x="13" y="331"/>
                  </a:cubicBezTo>
                  <a:lnTo>
                    <a:pt x="1" y="1986"/>
                  </a:lnTo>
                  <a:lnTo>
                    <a:pt x="644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7123501" y="4597249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2" y="111"/>
                    <a:pt x="12" y="331"/>
                  </a:cubicBezTo>
                  <a:lnTo>
                    <a:pt x="0" y="1986"/>
                  </a:lnTo>
                  <a:lnTo>
                    <a:pt x="643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7044613" y="4596086"/>
              <a:ext cx="19268" cy="56869"/>
            </a:xfrm>
            <a:custGeom>
              <a:avLst/>
              <a:gdLst/>
              <a:ahLst/>
              <a:cxnLst/>
              <a:rect l="l" t="t" r="r" b="b"/>
              <a:pathLst>
                <a:path w="679" h="2004" extrusionOk="0">
                  <a:moveTo>
                    <a:pt x="340" y="0"/>
                  </a:moveTo>
                  <a:cubicBezTo>
                    <a:pt x="170" y="0"/>
                    <a:pt x="0" y="116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6"/>
                    <a:pt x="509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6966065" y="4596171"/>
              <a:ext cx="18587" cy="56102"/>
            </a:xfrm>
            <a:custGeom>
              <a:avLst/>
              <a:gdLst/>
              <a:ahLst/>
              <a:cxnLst/>
              <a:rect l="l" t="t" r="r" b="b"/>
              <a:pathLst>
                <a:path w="655" h="1977" extrusionOk="0">
                  <a:moveTo>
                    <a:pt x="334" y="0"/>
                  </a:moveTo>
                  <a:cubicBezTo>
                    <a:pt x="173" y="0"/>
                    <a:pt x="12" y="107"/>
                    <a:pt x="12" y="322"/>
                  </a:cubicBezTo>
                  <a:lnTo>
                    <a:pt x="0" y="1977"/>
                  </a:lnTo>
                  <a:lnTo>
                    <a:pt x="643" y="1977"/>
                  </a:lnTo>
                  <a:lnTo>
                    <a:pt x="655" y="322"/>
                  </a:lnTo>
                  <a:cubicBezTo>
                    <a:pt x="655" y="107"/>
                    <a:pt x="49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6887348" y="4595149"/>
              <a:ext cx="18928" cy="56443"/>
            </a:xfrm>
            <a:custGeom>
              <a:avLst/>
              <a:gdLst/>
              <a:ahLst/>
              <a:cxnLst/>
              <a:rect l="l" t="t" r="r" b="b"/>
              <a:pathLst>
                <a:path w="667" h="1989" extrusionOk="0">
                  <a:moveTo>
                    <a:pt x="339" y="1"/>
                  </a:moveTo>
                  <a:cubicBezTo>
                    <a:pt x="176" y="1"/>
                    <a:pt x="12" y="108"/>
                    <a:pt x="12" y="322"/>
                  </a:cubicBezTo>
                  <a:lnTo>
                    <a:pt x="0" y="1989"/>
                  </a:lnTo>
                  <a:lnTo>
                    <a:pt x="643" y="1989"/>
                  </a:lnTo>
                  <a:lnTo>
                    <a:pt x="667" y="322"/>
                  </a:lnTo>
                  <a:cubicBezTo>
                    <a:pt x="667" y="108"/>
                    <a:pt x="503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6808602" y="4594979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79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6729884" y="4593787"/>
              <a:ext cx="18956" cy="56471"/>
            </a:xfrm>
            <a:custGeom>
              <a:avLst/>
              <a:gdLst/>
              <a:ahLst/>
              <a:cxnLst/>
              <a:rect l="l" t="t" r="r" b="b"/>
              <a:pathLst>
                <a:path w="668" h="1990" extrusionOk="0">
                  <a:moveTo>
                    <a:pt x="346" y="1"/>
                  </a:moveTo>
                  <a:cubicBezTo>
                    <a:pt x="167" y="1"/>
                    <a:pt x="25" y="144"/>
                    <a:pt x="25" y="322"/>
                  </a:cubicBezTo>
                  <a:lnTo>
                    <a:pt x="1" y="1989"/>
                  </a:lnTo>
                  <a:lnTo>
                    <a:pt x="656" y="1989"/>
                  </a:lnTo>
                  <a:lnTo>
                    <a:pt x="667" y="334"/>
                  </a:lnTo>
                  <a:cubicBezTo>
                    <a:pt x="667" y="156"/>
                    <a:pt x="52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6651167" y="4592539"/>
              <a:ext cx="19126" cy="57039"/>
            </a:xfrm>
            <a:custGeom>
              <a:avLst/>
              <a:gdLst/>
              <a:ahLst/>
              <a:cxnLst/>
              <a:rect l="l" t="t" r="r" b="b"/>
              <a:pathLst>
                <a:path w="674" h="2010" extrusionOk="0">
                  <a:moveTo>
                    <a:pt x="332" y="0"/>
                  </a:moveTo>
                  <a:cubicBezTo>
                    <a:pt x="166" y="0"/>
                    <a:pt x="1" y="113"/>
                    <a:pt x="12" y="343"/>
                  </a:cubicBezTo>
                  <a:lnTo>
                    <a:pt x="1" y="2009"/>
                  </a:lnTo>
                  <a:lnTo>
                    <a:pt x="643" y="2009"/>
                  </a:lnTo>
                  <a:lnTo>
                    <a:pt x="655" y="354"/>
                  </a:lnTo>
                  <a:cubicBezTo>
                    <a:pt x="673" y="119"/>
                    <a:pt x="50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6572279" y="4591687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6493391" y="4591347"/>
              <a:ext cx="19439" cy="56869"/>
            </a:xfrm>
            <a:custGeom>
              <a:avLst/>
              <a:gdLst/>
              <a:ahLst/>
              <a:cxnLst/>
              <a:rect l="l" t="t" r="r" b="b"/>
              <a:pathLst>
                <a:path w="685" h="2004" extrusionOk="0">
                  <a:moveTo>
                    <a:pt x="346" y="1"/>
                  </a:moveTo>
                  <a:cubicBezTo>
                    <a:pt x="176" y="1"/>
                    <a:pt x="6" y="117"/>
                    <a:pt x="24" y="349"/>
                  </a:cubicBezTo>
                  <a:lnTo>
                    <a:pt x="0" y="2004"/>
                  </a:lnTo>
                  <a:lnTo>
                    <a:pt x="655" y="2004"/>
                  </a:lnTo>
                  <a:lnTo>
                    <a:pt x="667" y="349"/>
                  </a:lnTo>
                  <a:cubicBezTo>
                    <a:pt x="685" y="117"/>
                    <a:pt x="51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6414843" y="4590325"/>
              <a:ext cx="19268" cy="56897"/>
            </a:xfrm>
            <a:custGeom>
              <a:avLst/>
              <a:gdLst/>
              <a:ahLst/>
              <a:cxnLst/>
              <a:rect l="l" t="t" r="r" b="b"/>
              <a:pathLst>
                <a:path w="679" h="2005" extrusionOk="0">
                  <a:moveTo>
                    <a:pt x="339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6336268" y="4590921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80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6257550" y="4589758"/>
              <a:ext cx="18616" cy="56102"/>
            </a:xfrm>
            <a:custGeom>
              <a:avLst/>
              <a:gdLst/>
              <a:ahLst/>
              <a:cxnLst/>
              <a:rect l="l" t="t" r="r" b="b"/>
              <a:pathLst>
                <a:path w="656" h="1977" extrusionOk="0">
                  <a:moveTo>
                    <a:pt x="334" y="0"/>
                  </a:moveTo>
                  <a:cubicBezTo>
                    <a:pt x="156" y="0"/>
                    <a:pt x="13" y="143"/>
                    <a:pt x="13" y="322"/>
                  </a:cubicBezTo>
                  <a:lnTo>
                    <a:pt x="1" y="1976"/>
                  </a:lnTo>
                  <a:lnTo>
                    <a:pt x="644" y="1976"/>
                  </a:lnTo>
                  <a:lnTo>
                    <a:pt x="656" y="322"/>
                  </a:lnTo>
                  <a:cubicBezTo>
                    <a:pt x="656" y="143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6178662" y="4588310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0"/>
                  </a:moveTo>
                  <a:cubicBezTo>
                    <a:pt x="170" y="0"/>
                    <a:pt x="1" y="117"/>
                    <a:pt x="19" y="349"/>
                  </a:cubicBezTo>
                  <a:lnTo>
                    <a:pt x="7" y="2004"/>
                  </a:lnTo>
                  <a:lnTo>
                    <a:pt x="650" y="2004"/>
                  </a:lnTo>
                  <a:lnTo>
                    <a:pt x="661" y="349"/>
                  </a:lnTo>
                  <a:cubicBezTo>
                    <a:pt x="679" y="117"/>
                    <a:pt x="510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6099944" y="4587629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7207497" y="3674119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6"/>
            <p:cNvSpPr/>
            <p:nvPr/>
          </p:nvSpPr>
          <p:spPr>
            <a:xfrm>
              <a:off x="7207298" y="3752865"/>
              <a:ext cx="63197" cy="18956"/>
            </a:xfrm>
            <a:custGeom>
              <a:avLst/>
              <a:gdLst/>
              <a:ahLst/>
              <a:cxnLst/>
              <a:rect l="l" t="t" r="r" b="b"/>
              <a:pathLst>
                <a:path w="2227" h="668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27" y="667"/>
                  </a:lnTo>
                  <a:lnTo>
                    <a:pt x="2227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7205822" y="3831554"/>
              <a:ext cx="63991" cy="18985"/>
            </a:xfrm>
            <a:custGeom>
              <a:avLst/>
              <a:gdLst/>
              <a:ahLst/>
              <a:cxnLst/>
              <a:rect l="l" t="t" r="r" b="b"/>
              <a:pathLst>
                <a:path w="2255" h="669" extrusionOk="0">
                  <a:moveTo>
                    <a:pt x="434" y="1"/>
                  </a:moveTo>
                  <a:cubicBezTo>
                    <a:pt x="0" y="1"/>
                    <a:pt x="0" y="657"/>
                    <a:pt x="434" y="657"/>
                  </a:cubicBezTo>
                  <a:cubicBezTo>
                    <a:pt x="442" y="657"/>
                    <a:pt x="449" y="657"/>
                    <a:pt x="457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7" y="1"/>
                  </a:lnTo>
                  <a:cubicBezTo>
                    <a:pt x="449" y="1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7205595" y="3910300"/>
              <a:ext cx="63566" cy="18956"/>
            </a:xfrm>
            <a:custGeom>
              <a:avLst/>
              <a:gdLst/>
              <a:ahLst/>
              <a:cxnLst/>
              <a:rect l="l" t="t" r="r" b="b"/>
              <a:pathLst>
                <a:path w="2240" h="668" extrusionOk="0">
                  <a:moveTo>
                    <a:pt x="441" y="1"/>
                  </a:moveTo>
                  <a:cubicBezTo>
                    <a:pt x="1" y="1"/>
                    <a:pt x="1" y="655"/>
                    <a:pt x="441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7204120" y="3989018"/>
              <a:ext cx="64360" cy="18956"/>
            </a:xfrm>
            <a:custGeom>
              <a:avLst/>
              <a:gdLst/>
              <a:ahLst/>
              <a:cxnLst/>
              <a:rect l="l" t="t" r="r" b="b"/>
              <a:pathLst>
                <a:path w="2268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67" y="668"/>
                  </a:lnTo>
                  <a:lnTo>
                    <a:pt x="2267" y="25"/>
                  </a:lnTo>
                  <a:lnTo>
                    <a:pt x="469" y="1"/>
                  </a:lnTo>
                  <a:lnTo>
                    <a:pt x="458" y="1"/>
                  </a:lnTo>
                  <a:cubicBezTo>
                    <a:pt x="450" y="0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7203779" y="4067735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7203921" y="4146481"/>
              <a:ext cx="63537" cy="18928"/>
            </a:xfrm>
            <a:custGeom>
              <a:avLst/>
              <a:gdLst/>
              <a:ahLst/>
              <a:cxnLst/>
              <a:rect l="l" t="t" r="r" b="b"/>
              <a:pathLst>
                <a:path w="2239" h="667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7205936" y="4225199"/>
              <a:ext cx="60501" cy="18928"/>
            </a:xfrm>
            <a:custGeom>
              <a:avLst/>
              <a:gdLst/>
              <a:ahLst/>
              <a:cxnLst/>
              <a:rect l="l" t="t" r="r" b="b"/>
              <a:pathLst>
                <a:path w="2132" h="667" extrusionOk="0">
                  <a:moveTo>
                    <a:pt x="322" y="0"/>
                  </a:moveTo>
                  <a:cubicBezTo>
                    <a:pt x="155" y="0"/>
                    <a:pt x="13" y="143"/>
                    <a:pt x="1" y="322"/>
                  </a:cubicBezTo>
                  <a:cubicBezTo>
                    <a:pt x="1" y="500"/>
                    <a:pt x="143" y="643"/>
                    <a:pt x="322" y="643"/>
                  </a:cubicBezTo>
                  <a:lnTo>
                    <a:pt x="2132" y="667"/>
                  </a:lnTo>
                  <a:lnTo>
                    <a:pt x="2132" y="1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7201537" y="4303888"/>
              <a:ext cx="64218" cy="18985"/>
            </a:xfrm>
            <a:custGeom>
              <a:avLst/>
              <a:gdLst/>
              <a:ahLst/>
              <a:cxnLst/>
              <a:rect l="l" t="t" r="r" b="b"/>
              <a:pathLst>
                <a:path w="2263" h="669" extrusionOk="0">
                  <a:moveTo>
                    <a:pt x="432" y="0"/>
                  </a:moveTo>
                  <a:cubicBezTo>
                    <a:pt x="8" y="0"/>
                    <a:pt x="0" y="657"/>
                    <a:pt x="431" y="657"/>
                  </a:cubicBezTo>
                  <a:cubicBezTo>
                    <a:pt x="438" y="657"/>
                    <a:pt x="446" y="657"/>
                    <a:pt x="453" y="656"/>
                  </a:cubicBezTo>
                  <a:lnTo>
                    <a:pt x="2263" y="668"/>
                  </a:lnTo>
                  <a:lnTo>
                    <a:pt x="2263" y="25"/>
                  </a:lnTo>
                  <a:lnTo>
                    <a:pt x="453" y="1"/>
                  </a:lnTo>
                  <a:lnTo>
                    <a:pt x="465" y="1"/>
                  </a:lnTo>
                  <a:cubicBezTo>
                    <a:pt x="454" y="1"/>
                    <a:pt x="443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7200856" y="4382947"/>
              <a:ext cx="64247" cy="18644"/>
            </a:xfrm>
            <a:custGeom>
              <a:avLst/>
              <a:gdLst/>
              <a:ahLst/>
              <a:cxnLst/>
              <a:rect l="l" t="t" r="r" b="b"/>
              <a:pathLst>
                <a:path w="2264" h="657" extrusionOk="0">
                  <a:moveTo>
                    <a:pt x="420" y="0"/>
                  </a:moveTo>
                  <a:cubicBezTo>
                    <a:pt x="0" y="0"/>
                    <a:pt x="0" y="646"/>
                    <a:pt x="420" y="646"/>
                  </a:cubicBezTo>
                  <a:cubicBezTo>
                    <a:pt x="431" y="646"/>
                    <a:pt x="442" y="645"/>
                    <a:pt x="453" y="644"/>
                  </a:cubicBezTo>
                  <a:lnTo>
                    <a:pt x="2263" y="656"/>
                  </a:lnTo>
                  <a:lnTo>
                    <a:pt x="2263" y="13"/>
                  </a:lnTo>
                  <a:lnTo>
                    <a:pt x="453" y="1"/>
                  </a:lnTo>
                  <a:cubicBezTo>
                    <a:pt x="442" y="1"/>
                    <a:pt x="431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7203921" y="4461664"/>
              <a:ext cx="60501" cy="18644"/>
            </a:xfrm>
            <a:custGeom>
              <a:avLst/>
              <a:gdLst/>
              <a:ahLst/>
              <a:cxnLst/>
              <a:rect l="l" t="t" r="r" b="b"/>
              <a:pathLst>
                <a:path w="2132" h="657" extrusionOk="0">
                  <a:moveTo>
                    <a:pt x="301" y="1"/>
                  </a:moveTo>
                  <a:cubicBezTo>
                    <a:pt x="132" y="1"/>
                    <a:pt x="0" y="140"/>
                    <a:pt x="0" y="323"/>
                  </a:cubicBezTo>
                  <a:cubicBezTo>
                    <a:pt x="0" y="502"/>
                    <a:pt x="143" y="645"/>
                    <a:pt x="322" y="645"/>
                  </a:cubicBezTo>
                  <a:lnTo>
                    <a:pt x="2119" y="656"/>
                  </a:lnTo>
                  <a:lnTo>
                    <a:pt x="2131" y="14"/>
                  </a:lnTo>
                  <a:lnTo>
                    <a:pt x="322" y="2"/>
                  </a:lnTo>
                  <a:cubicBezTo>
                    <a:pt x="315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7202899" y="4540410"/>
              <a:ext cx="60841" cy="18616"/>
            </a:xfrm>
            <a:custGeom>
              <a:avLst/>
              <a:gdLst/>
              <a:ahLst/>
              <a:cxnLst/>
              <a:rect l="l" t="t" r="r" b="b"/>
              <a:pathLst>
                <a:path w="2144" h="656" extrusionOk="0">
                  <a:moveTo>
                    <a:pt x="313" y="0"/>
                  </a:moveTo>
                  <a:cubicBezTo>
                    <a:pt x="144" y="0"/>
                    <a:pt x="12" y="139"/>
                    <a:pt x="12" y="322"/>
                  </a:cubicBezTo>
                  <a:cubicBezTo>
                    <a:pt x="0" y="501"/>
                    <a:pt x="155" y="644"/>
                    <a:pt x="334" y="644"/>
                  </a:cubicBezTo>
                  <a:lnTo>
                    <a:pt x="2144" y="656"/>
                  </a:lnTo>
                  <a:lnTo>
                    <a:pt x="2144" y="13"/>
                  </a:lnTo>
                  <a:lnTo>
                    <a:pt x="334" y="1"/>
                  </a:lnTo>
                  <a:cubicBezTo>
                    <a:pt x="327" y="0"/>
                    <a:pt x="320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5959904" y="3351813"/>
              <a:ext cx="1314332" cy="1302868"/>
            </a:xfrm>
            <a:custGeom>
              <a:avLst/>
              <a:gdLst/>
              <a:ahLst/>
              <a:cxnLst/>
              <a:rect l="l" t="t" r="r" b="b"/>
              <a:pathLst>
                <a:path w="46316" h="45912" fill="none" extrusionOk="0">
                  <a:moveTo>
                    <a:pt x="691" y="45518"/>
                  </a:moveTo>
                  <a:lnTo>
                    <a:pt x="45911" y="45911"/>
                  </a:lnTo>
                  <a:lnTo>
                    <a:pt x="46304" y="691"/>
                  </a:lnTo>
                  <a:cubicBezTo>
                    <a:pt x="46316" y="227"/>
                    <a:pt x="45756" y="1"/>
                    <a:pt x="45423" y="322"/>
                  </a:cubicBezTo>
                  <a:lnTo>
                    <a:pt x="334" y="44625"/>
                  </a:lnTo>
                  <a:cubicBezTo>
                    <a:pt x="0" y="44947"/>
                    <a:pt x="227" y="45506"/>
                    <a:pt x="691" y="45518"/>
                  </a:cubicBezTo>
                  <a:close/>
                  <a:moveTo>
                    <a:pt x="19765" y="36065"/>
                  </a:moveTo>
                  <a:lnTo>
                    <a:pt x="36612" y="19515"/>
                  </a:lnTo>
                  <a:cubicBezTo>
                    <a:pt x="36743" y="19396"/>
                    <a:pt x="36945" y="19479"/>
                    <a:pt x="36945" y="19658"/>
                  </a:cubicBezTo>
                  <a:lnTo>
                    <a:pt x="36803" y="36553"/>
                  </a:lnTo>
                  <a:lnTo>
                    <a:pt x="19896" y="36398"/>
                  </a:lnTo>
                  <a:cubicBezTo>
                    <a:pt x="19717" y="36410"/>
                    <a:pt x="19634" y="36184"/>
                    <a:pt x="19765" y="36065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6032209" y="3423777"/>
              <a:ext cx="1151474" cy="1141343"/>
            </a:xfrm>
            <a:custGeom>
              <a:avLst/>
              <a:gdLst/>
              <a:ahLst/>
              <a:cxnLst/>
              <a:rect l="l" t="t" r="r" b="b"/>
              <a:pathLst>
                <a:path w="40577" h="40220" fill="none" extrusionOk="0">
                  <a:moveTo>
                    <a:pt x="40220" y="40220"/>
                  </a:moveTo>
                  <a:lnTo>
                    <a:pt x="40577" y="1"/>
                  </a:lnTo>
                  <a:lnTo>
                    <a:pt x="0" y="39863"/>
                  </a:lnTo>
                  <a:close/>
                  <a:moveTo>
                    <a:pt x="17217" y="33529"/>
                  </a:moveTo>
                  <a:lnTo>
                    <a:pt x="34064" y="16979"/>
                  </a:lnTo>
                  <a:cubicBezTo>
                    <a:pt x="34195" y="16848"/>
                    <a:pt x="34397" y="16943"/>
                    <a:pt x="34397" y="17110"/>
                  </a:cubicBezTo>
                  <a:lnTo>
                    <a:pt x="34255" y="34017"/>
                  </a:lnTo>
                  <a:lnTo>
                    <a:pt x="17348" y="33862"/>
                  </a:lnTo>
                  <a:cubicBezTo>
                    <a:pt x="17181" y="33862"/>
                    <a:pt x="17098" y="33648"/>
                    <a:pt x="17217" y="335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1260;p51"/>
          <p:cNvGrpSpPr/>
          <p:nvPr/>
        </p:nvGrpSpPr>
        <p:grpSpPr>
          <a:xfrm rot="3746136">
            <a:off x="1542512" y="271919"/>
            <a:ext cx="540498" cy="1298853"/>
            <a:chOff x="3149325" y="2393675"/>
            <a:chExt cx="359100" cy="862941"/>
          </a:xfrm>
        </p:grpSpPr>
        <p:sp>
          <p:nvSpPr>
            <p:cNvPr id="84" name="Google Shape;1261;p51"/>
            <p:cNvSpPr/>
            <p:nvPr/>
          </p:nvSpPr>
          <p:spPr>
            <a:xfrm>
              <a:off x="3149325" y="2393675"/>
              <a:ext cx="359100" cy="862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262;p51"/>
            <p:cNvGrpSpPr/>
            <p:nvPr/>
          </p:nvGrpSpPr>
          <p:grpSpPr>
            <a:xfrm>
              <a:off x="3149325" y="2393675"/>
              <a:ext cx="359030" cy="862941"/>
              <a:chOff x="3149325" y="2393675"/>
              <a:chExt cx="359030" cy="862941"/>
            </a:xfrm>
          </p:grpSpPr>
          <p:sp>
            <p:nvSpPr>
              <p:cNvPr id="86" name="Google Shape;1263;p51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rgbClr val="FBF2C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64;p51"/>
              <p:cNvSpPr/>
              <p:nvPr/>
            </p:nvSpPr>
            <p:spPr>
              <a:xfrm flipH="1">
                <a:off x="3149325" y="2393675"/>
                <a:ext cx="359030" cy="52618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68" extrusionOk="0">
                    <a:moveTo>
                      <a:pt x="1726" y="1"/>
                    </a:moveTo>
                    <a:cubicBezTo>
                      <a:pt x="774" y="1"/>
                      <a:pt x="0" y="775"/>
                      <a:pt x="0" y="1727"/>
                    </a:cubicBezTo>
                    <a:lnTo>
                      <a:pt x="0" y="17467"/>
                    </a:lnTo>
                    <a:lnTo>
                      <a:pt x="11918" y="9788"/>
                    </a:lnTo>
                    <a:lnTo>
                      <a:pt x="11918" y="1727"/>
                    </a:lnTo>
                    <a:cubicBezTo>
                      <a:pt x="11918" y="775"/>
                      <a:pt x="11144" y="1"/>
                      <a:pt x="10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65;p51"/>
              <p:cNvSpPr/>
              <p:nvPr/>
            </p:nvSpPr>
            <p:spPr>
              <a:xfrm flipH="1">
                <a:off x="3149325" y="2730075"/>
                <a:ext cx="359030" cy="526541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80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15741"/>
                    </a:lnTo>
                    <a:cubicBezTo>
                      <a:pt x="0" y="16693"/>
                      <a:pt x="774" y="17479"/>
                      <a:pt x="1726" y="17479"/>
                    </a:cubicBezTo>
                    <a:lnTo>
                      <a:pt x="10180" y="17479"/>
                    </a:lnTo>
                    <a:cubicBezTo>
                      <a:pt x="11144" y="17467"/>
                      <a:pt x="11918" y="16693"/>
                      <a:pt x="11918" y="15741"/>
                    </a:cubicBez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66;p51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" name="Google Shape;1267;p51"/>
          <p:cNvGrpSpPr/>
          <p:nvPr/>
        </p:nvGrpSpPr>
        <p:grpSpPr>
          <a:xfrm rot="-1365765">
            <a:off x="6931668" y="3605540"/>
            <a:ext cx="584746" cy="865623"/>
            <a:chOff x="4715450" y="3995275"/>
            <a:chExt cx="388475" cy="575075"/>
          </a:xfrm>
        </p:grpSpPr>
        <p:sp>
          <p:nvSpPr>
            <p:cNvPr id="91" name="Google Shape;1268;p51"/>
            <p:cNvSpPr/>
            <p:nvPr/>
          </p:nvSpPr>
          <p:spPr>
            <a:xfrm>
              <a:off x="4888400" y="4273875"/>
              <a:ext cx="55675" cy="47725"/>
            </a:xfrm>
            <a:custGeom>
              <a:avLst/>
              <a:gdLst/>
              <a:ahLst/>
              <a:cxnLst/>
              <a:rect l="l" t="t" r="r" b="b"/>
              <a:pathLst>
                <a:path w="2227" h="1909" extrusionOk="0">
                  <a:moveTo>
                    <a:pt x="1274" y="0"/>
                  </a:moveTo>
                  <a:cubicBezTo>
                    <a:pt x="429" y="0"/>
                    <a:pt x="0" y="1024"/>
                    <a:pt x="596" y="1631"/>
                  </a:cubicBezTo>
                  <a:cubicBezTo>
                    <a:pt x="791" y="1823"/>
                    <a:pt x="1029" y="1908"/>
                    <a:pt x="1262" y="1908"/>
                  </a:cubicBezTo>
                  <a:cubicBezTo>
                    <a:pt x="1755" y="1908"/>
                    <a:pt x="2227" y="1527"/>
                    <a:pt x="2227" y="953"/>
                  </a:cubicBezTo>
                  <a:cubicBezTo>
                    <a:pt x="2227" y="429"/>
                    <a:pt x="1798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69;p51"/>
            <p:cNvSpPr/>
            <p:nvPr/>
          </p:nvSpPr>
          <p:spPr>
            <a:xfrm>
              <a:off x="4904475" y="4281900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1"/>
                  </a:moveTo>
                  <a:lnTo>
                    <a:pt x="536" y="537"/>
                  </a:lnTo>
                  <a:lnTo>
                    <a:pt x="0" y="537"/>
                  </a:lnTo>
                  <a:lnTo>
                    <a:pt x="0" y="727"/>
                  </a:lnTo>
                  <a:lnTo>
                    <a:pt x="536" y="727"/>
                  </a:lnTo>
                  <a:lnTo>
                    <a:pt x="536" y="1263"/>
                  </a:lnTo>
                  <a:lnTo>
                    <a:pt x="738" y="1263"/>
                  </a:lnTo>
                  <a:lnTo>
                    <a:pt x="738" y="727"/>
                  </a:lnTo>
                  <a:lnTo>
                    <a:pt x="1262" y="727"/>
                  </a:lnTo>
                  <a:lnTo>
                    <a:pt x="1262" y="537"/>
                  </a:lnTo>
                  <a:lnTo>
                    <a:pt x="738" y="537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70;p51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rgbClr val="F0C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71;p51"/>
            <p:cNvSpPr/>
            <p:nvPr/>
          </p:nvSpPr>
          <p:spPr>
            <a:xfrm>
              <a:off x="4730350" y="4010450"/>
              <a:ext cx="358400" cy="545025"/>
            </a:xfrm>
            <a:custGeom>
              <a:avLst/>
              <a:gdLst/>
              <a:ahLst/>
              <a:cxnLst/>
              <a:rect l="l" t="t" r="r" b="b"/>
              <a:pathLst>
                <a:path w="14336" h="21801" extrusionOk="0">
                  <a:moveTo>
                    <a:pt x="976" y="0"/>
                  </a:moveTo>
                  <a:cubicBezTo>
                    <a:pt x="441" y="0"/>
                    <a:pt x="12" y="429"/>
                    <a:pt x="12" y="965"/>
                  </a:cubicBezTo>
                  <a:lnTo>
                    <a:pt x="12" y="3453"/>
                  </a:lnTo>
                  <a:cubicBezTo>
                    <a:pt x="0" y="3739"/>
                    <a:pt x="143" y="4013"/>
                    <a:pt x="369" y="4191"/>
                  </a:cubicBezTo>
                  <a:cubicBezTo>
                    <a:pt x="1607" y="5215"/>
                    <a:pt x="2048" y="8323"/>
                    <a:pt x="2048" y="10906"/>
                  </a:cubicBezTo>
                  <a:cubicBezTo>
                    <a:pt x="2048" y="13478"/>
                    <a:pt x="1607" y="16598"/>
                    <a:pt x="369" y="17610"/>
                  </a:cubicBezTo>
                  <a:cubicBezTo>
                    <a:pt x="143" y="17788"/>
                    <a:pt x="12" y="18062"/>
                    <a:pt x="12" y="18348"/>
                  </a:cubicBezTo>
                  <a:lnTo>
                    <a:pt x="12" y="20824"/>
                  </a:lnTo>
                  <a:cubicBezTo>
                    <a:pt x="12" y="21360"/>
                    <a:pt x="441" y="21801"/>
                    <a:pt x="976" y="21801"/>
                  </a:cubicBezTo>
                  <a:lnTo>
                    <a:pt x="13371" y="21801"/>
                  </a:lnTo>
                  <a:cubicBezTo>
                    <a:pt x="13907" y="21801"/>
                    <a:pt x="14335" y="21360"/>
                    <a:pt x="14335" y="20824"/>
                  </a:cubicBezTo>
                  <a:lnTo>
                    <a:pt x="14335" y="18348"/>
                  </a:lnTo>
                  <a:cubicBezTo>
                    <a:pt x="14335" y="18062"/>
                    <a:pt x="14204" y="17788"/>
                    <a:pt x="13978" y="17610"/>
                  </a:cubicBezTo>
                  <a:cubicBezTo>
                    <a:pt x="12740" y="16598"/>
                    <a:pt x="12299" y="13478"/>
                    <a:pt x="12299" y="10906"/>
                  </a:cubicBezTo>
                  <a:cubicBezTo>
                    <a:pt x="12299" y="8323"/>
                    <a:pt x="12740" y="5215"/>
                    <a:pt x="13978" y="4191"/>
                  </a:cubicBezTo>
                  <a:cubicBezTo>
                    <a:pt x="14204" y="4013"/>
                    <a:pt x="14335" y="3739"/>
                    <a:pt x="14335" y="3453"/>
                  </a:cubicBezTo>
                  <a:lnTo>
                    <a:pt x="14335" y="965"/>
                  </a:lnTo>
                  <a:cubicBezTo>
                    <a:pt x="14335" y="429"/>
                    <a:pt x="13907" y="0"/>
                    <a:pt x="13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72;p51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3967" y="595"/>
                  </a:moveTo>
                  <a:cubicBezTo>
                    <a:pt x="14503" y="595"/>
                    <a:pt x="14943" y="1024"/>
                    <a:pt x="14943" y="1572"/>
                  </a:cubicBezTo>
                  <a:lnTo>
                    <a:pt x="14943" y="4048"/>
                  </a:lnTo>
                  <a:cubicBezTo>
                    <a:pt x="14943" y="4346"/>
                    <a:pt x="14800" y="4620"/>
                    <a:pt x="14574" y="4798"/>
                  </a:cubicBezTo>
                  <a:cubicBezTo>
                    <a:pt x="13348" y="5810"/>
                    <a:pt x="12895" y="8930"/>
                    <a:pt x="12895" y="11501"/>
                  </a:cubicBezTo>
                  <a:cubicBezTo>
                    <a:pt x="12895" y="14073"/>
                    <a:pt x="13348" y="17193"/>
                    <a:pt x="14586" y="18205"/>
                  </a:cubicBezTo>
                  <a:cubicBezTo>
                    <a:pt x="14800" y="18383"/>
                    <a:pt x="14931" y="18657"/>
                    <a:pt x="14943" y="18943"/>
                  </a:cubicBezTo>
                  <a:lnTo>
                    <a:pt x="14943" y="21431"/>
                  </a:lnTo>
                  <a:cubicBezTo>
                    <a:pt x="14943" y="21967"/>
                    <a:pt x="14503" y="22396"/>
                    <a:pt x="13967" y="22396"/>
                  </a:cubicBezTo>
                  <a:lnTo>
                    <a:pt x="1572" y="22396"/>
                  </a:lnTo>
                  <a:cubicBezTo>
                    <a:pt x="1037" y="22396"/>
                    <a:pt x="608" y="21967"/>
                    <a:pt x="608" y="21431"/>
                  </a:cubicBezTo>
                  <a:lnTo>
                    <a:pt x="608" y="18943"/>
                  </a:lnTo>
                  <a:cubicBezTo>
                    <a:pt x="608" y="18657"/>
                    <a:pt x="739" y="18383"/>
                    <a:pt x="965" y="18205"/>
                  </a:cubicBezTo>
                  <a:cubicBezTo>
                    <a:pt x="2203" y="17193"/>
                    <a:pt x="2644" y="14073"/>
                    <a:pt x="2644" y="11501"/>
                  </a:cubicBezTo>
                  <a:cubicBezTo>
                    <a:pt x="2644" y="8930"/>
                    <a:pt x="2203" y="5810"/>
                    <a:pt x="965" y="4798"/>
                  </a:cubicBezTo>
                  <a:cubicBezTo>
                    <a:pt x="739" y="4620"/>
                    <a:pt x="608" y="4346"/>
                    <a:pt x="608" y="4048"/>
                  </a:cubicBezTo>
                  <a:lnTo>
                    <a:pt x="608" y="1572"/>
                  </a:lnTo>
                  <a:cubicBezTo>
                    <a:pt x="608" y="1024"/>
                    <a:pt x="1037" y="595"/>
                    <a:pt x="1572" y="595"/>
                  </a:cubicBezTo>
                  <a:close/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73;p51"/>
            <p:cNvSpPr/>
            <p:nvPr/>
          </p:nvSpPr>
          <p:spPr>
            <a:xfrm>
              <a:off x="4830050" y="4072350"/>
              <a:ext cx="159275" cy="498000"/>
            </a:xfrm>
            <a:custGeom>
              <a:avLst/>
              <a:gdLst/>
              <a:ahLst/>
              <a:cxnLst/>
              <a:rect l="l" t="t" r="r" b="b"/>
              <a:pathLst>
                <a:path w="6371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6371" y="19920"/>
                  </a:lnTo>
                  <a:lnTo>
                    <a:pt x="6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74;p51"/>
            <p:cNvSpPr/>
            <p:nvPr/>
          </p:nvSpPr>
          <p:spPr>
            <a:xfrm>
              <a:off x="4881250" y="4072350"/>
              <a:ext cx="108075" cy="498000"/>
            </a:xfrm>
            <a:custGeom>
              <a:avLst/>
              <a:gdLst/>
              <a:ahLst/>
              <a:cxnLst/>
              <a:rect l="l" t="t" r="r" b="b"/>
              <a:pathLst>
                <a:path w="4323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4323" y="19920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75;p51"/>
            <p:cNvSpPr/>
            <p:nvPr/>
          </p:nvSpPr>
          <p:spPr>
            <a:xfrm>
              <a:off x="4881250" y="4072350"/>
              <a:ext cx="23550" cy="498000"/>
            </a:xfrm>
            <a:custGeom>
              <a:avLst/>
              <a:gdLst/>
              <a:ahLst/>
              <a:cxnLst/>
              <a:rect l="l" t="t" r="r" b="b"/>
              <a:pathLst>
                <a:path w="942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941" y="19920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76;p51"/>
            <p:cNvSpPr/>
            <p:nvPr/>
          </p:nvSpPr>
          <p:spPr>
            <a:xfrm>
              <a:off x="4903275" y="4258975"/>
              <a:ext cx="55700" cy="47725"/>
            </a:xfrm>
            <a:custGeom>
              <a:avLst/>
              <a:gdLst/>
              <a:ahLst/>
              <a:cxnLst/>
              <a:rect l="l" t="t" r="r" b="b"/>
              <a:pathLst>
                <a:path w="2228" h="1909" extrusionOk="0">
                  <a:moveTo>
                    <a:pt x="1275" y="1"/>
                  </a:moveTo>
                  <a:cubicBezTo>
                    <a:pt x="429" y="1"/>
                    <a:pt x="1" y="1025"/>
                    <a:pt x="596" y="1632"/>
                  </a:cubicBezTo>
                  <a:cubicBezTo>
                    <a:pt x="791" y="1823"/>
                    <a:pt x="1029" y="1909"/>
                    <a:pt x="1263" y="1909"/>
                  </a:cubicBezTo>
                  <a:cubicBezTo>
                    <a:pt x="1755" y="1909"/>
                    <a:pt x="2227" y="1527"/>
                    <a:pt x="2227" y="953"/>
                  </a:cubicBezTo>
                  <a:cubicBezTo>
                    <a:pt x="2227" y="430"/>
                    <a:pt x="1799" y="1"/>
                    <a:pt x="1275" y="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77;p51"/>
            <p:cNvSpPr/>
            <p:nvPr/>
          </p:nvSpPr>
          <p:spPr>
            <a:xfrm>
              <a:off x="4919350" y="42670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0"/>
                  </a:moveTo>
                  <a:lnTo>
                    <a:pt x="536" y="536"/>
                  </a:lnTo>
                  <a:lnTo>
                    <a:pt x="1" y="536"/>
                  </a:lnTo>
                  <a:lnTo>
                    <a:pt x="1" y="727"/>
                  </a:lnTo>
                  <a:lnTo>
                    <a:pt x="536" y="727"/>
                  </a:lnTo>
                  <a:lnTo>
                    <a:pt x="536" y="1262"/>
                  </a:lnTo>
                  <a:lnTo>
                    <a:pt x="739" y="1262"/>
                  </a:lnTo>
                  <a:lnTo>
                    <a:pt x="739" y="727"/>
                  </a:lnTo>
                  <a:lnTo>
                    <a:pt x="1263" y="727"/>
                  </a:lnTo>
                  <a:lnTo>
                    <a:pt x="1263" y="536"/>
                  </a:lnTo>
                  <a:lnTo>
                    <a:pt x="739" y="536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278;p51"/>
          <p:cNvGrpSpPr/>
          <p:nvPr/>
        </p:nvGrpSpPr>
        <p:grpSpPr>
          <a:xfrm rot="-1579501">
            <a:off x="713984" y="3784171"/>
            <a:ext cx="203153" cy="1339689"/>
            <a:chOff x="4298066" y="1730525"/>
            <a:chExt cx="219952" cy="2277116"/>
          </a:xfrm>
        </p:grpSpPr>
        <p:grpSp>
          <p:nvGrpSpPr>
            <p:cNvPr id="102" name="Google Shape;1279;p51"/>
            <p:cNvGrpSpPr/>
            <p:nvPr/>
          </p:nvGrpSpPr>
          <p:grpSpPr>
            <a:xfrm>
              <a:off x="4301119" y="1732113"/>
              <a:ext cx="216900" cy="2275528"/>
              <a:chOff x="4298100" y="1730525"/>
              <a:chExt cx="216900" cy="2275528"/>
            </a:xfrm>
          </p:grpSpPr>
          <p:sp>
            <p:nvSpPr>
              <p:cNvPr id="111" name="Google Shape;1280;p51"/>
              <p:cNvSpPr/>
              <p:nvPr/>
            </p:nvSpPr>
            <p:spPr>
              <a:xfrm>
                <a:off x="4300188" y="3793353"/>
                <a:ext cx="212700" cy="212700"/>
              </a:xfrm>
              <a:prstGeom prst="pie">
                <a:avLst>
                  <a:gd name="adj1" fmla="val 21583463"/>
                  <a:gd name="adj2" fmla="val 10817117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81;p51"/>
              <p:cNvSpPr/>
              <p:nvPr/>
            </p:nvSpPr>
            <p:spPr>
              <a:xfrm>
                <a:off x="4300225" y="2019375"/>
                <a:ext cx="212700" cy="18801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82;p51"/>
              <p:cNvSpPr/>
              <p:nvPr/>
            </p:nvSpPr>
            <p:spPr>
              <a:xfrm>
                <a:off x="4298100" y="1730525"/>
                <a:ext cx="216900" cy="2889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283;p51"/>
            <p:cNvSpPr/>
            <p:nvPr/>
          </p:nvSpPr>
          <p:spPr>
            <a:xfrm>
              <a:off x="4333292" y="2054577"/>
              <a:ext cx="76086" cy="1704070"/>
            </a:xfrm>
            <a:custGeom>
              <a:avLst/>
              <a:gdLst/>
              <a:ahLst/>
              <a:cxnLst/>
              <a:rect l="l" t="t" r="r" b="b"/>
              <a:pathLst>
                <a:path w="1286" h="28802" extrusionOk="0">
                  <a:moveTo>
                    <a:pt x="0" y="1"/>
                  </a:moveTo>
                  <a:lnTo>
                    <a:pt x="0" y="28802"/>
                  </a:lnTo>
                  <a:lnTo>
                    <a:pt x="1286" y="28802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84;p51"/>
            <p:cNvSpPr/>
            <p:nvPr/>
          </p:nvSpPr>
          <p:spPr>
            <a:xfrm>
              <a:off x="4375536" y="1730525"/>
              <a:ext cx="62064" cy="84606"/>
            </a:xfrm>
            <a:custGeom>
              <a:avLst/>
              <a:gdLst/>
              <a:ahLst/>
              <a:cxnLst/>
              <a:rect l="l" t="t" r="r" b="b"/>
              <a:pathLst>
                <a:path w="1049" h="1430" extrusionOk="0">
                  <a:moveTo>
                    <a:pt x="524" y="1"/>
                  </a:moveTo>
                  <a:lnTo>
                    <a:pt x="0" y="1429"/>
                  </a:lnTo>
                  <a:lnTo>
                    <a:pt x="1048" y="142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85;p51"/>
            <p:cNvSpPr/>
            <p:nvPr/>
          </p:nvSpPr>
          <p:spPr>
            <a:xfrm>
              <a:off x="4300159" y="1815073"/>
              <a:ext cx="212817" cy="204356"/>
            </a:xfrm>
            <a:custGeom>
              <a:avLst/>
              <a:gdLst/>
              <a:ahLst/>
              <a:cxnLst/>
              <a:rect l="l" t="t" r="r" b="b"/>
              <a:pathLst>
                <a:path w="3597" h="3454" extrusionOk="0">
                  <a:moveTo>
                    <a:pt x="1274" y="0"/>
                  </a:moveTo>
                  <a:lnTo>
                    <a:pt x="0" y="3453"/>
                  </a:lnTo>
                  <a:lnTo>
                    <a:pt x="3596" y="3453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86;p51"/>
            <p:cNvSpPr/>
            <p:nvPr/>
          </p:nvSpPr>
          <p:spPr>
            <a:xfrm>
              <a:off x="4298066" y="3860793"/>
              <a:ext cx="217017" cy="142351"/>
            </a:xfrm>
            <a:custGeom>
              <a:avLst/>
              <a:gdLst/>
              <a:ahLst/>
              <a:cxnLst/>
              <a:rect l="l" t="t" r="r" b="b"/>
              <a:pathLst>
                <a:path w="3668" h="2406" extrusionOk="0">
                  <a:moveTo>
                    <a:pt x="36" y="0"/>
                  </a:moveTo>
                  <a:lnTo>
                    <a:pt x="36" y="548"/>
                  </a:lnTo>
                  <a:cubicBezTo>
                    <a:pt x="1" y="1572"/>
                    <a:pt x="822" y="2405"/>
                    <a:pt x="1834" y="2405"/>
                  </a:cubicBezTo>
                  <a:cubicBezTo>
                    <a:pt x="2846" y="2405"/>
                    <a:pt x="3668" y="1572"/>
                    <a:pt x="3632" y="548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87;p51"/>
            <p:cNvSpPr/>
            <p:nvPr/>
          </p:nvSpPr>
          <p:spPr>
            <a:xfrm>
              <a:off x="4300159" y="2019373"/>
              <a:ext cx="212817" cy="1704070"/>
            </a:xfrm>
            <a:custGeom>
              <a:avLst/>
              <a:gdLst/>
              <a:ahLst/>
              <a:cxnLst/>
              <a:rect l="l" t="t" r="r" b="b"/>
              <a:pathLst>
                <a:path w="359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3596" y="28801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88;p51"/>
            <p:cNvSpPr/>
            <p:nvPr/>
          </p:nvSpPr>
          <p:spPr>
            <a:xfrm>
              <a:off x="4368496" y="2019373"/>
              <a:ext cx="76145" cy="1704070"/>
            </a:xfrm>
            <a:custGeom>
              <a:avLst/>
              <a:gdLst/>
              <a:ahLst/>
              <a:cxnLst/>
              <a:rect l="l" t="t" r="r" b="b"/>
              <a:pathLst>
                <a:path w="128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1286" y="2880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89;p51"/>
            <p:cNvSpPr/>
            <p:nvPr/>
          </p:nvSpPr>
          <p:spPr>
            <a:xfrm>
              <a:off x="4300159" y="3723410"/>
              <a:ext cx="212817" cy="137440"/>
            </a:xfrm>
            <a:custGeom>
              <a:avLst/>
              <a:gdLst/>
              <a:ahLst/>
              <a:cxnLst/>
              <a:rect l="l" t="t" r="r" b="b"/>
              <a:pathLst>
                <a:path w="3597" h="2323" extrusionOk="0">
                  <a:moveTo>
                    <a:pt x="0" y="0"/>
                  </a:moveTo>
                  <a:lnTo>
                    <a:pt x="0" y="2322"/>
                  </a:lnTo>
                  <a:lnTo>
                    <a:pt x="3596" y="2322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90;p51"/>
            <p:cNvSpPr/>
            <p:nvPr/>
          </p:nvSpPr>
          <p:spPr>
            <a:xfrm>
              <a:off x="4300159" y="3764944"/>
              <a:ext cx="212817" cy="53603"/>
            </a:xfrm>
            <a:custGeom>
              <a:avLst/>
              <a:gdLst/>
              <a:ahLst/>
              <a:cxnLst/>
              <a:rect l="l" t="t" r="r" b="b"/>
              <a:pathLst>
                <a:path w="359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3596" y="906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02810" y="1083799"/>
            <a:ext cx="6538381" cy="3320662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2003344" y="1831532"/>
            <a:ext cx="5456194" cy="998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CHỮ NHẬT</a:t>
            </a:r>
            <a:endParaRPr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</a:rPr>
              <a:t>1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464" name="Google Shape;464;p32"/>
          <p:cNvGrpSpPr/>
          <p:nvPr/>
        </p:nvGrpSpPr>
        <p:grpSpPr>
          <a:xfrm>
            <a:off x="142447" y="2080008"/>
            <a:ext cx="1644513" cy="2819995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434" y="2999563"/>
            <a:ext cx="1598613" cy="113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635" y="3000635"/>
            <a:ext cx="1571625" cy="1076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+mn-lt"/>
              </a:rPr>
              <a:t>Một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yếu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cơ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bản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của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hình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chữ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nhật</a:t>
            </a:r>
            <a:endParaRPr lang="vi-VN" sz="2800" dirty="0"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2271" y="1290230"/>
            <a:ext cx="1062629" cy="4504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FFFF"/>
                </a:solidFill>
                <a:cs typeface="Times New Roman" pitchFamily="18" charset="0"/>
              </a:rPr>
              <a:t>HĐ1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4912" y="1175205"/>
            <a:ext cx="6921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8" descr="Tienganhvuihoc - học tiếng Anh chuẩn quốc tế xuất sắc 4 kĩ nă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43" y="3421466"/>
            <a:ext cx="2126120" cy="12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257" y="3340876"/>
            <a:ext cx="2096815" cy="1458111"/>
          </a:xfrm>
          <a:prstGeom prst="rect">
            <a:avLst/>
          </a:prstGeom>
        </p:spPr>
      </p:pic>
      <p:pic>
        <p:nvPicPr>
          <p:cNvPr id="2060" name="Picture 12" descr="Mẫu cửa nhôm kính 4 cánh cho mặt tiền và sân vườn, ban công ĐẸP nhất - Nội  Thất Kính Trịnh Phá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722"/>
          <a:stretch/>
        </p:blipFill>
        <p:spPr bwMode="auto">
          <a:xfrm>
            <a:off x="518630" y="2163682"/>
            <a:ext cx="1169909" cy="24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iêu thị Điện máy Nội Thất Chợ LớnTủ Lạnh TOSHIBA Inverter 493 Lít  GR-RS637W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3965" r="24182" b="3550"/>
          <a:stretch/>
        </p:blipFill>
        <p:spPr bwMode="auto">
          <a:xfrm>
            <a:off x="7489522" y="2405885"/>
            <a:ext cx="1176245" cy="22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Gạch ốp tường 25x50 Dacera 2505 - Gạch ốp tường trang tr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64" y="1999278"/>
            <a:ext cx="2452886" cy="1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1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9023" y="98444"/>
            <a:ext cx="1015898" cy="4423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FFFF"/>
                </a:solidFill>
                <a:cs typeface="Times New Roman" pitchFamily="18" charset="0"/>
              </a:rPr>
              <a:t>HĐ2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2557" y="98444"/>
            <a:ext cx="692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4.8a.</a:t>
            </a:r>
            <a:endParaRPr lang="vi-VN" sz="2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1148102" y="481446"/>
            <a:ext cx="4478757" cy="2744309"/>
            <a:chOff x="545866" y="832783"/>
            <a:chExt cx="4478757" cy="2744309"/>
          </a:xfrm>
        </p:grpSpPr>
        <p:grpSp>
          <p:nvGrpSpPr>
            <p:cNvPr id="13" name="Group 12"/>
            <p:cNvGrpSpPr/>
            <p:nvPr/>
          </p:nvGrpSpPr>
          <p:grpSpPr>
            <a:xfrm>
              <a:off x="1335505" y="1564104"/>
              <a:ext cx="2382253" cy="1576137"/>
              <a:chOff x="745958" y="1443789"/>
              <a:chExt cx="2382253" cy="157613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45958" y="1443789"/>
                <a:ext cx="2382253" cy="15761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745958" y="1443789"/>
                <a:ext cx="2382253" cy="15761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745958" y="2791326"/>
                <a:ext cx="201915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094874" y="1311442"/>
              <a:ext cx="240631" cy="252662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5866" y="938461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>
                  <a:solidFill>
                    <a:srgbClr val="00B0F0"/>
                  </a:solidFill>
                </a:rPr>
                <a:t>Đỉnh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16768" y="832783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>
                  <a:solidFill>
                    <a:srgbClr val="00B0F0"/>
                  </a:solidFill>
                </a:rPr>
                <a:t>Cạnh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194193" y="1245268"/>
              <a:ext cx="240631" cy="252662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526631" y="2105525"/>
              <a:ext cx="336885" cy="126331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081463" y="1645419"/>
              <a:ext cx="1720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>
                  <a:solidFill>
                    <a:srgbClr val="00B0F0"/>
                  </a:solidFill>
                </a:rPr>
                <a:t>Đường</a:t>
              </a:r>
              <a:r>
                <a:rPr lang="en-US" sz="1800" dirty="0">
                  <a:solidFill>
                    <a:srgbClr val="00B0F0"/>
                  </a:solidFill>
                </a:rPr>
                <a:t> </a:t>
              </a:r>
              <a:r>
                <a:rPr lang="en-US" sz="1800" dirty="0" err="1">
                  <a:solidFill>
                    <a:srgbClr val="00B0F0"/>
                  </a:solidFill>
                </a:rPr>
                <a:t>chéo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1648325" y="2848475"/>
              <a:ext cx="336885" cy="126331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616676" y="2529707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>
                  <a:solidFill>
                    <a:srgbClr val="00B0F0"/>
                  </a:solidFill>
                </a:rPr>
                <a:t>Góc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2863518" y="1564105"/>
              <a:ext cx="1054332" cy="667751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2343017" y="2262344"/>
              <a:ext cx="1574833" cy="836989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863575" y="2069866"/>
              <a:ext cx="1161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</a:rPr>
                <a:t>Hai </a:t>
              </a:r>
              <a:r>
                <a:rPr lang="en-US" sz="1800" dirty="0" err="1">
                  <a:solidFill>
                    <a:srgbClr val="00B0F0"/>
                  </a:solidFill>
                </a:rPr>
                <a:t>cạnh</a:t>
              </a:r>
              <a:r>
                <a:rPr lang="en-US" sz="1800" dirty="0">
                  <a:solidFill>
                    <a:srgbClr val="00B0F0"/>
                  </a:solidFill>
                </a:rPr>
                <a:t> </a:t>
              </a:r>
              <a:r>
                <a:rPr lang="en-US" sz="1800" dirty="0" err="1">
                  <a:solidFill>
                    <a:srgbClr val="00B0F0"/>
                  </a:solidFill>
                </a:rPr>
                <a:t>đối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08000" y="3207760"/>
              <a:ext cx="1428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 err="1"/>
                <a:t>Hình</a:t>
              </a:r>
              <a:r>
                <a:rPr lang="en-US" sz="1800" i="1" dirty="0"/>
                <a:t> 4.8a</a:t>
              </a:r>
              <a:endParaRPr lang="vi-VN" sz="1800" i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25683" y="667936"/>
            <a:ext cx="3393059" cy="2406317"/>
            <a:chOff x="5000560" y="1149011"/>
            <a:chExt cx="3393059" cy="2406317"/>
          </a:xfrm>
        </p:grpSpPr>
        <p:grpSp>
          <p:nvGrpSpPr>
            <p:cNvPr id="42" name="Group 41"/>
            <p:cNvGrpSpPr/>
            <p:nvPr/>
          </p:nvGrpSpPr>
          <p:grpSpPr>
            <a:xfrm>
              <a:off x="5581082" y="1564104"/>
              <a:ext cx="2382253" cy="1576137"/>
              <a:chOff x="745958" y="1443789"/>
              <a:chExt cx="2382253" cy="157613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45958" y="1443789"/>
                <a:ext cx="2382253" cy="15761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745958" y="1443789"/>
                <a:ext cx="2382253" cy="15761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745958" y="1443789"/>
                <a:ext cx="2382253" cy="15761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5000560" y="1191123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</a:rPr>
                <a:t>A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42229" y="1149011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</a:rPr>
                <a:t>B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51408" y="3182347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</a:rPr>
                <a:t>C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33983" y="3122335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</a:rPr>
                <a:t>D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95564" y="3182347"/>
              <a:ext cx="1428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 err="1"/>
                <a:t>Hình</a:t>
              </a:r>
              <a:r>
                <a:rPr lang="en-US" sz="1800" i="1" dirty="0"/>
                <a:t> 4.8b</a:t>
              </a:r>
              <a:endParaRPr lang="vi-VN" sz="1800" i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05886" y="3223970"/>
            <a:ext cx="7602321" cy="775597"/>
            <a:chOff x="1024897" y="4214379"/>
            <a:chExt cx="12066767" cy="775597"/>
          </a:xfrm>
        </p:grpSpPr>
        <p:sp>
          <p:nvSpPr>
            <p:cNvPr id="62" name="TextBox 61"/>
            <p:cNvSpPr txBox="1"/>
            <p:nvPr/>
          </p:nvSpPr>
          <p:spPr>
            <a:xfrm>
              <a:off x="1750482" y="4214379"/>
              <a:ext cx="11341182" cy="77559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dirty="0" err="1">
                  <a:cs typeface="Times New Roman" pitchFamily="18" charset="0"/>
                </a:rPr>
                <a:t>Nêu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tên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đỉnh</a:t>
              </a:r>
              <a:r>
                <a:rPr lang="en-US" sz="1800" dirty="0">
                  <a:cs typeface="Times New Roman" pitchFamily="18" charset="0"/>
                </a:rPr>
                <a:t>, </a:t>
              </a:r>
              <a:r>
                <a:rPr lang="en-US" sz="1800" dirty="0" err="1">
                  <a:cs typeface="Times New Roman" pitchFamily="18" charset="0"/>
                </a:rPr>
                <a:t>cạnh</a:t>
              </a:r>
              <a:r>
                <a:rPr lang="en-US" sz="1800" dirty="0">
                  <a:cs typeface="Times New Roman" pitchFamily="18" charset="0"/>
                </a:rPr>
                <a:t>, </a:t>
              </a:r>
              <a:r>
                <a:rPr lang="en-US" sz="1800" dirty="0" err="1">
                  <a:cs typeface="Times New Roman" pitchFamily="18" charset="0"/>
                </a:rPr>
                <a:t>đường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chéo</a:t>
              </a:r>
              <a:r>
                <a:rPr lang="en-US" sz="1800" dirty="0">
                  <a:cs typeface="Times New Roman" pitchFamily="18" charset="0"/>
                </a:rPr>
                <a:t>, </a:t>
              </a:r>
              <a:r>
                <a:rPr lang="en-US" sz="1800" dirty="0" err="1">
                  <a:cs typeface="Times New Roman" pitchFamily="18" charset="0"/>
                </a:rPr>
                <a:t>hai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cạnh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đối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của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hình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chữ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nhật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>
                  <a:cs typeface="Times New Roman" pitchFamily="18" charset="0"/>
                </a:rPr>
                <a:t>ABCD (H.4.8b).</a:t>
              </a:r>
              <a:endParaRPr lang="en-US" sz="1800" dirty="0">
                <a:cs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24897" y="4308915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79746" y="3972685"/>
            <a:ext cx="8029817" cy="387798"/>
            <a:chOff x="904650" y="4986495"/>
            <a:chExt cx="12745307" cy="387798"/>
          </a:xfrm>
        </p:grpSpPr>
        <p:sp>
          <p:nvSpPr>
            <p:cNvPr id="65" name="TextBox 64"/>
            <p:cNvSpPr txBox="1"/>
            <p:nvPr/>
          </p:nvSpPr>
          <p:spPr>
            <a:xfrm>
              <a:off x="1508266" y="4986495"/>
              <a:ext cx="12141691" cy="3877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/>
              <a:r>
                <a:rPr lang="en-US" sz="1800" dirty="0">
                  <a:cs typeface="Times New Roman" pitchFamily="18" charset="0"/>
                </a:rPr>
                <a:t>  </a:t>
              </a:r>
              <a:r>
                <a:rPr lang="en-US" sz="1800" dirty="0" err="1">
                  <a:cs typeface="Times New Roman" pitchFamily="18" charset="0"/>
                </a:rPr>
                <a:t>Dùng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thước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thẳng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để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đo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và</a:t>
              </a:r>
              <a:r>
                <a:rPr lang="en-US" sz="1800" dirty="0">
                  <a:cs typeface="Times New Roman" pitchFamily="18" charset="0"/>
                </a:rPr>
                <a:t> so </a:t>
              </a:r>
              <a:r>
                <a:rPr lang="en-US" sz="1800" dirty="0" err="1">
                  <a:cs typeface="Times New Roman" pitchFamily="18" charset="0"/>
                </a:rPr>
                <a:t>sánh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các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góc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của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hình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chữ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nhật</a:t>
              </a:r>
              <a:r>
                <a:rPr lang="en-US" sz="1800" dirty="0">
                  <a:cs typeface="Times New Roman" pitchFamily="18" charset="0"/>
                </a:rPr>
                <a:t> ABCD.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904650" y="4995449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4331" y="4408351"/>
            <a:ext cx="7997347" cy="745076"/>
            <a:chOff x="738586" y="5515655"/>
            <a:chExt cx="12693772" cy="745076"/>
          </a:xfrm>
        </p:grpSpPr>
        <p:sp>
          <p:nvSpPr>
            <p:cNvPr id="68" name="Oval 67"/>
            <p:cNvSpPr/>
            <p:nvPr/>
          </p:nvSpPr>
          <p:spPr>
            <a:xfrm>
              <a:off x="738586" y="5586899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00730" y="5515655"/>
              <a:ext cx="11931628" cy="745076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1800" dirty="0" err="1">
                  <a:cs typeface="Times New Roman" pitchFamily="18" charset="0"/>
                </a:rPr>
                <a:t>Dùng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thước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thẳng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hoặc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compa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để</a:t>
              </a:r>
              <a:r>
                <a:rPr lang="en-US" sz="1800" dirty="0">
                  <a:cs typeface="Times New Roman" pitchFamily="18" charset="0"/>
                </a:rPr>
                <a:t> so </a:t>
              </a:r>
              <a:r>
                <a:rPr lang="en-US" sz="1800" dirty="0" err="1">
                  <a:cs typeface="Times New Roman" pitchFamily="18" charset="0"/>
                </a:rPr>
                <a:t>sánh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hai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cạnh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đối</a:t>
              </a:r>
              <a:r>
                <a:rPr lang="en-US" sz="1800" dirty="0">
                  <a:cs typeface="Times New Roman" pitchFamily="18" charset="0"/>
                </a:rPr>
                <a:t>, </a:t>
              </a:r>
              <a:r>
                <a:rPr lang="en-US" sz="1800" dirty="0" err="1">
                  <a:cs typeface="Times New Roman" pitchFamily="18" charset="0"/>
                </a:rPr>
                <a:t>hai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đường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chéo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của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hình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chữ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nhật</a:t>
              </a:r>
              <a:r>
                <a:rPr lang="en-US" sz="1800" dirty="0">
                  <a:cs typeface="Times New Roman" pitchFamily="18" charset="0"/>
                </a:rPr>
                <a:t> ABCD.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6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00694" y="185981"/>
            <a:ext cx="2031344" cy="415498"/>
            <a:chOff x="2224260" y="650299"/>
            <a:chExt cx="2708458" cy="553998"/>
          </a:xfrm>
        </p:grpSpPr>
        <p:sp>
          <p:nvSpPr>
            <p:cNvPr id="6" name="Rounded Rectangle 5"/>
            <p:cNvSpPr/>
            <p:nvPr/>
          </p:nvSpPr>
          <p:spPr>
            <a:xfrm>
              <a:off x="3870089" y="688100"/>
              <a:ext cx="1062629" cy="45046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spcCol="0" rtlCol="0" anchor="ctr"/>
            <a:lstStyle/>
            <a:p>
              <a:pPr algn="ctr" defTabSz="342900">
                <a:buClrTx/>
              </a:pPr>
              <a:r>
                <a:rPr lang="en-US" sz="2000" b="1" kern="1200" dirty="0">
                  <a:solidFill>
                    <a:prstClr val="white"/>
                  </a:solidFill>
                  <a:latin typeface="Arial" panose="020B0604020202020204"/>
                  <a:cs typeface="Times New Roman" pitchFamily="18" charset="0"/>
                </a:rPr>
                <a:t>HĐ2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24260" y="650299"/>
              <a:ext cx="21771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42900">
                <a:buClrTx/>
              </a:pPr>
              <a:r>
                <a:rPr lang="en-US" sz="2000" b="1" i="1" u="sng" kern="1200" dirty="0" err="1">
                  <a:solidFill>
                    <a:prstClr val="black"/>
                  </a:solidFill>
                  <a:ea typeface="+mn-ea"/>
                  <a:cs typeface="+mn-cs"/>
                </a:rPr>
                <a:t>Kết</a:t>
              </a:r>
              <a:r>
                <a:rPr lang="en-US" sz="2000" b="1" i="1" u="sng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2000" b="1" i="1" u="sng" kern="1200" dirty="0" err="1">
                  <a:solidFill>
                    <a:prstClr val="black"/>
                  </a:solidFill>
                  <a:ea typeface="+mn-ea"/>
                  <a:cs typeface="+mn-cs"/>
                </a:rPr>
                <a:t>quả</a:t>
              </a:r>
              <a:endParaRPr lang="vi-VN" sz="2000" b="1" i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1560975" y="674886"/>
            <a:ext cx="363871" cy="3338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 defTabSz="3429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0582" y="1567543"/>
            <a:ext cx="435511" cy="37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622" y="1064422"/>
            <a:ext cx="2883594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</a:pP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A, B, C, D;</a:t>
            </a:r>
          </a:p>
          <a:p>
            <a:pPr marL="257175" indent="-257175" algn="just"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</a:pP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AB, BC, CD, DA;</a:t>
            </a:r>
          </a:p>
          <a:p>
            <a:pPr marL="257175" indent="-257175" algn="just"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</a:pP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AC, BD</a:t>
            </a:r>
          </a:p>
          <a:p>
            <a:pPr marL="257175" indent="-257175" algn="just"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CD; BC </a:t>
            </a:r>
            <a:r>
              <a:rPr lang="en-US" sz="1600" kern="12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kern="12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AD.</a:t>
            </a:r>
            <a:endParaRPr lang="en-US" sz="1600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383216" y="1064422"/>
            <a:ext cx="0" cy="192024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16366" y="797183"/>
            <a:ext cx="363871" cy="3338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 defTabSz="3429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66643" y="1427137"/>
            <a:ext cx="2467930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342900"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en-US" sz="1600" kern="1200" dirty="0" err="1">
                <a:solidFill>
                  <a:prstClr val="black"/>
                </a:solidFill>
              </a:rPr>
              <a:t>Các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góc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của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hình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chữ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nhật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đều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bằng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nhau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và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bằng</a:t>
            </a:r>
            <a:r>
              <a:rPr lang="en-US" sz="1600" kern="1200" dirty="0">
                <a:solidFill>
                  <a:prstClr val="black"/>
                </a:solidFill>
              </a:rPr>
              <a:t> 90</a:t>
            </a:r>
            <a:r>
              <a:rPr lang="en-US" sz="1600" kern="1200" baseline="30000" dirty="0">
                <a:solidFill>
                  <a:prstClr val="black"/>
                </a:solidFill>
              </a:rPr>
              <a:t>o</a:t>
            </a:r>
            <a:r>
              <a:rPr lang="en-US" sz="1600" kern="1200" dirty="0">
                <a:solidFill>
                  <a:prstClr val="black"/>
                </a:solidFill>
              </a:rPr>
              <a:t>.</a:t>
            </a:r>
            <a:endParaRPr lang="en-US" sz="2800" kern="1200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804685" y="1207500"/>
            <a:ext cx="0" cy="17145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34573" y="1329750"/>
            <a:ext cx="2242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Hai </a:t>
            </a:r>
            <a:r>
              <a:rPr lang="en-US" sz="1600" dirty="0" err="1"/>
              <a:t>cạnh</a:t>
            </a:r>
            <a:r>
              <a:rPr lang="en-US" sz="1600" dirty="0"/>
              <a:t> </a:t>
            </a:r>
            <a:r>
              <a:rPr lang="en-US" sz="1600" dirty="0" err="1"/>
              <a:t>đối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chữ</a:t>
            </a:r>
            <a:r>
              <a:rPr lang="en-US" sz="1600" dirty="0"/>
              <a:t> </a:t>
            </a:r>
            <a:r>
              <a:rPr lang="en-US" sz="1600" dirty="0" err="1"/>
              <a:t>nhật</a:t>
            </a:r>
            <a:r>
              <a:rPr lang="en-US" sz="1600" dirty="0"/>
              <a:t>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nhau</a:t>
            </a:r>
            <a:r>
              <a:rPr lang="en-US" sz="1600" dirty="0"/>
              <a:t>, </a:t>
            </a:r>
            <a:r>
              <a:rPr lang="en-US" sz="1600" dirty="0" err="1"/>
              <a:t>hai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chéo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chữ</a:t>
            </a:r>
            <a:r>
              <a:rPr lang="en-US" sz="1600" dirty="0"/>
              <a:t> </a:t>
            </a:r>
            <a:r>
              <a:rPr lang="en-US" sz="1600" dirty="0" err="1"/>
              <a:t>nhật</a:t>
            </a:r>
            <a:r>
              <a:rPr lang="en-US" sz="1600" dirty="0"/>
              <a:t>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nhau</a:t>
            </a:r>
            <a:r>
              <a:rPr lang="en-US" sz="1600" dirty="0"/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02531" y="1207500"/>
            <a:ext cx="0" cy="16459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037370" y="841810"/>
            <a:ext cx="363871" cy="3338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 defTabSz="3429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96043" y="3893853"/>
            <a:ext cx="574304" cy="5061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1106" y="3204299"/>
            <a:ext cx="4506686" cy="1861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lnSpc>
                <a:spcPct val="120000"/>
              </a:lnSpc>
              <a:buClrTx/>
            </a:pPr>
            <a:endParaRPr lang="en-US" sz="210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1740346" y="3527567"/>
            <a:ext cx="3474373" cy="41549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18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Trong</a:t>
            </a:r>
            <a:r>
              <a:rPr lang="en-US" sz="18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hình</a:t>
            </a:r>
            <a:r>
              <a:rPr lang="en-US" sz="18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chữ</a:t>
            </a:r>
            <a:r>
              <a:rPr lang="en-US" sz="18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nhật</a:t>
            </a:r>
            <a:r>
              <a:rPr lang="en-US" sz="18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649847" y="3883262"/>
            <a:ext cx="4307945" cy="4154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Bốn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góc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bằng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nhau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bằng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90</a:t>
            </a:r>
            <a:r>
              <a:rPr lang="en-US" sz="1800" kern="1200" baseline="30000" dirty="0">
                <a:solidFill>
                  <a:srgbClr val="C00000"/>
                </a:solidFill>
                <a:cs typeface="Times New Roman" pitchFamily="18" charset="0"/>
              </a:rPr>
              <a:t>0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en-US" sz="1800" kern="1200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642642" y="4227481"/>
            <a:ext cx="4307945" cy="384977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Các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cạnh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đối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bằng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.</a:t>
            </a:r>
            <a:endParaRPr lang="en-US" sz="1800" kern="12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6402" y="3183518"/>
            <a:ext cx="1926923" cy="41549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1800" b="1" i="1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Nhận</a:t>
            </a:r>
            <a:r>
              <a:rPr lang="en-US" sz="1800" b="1" i="1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b="1" i="1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xét</a:t>
            </a:r>
            <a:endParaRPr lang="en-US" sz="1800" b="1" i="1" kern="1200" dirty="0">
              <a:solidFill>
                <a:srgbClr val="00206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1635438" y="4578012"/>
            <a:ext cx="4307945" cy="4154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- Hai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đường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chéo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bằng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.</a:t>
            </a:r>
            <a:endParaRPr lang="en-US" sz="1800" kern="12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3207" y="3129603"/>
            <a:ext cx="2554865" cy="1801023"/>
            <a:chOff x="5913207" y="3129603"/>
            <a:chExt cx="2554865" cy="180102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255" y="3185643"/>
              <a:ext cx="2448817" cy="167048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928973" y="4622849"/>
              <a:ext cx="4114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vi-VN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13207" y="3132235"/>
              <a:ext cx="4114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vi-VN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75558" y="3129603"/>
              <a:ext cx="4114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endParaRPr lang="vi-VN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12986" y="4616375"/>
              <a:ext cx="4114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76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6" grpId="0"/>
      <p:bldP spid="19" grpId="0"/>
      <p:bldP spid="21" grpId="0" animBg="1"/>
      <p:bldP spid="22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09719" y="175592"/>
            <a:ext cx="2087720" cy="406265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buClrTx/>
            </a:pPr>
            <a:r>
              <a:rPr lang="en-US" sz="2000" b="1" u="sng" kern="1200" dirty="0" err="1">
                <a:solidFill>
                  <a:srgbClr val="FFC000">
                    <a:lumMod val="50000"/>
                  </a:srgbClr>
                </a:solidFill>
                <a:ea typeface="+mn-ea"/>
                <a:cs typeface="Times New Roman" pitchFamily="18" charset="0"/>
              </a:rPr>
              <a:t>Thực</a:t>
            </a:r>
            <a:r>
              <a:rPr lang="en-US" sz="2000" b="1" u="sng" kern="1200" dirty="0">
                <a:solidFill>
                  <a:srgbClr val="FFC000">
                    <a:lumMod val="50000"/>
                  </a:srgbClr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000" b="1" u="sng" kern="1200" dirty="0" err="1">
                <a:solidFill>
                  <a:srgbClr val="FFC000">
                    <a:lumMod val="50000"/>
                  </a:srgbClr>
                </a:solidFill>
                <a:ea typeface="+mn-ea"/>
                <a:cs typeface="Times New Roman" pitchFamily="18" charset="0"/>
              </a:rPr>
              <a:t>hành</a:t>
            </a:r>
            <a:r>
              <a:rPr lang="en-US" sz="2000" b="1" u="sng" kern="1200" dirty="0">
                <a:solidFill>
                  <a:srgbClr val="FFC000">
                    <a:lumMod val="50000"/>
                  </a:srgbClr>
                </a:solidFill>
                <a:ea typeface="+mn-ea"/>
                <a:cs typeface="Times New Roman" pitchFamily="18" charset="0"/>
              </a:rPr>
              <a:t> 1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14105" y="910720"/>
            <a:ext cx="6983420" cy="317840"/>
            <a:chOff x="837426" y="1606672"/>
            <a:chExt cx="9311226" cy="423787"/>
          </a:xfrm>
        </p:grpSpPr>
        <p:sp>
          <p:nvSpPr>
            <p:cNvPr id="15" name="Rectangle 14"/>
            <p:cNvSpPr>
              <a:spLocks/>
            </p:cNvSpPr>
            <p:nvPr/>
          </p:nvSpPr>
          <p:spPr>
            <a:xfrm>
              <a:off x="837426" y="1611883"/>
              <a:ext cx="1144929" cy="418576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Bước</a:t>
              </a:r>
              <a:r>
                <a:rPr lang="en-US" sz="1500" kern="1200" dirty="0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 1:</a:t>
              </a:r>
              <a:endParaRPr lang="en-US" sz="1500" kern="1200" dirty="0">
                <a:solidFill>
                  <a:srgbClr val="70AD47">
                    <a:lumMod val="7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1876670" y="1606672"/>
              <a:ext cx="8271982" cy="418576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đoạn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AB = 5cm.</a:t>
              </a:r>
              <a:endParaRPr lang="en-US" sz="15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11891" y="1205616"/>
            <a:ext cx="7239728" cy="637097"/>
            <a:chOff x="852811" y="1975798"/>
            <a:chExt cx="9652970" cy="849461"/>
          </a:xfrm>
        </p:grpSpPr>
        <p:sp>
          <p:nvSpPr>
            <p:cNvPr id="16" name="Rectangle 15"/>
            <p:cNvSpPr>
              <a:spLocks/>
            </p:cNvSpPr>
            <p:nvPr/>
          </p:nvSpPr>
          <p:spPr>
            <a:xfrm>
              <a:off x="852811" y="2094441"/>
              <a:ext cx="1144929" cy="418576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Bước</a:t>
              </a:r>
              <a:r>
                <a:rPr lang="en-US" sz="1500" kern="1200" dirty="0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 2:</a:t>
              </a:r>
              <a:endParaRPr lang="en-US" sz="1500" kern="1200" dirty="0">
                <a:solidFill>
                  <a:srgbClr val="70AD47">
                    <a:lumMod val="7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>
            <a:xfrm>
              <a:off x="1921938" y="1975798"/>
              <a:ext cx="8583843" cy="849461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defTabSz="342900">
                <a:lnSpc>
                  <a:spcPct val="120000"/>
                </a:lnSpc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vuông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góc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với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AB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tại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A.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Trên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đó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lấy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điểm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D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sao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cho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AD = 3 cm.</a:t>
              </a:r>
              <a:endParaRPr lang="en-US" sz="15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6323" y="504200"/>
            <a:ext cx="7964224" cy="429348"/>
            <a:chOff x="1521773" y="1062176"/>
            <a:chExt cx="10618964" cy="572463"/>
          </a:xfrm>
        </p:grpSpPr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1950420" y="1062176"/>
              <a:ext cx="10190317" cy="572463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algn="just" defTabSz="342900">
                <a:lnSpc>
                  <a:spcPct val="150000"/>
                </a:lnSpc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Vẽ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hình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chữ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nhật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ABCD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một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cạnh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bằng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5cm,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một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cạnh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bằng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3cm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theo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hướng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dẫn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sau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:</a:t>
              </a:r>
              <a:endParaRPr lang="vi-VN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21773" y="1167849"/>
              <a:ext cx="428647" cy="39052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r>
                <a:rPr lang="en-US" sz="1500" kern="1200" dirty="0">
                  <a:solidFill>
                    <a:prstClr val="white"/>
                  </a:solidFill>
                  <a:latin typeface="Arial" panose="020B0604020202020204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0010" y="4436319"/>
            <a:ext cx="6877042" cy="637097"/>
            <a:chOff x="1123501" y="7023803"/>
            <a:chExt cx="9111757" cy="993539"/>
          </a:xfrm>
        </p:grpSpPr>
        <p:sp>
          <p:nvSpPr>
            <p:cNvPr id="21" name="Rectangle 20"/>
            <p:cNvSpPr>
              <a:spLocks/>
            </p:cNvSpPr>
            <p:nvPr/>
          </p:nvSpPr>
          <p:spPr>
            <a:xfrm>
              <a:off x="1605563" y="7023803"/>
              <a:ext cx="8629695" cy="993539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defTabSz="342900">
                <a:lnSpc>
                  <a:spcPct val="120000"/>
                </a:lnSpc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Em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hãy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kiểm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tra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lại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hình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vừa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,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xem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các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cạnh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đối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có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bằng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nhau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không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?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Các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góc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có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bằng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nhau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không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?</a:t>
              </a:r>
              <a:endParaRPr lang="en-US" sz="15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23501" y="7259353"/>
              <a:ext cx="428647" cy="4396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r>
                <a:rPr lang="en-US" sz="1500" kern="1200" dirty="0">
                  <a:solidFill>
                    <a:prstClr val="white"/>
                  </a:solidFill>
                  <a:latin typeface="Arial" panose="020B0604020202020204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11891" y="1756033"/>
            <a:ext cx="7495866" cy="637097"/>
            <a:chOff x="877444" y="2536804"/>
            <a:chExt cx="9994488" cy="849463"/>
          </a:xfrm>
        </p:grpSpPr>
        <p:sp>
          <p:nvSpPr>
            <p:cNvPr id="19" name="Rectangle 18"/>
            <p:cNvSpPr>
              <a:spLocks/>
            </p:cNvSpPr>
            <p:nvPr/>
          </p:nvSpPr>
          <p:spPr>
            <a:xfrm>
              <a:off x="877444" y="2629804"/>
              <a:ext cx="1144929" cy="418576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Bước</a:t>
              </a:r>
              <a:r>
                <a:rPr lang="en-US" sz="1500" kern="1200" dirty="0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 3:</a:t>
              </a:r>
              <a:endParaRPr lang="en-US" sz="1500" kern="1200" dirty="0">
                <a:solidFill>
                  <a:srgbClr val="70AD47">
                    <a:lumMod val="7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>
            <a:xfrm>
              <a:off x="1914745" y="2536804"/>
              <a:ext cx="8957187" cy="849463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defTabSz="342900">
                <a:lnSpc>
                  <a:spcPct val="120000"/>
                </a:lnSpc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vuông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góc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với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AB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tại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B.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Trên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đó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lấy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điểm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C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sao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cho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BC = 3 cm.</a:t>
              </a:r>
              <a:endParaRPr lang="en-US" sz="15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220124" y="1631172"/>
            <a:ext cx="1865804" cy="2995962"/>
            <a:chOff x="4927601" y="1701800"/>
            <a:chExt cx="2487739" cy="3994616"/>
          </a:xfrm>
        </p:grpSpPr>
        <p:grpSp>
          <p:nvGrpSpPr>
            <p:cNvPr id="120" name="Group 11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183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179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13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13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5018333" y="4922586"/>
                <a:ext cx="2397007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>
                  <a:buClrTx/>
                </a:pPr>
                <a:r>
                  <a:rPr lang="vi-VN" sz="788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1    2    3    4    5    6    7   8    9  </a:t>
                </a:r>
                <a:endParaRPr lang="en-US" sz="788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 rot="5400000">
              <a:off x="3434188" y="3810719"/>
              <a:ext cx="3486615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ea typeface="+mn-ea"/>
                  <a:cs typeface="+mn-cs"/>
                </a:rPr>
                <a:t>13  12  11  10   9    8    7    6    5    4    3    2            </a:t>
              </a:r>
              <a:endParaRPr lang="en-US" sz="788" kern="12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 rot="16200000">
            <a:off x="2969971" y="1871463"/>
            <a:ext cx="1865803" cy="2995963"/>
            <a:chOff x="3403600" y="1701800"/>
            <a:chExt cx="2487738" cy="3994617"/>
          </a:xfrm>
        </p:grpSpPr>
        <p:grpSp>
          <p:nvGrpSpPr>
            <p:cNvPr id="239" name="Group 238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242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269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27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0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271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43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4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5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6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7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8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9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0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1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2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253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254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0" name="TextBox 239"/>
            <p:cNvSpPr txBox="1"/>
            <p:nvPr/>
          </p:nvSpPr>
          <p:spPr>
            <a:xfrm>
              <a:off x="3494331" y="4911002"/>
              <a:ext cx="2397007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rPr>
                <a:t>1    2    3    4    5    6    7   8    9  </a:t>
              </a:r>
              <a:endParaRPr lang="en-US" sz="788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 rot="5400000">
              <a:off x="1894755" y="3810720"/>
              <a:ext cx="3486614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ea typeface="+mn-ea"/>
                  <a:cs typeface="+mn-cs"/>
                </a:rPr>
                <a:t>13  12  11  10   9    8    7    6    5    4    3    2            </a:t>
              </a:r>
              <a:endParaRPr lang="en-US" sz="788" kern="12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endParaRPr>
            </a:p>
          </p:txBody>
        </p:sp>
      </p:grpSp>
      <p:sp>
        <p:nvSpPr>
          <p:cNvPr id="279" name="TextBox 278"/>
          <p:cNvSpPr txBox="1"/>
          <p:nvPr/>
        </p:nvSpPr>
        <p:spPr>
          <a:xfrm>
            <a:off x="4880294" y="3464565"/>
            <a:ext cx="2739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vi-VN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cxnSp>
        <p:nvCxnSpPr>
          <p:cNvPr id="280" name="Straight Connector 279"/>
          <p:cNvCxnSpPr/>
          <p:nvPr/>
        </p:nvCxnSpPr>
        <p:spPr>
          <a:xfrm rot="16200000">
            <a:off x="4846673" y="4054760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oup 280"/>
          <p:cNvGrpSpPr/>
          <p:nvPr/>
        </p:nvGrpSpPr>
        <p:grpSpPr>
          <a:xfrm>
            <a:off x="1201878" y="2344078"/>
            <a:ext cx="7499702" cy="326762"/>
            <a:chOff x="877444" y="2612697"/>
            <a:chExt cx="9999603" cy="435683"/>
          </a:xfrm>
        </p:grpSpPr>
        <p:sp>
          <p:nvSpPr>
            <p:cNvPr id="282" name="Rectangle 281"/>
            <p:cNvSpPr>
              <a:spLocks/>
            </p:cNvSpPr>
            <p:nvPr/>
          </p:nvSpPr>
          <p:spPr>
            <a:xfrm>
              <a:off x="877444" y="2629804"/>
              <a:ext cx="1144929" cy="418576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Bước</a:t>
              </a:r>
              <a:r>
                <a:rPr lang="en-US" sz="1500" kern="1200" dirty="0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 4:</a:t>
              </a:r>
              <a:endParaRPr lang="en-US" sz="1500" kern="1200" dirty="0">
                <a:solidFill>
                  <a:srgbClr val="70AD47">
                    <a:lumMod val="7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283" name="Rectangle 282"/>
            <p:cNvSpPr>
              <a:spLocks/>
            </p:cNvSpPr>
            <p:nvPr/>
          </p:nvSpPr>
          <p:spPr>
            <a:xfrm>
              <a:off x="1919860" y="2612697"/>
              <a:ext cx="8957187" cy="418576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Nối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C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với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D ta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được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hình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chữ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nhật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ABCD.</a:t>
              </a:r>
              <a:endParaRPr lang="en-US" sz="15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258954" y="1624125"/>
            <a:ext cx="1865804" cy="2995962"/>
            <a:chOff x="3403600" y="1701800"/>
            <a:chExt cx="2487739" cy="3994616"/>
          </a:xfrm>
        </p:grpSpPr>
        <p:grpSp>
          <p:nvGrpSpPr>
            <p:cNvPr id="195" name="Group 194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198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225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23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6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227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9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0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1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2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3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4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5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7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209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210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6" name="TextBox 195"/>
            <p:cNvSpPr txBox="1"/>
            <p:nvPr/>
          </p:nvSpPr>
          <p:spPr>
            <a:xfrm>
              <a:off x="3494332" y="4922587"/>
              <a:ext cx="2397007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rPr>
                <a:t>1    2    3    4    5    6    7   8    9  </a:t>
              </a:r>
              <a:endParaRPr lang="en-US" sz="788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5400000">
              <a:off x="1910187" y="3810719"/>
              <a:ext cx="3486615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ea typeface="+mn-ea"/>
                  <a:cs typeface="+mn-cs"/>
                </a:rPr>
                <a:t>13  12  11  10   9    8    7    6    5    4    3    2            </a:t>
              </a:r>
              <a:endParaRPr lang="en-US" sz="788" kern="12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endParaRPr>
            </a:p>
          </p:txBody>
        </p:sp>
      </p:grpSp>
      <p:cxnSp>
        <p:nvCxnSpPr>
          <p:cNvPr id="233" name="Straight Connector 232"/>
          <p:cNvCxnSpPr/>
          <p:nvPr/>
        </p:nvCxnSpPr>
        <p:spPr>
          <a:xfrm rot="16200000">
            <a:off x="4006484" y="4058463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3992278" y="3472306"/>
            <a:ext cx="2739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vi-VN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pSp>
        <p:nvGrpSpPr>
          <p:cNvPr id="378" name="Group 377"/>
          <p:cNvGrpSpPr/>
          <p:nvPr/>
        </p:nvGrpSpPr>
        <p:grpSpPr>
          <a:xfrm rot="10800000">
            <a:off x="3178091" y="3517089"/>
            <a:ext cx="1865804" cy="2995963"/>
            <a:chOff x="3403600" y="1701800"/>
            <a:chExt cx="2487739" cy="3994617"/>
          </a:xfrm>
        </p:grpSpPr>
        <p:grpSp>
          <p:nvGrpSpPr>
            <p:cNvPr id="379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382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409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41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0" name="Group 149"/>
                <p:cNvGrpSpPr>
                  <a:grpSpLocks/>
                </p:cNvGrpSpPr>
                <p:nvPr/>
              </p:nvGrpSpPr>
              <p:grpSpPr bwMode="auto">
                <a:xfrm>
                  <a:off x="3024" y="2448"/>
                  <a:ext cx="240" cy="384"/>
                  <a:chOff x="2928" y="2160"/>
                  <a:chExt cx="528" cy="768"/>
                </a:xfrm>
              </p:grpSpPr>
              <p:sp>
                <p:nvSpPr>
                  <p:cNvPr id="411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83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4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5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6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7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8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9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90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91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92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393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394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80" name="TextBox 379"/>
            <p:cNvSpPr txBox="1"/>
            <p:nvPr/>
          </p:nvSpPr>
          <p:spPr>
            <a:xfrm>
              <a:off x="3494332" y="4911001"/>
              <a:ext cx="2397007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rPr>
                <a:t>1    2    3    4    5    6    7   8    9  </a:t>
              </a:r>
              <a:endParaRPr lang="en-US" sz="788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 rot="5400000">
              <a:off x="1910187" y="3810720"/>
              <a:ext cx="3486614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ea typeface="+mn-ea"/>
                  <a:cs typeface="+mn-cs"/>
                </a:rPr>
                <a:t>13  12  11  10   9    8    7    6    5    4    3    2            </a:t>
              </a:r>
              <a:endParaRPr lang="en-US" sz="788" kern="12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endParaRPr>
            </a:p>
          </p:txBody>
        </p:sp>
      </p:grpSp>
      <p:cxnSp>
        <p:nvCxnSpPr>
          <p:cNvPr id="424" name="Straight Connector 423"/>
          <p:cNvCxnSpPr/>
          <p:nvPr/>
        </p:nvCxnSpPr>
        <p:spPr>
          <a:xfrm rot="10800000">
            <a:off x="4224969" y="3838147"/>
            <a:ext cx="8229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005695" y="4327357"/>
            <a:ext cx="2739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vi-VN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958927" y="4322094"/>
            <a:ext cx="2739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vi-VN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>
            <a:off x="4277078" y="4302362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4194241" y="4263049"/>
            <a:ext cx="68580" cy="685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5031458" y="4264225"/>
            <a:ext cx="68580" cy="685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1350" kern="1200" dirty="0">
                <a:solidFill>
                  <a:prstClr val="white"/>
                </a:solidFill>
                <a:latin typeface="Arial" panose="020B0604020202020204"/>
              </a:rPr>
              <a:t>D</a:t>
            </a:r>
            <a:endParaRPr lang="vi-VN" sz="135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9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9" grpId="0"/>
      <p:bldP spid="234" grpId="0"/>
      <p:bldP spid="117" grpId="0"/>
      <p:bldP spid="118" grpId="0"/>
      <p:bldP spid="186" grpId="0" animBg="1"/>
      <p:bldP spid="1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313900" y="286604"/>
            <a:ext cx="8407020" cy="6960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i="1" dirty="0" err="1">
                <a:latin typeface="+mn-lt"/>
              </a:rPr>
              <a:t>Trong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sau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đây</a:t>
            </a:r>
            <a:r>
              <a:rPr lang="en-US" sz="2400" i="1" dirty="0">
                <a:latin typeface="+mn-lt"/>
              </a:rPr>
              <a:t>,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nào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là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chữ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nhật</a:t>
            </a:r>
            <a:r>
              <a:rPr lang="en-US" sz="2400" i="1" dirty="0">
                <a:latin typeface="+mn-lt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85" y="3072488"/>
            <a:ext cx="2603918" cy="1737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7476" y="3270334"/>
            <a:ext cx="1374187" cy="134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94" y="1351076"/>
            <a:ext cx="2778780" cy="1367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72" y="1351076"/>
            <a:ext cx="2725815" cy="1550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6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F3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841F177-0318-4A81-9D3E-C176D982D44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6\uFFFD.\uFFFD{1DE8D01E-DD80-434F-B6B3-085F8CC88B78}&quot;,&quot;C:\\Users\\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b19_hinh_chu_nhat_gh (1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7B279D-04C6-48F7-AFC3-43358AB9210A}:3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87EB0F-E913-4013-AA70-0061EFA2E439}: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9E7EBE-CEAE-44D9-A0C4-071D20361F74}:30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D8D572-494A-4D84-AE1F-9C39445F5535}: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AFE796-ECE4-4503-9A8C-3195D8A65840}:3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B7207B-04B1-42E0-94DF-265BA32CE3CA}:3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6BC815-B9D2-43A5-8124-8B286DA78E3E}:3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70BAE9-B095-42E2-9AC9-13232F5ACB4C}:3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D9D06C-C301-4923-A9E6-F17C509B0F78}:3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CAF3BE-0F3E-4B0C-8736-7D2D836A4156}:3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6C7BD2-3911-44F5-8F0A-3B9A35B4904A}:3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85258C-19BD-414B-8FD9-CEA02C287AC6}:3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6C9134-E281-4474-B518-D41EBE682FF4}:3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1B258A-EA07-4390-9667-BB900665821F}:3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5B64C9-E88F-49BC-BB43-B772AA01589C}:3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656D15-017B-48D7-879C-514FA1978C98}:3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89E1A9-6A72-42BC-8BCB-B0AE1A873FA3}:3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A11309-354D-436F-8D85-D4A499C0B9D9}:3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E4D036-FD2A-4C98-95D9-58DDFA655ECA}:3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1FC269-C9C4-42D1-9915-777F3A719439}:3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EF4259-2EC2-49D1-BC1F-7A4EFAAB07F4}: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FCC05A-EEA1-4836-9659-573742391713}:2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035F5B-330F-40E6-BF7B-2F6B9B4F6C10}:3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E44F86-ED73-4819-88DD-54426B2F64AA}:3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95B93B-0E55-4D62-963B-38C7C08F8B6B}:3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DB519A-9E0B-46B0-8C25-F8AC6902984B}:3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0C0972-083C-4DA3-B358-E13CF64EDCD3}:3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7A594A-4BF7-417A-B11D-61AC6C09F3AF}:3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3200E1-771D-4E7E-94BB-36B3656139CE}:3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3629C1-F5D7-4004-A98A-948F9679B735}:27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76C3A4-6EAB-405F-9A8A-AFB98512A80F}:32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DB5494-EC52-4869-A833-D26E3FDFCB87}:2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915040-3F59-4334-AFF7-6635E90945C5}:2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CE3428-6115-40E7-9F97-F889CEE1FCAA}: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C9C360-A03B-4FA9-8B96-70C1790BC483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68F0F6-169C-41A9-B71E-980B981C37FF}:3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E49251-AB7F-43BA-AD52-0A9113C0B3E2}:3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038045-D2DA-4B4C-81FC-CD0CC4A37428}:3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9A3E63-082C-4ED8-9DA6-F88F708A5AF1}:328"/>
</p:tagLst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ature Activities Binder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ature Activities Binder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ature Activities Binder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1981</Words>
  <Application>Microsoft Office PowerPoint</Application>
  <PresentationFormat>On-screen Show (16:9)</PresentationFormat>
  <Paragraphs>287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Roboto Condensed Light</vt:lpstr>
      <vt:lpstr>Wingdings</vt:lpstr>
      <vt:lpstr>Merriweather Sans</vt:lpstr>
      <vt:lpstr>Times New Roman</vt:lpstr>
      <vt:lpstr>Quicksand Light</vt:lpstr>
      <vt:lpstr>Calibri</vt:lpstr>
      <vt:lpstr>Bitter</vt:lpstr>
      <vt:lpstr>Lato</vt:lpstr>
      <vt:lpstr>Arial</vt:lpstr>
      <vt:lpstr>.VnTime</vt:lpstr>
      <vt:lpstr>Jua</vt:lpstr>
      <vt:lpstr>Math Subject for Elementary -4th Grade: Practice Standards by Slidesgo</vt:lpstr>
      <vt:lpstr>1_Nature Activities Binder by Slidesgo</vt:lpstr>
      <vt:lpstr>2_Nature Activities Binder by Slidesgo</vt:lpstr>
      <vt:lpstr>3_Nature Activities Binder by Slidesgo</vt:lpstr>
      <vt:lpstr>TRƯNG BÀY SẢN PHẨM</vt:lpstr>
      <vt:lpstr>PowerPoint Presentation</vt:lpstr>
      <vt:lpstr>NỘI DUNG BÀI HỌC</vt:lpstr>
      <vt:lpstr>HÌNH CHỮ NHẬT</vt:lpstr>
      <vt:lpstr>Một số yếu tố cơ bản của hình chữ nhật</vt:lpstr>
      <vt:lpstr>PowerPoint Presentation</vt:lpstr>
      <vt:lpstr>PowerPoint Presentation</vt:lpstr>
      <vt:lpstr>PowerPoint Presentation</vt:lpstr>
      <vt:lpstr>Trong các hình sau đây, hình nào là hình chữ nhật?</vt:lpstr>
      <vt:lpstr>HÌNH THOI</vt:lpstr>
      <vt:lpstr>Một số yếu tố cơ bản của hình thoi</vt:lpstr>
      <vt:lpstr>Một số hình ảnh của hình thoi trong thực tế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Một số yếu tố cơ bản của hình bình hành</vt:lpstr>
      <vt:lpstr>Một số hình ảnh của hình bình hành trong thực tế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4. Hình thang cân</vt:lpstr>
      <vt:lpstr>Một số yếu tố cơ bản của hình thang cân</vt:lpstr>
      <vt:lpstr>PowerPoint Presentation</vt:lpstr>
      <vt:lpstr>PowerPoint Presentation</vt:lpstr>
      <vt:lpstr>PowerPoint Presentation</vt:lpstr>
      <vt:lpstr>LUYỆN TẬP</vt:lpstr>
      <vt:lpstr>VẬN DỤNG</vt:lpstr>
      <vt:lpstr>HƯỚNG DẪN VỀ NHÀ</vt:lpstr>
      <vt:lpstr>THANH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b19_hinh_chu_nhat_gh (1)</dc:title>
  <dc:creator>LaptopAZ.vn</dc:creator>
  <cp:lastModifiedBy>Office</cp:lastModifiedBy>
  <cp:revision>173</cp:revision>
  <dcterms:modified xsi:type="dcterms:W3CDTF">2025-09-29T08:46:49Z</dcterms:modified>
</cp:coreProperties>
</file>