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0.xml" ContentType="application/vnd.openxmlformats-officedocument.presentationml.notesSlide+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34.xml" ContentType="application/vnd.openxmlformats-officedocument.presentationml.notesSlide+xml"/>
  <Override PartName="/ppt/tags/tag58.xml" ContentType="application/vnd.openxmlformats-officedocument.presentationml.tags+xml"/>
  <Override PartName="/ppt/notesSlides/notesSlide35.xml" ContentType="application/vnd.openxmlformats-officedocument.presentationml.notesSlide+xml"/>
  <Override PartName="/ppt/tags/tag59.xml" ContentType="application/vnd.openxmlformats-officedocument.presentationml.tags+xml"/>
  <Override PartName="/ppt/notesSlides/notesSlide36.xml" ContentType="application/vnd.openxmlformats-officedocument.presentationml.notesSlide+xml"/>
  <Override PartName="/ppt/tags/tag60.xml" ContentType="application/vnd.openxmlformats-officedocument.presentationml.tags+xml"/>
  <Override PartName="/ppt/notesSlides/notesSlide37.xml" ContentType="application/vnd.openxmlformats-officedocument.presentationml.notesSlide+xml"/>
  <Override PartName="/ppt/tags/tag61.xml" ContentType="application/vnd.openxmlformats-officedocument.presentationml.tags+xml"/>
  <Override PartName="/ppt/notesSlides/notesSlide38.xml" ContentType="application/vnd.openxmlformats-officedocument.presentationml.notesSlide+xml"/>
  <Override PartName="/ppt/tags/tag62.xml" ContentType="application/vnd.openxmlformats-officedocument.presentationml.tags+xml"/>
  <Override PartName="/ppt/notesSlides/notesSlide39.xml" ContentType="application/vnd.openxmlformats-officedocument.presentationml.notesSlide+xml"/>
  <Override PartName="/ppt/tags/tag63.xml" ContentType="application/vnd.openxmlformats-officedocument.presentationml.tags+xml"/>
  <Override PartName="/ppt/notesSlides/notesSlide40.xml" ContentType="application/vnd.openxmlformats-officedocument.presentationml.notesSlide+xml"/>
  <Override PartName="/ppt/tags/tag64.xml" ContentType="application/vnd.openxmlformats-officedocument.presentationml.tags+xml"/>
  <Override PartName="/ppt/notesSlides/notesSlide4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42.xml" ContentType="application/vnd.openxmlformats-officedocument.presentationml.notesSlide+xml"/>
  <Override PartName="/ppt/tags/tag71.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72"/>
  </p:notesMasterIdLst>
  <p:sldIdLst>
    <p:sldId id="256" r:id="rId2"/>
    <p:sldId id="257" r:id="rId3"/>
    <p:sldId id="260" r:id="rId4"/>
    <p:sldId id="259" r:id="rId5"/>
    <p:sldId id="258" r:id="rId6"/>
    <p:sldId id="261" r:id="rId7"/>
    <p:sldId id="290" r:id="rId8"/>
    <p:sldId id="262" r:id="rId9"/>
    <p:sldId id="264" r:id="rId10"/>
    <p:sldId id="291" r:id="rId11"/>
    <p:sldId id="292" r:id="rId12"/>
    <p:sldId id="293" r:id="rId13"/>
    <p:sldId id="294" r:id="rId14"/>
    <p:sldId id="296" r:id="rId15"/>
    <p:sldId id="295" r:id="rId16"/>
    <p:sldId id="297" r:id="rId17"/>
    <p:sldId id="298" r:id="rId18"/>
    <p:sldId id="308" r:id="rId19"/>
    <p:sldId id="301" r:id="rId20"/>
    <p:sldId id="302" r:id="rId21"/>
    <p:sldId id="309" r:id="rId22"/>
    <p:sldId id="310" r:id="rId23"/>
    <p:sldId id="311" r:id="rId24"/>
    <p:sldId id="300" r:id="rId25"/>
    <p:sldId id="303" r:id="rId26"/>
    <p:sldId id="312" r:id="rId27"/>
    <p:sldId id="305" r:id="rId28"/>
    <p:sldId id="313" r:id="rId29"/>
    <p:sldId id="307" r:id="rId30"/>
    <p:sldId id="314" r:id="rId31"/>
    <p:sldId id="315" r:id="rId32"/>
    <p:sldId id="306" r:id="rId33"/>
    <p:sldId id="316" r:id="rId34"/>
    <p:sldId id="317" r:id="rId35"/>
    <p:sldId id="265" r:id="rId36"/>
    <p:sldId id="318" r:id="rId37"/>
    <p:sldId id="319" r:id="rId38"/>
    <p:sldId id="320" r:id="rId39"/>
    <p:sldId id="321" r:id="rId40"/>
    <p:sldId id="263" r:id="rId41"/>
    <p:sldId id="322" r:id="rId42"/>
    <p:sldId id="323" r:id="rId43"/>
    <p:sldId id="324" r:id="rId44"/>
    <p:sldId id="325" r:id="rId45"/>
    <p:sldId id="326" r:id="rId46"/>
    <p:sldId id="267" r:id="rId47"/>
    <p:sldId id="327" r:id="rId48"/>
    <p:sldId id="328" r:id="rId49"/>
    <p:sldId id="329" r:id="rId50"/>
    <p:sldId id="330" r:id="rId51"/>
    <p:sldId id="331" r:id="rId52"/>
    <p:sldId id="332" r:id="rId53"/>
    <p:sldId id="333" r:id="rId54"/>
    <p:sldId id="334" r:id="rId55"/>
    <p:sldId id="335" r:id="rId56"/>
    <p:sldId id="337" r:id="rId57"/>
    <p:sldId id="338" r:id="rId58"/>
    <p:sldId id="266" r:id="rId59"/>
    <p:sldId id="268" r:id="rId60"/>
    <p:sldId id="339" r:id="rId61"/>
    <p:sldId id="270" r:id="rId62"/>
    <p:sldId id="340" r:id="rId63"/>
    <p:sldId id="341" r:id="rId64"/>
    <p:sldId id="342" r:id="rId65"/>
    <p:sldId id="343" r:id="rId66"/>
    <p:sldId id="344" r:id="rId67"/>
    <p:sldId id="345" r:id="rId68"/>
    <p:sldId id="346" r:id="rId69"/>
    <p:sldId id="271" r:id="rId70"/>
    <p:sldId id="269" r:id="rId71"/>
  </p:sldIdLst>
  <p:sldSz cx="9144000" cy="5143500" type="screen16x9"/>
  <p:notesSz cx="6858000" cy="9144000"/>
  <p:embeddedFontLst>
    <p:embeddedFont>
      <p:font typeface="DengXian" panose="02010600030101010101" pitchFamily="2" charset="-122"/>
      <p:regular r:id="rId73"/>
      <p:bold r:id="rId74"/>
    </p:embeddedFont>
    <p:embeddedFont>
      <p:font typeface="Cambria Math" panose="02040503050406030204" pitchFamily="18" charset="0"/>
      <p:regular r:id="rId75"/>
    </p:embeddedFont>
    <p:embeddedFont>
      <p:font typeface="Catamaran" charset="0"/>
      <p:regular r:id="rId76"/>
      <p:bold r:id="rId77"/>
    </p:embeddedFont>
    <p:embeddedFont>
      <p:font typeface="Fredoka One" panose="02000000000000000000" pitchFamily="2" charset="0"/>
      <p:regular r:id="rId78"/>
    </p:embeddedFont>
    <p:embeddedFont>
      <p:font typeface="Open Sans" panose="020B0606030504020204" pitchFamily="34" charset="0"/>
      <p:regular r:id="rId79"/>
      <p:bold r:id="rId80"/>
      <p:italic r:id="rId81"/>
      <p:boldItalic r:id="rId82"/>
    </p:embeddedFont>
  </p:embeddedFontLst>
  <p:custDataLst>
    <p:tags r:id="rId8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A74"/>
    <a:srgbClr val="E3626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6BDD62-F579-4FA1-8856-1BB78831AF50}">
  <a:tblStyle styleId="{816BDD62-F579-4FA1-8856-1BB78831AF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8" autoAdjust="0"/>
    <p:restoredTop sz="93297" autoAdjust="0"/>
  </p:normalViewPr>
  <p:slideViewPr>
    <p:cSldViewPr snapToGrid="0">
      <p:cViewPr varScale="1">
        <p:scale>
          <a:sx n="86" d="100"/>
          <a:sy n="86" d="100"/>
        </p:scale>
        <p:origin x="9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10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32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42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048a1ba5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048a1ba5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635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52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80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01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667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41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36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967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445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81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89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048a1ba5f3_0_1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048a1ba5f3_0_1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877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4099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99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dc3fa9396c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dc3fa9396c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dc3fa939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dc3fa939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769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002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092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20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93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048a1ba5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048a1ba5f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048a1ba5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048a1ba5f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879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048a1ba5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048a1ba5f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307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368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215e4c914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1215e4c914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79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048a1ba5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048a1ba5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63088" y="1105823"/>
            <a:ext cx="6217800" cy="2377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80419" y="370171"/>
            <a:ext cx="8583168" cy="1371769"/>
            <a:chOff x="227594" y="3591246"/>
            <a:chExt cx="8583168" cy="1371769"/>
          </a:xfrm>
        </p:grpSpPr>
        <p:sp>
          <p:nvSpPr>
            <p:cNvPr id="12" name="Google Shape;12;p2"/>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47025" y="3695406"/>
              <a:ext cx="111978" cy="112007"/>
              <a:chOff x="876575" y="3086756"/>
              <a:chExt cx="111978" cy="112007"/>
            </a:xfrm>
          </p:grpSpPr>
          <p:sp>
            <p:nvSpPr>
              <p:cNvPr id="16" name="Google Shape;16;p2"/>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714330" y="3614445"/>
              <a:ext cx="112058" cy="111848"/>
              <a:chOff x="3805280" y="3005795"/>
              <a:chExt cx="112058" cy="111848"/>
            </a:xfrm>
          </p:grpSpPr>
          <p:sp>
            <p:nvSpPr>
              <p:cNvPr id="21" name="Google Shape;21;p2"/>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179353" y="4496083"/>
              <a:ext cx="111978" cy="112007"/>
              <a:chOff x="4270303" y="3887433"/>
              <a:chExt cx="111978" cy="112007"/>
            </a:xfrm>
          </p:grpSpPr>
          <p:sp>
            <p:nvSpPr>
              <p:cNvPr id="27" name="Google Shape;27;p2"/>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1211968" y="4415122"/>
              <a:ext cx="112058" cy="111848"/>
              <a:chOff x="1341518" y="3806472"/>
              <a:chExt cx="112058" cy="111848"/>
            </a:xfrm>
          </p:grpSpPr>
          <p:sp>
            <p:nvSpPr>
              <p:cNvPr id="32" name="Google Shape;32;p2"/>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
        <p:cNvGrpSpPr/>
        <p:nvPr/>
      </p:nvGrpSpPr>
      <p:grpSpPr>
        <a:xfrm>
          <a:off x="0" y="0"/>
          <a:ext cx="0" cy="0"/>
          <a:chOff x="0" y="0"/>
          <a:chExt cx="0" cy="0"/>
        </a:xfrm>
      </p:grpSpPr>
      <p:sp>
        <p:nvSpPr>
          <p:cNvPr id="169" name="Google Shape;169;p11"/>
          <p:cNvSpPr txBox="1">
            <a:spLocks noGrp="1"/>
          </p:cNvSpPr>
          <p:nvPr>
            <p:ph type="title" hasCustomPrompt="1"/>
          </p:nvPr>
        </p:nvSpPr>
        <p:spPr>
          <a:xfrm>
            <a:off x="720000" y="1558475"/>
            <a:ext cx="7704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0" name="Google Shape;170;p11"/>
          <p:cNvSpPr txBox="1">
            <a:spLocks noGrp="1"/>
          </p:cNvSpPr>
          <p:nvPr>
            <p:ph type="subTitle" idx="1"/>
          </p:nvPr>
        </p:nvSpPr>
        <p:spPr>
          <a:xfrm>
            <a:off x="1284000" y="3069625"/>
            <a:ext cx="657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1" name="Google Shape;171;p11"/>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a:off x="280419" y="370171"/>
            <a:ext cx="8583168" cy="1371769"/>
            <a:chOff x="227594" y="3591246"/>
            <a:chExt cx="8583168" cy="1371769"/>
          </a:xfrm>
        </p:grpSpPr>
        <p:sp>
          <p:nvSpPr>
            <p:cNvPr id="173" name="Google Shape;173;p11"/>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747025" y="3695406"/>
              <a:ext cx="111978" cy="112007"/>
              <a:chOff x="876575" y="3086756"/>
              <a:chExt cx="111978" cy="112007"/>
            </a:xfrm>
          </p:grpSpPr>
          <p:sp>
            <p:nvSpPr>
              <p:cNvPr id="177" name="Google Shape;177;p11"/>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1"/>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1"/>
            <p:cNvGrpSpPr/>
            <p:nvPr/>
          </p:nvGrpSpPr>
          <p:grpSpPr>
            <a:xfrm>
              <a:off x="7714330" y="3614445"/>
              <a:ext cx="112058" cy="111848"/>
              <a:chOff x="3805280" y="3005795"/>
              <a:chExt cx="112058" cy="111848"/>
            </a:xfrm>
          </p:grpSpPr>
          <p:sp>
            <p:nvSpPr>
              <p:cNvPr id="182" name="Google Shape;182;p11"/>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1"/>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1"/>
            <p:cNvGrpSpPr/>
            <p:nvPr/>
          </p:nvGrpSpPr>
          <p:grpSpPr>
            <a:xfrm>
              <a:off x="8179353" y="4496083"/>
              <a:ext cx="111978" cy="112007"/>
              <a:chOff x="4270303" y="3887433"/>
              <a:chExt cx="111978" cy="112007"/>
            </a:xfrm>
          </p:grpSpPr>
          <p:sp>
            <p:nvSpPr>
              <p:cNvPr id="188" name="Google Shape;188;p11"/>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1"/>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1"/>
            <p:cNvGrpSpPr/>
            <p:nvPr/>
          </p:nvGrpSpPr>
          <p:grpSpPr>
            <a:xfrm>
              <a:off x="1211968" y="4415122"/>
              <a:ext cx="112058" cy="111848"/>
              <a:chOff x="1341518" y="3806472"/>
              <a:chExt cx="112058" cy="111848"/>
            </a:xfrm>
          </p:grpSpPr>
          <p:sp>
            <p:nvSpPr>
              <p:cNvPr id="193" name="Google Shape;193;p11"/>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720000" y="1913575"/>
            <a:ext cx="77040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8" name="Google Shape;198;p13"/>
          <p:cNvSpPr txBox="1">
            <a:spLocks noGrp="1"/>
          </p:cNvSpPr>
          <p:nvPr>
            <p:ph type="title" idx="2" hasCustomPrompt="1"/>
          </p:nvPr>
        </p:nvSpPr>
        <p:spPr>
          <a:xfrm>
            <a:off x="3657600" y="652871"/>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99" name="Google Shape;199;p13"/>
          <p:cNvGrpSpPr/>
          <p:nvPr/>
        </p:nvGrpSpPr>
        <p:grpSpPr>
          <a:xfrm>
            <a:off x="280419" y="370171"/>
            <a:ext cx="8583168" cy="1371769"/>
            <a:chOff x="227594" y="3591246"/>
            <a:chExt cx="8583168" cy="1371769"/>
          </a:xfrm>
        </p:grpSpPr>
        <p:sp>
          <p:nvSpPr>
            <p:cNvPr id="200" name="Google Shape;200;p13"/>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3"/>
            <p:cNvGrpSpPr/>
            <p:nvPr/>
          </p:nvGrpSpPr>
          <p:grpSpPr>
            <a:xfrm>
              <a:off x="747025" y="3695406"/>
              <a:ext cx="111978" cy="112007"/>
              <a:chOff x="876575" y="3086756"/>
              <a:chExt cx="111978" cy="112007"/>
            </a:xfrm>
          </p:grpSpPr>
          <p:sp>
            <p:nvSpPr>
              <p:cNvPr id="204" name="Google Shape;204;p13"/>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3"/>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13"/>
            <p:cNvGrpSpPr/>
            <p:nvPr/>
          </p:nvGrpSpPr>
          <p:grpSpPr>
            <a:xfrm>
              <a:off x="7714330" y="3614445"/>
              <a:ext cx="112058" cy="111848"/>
              <a:chOff x="3805280" y="3005795"/>
              <a:chExt cx="112058" cy="111848"/>
            </a:xfrm>
          </p:grpSpPr>
          <p:sp>
            <p:nvSpPr>
              <p:cNvPr id="209" name="Google Shape;209;p13"/>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13"/>
            <p:cNvGrpSpPr/>
            <p:nvPr/>
          </p:nvGrpSpPr>
          <p:grpSpPr>
            <a:xfrm>
              <a:off x="8179353" y="4496083"/>
              <a:ext cx="111978" cy="112007"/>
              <a:chOff x="4270303" y="3887433"/>
              <a:chExt cx="111978" cy="112007"/>
            </a:xfrm>
          </p:grpSpPr>
          <p:sp>
            <p:nvSpPr>
              <p:cNvPr id="215" name="Google Shape;215;p13"/>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3"/>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3"/>
            <p:cNvGrpSpPr/>
            <p:nvPr/>
          </p:nvGrpSpPr>
          <p:grpSpPr>
            <a:xfrm>
              <a:off x="1211968" y="4415122"/>
              <a:ext cx="112058" cy="111848"/>
              <a:chOff x="1341518" y="3806472"/>
              <a:chExt cx="112058" cy="111848"/>
            </a:xfrm>
          </p:grpSpPr>
          <p:sp>
            <p:nvSpPr>
              <p:cNvPr id="220" name="Google Shape;220;p13"/>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2" name="Google Shape;222;p13"/>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txBox="1">
            <a:spLocks noGrp="1"/>
          </p:cNvSpPr>
          <p:nvPr>
            <p:ph type="subTitle" idx="1"/>
          </p:nvPr>
        </p:nvSpPr>
        <p:spPr>
          <a:xfrm>
            <a:off x="1737300" y="2827975"/>
            <a:ext cx="5669400" cy="10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14"/>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14"/>
          <p:cNvGrpSpPr/>
          <p:nvPr/>
        </p:nvGrpSpPr>
        <p:grpSpPr>
          <a:xfrm rot="5400000" flipH="1">
            <a:off x="7916143" y="159855"/>
            <a:ext cx="1096432" cy="942260"/>
            <a:chOff x="7714330" y="3591246"/>
            <a:chExt cx="1096432" cy="942260"/>
          </a:xfrm>
        </p:grpSpPr>
        <p:sp>
          <p:nvSpPr>
            <p:cNvPr id="228" name="Google Shape;228;p14"/>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flipH="1">
              <a:off x="8383738" y="3785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14"/>
            <p:cNvGrpSpPr/>
            <p:nvPr/>
          </p:nvGrpSpPr>
          <p:grpSpPr>
            <a:xfrm>
              <a:off x="7714330" y="3614445"/>
              <a:ext cx="112058" cy="111848"/>
              <a:chOff x="3805280" y="3005795"/>
              <a:chExt cx="112058" cy="111848"/>
            </a:xfrm>
          </p:grpSpPr>
          <p:sp>
            <p:nvSpPr>
              <p:cNvPr id="231" name="Google Shape;231;p14"/>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4"/>
            <p:cNvGrpSpPr/>
            <p:nvPr/>
          </p:nvGrpSpPr>
          <p:grpSpPr>
            <a:xfrm>
              <a:off x="8633978" y="4038883"/>
              <a:ext cx="111978" cy="112007"/>
              <a:chOff x="4724928" y="3430233"/>
              <a:chExt cx="111978" cy="112007"/>
            </a:xfrm>
          </p:grpSpPr>
          <p:sp>
            <p:nvSpPr>
              <p:cNvPr id="234" name="Google Shape;234;p14"/>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4"/>
            <p:cNvSpPr/>
            <p:nvPr/>
          </p:nvSpPr>
          <p:spPr>
            <a:xfrm>
              <a:off x="8467874" y="45057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37"/>
        <p:cNvGrpSpPr/>
        <p:nvPr/>
      </p:nvGrpSpPr>
      <p:grpSpPr>
        <a:xfrm>
          <a:off x="0" y="0"/>
          <a:ext cx="0" cy="0"/>
          <a:chOff x="0" y="0"/>
          <a:chExt cx="0" cy="0"/>
        </a:xfrm>
      </p:grpSpPr>
      <p:sp>
        <p:nvSpPr>
          <p:cNvPr id="238" name="Google Shape;238;p15"/>
          <p:cNvSpPr txBox="1">
            <a:spLocks noGrp="1"/>
          </p:cNvSpPr>
          <p:nvPr>
            <p:ph type="title"/>
          </p:nvPr>
        </p:nvSpPr>
        <p:spPr>
          <a:xfrm>
            <a:off x="720000" y="2199975"/>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5"/>
          <p:cNvSpPr txBox="1">
            <a:spLocks noGrp="1"/>
          </p:cNvSpPr>
          <p:nvPr>
            <p:ph type="title" idx="2" hasCustomPrompt="1"/>
          </p:nvPr>
        </p:nvSpPr>
        <p:spPr>
          <a:xfrm>
            <a:off x="720000" y="160657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5"/>
          <p:cNvSpPr txBox="1">
            <a:spLocks noGrp="1"/>
          </p:cNvSpPr>
          <p:nvPr>
            <p:ph type="title" idx="3"/>
          </p:nvPr>
        </p:nvSpPr>
        <p:spPr>
          <a:xfrm>
            <a:off x="4571989" y="2199975"/>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1" name="Google Shape;241;p15"/>
          <p:cNvSpPr txBox="1">
            <a:spLocks noGrp="1"/>
          </p:cNvSpPr>
          <p:nvPr>
            <p:ph type="title" idx="4" hasCustomPrompt="1"/>
          </p:nvPr>
        </p:nvSpPr>
        <p:spPr>
          <a:xfrm>
            <a:off x="4571989" y="160657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15"/>
          <p:cNvSpPr txBox="1">
            <a:spLocks noGrp="1"/>
          </p:cNvSpPr>
          <p:nvPr>
            <p:ph type="title" idx="5"/>
          </p:nvPr>
        </p:nvSpPr>
        <p:spPr>
          <a:xfrm>
            <a:off x="720000" y="36649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3" name="Google Shape;243;p15"/>
          <p:cNvSpPr txBox="1">
            <a:spLocks noGrp="1"/>
          </p:cNvSpPr>
          <p:nvPr>
            <p:ph type="title" idx="6" hasCustomPrompt="1"/>
          </p:nvPr>
        </p:nvSpPr>
        <p:spPr>
          <a:xfrm>
            <a:off x="720000" y="307172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15"/>
          <p:cNvSpPr txBox="1">
            <a:spLocks noGrp="1"/>
          </p:cNvSpPr>
          <p:nvPr>
            <p:ph type="title" idx="7"/>
          </p:nvPr>
        </p:nvSpPr>
        <p:spPr>
          <a:xfrm>
            <a:off x="4571989" y="36649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15"/>
          <p:cNvSpPr txBox="1">
            <a:spLocks noGrp="1"/>
          </p:cNvSpPr>
          <p:nvPr>
            <p:ph type="title" idx="8" hasCustomPrompt="1"/>
          </p:nvPr>
        </p:nvSpPr>
        <p:spPr>
          <a:xfrm>
            <a:off x="4571989" y="307172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6" name="Google Shape;246;p15"/>
          <p:cNvSpPr txBox="1">
            <a:spLocks noGrp="1"/>
          </p:cNvSpPr>
          <p:nvPr>
            <p:ph type="title" idx="9"/>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7" name="Google Shape;247;p15"/>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5"/>
          <p:cNvGrpSpPr/>
          <p:nvPr/>
        </p:nvGrpSpPr>
        <p:grpSpPr>
          <a:xfrm>
            <a:off x="7424494" y="217771"/>
            <a:ext cx="1439093" cy="1094660"/>
            <a:chOff x="7371669" y="3591246"/>
            <a:chExt cx="1439093" cy="1094660"/>
          </a:xfrm>
        </p:grpSpPr>
        <p:sp>
          <p:nvSpPr>
            <p:cNvPr id="249" name="Google Shape;249;p15"/>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flipH="1">
              <a:off x="8002738" y="4166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5"/>
            <p:cNvGrpSpPr/>
            <p:nvPr/>
          </p:nvGrpSpPr>
          <p:grpSpPr>
            <a:xfrm>
              <a:off x="7714330" y="3614445"/>
              <a:ext cx="112058" cy="111848"/>
              <a:chOff x="3805280" y="3005795"/>
              <a:chExt cx="112058" cy="111848"/>
            </a:xfrm>
          </p:grpSpPr>
          <p:sp>
            <p:nvSpPr>
              <p:cNvPr id="252" name="Google Shape;252;p15"/>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5"/>
            <p:cNvSpPr/>
            <p:nvPr/>
          </p:nvSpPr>
          <p:spPr>
            <a:xfrm>
              <a:off x="7371669" y="41386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15"/>
            <p:cNvGrpSpPr/>
            <p:nvPr/>
          </p:nvGrpSpPr>
          <p:grpSpPr>
            <a:xfrm>
              <a:off x="8633978" y="4038883"/>
              <a:ext cx="111978" cy="112007"/>
              <a:chOff x="4724928" y="3430233"/>
              <a:chExt cx="111978" cy="112007"/>
            </a:xfrm>
          </p:grpSpPr>
          <p:sp>
            <p:nvSpPr>
              <p:cNvPr id="256" name="Google Shape;256;p15"/>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5"/>
            <p:cNvSpPr/>
            <p:nvPr/>
          </p:nvSpPr>
          <p:spPr>
            <a:xfrm>
              <a:off x="8391674" y="46581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59"/>
        <p:cNvGrpSpPr/>
        <p:nvPr/>
      </p:nvGrpSpPr>
      <p:grpSpPr>
        <a:xfrm>
          <a:off x="0" y="0"/>
          <a:ext cx="0" cy="0"/>
          <a:chOff x="0" y="0"/>
          <a:chExt cx="0" cy="0"/>
        </a:xfrm>
      </p:grpSpPr>
      <p:sp>
        <p:nvSpPr>
          <p:cNvPr id="260" name="Google Shape;260;p16"/>
          <p:cNvSpPr txBox="1">
            <a:spLocks noGrp="1"/>
          </p:cNvSpPr>
          <p:nvPr>
            <p:ph type="ctrTitle"/>
          </p:nvPr>
        </p:nvSpPr>
        <p:spPr>
          <a:xfrm>
            <a:off x="2429950" y="540000"/>
            <a:ext cx="4284000" cy="136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1" name="Google Shape;261;p16"/>
          <p:cNvSpPr txBox="1">
            <a:spLocks noGrp="1"/>
          </p:cNvSpPr>
          <p:nvPr>
            <p:ph type="subTitle" idx="1"/>
          </p:nvPr>
        </p:nvSpPr>
        <p:spPr>
          <a:xfrm>
            <a:off x="2425075" y="1537800"/>
            <a:ext cx="4293900" cy="12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62" name="Google Shape;262;p16"/>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6"/>
          <p:cNvGrpSpPr/>
          <p:nvPr/>
        </p:nvGrpSpPr>
        <p:grpSpPr>
          <a:xfrm>
            <a:off x="280419" y="370171"/>
            <a:ext cx="8583168" cy="1371769"/>
            <a:chOff x="227594" y="3591246"/>
            <a:chExt cx="8583168" cy="1371769"/>
          </a:xfrm>
        </p:grpSpPr>
        <p:sp>
          <p:nvSpPr>
            <p:cNvPr id="264" name="Google Shape;264;p16"/>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16"/>
            <p:cNvGrpSpPr/>
            <p:nvPr/>
          </p:nvGrpSpPr>
          <p:grpSpPr>
            <a:xfrm>
              <a:off x="747025" y="3695406"/>
              <a:ext cx="111978" cy="112007"/>
              <a:chOff x="876575" y="3086756"/>
              <a:chExt cx="111978" cy="112007"/>
            </a:xfrm>
          </p:grpSpPr>
          <p:sp>
            <p:nvSpPr>
              <p:cNvPr id="268" name="Google Shape;268;p16"/>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6"/>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16"/>
            <p:cNvGrpSpPr/>
            <p:nvPr/>
          </p:nvGrpSpPr>
          <p:grpSpPr>
            <a:xfrm>
              <a:off x="7714330" y="3614445"/>
              <a:ext cx="112058" cy="111848"/>
              <a:chOff x="3805280" y="3005795"/>
              <a:chExt cx="112058" cy="111848"/>
            </a:xfrm>
          </p:grpSpPr>
          <p:sp>
            <p:nvSpPr>
              <p:cNvPr id="273" name="Google Shape;273;p16"/>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6"/>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6"/>
            <p:cNvGrpSpPr/>
            <p:nvPr/>
          </p:nvGrpSpPr>
          <p:grpSpPr>
            <a:xfrm>
              <a:off x="8179353" y="4496083"/>
              <a:ext cx="111978" cy="112007"/>
              <a:chOff x="4270303" y="3887433"/>
              <a:chExt cx="111978" cy="112007"/>
            </a:xfrm>
          </p:grpSpPr>
          <p:sp>
            <p:nvSpPr>
              <p:cNvPr id="279" name="Google Shape;279;p16"/>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6"/>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6"/>
            <p:cNvGrpSpPr/>
            <p:nvPr/>
          </p:nvGrpSpPr>
          <p:grpSpPr>
            <a:xfrm>
              <a:off x="1211968" y="4415122"/>
              <a:ext cx="112058" cy="111848"/>
              <a:chOff x="1341518" y="3806472"/>
              <a:chExt cx="112058" cy="111848"/>
            </a:xfrm>
          </p:grpSpPr>
          <p:sp>
            <p:nvSpPr>
              <p:cNvPr id="284" name="Google Shape;284;p16"/>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6" name="Google Shape;286;p16"/>
          <p:cNvSpPr txBox="1"/>
          <p:nvPr/>
        </p:nvSpPr>
        <p:spPr>
          <a:xfrm>
            <a:off x="2496350" y="4100700"/>
            <a:ext cx="4151100" cy="7314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 sz="1200">
                <a:solidFill>
                  <a:schemeClr val="accent3"/>
                </a:solidFill>
                <a:latin typeface="Catamaran"/>
                <a:ea typeface="Catamaran"/>
                <a:cs typeface="Catamaran"/>
                <a:sym typeface="Catamaran"/>
              </a:rPr>
              <a:t>CREDITS: This template has been created by </a:t>
            </a:r>
            <a:r>
              <a:rPr lang="en" sz="1200" b="1">
                <a:solidFill>
                  <a:schemeClr val="accent3"/>
                </a:solidFill>
                <a:uFill>
                  <a:noFill/>
                </a:uFill>
                <a:latin typeface="Catamaran"/>
                <a:ea typeface="Catamaran"/>
                <a:cs typeface="Catamaran"/>
                <a:sym typeface="Catamaran"/>
                <a:hlinkClick r:id="rId2">
                  <a:extLst>
                    <a:ext uri="{A12FA001-AC4F-418D-AE19-62706E023703}">
                      <ahyp:hlinkClr xmlns:ahyp="http://schemas.microsoft.com/office/drawing/2018/hyperlinkcolor" val="tx"/>
                    </a:ext>
                  </a:extLst>
                </a:hlinkClick>
              </a:rPr>
              <a:t>Slidesgo</a:t>
            </a:r>
            <a:r>
              <a:rPr lang="en" sz="1200">
                <a:solidFill>
                  <a:schemeClr val="accent3"/>
                </a:solidFill>
                <a:latin typeface="Catamaran"/>
                <a:ea typeface="Catamaran"/>
                <a:cs typeface="Catamaran"/>
                <a:sym typeface="Catamaran"/>
              </a:rPr>
              <a:t>, and includes icons by </a:t>
            </a:r>
            <a:r>
              <a:rPr lang="en" sz="1200" b="1">
                <a:solidFill>
                  <a:schemeClr val="accent3"/>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sz="1200">
                <a:solidFill>
                  <a:schemeClr val="accent3"/>
                </a:solidFill>
                <a:latin typeface="Catamaran"/>
                <a:ea typeface="Catamaran"/>
                <a:cs typeface="Catamaran"/>
                <a:sym typeface="Catamaran"/>
              </a:rPr>
              <a:t>, infographics &amp; images by </a:t>
            </a:r>
            <a:r>
              <a:rPr lang="en" sz="1200" b="1">
                <a:solidFill>
                  <a:schemeClr val="accent3"/>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r>
              <a:rPr lang="en" sz="1200">
                <a:solidFill>
                  <a:schemeClr val="accent3"/>
                </a:solidFill>
                <a:latin typeface="Catamaran"/>
                <a:ea typeface="Catamaran"/>
                <a:cs typeface="Catamaran"/>
                <a:sym typeface="Catamaran"/>
              </a:rPr>
              <a:t> and content by </a:t>
            </a:r>
            <a:r>
              <a:rPr lang="en" sz="1200" b="1">
                <a:solidFill>
                  <a:schemeClr val="accent3"/>
                </a:solidFill>
                <a:latin typeface="Catamaran"/>
                <a:ea typeface="Catamaran"/>
                <a:cs typeface="Catamaran"/>
                <a:sym typeface="Catamaran"/>
              </a:rPr>
              <a:t>Eliana Delacour</a:t>
            </a:r>
            <a:endParaRPr sz="1200" b="1">
              <a:solidFill>
                <a:schemeClr val="accent3"/>
              </a:solidFill>
              <a:latin typeface="Catamaran"/>
              <a:ea typeface="Catamaran"/>
              <a:cs typeface="Catamaran"/>
              <a:sym typeface="Catamaran"/>
            </a:endParaRPr>
          </a:p>
          <a:p>
            <a:pPr marL="0" lvl="0" indent="0" algn="l" rtl="0">
              <a:lnSpc>
                <a:spcPct val="100000"/>
              </a:lnSpc>
              <a:spcBef>
                <a:spcPts val="0"/>
              </a:spcBef>
              <a:spcAft>
                <a:spcPts val="0"/>
              </a:spcAft>
              <a:buNone/>
            </a:pPr>
            <a:endParaRPr sz="1200">
              <a:solidFill>
                <a:schemeClr val="accent3"/>
              </a:solidFill>
              <a:latin typeface="Catamaran"/>
              <a:ea typeface="Catamaran"/>
              <a:cs typeface="Catamaran"/>
              <a:sym typeface="Catamar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7"/>
        <p:cNvGrpSpPr/>
        <p:nvPr/>
      </p:nvGrpSpPr>
      <p:grpSpPr>
        <a:xfrm>
          <a:off x="0" y="0"/>
          <a:ext cx="0" cy="0"/>
          <a:chOff x="0" y="0"/>
          <a:chExt cx="0" cy="0"/>
        </a:xfrm>
      </p:grpSpPr>
      <p:sp>
        <p:nvSpPr>
          <p:cNvPr id="288" name="Google Shape;288;p17"/>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9"/>
        <p:cNvGrpSpPr/>
        <p:nvPr/>
      </p:nvGrpSpPr>
      <p:grpSpPr>
        <a:xfrm>
          <a:off x="0" y="0"/>
          <a:ext cx="0" cy="0"/>
          <a:chOff x="0" y="0"/>
          <a:chExt cx="0" cy="0"/>
        </a:xfrm>
      </p:grpSpPr>
      <p:sp>
        <p:nvSpPr>
          <p:cNvPr id="290" name="Google Shape;290;p18"/>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720000" y="1913575"/>
            <a:ext cx="77040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title" idx="2" hasCustomPrompt="1"/>
          </p:nvPr>
        </p:nvSpPr>
        <p:spPr>
          <a:xfrm>
            <a:off x="3657600" y="652871"/>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7" name="Google Shape;37;p3"/>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a:off x="280419" y="370171"/>
            <a:ext cx="8583168" cy="1371769"/>
            <a:chOff x="227594" y="3591246"/>
            <a:chExt cx="8583168" cy="1371769"/>
          </a:xfrm>
        </p:grpSpPr>
        <p:sp>
          <p:nvSpPr>
            <p:cNvPr id="39" name="Google Shape;39;p3"/>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747025" y="3695406"/>
              <a:ext cx="111978" cy="112007"/>
              <a:chOff x="876575" y="3086756"/>
              <a:chExt cx="111978" cy="112007"/>
            </a:xfrm>
          </p:grpSpPr>
          <p:sp>
            <p:nvSpPr>
              <p:cNvPr id="43" name="Google Shape;43;p3"/>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a:off x="7714330" y="3614445"/>
              <a:ext cx="112058" cy="111848"/>
              <a:chOff x="3805280" y="3005795"/>
              <a:chExt cx="112058" cy="111848"/>
            </a:xfrm>
          </p:grpSpPr>
          <p:sp>
            <p:nvSpPr>
              <p:cNvPr id="48" name="Google Shape;48;p3"/>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8179353" y="4496083"/>
              <a:ext cx="111978" cy="112007"/>
              <a:chOff x="4270303" y="3887433"/>
              <a:chExt cx="111978" cy="112007"/>
            </a:xfrm>
          </p:grpSpPr>
          <p:sp>
            <p:nvSpPr>
              <p:cNvPr id="54" name="Google Shape;54;p3"/>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3"/>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a:off x="1211968" y="4415122"/>
              <a:ext cx="112058" cy="111848"/>
              <a:chOff x="1341518" y="3806472"/>
              <a:chExt cx="112058" cy="111848"/>
            </a:xfrm>
          </p:grpSpPr>
          <p:sp>
            <p:nvSpPr>
              <p:cNvPr id="59" name="Google Shape;59;p3"/>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4"/>
          <p:cNvSpPr txBox="1">
            <a:spLocks noGrp="1"/>
          </p:cNvSpPr>
          <p:nvPr>
            <p:ph type="body" idx="1"/>
          </p:nvPr>
        </p:nvSpPr>
        <p:spPr>
          <a:xfrm>
            <a:off x="720000" y="1152475"/>
            <a:ext cx="7704000" cy="137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Font typeface="Arial"/>
              <a:buChar char="●"/>
              <a:defRPr sz="1250"/>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
        <p:nvSpPr>
          <p:cNvPr id="64" name="Google Shape;64;p4"/>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5"/>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 name="Google Shape;70;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5"/>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6"/>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6"/>
          <p:cNvGrpSpPr/>
          <p:nvPr/>
        </p:nvGrpSpPr>
        <p:grpSpPr>
          <a:xfrm>
            <a:off x="7723382" y="220696"/>
            <a:ext cx="1096432" cy="942260"/>
            <a:chOff x="7714330" y="3591246"/>
            <a:chExt cx="1096432" cy="942260"/>
          </a:xfrm>
        </p:grpSpPr>
        <p:sp>
          <p:nvSpPr>
            <p:cNvPr id="76" name="Google Shape;76;p6"/>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flipH="1">
              <a:off x="8383738" y="3785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6"/>
            <p:cNvGrpSpPr/>
            <p:nvPr/>
          </p:nvGrpSpPr>
          <p:grpSpPr>
            <a:xfrm>
              <a:off x="7714330" y="3614445"/>
              <a:ext cx="112058" cy="111848"/>
              <a:chOff x="3805280" y="3005795"/>
              <a:chExt cx="112058" cy="111848"/>
            </a:xfrm>
          </p:grpSpPr>
          <p:sp>
            <p:nvSpPr>
              <p:cNvPr id="79" name="Google Shape;79;p6"/>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6"/>
            <p:cNvGrpSpPr/>
            <p:nvPr/>
          </p:nvGrpSpPr>
          <p:grpSpPr>
            <a:xfrm>
              <a:off x="8633978" y="4038883"/>
              <a:ext cx="111978" cy="112007"/>
              <a:chOff x="4724928" y="3430233"/>
              <a:chExt cx="111978" cy="112007"/>
            </a:xfrm>
          </p:grpSpPr>
          <p:sp>
            <p:nvSpPr>
              <p:cNvPr id="82" name="Google Shape;82;p6"/>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6"/>
            <p:cNvSpPr/>
            <p:nvPr/>
          </p:nvSpPr>
          <p:spPr>
            <a:xfrm>
              <a:off x="8467874" y="45057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720000" y="1192500"/>
            <a:ext cx="41148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7"/>
          <p:cNvSpPr txBox="1">
            <a:spLocks noGrp="1"/>
          </p:cNvSpPr>
          <p:nvPr>
            <p:ph type="body" idx="1"/>
          </p:nvPr>
        </p:nvSpPr>
        <p:spPr>
          <a:xfrm>
            <a:off x="720000" y="1665000"/>
            <a:ext cx="4114800" cy="2286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88" name="Google Shape;88;p7"/>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1388100" y="1307100"/>
            <a:ext cx="6367800" cy="25293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91" name="Google Shape;91;p8"/>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8"/>
          <p:cNvGrpSpPr/>
          <p:nvPr/>
        </p:nvGrpSpPr>
        <p:grpSpPr>
          <a:xfrm>
            <a:off x="280419" y="370171"/>
            <a:ext cx="8583168" cy="1371769"/>
            <a:chOff x="227594" y="3591246"/>
            <a:chExt cx="8583168" cy="1371769"/>
          </a:xfrm>
        </p:grpSpPr>
        <p:sp>
          <p:nvSpPr>
            <p:cNvPr id="93" name="Google Shape;93;p8"/>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8"/>
            <p:cNvGrpSpPr/>
            <p:nvPr/>
          </p:nvGrpSpPr>
          <p:grpSpPr>
            <a:xfrm>
              <a:off x="747025" y="3695406"/>
              <a:ext cx="111978" cy="112007"/>
              <a:chOff x="876575" y="3086756"/>
              <a:chExt cx="111978" cy="112007"/>
            </a:xfrm>
          </p:grpSpPr>
          <p:sp>
            <p:nvSpPr>
              <p:cNvPr id="97" name="Google Shape;97;p8"/>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8"/>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8"/>
            <p:cNvGrpSpPr/>
            <p:nvPr/>
          </p:nvGrpSpPr>
          <p:grpSpPr>
            <a:xfrm>
              <a:off x="7714330" y="3614445"/>
              <a:ext cx="112058" cy="111848"/>
              <a:chOff x="3805280" y="3005795"/>
              <a:chExt cx="112058" cy="111848"/>
            </a:xfrm>
          </p:grpSpPr>
          <p:sp>
            <p:nvSpPr>
              <p:cNvPr id="102" name="Google Shape;102;p8"/>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8"/>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8"/>
            <p:cNvGrpSpPr/>
            <p:nvPr/>
          </p:nvGrpSpPr>
          <p:grpSpPr>
            <a:xfrm>
              <a:off x="8179353" y="4496083"/>
              <a:ext cx="111978" cy="112007"/>
              <a:chOff x="4270303" y="3887433"/>
              <a:chExt cx="111978" cy="112007"/>
            </a:xfrm>
          </p:grpSpPr>
          <p:sp>
            <p:nvSpPr>
              <p:cNvPr id="108" name="Google Shape;108;p8"/>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1211968" y="4415122"/>
              <a:ext cx="112058" cy="111848"/>
              <a:chOff x="1341518" y="3806472"/>
              <a:chExt cx="112058" cy="111848"/>
            </a:xfrm>
          </p:grpSpPr>
          <p:sp>
            <p:nvSpPr>
              <p:cNvPr id="113" name="Google Shape;113;p8"/>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719953" y="1582800"/>
            <a:ext cx="7704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9"/>
          <p:cNvSpPr txBox="1">
            <a:spLocks noGrp="1"/>
          </p:cNvSpPr>
          <p:nvPr>
            <p:ph type="subTitle" idx="1"/>
          </p:nvPr>
        </p:nvSpPr>
        <p:spPr>
          <a:xfrm>
            <a:off x="1828809" y="2390400"/>
            <a:ext cx="54864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9"/>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a:off x="280419" y="370171"/>
            <a:ext cx="8583168" cy="1371769"/>
            <a:chOff x="227594" y="3591246"/>
            <a:chExt cx="8583168" cy="1371769"/>
          </a:xfrm>
        </p:grpSpPr>
        <p:sp>
          <p:nvSpPr>
            <p:cNvPr id="120" name="Google Shape;120;p9"/>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9"/>
            <p:cNvGrpSpPr/>
            <p:nvPr/>
          </p:nvGrpSpPr>
          <p:grpSpPr>
            <a:xfrm>
              <a:off x="747025" y="3695406"/>
              <a:ext cx="111978" cy="112007"/>
              <a:chOff x="876575" y="3086756"/>
              <a:chExt cx="111978" cy="112007"/>
            </a:xfrm>
          </p:grpSpPr>
          <p:sp>
            <p:nvSpPr>
              <p:cNvPr id="124" name="Google Shape;124;p9"/>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9"/>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9"/>
            <p:cNvGrpSpPr/>
            <p:nvPr/>
          </p:nvGrpSpPr>
          <p:grpSpPr>
            <a:xfrm>
              <a:off x="7714330" y="3614445"/>
              <a:ext cx="112058" cy="111848"/>
              <a:chOff x="3805280" y="3005795"/>
              <a:chExt cx="112058" cy="111848"/>
            </a:xfrm>
          </p:grpSpPr>
          <p:sp>
            <p:nvSpPr>
              <p:cNvPr id="129" name="Google Shape;129;p9"/>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9"/>
            <p:cNvGrpSpPr/>
            <p:nvPr/>
          </p:nvGrpSpPr>
          <p:grpSpPr>
            <a:xfrm>
              <a:off x="8179353" y="4496083"/>
              <a:ext cx="111978" cy="112007"/>
              <a:chOff x="4270303" y="3887433"/>
              <a:chExt cx="111978" cy="112007"/>
            </a:xfrm>
          </p:grpSpPr>
          <p:sp>
            <p:nvSpPr>
              <p:cNvPr id="135" name="Google Shape;135;p9"/>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9"/>
            <p:cNvGrpSpPr/>
            <p:nvPr/>
          </p:nvGrpSpPr>
          <p:grpSpPr>
            <a:xfrm>
              <a:off x="1211968" y="4415122"/>
              <a:ext cx="112058" cy="111848"/>
              <a:chOff x="1341518" y="3806472"/>
              <a:chExt cx="112058" cy="111848"/>
            </a:xfrm>
          </p:grpSpPr>
          <p:sp>
            <p:nvSpPr>
              <p:cNvPr id="140" name="Google Shape;140;p9"/>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4" name="Google Shape;144;p10"/>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0"/>
          <p:cNvGrpSpPr/>
          <p:nvPr/>
        </p:nvGrpSpPr>
        <p:grpSpPr>
          <a:xfrm>
            <a:off x="280419" y="370171"/>
            <a:ext cx="8583168" cy="1371769"/>
            <a:chOff x="227594" y="3591246"/>
            <a:chExt cx="8583168" cy="1371769"/>
          </a:xfrm>
        </p:grpSpPr>
        <p:sp>
          <p:nvSpPr>
            <p:cNvPr id="146" name="Google Shape;146;p10"/>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0"/>
            <p:cNvGrpSpPr/>
            <p:nvPr/>
          </p:nvGrpSpPr>
          <p:grpSpPr>
            <a:xfrm>
              <a:off x="747025" y="3695406"/>
              <a:ext cx="111978" cy="112007"/>
              <a:chOff x="876575" y="3086756"/>
              <a:chExt cx="111978" cy="112007"/>
            </a:xfrm>
          </p:grpSpPr>
          <p:sp>
            <p:nvSpPr>
              <p:cNvPr id="150" name="Google Shape;150;p10"/>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0"/>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10"/>
            <p:cNvGrpSpPr/>
            <p:nvPr/>
          </p:nvGrpSpPr>
          <p:grpSpPr>
            <a:xfrm>
              <a:off x="7714330" y="3614445"/>
              <a:ext cx="112058" cy="111848"/>
              <a:chOff x="3805280" y="3005795"/>
              <a:chExt cx="112058" cy="111848"/>
            </a:xfrm>
          </p:grpSpPr>
          <p:sp>
            <p:nvSpPr>
              <p:cNvPr id="155" name="Google Shape;155;p10"/>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0"/>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0"/>
            <p:cNvGrpSpPr/>
            <p:nvPr/>
          </p:nvGrpSpPr>
          <p:grpSpPr>
            <a:xfrm>
              <a:off x="8179353" y="4496083"/>
              <a:ext cx="111978" cy="112007"/>
              <a:chOff x="4270303" y="3887433"/>
              <a:chExt cx="111978" cy="112007"/>
            </a:xfrm>
          </p:grpSpPr>
          <p:sp>
            <p:nvSpPr>
              <p:cNvPr id="161" name="Google Shape;161;p10"/>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0"/>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a:off x="1211968" y="4415122"/>
              <a:ext cx="112058" cy="111848"/>
              <a:chOff x="1341518" y="3806472"/>
              <a:chExt cx="112058" cy="111848"/>
            </a:xfrm>
          </p:grpSpPr>
          <p:sp>
            <p:nvSpPr>
              <p:cNvPr id="166" name="Google Shape;166;p10"/>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5760"/>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1pPr>
            <a:lvl2pPr lvl="1"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2pPr>
            <a:lvl3pPr lvl="2"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3pPr>
            <a:lvl4pPr lvl="3"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4pPr>
            <a:lvl5pPr lvl="4"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5pPr>
            <a:lvl6pPr lvl="5"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6pPr>
            <a:lvl7pPr lvl="6"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7pPr>
            <a:lvl8pPr lvl="7"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8pPr>
            <a:lvl9pPr lvl="8"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3.xml"/><Relationship Id="rId1" Type="http://schemas.openxmlformats.org/officeDocument/2006/relationships/tags" Target="../tags/tag3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slideLayout" Target="../slideLayouts/slideLayout13.xml"/><Relationship Id="rId1" Type="http://schemas.openxmlformats.org/officeDocument/2006/relationships/tags" Target="../tags/tag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2.png"/><Relationship Id="rId2" Type="http://schemas.openxmlformats.org/officeDocument/2006/relationships/slideLayout" Target="../slideLayouts/slideLayout13.xml"/><Relationship Id="rId1" Type="http://schemas.openxmlformats.org/officeDocument/2006/relationships/tags" Target="../tags/tag38.xml"/><Relationship Id="rId6" Type="http://schemas.openxmlformats.org/officeDocument/2006/relationships/image" Target="../media/image61.png"/><Relationship Id="rId5" Type="http://schemas.openxmlformats.org/officeDocument/2006/relationships/image" Target="../media/image54.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39.xml"/><Relationship Id="rId6" Type="http://schemas.openxmlformats.org/officeDocument/2006/relationships/image" Target="../media/image57.png"/><Relationship Id="rId5" Type="http://schemas.openxmlformats.org/officeDocument/2006/relationships/image" Target="../media/image63.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47.xml"/><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57.xml"/><Relationship Id="rId5" Type="http://schemas.openxmlformats.org/officeDocument/2006/relationships/image" Target="../media/image81.png"/><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58.xml"/><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60.xml"/><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61.xml"/><Relationship Id="rId4" Type="http://schemas.openxmlformats.org/officeDocument/2006/relationships/image" Target="../media/image8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62.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63.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64.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3.xml"/><Relationship Id="rId1" Type="http://schemas.openxmlformats.org/officeDocument/2006/relationships/tags" Target="../tags/tag68.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3.xml"/><Relationship Id="rId1" Type="http://schemas.openxmlformats.org/officeDocument/2006/relationships/tags" Target="../tags/tag69.xml"/><Relationship Id="rId5" Type="http://schemas.openxmlformats.org/officeDocument/2006/relationships/image" Target="../media/image95.sv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ctrTitle"/>
          </p:nvPr>
        </p:nvSpPr>
        <p:spPr>
          <a:xfrm>
            <a:off x="563565" y="1172279"/>
            <a:ext cx="7701434" cy="2377500"/>
          </a:xfrm>
          <a:prstGeom prst="rect">
            <a:avLst/>
          </a:prstGeom>
        </p:spPr>
        <p:txBody>
          <a:bodyPr spcFirstLastPara="1" wrap="square" lIns="91425" tIns="91425" rIns="91425" bIns="91425" anchor="b" anchorCtr="0">
            <a:noAutofit/>
          </a:bodyPr>
          <a:lstStyle/>
          <a:p>
            <a:pPr lvl="0">
              <a:lnSpc>
                <a:spcPct val="150000"/>
              </a:lnSpc>
              <a:spcAft>
                <a:spcPts val="1000"/>
              </a:spcAft>
            </a:pPr>
            <a:r>
              <a:rPr lang="en-US" sz="4000" b="1" dirty="0">
                <a:solidFill>
                  <a:srgbClr val="4F4A74"/>
                </a:solidFill>
                <a:effectLst/>
                <a:latin typeface="+mj-lt"/>
                <a:ea typeface="Calibri" panose="020F0502020204030204" pitchFamily="34" charset="0"/>
                <a:cs typeface="Times New Roman" panose="02020603050405020304" pitchFamily="18" charset="0"/>
              </a:rPr>
              <a:t>NHIỆT LIỆT CHÀO MỪNG CÁC EM ĐẾN VỚI BÀI HỌC MỚI</a:t>
            </a:r>
          </a:p>
        </p:txBody>
      </p:sp>
      <p:grpSp>
        <p:nvGrpSpPr>
          <p:cNvPr id="317" name="Google Shape;317;p22"/>
          <p:cNvGrpSpPr/>
          <p:nvPr/>
        </p:nvGrpSpPr>
        <p:grpSpPr>
          <a:xfrm flipH="1">
            <a:off x="7963213" y="3143742"/>
            <a:ext cx="1097250" cy="1835498"/>
            <a:chOff x="4502818" y="1149274"/>
            <a:chExt cx="683304" cy="1130302"/>
          </a:xfrm>
        </p:grpSpPr>
        <p:sp>
          <p:nvSpPr>
            <p:cNvPr id="318" name="Google Shape;318;p22"/>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22"/>
          <p:cNvGrpSpPr/>
          <p:nvPr/>
        </p:nvGrpSpPr>
        <p:grpSpPr>
          <a:xfrm flipH="1">
            <a:off x="491400" y="3695498"/>
            <a:ext cx="1371607" cy="783791"/>
            <a:chOff x="7270650" y="881723"/>
            <a:chExt cx="943658" cy="528624"/>
          </a:xfrm>
        </p:grpSpPr>
        <p:sp>
          <p:nvSpPr>
            <p:cNvPr id="336" name="Google Shape;336;p22"/>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2"/>
          <p:cNvGrpSpPr/>
          <p:nvPr/>
        </p:nvGrpSpPr>
        <p:grpSpPr>
          <a:xfrm>
            <a:off x="3886187" y="332187"/>
            <a:ext cx="1371622" cy="666222"/>
            <a:chOff x="4669188" y="390849"/>
            <a:chExt cx="711680" cy="336068"/>
          </a:xfrm>
        </p:grpSpPr>
        <p:sp>
          <p:nvSpPr>
            <p:cNvPr id="348" name="Google Shape;348;p22"/>
            <p:cNvSpPr/>
            <p:nvPr/>
          </p:nvSpPr>
          <p:spPr>
            <a:xfrm>
              <a:off x="4953489" y="572317"/>
              <a:ext cx="22819" cy="22692"/>
            </a:xfrm>
            <a:custGeom>
              <a:avLst/>
              <a:gdLst/>
              <a:ahLst/>
              <a:cxnLst/>
              <a:rect l="l" t="t" r="r" b="b"/>
              <a:pathLst>
                <a:path w="355" h="353" extrusionOk="0">
                  <a:moveTo>
                    <a:pt x="178" y="0"/>
                  </a:moveTo>
                  <a:cubicBezTo>
                    <a:pt x="80" y="0"/>
                    <a:pt x="1" y="79"/>
                    <a:pt x="1" y="177"/>
                  </a:cubicBezTo>
                  <a:cubicBezTo>
                    <a:pt x="1" y="274"/>
                    <a:pt x="80" y="353"/>
                    <a:pt x="178" y="353"/>
                  </a:cubicBezTo>
                  <a:cubicBezTo>
                    <a:pt x="275" y="353"/>
                    <a:pt x="354" y="274"/>
                    <a:pt x="354" y="177"/>
                  </a:cubicBezTo>
                  <a:cubicBezTo>
                    <a:pt x="354" y="79"/>
                    <a:pt x="275" y="0"/>
                    <a:pt x="178" y="0"/>
                  </a:cubicBezTo>
                  <a:close/>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4841324" y="563189"/>
              <a:ext cx="366253" cy="163728"/>
            </a:xfrm>
            <a:custGeom>
              <a:avLst/>
              <a:gdLst/>
              <a:ahLst/>
              <a:cxnLst/>
              <a:rect l="l" t="t" r="r" b="b"/>
              <a:pathLst>
                <a:path w="5698" h="2547" extrusionOk="0">
                  <a:moveTo>
                    <a:pt x="1" y="0"/>
                  </a:moveTo>
                  <a:lnTo>
                    <a:pt x="1" y="1502"/>
                  </a:lnTo>
                  <a:cubicBezTo>
                    <a:pt x="1012" y="2285"/>
                    <a:pt x="1983" y="2546"/>
                    <a:pt x="2827" y="2546"/>
                  </a:cubicBezTo>
                  <a:cubicBezTo>
                    <a:pt x="4515" y="2546"/>
                    <a:pt x="5698" y="1502"/>
                    <a:pt x="5698" y="1502"/>
                  </a:cubicBezTo>
                  <a:lnTo>
                    <a:pt x="5698"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4745036" y="517549"/>
              <a:ext cx="64" cy="73346"/>
            </a:xfrm>
            <a:custGeom>
              <a:avLst/>
              <a:gdLst/>
              <a:ahLst/>
              <a:cxnLst/>
              <a:rect l="l" t="t" r="r" b="b"/>
              <a:pathLst>
                <a:path w="1" h="1141" extrusionOk="0">
                  <a:moveTo>
                    <a:pt x="0" y="1"/>
                  </a:moveTo>
                  <a:lnTo>
                    <a:pt x="0" y="1140"/>
                  </a:lnTo>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4745036" y="517549"/>
              <a:ext cx="64" cy="73346"/>
            </a:xfrm>
            <a:custGeom>
              <a:avLst/>
              <a:gdLst/>
              <a:ahLst/>
              <a:cxnLst/>
              <a:rect l="l" t="t" r="r" b="b"/>
              <a:pathLst>
                <a:path w="1" h="1141" fill="none" extrusionOk="0">
                  <a:moveTo>
                    <a:pt x="0" y="1"/>
                  </a:moveTo>
                  <a:lnTo>
                    <a:pt x="0" y="114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4745036" y="653570"/>
              <a:ext cx="64" cy="73346"/>
            </a:xfrm>
            <a:custGeom>
              <a:avLst/>
              <a:gdLst/>
              <a:ahLst/>
              <a:cxnLst/>
              <a:rect l="l" t="t" r="r" b="b"/>
              <a:pathLst>
                <a:path w="1" h="1141" extrusionOk="0">
                  <a:moveTo>
                    <a:pt x="0" y="1"/>
                  </a:moveTo>
                  <a:lnTo>
                    <a:pt x="0" y="1140"/>
                  </a:lnTo>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4745036" y="653570"/>
              <a:ext cx="64" cy="73346"/>
            </a:xfrm>
            <a:custGeom>
              <a:avLst/>
              <a:gdLst/>
              <a:ahLst/>
              <a:cxnLst/>
              <a:rect l="l" t="t" r="r" b="b"/>
              <a:pathLst>
                <a:path w="1" h="1141" fill="none" extrusionOk="0">
                  <a:moveTo>
                    <a:pt x="0" y="1"/>
                  </a:moveTo>
                  <a:lnTo>
                    <a:pt x="0" y="114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4713861" y="591345"/>
              <a:ext cx="62285" cy="62290"/>
            </a:xfrm>
            <a:custGeom>
              <a:avLst/>
              <a:gdLst/>
              <a:ahLst/>
              <a:cxnLst/>
              <a:rect l="l" t="t" r="r" b="b"/>
              <a:pathLst>
                <a:path w="969" h="969" extrusionOk="0">
                  <a:moveTo>
                    <a:pt x="485" y="0"/>
                  </a:moveTo>
                  <a:cubicBezTo>
                    <a:pt x="217" y="0"/>
                    <a:pt x="0" y="217"/>
                    <a:pt x="0" y="485"/>
                  </a:cubicBezTo>
                  <a:cubicBezTo>
                    <a:pt x="0" y="752"/>
                    <a:pt x="217" y="969"/>
                    <a:pt x="485" y="969"/>
                  </a:cubicBezTo>
                  <a:cubicBezTo>
                    <a:pt x="752" y="969"/>
                    <a:pt x="969" y="752"/>
                    <a:pt x="969" y="485"/>
                  </a:cubicBezTo>
                  <a:cubicBezTo>
                    <a:pt x="969" y="217"/>
                    <a:pt x="752" y="0"/>
                    <a:pt x="48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4669188" y="390849"/>
              <a:ext cx="711680" cy="242538"/>
            </a:xfrm>
            <a:custGeom>
              <a:avLst/>
              <a:gdLst/>
              <a:ahLst/>
              <a:cxnLst/>
              <a:rect l="l" t="t" r="r" b="b"/>
              <a:pathLst>
                <a:path w="11072" h="3773" extrusionOk="0">
                  <a:moveTo>
                    <a:pt x="5550" y="0"/>
                  </a:moveTo>
                  <a:lnTo>
                    <a:pt x="0" y="1589"/>
                  </a:lnTo>
                  <a:lnTo>
                    <a:pt x="5687" y="3773"/>
                  </a:lnTo>
                  <a:lnTo>
                    <a:pt x="11072" y="1589"/>
                  </a:lnTo>
                  <a:lnTo>
                    <a:pt x="5550" y="0"/>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22"/>
          <p:cNvGrpSpPr/>
          <p:nvPr/>
        </p:nvGrpSpPr>
        <p:grpSpPr>
          <a:xfrm>
            <a:off x="6450334" y="301073"/>
            <a:ext cx="720393" cy="684172"/>
            <a:chOff x="4390146" y="1163073"/>
            <a:chExt cx="720393" cy="684172"/>
          </a:xfrm>
        </p:grpSpPr>
        <p:sp>
          <p:nvSpPr>
            <p:cNvPr id="368" name="Google Shape;368;p22"/>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22"/>
          <p:cNvGrpSpPr/>
          <p:nvPr/>
        </p:nvGrpSpPr>
        <p:grpSpPr>
          <a:xfrm rot="1129300">
            <a:off x="2409578" y="223924"/>
            <a:ext cx="501649" cy="634316"/>
            <a:chOff x="3976082" y="3186599"/>
            <a:chExt cx="884875" cy="1106731"/>
          </a:xfrm>
        </p:grpSpPr>
        <p:sp>
          <p:nvSpPr>
            <p:cNvPr id="391" name="Google Shape;391;p22"/>
            <p:cNvSpPr/>
            <p:nvPr/>
          </p:nvSpPr>
          <p:spPr>
            <a:xfrm>
              <a:off x="3992242" y="3202758"/>
              <a:ext cx="852328" cy="1074412"/>
            </a:xfrm>
            <a:custGeom>
              <a:avLst/>
              <a:gdLst/>
              <a:ahLst/>
              <a:cxnLst/>
              <a:rect l="l" t="t" r="r" b="b"/>
              <a:pathLst>
                <a:path w="26109" h="32912" extrusionOk="0">
                  <a:moveTo>
                    <a:pt x="12637" y="1"/>
                  </a:moveTo>
                  <a:cubicBezTo>
                    <a:pt x="5658" y="1"/>
                    <a:pt x="1" y="2187"/>
                    <a:pt x="1" y="4881"/>
                  </a:cubicBezTo>
                  <a:cubicBezTo>
                    <a:pt x="1" y="7576"/>
                    <a:pt x="5658" y="9760"/>
                    <a:pt x="12637" y="9760"/>
                  </a:cubicBezTo>
                  <a:cubicBezTo>
                    <a:pt x="13338" y="9760"/>
                    <a:pt x="14703" y="9739"/>
                    <a:pt x="15373" y="9697"/>
                  </a:cubicBezTo>
                  <a:lnTo>
                    <a:pt x="15373" y="9697"/>
                  </a:lnTo>
                  <a:cubicBezTo>
                    <a:pt x="14527" y="11081"/>
                    <a:pt x="13706" y="12616"/>
                    <a:pt x="12948" y="14262"/>
                  </a:cubicBezTo>
                  <a:cubicBezTo>
                    <a:pt x="12784" y="14258"/>
                    <a:pt x="12620" y="14256"/>
                    <a:pt x="12452" y="14256"/>
                  </a:cubicBezTo>
                  <a:cubicBezTo>
                    <a:pt x="8876" y="14256"/>
                    <a:pt x="5975" y="15386"/>
                    <a:pt x="5975" y="16780"/>
                  </a:cubicBezTo>
                  <a:cubicBezTo>
                    <a:pt x="5975" y="17977"/>
                    <a:pt x="8115" y="18981"/>
                    <a:pt x="10986" y="19240"/>
                  </a:cubicBezTo>
                  <a:cubicBezTo>
                    <a:pt x="8764" y="26004"/>
                    <a:pt x="8061" y="31687"/>
                    <a:pt x="10499" y="32741"/>
                  </a:cubicBezTo>
                  <a:cubicBezTo>
                    <a:pt x="10765" y="32856"/>
                    <a:pt x="11051" y="32912"/>
                    <a:pt x="11355" y="32912"/>
                  </a:cubicBezTo>
                  <a:cubicBezTo>
                    <a:pt x="14359" y="32912"/>
                    <a:pt x="19031" y="27440"/>
                    <a:pt x="22331" y="19819"/>
                  </a:cubicBezTo>
                  <a:cubicBezTo>
                    <a:pt x="24950" y="13765"/>
                    <a:pt x="26109" y="7981"/>
                    <a:pt x="25271" y="4802"/>
                  </a:cubicBezTo>
                  <a:cubicBezTo>
                    <a:pt x="24769" y="2895"/>
                    <a:pt x="20831" y="1"/>
                    <a:pt x="1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4323915" y="3202758"/>
              <a:ext cx="520655" cy="1074412"/>
            </a:xfrm>
            <a:custGeom>
              <a:avLst/>
              <a:gdLst/>
              <a:ahLst/>
              <a:cxnLst/>
              <a:rect l="l" t="t" r="r" b="b"/>
              <a:pathLst>
                <a:path w="15949" h="32912" extrusionOk="0">
                  <a:moveTo>
                    <a:pt x="2477" y="1"/>
                  </a:moveTo>
                  <a:cubicBezTo>
                    <a:pt x="2030" y="1"/>
                    <a:pt x="1589" y="11"/>
                    <a:pt x="1154" y="28"/>
                  </a:cubicBezTo>
                  <a:cubicBezTo>
                    <a:pt x="8447" y="320"/>
                    <a:pt x="11988" y="3002"/>
                    <a:pt x="12463" y="4802"/>
                  </a:cubicBezTo>
                  <a:cubicBezTo>
                    <a:pt x="13299" y="7981"/>
                    <a:pt x="12142" y="13765"/>
                    <a:pt x="9521" y="19819"/>
                  </a:cubicBezTo>
                  <a:cubicBezTo>
                    <a:pt x="6717" y="26296"/>
                    <a:pt x="2922" y="31218"/>
                    <a:pt x="1" y="32552"/>
                  </a:cubicBezTo>
                  <a:cubicBezTo>
                    <a:pt x="106" y="32625"/>
                    <a:pt x="217" y="32688"/>
                    <a:pt x="337" y="32741"/>
                  </a:cubicBezTo>
                  <a:cubicBezTo>
                    <a:pt x="603" y="32856"/>
                    <a:pt x="890" y="32912"/>
                    <a:pt x="1193" y="32912"/>
                  </a:cubicBezTo>
                  <a:cubicBezTo>
                    <a:pt x="4199" y="32912"/>
                    <a:pt x="8871" y="27440"/>
                    <a:pt x="12169" y="19819"/>
                  </a:cubicBezTo>
                  <a:cubicBezTo>
                    <a:pt x="14790" y="13765"/>
                    <a:pt x="15949" y="7981"/>
                    <a:pt x="15111" y="4802"/>
                  </a:cubicBezTo>
                  <a:cubicBezTo>
                    <a:pt x="14609" y="2895"/>
                    <a:pt x="10671" y="1"/>
                    <a:pt x="2477"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3976082" y="3186599"/>
              <a:ext cx="655805" cy="837932"/>
            </a:xfrm>
            <a:custGeom>
              <a:avLst/>
              <a:gdLst/>
              <a:ahLst/>
              <a:cxnLst/>
              <a:rect l="l" t="t" r="r" b="b"/>
              <a:pathLst>
                <a:path w="20089" h="25668" extrusionOk="0">
                  <a:moveTo>
                    <a:pt x="13134" y="0"/>
                  </a:moveTo>
                  <a:cubicBezTo>
                    <a:pt x="9698" y="0"/>
                    <a:pt x="6462" y="521"/>
                    <a:pt x="4020" y="1464"/>
                  </a:cubicBezTo>
                  <a:cubicBezTo>
                    <a:pt x="1428" y="2464"/>
                    <a:pt x="0" y="3854"/>
                    <a:pt x="0" y="5376"/>
                  </a:cubicBezTo>
                  <a:cubicBezTo>
                    <a:pt x="0" y="6899"/>
                    <a:pt x="1428" y="8289"/>
                    <a:pt x="4020" y="9291"/>
                  </a:cubicBezTo>
                  <a:cubicBezTo>
                    <a:pt x="6462" y="10234"/>
                    <a:pt x="9698" y="10753"/>
                    <a:pt x="13134" y="10753"/>
                  </a:cubicBezTo>
                  <a:cubicBezTo>
                    <a:pt x="13600" y="10753"/>
                    <a:pt x="14331" y="10744"/>
                    <a:pt x="14974" y="10725"/>
                  </a:cubicBezTo>
                  <a:lnTo>
                    <a:pt x="14974" y="10725"/>
                  </a:lnTo>
                  <a:cubicBezTo>
                    <a:pt x="14325" y="11842"/>
                    <a:pt x="13707" y="13025"/>
                    <a:pt x="13130" y="14255"/>
                  </a:cubicBezTo>
                  <a:cubicBezTo>
                    <a:pt x="13097" y="14255"/>
                    <a:pt x="13063" y="14255"/>
                    <a:pt x="13027" y="14255"/>
                  </a:cubicBezTo>
                  <a:cubicBezTo>
                    <a:pt x="11121" y="14255"/>
                    <a:pt x="5975" y="14770"/>
                    <a:pt x="5975" y="17275"/>
                  </a:cubicBezTo>
                  <a:cubicBezTo>
                    <a:pt x="5975" y="17823"/>
                    <a:pt x="6271" y="18621"/>
                    <a:pt x="7684" y="19304"/>
                  </a:cubicBezTo>
                  <a:cubicBezTo>
                    <a:pt x="8508" y="19703"/>
                    <a:pt x="9606" y="20001"/>
                    <a:pt x="10824" y="20163"/>
                  </a:cubicBezTo>
                  <a:cubicBezTo>
                    <a:pt x="10259" y="21931"/>
                    <a:pt x="9816" y="23580"/>
                    <a:pt x="9505" y="25071"/>
                  </a:cubicBezTo>
                  <a:cubicBezTo>
                    <a:pt x="9446" y="25352"/>
                    <a:pt x="9709" y="25667"/>
                    <a:pt x="9992" y="25667"/>
                  </a:cubicBezTo>
                  <a:cubicBezTo>
                    <a:pt x="10221" y="25667"/>
                    <a:pt x="10429" y="25508"/>
                    <a:pt x="10477" y="25275"/>
                  </a:cubicBezTo>
                  <a:cubicBezTo>
                    <a:pt x="10816" y="23660"/>
                    <a:pt x="11313" y="21847"/>
                    <a:pt x="11954" y="19892"/>
                  </a:cubicBezTo>
                  <a:cubicBezTo>
                    <a:pt x="12021" y="19537"/>
                    <a:pt x="11878" y="19321"/>
                    <a:pt x="11527" y="19241"/>
                  </a:cubicBezTo>
                  <a:cubicBezTo>
                    <a:pt x="8711" y="18987"/>
                    <a:pt x="6968" y="18023"/>
                    <a:pt x="6968" y="17277"/>
                  </a:cubicBezTo>
                  <a:cubicBezTo>
                    <a:pt x="6968" y="16429"/>
                    <a:pt x="9245" y="15249"/>
                    <a:pt x="12949" y="15249"/>
                  </a:cubicBezTo>
                  <a:cubicBezTo>
                    <a:pt x="13048" y="15249"/>
                    <a:pt x="13161" y="15257"/>
                    <a:pt x="13276" y="15257"/>
                  </a:cubicBezTo>
                  <a:cubicBezTo>
                    <a:pt x="13525" y="15257"/>
                    <a:pt x="13780" y="15218"/>
                    <a:pt x="13896" y="14967"/>
                  </a:cubicBezTo>
                  <a:cubicBezTo>
                    <a:pt x="14631" y="13367"/>
                    <a:pt x="15438" y="11849"/>
                    <a:pt x="16293" y="10452"/>
                  </a:cubicBezTo>
                  <a:cubicBezTo>
                    <a:pt x="16507" y="10101"/>
                    <a:pt x="16216" y="9695"/>
                    <a:pt x="15868" y="9695"/>
                  </a:cubicBezTo>
                  <a:cubicBezTo>
                    <a:pt x="15858" y="9695"/>
                    <a:pt x="15849" y="9696"/>
                    <a:pt x="15839" y="9696"/>
                  </a:cubicBezTo>
                  <a:cubicBezTo>
                    <a:pt x="15190" y="9738"/>
                    <a:pt x="13827" y="9759"/>
                    <a:pt x="13134" y="9759"/>
                  </a:cubicBezTo>
                  <a:cubicBezTo>
                    <a:pt x="9818" y="9759"/>
                    <a:pt x="6708" y="9264"/>
                    <a:pt x="4379" y="8365"/>
                  </a:cubicBezTo>
                  <a:cubicBezTo>
                    <a:pt x="2228" y="7533"/>
                    <a:pt x="993" y="6445"/>
                    <a:pt x="993" y="5376"/>
                  </a:cubicBezTo>
                  <a:cubicBezTo>
                    <a:pt x="993" y="4309"/>
                    <a:pt x="2228" y="3220"/>
                    <a:pt x="4379" y="2390"/>
                  </a:cubicBezTo>
                  <a:cubicBezTo>
                    <a:pt x="6708" y="1491"/>
                    <a:pt x="9818" y="993"/>
                    <a:pt x="13134" y="993"/>
                  </a:cubicBezTo>
                  <a:cubicBezTo>
                    <a:pt x="15396" y="993"/>
                    <a:pt x="17462" y="1218"/>
                    <a:pt x="19277" y="1659"/>
                  </a:cubicBezTo>
                  <a:cubicBezTo>
                    <a:pt x="19322" y="1670"/>
                    <a:pt x="19366" y="1676"/>
                    <a:pt x="19407" y="1676"/>
                  </a:cubicBezTo>
                  <a:cubicBezTo>
                    <a:pt x="19930" y="1676"/>
                    <a:pt x="20088" y="835"/>
                    <a:pt x="19510" y="695"/>
                  </a:cubicBezTo>
                  <a:cubicBezTo>
                    <a:pt x="17620" y="235"/>
                    <a:pt x="15474" y="0"/>
                    <a:pt x="13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4260649" y="3241508"/>
              <a:ext cx="600309" cy="1051822"/>
            </a:xfrm>
            <a:custGeom>
              <a:avLst/>
              <a:gdLst/>
              <a:ahLst/>
              <a:cxnLst/>
              <a:rect l="l" t="t" r="r" b="b"/>
              <a:pathLst>
                <a:path w="18389" h="32220" extrusionOk="0">
                  <a:moveTo>
                    <a:pt x="13614" y="0"/>
                  </a:moveTo>
                  <a:cubicBezTo>
                    <a:pt x="13155" y="0"/>
                    <a:pt x="12902" y="715"/>
                    <a:pt x="13410" y="952"/>
                  </a:cubicBezTo>
                  <a:cubicBezTo>
                    <a:pt x="15447" y="1897"/>
                    <a:pt x="16379" y="3014"/>
                    <a:pt x="16570" y="3743"/>
                  </a:cubicBezTo>
                  <a:cubicBezTo>
                    <a:pt x="17372" y="6792"/>
                    <a:pt x="16255" y="12422"/>
                    <a:pt x="13653" y="18435"/>
                  </a:cubicBezTo>
                  <a:cubicBezTo>
                    <a:pt x="11919" y="22444"/>
                    <a:pt x="9753" y="25974"/>
                    <a:pt x="7555" y="28374"/>
                  </a:cubicBezTo>
                  <a:cubicBezTo>
                    <a:pt x="5856" y="30229"/>
                    <a:pt x="4296" y="31229"/>
                    <a:pt x="3141" y="31229"/>
                  </a:cubicBezTo>
                  <a:cubicBezTo>
                    <a:pt x="2900" y="31229"/>
                    <a:pt x="2677" y="31186"/>
                    <a:pt x="2474" y="31098"/>
                  </a:cubicBezTo>
                  <a:cubicBezTo>
                    <a:pt x="1164" y="30531"/>
                    <a:pt x="1133" y="28127"/>
                    <a:pt x="1336" y="26209"/>
                  </a:cubicBezTo>
                  <a:cubicBezTo>
                    <a:pt x="1373" y="25864"/>
                    <a:pt x="1100" y="25674"/>
                    <a:pt x="832" y="25674"/>
                  </a:cubicBezTo>
                  <a:cubicBezTo>
                    <a:pt x="604" y="25674"/>
                    <a:pt x="380" y="25810"/>
                    <a:pt x="349" y="26104"/>
                  </a:cubicBezTo>
                  <a:cubicBezTo>
                    <a:pt x="1" y="29376"/>
                    <a:pt x="582" y="31363"/>
                    <a:pt x="2082" y="32010"/>
                  </a:cubicBezTo>
                  <a:cubicBezTo>
                    <a:pt x="2405" y="32150"/>
                    <a:pt x="2754" y="32220"/>
                    <a:pt x="3123" y="32220"/>
                  </a:cubicBezTo>
                  <a:cubicBezTo>
                    <a:pt x="4589" y="32220"/>
                    <a:pt x="6381" y="31130"/>
                    <a:pt x="8288" y="29046"/>
                  </a:cubicBezTo>
                  <a:cubicBezTo>
                    <a:pt x="10558" y="26566"/>
                    <a:pt x="12788" y="22937"/>
                    <a:pt x="14565" y="18830"/>
                  </a:cubicBezTo>
                  <a:cubicBezTo>
                    <a:pt x="17253" y="12624"/>
                    <a:pt x="18389" y="6746"/>
                    <a:pt x="17532" y="3489"/>
                  </a:cubicBezTo>
                  <a:cubicBezTo>
                    <a:pt x="17204" y="2245"/>
                    <a:pt x="15854" y="992"/>
                    <a:pt x="13828" y="51"/>
                  </a:cubicBezTo>
                  <a:cubicBezTo>
                    <a:pt x="13753" y="16"/>
                    <a:pt x="13681" y="0"/>
                    <a:pt x="1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4046922" y="3359063"/>
              <a:ext cx="256557" cy="95748"/>
            </a:xfrm>
            <a:custGeom>
              <a:avLst/>
              <a:gdLst/>
              <a:ahLst/>
              <a:cxnLst/>
              <a:rect l="l" t="t" r="r" b="b"/>
              <a:pathLst>
                <a:path w="7859" h="2933" extrusionOk="0">
                  <a:moveTo>
                    <a:pt x="724" y="0"/>
                  </a:moveTo>
                  <a:cubicBezTo>
                    <a:pt x="300" y="0"/>
                    <a:pt x="1" y="628"/>
                    <a:pt x="449" y="919"/>
                  </a:cubicBezTo>
                  <a:cubicBezTo>
                    <a:pt x="558" y="988"/>
                    <a:pt x="3181" y="2655"/>
                    <a:pt x="7167" y="2933"/>
                  </a:cubicBezTo>
                  <a:lnTo>
                    <a:pt x="7203" y="2933"/>
                  </a:lnTo>
                  <a:cubicBezTo>
                    <a:pt x="7820" y="2933"/>
                    <a:pt x="7858" y="1985"/>
                    <a:pt x="7236" y="1941"/>
                  </a:cubicBezTo>
                  <a:cubicBezTo>
                    <a:pt x="3517" y="1683"/>
                    <a:pt x="1012" y="100"/>
                    <a:pt x="989" y="83"/>
                  </a:cubicBezTo>
                  <a:cubicBezTo>
                    <a:pt x="899" y="25"/>
                    <a:pt x="809"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40410" y="170049"/>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1</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2591043" y="170049"/>
                <a:ext cx="4629872" cy="710194"/>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Giải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−3</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=2         (1)</m:t>
                            </m:r>
                          </m:e>
                          <m:e>
                            <m:r>
                              <a:rPr lang="en-US" sz="1800" i="1">
                                <a:effectLst/>
                                <a:latin typeface="Cambria Math" panose="02040503050406030204" pitchFamily="18" charset="0"/>
                                <a:ea typeface="Times New Roman" panose="02020603050405020304" pitchFamily="18" charset="0"/>
                                <a:cs typeface="Arial" panose="020B0604020202020204" pitchFamily="34" charset="0"/>
                              </a:rPr>
                              <m:t>−2</m:t>
                            </m:r>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+5</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=1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2591043" y="170049"/>
                <a:ext cx="4629872" cy="710194"/>
              </a:xfrm>
              <a:prstGeom prst="rect">
                <a:avLst/>
              </a:prstGeom>
              <a:blipFill>
                <a:blip r:embed="rId3"/>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590308" y="1302356"/>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31087" y="1302356"/>
                <a:ext cx="6829065" cy="3304687"/>
              </a:xfrm>
              <a:prstGeom prst="rect">
                <a:avLst/>
              </a:prstGeom>
              <a:noFill/>
            </p:spPr>
            <p:txBody>
              <a:bodyPr wrap="square">
                <a:spAutoFit/>
              </a:bodyPr>
              <a:lstStyle/>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=2+3</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 (3)</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2+3</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+5</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ea typeface="Times New Roman" panose="02020603050405020304" pitchFamily="18" charset="0"/>
                    <a:cs typeface="Arial" panose="020B0604020202020204" pitchFamily="34" charset="0"/>
                  </a:rPr>
                  <a:t>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−4−6</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vào phương trình (3), ta có: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=2+3.</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−5</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=−13</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=(−13;−5)</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31087" y="1302356"/>
                <a:ext cx="6829065" cy="3304687"/>
              </a:xfrm>
              <a:prstGeom prst="rect">
                <a:avLst/>
              </a:prstGeom>
              <a:blipFill>
                <a:blip r:embed="rId4"/>
                <a:stretch>
                  <a:fillRect l="-714" b="-203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9342351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7A876C-AA86-0ED8-E701-6D38473644EB}"/>
              </a:ext>
            </a:extLst>
          </p:cNvPr>
          <p:cNvSpPr/>
          <p:nvPr/>
        </p:nvSpPr>
        <p:spPr>
          <a:xfrm>
            <a:off x="-167830" y="1261641"/>
            <a:ext cx="9427580" cy="398169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a:t>
            </a:r>
            <a:r>
              <a:rPr lang="en-US"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2</a:t>
            </a: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4803494" cy="710194"/>
              </a:xfrm>
              <a:prstGeom prst="rect">
                <a:avLst/>
              </a:prstGeom>
              <a:noFill/>
            </p:spPr>
            <p:txBody>
              <a:bodyPr wrap="square">
                <a:spAutoFit/>
              </a:bodyPr>
              <a:lstStyle/>
              <a:p>
                <a:r>
                  <a:rPr lang="en-US" sz="1800" dirty="0" err="1">
                    <a:effectLst/>
                    <a:latin typeface="Arial" panose="020B0604020202020204" pitchFamily="34" charset="0"/>
                    <a:ea typeface="Times New Roman" panose="02020603050405020304" pitchFamily="18" charset="0"/>
                  </a:rPr>
                  <a:t>Giải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a:effectLst/>
                                <a:latin typeface="Cambria Math" panose="02040503050406030204" pitchFamily="18" charset="0"/>
                                <a:ea typeface="Times New Roman" panose="02020603050405020304" pitchFamily="18" charset="0"/>
                                <a:cs typeface="Arial" panose="020B0604020202020204" pitchFamily="34" charset="0"/>
                              </a:rPr>
                              <m:t>3</m:t>
                            </m:r>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+12</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=−5      (1)</m:t>
                            </m:r>
                          </m:e>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+4</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=3            (2)</m:t>
                            </m:r>
                          </m:e>
                        </m:eqArr>
                      </m:e>
                    </m:d>
                  </m:oMath>
                </a14:m>
                <a:endParaRPr lang="en-US" sz="1800" dirty="0"/>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4803494" cy="710194"/>
              </a:xfrm>
              <a:prstGeom prst="rect">
                <a:avLst/>
              </a:prstGeom>
              <a:blipFill>
                <a:blip r:embed="rId3"/>
                <a:stretch>
                  <a:fillRect l="-10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150470" y="1348655"/>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763928" y="1784817"/>
                <a:ext cx="8380072" cy="3053528"/>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9−12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=−14</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763928" y="1784817"/>
                <a:ext cx="8380072" cy="3053528"/>
              </a:xfrm>
              <a:prstGeom prst="rect">
                <a:avLst/>
              </a:prstGeom>
              <a:blipFill>
                <a:blip r:embed="rId4"/>
                <a:stretch>
                  <a:fillRect l="-582" b="-199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3572380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1131661" y="32052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3482294" y="320520"/>
                <a:ext cx="4629872" cy="710194"/>
              </a:xfrm>
              <a:prstGeom prst="rect">
                <a:avLst/>
              </a:prstGeom>
              <a:noFill/>
            </p:spPr>
            <p:txBody>
              <a:bodyPr wrap="square">
                <a:spAutoFit/>
              </a:bodyPr>
              <a:lstStyle/>
              <a:p>
                <a:r>
                  <a:rPr lang="en-US" sz="1800" dirty="0">
                    <a:latin typeface="Arial" panose="020B0604020202020204" pitchFamily="34" charset="0"/>
                    <a:ea typeface="Times New Roman" panose="02020603050405020304" pitchFamily="18" charset="0"/>
                  </a:rPr>
                  <a:t>Giải </a:t>
                </a:r>
                <a:r>
                  <a:rPr lang="en-US" sz="1800" dirty="0" err="1">
                    <a:latin typeface="Arial" panose="020B0604020202020204" pitchFamily="34" charset="0"/>
                    <a:ea typeface="Times New Roman" panose="02020603050405020304" pitchFamily="18" charset="0"/>
                  </a:rPr>
                  <a:t>hệ</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phương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trình</a:t>
                </a:r>
                <a:r>
                  <a:rPr lang="en-US"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  (1)</m:t>
                            </m:r>
                          </m:e>
                          <m:e>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3482294" y="320520"/>
                <a:ext cx="4629872" cy="710194"/>
              </a:xfrm>
              <a:prstGeom prst="rect">
                <a:avLst/>
              </a:prstGeom>
              <a:blipFill>
                <a:blip r:embed="rId3"/>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390882" y="131992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53388" y="1319922"/>
                <a:ext cx="7338351" cy="3304687"/>
              </a:xfrm>
              <a:prstGeom prst="rect">
                <a:avLst/>
              </a:prstGeom>
              <a:noFill/>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Từ phương trình (2),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𝑥</m:t>
                    </m:r>
                    <m:r>
                      <a:rPr lang="da-DK" sz="1800" i="1">
                        <a:latin typeface="Cambria Math" panose="02040503050406030204" pitchFamily="18" charset="0"/>
                        <a:ea typeface="Times New Roman" panose="02020603050405020304" pitchFamily="18" charset="0"/>
                        <a:cs typeface="Arial" panose="020B0604020202020204" pitchFamily="34" charset="0"/>
                      </a:rPr>
                      <m:t>=2</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−1 (3)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Thế vào phương trình (2), ta 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2</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−1</m:t>
                        </m:r>
                      </m:e>
                    </m:d>
                    <m:r>
                      <a:rPr lang="da-DK" sz="1800" i="1">
                        <a:latin typeface="Cambria Math" panose="02040503050406030204" pitchFamily="18" charset="0"/>
                        <a:ea typeface="Times New Roman" panose="02020603050405020304" pitchFamily="18" charset="0"/>
                        <a:cs typeface="Arial" panose="020B0604020202020204" pitchFamily="34" charset="0"/>
                      </a:rPr>
                      <m:t>+4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=5</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a typeface="Times New Roman" panose="02020603050405020304" pitchFamily="18" charset="0"/>
                    <a:cs typeface="Arial" panose="020B0604020202020204" pitchFamily="34"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+2+4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0</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Do đó, phương trình (4) vô nghiệm.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Vậy hệ phương trình đã cho vô nghiệm.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53388" y="1319922"/>
                <a:ext cx="7338351" cy="3304687"/>
              </a:xfrm>
              <a:prstGeom prst="rect">
                <a:avLst/>
              </a:prstGeom>
              <a:blipFill>
                <a:blip r:embed="rId4"/>
                <a:stretch>
                  <a:fillRect l="-664" b="-203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56DAD25-80EA-B33E-013F-2AF8F1D2A9AB}"/>
              </a:ext>
            </a:extLst>
          </p:cNvPr>
          <p:cNvPicPr>
            <a:picLocks noChangeAspect="1"/>
          </p:cNvPicPr>
          <p:nvPr/>
        </p:nvPicPr>
        <p:blipFill>
          <a:blip r:embed="rId5"/>
          <a:srcRect/>
          <a:stretch>
            <a:fillRect/>
          </a:stretch>
        </p:blipFill>
        <p:spPr>
          <a:xfrm>
            <a:off x="114534" y="4023257"/>
            <a:ext cx="590308" cy="950194"/>
          </a:xfrm>
          <a:prstGeom prst="rect">
            <a:avLst/>
          </a:prstGeom>
        </p:spPr>
      </p:pic>
    </p:spTree>
    <p:custDataLst>
      <p:tags r:id="rId1"/>
    </p:custDataLst>
    <p:extLst>
      <p:ext uri="{BB962C8B-B14F-4D97-AF65-F5344CB8AC3E}">
        <p14:creationId xmlns:p14="http://schemas.microsoft.com/office/powerpoint/2010/main" val="23644742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7A876C-AA86-0ED8-E701-6D38473644EB}"/>
              </a:ext>
            </a:extLst>
          </p:cNvPr>
          <p:cNvSpPr/>
          <p:nvPr/>
        </p:nvSpPr>
        <p:spPr>
          <a:xfrm>
            <a:off x="-167830" y="-115746"/>
            <a:ext cx="9427580" cy="128479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5503762" cy="710194"/>
              </a:xfrm>
              <a:prstGeom prst="rect">
                <a:avLst/>
              </a:prstGeom>
              <a:noFill/>
            </p:spPr>
            <p:txBody>
              <a:bodyPr wrap="square">
                <a:spAutoFit/>
              </a:bodyPr>
              <a:lstStyle/>
              <a:p>
                <a:r>
                  <a:rPr lang="en-US" sz="1800">
                    <a:latin typeface="Arial" panose="020B0604020202020204" pitchFamily="34" charset="0"/>
                    <a:ea typeface="Times New Roman" panose="02020603050405020304" pitchFamily="18" charset="0"/>
                  </a:rPr>
                  <a:t>Giải hệ phương trình: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12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=−16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=−4            (2)</m:t>
                            </m:r>
                          </m:e>
                        </m:eqArr>
                      </m:e>
                    </m:d>
                  </m:oMath>
                </a14:m>
                <a:endParaRPr lang="en-US" sz="1800" dirty="0"/>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5503762" cy="710194"/>
              </a:xfrm>
              <a:prstGeom prst="rect">
                <a:avLst/>
              </a:prstGeom>
              <a:blipFill>
                <a:blip r:embed="rId3"/>
                <a:stretch>
                  <a:fillRect l="-88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150470" y="1348655"/>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1124191" y="1366800"/>
                <a:ext cx="7179198" cy="3571619"/>
              </a:xfrm>
              <a:prstGeom prst="rect">
                <a:avLst/>
              </a:prstGeom>
              <a:noFill/>
            </p:spPr>
            <p:txBody>
              <a:bodyPr wrap="square">
                <a:spAutoFit/>
              </a:bodyPr>
              <a:lstStyle/>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(3)</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e>
                    </m:d>
                    <m:r>
                      <a:rPr lang="en-US" sz="1800" i="1" kern="100">
                        <a:latin typeface="Cambria Math" panose="02040503050406030204" pitchFamily="18" charset="0"/>
                        <a:ea typeface="Times New Roman" panose="02020603050405020304" pitchFamily="18" charset="0"/>
                        <a:cs typeface="Arial" panose="020B0604020202020204" pitchFamily="34" charset="0"/>
                      </a:rPr>
                      <m:t>=−16</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(4)</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e>
                    </m:d>
                    <m:r>
                      <a:rPr lang="en-US" sz="1800" i="1" kern="100">
                        <a:latin typeface="Cambria Math" panose="02040503050406030204" pitchFamily="18" charset="0"/>
                        <a:ea typeface="Times New Roman" panose="02020603050405020304" pitchFamily="18" charset="0"/>
                        <a:cs typeface="Arial" panose="020B0604020202020204" pitchFamily="34" charset="0"/>
                      </a:rPr>
                      <m:t>=−16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−16=−16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0</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1124191" y="1366800"/>
                <a:ext cx="7179198" cy="3571619"/>
              </a:xfrm>
              <a:prstGeom prst="rect">
                <a:avLst/>
              </a:prstGeom>
              <a:blipFill>
                <a:blip r:embed="rId4"/>
                <a:stretch>
                  <a:fillRect l="-679" b="-170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63820700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982D7AB-B304-89FF-21FD-385798D94DCC}"/>
                  </a:ext>
                </a:extLst>
              </p:cNvPr>
              <p:cNvSpPr txBox="1"/>
              <p:nvPr/>
            </p:nvSpPr>
            <p:spPr>
              <a:xfrm>
                <a:off x="1100700" y="229275"/>
                <a:ext cx="7034373" cy="3422988"/>
              </a:xfrm>
              <a:prstGeom prst="rect">
                <a:avLst/>
              </a:prstGeom>
              <a:noFill/>
            </p:spPr>
            <p:txBody>
              <a:bodyPr wrap="square">
                <a:spAutoFit/>
              </a:bodyPr>
              <a:lstStyle/>
              <a:p>
                <a:pPr algn="just">
                  <a:lnSpc>
                    <a:spcPct val="150000"/>
                  </a:lnSpc>
                  <a:spcBef>
                    <a:spcPts val="600"/>
                  </a:spcBef>
                  <a:spcAft>
                    <a:spcPts val="600"/>
                  </a:spcAft>
                </a:pPr>
                <a:r>
                  <a:rPr lang="da-DK" sz="1800" b="1" i="1" dirty="0">
                    <a:effectLst/>
                    <a:latin typeface="Arial" panose="020B0604020202020204" pitchFamily="34" charset="0"/>
                    <a:ea typeface="Times New Roman" panose="02020603050405020304" pitchFamily="18" charset="0"/>
                    <a:cs typeface="Times New Roman" panose="02020603050405020304" pitchFamily="18" charset="0"/>
                  </a:rPr>
                  <a:t>Nhận xét: </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Ta có thể viết phương trình (1) về dạng: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Do đó, hệ phương trình đã cho có thể viết về dạng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Vì vậy, nghiệm của hệ phương trình đã cho cũng là nghiệm của phương trình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da-DK" sz="1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đã cho có vô số nghiệm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ℝ</m:t>
                            </m:r>
                          </m:e>
                          <m:e>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982D7AB-B304-89FF-21FD-385798D94DCC}"/>
                  </a:ext>
                </a:extLst>
              </p:cNvPr>
              <p:cNvSpPr txBox="1">
                <a:spLocks noRot="1" noChangeAspect="1" noMove="1" noResize="1" noEditPoints="1" noAdjustHandles="1" noChangeArrowheads="1" noChangeShapeType="1" noTextEdit="1"/>
              </p:cNvSpPr>
              <p:nvPr/>
            </p:nvSpPr>
            <p:spPr>
              <a:xfrm>
                <a:off x="1100700" y="229275"/>
                <a:ext cx="7034373" cy="3422988"/>
              </a:xfrm>
              <a:prstGeom prst="rect">
                <a:avLst/>
              </a:prstGeom>
              <a:blipFill>
                <a:blip r:embed="rId3"/>
                <a:stretch>
                  <a:fillRect l="-781" r="-781"/>
                </a:stretch>
              </a:blipFill>
            </p:spPr>
            <p:txBody>
              <a:bodyPr/>
              <a:lstStyle/>
              <a:p>
                <a:r>
                  <a:rPr lang="en-US">
                    <a:noFill/>
                  </a:rPr>
                  <a:t> </a:t>
                </a:r>
              </a:p>
            </p:txBody>
          </p:sp>
        </mc:Fallback>
      </mc:AlternateContent>
      <p:pic>
        <p:nvPicPr>
          <p:cNvPr id="5" name="Picture 34">
            <a:extLst>
              <a:ext uri="{FF2B5EF4-FFF2-40B4-BE49-F238E27FC236}">
                <a16:creationId xmlns:a16="http://schemas.microsoft.com/office/drawing/2014/main" id="{77F52573-1BE4-D026-5B47-9DB21E7426BF}"/>
              </a:ext>
            </a:extLst>
          </p:cNvPr>
          <p:cNvPicPr>
            <a:picLocks noChangeAspect="1"/>
          </p:cNvPicPr>
          <p:nvPr/>
        </p:nvPicPr>
        <p:blipFill>
          <a:blip r:embed="rId4"/>
          <a:srcRect/>
          <a:stretch>
            <a:fillRect/>
          </a:stretch>
        </p:blipFill>
        <p:spPr>
          <a:xfrm>
            <a:off x="8391645" y="0"/>
            <a:ext cx="752355" cy="589345"/>
          </a:xfrm>
          <a:prstGeom prst="rect">
            <a:avLst/>
          </a:prstGeom>
        </p:spPr>
      </p:pic>
      <p:grpSp>
        <p:nvGrpSpPr>
          <p:cNvPr id="8" name="Group 7">
            <a:extLst>
              <a:ext uri="{FF2B5EF4-FFF2-40B4-BE49-F238E27FC236}">
                <a16:creationId xmlns:a16="http://schemas.microsoft.com/office/drawing/2014/main" id="{B35CFBB1-05FF-50FB-623B-C88F5A00E399}"/>
              </a:ext>
            </a:extLst>
          </p:cNvPr>
          <p:cNvGrpSpPr/>
          <p:nvPr/>
        </p:nvGrpSpPr>
        <p:grpSpPr>
          <a:xfrm>
            <a:off x="176655" y="3652263"/>
            <a:ext cx="8471563" cy="873252"/>
            <a:chOff x="130356" y="3687310"/>
            <a:chExt cx="8471563" cy="873252"/>
          </a:xfrm>
        </p:grpSpPr>
        <p:sp>
          <p:nvSpPr>
            <p:cNvPr id="6" name="TextBox 5">
              <a:extLst>
                <a:ext uri="{FF2B5EF4-FFF2-40B4-BE49-F238E27FC236}">
                  <a16:creationId xmlns:a16="http://schemas.microsoft.com/office/drawing/2014/main" id="{CBFCD9C6-D554-6656-CF78-32BC21441540}"/>
                </a:ext>
              </a:extLst>
            </p:cNvPr>
            <p:cNvSpPr txBox="1"/>
            <p:nvPr/>
          </p:nvSpPr>
          <p:spPr>
            <a:xfrm>
              <a:off x="962628" y="3687310"/>
              <a:ext cx="7639291" cy="873252"/>
            </a:xfrm>
            <a:prstGeom prst="rect">
              <a:avLst/>
            </a:prstGeom>
            <a:noFill/>
          </p:spPr>
          <p:txBody>
            <a:bodyPr wrap="square">
              <a:spAutoFit/>
            </a:bodyPr>
            <a:lstStyle/>
            <a:p>
              <a:pPr algn="just">
                <a:lnSpc>
                  <a:spcPct val="150000"/>
                </a:lnSpc>
                <a:spcBef>
                  <a:spcPts val="600"/>
                </a:spcBef>
                <a:spcAft>
                  <a:spcPts val="600"/>
                </a:spcAft>
              </a:pP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ý: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19">
              <a:extLst>
                <a:ext uri="{FF2B5EF4-FFF2-40B4-BE49-F238E27FC236}">
                  <a16:creationId xmlns:a16="http://schemas.microsoft.com/office/drawing/2014/main" id="{FE19B594-C420-F42A-B49A-4E39013E61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0356" y="3891311"/>
              <a:ext cx="823449" cy="465249"/>
            </a:xfrm>
            <a:prstGeom prst="rect">
              <a:avLst/>
            </a:prstGeom>
          </p:spPr>
        </p:pic>
      </p:grpSp>
    </p:spTree>
    <p:custDataLst>
      <p:tags r:id="rId1"/>
    </p:custDataLst>
    <p:extLst>
      <p:ext uri="{BB962C8B-B14F-4D97-AF65-F5344CB8AC3E}">
        <p14:creationId xmlns:p14="http://schemas.microsoft.com/office/powerpoint/2010/main" val="22005359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1131661" y="32052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3</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3482294" y="320520"/>
                <a:ext cx="4629872" cy="710194"/>
              </a:xfrm>
              <a:prstGeom prst="rect">
                <a:avLst/>
              </a:prstGeom>
              <a:noFill/>
            </p:spPr>
            <p:txBody>
              <a:bodyPr wrap="square">
                <a:spAutoFit/>
              </a:bodyPr>
              <a:lstStyle/>
              <a:p>
                <a:r>
                  <a:rPr lang="en-US" sz="1800" dirty="0">
                    <a:latin typeface="Arial" panose="020B0604020202020204" pitchFamily="34" charset="0"/>
                    <a:ea typeface="Times New Roman" panose="02020603050405020304" pitchFamily="18" charset="0"/>
                  </a:rPr>
                  <a:t>Giải </a:t>
                </a:r>
                <a:r>
                  <a:rPr lang="en-US" sz="1800" dirty="0" err="1">
                    <a:latin typeface="Arial" panose="020B0604020202020204" pitchFamily="34" charset="0"/>
                    <a:ea typeface="Times New Roman" panose="02020603050405020304" pitchFamily="18" charset="0"/>
                  </a:rPr>
                  <a:t>hệ</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phương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trình</a:t>
                </a:r>
                <a:r>
                  <a:rPr lang="en-US"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=4           (1)</m:t>
                            </m:r>
                          </m:e>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+6</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=−8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3482294" y="320520"/>
                <a:ext cx="4629872" cy="710194"/>
              </a:xfrm>
              <a:prstGeom prst="rect">
                <a:avLst/>
              </a:prstGeom>
              <a:blipFill>
                <a:blip r:embed="rId4"/>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390882" y="131992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53388" y="1319922"/>
                <a:ext cx="7338351" cy="3304687"/>
              </a:xfrm>
              <a:prstGeom prst="rect">
                <a:avLst/>
              </a:prstGeom>
              <a:noFill/>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𝑥</m:t>
                    </m:r>
                    <m:r>
                      <a:rPr lang="da-DK" sz="1800" i="1">
                        <a:latin typeface="Cambria Math" panose="02040503050406030204" pitchFamily="18" charset="0"/>
                        <a:ea typeface="Times New Roman" panose="02020603050405020304" pitchFamily="18" charset="0"/>
                        <a:cs typeface="Arial" panose="020B0604020202020204" pitchFamily="34" charset="0"/>
                      </a:rPr>
                      <m:t>=3</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+4 (3)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Thế vào phương trình (2), ta 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3</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+4</m:t>
                        </m:r>
                      </m:e>
                    </m:d>
                    <m:r>
                      <a:rPr lang="da-DK" sz="1800" i="1">
                        <a:latin typeface="Cambria Math" panose="02040503050406030204" pitchFamily="18" charset="0"/>
                        <a:ea typeface="Times New Roman" panose="02020603050405020304" pitchFamily="18" charset="0"/>
                        <a:cs typeface="Arial" panose="020B0604020202020204" pitchFamily="34" charset="0"/>
                      </a:rPr>
                      <m:t>+6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a typeface="Times New Roman" panose="02020603050405020304" pitchFamily="18" charset="0"/>
                    <a:cs typeface="Arial" panose="020B0604020202020204" pitchFamily="34"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0</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=0</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Do đó phương trình (4) vô số nghiệm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ℝ</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Vậy hệ phương trình đã cho có vô số nghiệm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53388" y="1319922"/>
                <a:ext cx="7338351" cy="3304687"/>
              </a:xfrm>
              <a:prstGeom prst="rect">
                <a:avLst/>
              </a:prstGeom>
              <a:blipFill>
                <a:blip r:embed="rId5"/>
                <a:stretch>
                  <a:fillRect l="-664" b="-2030"/>
                </a:stretch>
              </a:blipFill>
            </p:spPr>
            <p:txBody>
              <a:bodyPr/>
              <a:lstStyle/>
              <a:p>
                <a:r>
                  <a:rPr lang="en-US">
                    <a:noFill/>
                  </a:rPr>
                  <a:t> </a:t>
                </a:r>
              </a:p>
            </p:txBody>
          </p:sp>
        </mc:Fallback>
      </mc:AlternateContent>
      <p:pic>
        <p:nvPicPr>
          <p:cNvPr id="9" name="Picture 42">
            <a:extLst>
              <a:ext uri="{FF2B5EF4-FFF2-40B4-BE49-F238E27FC236}">
                <a16:creationId xmlns:a16="http://schemas.microsoft.com/office/drawing/2014/main" id="{22D302C2-A6FB-3FC8-FA97-FEC198BC0BB1}"/>
              </a:ext>
            </a:extLst>
          </p:cNvPr>
          <p:cNvPicPr>
            <a:picLocks noChangeAspect="1"/>
          </p:cNvPicPr>
          <p:nvPr/>
        </p:nvPicPr>
        <p:blipFill>
          <a:blip r:embed="rId6"/>
          <a:srcRect/>
          <a:stretch>
            <a:fillRect/>
          </a:stretch>
        </p:blipFill>
        <p:spPr>
          <a:xfrm>
            <a:off x="7790612" y="3805709"/>
            <a:ext cx="1353388" cy="1423370"/>
          </a:xfrm>
          <a:prstGeom prst="rect">
            <a:avLst/>
          </a:prstGeom>
        </p:spPr>
      </p:pic>
    </p:spTree>
    <p:custDataLst>
      <p:tags r:id="rId1"/>
    </p:custDataLst>
    <p:extLst>
      <p:ext uri="{BB962C8B-B14F-4D97-AF65-F5344CB8AC3E}">
        <p14:creationId xmlns:p14="http://schemas.microsoft.com/office/powerpoint/2010/main" val="19970974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900666" y="1639428"/>
            <a:ext cx="7272876"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a:t>
            </a:r>
            <a:r>
              <a:rPr lang="en-US" sz="3400" b="1" dirty="0">
                <a:solidFill>
                  <a:srgbClr val="E36267"/>
                </a:solidFill>
                <a:latin typeface="Arial"/>
                <a:ea typeface="Catamaran"/>
                <a:cs typeface="Catamaran"/>
                <a:sym typeface="Catamaran"/>
              </a:rPr>
              <a:t>I</a:t>
            </a: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 GIẢI HỆ PHƯƠNG TRÌNH BẰNG PHƯƠNG PHÁP </a:t>
            </a:r>
            <a:r>
              <a:rPr lang="en-US" sz="3400" b="1" dirty="0">
                <a:solidFill>
                  <a:srgbClr val="E36267"/>
                </a:solidFill>
                <a:latin typeface="Arial"/>
                <a:ea typeface="Catamaran"/>
                <a:cs typeface="Catamaran"/>
                <a:sym typeface="Catamaran"/>
              </a:rPr>
              <a:t>CỘNG ĐẠI SỐ</a:t>
            </a:r>
            <a:endPar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endParaRPr>
          </a:p>
        </p:txBody>
      </p:sp>
    </p:spTree>
    <p:custDataLst>
      <p:tags r:id="rId1"/>
    </p:custDataLst>
    <p:extLst>
      <p:ext uri="{BB962C8B-B14F-4D97-AF65-F5344CB8AC3E}">
        <p14:creationId xmlns:p14="http://schemas.microsoft.com/office/powerpoint/2010/main" val="2659279756"/>
      </p:ext>
    </p:extLst>
  </p:cSld>
  <p:clrMapOvr>
    <a:masterClrMapping/>
  </p:clrMapOvr>
  <p:transition spd="med">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 name="Rounded Rectangle 8">
            <a:extLst>
              <a:ext uri="{FF2B5EF4-FFF2-40B4-BE49-F238E27FC236}">
                <a16:creationId xmlns:a16="http://schemas.microsoft.com/office/drawing/2014/main" id="{5F169945-6953-9EB7-391D-F8A8EBE3CDF7}"/>
              </a:ext>
            </a:extLst>
          </p:cNvPr>
          <p:cNvSpPr/>
          <p:nvPr/>
        </p:nvSpPr>
        <p:spPr>
          <a:xfrm>
            <a:off x="219664" y="454663"/>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HĐ2</a:t>
            </a:r>
          </a:p>
        </p:txBody>
      </p:sp>
      <p:grpSp>
        <p:nvGrpSpPr>
          <p:cNvPr id="2" name="Google Shape;759;p31">
            <a:extLst>
              <a:ext uri="{FF2B5EF4-FFF2-40B4-BE49-F238E27FC236}">
                <a16:creationId xmlns:a16="http://schemas.microsoft.com/office/drawing/2014/main" id="{889A4FE2-EC3A-294D-1715-D069E0CAA4FC}"/>
              </a:ext>
            </a:extLst>
          </p:cNvPr>
          <p:cNvGrpSpPr/>
          <p:nvPr/>
        </p:nvGrpSpPr>
        <p:grpSpPr>
          <a:xfrm>
            <a:off x="8171618" y="4356639"/>
            <a:ext cx="857084" cy="646729"/>
            <a:chOff x="7883700" y="3201275"/>
            <a:chExt cx="907275" cy="907200"/>
          </a:xfrm>
        </p:grpSpPr>
        <p:sp>
          <p:nvSpPr>
            <p:cNvPr id="3" name="Google Shape;760;p31">
              <a:extLst>
                <a:ext uri="{FF2B5EF4-FFF2-40B4-BE49-F238E27FC236}">
                  <a16:creationId xmlns:a16="http://schemas.microsoft.com/office/drawing/2014/main" id="{2C3CD16F-9CDA-AE73-89A6-A9E8A44E961A}"/>
                </a:ext>
              </a:extLst>
            </p:cNvPr>
            <p:cNvSpPr/>
            <p:nvPr/>
          </p:nvSpPr>
          <p:spPr>
            <a:xfrm>
              <a:off x="7883775"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1;p31">
              <a:extLst>
                <a:ext uri="{FF2B5EF4-FFF2-40B4-BE49-F238E27FC236}">
                  <a16:creationId xmlns:a16="http://schemas.microsoft.com/office/drawing/2014/main" id="{65C2919E-0129-1DA2-3434-552FFF2ECC30}"/>
                </a:ext>
              </a:extLst>
            </p:cNvPr>
            <p:cNvSpPr/>
            <p:nvPr/>
          </p:nvSpPr>
          <p:spPr>
            <a:xfrm flipH="1">
              <a:off x="7883700"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2;p31">
              <a:extLst>
                <a:ext uri="{FF2B5EF4-FFF2-40B4-BE49-F238E27FC236}">
                  <a16:creationId xmlns:a16="http://schemas.microsoft.com/office/drawing/2014/main" id="{2868A637-E0EE-D693-A0F4-4D2EC260E126}"/>
                </a:ext>
              </a:extLst>
            </p:cNvPr>
            <p:cNvSpPr/>
            <p:nvPr/>
          </p:nvSpPr>
          <p:spPr>
            <a:xfrm flipH="1">
              <a:off x="7883700" y="3201275"/>
              <a:ext cx="907200" cy="907200"/>
            </a:xfrm>
            <a:prstGeom prst="pie">
              <a:avLst>
                <a:gd name="adj1" fmla="val 2301854"/>
                <a:gd name="adj2" fmla="val 849148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219664" y="92336"/>
                <a:ext cx="8704672" cy="2954527"/>
              </a:xfrm>
              <a:prstGeom prst="rect">
                <a:avLst/>
              </a:prstGeom>
              <a:noFill/>
            </p:spPr>
            <p:txBody>
              <a:bodyPr wrap="square">
                <a:spAutoFit/>
              </a:bodyPr>
              <a:lstStyle/>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=7     (1)</m:t>
                            </m:r>
                          </m:e>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=1     (2)</m:t>
                            </m:r>
                          </m:e>
                        </m:eqArr>
                        <m:r>
                          <a:rPr lang="en-US" sz="19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(II)</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9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đặc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(II),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nào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c)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(II)</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219664" y="92336"/>
                <a:ext cx="8704672" cy="2954527"/>
              </a:xfrm>
              <a:prstGeom prst="rect">
                <a:avLst/>
              </a:prstGeom>
              <a:blipFill>
                <a:blip r:embed="rId4"/>
                <a:stretch>
                  <a:fillRect l="-630" r="-700" b="-226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A42EB47-552E-1106-8D80-94C7D181778D}"/>
              </a:ext>
            </a:extLst>
          </p:cNvPr>
          <p:cNvSpPr txBox="1"/>
          <p:nvPr/>
        </p:nvSpPr>
        <p:spPr>
          <a:xfrm>
            <a:off x="219664" y="317139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884B2F-AE88-2FE9-6BC5-C25C843E6C2D}"/>
                  </a:ext>
                </a:extLst>
              </p:cNvPr>
              <p:cNvSpPr txBox="1"/>
              <p:nvPr/>
            </p:nvSpPr>
            <p:spPr>
              <a:xfrm>
                <a:off x="1307976" y="3171397"/>
                <a:ext cx="7396222" cy="1509131"/>
              </a:xfrm>
              <a:prstGeom prst="rect">
                <a:avLst/>
              </a:prstGeom>
              <a:noFill/>
            </p:spPr>
            <p:txBody>
              <a:bodyPr wrap="square">
                <a:spAutoFit/>
              </a:bodyPr>
              <a:lstStyle/>
              <a:p>
                <a:pPr algn="just">
                  <a:lnSpc>
                    <a:spcPct val="150000"/>
                  </a:lnSpc>
                  <a:spcBef>
                    <a:spcPts val="600"/>
                  </a:spcBef>
                  <a:spcAft>
                    <a:spcPts val="600"/>
                  </a:spcAft>
                </a:pPr>
                <a:r>
                  <a:rPr lang="vi-VN" sz="1900" dirty="0">
                    <a:effectLst/>
                    <a:latin typeface="Arial" panose="020B0604020202020204" pitchFamily="34" charset="0"/>
                    <a:ea typeface="Calibri" panose="020F0502020204030204" pitchFamily="34" charset="0"/>
                    <a:cs typeface="Times New Roman" panose="02020603050405020304" pitchFamily="18" charset="0"/>
                  </a:rPr>
                  <a:t>a) Hệ số của </a:t>
                </a:r>
                <a14:m>
                  <m:oMath xmlns:m="http://schemas.openxmlformats.org/officeDocument/2006/math">
                    <m:r>
                      <a:rPr lang="vi-VN" sz="1900" i="1">
                        <a:effectLst/>
                        <a:latin typeface="Cambria Math" panose="02040503050406030204" pitchFamily="18" charset="0"/>
                        <a:ea typeface="Calibri" panose="020F0502020204030204" pitchFamily="34" charset="0"/>
                        <a:cs typeface="Arial" panose="020B0604020202020204" pitchFamily="34" charset="0"/>
                      </a:rPr>
                      <m:t>𝑦</m:t>
                    </m:r>
                  </m:oMath>
                </a14:m>
                <a:r>
                  <a:rPr lang="vi-VN" sz="1900" dirty="0">
                    <a:effectLst/>
                    <a:latin typeface="Arial" panose="020B0604020202020204" pitchFamily="34" charset="0"/>
                    <a:ea typeface="Times New Roman" panose="02020603050405020304" pitchFamily="18" charset="0"/>
                    <a:cs typeface="Times New Roman" panose="02020603050405020304" pitchFamily="18" charset="0"/>
                  </a:rPr>
                  <a:t> trong hai phương trình (1) và (2) là hai số đối nhau.</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900" dirty="0">
                    <a:effectLst/>
                    <a:latin typeface="Arial" panose="020B0604020202020204" pitchFamily="34" charset="0"/>
                    <a:ea typeface="Calibri" panose="020F0502020204030204" pitchFamily="34" charset="0"/>
                    <a:cs typeface="Times New Roman" panose="02020603050405020304" pitchFamily="18" charset="0"/>
                  </a:rPr>
                  <a:t>b) Cộng từng vế hai phương trình của hệ</a:t>
                </a:r>
                <a14:m>
                  <m:oMath xmlns:m="http://schemas.openxmlformats.org/officeDocument/2006/math">
                    <m:r>
                      <a:rPr lang="vi-VN" sz="1900" i="1">
                        <a:effectLst/>
                        <a:latin typeface="Cambria Math" panose="02040503050406030204" pitchFamily="18" charset="0"/>
                        <a:ea typeface="Calibri" panose="020F0502020204030204" pitchFamily="34" charset="0"/>
                        <a:cs typeface="Arial" panose="020B0604020202020204" pitchFamily="34" charset="0"/>
                      </a:rPr>
                      <m:t> (</m:t>
                    </m:r>
                    <m:r>
                      <a:rPr lang="vi-VN" sz="1900" i="1">
                        <a:effectLst/>
                        <a:latin typeface="Cambria Math" panose="02040503050406030204" pitchFamily="18" charset="0"/>
                        <a:ea typeface="Calibri" panose="020F0502020204030204" pitchFamily="34" charset="0"/>
                        <a:cs typeface="Arial" panose="020B0604020202020204" pitchFamily="34" charset="0"/>
                      </a:rPr>
                      <m:t>𝐼𝐼</m:t>
                    </m:r>
                    <m:r>
                      <a:rPr lang="vi-VN" sz="1900" i="1">
                        <a:effectLst/>
                        <a:latin typeface="Cambria Math" panose="02040503050406030204" pitchFamily="18" charset="0"/>
                        <a:ea typeface="Calibri" panose="020F0502020204030204" pitchFamily="34" charset="0"/>
                        <a:cs typeface="Arial" panose="020B0604020202020204" pitchFamily="34" charset="0"/>
                      </a:rPr>
                      <m:t>)</m:t>
                    </m:r>
                  </m:oMath>
                </a14:m>
                <a:r>
                  <a:rPr lang="vi-VN" sz="1900" dirty="0">
                    <a:effectLst/>
                    <a:latin typeface="Arial" panose="020B0604020202020204" pitchFamily="34" charset="0"/>
                    <a:ea typeface="Times New Roman" panose="02020603050405020304" pitchFamily="18" charset="0"/>
                    <a:cs typeface="Times New Roman" panose="02020603050405020304" pitchFamily="18" charset="0"/>
                  </a:rPr>
                  <a:t>, ta nhận được phương trình: </a:t>
                </a:r>
                <a14:m>
                  <m:oMath xmlns:m="http://schemas.openxmlformats.org/officeDocument/2006/math">
                    <m:r>
                      <a:rPr lang="vi-VN" sz="1900" i="1">
                        <a:effectLst/>
                        <a:latin typeface="Cambria Math" panose="02040503050406030204" pitchFamily="18" charset="0"/>
                        <a:ea typeface="Times New Roman" panose="02020603050405020304" pitchFamily="18" charset="0"/>
                        <a:cs typeface="Arial" panose="020B0604020202020204" pitchFamily="34" charset="0"/>
                      </a:rPr>
                      <m:t>2</m:t>
                    </m:r>
                    <m:r>
                      <a:rPr lang="vi-VN" sz="1900" i="1">
                        <a:effectLst/>
                        <a:latin typeface="Cambria Math" panose="02040503050406030204" pitchFamily="18" charset="0"/>
                        <a:ea typeface="Times New Roman" panose="02020603050405020304" pitchFamily="18" charset="0"/>
                        <a:cs typeface="Arial" panose="020B0604020202020204" pitchFamily="34" charset="0"/>
                      </a:rPr>
                      <m:t>𝑥</m:t>
                    </m:r>
                    <m:r>
                      <a:rPr lang="vi-VN" sz="1900" i="1">
                        <a:effectLst/>
                        <a:latin typeface="Cambria Math" panose="02040503050406030204" pitchFamily="18" charset="0"/>
                        <a:ea typeface="Times New Roman" panose="02020603050405020304" pitchFamily="18" charset="0"/>
                        <a:cs typeface="Arial" panose="020B0604020202020204" pitchFamily="34" charset="0"/>
                      </a:rPr>
                      <m:t>=8</m:t>
                    </m:r>
                  </m:oMath>
                </a14:m>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8884B2F-AE88-2FE9-6BC5-C25C843E6C2D}"/>
                  </a:ext>
                </a:extLst>
              </p:cNvPr>
              <p:cNvSpPr txBox="1">
                <a:spLocks noRot="1" noChangeAspect="1" noMove="1" noResize="1" noEditPoints="1" noAdjustHandles="1" noChangeArrowheads="1" noChangeShapeType="1" noTextEdit="1"/>
              </p:cNvSpPr>
              <p:nvPr/>
            </p:nvSpPr>
            <p:spPr>
              <a:xfrm>
                <a:off x="1307976" y="3171397"/>
                <a:ext cx="7396222" cy="1509131"/>
              </a:xfrm>
              <a:prstGeom prst="rect">
                <a:avLst/>
              </a:prstGeom>
              <a:blipFill>
                <a:blip r:embed="rId5"/>
                <a:stretch>
                  <a:fillRect l="-824" r="-742" b="-564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5000722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2" name="Google Shape;759;p31">
            <a:extLst>
              <a:ext uri="{FF2B5EF4-FFF2-40B4-BE49-F238E27FC236}">
                <a16:creationId xmlns:a16="http://schemas.microsoft.com/office/drawing/2014/main" id="{889A4FE2-EC3A-294D-1715-D069E0CAA4FC}"/>
              </a:ext>
            </a:extLst>
          </p:cNvPr>
          <p:cNvGrpSpPr/>
          <p:nvPr/>
        </p:nvGrpSpPr>
        <p:grpSpPr>
          <a:xfrm>
            <a:off x="8171618" y="4356639"/>
            <a:ext cx="857084" cy="646729"/>
            <a:chOff x="7883700" y="3201275"/>
            <a:chExt cx="907275" cy="907200"/>
          </a:xfrm>
        </p:grpSpPr>
        <p:sp>
          <p:nvSpPr>
            <p:cNvPr id="3" name="Google Shape;760;p31">
              <a:extLst>
                <a:ext uri="{FF2B5EF4-FFF2-40B4-BE49-F238E27FC236}">
                  <a16:creationId xmlns:a16="http://schemas.microsoft.com/office/drawing/2014/main" id="{2C3CD16F-9CDA-AE73-89A6-A9E8A44E961A}"/>
                </a:ext>
              </a:extLst>
            </p:cNvPr>
            <p:cNvSpPr/>
            <p:nvPr/>
          </p:nvSpPr>
          <p:spPr>
            <a:xfrm>
              <a:off x="7883775"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1;p31">
              <a:extLst>
                <a:ext uri="{FF2B5EF4-FFF2-40B4-BE49-F238E27FC236}">
                  <a16:creationId xmlns:a16="http://schemas.microsoft.com/office/drawing/2014/main" id="{65C2919E-0129-1DA2-3434-552FFF2ECC30}"/>
                </a:ext>
              </a:extLst>
            </p:cNvPr>
            <p:cNvSpPr/>
            <p:nvPr/>
          </p:nvSpPr>
          <p:spPr>
            <a:xfrm flipH="1">
              <a:off x="7883700"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2;p31">
              <a:extLst>
                <a:ext uri="{FF2B5EF4-FFF2-40B4-BE49-F238E27FC236}">
                  <a16:creationId xmlns:a16="http://schemas.microsoft.com/office/drawing/2014/main" id="{2868A637-E0EE-D693-A0F4-4D2EC260E126}"/>
                </a:ext>
              </a:extLst>
            </p:cNvPr>
            <p:cNvSpPr/>
            <p:nvPr/>
          </p:nvSpPr>
          <p:spPr>
            <a:xfrm flipH="1">
              <a:off x="7883700" y="3201275"/>
              <a:ext cx="907200" cy="907200"/>
            </a:xfrm>
            <a:prstGeom prst="pie">
              <a:avLst>
                <a:gd name="adj1" fmla="val 2301854"/>
                <a:gd name="adj2" fmla="val 849148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8A42EB47-552E-1106-8D80-94C7D181778D}"/>
              </a:ext>
            </a:extLst>
          </p:cNvPr>
          <p:cNvSpPr txBox="1"/>
          <p:nvPr/>
        </p:nvSpPr>
        <p:spPr>
          <a:xfrm>
            <a:off x="277537" y="370324"/>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884B2F-AE88-2FE9-6BC5-C25C843E6C2D}"/>
                  </a:ext>
                </a:extLst>
              </p:cNvPr>
              <p:cNvSpPr txBox="1"/>
              <p:nvPr/>
            </p:nvSpPr>
            <p:spPr>
              <a:xfrm>
                <a:off x="873889" y="695910"/>
                <a:ext cx="7396222" cy="3576107"/>
              </a:xfrm>
              <a:prstGeom prst="rect">
                <a:avLst/>
              </a:prstGeom>
              <a:noFill/>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c</a:t>
                </a:r>
                <a:r>
                  <a:rPr lang="vi-VN" sz="2000" dirty="0">
                    <a:latin typeface="Arial" panose="020B0604020202020204" pitchFamily="34" charset="0"/>
                    <a:ea typeface="Times New Roman" panose="02020603050405020304" pitchFamily="18" charset="0"/>
                    <a:cs typeface="Times New Roman" panose="02020603050405020304" pitchFamily="18" charset="0"/>
                  </a:rPr>
                  <a:t>) Giải phương trình: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𝑥</m:t>
                    </m:r>
                    <m:r>
                      <a:rPr lang="vi-VN" sz="2000" i="1">
                        <a:latin typeface="Cambria Math" panose="02040503050406030204" pitchFamily="18" charset="0"/>
                        <a:ea typeface="Times New Roman" panose="02020603050405020304" pitchFamily="18" charset="0"/>
                        <a:cs typeface="Arial" panose="020B0604020202020204" pitchFamily="34" charset="0"/>
                      </a:rPr>
                      <m:t>=8</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=4</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Calibri" panose="020F0502020204030204" pitchFamily="34" charset="0"/>
                    <a:cs typeface="Times New Roman" panose="02020603050405020304" pitchFamily="18" charset="0"/>
                  </a:rPr>
                  <a:t>Thay</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dirty="0">
                    <a:latin typeface="Arial" panose="020B0604020202020204" pitchFamily="34" charset="0"/>
                    <a:ea typeface="Times New Roman" panose="02020603050405020304" pitchFamily="18" charset="0"/>
                    <a:cs typeface="Times New Roman" panose="02020603050405020304" pitchFamily="18" charset="0"/>
                  </a:rPr>
                  <a:t> (1),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=7</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=3</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Calibri" panose="020F0502020204030204" pitchFamily="34" charset="0"/>
                    <a:cs typeface="Times New Roman" panose="02020603050405020304" pitchFamily="18" charset="0"/>
                  </a:rPr>
                  <a:t>Vậy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hệ</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phương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đã</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cho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có</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nghiệm</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duy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nhất</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e>
                    </m:d>
                    <m:r>
                      <a:rPr lang="en-US" sz="2000" i="1">
                        <a:latin typeface="Cambria Math" panose="02040503050406030204" pitchFamily="18" charset="0"/>
                        <a:ea typeface="Calibri" panose="020F0502020204030204" pitchFamily="34" charset="0"/>
                        <a:cs typeface="Arial" panose="020B0604020202020204" pitchFamily="34" charset="0"/>
                      </a:rPr>
                      <m:t>=(4;3)</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8884B2F-AE88-2FE9-6BC5-C25C843E6C2D}"/>
                  </a:ext>
                </a:extLst>
              </p:cNvPr>
              <p:cNvSpPr txBox="1">
                <a:spLocks noRot="1" noChangeAspect="1" noMove="1" noResize="1" noEditPoints="1" noAdjustHandles="1" noChangeArrowheads="1" noChangeShapeType="1" noTextEdit="1"/>
              </p:cNvSpPr>
              <p:nvPr/>
            </p:nvSpPr>
            <p:spPr>
              <a:xfrm>
                <a:off x="873889" y="695910"/>
                <a:ext cx="7396222" cy="3576107"/>
              </a:xfrm>
              <a:prstGeom prst="rect">
                <a:avLst/>
              </a:prstGeom>
              <a:blipFill>
                <a:blip r:embed="rId4"/>
                <a:stretch>
                  <a:fillRect l="-824" b="-204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456419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4" name="TextBox 3">
            <a:extLst>
              <a:ext uri="{FF2B5EF4-FFF2-40B4-BE49-F238E27FC236}">
                <a16:creationId xmlns:a16="http://schemas.microsoft.com/office/drawing/2014/main" id="{B247527C-27CD-17AE-5FFA-CCE2A9C3D134}"/>
              </a:ext>
            </a:extLst>
          </p:cNvPr>
          <p:cNvSpPr txBox="1"/>
          <p:nvPr/>
        </p:nvSpPr>
        <p:spPr>
          <a:xfrm>
            <a:off x="1838553" y="362653"/>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kumimoji="0" lang="en-US"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4</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DD6E3B-950E-7F6C-2C03-4E340D1AC256}"/>
                  </a:ext>
                </a:extLst>
              </p:cNvPr>
              <p:cNvSpPr txBox="1"/>
              <p:nvPr/>
            </p:nvSpPr>
            <p:spPr>
              <a:xfrm>
                <a:off x="2847373" y="167200"/>
                <a:ext cx="5023412" cy="828112"/>
              </a:xfrm>
              <a:prstGeom prst="rect">
                <a:avLst/>
              </a:prstGeom>
              <a:noFill/>
            </p:spPr>
            <p:txBody>
              <a:bodyPr wrap="square">
                <a:spAutoFit/>
              </a:bodyPr>
              <a:lstStyle/>
              <a:p>
                <a:pPr lvl="0" algn="just">
                  <a:lnSpc>
                    <a:spcPct val="150000"/>
                  </a:lnSpc>
                  <a:spcAft>
                    <a:spcPts val="800"/>
                  </a:spcAft>
                </a:pP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hệ</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phương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trình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+6</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=−9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   (2)</m:t>
                            </m:r>
                          </m:e>
                        </m:eqArr>
                        <m:r>
                          <a:rPr lang="en-US" sz="1800" i="1">
                            <a:latin typeface="Cambria Math" panose="02040503050406030204" pitchFamily="18" charset="0"/>
                            <a:ea typeface="Times New Roman" panose="02020603050405020304" pitchFamily="18" charset="0"/>
                            <a:cs typeface="Arial" panose="020B0604020202020204" pitchFamily="34" charset="0"/>
                          </a:rPr>
                          <m:t> </m:t>
                        </m:r>
                      </m:e>
                    </m:d>
                  </m:oMath>
                </a14:m>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6" name="TextBox 5">
                <a:extLst>
                  <a:ext uri="{FF2B5EF4-FFF2-40B4-BE49-F238E27FC236}">
                    <a16:creationId xmlns:a16="http://schemas.microsoft.com/office/drawing/2014/main" id="{B2DD6E3B-950E-7F6C-2C03-4E340D1AC256}"/>
                  </a:ext>
                </a:extLst>
              </p:cNvPr>
              <p:cNvSpPr txBox="1">
                <a:spLocks noRot="1" noChangeAspect="1" noMove="1" noResize="1" noEditPoints="1" noAdjustHandles="1" noChangeArrowheads="1" noChangeShapeType="1" noTextEdit="1"/>
              </p:cNvSpPr>
              <p:nvPr/>
            </p:nvSpPr>
            <p:spPr>
              <a:xfrm>
                <a:off x="2847373" y="167200"/>
                <a:ext cx="5023412" cy="828112"/>
              </a:xfrm>
              <a:prstGeom prst="rect">
                <a:avLst/>
              </a:prstGeom>
              <a:blipFill>
                <a:blip r:embed="rId4"/>
                <a:stretch>
                  <a:fillRect l="-97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479E94F-5BA3-645D-3504-2D5B14C42B99}"/>
              </a:ext>
            </a:extLst>
          </p:cNvPr>
          <p:cNvSpPr txBox="1"/>
          <p:nvPr/>
        </p:nvSpPr>
        <p:spPr>
          <a:xfrm>
            <a:off x="614456" y="94873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6466B352-05FE-2DA0-C815-6D25E4A95374}"/>
              </a:ext>
            </a:extLst>
          </p:cNvPr>
          <p:cNvSpPr/>
          <p:nvPr/>
        </p:nvSpPr>
        <p:spPr>
          <a:xfrm>
            <a:off x="0" y="4525702"/>
            <a:ext cx="9259750" cy="50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71A443-3C67-BAAA-1F12-340D7B548108}"/>
                  </a:ext>
                </a:extLst>
              </p:cNvPr>
              <p:cNvSpPr txBox="1"/>
              <p:nvPr/>
            </p:nvSpPr>
            <p:spPr>
              <a:xfrm>
                <a:off x="150416" y="1434984"/>
                <a:ext cx="4420530" cy="3090718"/>
              </a:xfrm>
              <a:prstGeom prst="rect">
                <a:avLst/>
              </a:prstGeom>
              <a:noFill/>
            </p:spPr>
            <p:txBody>
              <a:bodyPr wrap="square">
                <a:spAutoFit/>
              </a:bodyPr>
              <a:lstStyle/>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2</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tức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e>
                    </m:d>
                    <m:r>
                      <a:rPr lang="en-US" sz="1800" i="1" kern="100">
                        <a:latin typeface="Cambria Math" panose="02040503050406030204" pitchFamily="18" charset="0"/>
                        <a:ea typeface="Times New Roman" panose="02020603050405020304" pitchFamily="18" charset="0"/>
                        <a:cs typeface="Arial" panose="020B0604020202020204" pitchFamily="34" charset="0"/>
                      </a:rPr>
                      <m:t>=−5</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(3)</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871A443-3C67-BAAA-1F12-340D7B548108}"/>
                  </a:ext>
                </a:extLst>
              </p:cNvPr>
              <p:cNvSpPr txBox="1">
                <a:spLocks noRot="1" noChangeAspect="1" noMove="1" noResize="1" noEditPoints="1" noAdjustHandles="1" noChangeArrowheads="1" noChangeShapeType="1" noTextEdit="1"/>
              </p:cNvSpPr>
              <p:nvPr/>
            </p:nvSpPr>
            <p:spPr>
              <a:xfrm>
                <a:off x="150416" y="1434984"/>
                <a:ext cx="4420530" cy="3090718"/>
              </a:xfrm>
              <a:prstGeom prst="rect">
                <a:avLst/>
              </a:prstGeom>
              <a:blipFill>
                <a:blip r:embed="rId5"/>
                <a:stretch>
                  <a:fillRect l="-1241" r="-1103" b="-217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575E6B59-6718-3877-6BA7-D200048CB6CC}"/>
              </a:ext>
            </a:extLst>
          </p:cNvPr>
          <p:cNvCxnSpPr>
            <a:cxnSpLocks/>
          </p:cNvCxnSpPr>
          <p:nvPr/>
        </p:nvCxnSpPr>
        <p:spPr>
          <a:xfrm>
            <a:off x="4619355" y="1623249"/>
            <a:ext cx="0" cy="352025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171B28B-3A38-5D79-1DCB-76C217F2B659}"/>
                  </a:ext>
                </a:extLst>
              </p:cNvPr>
              <p:cNvSpPr txBox="1"/>
              <p:nvPr/>
            </p:nvSpPr>
            <p:spPr>
              <a:xfrm>
                <a:off x="4746620" y="1458387"/>
                <a:ext cx="4246964" cy="3469027"/>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Giải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e>
                      </m:d>
                      <m:r>
                        <a:rPr lang="en-US" sz="1800" i="1" kern="100">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−8=−5</m:t>
                    </m:r>
                  </m:oMath>
                </a14:m>
                <a:endParaRPr lang="en-US" sz="1800" kern="1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oMath>
                </a14:m>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 −2</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171B28B-3A38-5D79-1DCB-76C217F2B659}"/>
                  </a:ext>
                </a:extLst>
              </p:cNvPr>
              <p:cNvSpPr txBox="1">
                <a:spLocks noRot="1" noChangeAspect="1" noMove="1" noResize="1" noEditPoints="1" noAdjustHandles="1" noChangeArrowheads="1" noChangeShapeType="1" noTextEdit="1"/>
              </p:cNvSpPr>
              <p:nvPr/>
            </p:nvSpPr>
            <p:spPr>
              <a:xfrm>
                <a:off x="4746620" y="1458387"/>
                <a:ext cx="4246964" cy="3469027"/>
              </a:xfrm>
              <a:prstGeom prst="rect">
                <a:avLst/>
              </a:prstGeom>
              <a:blipFill>
                <a:blip r:embed="rId6"/>
                <a:stretch>
                  <a:fillRect l="-1293" r="-1293" b="-175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5945387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20" name="Google Shape;1179;p30">
            <a:extLst>
              <a:ext uri="{FF2B5EF4-FFF2-40B4-BE49-F238E27FC236}">
                <a16:creationId xmlns:a16="http://schemas.microsoft.com/office/drawing/2014/main" id="{0734B0CE-1A9A-E51E-5ADF-81786716E079}"/>
              </a:ext>
            </a:extLst>
          </p:cNvPr>
          <p:cNvSpPr txBox="1">
            <a:spLocks noGrp="1"/>
          </p:cNvSpPr>
          <p:nvPr>
            <p:ph type="title"/>
          </p:nvPr>
        </p:nvSpPr>
        <p:spPr>
          <a:xfrm>
            <a:off x="3058804" y="228471"/>
            <a:ext cx="302639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latin typeface="+mj-lt"/>
              </a:rPr>
              <a:t>KHỞI ĐỘNG</a:t>
            </a:r>
            <a:endParaRPr sz="3500" b="1" dirty="0">
              <a:latin typeface="+mj-lt"/>
            </a:endParaRPr>
          </a:p>
        </p:txBody>
      </p:sp>
      <p:sp>
        <p:nvSpPr>
          <p:cNvPr id="22" name="TextBox 21">
            <a:extLst>
              <a:ext uri="{FF2B5EF4-FFF2-40B4-BE49-F238E27FC236}">
                <a16:creationId xmlns:a16="http://schemas.microsoft.com/office/drawing/2014/main" id="{24C4703A-C671-8E62-B513-C0D6FD199BC3}"/>
              </a:ext>
            </a:extLst>
          </p:cNvPr>
          <p:cNvSpPr txBox="1"/>
          <p:nvPr/>
        </p:nvSpPr>
        <p:spPr>
          <a:xfrm>
            <a:off x="280780" y="1021685"/>
            <a:ext cx="5556047" cy="2676630"/>
          </a:xfrm>
          <a:prstGeom prst="rect">
            <a:avLst/>
          </a:prstGeom>
          <a:noFill/>
        </p:spPr>
        <p:txBody>
          <a:bodyPr wrap="square">
            <a:spAutoFit/>
          </a:bodyPr>
          <a:lstStyle/>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cửa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6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gồm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33 000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28 000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thanh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cửa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188 000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DD3ADA43-03FA-F88D-71ED-AF7C20B2B989}"/>
              </a:ext>
            </a:extLst>
          </p:cNvPr>
          <p:cNvPicPr>
            <a:picLocks noChangeAspect="1"/>
          </p:cNvPicPr>
          <p:nvPr/>
        </p:nvPicPr>
        <p:blipFill>
          <a:blip r:embed="rId4"/>
          <a:stretch>
            <a:fillRect/>
          </a:stretch>
        </p:blipFill>
        <p:spPr>
          <a:xfrm>
            <a:off x="6018834" y="1256549"/>
            <a:ext cx="2913088" cy="2070901"/>
          </a:xfrm>
          <a:prstGeom prst="rect">
            <a:avLst/>
          </a:prstGeom>
        </p:spPr>
      </p:pic>
      <p:sp>
        <p:nvSpPr>
          <p:cNvPr id="26" name="TextBox 25">
            <a:extLst>
              <a:ext uri="{FF2B5EF4-FFF2-40B4-BE49-F238E27FC236}">
                <a16:creationId xmlns:a16="http://schemas.microsoft.com/office/drawing/2014/main" id="{73462D14-C24E-FC92-E4E2-B2CCE8CDE470}"/>
              </a:ext>
            </a:extLst>
          </p:cNvPr>
          <p:cNvSpPr txBox="1"/>
          <p:nvPr/>
        </p:nvSpPr>
        <p:spPr>
          <a:xfrm>
            <a:off x="1558338" y="3911832"/>
            <a:ext cx="6675504" cy="483722"/>
          </a:xfrm>
          <a:prstGeom prst="rect">
            <a:avLst/>
          </a:prstGeom>
          <a:noFill/>
        </p:spPr>
        <p:txBody>
          <a:bodyPr wrap="square">
            <a:spAutoFit/>
          </a:bodyPr>
          <a:lstStyle/>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
            <a:extLst>
              <a:ext uri="{FF2B5EF4-FFF2-40B4-BE49-F238E27FC236}">
                <a16:creationId xmlns:a16="http://schemas.microsoft.com/office/drawing/2014/main" id="{5969B10B-D757-7AAE-EBE2-4171CBD7BB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8701" y="3698315"/>
            <a:ext cx="717630" cy="1005436"/>
          </a:xfrm>
          <a:prstGeom prst="rect">
            <a:avLst/>
          </a:prstGeom>
        </p:spPr>
      </p:pic>
    </p:spTree>
    <p:custDataLst>
      <p:tags r:id="rId1"/>
    </p:custData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40410" y="170049"/>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4</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2591043" y="245861"/>
                <a:ext cx="4131194" cy="620491"/>
              </a:xfrm>
              <a:prstGeom prst="rect">
                <a:avLst/>
              </a:prstGeom>
              <a:noFill/>
            </p:spPr>
            <p:txBody>
              <a:bodyPr wrap="square">
                <a:spAutoFit/>
              </a:bodyPr>
              <a:lstStyle/>
              <a:p>
                <a:pPr lvl="0"/>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Giải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hệ</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phương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m:t>
                            </m:r>
                          </m:e>
                          <m:e>
                            <m:r>
                              <a:rPr lang="en-US" sz="1800" i="1">
                                <a:latin typeface="Cambria Math" panose="02040503050406030204" pitchFamily="18" charset="0"/>
                                <a:ea typeface="Times New Roman" panose="02020603050405020304" pitchFamily="18" charset="0"/>
                                <a:cs typeface="Arial" panose="020B0604020202020204" pitchFamily="34" charset="0"/>
                              </a:rPr>
                              <m:t>5</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=7</m:t>
                            </m:r>
                          </m:e>
                        </m:eqArr>
                        <m:r>
                          <a:rPr lang="en-US" sz="1800" i="1">
                            <a:latin typeface="Cambria Math" panose="02040503050406030204" pitchFamily="18" charset="0"/>
                            <a:ea typeface="Times New Roman" panose="02020603050405020304" pitchFamily="18" charset="0"/>
                            <a:cs typeface="Arial" panose="020B0604020202020204" pitchFamily="34" charset="0"/>
                          </a:rPr>
                          <m:t> </m:t>
                        </m:r>
                      </m:e>
                    </m:d>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2591043" y="245861"/>
                <a:ext cx="4131194" cy="620491"/>
              </a:xfrm>
              <a:prstGeom prst="rect">
                <a:avLst/>
              </a:prstGeom>
              <a:blipFill>
                <a:blip r:embed="rId3"/>
                <a:stretch>
                  <a:fillRect l="-118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409688" y="1094012"/>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31087" y="1198184"/>
                <a:ext cx="7546695" cy="3500125"/>
              </a:xfrm>
              <a:prstGeom prst="rect">
                <a:avLst/>
              </a:prstGeom>
              <a:noFill/>
            </p:spPr>
            <p:txBody>
              <a:bodyPr wrap="square">
                <a:spAutoFit/>
              </a:bodyPr>
              <a:lstStyle/>
              <a:p>
                <a:pPr algn="just">
                  <a:lnSpc>
                    <a:spcPct val="13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Trừ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(1)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Bef>
                    <a:spcPts val="600"/>
                  </a:spcBef>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−2</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tức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1800" dirty="0" err="1">
                    <a:latin typeface="Arial" panose="020B0604020202020204" pitchFamily="34" charset="0"/>
                    <a:ea typeface="Calibri" panose="020F0502020204030204" pitchFamily="34" charset="0"/>
                    <a:cs typeface="Times New Roman" panose="02020603050405020304" pitchFamily="18" charset="0"/>
                  </a:rPr>
                  <a:t>Thay</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3.1+2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a:ea typeface="Times New Roman" panose="02020603050405020304" pitchFamily="18" charset="0"/>
                    <a:cs typeface="Arial" panose="020B0604020202020204" pitchFamily="34"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3+2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600"/>
                  </a:spcBef>
                  <a:spcAft>
                    <a:spcPts val="600"/>
                  </a:spcAft>
                </a:pP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Vậy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đã</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cho</a:t>
                </a:r>
                <a:r>
                  <a:rPr lang="nl-NL" sz="1800" dirty="0">
                    <a:latin typeface="Arial" panose="020B0604020202020204" pitchFamily="34" charset="0"/>
                    <a:ea typeface="Times New Roman" panose="02020603050405020304" pitchFamily="18" charset="0"/>
                    <a:cs typeface="Times New Roman" panose="02020603050405020304" pitchFamily="18" charset="0"/>
                  </a:rPr>
                  <a:t> có </a:t>
                </a:r>
                <a:r>
                  <a:rPr lang="nl-NL" sz="1800" dirty="0" err="1">
                    <a:latin typeface="Arial" panose="020B0604020202020204" pitchFamily="34" charset="0"/>
                    <a:ea typeface="Times New Roman" panose="02020603050405020304" pitchFamily="18" charset="0"/>
                    <a:cs typeface="Times New Roman" panose="02020603050405020304" pitchFamily="18" charset="0"/>
                  </a:rPr>
                  <a:t>nghiệm</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duy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nhất</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m:t>
                        </m:r>
                        <m:r>
                          <a:rPr lang="nl-NL" sz="1800" i="1">
                            <a:latin typeface="Cambria Math" panose="02040503050406030204" pitchFamily="18" charset="0"/>
                            <a:ea typeface="Times New Roman" panose="02020603050405020304" pitchFamily="18" charset="0"/>
                            <a:cs typeface="Arial" panose="020B0604020202020204" pitchFamily="34" charset="0"/>
                          </a:rPr>
                          <m:t>𝑦</m:t>
                        </m:r>
                      </m:e>
                    </m:d>
                    <m:r>
                      <a:rPr lang="nl-NL" sz="1800" i="1">
                        <a:latin typeface="Cambria Math" panose="02040503050406030204" pitchFamily="18" charset="0"/>
                        <a:ea typeface="Times New Roman" panose="02020603050405020304" pitchFamily="18" charset="0"/>
                        <a:cs typeface="Arial" panose="020B0604020202020204" pitchFamily="34" charset="0"/>
                      </a:rPr>
                      <m:t>=(1;1)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31087" y="1198184"/>
                <a:ext cx="7546695" cy="3500125"/>
              </a:xfrm>
              <a:prstGeom prst="rect">
                <a:avLst/>
              </a:prstGeom>
              <a:blipFill>
                <a:blip r:embed="rId4"/>
                <a:stretch>
                  <a:fillRect l="-646" b="-1916"/>
                </a:stretch>
              </a:blipFill>
            </p:spPr>
            <p:txBody>
              <a:bodyPr/>
              <a:lstStyle/>
              <a:p>
                <a:r>
                  <a:rPr lang="en-US">
                    <a:noFill/>
                  </a:rPr>
                  <a:t> </a:t>
                </a:r>
              </a:p>
            </p:txBody>
          </p:sp>
        </mc:Fallback>
      </mc:AlternateContent>
      <p:pic>
        <p:nvPicPr>
          <p:cNvPr id="6" name="Picture 30">
            <a:extLst>
              <a:ext uri="{FF2B5EF4-FFF2-40B4-BE49-F238E27FC236}">
                <a16:creationId xmlns:a16="http://schemas.microsoft.com/office/drawing/2014/main" id="{4AA470E9-0627-4988-DFF4-14F3C39CF6F4}"/>
              </a:ext>
            </a:extLst>
          </p:cNvPr>
          <p:cNvPicPr>
            <a:picLocks noChangeAspect="1"/>
          </p:cNvPicPr>
          <p:nvPr/>
        </p:nvPicPr>
        <p:blipFill>
          <a:blip r:embed="rId5"/>
          <a:srcRect/>
          <a:stretch>
            <a:fillRect/>
          </a:stretch>
        </p:blipFill>
        <p:spPr>
          <a:xfrm flipH="1">
            <a:off x="-77603" y="4117915"/>
            <a:ext cx="857680" cy="855536"/>
          </a:xfrm>
          <a:prstGeom prst="rect">
            <a:avLst/>
          </a:prstGeom>
        </p:spPr>
      </p:pic>
    </p:spTree>
    <p:custDataLst>
      <p:tags r:id="rId1"/>
    </p:custDataLst>
    <p:extLst>
      <p:ext uri="{BB962C8B-B14F-4D97-AF65-F5344CB8AC3E}">
        <p14:creationId xmlns:p14="http://schemas.microsoft.com/office/powerpoint/2010/main" val="40837464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 name="Rounded Rectangle 8">
            <a:extLst>
              <a:ext uri="{FF2B5EF4-FFF2-40B4-BE49-F238E27FC236}">
                <a16:creationId xmlns:a16="http://schemas.microsoft.com/office/drawing/2014/main" id="{5F169945-6953-9EB7-391D-F8A8EBE3CDF7}"/>
              </a:ext>
            </a:extLst>
          </p:cNvPr>
          <p:cNvSpPr/>
          <p:nvPr/>
        </p:nvSpPr>
        <p:spPr>
          <a:xfrm>
            <a:off x="219664" y="454663"/>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219664" y="198007"/>
                <a:ext cx="8704672" cy="4481996"/>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+5</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=−3      (1)</m:t>
                            </m:r>
                          </m:e>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+7</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=−10   (2)</m:t>
                            </m:r>
                          </m:e>
                        </m:eqArr>
                        <m:r>
                          <a:rPr lang="en-US" sz="18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(III)</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c)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(III)</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219664" y="198007"/>
                <a:ext cx="8704672" cy="4481996"/>
              </a:xfrm>
              <a:prstGeom prst="rect">
                <a:avLst/>
              </a:prstGeom>
              <a:blipFill>
                <a:blip r:embed="rId4"/>
                <a:stretch>
                  <a:fillRect l="-560" r="-630" b="-1087"/>
                </a:stretch>
              </a:blipFill>
            </p:spPr>
            <p:txBody>
              <a:bodyPr/>
              <a:lstStyle/>
              <a:p>
                <a:r>
                  <a:rPr lang="en-US">
                    <a:noFill/>
                  </a:rPr>
                  <a:t> </a:t>
                </a:r>
              </a:p>
            </p:txBody>
          </p:sp>
        </mc:Fallback>
      </mc:AlternateContent>
      <p:grpSp>
        <p:nvGrpSpPr>
          <p:cNvPr id="9" name="Google Shape;835;p32">
            <a:extLst>
              <a:ext uri="{FF2B5EF4-FFF2-40B4-BE49-F238E27FC236}">
                <a16:creationId xmlns:a16="http://schemas.microsoft.com/office/drawing/2014/main" id="{1552BE9D-2E0B-683D-2022-E382A77CEB06}"/>
              </a:ext>
            </a:extLst>
          </p:cNvPr>
          <p:cNvGrpSpPr/>
          <p:nvPr/>
        </p:nvGrpSpPr>
        <p:grpSpPr>
          <a:xfrm flipH="1">
            <a:off x="8174787" y="4563141"/>
            <a:ext cx="749549" cy="511121"/>
            <a:chOff x="2734313" y="3319028"/>
            <a:chExt cx="2696762" cy="1655923"/>
          </a:xfrm>
        </p:grpSpPr>
        <p:sp>
          <p:nvSpPr>
            <p:cNvPr id="11" name="Google Shape;836;p32">
              <a:extLst>
                <a:ext uri="{FF2B5EF4-FFF2-40B4-BE49-F238E27FC236}">
                  <a16:creationId xmlns:a16="http://schemas.microsoft.com/office/drawing/2014/main" id="{202A6BE9-549B-C53D-D887-691735E31A5F}"/>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7;p32">
              <a:extLst>
                <a:ext uri="{FF2B5EF4-FFF2-40B4-BE49-F238E27FC236}">
                  <a16:creationId xmlns:a16="http://schemas.microsoft.com/office/drawing/2014/main" id="{11F1F597-6944-A6FC-4E2F-2ECC7C4ABBE5}"/>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8;p32">
              <a:extLst>
                <a:ext uri="{FF2B5EF4-FFF2-40B4-BE49-F238E27FC236}">
                  <a16:creationId xmlns:a16="http://schemas.microsoft.com/office/drawing/2014/main" id="{853F2598-1A7F-F1B6-FC3A-E11565DDBEDB}"/>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9;p32">
              <a:extLst>
                <a:ext uri="{FF2B5EF4-FFF2-40B4-BE49-F238E27FC236}">
                  <a16:creationId xmlns:a16="http://schemas.microsoft.com/office/drawing/2014/main" id="{E4756092-CDF7-40EB-29C7-EEC367F021EE}"/>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0;p32">
              <a:extLst>
                <a:ext uri="{FF2B5EF4-FFF2-40B4-BE49-F238E27FC236}">
                  <a16:creationId xmlns:a16="http://schemas.microsoft.com/office/drawing/2014/main" id="{A825EB20-377D-D74A-70CE-25C4E4190BBF}"/>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1;p32">
              <a:extLst>
                <a:ext uri="{FF2B5EF4-FFF2-40B4-BE49-F238E27FC236}">
                  <a16:creationId xmlns:a16="http://schemas.microsoft.com/office/drawing/2014/main" id="{D7C5140F-28A6-36A6-9978-E737F210BAB7}"/>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2;p32">
              <a:extLst>
                <a:ext uri="{FF2B5EF4-FFF2-40B4-BE49-F238E27FC236}">
                  <a16:creationId xmlns:a16="http://schemas.microsoft.com/office/drawing/2014/main" id="{DF722B52-CD81-0D79-C63C-C7798F1BCE51}"/>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p32">
              <a:extLst>
                <a:ext uri="{FF2B5EF4-FFF2-40B4-BE49-F238E27FC236}">
                  <a16:creationId xmlns:a16="http://schemas.microsoft.com/office/drawing/2014/main" id="{AA53668B-7C3F-063D-40D8-8E5B5ABC6DD8}"/>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4;p32">
              <a:extLst>
                <a:ext uri="{FF2B5EF4-FFF2-40B4-BE49-F238E27FC236}">
                  <a16:creationId xmlns:a16="http://schemas.microsoft.com/office/drawing/2014/main" id="{ADBD109B-A1B2-94DA-07F4-03DDD7F04B99}"/>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5;p32">
              <a:extLst>
                <a:ext uri="{FF2B5EF4-FFF2-40B4-BE49-F238E27FC236}">
                  <a16:creationId xmlns:a16="http://schemas.microsoft.com/office/drawing/2014/main" id="{08C18359-2D63-2DB0-16F6-6376B11B1B9E}"/>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6;p32">
              <a:extLst>
                <a:ext uri="{FF2B5EF4-FFF2-40B4-BE49-F238E27FC236}">
                  <a16:creationId xmlns:a16="http://schemas.microsoft.com/office/drawing/2014/main" id="{273201CD-8999-D58F-25C1-4C80361E6DC8}"/>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7;p32">
              <a:extLst>
                <a:ext uri="{FF2B5EF4-FFF2-40B4-BE49-F238E27FC236}">
                  <a16:creationId xmlns:a16="http://schemas.microsoft.com/office/drawing/2014/main" id="{D4D475E5-78DA-EB1B-BEBB-18CD84DB1742}"/>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8;p32">
              <a:extLst>
                <a:ext uri="{FF2B5EF4-FFF2-40B4-BE49-F238E27FC236}">
                  <a16:creationId xmlns:a16="http://schemas.microsoft.com/office/drawing/2014/main" id="{02820D2F-CD38-5B09-B1A7-F81D71187098}"/>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9;p32">
              <a:extLst>
                <a:ext uri="{FF2B5EF4-FFF2-40B4-BE49-F238E27FC236}">
                  <a16:creationId xmlns:a16="http://schemas.microsoft.com/office/drawing/2014/main" id="{02E732B1-7486-2231-0569-ABE784C720F4}"/>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85661097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extBox 1">
            <a:extLst>
              <a:ext uri="{FF2B5EF4-FFF2-40B4-BE49-F238E27FC236}">
                <a16:creationId xmlns:a16="http://schemas.microsoft.com/office/drawing/2014/main" id="{251CCF31-06FE-F87E-40FD-C25C4374264D}"/>
              </a:ext>
            </a:extLst>
          </p:cNvPr>
          <p:cNvSpPr txBox="1"/>
          <p:nvPr/>
        </p:nvSpPr>
        <p:spPr>
          <a:xfrm>
            <a:off x="300687" y="25457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ABAC98-ED45-EB0B-B837-DFD5448F8721}"/>
                  </a:ext>
                </a:extLst>
              </p:cNvPr>
              <p:cNvSpPr txBox="1"/>
              <p:nvPr/>
            </p:nvSpPr>
            <p:spPr>
              <a:xfrm>
                <a:off x="1435006" y="254577"/>
                <a:ext cx="7153409" cy="4416145"/>
              </a:xfrm>
              <a:prstGeom prst="rect">
                <a:avLst/>
              </a:prstGeom>
              <a:noFill/>
            </p:spPr>
            <p:txBody>
              <a:bodyPr wrap="square">
                <a:spAutoFit/>
              </a:bodyPr>
              <a:lstStyle/>
              <a:p>
                <a:pPr marL="30480" marR="30480" algn="just">
                  <a:lnSpc>
                    <a:spcPct val="150000"/>
                  </a:lnSpc>
                  <a:spcAft>
                    <a:spcPts val="1200"/>
                  </a:spcAft>
                </a:pPr>
                <a:r>
                  <a:rPr lang="nl-NL" sz="1800" dirty="0">
                    <a:latin typeface="Arial" panose="020B0604020202020204" pitchFamily="34" charset="0"/>
                    <a:ea typeface="Times New Roman" panose="02020603050405020304" pitchFamily="18" charset="0"/>
                  </a:rPr>
                  <a:t>a)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r>
                  <a:rPr lang="nl-NL" sz="1800" dirty="0">
                    <a:latin typeface="Arial" panose="020B0604020202020204" pitchFamily="34" charset="0"/>
                    <a:ea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là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m:t>
                    </m:r>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là</a:t>
                </a:r>
                <a:r>
                  <a:rPr lang="nl-NL" sz="1800" dirty="0">
                    <a:latin typeface="Arial" panose="020B0604020202020204" pitchFamily="34" charset="0"/>
                    <a:ea typeface="Times New Roman" panose="02020603050405020304" pitchFamily="18" charset="0"/>
                  </a:rPr>
                  <a:t> –3. Do </a:t>
                </a:r>
                <a:r>
                  <a:rPr lang="nl-NL" sz="1800" dirty="0" err="1">
                    <a:latin typeface="Arial" panose="020B0604020202020204" pitchFamily="34" charset="0"/>
                    <a:ea typeface="Times New Roman" panose="02020603050405020304" pitchFamily="18" charset="0"/>
                  </a:rPr>
                  <a:t>đó</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các</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r>
                  <a:rPr lang="nl-NL" sz="1800" dirty="0">
                    <a:latin typeface="Arial" panose="020B0604020202020204" pitchFamily="34" charset="0"/>
                    <a:ea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và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bằng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cũng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đối</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nl-NL" sz="1800" dirty="0" err="1">
                    <a:latin typeface="Arial" panose="020B0604020202020204" pitchFamily="34" charset="0"/>
                    <a:ea typeface="Times New Roman" panose="02020603050405020304" pitchFamily="18" charset="0"/>
                  </a:rPr>
                  <a:t>Tương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tự</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các</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m:t>
                    </m:r>
                    <m:r>
                      <a:rPr lang="nl-NL" sz="1800" i="1">
                        <a:latin typeface="Cambria Math" panose="02040503050406030204" pitchFamily="18" charset="0"/>
                        <a:ea typeface="Times New Roman" panose="02020603050405020304" pitchFamily="18" charset="0"/>
                        <a:cs typeface="Arial" panose="020B0604020202020204" pitchFamily="34" charset="0"/>
                      </a:rPr>
                      <m:t>𝑦</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và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bằng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cũng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đối</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endParaRPr lang="en-US" sz="18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nl-NL" sz="1800" dirty="0">
                    <a:latin typeface="Arial" panose="020B0604020202020204" pitchFamily="34" charset="0"/>
                    <a:ea typeface="Calibri" panose="020F0502020204030204" pitchFamily="34" charset="0"/>
                    <a:cs typeface="Times New Roman" panose="02020603050405020304" pitchFamily="18" charset="0"/>
                  </a:rPr>
                  <a:t>b) </a:t>
                </a:r>
                <a:r>
                  <a:rPr lang="nl-NL" sz="1800" dirty="0" err="1">
                    <a:latin typeface="Arial" panose="020B0604020202020204" pitchFamily="34" charset="0"/>
                    <a:ea typeface="Calibri" panose="020F0502020204030204" pitchFamily="34" charset="0"/>
                    <a:cs typeface="Times New Roman" panose="02020603050405020304" pitchFamily="18" charset="0"/>
                  </a:rPr>
                  <a:t>Nhân</a:t>
                </a:r>
                <a:r>
                  <a:rPr lang="nl-NL" sz="1800" dirty="0">
                    <a:latin typeface="Arial" panose="020B0604020202020204" pitchFamily="34" charset="0"/>
                    <a:ea typeface="Calibri" panose="020F0502020204030204" pitchFamily="34" charset="0"/>
                    <a:cs typeface="Times New Roman" panose="02020603050405020304" pitchFamily="18" charset="0"/>
                  </a:rPr>
                  <a:t> hai </a:t>
                </a:r>
                <a:r>
                  <a:rPr lang="nl-NL" sz="1800" dirty="0" err="1">
                    <a:latin typeface="Arial" panose="020B0604020202020204" pitchFamily="34" charset="0"/>
                    <a:ea typeface="Calibri" panose="020F0502020204030204" pitchFamily="34" charset="0"/>
                    <a:cs typeface="Times New Roman" panose="02020603050405020304" pitchFamily="18" charset="0"/>
                  </a:rPr>
                  <a:t>vế</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của</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nl-NL" sz="1800" dirty="0">
                    <a:latin typeface="Arial" panose="020B0604020202020204" pitchFamily="34" charset="0"/>
                    <a:ea typeface="Calibri" panose="020F0502020204030204" pitchFamily="34" charset="0"/>
                    <a:cs typeface="Times New Roman" panose="02020603050405020304" pitchFamily="18" charset="0"/>
                  </a:rPr>
                  <a:t> (1) </a:t>
                </a:r>
                <a:r>
                  <a:rPr lang="nl-NL" sz="1800" dirty="0" err="1">
                    <a:latin typeface="Arial" panose="020B0604020202020204" pitchFamily="34" charset="0"/>
                    <a:ea typeface="Calibri" panose="020F0502020204030204" pitchFamily="34" charset="0"/>
                    <a:cs typeface="Times New Roman" panose="02020603050405020304" pitchFamily="18" charset="0"/>
                  </a:rPr>
                  <a:t>với</a:t>
                </a:r>
                <a:r>
                  <a:rPr lang="nl-NL" sz="1800" dirty="0">
                    <a:latin typeface="Arial" panose="020B0604020202020204" pitchFamily="34" charset="0"/>
                    <a:ea typeface="Calibri" panose="020F0502020204030204" pitchFamily="34" charset="0"/>
                    <a:cs typeface="Times New Roman" panose="02020603050405020304" pitchFamily="18" charset="0"/>
                  </a:rPr>
                  <a:t> 3 </a:t>
                </a:r>
                <a:r>
                  <a:rPr lang="nl-NL" sz="1800" dirty="0" err="1">
                    <a:latin typeface="Arial" panose="020B0604020202020204" pitchFamily="34" charset="0"/>
                    <a:ea typeface="Calibri" panose="020F0502020204030204" pitchFamily="34" charset="0"/>
                    <a:cs typeface="Times New Roman" panose="02020603050405020304" pitchFamily="18" charset="0"/>
                  </a:rPr>
                  <a:t>và</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nhân</a:t>
                </a:r>
                <a:r>
                  <a:rPr lang="nl-NL" sz="1800" dirty="0">
                    <a:latin typeface="Arial" panose="020B0604020202020204" pitchFamily="34" charset="0"/>
                    <a:ea typeface="Calibri" panose="020F0502020204030204" pitchFamily="34" charset="0"/>
                    <a:cs typeface="Times New Roman" panose="02020603050405020304" pitchFamily="18" charset="0"/>
                  </a:rPr>
                  <a:t> hai </a:t>
                </a:r>
                <a:r>
                  <a:rPr lang="nl-NL" sz="1800" dirty="0" err="1">
                    <a:latin typeface="Arial" panose="020B0604020202020204" pitchFamily="34" charset="0"/>
                    <a:ea typeface="Calibri" panose="020F0502020204030204" pitchFamily="34" charset="0"/>
                    <a:cs typeface="Times New Roman" panose="02020603050405020304" pitchFamily="18" charset="0"/>
                  </a:rPr>
                  <a:t>vế</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của</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nl-NL" sz="1800" dirty="0">
                    <a:latin typeface="Arial" panose="020B0604020202020204" pitchFamily="34" charset="0"/>
                    <a:ea typeface="Calibri" panose="020F0502020204030204" pitchFamily="34" charset="0"/>
                    <a:cs typeface="Times New Roman" panose="02020603050405020304" pitchFamily="18" charset="0"/>
                  </a:rPr>
                  <a:t> (2) </a:t>
                </a:r>
                <a:r>
                  <a:rPr lang="nl-NL" sz="1800" dirty="0" err="1">
                    <a:latin typeface="Arial" panose="020B0604020202020204" pitchFamily="34" charset="0"/>
                    <a:ea typeface="Calibri" panose="020F0502020204030204" pitchFamily="34" charset="0"/>
                    <a:cs typeface="Times New Roman" panose="02020603050405020304" pitchFamily="18" charset="0"/>
                  </a:rPr>
                  <a:t>với</a:t>
                </a:r>
                <a:r>
                  <a:rPr lang="nl-NL" sz="1800" dirty="0">
                    <a:latin typeface="Arial" panose="020B0604020202020204" pitchFamily="34" charset="0"/>
                    <a:ea typeface="Calibri" panose="020F0502020204030204" pitchFamily="34" charset="0"/>
                    <a:cs typeface="Times New Roman" panose="02020603050405020304" pitchFamily="18" charset="0"/>
                  </a:rPr>
                  <a:t> 2, ta </a:t>
                </a:r>
                <a:r>
                  <a:rPr lang="nl-NL" sz="1800" dirty="0" err="1">
                    <a:latin typeface="Arial" panose="020B0604020202020204" pitchFamily="34" charset="0"/>
                    <a:ea typeface="Calibri" panose="020F0502020204030204" pitchFamily="34" charset="0"/>
                    <a:cs typeface="Times New Roman" panose="02020603050405020304" pitchFamily="18" charset="0"/>
                  </a:rPr>
                  <a:t>được</a:t>
                </a:r>
                <a:r>
                  <a:rPr lang="nl-NL" sz="1800" dirty="0">
                    <a:latin typeface="Arial" panose="020B0604020202020204" pitchFamily="34" charset="0"/>
                    <a:ea typeface="Calibri" panose="020F0502020204030204" pitchFamily="34"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+15</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=−9</m:t>
                            </m:r>
                          </m:e>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+14</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=−20</m:t>
                            </m:r>
                          </m:e>
                        </m:eqAr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Các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số</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của</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trong</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ở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trên</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là</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số</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đối</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nhau</a:t>
                </a:r>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1ABAC98-ED45-EB0B-B837-DFD5448F8721}"/>
                  </a:ext>
                </a:extLst>
              </p:cNvPr>
              <p:cNvSpPr txBox="1">
                <a:spLocks noRot="1" noChangeAspect="1" noMove="1" noResize="1" noEditPoints="1" noAdjustHandles="1" noChangeArrowheads="1" noChangeShapeType="1" noTextEdit="1"/>
              </p:cNvSpPr>
              <p:nvPr/>
            </p:nvSpPr>
            <p:spPr>
              <a:xfrm>
                <a:off x="1435006" y="254577"/>
                <a:ext cx="7153409" cy="4416145"/>
              </a:xfrm>
              <a:prstGeom prst="rect">
                <a:avLst/>
              </a:prstGeom>
              <a:blipFill>
                <a:blip r:embed="rId4"/>
                <a:stretch>
                  <a:fillRect l="-681" r="-681" b="-1381"/>
                </a:stretch>
              </a:blipFill>
            </p:spPr>
            <p:txBody>
              <a:bodyPr/>
              <a:lstStyle/>
              <a:p>
                <a:r>
                  <a:rPr lang="en-US">
                    <a:noFill/>
                  </a:rPr>
                  <a:t> </a:t>
                </a:r>
              </a:p>
            </p:txBody>
          </p:sp>
        </mc:Fallback>
      </mc:AlternateContent>
      <p:grpSp>
        <p:nvGrpSpPr>
          <p:cNvPr id="18" name="Google Shape;835;p32">
            <a:extLst>
              <a:ext uri="{FF2B5EF4-FFF2-40B4-BE49-F238E27FC236}">
                <a16:creationId xmlns:a16="http://schemas.microsoft.com/office/drawing/2014/main" id="{B35838AE-9A9D-453F-9882-A1339A71C6E8}"/>
              </a:ext>
            </a:extLst>
          </p:cNvPr>
          <p:cNvGrpSpPr/>
          <p:nvPr/>
        </p:nvGrpSpPr>
        <p:grpSpPr>
          <a:xfrm flipH="1">
            <a:off x="0" y="4632379"/>
            <a:ext cx="749549" cy="511121"/>
            <a:chOff x="2734313" y="3319028"/>
            <a:chExt cx="2696762" cy="1655923"/>
          </a:xfrm>
        </p:grpSpPr>
        <p:sp>
          <p:nvSpPr>
            <p:cNvPr id="19" name="Google Shape;836;p32">
              <a:extLst>
                <a:ext uri="{FF2B5EF4-FFF2-40B4-BE49-F238E27FC236}">
                  <a16:creationId xmlns:a16="http://schemas.microsoft.com/office/drawing/2014/main" id="{04CFFD24-4A25-1B2C-D5AA-C8EFFEF3E453}"/>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7;p32">
              <a:extLst>
                <a:ext uri="{FF2B5EF4-FFF2-40B4-BE49-F238E27FC236}">
                  <a16:creationId xmlns:a16="http://schemas.microsoft.com/office/drawing/2014/main" id="{436276F4-F2E8-3621-D91F-5703703B8901}"/>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8;p32">
              <a:extLst>
                <a:ext uri="{FF2B5EF4-FFF2-40B4-BE49-F238E27FC236}">
                  <a16:creationId xmlns:a16="http://schemas.microsoft.com/office/drawing/2014/main" id="{E3E2AD45-B90C-3E44-946E-24E91A351ACF}"/>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9;p32">
              <a:extLst>
                <a:ext uri="{FF2B5EF4-FFF2-40B4-BE49-F238E27FC236}">
                  <a16:creationId xmlns:a16="http://schemas.microsoft.com/office/drawing/2014/main" id="{05818419-4E73-0B0A-967F-4E67BDA89F2E}"/>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0;p32">
              <a:extLst>
                <a:ext uri="{FF2B5EF4-FFF2-40B4-BE49-F238E27FC236}">
                  <a16:creationId xmlns:a16="http://schemas.microsoft.com/office/drawing/2014/main" id="{68309C72-0FB5-3450-0D7A-2D398170A15E}"/>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1;p32">
              <a:extLst>
                <a:ext uri="{FF2B5EF4-FFF2-40B4-BE49-F238E27FC236}">
                  <a16:creationId xmlns:a16="http://schemas.microsoft.com/office/drawing/2014/main" id="{289B6BBE-F5FB-2A01-BDBF-56A026560B48}"/>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2;p32">
              <a:extLst>
                <a:ext uri="{FF2B5EF4-FFF2-40B4-BE49-F238E27FC236}">
                  <a16:creationId xmlns:a16="http://schemas.microsoft.com/office/drawing/2014/main" id="{9E3A03E8-413D-57CF-5C9A-5FD7C39C1F85}"/>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3;p32">
              <a:extLst>
                <a:ext uri="{FF2B5EF4-FFF2-40B4-BE49-F238E27FC236}">
                  <a16:creationId xmlns:a16="http://schemas.microsoft.com/office/drawing/2014/main" id="{630F917C-89D5-E51E-C0A2-F961F6740674}"/>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4;p32">
              <a:extLst>
                <a:ext uri="{FF2B5EF4-FFF2-40B4-BE49-F238E27FC236}">
                  <a16:creationId xmlns:a16="http://schemas.microsoft.com/office/drawing/2014/main" id="{94B0CF5A-B5F6-FCC3-B70E-A2922A5DA660}"/>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45;p32">
              <a:extLst>
                <a:ext uri="{FF2B5EF4-FFF2-40B4-BE49-F238E27FC236}">
                  <a16:creationId xmlns:a16="http://schemas.microsoft.com/office/drawing/2014/main" id="{CCFCDB82-66E5-16EC-B6CC-8EEA1FF9BF02}"/>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46;p32">
              <a:extLst>
                <a:ext uri="{FF2B5EF4-FFF2-40B4-BE49-F238E27FC236}">
                  <a16:creationId xmlns:a16="http://schemas.microsoft.com/office/drawing/2014/main" id="{CF7FE3C0-99E8-D830-0F8B-D1ADA6EF652A}"/>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7;p32">
              <a:extLst>
                <a:ext uri="{FF2B5EF4-FFF2-40B4-BE49-F238E27FC236}">
                  <a16:creationId xmlns:a16="http://schemas.microsoft.com/office/drawing/2014/main" id="{BEEC300E-6288-A309-C160-46D0754F7AD6}"/>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48;p32">
              <a:extLst>
                <a:ext uri="{FF2B5EF4-FFF2-40B4-BE49-F238E27FC236}">
                  <a16:creationId xmlns:a16="http://schemas.microsoft.com/office/drawing/2014/main" id="{DDBE83F6-713C-103C-44A0-B05FD669B5A7}"/>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49;p32">
              <a:extLst>
                <a:ext uri="{FF2B5EF4-FFF2-40B4-BE49-F238E27FC236}">
                  <a16:creationId xmlns:a16="http://schemas.microsoft.com/office/drawing/2014/main" id="{00A59A55-8652-3380-3497-2D86CB1E0792}"/>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42821973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extBox 1">
            <a:extLst>
              <a:ext uri="{FF2B5EF4-FFF2-40B4-BE49-F238E27FC236}">
                <a16:creationId xmlns:a16="http://schemas.microsoft.com/office/drawing/2014/main" id="{251CCF31-06FE-F87E-40FD-C25C4374264D}"/>
              </a:ext>
            </a:extLst>
          </p:cNvPr>
          <p:cNvSpPr txBox="1"/>
          <p:nvPr/>
        </p:nvSpPr>
        <p:spPr>
          <a:xfrm>
            <a:off x="300687" y="25457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ABAC98-ED45-EB0B-B837-DFD5448F8721}"/>
                  </a:ext>
                </a:extLst>
              </p:cNvPr>
              <p:cNvSpPr txBox="1"/>
              <p:nvPr/>
            </p:nvSpPr>
            <p:spPr>
              <a:xfrm>
                <a:off x="480222" y="254577"/>
                <a:ext cx="8183556" cy="4385368"/>
              </a:xfrm>
              <a:prstGeom prst="rect">
                <a:avLst/>
              </a:prstGeom>
              <a:noFill/>
            </p:spPr>
            <p:txBody>
              <a:bodyPr wrap="square">
                <a:spAutoFit/>
              </a:bodyPr>
              <a:lstStyle/>
              <a:p>
                <a:pPr algn="just">
                  <a:lnSpc>
                    <a:spcPct val="150000"/>
                  </a:lnSpc>
                  <a:spcBef>
                    <a:spcPts val="600"/>
                  </a:spcBef>
                  <a:spcAft>
                    <a:spcPts val="600"/>
                  </a:spcAft>
                </a:pPr>
                <a:r>
                  <a:rPr lang="nl-NL" sz="1800" dirty="0">
                    <a:latin typeface="Arial" panose="020B0604020202020204" pitchFamily="34" charset="0"/>
                    <a:ea typeface="Calibri" panose="020F0502020204030204" pitchFamily="34" charset="0"/>
                    <a:cs typeface="Times New Roman" panose="02020603050405020304" pitchFamily="18" charset="0"/>
                  </a:rPr>
                  <a:t>	c) </a:t>
                </a:r>
                <a:r>
                  <a:rPr lang="nl-NL" sz="1800" dirty="0" err="1">
                    <a:latin typeface="Arial" panose="020B0604020202020204" pitchFamily="34" charset="0"/>
                    <a:ea typeface="Calibri" panose="020F0502020204030204" pitchFamily="34" charset="0"/>
                    <a:cs typeface="Times New Roman" panose="02020603050405020304" pitchFamily="18" charset="0"/>
                  </a:rPr>
                  <a:t>Giải</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hệ</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+15</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=−9      (3)</m:t>
                            </m:r>
                          </m:e>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+14</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=−20 (4)</m:t>
                            </m:r>
                          </m:e>
                        </m:eqAr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Cộng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từng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vế</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(3) </a:t>
                </a:r>
                <a:r>
                  <a:rPr lang="nl-NL" sz="1800" dirty="0" err="1">
                    <a:latin typeface="Arial" panose="020B0604020202020204" pitchFamily="34" charset="0"/>
                    <a:ea typeface="Times New Roman" panose="02020603050405020304" pitchFamily="18" charset="0"/>
                    <a:cs typeface="Times New Roman" panose="02020603050405020304" pitchFamily="18" charset="0"/>
                  </a:rPr>
                  <a:t>và</a:t>
                </a:r>
                <a:r>
                  <a:rPr lang="nl-NL" sz="1800" dirty="0">
                    <a:latin typeface="Arial" panose="020B0604020202020204" pitchFamily="34" charset="0"/>
                    <a:ea typeface="Times New Roman" panose="02020603050405020304" pitchFamily="18" charset="0"/>
                    <a:cs typeface="Times New Roman" panose="02020603050405020304" pitchFamily="18" charset="0"/>
                  </a:rPr>
                  <a:t> (4), ta </a:t>
                </a:r>
                <a:r>
                  <a:rPr lang="nl-NL"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29</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=−29</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tức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là</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Thay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vào</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(1), ta có: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+5.</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nl-NL" sz="1800" i="1">
                            <a:latin typeface="Cambria Math" panose="02040503050406030204" pitchFamily="18" charset="0"/>
                            <a:ea typeface="Times New Roman" panose="02020603050405020304" pitchFamily="18" charset="0"/>
                            <a:cs typeface="Arial" panose="020B0604020202020204" pitchFamily="34" charset="0"/>
                          </a:rPr>
                          <m:t>−1</m:t>
                        </m:r>
                      </m:e>
                    </m:d>
                    <m:r>
                      <a:rPr lang="nl-NL" sz="1800" i="1">
                        <a:latin typeface="Cambria Math" panose="02040503050406030204" pitchFamily="18" charset="0"/>
                        <a:ea typeface="Times New Roman" panose="02020603050405020304" pitchFamily="18" charset="0"/>
                        <a:cs typeface="Arial" panose="020B0604020202020204" pitchFamily="34" charset="0"/>
                      </a:rPr>
                      <m:t>=−3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a:ea typeface="Times New Roman" panose="02020603050405020304" pitchFamily="18" charset="0"/>
                    <a:cs typeface="Arial" panose="020B0604020202020204" pitchFamily="34"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−5=−3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Calibri" panose="020F0502020204030204" pitchFamily="34" charset="0"/>
                    <a:cs typeface="Times New Roman" panose="02020603050405020304" pitchFamily="18" charset="0"/>
                  </a:rPr>
                  <a:t>Vậy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hệ</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phương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đã</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cho</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nghiệm</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duy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nhất</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𝑦</m:t>
                        </m:r>
                      </m:e>
                    </m:d>
                    <m:r>
                      <a:rPr lang="en-US" sz="1800" i="1">
                        <a:latin typeface="Cambria Math" panose="02040503050406030204" pitchFamily="18" charset="0"/>
                        <a:ea typeface="Calibri" panose="020F0502020204030204" pitchFamily="34" charset="0"/>
                        <a:cs typeface="Arial" panose="020B0604020202020204" pitchFamily="34" charset="0"/>
                      </a:rPr>
                      <m:t>=(1;−1)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1ABAC98-ED45-EB0B-B837-DFD5448F8721}"/>
                  </a:ext>
                </a:extLst>
              </p:cNvPr>
              <p:cNvSpPr txBox="1">
                <a:spLocks noRot="1" noChangeAspect="1" noMove="1" noResize="1" noEditPoints="1" noAdjustHandles="1" noChangeArrowheads="1" noChangeShapeType="1" noTextEdit="1"/>
              </p:cNvSpPr>
              <p:nvPr/>
            </p:nvSpPr>
            <p:spPr>
              <a:xfrm>
                <a:off x="480222" y="254577"/>
                <a:ext cx="8183556" cy="4385368"/>
              </a:xfrm>
              <a:prstGeom prst="rect">
                <a:avLst/>
              </a:prstGeom>
              <a:blipFill>
                <a:blip r:embed="rId4"/>
                <a:stretch>
                  <a:fillRect l="-671" b="-1391"/>
                </a:stretch>
              </a:blipFill>
            </p:spPr>
            <p:txBody>
              <a:bodyPr/>
              <a:lstStyle/>
              <a:p>
                <a:r>
                  <a:rPr lang="en-US">
                    <a:noFill/>
                  </a:rPr>
                  <a:t> </a:t>
                </a:r>
              </a:p>
            </p:txBody>
          </p:sp>
        </mc:Fallback>
      </mc:AlternateContent>
      <p:grpSp>
        <p:nvGrpSpPr>
          <p:cNvPr id="3" name="Google Shape;835;p32">
            <a:extLst>
              <a:ext uri="{FF2B5EF4-FFF2-40B4-BE49-F238E27FC236}">
                <a16:creationId xmlns:a16="http://schemas.microsoft.com/office/drawing/2014/main" id="{2A2D3606-54A4-8C66-DA66-BECBB89DDC4A}"/>
              </a:ext>
            </a:extLst>
          </p:cNvPr>
          <p:cNvGrpSpPr/>
          <p:nvPr/>
        </p:nvGrpSpPr>
        <p:grpSpPr>
          <a:xfrm flipH="1">
            <a:off x="0" y="4632379"/>
            <a:ext cx="749549" cy="511121"/>
            <a:chOff x="2734313" y="3319028"/>
            <a:chExt cx="2696762" cy="1655923"/>
          </a:xfrm>
        </p:grpSpPr>
        <p:sp>
          <p:nvSpPr>
            <p:cNvPr id="5" name="Google Shape;836;p32">
              <a:extLst>
                <a:ext uri="{FF2B5EF4-FFF2-40B4-BE49-F238E27FC236}">
                  <a16:creationId xmlns:a16="http://schemas.microsoft.com/office/drawing/2014/main" id="{EAB17421-B245-8844-C1F2-0E0955E6B2F7}"/>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7;p32">
              <a:extLst>
                <a:ext uri="{FF2B5EF4-FFF2-40B4-BE49-F238E27FC236}">
                  <a16:creationId xmlns:a16="http://schemas.microsoft.com/office/drawing/2014/main" id="{F431283E-2934-C634-3FB4-B67661341DEA}"/>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8;p32">
              <a:extLst>
                <a:ext uri="{FF2B5EF4-FFF2-40B4-BE49-F238E27FC236}">
                  <a16:creationId xmlns:a16="http://schemas.microsoft.com/office/drawing/2014/main" id="{0B8DAF9A-2849-A30A-4655-DE709762BD94}"/>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9;p32">
              <a:extLst>
                <a:ext uri="{FF2B5EF4-FFF2-40B4-BE49-F238E27FC236}">
                  <a16:creationId xmlns:a16="http://schemas.microsoft.com/office/drawing/2014/main" id="{09BA749E-F1F7-AB72-E1D6-EE3AD6A1E127}"/>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0;p32">
              <a:extLst>
                <a:ext uri="{FF2B5EF4-FFF2-40B4-BE49-F238E27FC236}">
                  <a16:creationId xmlns:a16="http://schemas.microsoft.com/office/drawing/2014/main" id="{E605D18B-99DA-FA84-2869-8F80FF700CD9}"/>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1;p32">
              <a:extLst>
                <a:ext uri="{FF2B5EF4-FFF2-40B4-BE49-F238E27FC236}">
                  <a16:creationId xmlns:a16="http://schemas.microsoft.com/office/drawing/2014/main" id="{FBC825D8-C2F8-C2F2-3B71-F084DB57F8F7}"/>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p32">
              <a:extLst>
                <a:ext uri="{FF2B5EF4-FFF2-40B4-BE49-F238E27FC236}">
                  <a16:creationId xmlns:a16="http://schemas.microsoft.com/office/drawing/2014/main" id="{A920C97E-635A-1A20-756D-68EA489E3F5F}"/>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3;p32">
              <a:extLst>
                <a:ext uri="{FF2B5EF4-FFF2-40B4-BE49-F238E27FC236}">
                  <a16:creationId xmlns:a16="http://schemas.microsoft.com/office/drawing/2014/main" id="{4C9A373B-084A-17C2-703B-C87F51B2C0D5}"/>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4;p32">
              <a:extLst>
                <a:ext uri="{FF2B5EF4-FFF2-40B4-BE49-F238E27FC236}">
                  <a16:creationId xmlns:a16="http://schemas.microsoft.com/office/drawing/2014/main" id="{BF3F683A-752F-A8F2-89A6-665E98ED20A5}"/>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5;p32">
              <a:extLst>
                <a:ext uri="{FF2B5EF4-FFF2-40B4-BE49-F238E27FC236}">
                  <a16:creationId xmlns:a16="http://schemas.microsoft.com/office/drawing/2014/main" id="{2D657613-11D2-63B8-A891-1009F8EC126C}"/>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6;p32">
              <a:extLst>
                <a:ext uri="{FF2B5EF4-FFF2-40B4-BE49-F238E27FC236}">
                  <a16:creationId xmlns:a16="http://schemas.microsoft.com/office/drawing/2014/main" id="{5E320943-5057-2D20-B4A7-83C336BCA743}"/>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7;p32">
              <a:extLst>
                <a:ext uri="{FF2B5EF4-FFF2-40B4-BE49-F238E27FC236}">
                  <a16:creationId xmlns:a16="http://schemas.microsoft.com/office/drawing/2014/main" id="{76B24619-4FDC-BDF2-0A16-B5790F405434}"/>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8;p32">
              <a:extLst>
                <a:ext uri="{FF2B5EF4-FFF2-40B4-BE49-F238E27FC236}">
                  <a16:creationId xmlns:a16="http://schemas.microsoft.com/office/drawing/2014/main" id="{040003DD-261C-E750-0A7B-EF2AA61EE9C4}"/>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9;p32">
              <a:extLst>
                <a:ext uri="{FF2B5EF4-FFF2-40B4-BE49-F238E27FC236}">
                  <a16:creationId xmlns:a16="http://schemas.microsoft.com/office/drawing/2014/main" id="{52A5BD98-050A-D215-C882-B8FA91C4738C}"/>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458061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590904"/>
            <a:ext cx="9427580" cy="465243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22" name="Google Shape;622;p28"/>
          <p:cNvSpPr txBox="1">
            <a:spLocks noGrp="1"/>
          </p:cNvSpPr>
          <p:nvPr>
            <p:ph type="title"/>
          </p:nvPr>
        </p:nvSpPr>
        <p:spPr>
          <a:xfrm>
            <a:off x="3828922" y="42203"/>
            <a:ext cx="1434076"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latin typeface="+mj-lt"/>
              </a:rPr>
              <a:t>G</a:t>
            </a:r>
            <a:r>
              <a:rPr lang="en" sz="2500" b="1" dirty="0">
                <a:latin typeface="+mj-lt"/>
              </a:rPr>
              <a:t>hi nhớ</a:t>
            </a:r>
            <a:endParaRPr sz="2500" b="1" dirty="0">
              <a:latin typeface="+mj-lt"/>
            </a:endParaRPr>
          </a:p>
        </p:txBody>
      </p:sp>
      <p:sp>
        <p:nvSpPr>
          <p:cNvPr id="3" name="TextBox 2">
            <a:extLst>
              <a:ext uri="{FF2B5EF4-FFF2-40B4-BE49-F238E27FC236}">
                <a16:creationId xmlns:a16="http://schemas.microsoft.com/office/drawing/2014/main" id="{D2CA8D28-4EBD-8AA7-F687-AEC03B168522}"/>
              </a:ext>
            </a:extLst>
          </p:cNvPr>
          <p:cNvSpPr txBox="1"/>
          <p:nvPr/>
        </p:nvSpPr>
        <p:spPr>
          <a:xfrm>
            <a:off x="340008" y="540967"/>
            <a:ext cx="8463984" cy="4572149"/>
          </a:xfrm>
          <a:prstGeom prst="rect">
            <a:avLst/>
          </a:prstGeom>
          <a:noFill/>
        </p:spPr>
        <p:txBody>
          <a:bodyPr wrap="square">
            <a:spAutoFit/>
          </a:bodyPr>
          <a:lstStyle/>
          <a:p>
            <a:pPr algn="just">
              <a:lnSpc>
                <a:spcPct val="150000"/>
              </a:lnSpc>
              <a:spcBef>
                <a:spcPts val="6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Ta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giải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ẩn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pháp</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đại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bước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cho</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nào</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hoặc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thích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cần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Đưa</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Cộng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trừ</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từng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1</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0,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3.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còn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lại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luận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2</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26251" y="0"/>
            <a:ext cx="517749" cy="767036"/>
          </a:xfrm>
          <a:prstGeom prst="rect">
            <a:avLst/>
          </a:prstGeom>
        </p:spPr>
      </p:pic>
    </p:spTree>
    <p:custDataLst>
      <p:tags r:id="rId1"/>
    </p:custDataLst>
    <p:extLst>
      <p:ext uri="{BB962C8B-B14F-4D97-AF65-F5344CB8AC3E}">
        <p14:creationId xmlns:p14="http://schemas.microsoft.com/office/powerpoint/2010/main" val="27523930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fade">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5</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4803494" cy="710194"/>
              </a:xfrm>
              <a:prstGeom prst="rect">
                <a:avLst/>
              </a:prstGeom>
              <a:noFill/>
            </p:spPr>
            <p:txBody>
              <a:bodyPr wrap="square">
                <a:spAutoFit/>
              </a:bodyPr>
              <a:lstStyle/>
              <a:p>
                <a:pPr lvl="0"/>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Giải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hệ</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phương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+5</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=−3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+7</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=−10   (2)</m:t>
                            </m:r>
                          </m:e>
                        </m:eqArr>
                      </m:e>
                    </m:d>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4803494" cy="710194"/>
              </a:xfrm>
              <a:prstGeom prst="rect">
                <a:avLst/>
              </a:prstGeom>
              <a:blipFill>
                <a:blip r:embed="rId3"/>
                <a:stretch>
                  <a:fillRect l="-10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358813" y="119818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729203" y="1580192"/>
                <a:ext cx="7928659" cy="2950295"/>
              </a:xfrm>
              <a:prstGeom prst="rect">
                <a:avLst/>
              </a:prstGeom>
              <a:noFill/>
            </p:spPr>
            <p:txBody>
              <a:bodyPr wrap="square">
                <a:spAutoFit/>
              </a:bodyPr>
              <a:lstStyle/>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latin typeface="Cambria Math" panose="02040503050406030204" pitchFamily="18" charset="0"/>
                                <a:ea typeface="Times New Roman" panose="02020603050405020304" pitchFamily="18" charset="0"/>
                                <a:cs typeface="Arial" panose="020B0604020202020204" pitchFamily="34" charset="0"/>
                              </a:rPr>
                              <m:t>6</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=8      (3)</m:t>
                            </m:r>
                          </m:e>
                          <m:e>
                            <m:r>
                              <a:rPr lang="en-US" sz="1800" i="1" kern="100">
                                <a:latin typeface="Cambria Math" panose="02040503050406030204" pitchFamily="18" charset="0"/>
                                <a:ea typeface="Times New Roman" panose="02020603050405020304" pitchFamily="18" charset="0"/>
                                <a:cs typeface="Arial" panose="020B0604020202020204" pitchFamily="34" charset="0"/>
                              </a:rPr>
                              <m:t>−6</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=−10   (4)</m:t>
                            </m:r>
                          </m:e>
                        </m:eqArr>
                        <m:r>
                          <a:rPr lang="en-US" sz="1800" i="1" kern="100">
                            <a:latin typeface="Cambria Math" panose="02040503050406030204" pitchFamily="18" charset="0"/>
                            <a:ea typeface="Times New Roman" panose="02020603050405020304" pitchFamily="18" charset="0"/>
                            <a:cs typeface="Arial" panose="020B0604020202020204" pitchFamily="34" charset="0"/>
                          </a:rPr>
                          <m:t> </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=−13</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729203" y="1580192"/>
                <a:ext cx="7928659" cy="2950295"/>
              </a:xfrm>
              <a:prstGeom prst="rect">
                <a:avLst/>
              </a:prstGeom>
              <a:blipFill>
                <a:blip r:embed="rId4"/>
                <a:stretch>
                  <a:fillRect l="-692" r="-692" b="-227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8878450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D919057-628E-280A-057F-0ABCCEB7BA10}"/>
              </a:ext>
            </a:extLst>
          </p:cNvPr>
          <p:cNvSpPr txBox="1"/>
          <p:nvPr/>
        </p:nvSpPr>
        <p:spPr>
          <a:xfrm>
            <a:off x="358813" y="28378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607670" y="785940"/>
                <a:ext cx="7928659" cy="3571619"/>
              </a:xfrm>
              <a:prstGeom prst="rect">
                <a:avLst/>
              </a:prstGeom>
              <a:noFill/>
            </p:spPr>
            <p:txBody>
              <a:bodyPr wrap="square">
                <a:spAutoFit/>
              </a:bodyPr>
              <a:lstStyle/>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(5):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=−13</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m:t>
                        </m:r>
                      </m:e>
                    </m:d>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(6)</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(6):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m:t>
                        </m:r>
                      </m:e>
                    </m:d>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828800" indent="457200"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 −1</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607670" y="785940"/>
                <a:ext cx="7928659" cy="3571619"/>
              </a:xfrm>
              <a:prstGeom prst="rect">
                <a:avLst/>
              </a:prstGeom>
              <a:blipFill>
                <a:blip r:embed="rId3"/>
                <a:stretch>
                  <a:fillRect l="-692" b="-170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84894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231494" y="205081"/>
            <a:ext cx="8657863" cy="48183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01887393-C7C8-965A-1AD2-649348AA5319}"/>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6</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2974723-BFE1-97F8-0AD3-FDB3393C3BBA}"/>
              </a:ext>
            </a:extLst>
          </p:cNvPr>
          <p:cNvSpPr txBox="1"/>
          <p:nvPr/>
        </p:nvSpPr>
        <p:spPr>
          <a:xfrm>
            <a:off x="419582" y="330356"/>
            <a:ext cx="8304836" cy="2118529"/>
          </a:xfrm>
          <a:prstGeom prst="rect">
            <a:avLst/>
          </a:prstGeom>
          <a:noFill/>
        </p:spPr>
        <p:txBody>
          <a:bodyPr wrap="square">
            <a:spAutoFit/>
          </a:bodyPr>
          <a:lstStyle/>
          <a:p>
            <a:pPr algn="just">
              <a:lnSpc>
                <a:spcPct val="150000"/>
              </a:lnSpc>
            </a:pP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Một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trung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500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gồm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hai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khác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nhau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thưởng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sinh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bán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của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mỗi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nhất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hai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lượt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8 000 </a:t>
            </a:r>
            <a:r>
              <a:rPr lang="en-US" sz="1800" dirty="0" err="1">
                <a:effectLst/>
                <a:latin typeface="Arial" panose="020B0604020202020204" pitchFamily="34" charset="0"/>
                <a:ea typeface="Times New Roman" panose="02020603050405020304" pitchFamily="18" charset="0"/>
              </a:rPr>
              <a:t>đồng</a:t>
            </a:r>
            <a:r>
              <a:rPr lang="en-US" sz="1800" dirty="0">
                <a:effectLst/>
                <a:latin typeface="Arial" panose="020B0604020202020204" pitchFamily="34" charset="0"/>
                <a:ea typeface="Times New Roman" panose="02020603050405020304" pitchFamily="18" charset="0"/>
              </a:rPr>
              <a:t>, 9 000 </a:t>
            </a:r>
            <a:r>
              <a:rPr lang="en-US" sz="1800" dirty="0" err="1">
                <a:effectLst/>
                <a:latin typeface="Arial" panose="020B0604020202020204" pitchFamily="34" charset="0"/>
                <a:ea typeface="Times New Roman" panose="02020603050405020304" pitchFamily="18" charset="0"/>
              </a:rPr>
              <a:t>đồng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Hỏi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mỗi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bao </a:t>
            </a:r>
            <a:r>
              <a:rPr lang="en-US" sz="1800" dirty="0" err="1">
                <a:effectLst/>
                <a:latin typeface="Arial" panose="020B0604020202020204" pitchFamily="34" charset="0"/>
                <a:ea typeface="Times New Roman" panose="02020603050405020304" pitchFamily="18" charset="0"/>
              </a:rPr>
              <a:t>nhiêu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Biết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rằng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số</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tiền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dùng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500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đó</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4 200 000 </a:t>
            </a:r>
            <a:r>
              <a:rPr lang="en-US" sz="1800" dirty="0" err="1">
                <a:effectLst/>
                <a:latin typeface="Arial" panose="020B0604020202020204" pitchFamily="34" charset="0"/>
                <a:ea typeface="Times New Roman" panose="02020603050405020304" pitchFamily="18" charset="0"/>
              </a:rPr>
              <a:t>đồng</a:t>
            </a:r>
            <a:endParaRPr lang="en-US" sz="1800" dirty="0"/>
          </a:p>
        </p:txBody>
      </p:sp>
      <p:sp>
        <p:nvSpPr>
          <p:cNvPr id="5" name="TextBox 4">
            <a:extLst>
              <a:ext uri="{FF2B5EF4-FFF2-40B4-BE49-F238E27FC236}">
                <a16:creationId xmlns:a16="http://schemas.microsoft.com/office/drawing/2014/main" id="{2081310E-8697-5715-5CA0-1B36F8054146}"/>
              </a:ext>
            </a:extLst>
          </p:cNvPr>
          <p:cNvSpPr txBox="1"/>
          <p:nvPr/>
        </p:nvSpPr>
        <p:spPr>
          <a:xfrm>
            <a:off x="4201610" y="238270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82B4BB7-CDAD-22FB-08B4-C8DB2BEB6D66}"/>
                  </a:ext>
                </a:extLst>
              </p:cNvPr>
              <p:cNvSpPr txBox="1"/>
              <p:nvPr/>
            </p:nvSpPr>
            <p:spPr>
              <a:xfrm>
                <a:off x="839163" y="2858717"/>
                <a:ext cx="7465671" cy="2164695"/>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quyển</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vở</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ℕ</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ℕ</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Theo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thiết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=500</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8 000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+9 000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=4 200 000</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=4 200</m:t>
                      </m:r>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D82B4BB7-CDAD-22FB-08B4-C8DB2BEB6D66}"/>
                  </a:ext>
                </a:extLst>
              </p:cNvPr>
              <p:cNvSpPr txBox="1">
                <a:spLocks noRot="1" noChangeAspect="1" noMove="1" noResize="1" noEditPoints="1" noAdjustHandles="1" noChangeArrowheads="1" noChangeShapeType="1" noTextEdit="1"/>
              </p:cNvSpPr>
              <p:nvPr/>
            </p:nvSpPr>
            <p:spPr>
              <a:xfrm>
                <a:off x="839163" y="2858717"/>
                <a:ext cx="7465671" cy="2164695"/>
              </a:xfrm>
              <a:prstGeom prst="rect">
                <a:avLst/>
              </a:prstGeom>
              <a:blipFill>
                <a:blip r:embed="rId4"/>
                <a:stretch>
                  <a:fillRect l="-73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3627288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231494" y="205081"/>
            <a:ext cx="8657863" cy="48183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4D919057-628E-280A-057F-0ABCCEB7BA10}"/>
              </a:ext>
            </a:extLst>
          </p:cNvPr>
          <p:cNvSpPr txBox="1"/>
          <p:nvPr/>
        </p:nvSpPr>
        <p:spPr>
          <a:xfrm>
            <a:off x="254643" y="205081"/>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8B2684-2E99-175C-5CEF-173F36EF83F1}"/>
                  </a:ext>
                </a:extLst>
              </p:cNvPr>
              <p:cNvSpPr txBox="1"/>
              <p:nvPr/>
            </p:nvSpPr>
            <p:spPr>
              <a:xfrm>
                <a:off x="1018571" y="11574"/>
                <a:ext cx="7627716" cy="5040419"/>
              </a:xfrm>
              <a:prstGeom prst="rect">
                <a:avLst/>
              </a:prstGeom>
              <a:noFill/>
            </p:spPr>
            <p:txBody>
              <a:bodyPr wrap="square">
                <a:spAutoFit/>
              </a:bodyPr>
              <a:lstStyle/>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   = 500      </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1</m:t>
                                </m:r>
                              </m:e>
                            </m:d>
                          </m:e>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2000  </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2</m:t>
                                </m:r>
                              </m:e>
                            </m:d>
                          </m:e>
                        </m:eqArr>
                        <m:r>
                          <a:rPr lang="en-US" sz="1600" i="1" kern="100">
                            <a:effectLst/>
                            <a:latin typeface="Cambria Math" panose="02040503050406030204" pitchFamily="18" charset="0"/>
                            <a:ea typeface="Times New Roman" panose="02020603050405020304" pitchFamily="18" charset="0"/>
                            <a:cs typeface="Arial" panose="020B0604020202020204" pitchFamily="34" charset="0"/>
                          </a:rPr>
                          <m:t> </m:t>
                        </m:r>
                      </m:e>
                    </m: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(3):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+4 500−9</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+4 500=4 200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=500−300=200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300;200</m:t>
                        </m:r>
                      </m:e>
                    </m: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err="1">
                    <a:effectLst/>
                    <a:latin typeface="Arial" panose="020B0604020202020204" pitchFamily="34" charset="0"/>
                    <a:ea typeface="Times New Roman" panose="02020603050405020304" pitchFamily="18" charset="0"/>
                  </a:rPr>
                  <a:t>Vậy</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nhà</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trường</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mua</a:t>
                </a:r>
                <a:r>
                  <a:rPr lang="en-US" sz="1600" dirty="0">
                    <a:effectLst/>
                    <a:latin typeface="Arial" panose="020B0604020202020204" pitchFamily="34" charset="0"/>
                    <a:ea typeface="Times New Roman" panose="02020603050405020304" pitchFamily="18" charset="0"/>
                  </a:rPr>
                  <a:t> 300 </a:t>
                </a:r>
                <a:r>
                  <a:rPr lang="en-US" sz="1600" dirty="0" err="1">
                    <a:effectLst/>
                    <a:latin typeface="Arial" panose="020B0604020202020204" pitchFamily="34" charset="0"/>
                    <a:ea typeface="Times New Roman" panose="02020603050405020304" pitchFamily="18" charset="0"/>
                  </a:rPr>
                  <a:t>quyển</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vở</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loại</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thứ</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nhất</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và</a:t>
                </a:r>
                <a:r>
                  <a:rPr lang="en-US" sz="1600" dirty="0">
                    <a:effectLst/>
                    <a:latin typeface="Arial" panose="020B0604020202020204" pitchFamily="34" charset="0"/>
                    <a:ea typeface="Times New Roman" panose="02020603050405020304" pitchFamily="18" charset="0"/>
                  </a:rPr>
                  <a:t> 200 </a:t>
                </a:r>
                <a:r>
                  <a:rPr lang="en-US" sz="1600" dirty="0" err="1">
                    <a:effectLst/>
                    <a:latin typeface="Arial" panose="020B0604020202020204" pitchFamily="34" charset="0"/>
                    <a:ea typeface="Times New Roman" panose="02020603050405020304" pitchFamily="18" charset="0"/>
                  </a:rPr>
                  <a:t>quyển</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vở</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loại</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thứ</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rPr>
                  <a:t>.</a:t>
                </a:r>
                <a:endParaRPr lang="en-US" sz="1600" dirty="0"/>
              </a:p>
            </p:txBody>
          </p:sp>
        </mc:Choice>
        <mc:Fallback xmlns="">
          <p:sp>
            <p:nvSpPr>
              <p:cNvPr id="4" name="TextBox 3">
                <a:extLst>
                  <a:ext uri="{FF2B5EF4-FFF2-40B4-BE49-F238E27FC236}">
                    <a16:creationId xmlns:a16="http://schemas.microsoft.com/office/drawing/2014/main" id="{388B2684-2E99-175C-5CEF-173F36EF83F1}"/>
                  </a:ext>
                </a:extLst>
              </p:cNvPr>
              <p:cNvSpPr txBox="1">
                <a:spLocks noRot="1" noChangeAspect="1" noMove="1" noResize="1" noEditPoints="1" noAdjustHandles="1" noChangeArrowheads="1" noChangeShapeType="1" noTextEdit="1"/>
              </p:cNvSpPr>
              <p:nvPr/>
            </p:nvSpPr>
            <p:spPr>
              <a:xfrm>
                <a:off x="1018571" y="11574"/>
                <a:ext cx="7627716" cy="5040419"/>
              </a:xfrm>
              <a:prstGeom prst="rect">
                <a:avLst/>
              </a:prstGeom>
              <a:blipFill>
                <a:blip r:embed="rId4"/>
                <a:stretch>
                  <a:fillRect l="-400" b="-60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323268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143002" y="20564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5</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7" name="TextBox 6">
            <a:extLst>
              <a:ext uri="{FF2B5EF4-FFF2-40B4-BE49-F238E27FC236}">
                <a16:creationId xmlns:a16="http://schemas.microsoft.com/office/drawing/2014/main" id="{40DC8CC3-B1B1-22D9-103A-A332CAB13B8F}"/>
              </a:ext>
            </a:extLst>
          </p:cNvPr>
          <p:cNvSpPr txBox="1"/>
          <p:nvPr/>
        </p:nvSpPr>
        <p:spPr>
          <a:xfrm>
            <a:off x="4572000" y="415890"/>
            <a:ext cx="25299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Giải</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bài</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toán</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mở</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đầu</a:t>
            </a:r>
            <a:endParaRPr kumimoji="0" lang="en-US" sz="1800" b="1" i="1" u="none" strike="noStrike" kern="0" cap="none" spc="0" normalizeH="0" baseline="0" noProof="0" dirty="0">
              <a:ln>
                <a:noFill/>
              </a:ln>
              <a:solidFill>
                <a:srgbClr val="00206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DE68460C-94E9-5CBB-FCC6-C59E7E7E678B}"/>
              </a:ext>
            </a:extLst>
          </p:cNvPr>
          <p:cNvSpPr txBox="1"/>
          <p:nvPr/>
        </p:nvSpPr>
        <p:spPr>
          <a:xfrm>
            <a:off x="403785" y="1012602"/>
            <a:ext cx="4978443" cy="3553793"/>
          </a:xfrm>
          <a:prstGeom prst="rect">
            <a:avLst/>
          </a:prstGeom>
          <a:noFill/>
        </p:spPr>
        <p:txBody>
          <a:bodyPr wrap="square">
            <a:spAutoFit/>
          </a:bodyPr>
          <a:lstStyle/>
          <a:p>
            <a:pPr algn="just">
              <a:lnSpc>
                <a:spcPct val="150000"/>
              </a:lnSpc>
              <a:spcAft>
                <a:spcPts val="800"/>
              </a:spcAft>
              <a:defRPr/>
            </a:pP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Một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cửa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hàng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đó</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đã</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mua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6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cốc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gồm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trân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châu</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phô</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mai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Giá</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mỗi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cốc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trân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châu</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phô</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mai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lần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lượt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33 000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28 000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Tổng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số</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tiền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thanh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toán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cửa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hàng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188 000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A509B88-DFE2-E689-ACD6-F2CFD694BC0E}"/>
              </a:ext>
            </a:extLst>
          </p:cNvPr>
          <p:cNvPicPr>
            <a:picLocks noChangeAspect="1"/>
          </p:cNvPicPr>
          <p:nvPr/>
        </p:nvPicPr>
        <p:blipFill>
          <a:blip r:embed="rId4"/>
          <a:stretch>
            <a:fillRect/>
          </a:stretch>
        </p:blipFill>
        <p:spPr>
          <a:xfrm>
            <a:off x="5684499" y="1618905"/>
            <a:ext cx="2986268" cy="2122924"/>
          </a:xfrm>
          <a:prstGeom prst="rect">
            <a:avLst/>
          </a:prstGeom>
        </p:spPr>
      </p:pic>
    </p:spTree>
    <p:custDataLst>
      <p:tags r:id="rId1"/>
    </p:custDataLst>
    <p:extLst>
      <p:ext uri="{BB962C8B-B14F-4D97-AF65-F5344CB8AC3E}">
        <p14:creationId xmlns:p14="http://schemas.microsoft.com/office/powerpoint/2010/main" val="283278196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6" name="Google Shape;516;p26"/>
          <p:cNvGrpSpPr/>
          <p:nvPr/>
        </p:nvGrpSpPr>
        <p:grpSpPr>
          <a:xfrm>
            <a:off x="434107" y="2971408"/>
            <a:ext cx="1097250" cy="1835498"/>
            <a:chOff x="4502818" y="1149274"/>
            <a:chExt cx="683304" cy="1130302"/>
          </a:xfrm>
        </p:grpSpPr>
        <p:sp>
          <p:nvSpPr>
            <p:cNvPr id="517" name="Google Shape;517;p26"/>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6"/>
          <p:cNvGrpSpPr/>
          <p:nvPr/>
        </p:nvGrpSpPr>
        <p:grpSpPr>
          <a:xfrm flipH="1">
            <a:off x="6488906" y="3689956"/>
            <a:ext cx="2494505" cy="1534047"/>
            <a:chOff x="2734313" y="3319028"/>
            <a:chExt cx="2696762" cy="1655923"/>
          </a:xfrm>
        </p:grpSpPr>
        <p:sp>
          <p:nvSpPr>
            <p:cNvPr id="576" name="Google Shape;576;p26"/>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C3481307-A903-624C-9226-B13FE688C9A6}"/>
              </a:ext>
            </a:extLst>
          </p:cNvPr>
          <p:cNvSpPr txBox="1"/>
          <p:nvPr/>
        </p:nvSpPr>
        <p:spPr>
          <a:xfrm>
            <a:off x="647818" y="458103"/>
            <a:ext cx="7848364" cy="2788584"/>
          </a:xfrm>
          <a:prstGeom prst="rect">
            <a:avLst/>
          </a:prstGeom>
          <a:noFill/>
        </p:spPr>
        <p:txBody>
          <a:bodyPr wrap="square">
            <a:spAutoFit/>
          </a:bodyPr>
          <a:lstStyle/>
          <a:p>
            <a:pPr algn="ctr">
              <a:lnSpc>
                <a:spcPct val="150000"/>
              </a:lnSpc>
              <a:spcBef>
                <a:spcPts val="200"/>
              </a:spcBef>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BÀI 3. </a:t>
            </a:r>
          </a:p>
          <a:p>
            <a:pPr algn="ctr">
              <a:lnSpc>
                <a:spcPct val="150000"/>
              </a:lnSpc>
              <a:spcBef>
                <a:spcPts val="200"/>
              </a:spcBef>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GIẢI HỆ HAI PHƯƠNG TRÌNH BẬC NHẤT HAI ẨN</a:t>
            </a:r>
            <a:endParaRPr lang="en-US" sz="40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CFCC3-3F4C-710D-7326-C678CD6F867B}"/>
              </a:ext>
            </a:extLst>
          </p:cNvPr>
          <p:cNvSpPr txBox="1"/>
          <p:nvPr/>
        </p:nvSpPr>
        <p:spPr>
          <a:xfrm>
            <a:off x="217262" y="17402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0BDE27-3AF0-DF43-F4E8-B0CF8684C015}"/>
                  </a:ext>
                </a:extLst>
              </p:cNvPr>
              <p:cNvSpPr txBox="1"/>
              <p:nvPr/>
            </p:nvSpPr>
            <p:spPr>
              <a:xfrm>
                <a:off x="282251" y="745801"/>
                <a:ext cx="8579497" cy="3651897"/>
              </a:xfrm>
              <a:prstGeom prst="rect">
                <a:avLst/>
              </a:prstGeom>
              <a:noFill/>
            </p:spPr>
            <p:txBody>
              <a:bodyPr wrap="square">
                <a:spAutoFit/>
              </a:bodyPr>
              <a:lstStyle/>
              <a:p>
                <a:pPr algn="just">
                  <a:lnSpc>
                    <a:spcPct val="150000"/>
                  </a:lnSpc>
                  <a:spcBef>
                    <a:spcPts val="600"/>
                  </a:spcBef>
                  <a:spcAft>
                    <a:spcPts val="600"/>
                  </a:spcAft>
                </a:pPr>
                <a:r>
                  <a:rPr lang="en-US" sz="17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700" i="1">
                            <a:effectLst/>
                            <a:latin typeface="Cambria Math" panose="02040503050406030204" pitchFamily="18" charset="0"/>
                            <a:ea typeface="Times New Roman" panose="02020603050405020304" pitchFamily="18" charset="0"/>
                            <a:cs typeface="Arial" panose="020B0604020202020204" pitchFamily="34" charset="0"/>
                          </a:rPr>
                          <m:t>ℕ</m:t>
                        </m:r>
                      </m:e>
                      <m:sup>
                        <m:r>
                          <a:rPr lang="en-US" sz="1700" i="1">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Theo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bài</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khách</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mua</a:t>
                </a:r>
                <a:r>
                  <a:rPr lang="en-US" sz="1700" dirty="0">
                    <a:effectLst/>
                    <a:latin typeface="Arial" panose="020B0604020202020204" pitchFamily="34" charset="0"/>
                    <a:ea typeface="Calibri" panose="020F0502020204030204" pitchFamily="34" charset="0"/>
                    <a:cs typeface="Times New Roman" panose="02020603050405020304" pitchFamily="18" charset="0"/>
                  </a:rPr>
                  <a:t> 6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cốc</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trà</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sữa</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1700" dirty="0">
                    <a:effectLst/>
                    <a:latin typeface="Arial" panose="020B0604020202020204" pitchFamily="34" charset="0"/>
                    <a:ea typeface="Calibri" panose="020F0502020204030204" pitchFamily="34" charset="0"/>
                    <a:cs typeface="Times New Roman" panose="02020603050405020304" pitchFamily="18" charset="0"/>
                  </a:rPr>
                  <a:t> ta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𝑥</m:t>
                    </m:r>
                    <m:r>
                      <a:rPr lang="en-US" sz="1700" i="1">
                        <a:effectLst/>
                        <a:latin typeface="Cambria Math" panose="02040503050406030204" pitchFamily="18" charset="0"/>
                        <a:ea typeface="Calibri" panose="020F0502020204030204" pitchFamily="34" charset="0"/>
                        <a:cs typeface="Arial" panose="020B0604020202020204" pitchFamily="34" charset="0"/>
                      </a:rPr>
                      <m:t>+</m:t>
                    </m:r>
                    <m:r>
                      <a:rPr lang="en-US" sz="1700" i="1">
                        <a:effectLst/>
                        <a:latin typeface="Cambria Math" panose="02040503050406030204" pitchFamily="18" charset="0"/>
                        <a:ea typeface="Calibri" panose="020F0502020204030204" pitchFamily="34" charset="0"/>
                        <a:cs typeface="Arial" panose="020B0604020202020204" pitchFamily="34" charset="0"/>
                      </a:rPr>
                      <m:t>𝑦</m:t>
                    </m:r>
                    <m:r>
                      <a:rPr lang="en-US" sz="1700" i="1">
                        <a:effectLst/>
                        <a:latin typeface="Cambria Math" panose="02040503050406030204" pitchFamily="18" charset="0"/>
                        <a:ea typeface="Calibri" panose="020F0502020204030204" pitchFamily="34" charset="0"/>
                        <a:cs typeface="Arial" panose="020B0604020202020204" pitchFamily="34" charset="0"/>
                      </a:rPr>
                      <m:t>=6</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thanh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188 000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33 000</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+28 000</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=188 000</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33</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+18</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=6               (1)</m:t>
                            </m:r>
                          </m:e>
                          <m:e>
                            <m:r>
                              <a:rPr lang="en-US" sz="1700" i="1">
                                <a:effectLst/>
                                <a:latin typeface="Cambria Math" panose="02040503050406030204" pitchFamily="18" charset="0"/>
                                <a:ea typeface="Times New Roman" panose="02020603050405020304" pitchFamily="18" charset="0"/>
                                <a:cs typeface="Arial" panose="020B0604020202020204" pitchFamily="34" charset="0"/>
                              </a:rPr>
                              <m:t>33</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+28</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 (2)</m:t>
                            </m:r>
                          </m:e>
                        </m:eqArr>
                      </m:e>
                    </m:d>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700" dirty="0">
                    <a:effectLst/>
                    <a:latin typeface="Arial" panose="020B0604020202020204" pitchFamily="34" charset="0"/>
                    <a:ea typeface="Calibri" panose="020F0502020204030204" pitchFamily="34" charset="0"/>
                    <a:cs typeface="Times New Roman" panose="02020603050405020304" pitchFamily="18" charset="0"/>
                  </a:rPr>
                  <a:t> (1), ta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𝑦</m:t>
                    </m:r>
                    <m:r>
                      <a:rPr lang="en-US" sz="1700" i="1">
                        <a:effectLst/>
                        <a:latin typeface="Cambria Math" panose="02040503050406030204" pitchFamily="18" charset="0"/>
                        <a:ea typeface="Calibri" panose="020F0502020204030204" pitchFamily="34" charset="0"/>
                        <a:cs typeface="Arial" panose="020B0604020202020204" pitchFamily="34" charset="0"/>
                      </a:rPr>
                      <m:t>=6−</m:t>
                    </m:r>
                    <m:r>
                      <a:rPr lang="en-US" sz="1700" i="1">
                        <a:effectLst/>
                        <a:latin typeface="Cambria Math" panose="02040503050406030204" pitchFamily="18" charset="0"/>
                        <a:ea typeface="Calibri" panose="020F0502020204030204" pitchFamily="34" charset="0"/>
                        <a:cs typeface="Arial" panose="020B0604020202020204" pitchFamily="34" charset="0"/>
                      </a:rPr>
                      <m:t>𝑥</m:t>
                    </m:r>
                    <m:r>
                      <a:rPr lang="en-US" sz="1700" i="1">
                        <a:effectLst/>
                        <a:latin typeface="Cambria Math" panose="02040503050406030204" pitchFamily="18" charset="0"/>
                        <a:ea typeface="Calibri" panose="020F0502020204030204" pitchFamily="34" charset="0"/>
                        <a:cs typeface="Arial" panose="020B0604020202020204" pitchFamily="34" charset="0"/>
                      </a:rPr>
                      <m:t> (3)</m:t>
                    </m:r>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00BDE27-3AF0-DF43-F4E8-B0CF8684C015}"/>
                  </a:ext>
                </a:extLst>
              </p:cNvPr>
              <p:cNvSpPr txBox="1">
                <a:spLocks noRot="1" noChangeAspect="1" noMove="1" noResize="1" noEditPoints="1" noAdjustHandles="1" noChangeArrowheads="1" noChangeShapeType="1" noTextEdit="1"/>
              </p:cNvSpPr>
              <p:nvPr/>
            </p:nvSpPr>
            <p:spPr>
              <a:xfrm>
                <a:off x="282251" y="745801"/>
                <a:ext cx="8579497" cy="3651897"/>
              </a:xfrm>
              <a:prstGeom prst="rect">
                <a:avLst/>
              </a:prstGeom>
              <a:blipFill>
                <a:blip r:embed="rId4"/>
                <a:stretch>
                  <a:fillRect l="-426" r="-355" b="-133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24386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CFCC3-3F4C-710D-7326-C678CD6F867B}"/>
              </a:ext>
            </a:extLst>
          </p:cNvPr>
          <p:cNvSpPr txBox="1"/>
          <p:nvPr/>
        </p:nvSpPr>
        <p:spPr>
          <a:xfrm>
            <a:off x="217262" y="17402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0BDE27-3AF0-DF43-F4E8-B0CF8684C015}"/>
                  </a:ext>
                </a:extLst>
              </p:cNvPr>
              <p:cNvSpPr txBox="1"/>
              <p:nvPr/>
            </p:nvSpPr>
            <p:spPr>
              <a:xfrm>
                <a:off x="282251" y="745801"/>
                <a:ext cx="8579497" cy="3874074"/>
              </a:xfrm>
              <a:prstGeom prst="rect">
                <a:avLst/>
              </a:prstGeom>
              <a:noFill/>
            </p:spPr>
            <p:txBody>
              <a:bodyPr wrap="square">
                <a:spAutoFit/>
              </a:bodyPr>
              <a:lstStyle/>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Thế</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33</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+28</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6−</m:t>
                        </m:r>
                        <m:r>
                          <a:rPr lang="en-US" sz="1800" i="1">
                            <a:latin typeface="Cambria Math" panose="02040503050406030204" pitchFamily="18" charset="0"/>
                            <a:ea typeface="Calibri" panose="020F0502020204030204" pitchFamily="34" charset="0"/>
                            <a:cs typeface="Arial" panose="020B0604020202020204" pitchFamily="34" charset="0"/>
                          </a:rPr>
                          <m:t>𝑥</m:t>
                        </m:r>
                      </m:e>
                    </m:d>
                    <m:r>
                      <a:rPr lang="en-US" sz="1800" i="1">
                        <a:latin typeface="Cambria Math" panose="02040503050406030204" pitchFamily="18" charset="0"/>
                        <a:ea typeface="Calibri" panose="020F0502020204030204" pitchFamily="34" charset="0"/>
                        <a:cs typeface="Arial" panose="020B0604020202020204" pitchFamily="34" charset="0"/>
                      </a:rPr>
                      <m:t>=188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ea typeface="Calibri" panose="020F0502020204030204" pitchFamily="34" charset="0"/>
                    <a:cs typeface="Arial" panose="020B060402020202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33</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+168−28</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=188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5</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=20</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=4</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(3),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=6−4=2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Calibri" panose="020F0502020204030204" pitchFamily="34" charset="0"/>
                    <a:cs typeface="Times New Roman" panose="02020603050405020304" pitchFamily="18" charset="0"/>
                  </a:rPr>
                  <a:t>Do </a:t>
                </a:r>
                <a:r>
                  <a:rPr lang="en-US" sz="1800" dirty="0" err="1">
                    <a:latin typeface="Arial" panose="020B0604020202020204" pitchFamily="34" charset="0"/>
                    <a:ea typeface="Calibri" panose="020F0502020204030204" pitchFamily="34" charset="0"/>
                    <a:cs typeface="Times New Roman" panose="02020603050405020304" pitchFamily="18" charset="0"/>
                  </a:rPr>
                  <a:t>đó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hệ</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phương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trên</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nghiệm</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duy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nhất</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𝑦</m:t>
                        </m:r>
                      </m:e>
                    </m:d>
                    <m:r>
                      <a:rPr lang="en-US" sz="1800" i="1">
                        <a:latin typeface="Cambria Math" panose="02040503050406030204" pitchFamily="18" charset="0"/>
                        <a:ea typeface="Calibri" panose="020F0502020204030204" pitchFamily="34" charset="0"/>
                        <a:cs typeface="Arial" panose="020B0604020202020204" pitchFamily="34" charset="0"/>
                      </a:rPr>
                      <m:t>=(4;2)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khách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mua</a:t>
                </a:r>
                <a:r>
                  <a:rPr lang="en-US" sz="1800" dirty="0">
                    <a:latin typeface="Arial" panose="020B0604020202020204" pitchFamily="34" charset="0"/>
                    <a:ea typeface="Times New Roman" panose="02020603050405020304" pitchFamily="18" charset="0"/>
                    <a:cs typeface="Times New Roman" panose="02020603050405020304" pitchFamily="18" charset="0"/>
                  </a:rPr>
                  <a:t> 4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cốc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trân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châu</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2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cốc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phô</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mai</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00BDE27-3AF0-DF43-F4E8-B0CF8684C015}"/>
                  </a:ext>
                </a:extLst>
              </p:cNvPr>
              <p:cNvSpPr txBox="1">
                <a:spLocks noRot="1" noChangeAspect="1" noMove="1" noResize="1" noEditPoints="1" noAdjustHandles="1" noChangeArrowheads="1" noChangeShapeType="1" noTextEdit="1"/>
              </p:cNvSpPr>
              <p:nvPr/>
            </p:nvSpPr>
            <p:spPr>
              <a:xfrm>
                <a:off x="282251" y="745801"/>
                <a:ext cx="8579497" cy="3874074"/>
              </a:xfrm>
              <a:prstGeom prst="rect">
                <a:avLst/>
              </a:prstGeom>
              <a:blipFill>
                <a:blip r:embed="rId4"/>
                <a:stretch>
                  <a:fillRect l="-568" b="-157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875895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A77DB7-1003-4AC4-209A-D25770DB39F9}"/>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4E02084-21B8-810E-8F54-D83E1A0646B5}"/>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noProof="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7</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C25FAC-41D4-7F2A-F63B-15C9E717ED86}"/>
                  </a:ext>
                </a:extLst>
              </p:cNvPr>
              <p:cNvSpPr txBox="1"/>
              <p:nvPr/>
            </p:nvSpPr>
            <p:spPr>
              <a:xfrm>
                <a:off x="419582" y="328187"/>
                <a:ext cx="8304836" cy="1174681"/>
              </a:xfrm>
              <a:prstGeom prst="rect">
                <a:avLst/>
              </a:prstGeom>
              <a:noFill/>
            </p:spPr>
            <p:txBody>
              <a:bodyPr wrap="square">
                <a:spAutoFit/>
              </a:bodyPr>
              <a:lstStyle/>
              <a:p>
                <a:pPr algn="just">
                  <a:lnSpc>
                    <a:spcPct val="150000"/>
                  </a:lnSpc>
                  <a:spcAft>
                    <a:spcPts val="800"/>
                  </a:spcAft>
                </a:pP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phản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ứng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hóa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𝑥𝐹</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sub>
                      </m:s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𝑦𝐹</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sub>
                      </m:sSub>
                    </m:oMath>
                  </m:oMathPara>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9C25FAC-41D4-7F2A-F63B-15C9E717ED86}"/>
                  </a:ext>
                </a:extLst>
              </p:cNvPr>
              <p:cNvSpPr txBox="1">
                <a:spLocks noRot="1" noChangeAspect="1" noMove="1" noResize="1" noEditPoints="1" noAdjustHandles="1" noChangeArrowheads="1" noChangeShapeType="1" noTextEdit="1"/>
              </p:cNvSpPr>
              <p:nvPr/>
            </p:nvSpPr>
            <p:spPr>
              <a:xfrm>
                <a:off x="419582" y="328187"/>
                <a:ext cx="8304836" cy="1174681"/>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2E0CD44-B197-F923-A0BD-7F1AFFDAC155}"/>
              </a:ext>
            </a:extLst>
          </p:cNvPr>
          <p:cNvSpPr txBox="1"/>
          <p:nvPr/>
        </p:nvSpPr>
        <p:spPr>
          <a:xfrm>
            <a:off x="248856" y="1271330"/>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419582" y="1502867"/>
                <a:ext cx="8304836" cy="3589637"/>
              </a:xfrm>
              <a:prstGeom prst="rect">
                <a:avLst/>
              </a:prstGeom>
              <a:noFill/>
            </p:spPr>
            <p:txBody>
              <a:bodyPr wrap="square">
                <a:spAutoFit/>
              </a:bodyPr>
              <a:lstStyle/>
              <a:p>
                <a:pPr algn="just">
                  <a:lnSpc>
                    <a:spcPct val="150000"/>
                  </a:lnSpc>
                  <a:spcAft>
                    <a:spcPts val="800"/>
                  </a:spcAft>
                </a:pP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Theo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luật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toàn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nguyên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𝐹𝑒</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qArr>
                      </m:e>
                    </m:d>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=0       (1)</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   (2)</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3, ta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=0       (3)</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=−6   (4)</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419582" y="1502867"/>
                <a:ext cx="8304836" cy="3589637"/>
              </a:xfrm>
              <a:prstGeom prst="rect">
                <a:avLst/>
              </a:prstGeom>
              <a:blipFill>
                <a:blip r:embed="rId4"/>
                <a:stretch>
                  <a:fillRect l="-734" r="-661"/>
                </a:stretch>
              </a:blipFill>
            </p:spPr>
            <p:txBody>
              <a:bodyPr/>
              <a:lstStyle/>
              <a:p>
                <a:r>
                  <a:rPr lang="en-US">
                    <a:noFill/>
                  </a:rPr>
                  <a:t> </a:t>
                </a:r>
              </a:p>
            </p:txBody>
          </p:sp>
        </mc:Fallback>
      </mc:AlternateContent>
      <p:pic>
        <p:nvPicPr>
          <p:cNvPr id="16" name="Picture 35">
            <a:extLst>
              <a:ext uri="{FF2B5EF4-FFF2-40B4-BE49-F238E27FC236}">
                <a16:creationId xmlns:a16="http://schemas.microsoft.com/office/drawing/2014/main" id="{F42007F7-2F17-F0AA-FA5E-0EB2F5AFF697}"/>
              </a:ext>
            </a:extLst>
          </p:cNvPr>
          <p:cNvPicPr>
            <a:picLocks noChangeAspect="1"/>
          </p:cNvPicPr>
          <p:nvPr/>
        </p:nvPicPr>
        <p:blipFill>
          <a:blip r:embed="rId5"/>
          <a:srcRect/>
          <a:stretch>
            <a:fillRect/>
          </a:stretch>
        </p:blipFill>
        <p:spPr>
          <a:xfrm>
            <a:off x="8432852" y="-2"/>
            <a:ext cx="711148" cy="557066"/>
          </a:xfrm>
          <a:prstGeom prst="rect">
            <a:avLst/>
          </a:prstGeom>
        </p:spPr>
      </p:pic>
    </p:spTree>
    <p:custDataLst>
      <p:tags r:id="rId1"/>
    </p:custDataLst>
    <p:extLst>
      <p:ext uri="{BB962C8B-B14F-4D97-AF65-F5344CB8AC3E}">
        <p14:creationId xmlns:p14="http://schemas.microsoft.com/office/powerpoint/2010/main" val="362848556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A77DB7-1003-4AC4-209A-D25770DB39F9}"/>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D2E0CD44-B197-F923-A0BD-7F1AFFDAC155}"/>
              </a:ext>
            </a:extLst>
          </p:cNvPr>
          <p:cNvSpPr txBox="1"/>
          <p:nvPr/>
        </p:nvSpPr>
        <p:spPr>
          <a:xfrm>
            <a:off x="4343400" y="322205"/>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736439" y="1040683"/>
                <a:ext cx="7671122" cy="3730765"/>
              </a:xfrm>
              <a:prstGeom prst="rect">
                <a:avLst/>
              </a:prstGeom>
              <a:noFill/>
            </p:spPr>
            <p:txBody>
              <a:bodyPr wrap="square">
                <a:spAutoFit/>
              </a:bodyPr>
              <a:lstStyle/>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(4),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=6</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=6</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=2</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=2.6</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(5):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=3.6</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=12</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9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4;6</m:t>
                        </m:r>
                      </m:e>
                    </m:d>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4</m:t>
                    </m:r>
                    <m:r>
                      <a:rPr lang="en-US" sz="1900" i="1" kern="100">
                        <a:latin typeface="Cambria Math" panose="02040503050406030204" pitchFamily="18" charset="0"/>
                        <a:ea typeface="Times New Roman" panose="02020603050405020304" pitchFamily="18" charset="0"/>
                        <a:cs typeface="Arial" panose="020B0604020202020204" pitchFamily="34" charset="0"/>
                      </a:rPr>
                      <m:t>𝐹</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4</m:t>
                        </m:r>
                      </m:sub>
                    </m:sSub>
                    <m:r>
                      <a:rPr lang="en-US" sz="19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1900" i="1" kern="100">
                        <a:latin typeface="Cambria Math" panose="02040503050406030204" pitchFamily="18" charset="0"/>
                        <a:ea typeface="Times New Roman" panose="02020603050405020304" pitchFamily="18" charset="0"/>
                        <a:cs typeface="Arial" panose="020B0604020202020204" pitchFamily="34" charset="0"/>
                      </a:rPr>
                      <m:t>→6</m:t>
                    </m:r>
                    <m:r>
                      <a:rPr lang="en-US" sz="1900" i="1" kern="100">
                        <a:latin typeface="Cambria Math" panose="02040503050406030204" pitchFamily="18" charset="0"/>
                        <a:ea typeface="Times New Roman" panose="02020603050405020304" pitchFamily="18" charset="0"/>
                        <a:cs typeface="Arial" panose="020B0604020202020204" pitchFamily="34" charset="0"/>
                      </a:rPr>
                      <m:t>𝐹</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3</m:t>
                        </m:r>
                      </m:sub>
                    </m:sSub>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736439" y="1040683"/>
                <a:ext cx="7671122" cy="3730765"/>
              </a:xfrm>
              <a:prstGeom prst="rect">
                <a:avLst/>
              </a:prstGeom>
              <a:blipFill>
                <a:blip r:embed="rId3"/>
                <a:stretch>
                  <a:fillRect l="-795" b="-1634"/>
                </a:stretch>
              </a:blipFill>
            </p:spPr>
            <p:txBody>
              <a:bodyPr/>
              <a:lstStyle/>
              <a:p>
                <a:r>
                  <a:rPr lang="en-US">
                    <a:noFill/>
                  </a:rPr>
                  <a:t> </a:t>
                </a:r>
              </a:p>
            </p:txBody>
          </p:sp>
        </mc:Fallback>
      </mc:AlternateContent>
      <p:pic>
        <p:nvPicPr>
          <p:cNvPr id="4" name="Picture 35">
            <a:extLst>
              <a:ext uri="{FF2B5EF4-FFF2-40B4-BE49-F238E27FC236}">
                <a16:creationId xmlns:a16="http://schemas.microsoft.com/office/drawing/2014/main" id="{B66BB5AF-FB39-170E-6C04-B3F76EBFC07A}"/>
              </a:ext>
            </a:extLst>
          </p:cNvPr>
          <p:cNvPicPr>
            <a:picLocks noChangeAspect="1"/>
          </p:cNvPicPr>
          <p:nvPr/>
        </p:nvPicPr>
        <p:blipFill>
          <a:blip r:embed="rId4"/>
          <a:srcRect/>
          <a:stretch>
            <a:fillRect/>
          </a:stretch>
        </p:blipFill>
        <p:spPr>
          <a:xfrm>
            <a:off x="8432852" y="-2"/>
            <a:ext cx="711148" cy="557066"/>
          </a:xfrm>
          <a:prstGeom prst="rect">
            <a:avLst/>
          </a:prstGeom>
        </p:spPr>
      </p:pic>
    </p:spTree>
    <p:custDataLst>
      <p:tags r:id="rId1"/>
    </p:custDataLst>
    <p:extLst>
      <p:ext uri="{BB962C8B-B14F-4D97-AF65-F5344CB8AC3E}">
        <p14:creationId xmlns:p14="http://schemas.microsoft.com/office/powerpoint/2010/main" val="1736038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675373" y="1844456"/>
            <a:ext cx="7869233"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a:t>
            </a:r>
            <a:r>
              <a:rPr kumimoji="0" lang="en-US" sz="3400" b="1" u="none" strike="noStrike" kern="0" cap="none" spc="0" normalizeH="0" baseline="0" noProof="0" dirty="0">
                <a:ln>
                  <a:noFill/>
                </a:ln>
                <a:solidFill>
                  <a:srgbClr val="E36267"/>
                </a:solidFill>
                <a:effectLst/>
                <a:uLnTx/>
                <a:uFillTx/>
                <a:latin typeface="Arial"/>
                <a:ea typeface="Catamaran"/>
                <a:cs typeface="Catamaran"/>
                <a:sym typeface="Catamaran"/>
              </a:rPr>
              <a:t>II. SỬ DỤNG MÁY TÍNH CẦM TAY ĐỂ TÌM NGHIỆM CỦA HỆ HAI PHƯƠNG TRÌNH BẬC NHẤT HAI ẨN</a:t>
            </a:r>
            <a:endPar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endParaRPr>
          </a:p>
        </p:txBody>
      </p:sp>
    </p:spTree>
    <p:custDataLst>
      <p:tags r:id="rId1"/>
    </p:custDataLst>
    <p:extLst>
      <p:ext uri="{BB962C8B-B14F-4D97-AF65-F5344CB8AC3E}">
        <p14:creationId xmlns:p14="http://schemas.microsoft.com/office/powerpoint/2010/main" val="529727681"/>
      </p:ext>
    </p:extLst>
  </p:cSld>
  <p:clrMapOvr>
    <a:masterClrMapping/>
  </p:clrMapOvr>
  <p:transition spd="med">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64" name="Google Shape;764;p31"/>
          <p:cNvGrpSpPr/>
          <p:nvPr/>
        </p:nvGrpSpPr>
        <p:grpSpPr>
          <a:xfrm rot="1174982">
            <a:off x="7559080" y="4356561"/>
            <a:ext cx="530203" cy="644441"/>
            <a:chOff x="1713066" y="1876751"/>
            <a:chExt cx="893461" cy="1106731"/>
          </a:xfrm>
        </p:grpSpPr>
        <p:sp>
          <p:nvSpPr>
            <p:cNvPr id="765" name="Google Shape;765;p31"/>
            <p:cNvSpPr/>
            <p:nvPr/>
          </p:nvSpPr>
          <p:spPr>
            <a:xfrm>
              <a:off x="1729257" y="1892976"/>
              <a:ext cx="861110" cy="1074314"/>
            </a:xfrm>
            <a:custGeom>
              <a:avLst/>
              <a:gdLst/>
              <a:ahLst/>
              <a:cxnLst/>
              <a:rect l="l" t="t" r="r" b="b"/>
              <a:pathLst>
                <a:path w="26378" h="32909" extrusionOk="0">
                  <a:moveTo>
                    <a:pt x="13189" y="11803"/>
                  </a:moveTo>
                  <a:cubicBezTo>
                    <a:pt x="15249" y="11803"/>
                    <a:pt x="16918" y="13884"/>
                    <a:pt x="16918" y="16455"/>
                  </a:cubicBezTo>
                  <a:cubicBezTo>
                    <a:pt x="16918" y="19023"/>
                    <a:pt x="15249" y="21107"/>
                    <a:pt x="13189" y="21107"/>
                  </a:cubicBezTo>
                  <a:cubicBezTo>
                    <a:pt x="11131" y="21107"/>
                    <a:pt x="9461" y="19023"/>
                    <a:pt x="9461" y="16455"/>
                  </a:cubicBezTo>
                  <a:cubicBezTo>
                    <a:pt x="9461" y="13884"/>
                    <a:pt x="11131" y="11803"/>
                    <a:pt x="13189" y="11803"/>
                  </a:cubicBezTo>
                  <a:close/>
                  <a:moveTo>
                    <a:pt x="13189" y="1"/>
                  </a:moveTo>
                  <a:cubicBezTo>
                    <a:pt x="5906" y="1"/>
                    <a:pt x="0" y="7368"/>
                    <a:pt x="0" y="16455"/>
                  </a:cubicBezTo>
                  <a:cubicBezTo>
                    <a:pt x="0" y="25542"/>
                    <a:pt x="5906" y="32909"/>
                    <a:pt x="13189" y="32909"/>
                  </a:cubicBezTo>
                  <a:cubicBezTo>
                    <a:pt x="20472" y="32909"/>
                    <a:pt x="26377" y="25542"/>
                    <a:pt x="26377" y="16455"/>
                  </a:cubicBezTo>
                  <a:cubicBezTo>
                    <a:pt x="26377" y="7368"/>
                    <a:pt x="20472" y="1"/>
                    <a:pt x="13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2116525" y="1892976"/>
              <a:ext cx="473842" cy="1074314"/>
            </a:xfrm>
            <a:custGeom>
              <a:avLst/>
              <a:gdLst/>
              <a:ahLst/>
              <a:cxnLst/>
              <a:rect l="l" t="t" r="r" b="b"/>
              <a:pathLst>
                <a:path w="14515" h="32909" extrusionOk="0">
                  <a:moveTo>
                    <a:pt x="1326" y="1"/>
                  </a:moveTo>
                  <a:cubicBezTo>
                    <a:pt x="878" y="1"/>
                    <a:pt x="437" y="28"/>
                    <a:pt x="0" y="83"/>
                  </a:cubicBezTo>
                  <a:cubicBezTo>
                    <a:pt x="6664" y="912"/>
                    <a:pt x="11866" y="7924"/>
                    <a:pt x="11866" y="16455"/>
                  </a:cubicBezTo>
                  <a:cubicBezTo>
                    <a:pt x="11866" y="24983"/>
                    <a:pt x="6664" y="31998"/>
                    <a:pt x="0" y="32827"/>
                  </a:cubicBezTo>
                  <a:cubicBezTo>
                    <a:pt x="437" y="32880"/>
                    <a:pt x="878" y="32909"/>
                    <a:pt x="1326" y="32909"/>
                  </a:cubicBezTo>
                  <a:cubicBezTo>
                    <a:pt x="8609" y="32909"/>
                    <a:pt x="14514" y="25542"/>
                    <a:pt x="14514" y="16455"/>
                  </a:cubicBezTo>
                  <a:cubicBezTo>
                    <a:pt x="14514" y="7368"/>
                    <a:pt x="8609" y="1"/>
                    <a:pt x="132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1713066" y="1876751"/>
              <a:ext cx="893461" cy="1106731"/>
            </a:xfrm>
            <a:custGeom>
              <a:avLst/>
              <a:gdLst/>
              <a:ahLst/>
              <a:cxnLst/>
              <a:rect l="l" t="t" r="r" b="b"/>
              <a:pathLst>
                <a:path w="27369" h="33902" extrusionOk="0">
                  <a:moveTo>
                    <a:pt x="13685" y="0"/>
                  </a:moveTo>
                  <a:cubicBezTo>
                    <a:pt x="10009" y="0"/>
                    <a:pt x="6559" y="1779"/>
                    <a:pt x="3972" y="5007"/>
                  </a:cubicBezTo>
                  <a:cubicBezTo>
                    <a:pt x="1410" y="8201"/>
                    <a:pt x="0" y="12443"/>
                    <a:pt x="0" y="16952"/>
                  </a:cubicBezTo>
                  <a:cubicBezTo>
                    <a:pt x="0" y="21459"/>
                    <a:pt x="1410" y="25701"/>
                    <a:pt x="3972" y="28897"/>
                  </a:cubicBezTo>
                  <a:cubicBezTo>
                    <a:pt x="6559" y="32125"/>
                    <a:pt x="10009" y="33902"/>
                    <a:pt x="13685" y="33902"/>
                  </a:cubicBezTo>
                  <a:cubicBezTo>
                    <a:pt x="16755" y="33902"/>
                    <a:pt x="19655" y="32673"/>
                    <a:pt x="22072" y="30348"/>
                  </a:cubicBezTo>
                  <a:cubicBezTo>
                    <a:pt x="22432" y="30002"/>
                    <a:pt x="22096" y="29492"/>
                    <a:pt x="21712" y="29492"/>
                  </a:cubicBezTo>
                  <a:cubicBezTo>
                    <a:pt x="21602" y="29492"/>
                    <a:pt x="21488" y="29533"/>
                    <a:pt x="21386" y="29632"/>
                  </a:cubicBezTo>
                  <a:cubicBezTo>
                    <a:pt x="19155" y="31776"/>
                    <a:pt x="16492" y="32908"/>
                    <a:pt x="13685" y="32908"/>
                  </a:cubicBezTo>
                  <a:cubicBezTo>
                    <a:pt x="6687" y="32908"/>
                    <a:pt x="994" y="25751"/>
                    <a:pt x="994" y="16952"/>
                  </a:cubicBezTo>
                  <a:cubicBezTo>
                    <a:pt x="994" y="8153"/>
                    <a:pt x="6687" y="993"/>
                    <a:pt x="13685" y="993"/>
                  </a:cubicBezTo>
                  <a:cubicBezTo>
                    <a:pt x="20682" y="993"/>
                    <a:pt x="26375" y="8153"/>
                    <a:pt x="26375" y="16952"/>
                  </a:cubicBezTo>
                  <a:cubicBezTo>
                    <a:pt x="26375" y="20944"/>
                    <a:pt x="25195" y="24764"/>
                    <a:pt x="23053" y="27713"/>
                  </a:cubicBezTo>
                  <a:cubicBezTo>
                    <a:pt x="22781" y="28087"/>
                    <a:pt x="23127" y="28498"/>
                    <a:pt x="23482" y="28498"/>
                  </a:cubicBezTo>
                  <a:cubicBezTo>
                    <a:pt x="23616" y="28498"/>
                    <a:pt x="23752" y="28439"/>
                    <a:pt x="23855" y="28297"/>
                  </a:cubicBezTo>
                  <a:cubicBezTo>
                    <a:pt x="26121" y="25180"/>
                    <a:pt x="27369" y="21152"/>
                    <a:pt x="27369" y="16952"/>
                  </a:cubicBezTo>
                  <a:cubicBezTo>
                    <a:pt x="27369" y="12443"/>
                    <a:pt x="25960" y="8201"/>
                    <a:pt x="23397" y="5007"/>
                  </a:cubicBezTo>
                  <a:cubicBezTo>
                    <a:pt x="20810" y="1779"/>
                    <a:pt x="17362" y="0"/>
                    <a:pt x="1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2021855" y="2262027"/>
              <a:ext cx="275883" cy="336178"/>
            </a:xfrm>
            <a:custGeom>
              <a:avLst/>
              <a:gdLst/>
              <a:ahLst/>
              <a:cxnLst/>
              <a:rect l="l" t="t" r="r" b="b"/>
              <a:pathLst>
                <a:path w="8451" h="10298" extrusionOk="0">
                  <a:moveTo>
                    <a:pt x="4226" y="1"/>
                  </a:moveTo>
                  <a:cubicBezTo>
                    <a:pt x="3818" y="1"/>
                    <a:pt x="3415" y="72"/>
                    <a:pt x="3022" y="215"/>
                  </a:cubicBezTo>
                  <a:cubicBezTo>
                    <a:pt x="2481" y="409"/>
                    <a:pt x="2697" y="1182"/>
                    <a:pt x="3182" y="1182"/>
                  </a:cubicBezTo>
                  <a:cubicBezTo>
                    <a:pt x="3237" y="1182"/>
                    <a:pt x="3296" y="1171"/>
                    <a:pt x="3358" y="1149"/>
                  </a:cubicBezTo>
                  <a:cubicBezTo>
                    <a:pt x="3642" y="1046"/>
                    <a:pt x="3934" y="994"/>
                    <a:pt x="4226" y="994"/>
                  </a:cubicBezTo>
                  <a:cubicBezTo>
                    <a:pt x="6009" y="994"/>
                    <a:pt x="7458" y="2859"/>
                    <a:pt x="7458" y="5150"/>
                  </a:cubicBezTo>
                  <a:cubicBezTo>
                    <a:pt x="7458" y="7441"/>
                    <a:pt x="6009" y="9306"/>
                    <a:pt x="4226" y="9306"/>
                  </a:cubicBezTo>
                  <a:cubicBezTo>
                    <a:pt x="2443" y="9306"/>
                    <a:pt x="994" y="7441"/>
                    <a:pt x="994" y="5150"/>
                  </a:cubicBezTo>
                  <a:cubicBezTo>
                    <a:pt x="994" y="4234"/>
                    <a:pt x="1222" y="3365"/>
                    <a:pt x="1657" y="2636"/>
                  </a:cubicBezTo>
                  <a:cubicBezTo>
                    <a:pt x="1883" y="2252"/>
                    <a:pt x="1540" y="1891"/>
                    <a:pt x="1200" y="1891"/>
                  </a:cubicBezTo>
                  <a:cubicBezTo>
                    <a:pt x="1051" y="1891"/>
                    <a:pt x="902" y="1960"/>
                    <a:pt x="802" y="2128"/>
                  </a:cubicBezTo>
                  <a:cubicBezTo>
                    <a:pt x="277" y="3010"/>
                    <a:pt x="0" y="4056"/>
                    <a:pt x="0" y="5150"/>
                  </a:cubicBezTo>
                  <a:cubicBezTo>
                    <a:pt x="0" y="7989"/>
                    <a:pt x="1897" y="10297"/>
                    <a:pt x="4226" y="10297"/>
                  </a:cubicBezTo>
                  <a:cubicBezTo>
                    <a:pt x="6557" y="10297"/>
                    <a:pt x="8451" y="7989"/>
                    <a:pt x="8451" y="5150"/>
                  </a:cubicBezTo>
                  <a:cubicBezTo>
                    <a:pt x="8451" y="2311"/>
                    <a:pt x="6557" y="1"/>
                    <a:pt x="4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1835027" y="1958984"/>
              <a:ext cx="297788" cy="252966"/>
            </a:xfrm>
            <a:custGeom>
              <a:avLst/>
              <a:gdLst/>
              <a:ahLst/>
              <a:cxnLst/>
              <a:rect l="l" t="t" r="r" b="b"/>
              <a:pathLst>
                <a:path w="9122" h="7749" extrusionOk="0">
                  <a:moveTo>
                    <a:pt x="8444" y="1"/>
                  </a:moveTo>
                  <a:cubicBezTo>
                    <a:pt x="8409" y="1"/>
                    <a:pt x="8373" y="4"/>
                    <a:pt x="8336" y="12"/>
                  </a:cubicBezTo>
                  <a:cubicBezTo>
                    <a:pt x="5906" y="495"/>
                    <a:pt x="3716" y="1868"/>
                    <a:pt x="2002" y="3985"/>
                  </a:cubicBezTo>
                  <a:cubicBezTo>
                    <a:pt x="712" y="5575"/>
                    <a:pt x="145" y="7011"/>
                    <a:pt x="122" y="7072"/>
                  </a:cubicBezTo>
                  <a:cubicBezTo>
                    <a:pt x="1" y="7387"/>
                    <a:pt x="246" y="7748"/>
                    <a:pt x="586" y="7748"/>
                  </a:cubicBezTo>
                  <a:cubicBezTo>
                    <a:pt x="784" y="7748"/>
                    <a:pt x="973" y="7627"/>
                    <a:pt x="1048" y="7431"/>
                  </a:cubicBezTo>
                  <a:cubicBezTo>
                    <a:pt x="1069" y="7377"/>
                    <a:pt x="3199" y="2047"/>
                    <a:pt x="8531" y="986"/>
                  </a:cubicBezTo>
                  <a:cubicBezTo>
                    <a:pt x="9122" y="868"/>
                    <a:pt x="8986" y="1"/>
                    <a:pt x="8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E063DF34-F1CF-04FA-CFDF-B4D5F9547630}"/>
              </a:ext>
            </a:extLst>
          </p:cNvPr>
          <p:cNvSpPr txBox="1"/>
          <p:nvPr/>
        </p:nvSpPr>
        <p:spPr>
          <a:xfrm>
            <a:off x="393539" y="589774"/>
            <a:ext cx="8356921" cy="3690177"/>
          </a:xfrm>
          <a:prstGeom prst="rect">
            <a:avLst/>
          </a:prstGeom>
          <a:noFill/>
        </p:spPr>
        <p:txBody>
          <a:bodyPr wrap="square">
            <a:spAutoFit/>
          </a:bodyPr>
          <a:lstStyle/>
          <a:p>
            <a:pPr algn="just">
              <a:lnSpc>
                <a:spcPct val="200000"/>
              </a:lnSpc>
            </a:pPr>
            <a:r>
              <a:rPr lang="da-DK" sz="2000" kern="0" dirty="0">
                <a:effectLst/>
                <a:latin typeface="Arial" panose="020B0604020202020204" pitchFamily="34" charset="0"/>
                <a:ea typeface="Times New Roman" panose="02020603050405020304" pitchFamily="18" charset="0"/>
              </a:rPr>
              <a:t>Ta có thể tìm nghiệm (đúng hoặc gần đúng) của hệ hai phương trình bậc nhất hai ẩn bằng cách sử dụng máy tính cầm tay. Mỗi loại máy tính khác nhau có thể có hệ thống phím, chức năng và cách sử dụng khác nhau. Tuy nhiên, chúng đều có quy tắc chung là phải mở chương trình giải hệ phương trình bậc nhất hai ẩn rồi mới nhập dữ liệu. Chẳng hạn, ấn liên tiếp các phím </a:t>
            </a:r>
            <a:endParaRPr lang="en-US" sz="2000" dirty="0"/>
          </a:p>
        </p:txBody>
      </p:sp>
      <p:pic>
        <p:nvPicPr>
          <p:cNvPr id="7" name="Picture 6">
            <a:extLst>
              <a:ext uri="{FF2B5EF4-FFF2-40B4-BE49-F238E27FC236}">
                <a16:creationId xmlns:a16="http://schemas.microsoft.com/office/drawing/2014/main" id="{8B66788D-815F-B10F-8301-7A41B6E56260}"/>
              </a:ext>
            </a:extLst>
          </p:cNvPr>
          <p:cNvPicPr>
            <a:picLocks noChangeAspect="1"/>
          </p:cNvPicPr>
          <p:nvPr/>
        </p:nvPicPr>
        <p:blipFill>
          <a:blip r:embed="rId4"/>
          <a:stretch>
            <a:fillRect/>
          </a:stretch>
        </p:blipFill>
        <p:spPr>
          <a:xfrm>
            <a:off x="2944708" y="3900668"/>
            <a:ext cx="1223805" cy="332983"/>
          </a:xfrm>
          <a:prstGeom prst="rect">
            <a:avLst/>
          </a:prstGeom>
        </p:spPr>
      </p:pic>
    </p:spTree>
    <p:custDataLst>
      <p:tags r:id="rId1"/>
    </p:custData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E0CD44-B197-F923-A0BD-7F1AFFDAC155}"/>
              </a:ext>
            </a:extLst>
          </p:cNvPr>
          <p:cNvSpPr txBox="1"/>
          <p:nvPr/>
        </p:nvSpPr>
        <p:spPr>
          <a:xfrm>
            <a:off x="419582" y="198748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34E02084-21B8-810E-8F54-D83E1A0646B5}"/>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8</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C25FAC-41D4-7F2A-F63B-15C9E717ED86}"/>
                  </a:ext>
                </a:extLst>
              </p:cNvPr>
              <p:cNvSpPr txBox="1"/>
              <p:nvPr/>
            </p:nvSpPr>
            <p:spPr>
              <a:xfrm>
                <a:off x="419582" y="328187"/>
                <a:ext cx="8304836" cy="1427763"/>
              </a:xfrm>
              <a:prstGeom prst="rect">
                <a:avLst/>
              </a:prstGeom>
              <a:noFill/>
            </p:spPr>
            <p:txBody>
              <a:bodyPr wrap="square">
                <a:spAutoFit/>
              </a:bodyPr>
              <a:lstStyle/>
              <a:p>
                <a:pPr algn="ctr">
                  <a:lnSpc>
                    <a:spcPct val="150000"/>
                  </a:lnSpc>
                  <a:spcAft>
                    <a:spcPts val="800"/>
                  </a:spcAft>
                </a:pP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Sử</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dụng</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máy</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tính</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cầm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tay</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để</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tìm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nghiệm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của</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hệ</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phương</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trình</a:t>
                </a:r>
                <a:r>
                  <a:rPr lang="en-US" sz="19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9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a:latin typeface="Cambria Math" panose="02040503050406030204" pitchFamily="18" charset="0"/>
                                <a:ea typeface="Times New Roman" panose="02020603050405020304" pitchFamily="18" charset="0"/>
                                <a:cs typeface="Arial" panose="020B0604020202020204" pitchFamily="34" charset="0"/>
                              </a:rPr>
                            </m:ctrlPr>
                          </m:eqArrPr>
                          <m:e>
                            <m:r>
                              <a:rPr lang="en-US" sz="1900" i="1">
                                <a:latin typeface="Cambria Math" panose="02040503050406030204" pitchFamily="18" charset="0"/>
                                <a:ea typeface="Times New Roman" panose="02020603050405020304" pitchFamily="18" charset="0"/>
                                <a:cs typeface="Arial" panose="020B0604020202020204" pitchFamily="34" charset="0"/>
                              </a:rPr>
                              <m:t>𝑥</m:t>
                            </m:r>
                            <m:r>
                              <a:rPr lang="en-US" sz="1900" i="1">
                                <a:latin typeface="Cambria Math" panose="02040503050406030204" pitchFamily="18" charset="0"/>
                                <a:ea typeface="Times New Roman" panose="02020603050405020304" pitchFamily="18" charset="0"/>
                                <a:cs typeface="Arial" panose="020B0604020202020204" pitchFamily="34" charset="0"/>
                              </a:rPr>
                              <m:t>−3</m:t>
                            </m:r>
                            <m:r>
                              <a:rPr lang="en-US" sz="1900" i="1">
                                <a:latin typeface="Cambria Math" panose="02040503050406030204" pitchFamily="18" charset="0"/>
                                <a:ea typeface="Times New Roman" panose="02020603050405020304" pitchFamily="18" charset="0"/>
                                <a:cs typeface="Arial" panose="020B0604020202020204" pitchFamily="34" charset="0"/>
                              </a:rPr>
                              <m:t>𝑦</m:t>
                            </m:r>
                            <m:r>
                              <a:rPr lang="en-US" sz="1900" i="1">
                                <a:latin typeface="Cambria Math" panose="02040503050406030204" pitchFamily="18" charset="0"/>
                                <a:ea typeface="Times New Roman" panose="02020603050405020304" pitchFamily="18" charset="0"/>
                                <a:cs typeface="Arial" panose="020B0604020202020204" pitchFamily="34" charset="0"/>
                              </a:rPr>
                              <m:t>=2</m:t>
                            </m:r>
                          </m:e>
                          <m:e>
                            <m:r>
                              <a:rPr lang="en-US" sz="1900" i="1">
                                <a:latin typeface="Cambria Math" panose="02040503050406030204" pitchFamily="18" charset="0"/>
                                <a:ea typeface="Times New Roman" panose="02020603050405020304" pitchFamily="18" charset="0"/>
                                <a:cs typeface="Arial" panose="020B0604020202020204" pitchFamily="34" charset="0"/>
                              </a:rPr>
                              <m:t>−2</m:t>
                            </m:r>
                            <m:r>
                              <a:rPr lang="en-US" sz="1900" i="1">
                                <a:latin typeface="Cambria Math" panose="02040503050406030204" pitchFamily="18" charset="0"/>
                                <a:ea typeface="Times New Roman" panose="02020603050405020304" pitchFamily="18" charset="0"/>
                                <a:cs typeface="Arial" panose="020B0604020202020204" pitchFamily="34" charset="0"/>
                              </a:rPr>
                              <m:t>𝑥</m:t>
                            </m:r>
                            <m:r>
                              <a:rPr lang="en-US" sz="1900" i="1">
                                <a:latin typeface="Cambria Math" panose="02040503050406030204" pitchFamily="18" charset="0"/>
                                <a:ea typeface="Times New Roman" panose="02020603050405020304" pitchFamily="18" charset="0"/>
                                <a:cs typeface="Arial" panose="020B0604020202020204" pitchFamily="34" charset="0"/>
                              </a:rPr>
                              <m:t>+5</m:t>
                            </m:r>
                            <m:r>
                              <a:rPr lang="en-US" sz="1900" i="1">
                                <a:latin typeface="Cambria Math" panose="02040503050406030204" pitchFamily="18" charset="0"/>
                                <a:ea typeface="Times New Roman" panose="02020603050405020304" pitchFamily="18" charset="0"/>
                                <a:cs typeface="Arial" panose="020B0604020202020204" pitchFamily="34" charset="0"/>
                              </a:rPr>
                              <m:t>𝑦</m:t>
                            </m:r>
                            <m:r>
                              <a:rPr lang="en-US" sz="1900" i="1">
                                <a:latin typeface="Cambria Math" panose="02040503050406030204" pitchFamily="18" charset="0"/>
                                <a:ea typeface="Times New Roman" panose="02020603050405020304" pitchFamily="18" charset="0"/>
                                <a:cs typeface="Arial" panose="020B0604020202020204" pitchFamily="34" charset="0"/>
                              </a:rPr>
                              <m:t>=1</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9C25FAC-41D4-7F2A-F63B-15C9E717ED86}"/>
                  </a:ext>
                </a:extLst>
              </p:cNvPr>
              <p:cNvSpPr txBox="1">
                <a:spLocks noRot="1" noChangeAspect="1" noMove="1" noResize="1" noEditPoints="1" noAdjustHandles="1" noChangeArrowheads="1" noChangeShapeType="1" noTextEdit="1"/>
              </p:cNvSpPr>
              <p:nvPr/>
            </p:nvSpPr>
            <p:spPr>
              <a:xfrm>
                <a:off x="419582" y="328187"/>
                <a:ext cx="8304836" cy="1427763"/>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783257C-D343-E7E4-5895-0B8644F0DE7C}"/>
              </a:ext>
            </a:extLst>
          </p:cNvPr>
          <p:cNvGrpSpPr/>
          <p:nvPr/>
        </p:nvGrpSpPr>
        <p:grpSpPr>
          <a:xfrm>
            <a:off x="1381901" y="1987487"/>
            <a:ext cx="6380197" cy="2648417"/>
            <a:chOff x="853980" y="1987487"/>
            <a:chExt cx="6232413" cy="2648417"/>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853980" y="1987487"/>
                  <a:ext cx="6232413" cy="2648417"/>
                </a:xfrm>
                <a:prstGeom prst="rect">
                  <a:avLst/>
                </a:prstGeom>
                <a:noFill/>
              </p:spPr>
              <p:txBody>
                <a:bodyPr wrap="square">
                  <a:spAutoFit/>
                </a:bodyPr>
                <a:lstStyle/>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máy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phù</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hợp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ấn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liên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1900" kern="1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=−13</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Ấn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=−5</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9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−13; −5</m:t>
                          </m:r>
                        </m:e>
                      </m:d>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853980" y="1987487"/>
                  <a:ext cx="6232413" cy="2648417"/>
                </a:xfrm>
                <a:prstGeom prst="rect">
                  <a:avLst/>
                </a:prstGeom>
                <a:blipFill>
                  <a:blip r:embed="rId4"/>
                  <a:stretch>
                    <a:fillRect l="-956" b="-27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4802DA0-6EED-E342-7282-787FE7FF3B39}"/>
                </a:ext>
              </a:extLst>
            </p:cNvPr>
            <p:cNvPicPr>
              <a:picLocks noChangeAspect="1"/>
            </p:cNvPicPr>
            <p:nvPr/>
          </p:nvPicPr>
          <p:blipFill>
            <a:blip r:embed="rId5"/>
            <a:stretch>
              <a:fillRect/>
            </a:stretch>
          </p:blipFill>
          <p:spPr>
            <a:xfrm>
              <a:off x="1984010" y="2453980"/>
              <a:ext cx="4590412" cy="718573"/>
            </a:xfrm>
            <a:prstGeom prst="rect">
              <a:avLst/>
            </a:prstGeom>
          </p:spPr>
        </p:pic>
        <p:pic>
          <p:nvPicPr>
            <p:cNvPr id="5" name="Picture 4">
              <a:extLst>
                <a:ext uri="{FF2B5EF4-FFF2-40B4-BE49-F238E27FC236}">
                  <a16:creationId xmlns:a16="http://schemas.microsoft.com/office/drawing/2014/main" id="{BD2FA670-C457-BF15-3227-6C536DD6AE37}"/>
                </a:ext>
              </a:extLst>
            </p:cNvPr>
            <p:cNvPicPr>
              <a:picLocks noChangeAspect="1"/>
            </p:cNvPicPr>
            <p:nvPr/>
          </p:nvPicPr>
          <p:blipFill rotWithShape="1">
            <a:blip r:embed="rId5"/>
            <a:srcRect l="57932" t="49570" r="34504"/>
            <a:stretch/>
          </p:blipFill>
          <p:spPr>
            <a:xfrm>
              <a:off x="2365975" y="3723041"/>
              <a:ext cx="347239" cy="362375"/>
            </a:xfrm>
            <a:prstGeom prst="rect">
              <a:avLst/>
            </a:prstGeom>
          </p:spPr>
        </p:pic>
      </p:grpSp>
      <p:pic>
        <p:nvPicPr>
          <p:cNvPr id="8" name="Picture 26">
            <a:extLst>
              <a:ext uri="{FF2B5EF4-FFF2-40B4-BE49-F238E27FC236}">
                <a16:creationId xmlns:a16="http://schemas.microsoft.com/office/drawing/2014/main" id="{D70C9D9F-B7F1-3606-10D1-18880EC2C54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09238" y="4341419"/>
            <a:ext cx="762421" cy="588970"/>
          </a:xfrm>
          <a:prstGeom prst="rect">
            <a:avLst/>
          </a:prstGeom>
        </p:spPr>
      </p:pic>
    </p:spTree>
    <p:custDataLst>
      <p:tags r:id="rId1"/>
    </p:custDataLst>
    <p:extLst>
      <p:ext uri="{BB962C8B-B14F-4D97-AF65-F5344CB8AC3E}">
        <p14:creationId xmlns:p14="http://schemas.microsoft.com/office/powerpoint/2010/main" val="84261489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534121" y="460283"/>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kumimoji="0" lang="en-US"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6</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B1AA32-7AF9-0440-0558-0577EE7499D3}"/>
                  </a:ext>
                </a:extLst>
              </p:cNvPr>
              <p:cNvSpPr txBox="1"/>
              <p:nvPr/>
            </p:nvSpPr>
            <p:spPr>
              <a:xfrm>
                <a:off x="3055717" y="204178"/>
                <a:ext cx="5127584" cy="149803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B1AA32-7AF9-0440-0558-0577EE7499D3}"/>
                  </a:ext>
                </a:extLst>
              </p:cNvPr>
              <p:cNvSpPr txBox="1">
                <a:spLocks noRot="1" noChangeAspect="1" noMove="1" noResize="1" noEditPoints="1" noAdjustHandles="1" noChangeArrowheads="1" noChangeShapeType="1" noTextEdit="1"/>
              </p:cNvSpPr>
              <p:nvPr/>
            </p:nvSpPr>
            <p:spPr>
              <a:xfrm>
                <a:off x="3055717" y="204178"/>
                <a:ext cx="5127584" cy="1498039"/>
              </a:xfrm>
              <a:prstGeom prst="rect">
                <a:avLst/>
              </a:prstGeom>
              <a:blipFill>
                <a:blip r:embed="rId4"/>
                <a:stretch>
                  <a:fillRect l="-1189" r="-13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D21A2ED-B8C0-79F3-F2FA-93A58AC5E3AD}"/>
              </a:ext>
            </a:extLst>
          </p:cNvPr>
          <p:cNvSpPr txBox="1"/>
          <p:nvPr/>
        </p:nvSpPr>
        <p:spPr>
          <a:xfrm>
            <a:off x="534121" y="191803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1AAEE15C-1EEE-41F5-8F71-AE09FBE89F92}"/>
              </a:ext>
            </a:extLst>
          </p:cNvPr>
          <p:cNvSpPr txBox="1"/>
          <p:nvPr/>
        </p:nvSpPr>
        <p:spPr>
          <a:xfrm>
            <a:off x="1274900" y="1918039"/>
            <a:ext cx="6713315" cy="958660"/>
          </a:xfrm>
          <a:prstGeom prst="rect">
            <a:avLst/>
          </a:prstGeom>
          <a:noFill/>
        </p:spPr>
        <p:txBody>
          <a:bodyPr wrap="square">
            <a:spAutoFit/>
          </a:bodyPr>
          <a:lstStyle/>
          <a:p>
            <a:pPr>
              <a:lnSpc>
                <a:spcPct val="150000"/>
              </a:lnSpc>
            </a:pPr>
            <a:r>
              <a:rPr lang="da-DK" sz="2000" b="1" i="1" kern="0" dirty="0">
                <a:solidFill>
                  <a:srgbClr val="0070C0"/>
                </a:solidFill>
                <a:effectLst/>
                <a:latin typeface="Arial" panose="020B0604020202020204" pitchFamily="34" charset="0"/>
                <a:ea typeface="Times New Roman" panose="02020603050405020304" pitchFamily="18" charset="0"/>
              </a:rPr>
              <a:t>Bước 1. </a:t>
            </a:r>
            <a:r>
              <a:rPr lang="da-DK" sz="2000" kern="0" dirty="0">
                <a:effectLst/>
                <a:latin typeface="Arial" panose="020B0604020202020204" pitchFamily="34" charset="0"/>
                <a:ea typeface="Times New Roman" panose="02020603050405020304" pitchFamily="18" charset="0"/>
              </a:rPr>
              <a:t>Vào chức năng giải hệ hai phương trình bậc nhất hai ẩn bằng cách bấm các phím </a:t>
            </a:r>
            <a:endParaRPr lang="en-US" sz="2000" dirty="0"/>
          </a:p>
        </p:txBody>
      </p:sp>
      <p:pic>
        <p:nvPicPr>
          <p:cNvPr id="20" name="Picture 19">
            <a:extLst>
              <a:ext uri="{FF2B5EF4-FFF2-40B4-BE49-F238E27FC236}">
                <a16:creationId xmlns:a16="http://schemas.microsoft.com/office/drawing/2014/main" id="{E2140219-E598-E493-F217-7BC10E197EB3}"/>
              </a:ext>
            </a:extLst>
          </p:cNvPr>
          <p:cNvPicPr>
            <a:picLocks noChangeAspect="1"/>
          </p:cNvPicPr>
          <p:nvPr/>
        </p:nvPicPr>
        <p:blipFill>
          <a:blip r:embed="rId5"/>
          <a:stretch>
            <a:fillRect/>
          </a:stretch>
        </p:blipFill>
        <p:spPr>
          <a:xfrm>
            <a:off x="5619509" y="2517050"/>
            <a:ext cx="1223805" cy="332983"/>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82837F7-BEB1-996C-E0C9-7F81157CFDCF}"/>
                  </a:ext>
                </a:extLst>
              </p:cNvPr>
              <p:cNvSpPr txBox="1"/>
              <p:nvPr/>
            </p:nvSpPr>
            <p:spPr>
              <a:xfrm>
                <a:off x="1274900" y="2876699"/>
                <a:ext cx="6713314" cy="960006"/>
              </a:xfrm>
              <a:prstGeom prst="rect">
                <a:avLst/>
              </a:prstGeom>
              <a:noFill/>
            </p:spPr>
            <p:txBody>
              <a:bodyPr wrap="square">
                <a:spAutoFit/>
              </a:bodyPr>
              <a:lstStyle/>
              <a:p>
                <a:pPr algn="just">
                  <a:lnSpc>
                    <a:spcPct val="150000"/>
                  </a:lnSpc>
                  <a:spcBef>
                    <a:spcPts val="600"/>
                  </a:spcBef>
                  <a:spcAft>
                    <a:spcPts val="600"/>
                  </a:spcAft>
                </a:pPr>
                <a:r>
                  <a:rPr lang="da-DK" sz="20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 2. </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Nhập các số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=1 </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và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 </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bằng cách bấm: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F82837F7-BEB1-996C-E0C9-7F81157CFDCF}"/>
                  </a:ext>
                </a:extLst>
              </p:cNvPr>
              <p:cNvSpPr txBox="1">
                <a:spLocks noRot="1" noChangeAspect="1" noMove="1" noResize="1" noEditPoints="1" noAdjustHandles="1" noChangeArrowheads="1" noChangeShapeType="1" noTextEdit="1"/>
              </p:cNvSpPr>
              <p:nvPr/>
            </p:nvSpPr>
            <p:spPr>
              <a:xfrm>
                <a:off x="1274900" y="2876699"/>
                <a:ext cx="6713314" cy="960006"/>
              </a:xfrm>
              <a:prstGeom prst="rect">
                <a:avLst/>
              </a:prstGeom>
              <a:blipFill>
                <a:blip r:embed="rId6"/>
                <a:stretch>
                  <a:fillRect l="-908" r="-999" b="-10828"/>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FACCECC9-55C7-AD5A-2937-A614560366BA}"/>
              </a:ext>
            </a:extLst>
          </p:cNvPr>
          <p:cNvPicPr>
            <a:picLocks noChangeAspect="1"/>
          </p:cNvPicPr>
          <p:nvPr/>
        </p:nvPicPr>
        <p:blipFill>
          <a:blip r:embed="rId7"/>
          <a:stretch>
            <a:fillRect/>
          </a:stretch>
        </p:blipFill>
        <p:spPr>
          <a:xfrm>
            <a:off x="1917620" y="3991943"/>
            <a:ext cx="5427873" cy="598234"/>
          </a:xfrm>
          <a:prstGeom prst="rect">
            <a:avLst/>
          </a:prstGeom>
        </p:spPr>
      </p:pic>
    </p:spTree>
    <p:custDataLst>
      <p:tags r:id="rId1"/>
    </p:custDataLst>
    <p:extLst>
      <p:ext uri="{BB962C8B-B14F-4D97-AF65-F5344CB8AC3E}">
        <p14:creationId xmlns:p14="http://schemas.microsoft.com/office/powerpoint/2010/main" val="257559538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9"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534121" y="460283"/>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kumimoji="0" lang="en-US"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6</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B1AA32-7AF9-0440-0558-0577EE7499D3}"/>
                  </a:ext>
                </a:extLst>
              </p:cNvPr>
              <p:cNvSpPr txBox="1"/>
              <p:nvPr/>
            </p:nvSpPr>
            <p:spPr>
              <a:xfrm>
                <a:off x="3055717" y="204178"/>
                <a:ext cx="5127584" cy="149803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B1AA32-7AF9-0440-0558-0577EE7499D3}"/>
                  </a:ext>
                </a:extLst>
              </p:cNvPr>
              <p:cNvSpPr txBox="1">
                <a:spLocks noRot="1" noChangeAspect="1" noMove="1" noResize="1" noEditPoints="1" noAdjustHandles="1" noChangeArrowheads="1" noChangeShapeType="1" noTextEdit="1"/>
              </p:cNvSpPr>
              <p:nvPr/>
            </p:nvSpPr>
            <p:spPr>
              <a:xfrm>
                <a:off x="3055717" y="204178"/>
                <a:ext cx="5127584" cy="1498039"/>
              </a:xfrm>
              <a:prstGeom prst="rect">
                <a:avLst/>
              </a:prstGeom>
              <a:blipFill>
                <a:blip r:embed="rId4"/>
                <a:stretch>
                  <a:fillRect l="-1189" r="-13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D21A2ED-B8C0-79F3-F2FA-93A58AC5E3AD}"/>
              </a:ext>
            </a:extLst>
          </p:cNvPr>
          <p:cNvSpPr txBox="1"/>
          <p:nvPr/>
        </p:nvSpPr>
        <p:spPr>
          <a:xfrm>
            <a:off x="534121" y="191803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9" name="Group 8">
            <a:extLst>
              <a:ext uri="{FF2B5EF4-FFF2-40B4-BE49-F238E27FC236}">
                <a16:creationId xmlns:a16="http://schemas.microsoft.com/office/drawing/2014/main" id="{19131F3D-044E-C521-D6B6-83F01A27BB0A}"/>
              </a:ext>
            </a:extLst>
          </p:cNvPr>
          <p:cNvGrpSpPr/>
          <p:nvPr/>
        </p:nvGrpSpPr>
        <p:grpSpPr>
          <a:xfrm>
            <a:off x="1274900" y="2050426"/>
            <a:ext cx="7163044" cy="2396554"/>
            <a:chOff x="1274900" y="2050426"/>
            <a:chExt cx="7163044" cy="2396554"/>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AAEE15C-1EEE-41F5-8F71-AE09FBE89F92}"/>
                    </a:ext>
                  </a:extLst>
                </p:cNvPr>
                <p:cNvSpPr txBox="1"/>
                <p:nvPr/>
              </p:nvSpPr>
              <p:spPr>
                <a:xfrm>
                  <a:off x="1274900" y="2050426"/>
                  <a:ext cx="7163044" cy="2396554"/>
                </a:xfrm>
                <a:prstGeom prst="rect">
                  <a:avLst/>
                </a:prstGeom>
                <a:noFill/>
              </p:spPr>
              <p:txBody>
                <a:bodyPr wrap="square">
                  <a:spAutoFit/>
                </a:bodyPr>
                <a:lstStyle/>
                <a:p>
                  <a:pPr algn="just">
                    <a:lnSpc>
                      <a:spcPct val="200000"/>
                    </a:lnSpc>
                    <a:spcBef>
                      <a:spcPts val="600"/>
                    </a:spcBef>
                    <a:spcAft>
                      <a:spcPts val="600"/>
                    </a:spcAft>
                  </a:pPr>
                  <a:r>
                    <a:rPr lang="da-DK" sz="20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 3. </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Đọc kết quả: Sau khi kết thức bước 2, bấm         , màn hình cho </a:t>
                  </a:r>
                  <a14:m>
                    <m:oMath xmlns:m="http://schemas.openxmlformats.org/officeDocument/2006/math">
                      <m:r>
                        <a:rPr lang="da-DK" sz="2000" i="1">
                          <a:effectLst/>
                          <a:latin typeface="Cambria Math" panose="02040503050406030204" pitchFamily="18" charset="0"/>
                          <a:ea typeface="Times New Roman" panose="02020603050405020304" pitchFamily="18" charset="0"/>
                          <a:cs typeface="Arial" panose="020B0604020202020204" pitchFamily="34" charset="0"/>
                        </a:rPr>
                        <m:t>𝑥</m:t>
                      </m:r>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bấm tiếp phím          , màn hình cho </a:t>
                  </a:r>
                  <a14:m>
                    <m:oMath xmlns:m="http://schemas.openxmlformats.org/officeDocument/2006/math">
                      <m:r>
                        <a:rPr lang="da-DK" sz="2000" i="1">
                          <a:effectLst/>
                          <a:latin typeface="Cambria Math" panose="02040503050406030204" pitchFamily="18" charset="0"/>
                          <a:ea typeface="Times New Roman" panose="02020603050405020304" pitchFamily="18" charset="0"/>
                          <a:cs typeface="Arial" panose="020B0604020202020204" pitchFamily="34" charset="0"/>
                        </a:rPr>
                        <m:t>𝑦</m:t>
                      </m:r>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Ta hiểu nghiệm của hệ phương trình là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9</m:t>
                              </m:r>
                            </m:den>
                          </m:f>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3</m:t>
                              </m:r>
                            </m:den>
                          </m:f>
                        </m:e>
                      </m:d>
                      <m:r>
                        <a:rPr lang="da-DK"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AAEE15C-1EEE-41F5-8F71-AE09FBE89F92}"/>
                    </a:ext>
                  </a:extLst>
                </p:cNvPr>
                <p:cNvSpPr txBox="1">
                  <a:spLocks noRot="1" noChangeAspect="1" noMove="1" noResize="1" noEditPoints="1" noAdjustHandles="1" noChangeArrowheads="1" noChangeShapeType="1" noTextEdit="1"/>
                </p:cNvSpPr>
                <p:nvPr/>
              </p:nvSpPr>
              <p:spPr>
                <a:xfrm>
                  <a:off x="1274900" y="2050426"/>
                  <a:ext cx="7163044" cy="2396554"/>
                </a:xfrm>
                <a:prstGeom prst="rect">
                  <a:avLst/>
                </a:prstGeom>
                <a:blipFill>
                  <a:blip r:embed="rId5"/>
                  <a:stretch>
                    <a:fillRect l="-851" r="-93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9074D4E-F6D2-A101-EAE8-7873F4E91524}"/>
                </a:ext>
              </a:extLst>
            </p:cNvPr>
            <p:cNvPicPr>
              <a:picLocks noChangeAspect="1"/>
            </p:cNvPicPr>
            <p:nvPr/>
          </p:nvPicPr>
          <p:blipFill rotWithShape="1">
            <a:blip r:embed="rId6"/>
            <a:srcRect l="57932" t="49570" r="34504"/>
            <a:stretch/>
          </p:blipFill>
          <p:spPr>
            <a:xfrm>
              <a:off x="7618083" y="2170191"/>
              <a:ext cx="502033" cy="511781"/>
            </a:xfrm>
            <a:prstGeom prst="rect">
              <a:avLst/>
            </a:prstGeom>
          </p:spPr>
        </p:pic>
        <p:pic>
          <p:nvPicPr>
            <p:cNvPr id="7" name="Picture 6">
              <a:extLst>
                <a:ext uri="{FF2B5EF4-FFF2-40B4-BE49-F238E27FC236}">
                  <a16:creationId xmlns:a16="http://schemas.microsoft.com/office/drawing/2014/main" id="{F8CE0E07-7B61-ABD9-9D67-8374E8413221}"/>
                </a:ext>
              </a:extLst>
            </p:cNvPr>
            <p:cNvPicPr>
              <a:picLocks noChangeAspect="1"/>
            </p:cNvPicPr>
            <p:nvPr/>
          </p:nvPicPr>
          <p:blipFill rotWithShape="1">
            <a:blip r:embed="rId6"/>
            <a:srcRect l="57932" t="49570" r="34504"/>
            <a:stretch/>
          </p:blipFill>
          <p:spPr>
            <a:xfrm>
              <a:off x="5906959" y="2992812"/>
              <a:ext cx="502033" cy="511781"/>
            </a:xfrm>
            <a:prstGeom prst="rect">
              <a:avLst/>
            </a:prstGeom>
          </p:spPr>
        </p:pic>
      </p:grpSp>
    </p:spTree>
    <p:custDataLst>
      <p:tags r:id="rId1"/>
    </p:custDataLst>
    <p:extLst>
      <p:ext uri="{BB962C8B-B14F-4D97-AF65-F5344CB8AC3E}">
        <p14:creationId xmlns:p14="http://schemas.microsoft.com/office/powerpoint/2010/main" val="3542245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776314"/>
            <a:ext cx="9427580" cy="446702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22" name="Google Shape;622;p28"/>
          <p:cNvSpPr txBox="1">
            <a:spLocks noGrp="1"/>
          </p:cNvSpPr>
          <p:nvPr>
            <p:ph type="title"/>
          </p:nvPr>
        </p:nvSpPr>
        <p:spPr>
          <a:xfrm>
            <a:off x="3828922" y="109168"/>
            <a:ext cx="1434076"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latin typeface="+mj-lt"/>
              </a:rPr>
              <a:t>CHÚ Ý</a:t>
            </a:r>
            <a:endParaRPr sz="2500" b="1" dirty="0">
              <a:latin typeface="+mj-l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CA8D28-4EBD-8AA7-F687-AEC03B168522}"/>
                  </a:ext>
                </a:extLst>
              </p:cNvPr>
              <p:cNvSpPr txBox="1"/>
              <p:nvPr/>
            </p:nvSpPr>
            <p:spPr>
              <a:xfrm>
                <a:off x="313968" y="952447"/>
                <a:ext cx="8475702" cy="3571234"/>
              </a:xfrm>
              <a:prstGeom prst="rect">
                <a:avLst/>
              </a:prstGeom>
              <a:noFill/>
            </p:spPr>
            <p:txBody>
              <a:bodyPr wrap="square">
                <a:spAutoFit/>
              </a:bodyPr>
              <a:lstStyle/>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1. Muốn xóa số vừa mới nhập thì bấm phím ; muốn thay đổi số đã nhập ở một vị trí nào đó thì di chuyển con trỏ đến vị trí đó rồi nhập số mới.</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2. Bấm phím hay  để chuyển đổi hiện thị các giá trị của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trong kết quả.</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3. Nếu máy báo </a:t>
                </a:r>
                <a:r>
                  <a:rPr lang="vi-VN"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Infinite Sol” thì hệ phương trình đã cho có vô số nghiệm. Nếu máy báo </a:t>
                </a:r>
                <a:r>
                  <a:rPr lang="vi-VN"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No-Solution” thì hệ phương trình đã cho vô nghiệm.</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2CA8D28-4EBD-8AA7-F687-AEC03B168522}"/>
                  </a:ext>
                </a:extLst>
              </p:cNvPr>
              <p:cNvSpPr txBox="1">
                <a:spLocks noRot="1" noChangeAspect="1" noMove="1" noResize="1" noEditPoints="1" noAdjustHandles="1" noChangeArrowheads="1" noChangeShapeType="1" noTextEdit="1"/>
              </p:cNvSpPr>
              <p:nvPr/>
            </p:nvSpPr>
            <p:spPr>
              <a:xfrm>
                <a:off x="313968" y="952447"/>
                <a:ext cx="8475702" cy="3571234"/>
              </a:xfrm>
              <a:prstGeom prst="rect">
                <a:avLst/>
              </a:prstGeom>
              <a:blipFill>
                <a:blip r:embed="rId4"/>
                <a:stretch>
                  <a:fillRect l="-719" r="-647" b="-1877"/>
                </a:stretch>
              </a:blipFill>
            </p:spPr>
            <p:txBody>
              <a:bodyPr/>
              <a:lstStyle/>
              <a:p>
                <a:r>
                  <a:rPr lang="en-US">
                    <a:noFill/>
                  </a:rPr>
                  <a:t> </a:t>
                </a:r>
              </a:p>
            </p:txBody>
          </p:sp>
        </mc:Fallback>
      </mc:AlternateContent>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26251" y="0"/>
            <a:ext cx="517749" cy="767036"/>
          </a:xfrm>
          <a:prstGeom prst="rect">
            <a:avLst/>
          </a:prstGeom>
        </p:spPr>
      </p:pic>
    </p:spTree>
    <p:custDataLst>
      <p:tags r:id="rId1"/>
    </p:custDataLst>
    <p:extLst>
      <p:ext uri="{BB962C8B-B14F-4D97-AF65-F5344CB8AC3E}">
        <p14:creationId xmlns:p14="http://schemas.microsoft.com/office/powerpoint/2010/main" val="218333996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barn(inVertical)">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0" name="Google Shape;470;p25"/>
          <p:cNvSpPr txBox="1"/>
          <p:nvPr/>
        </p:nvSpPr>
        <p:spPr>
          <a:xfrm>
            <a:off x="4016867" y="309240"/>
            <a:ext cx="4293389" cy="112105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2000" i="1" dirty="0">
                <a:solidFill>
                  <a:schemeClr val="bg2">
                    <a:lumMod val="75000"/>
                  </a:schemeClr>
                </a:solidFill>
                <a:latin typeface="+mj-lt"/>
                <a:ea typeface="Catamaran"/>
                <a:cs typeface="Catamaran"/>
                <a:sym typeface="Catamaran"/>
              </a:rPr>
              <a:t>I. GIẢI HỆ PHƯƠNG TRÌNH BẰNG PHƯƠNG PHÁP THẾ</a:t>
            </a:r>
            <a:endParaRPr sz="2000" i="1" dirty="0">
              <a:solidFill>
                <a:schemeClr val="bg2">
                  <a:lumMod val="75000"/>
                </a:schemeClr>
              </a:solidFill>
              <a:latin typeface="+mj-lt"/>
              <a:ea typeface="Catamaran"/>
              <a:cs typeface="Catamaran"/>
              <a:sym typeface="Catamaran"/>
            </a:endParaRPr>
          </a:p>
        </p:txBody>
      </p:sp>
      <p:sp>
        <p:nvSpPr>
          <p:cNvPr id="471" name="Google Shape;471;p25"/>
          <p:cNvSpPr txBox="1"/>
          <p:nvPr/>
        </p:nvSpPr>
        <p:spPr>
          <a:xfrm>
            <a:off x="4016866" y="2990783"/>
            <a:ext cx="4493515" cy="1488838"/>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i="1" dirty="0">
                <a:solidFill>
                  <a:schemeClr val="bg2">
                    <a:lumMod val="75000"/>
                  </a:schemeClr>
                </a:solidFill>
                <a:latin typeface="+mn-lt"/>
                <a:ea typeface="Catamaran"/>
                <a:cs typeface="Catamaran"/>
                <a:sym typeface="Catamaran"/>
              </a:rPr>
              <a:t>I</a:t>
            </a:r>
            <a:r>
              <a:rPr lang="en-US" sz="2000" i="1" dirty="0">
                <a:solidFill>
                  <a:schemeClr val="bg2">
                    <a:lumMod val="75000"/>
                  </a:schemeClr>
                </a:solidFill>
                <a:latin typeface="+mn-lt"/>
                <a:ea typeface="Catamaran"/>
                <a:cs typeface="Catamaran"/>
                <a:sym typeface="Catamaran"/>
              </a:rPr>
              <a:t>II. SỬ DỤNG MÁY TÍNH CẦM TAY ĐỂ TÌM NGHIỆM CỦA HỆ HAI PHƯƠNG TRÌNH BẬC NHẤT HAI ẨN</a:t>
            </a:r>
            <a:endParaRPr lang="vi-VN" sz="2000" i="1" dirty="0">
              <a:solidFill>
                <a:schemeClr val="bg2">
                  <a:lumMod val="75000"/>
                </a:schemeClr>
              </a:solidFill>
              <a:latin typeface="+mn-lt"/>
              <a:ea typeface="Catamaran"/>
              <a:cs typeface="Catamaran"/>
              <a:sym typeface="Catamaran"/>
            </a:endParaRPr>
          </a:p>
        </p:txBody>
      </p:sp>
      <p:sp>
        <p:nvSpPr>
          <p:cNvPr id="472" name="Google Shape;472;p25"/>
          <p:cNvSpPr txBox="1"/>
          <p:nvPr/>
        </p:nvSpPr>
        <p:spPr>
          <a:xfrm>
            <a:off x="4016867" y="1679157"/>
            <a:ext cx="4493515" cy="982708"/>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i="1" dirty="0">
                <a:solidFill>
                  <a:schemeClr val="bg2">
                    <a:lumMod val="75000"/>
                  </a:schemeClr>
                </a:solidFill>
                <a:latin typeface="+mn-lt"/>
                <a:ea typeface="Catamaran"/>
                <a:cs typeface="Catamaran"/>
                <a:sym typeface="Catamaran"/>
              </a:rPr>
              <a:t>I</a:t>
            </a:r>
            <a:r>
              <a:rPr lang="en-US" sz="2000" i="1" dirty="0">
                <a:solidFill>
                  <a:schemeClr val="bg2">
                    <a:lumMod val="75000"/>
                  </a:schemeClr>
                </a:solidFill>
                <a:latin typeface="+mn-lt"/>
                <a:ea typeface="Catamaran"/>
                <a:cs typeface="Catamaran"/>
                <a:sym typeface="Catamaran"/>
              </a:rPr>
              <a:t>I</a:t>
            </a:r>
            <a:r>
              <a:rPr lang="vi-VN" sz="2000" i="1" dirty="0">
                <a:solidFill>
                  <a:schemeClr val="bg2">
                    <a:lumMod val="75000"/>
                  </a:schemeClr>
                </a:solidFill>
                <a:latin typeface="+mn-lt"/>
                <a:ea typeface="Catamaran"/>
                <a:cs typeface="Catamaran"/>
                <a:sym typeface="Catamaran"/>
              </a:rPr>
              <a:t>. GIẢI HỆ PHƯƠNG TRÌNH BẰNG PHƯƠNG PHÁP </a:t>
            </a:r>
            <a:r>
              <a:rPr lang="en-US" sz="2000" i="1" dirty="0">
                <a:solidFill>
                  <a:schemeClr val="bg2">
                    <a:lumMod val="75000"/>
                  </a:schemeClr>
                </a:solidFill>
                <a:latin typeface="+mn-lt"/>
                <a:ea typeface="Catamaran"/>
                <a:cs typeface="Catamaran"/>
                <a:sym typeface="Catamaran"/>
              </a:rPr>
              <a:t>CỘNG ĐẠI SỐ</a:t>
            </a:r>
            <a:endParaRPr lang="vi-VN" sz="2000" i="1" dirty="0">
              <a:solidFill>
                <a:schemeClr val="bg2">
                  <a:lumMod val="75000"/>
                </a:schemeClr>
              </a:solidFill>
              <a:latin typeface="+mn-lt"/>
              <a:ea typeface="Catamaran"/>
              <a:cs typeface="Catamaran"/>
              <a:sym typeface="Catamaran"/>
            </a:endParaRPr>
          </a:p>
        </p:txBody>
      </p:sp>
      <p:cxnSp>
        <p:nvCxnSpPr>
          <p:cNvPr id="494" name="Google Shape;494;p25"/>
          <p:cNvCxnSpPr>
            <a:cxnSpLocks/>
            <a:endCxn id="470" idx="1"/>
          </p:cNvCxnSpPr>
          <p:nvPr/>
        </p:nvCxnSpPr>
        <p:spPr>
          <a:xfrm flipV="1">
            <a:off x="2516003" y="869765"/>
            <a:ext cx="1500864" cy="141989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495" name="Google Shape;495;p25"/>
          <p:cNvCxnSpPr>
            <a:cxnSpLocks/>
            <a:endCxn id="472" idx="1"/>
          </p:cNvCxnSpPr>
          <p:nvPr/>
        </p:nvCxnSpPr>
        <p:spPr>
          <a:xfrm flipV="1">
            <a:off x="2516003" y="2170511"/>
            <a:ext cx="1500864" cy="119144"/>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496" name="Google Shape;496;p25"/>
          <p:cNvCxnSpPr>
            <a:cxnSpLocks/>
            <a:endCxn id="471" idx="1"/>
          </p:cNvCxnSpPr>
          <p:nvPr/>
        </p:nvCxnSpPr>
        <p:spPr>
          <a:xfrm>
            <a:off x="2516003" y="2289655"/>
            <a:ext cx="1500863" cy="1445547"/>
          </a:xfrm>
          <a:prstGeom prst="curvedConnector3">
            <a:avLst>
              <a:gd name="adj1" fmla="val 50000"/>
            </a:avLst>
          </a:prstGeom>
          <a:noFill/>
          <a:ln w="19050" cap="flat" cmpd="sng">
            <a:solidFill>
              <a:schemeClr val="dk1"/>
            </a:solidFill>
            <a:prstDash val="solid"/>
            <a:round/>
            <a:headEnd type="none" w="med" len="med"/>
            <a:tailEnd type="none" w="med" len="med"/>
          </a:ln>
        </p:spPr>
      </p:cxnSp>
      <p:grpSp>
        <p:nvGrpSpPr>
          <p:cNvPr id="497" name="Google Shape;497;p25"/>
          <p:cNvGrpSpPr/>
          <p:nvPr/>
        </p:nvGrpSpPr>
        <p:grpSpPr>
          <a:xfrm>
            <a:off x="339057" y="4507352"/>
            <a:ext cx="1097285" cy="624623"/>
            <a:chOff x="7270650" y="881723"/>
            <a:chExt cx="943658" cy="528624"/>
          </a:xfrm>
        </p:grpSpPr>
        <p:sp>
          <p:nvSpPr>
            <p:cNvPr id="498" name="Google Shape;498;p25"/>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25"/>
          <p:cNvSpPr txBox="1">
            <a:spLocks noGrp="1"/>
          </p:cNvSpPr>
          <p:nvPr>
            <p:ph type="title"/>
          </p:nvPr>
        </p:nvSpPr>
        <p:spPr>
          <a:xfrm>
            <a:off x="231494" y="1394940"/>
            <a:ext cx="2284509" cy="1720759"/>
          </a:xfrm>
          <a:prstGeom prst="roundRect">
            <a:avLst>
              <a:gd name="adj" fmla="val 11559"/>
            </a:avLst>
          </a:prstGeom>
          <a:solidFill>
            <a:srgbClr val="FFFFFF"/>
          </a:solidFill>
        </p:spPr>
        <p:style>
          <a:lnRef idx="2">
            <a:schemeClr val="accent3">
              <a:shade val="15000"/>
            </a:schemeClr>
          </a:lnRef>
          <a:fillRef idx="1">
            <a:schemeClr val="accent3"/>
          </a:fillRef>
          <a:effectRef idx="0">
            <a:schemeClr val="accent3"/>
          </a:effectRef>
          <a:fontRef idx="minor">
            <a:schemeClr val="lt1"/>
          </a:fontRef>
        </p:style>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b="1" dirty="0">
                <a:ln w="3175">
                  <a:noFill/>
                </a:ln>
                <a:solidFill>
                  <a:schemeClr val="accent6">
                    <a:lumMod val="75000"/>
                  </a:schemeClr>
                </a:solidFill>
                <a:latin typeface="+mj-lt"/>
              </a:rPr>
              <a:t>NỘI DUNG BÀI HỌC</a:t>
            </a:r>
            <a:endParaRPr b="1" dirty="0">
              <a:ln w="3175">
                <a:noFill/>
              </a:ln>
              <a:solidFill>
                <a:schemeClr val="accent6">
                  <a:lumMod val="75000"/>
                </a:schemeClr>
              </a:solidFill>
              <a:latin typeface="+mj-lt"/>
            </a:endParaRPr>
          </a:p>
        </p:txBody>
      </p:sp>
    </p:spTree>
    <p:custDataLst>
      <p:tags r:id="rId1"/>
    </p:custData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4"/>
                                        </p:tgtEl>
                                        <p:attrNameLst>
                                          <p:attrName>style.visibility</p:attrName>
                                        </p:attrNameLst>
                                      </p:cBhvr>
                                      <p:to>
                                        <p:strVal val="visible"/>
                                      </p:to>
                                    </p:set>
                                    <p:animEffect transition="in" filter="wipe(down)">
                                      <p:cBhvr>
                                        <p:cTn id="12" dur="500"/>
                                        <p:tgtEl>
                                          <p:spTgt spid="4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0"/>
                                        </p:tgtEl>
                                        <p:attrNameLst>
                                          <p:attrName>style.visibility</p:attrName>
                                        </p:attrNameLst>
                                      </p:cBhvr>
                                      <p:to>
                                        <p:strVal val="visible"/>
                                      </p:to>
                                    </p:set>
                                    <p:animEffect transition="in" filter="fade">
                                      <p:cBhvr>
                                        <p:cTn id="15" dur="500"/>
                                        <p:tgtEl>
                                          <p:spTgt spid="4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95"/>
                                        </p:tgtEl>
                                        <p:attrNameLst>
                                          <p:attrName>style.visibility</p:attrName>
                                        </p:attrNameLst>
                                      </p:cBhvr>
                                      <p:to>
                                        <p:strVal val="visible"/>
                                      </p:to>
                                    </p:set>
                                    <p:animEffect transition="in" filter="wipe(down)">
                                      <p:cBhvr>
                                        <p:cTn id="20" dur="500"/>
                                        <p:tgtEl>
                                          <p:spTgt spid="49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72"/>
                                        </p:tgtEl>
                                        <p:attrNameLst>
                                          <p:attrName>style.visibility</p:attrName>
                                        </p:attrNameLst>
                                      </p:cBhvr>
                                      <p:to>
                                        <p:strVal val="visible"/>
                                      </p:to>
                                    </p:set>
                                    <p:animEffect transition="in" filter="randombar(horizontal)">
                                      <p:cBhvr>
                                        <p:cTn id="23" dur="500"/>
                                        <p:tgtEl>
                                          <p:spTgt spid="4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96"/>
                                        </p:tgtEl>
                                        <p:attrNameLst>
                                          <p:attrName>style.visibility</p:attrName>
                                        </p:attrNameLst>
                                      </p:cBhvr>
                                      <p:to>
                                        <p:strVal val="visible"/>
                                      </p:to>
                                    </p:set>
                                    <p:animEffect transition="in" filter="wipe(up)">
                                      <p:cBhvr>
                                        <p:cTn id="28" dur="500"/>
                                        <p:tgtEl>
                                          <p:spTgt spid="49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71"/>
                                        </p:tgtEl>
                                        <p:attrNameLst>
                                          <p:attrName>style.visibility</p:attrName>
                                        </p:attrNameLst>
                                      </p:cBhvr>
                                      <p:to>
                                        <p:strVal val="visible"/>
                                      </p:to>
                                    </p:set>
                                    <p:anim calcmode="lin" valueType="num">
                                      <p:cBhvr>
                                        <p:cTn id="31" dur="500" fill="hold"/>
                                        <p:tgtEl>
                                          <p:spTgt spid="471"/>
                                        </p:tgtEl>
                                        <p:attrNameLst>
                                          <p:attrName>ppt_w</p:attrName>
                                        </p:attrNameLst>
                                      </p:cBhvr>
                                      <p:tavLst>
                                        <p:tav tm="0">
                                          <p:val>
                                            <p:fltVal val="0"/>
                                          </p:val>
                                        </p:tav>
                                        <p:tav tm="100000">
                                          <p:val>
                                            <p:strVal val="#ppt_w"/>
                                          </p:val>
                                        </p:tav>
                                      </p:tavLst>
                                    </p:anim>
                                    <p:anim calcmode="lin" valueType="num">
                                      <p:cBhvr>
                                        <p:cTn id="32" dur="500" fill="hold"/>
                                        <p:tgtEl>
                                          <p:spTgt spid="471"/>
                                        </p:tgtEl>
                                        <p:attrNameLst>
                                          <p:attrName>ppt_h</p:attrName>
                                        </p:attrNameLst>
                                      </p:cBhvr>
                                      <p:tavLst>
                                        <p:tav tm="0">
                                          <p:val>
                                            <p:fltVal val="0"/>
                                          </p:val>
                                        </p:tav>
                                        <p:tav tm="100000">
                                          <p:val>
                                            <p:strVal val="#ppt_h"/>
                                          </p:val>
                                        </p:tav>
                                      </p:tavLst>
                                    </p:anim>
                                    <p:animEffect transition="in" filter="fade">
                                      <p:cBhvr>
                                        <p:cTn id="33"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p:bldP spid="471" grpId="0"/>
      <p:bldP spid="472" grpId="0"/>
      <p:bldP spid="50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9"/>
          <p:cNvSpPr txBox="1">
            <a:spLocks noGrp="1"/>
          </p:cNvSpPr>
          <p:nvPr>
            <p:ph type="title"/>
          </p:nvPr>
        </p:nvSpPr>
        <p:spPr>
          <a:xfrm>
            <a:off x="599600" y="1913575"/>
            <a:ext cx="79413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grpSp>
        <p:nvGrpSpPr>
          <p:cNvPr id="655" name="Google Shape;655;p29"/>
          <p:cNvGrpSpPr/>
          <p:nvPr/>
        </p:nvGrpSpPr>
        <p:grpSpPr>
          <a:xfrm flipH="1">
            <a:off x="7498067" y="2971408"/>
            <a:ext cx="1097250" cy="1835498"/>
            <a:chOff x="4502818" y="1149274"/>
            <a:chExt cx="683304" cy="1130302"/>
          </a:xfrm>
        </p:grpSpPr>
        <p:sp>
          <p:nvSpPr>
            <p:cNvPr id="656" name="Google Shape;656;p29"/>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29"/>
          <p:cNvGrpSpPr/>
          <p:nvPr/>
        </p:nvGrpSpPr>
        <p:grpSpPr>
          <a:xfrm flipH="1">
            <a:off x="434107" y="3771698"/>
            <a:ext cx="1371607" cy="783791"/>
            <a:chOff x="7270650" y="881723"/>
            <a:chExt cx="943658" cy="528624"/>
          </a:xfrm>
        </p:grpSpPr>
        <p:sp>
          <p:nvSpPr>
            <p:cNvPr id="663" name="Google Shape;663;p29"/>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9"/>
          <p:cNvGrpSpPr/>
          <p:nvPr/>
        </p:nvGrpSpPr>
        <p:grpSpPr>
          <a:xfrm>
            <a:off x="599589" y="826268"/>
            <a:ext cx="730457" cy="373023"/>
            <a:chOff x="4784542" y="803141"/>
            <a:chExt cx="648373" cy="331105"/>
          </a:xfrm>
        </p:grpSpPr>
        <p:sp>
          <p:nvSpPr>
            <p:cNvPr id="675" name="Google Shape;675;p29"/>
            <p:cNvSpPr/>
            <p:nvPr/>
          </p:nvSpPr>
          <p:spPr>
            <a:xfrm>
              <a:off x="4784542" y="815636"/>
              <a:ext cx="236265" cy="211284"/>
            </a:xfrm>
            <a:custGeom>
              <a:avLst/>
              <a:gdLst/>
              <a:ahLst/>
              <a:cxnLst/>
              <a:rect l="l" t="t" r="r" b="b"/>
              <a:pathLst>
                <a:path w="4141" h="3703" extrusionOk="0">
                  <a:moveTo>
                    <a:pt x="2071" y="1"/>
                  </a:moveTo>
                  <a:cubicBezTo>
                    <a:pt x="1282" y="1"/>
                    <a:pt x="551" y="509"/>
                    <a:pt x="304" y="1303"/>
                  </a:cubicBezTo>
                  <a:cubicBezTo>
                    <a:pt x="1" y="2279"/>
                    <a:pt x="546" y="3316"/>
                    <a:pt x="1522" y="3619"/>
                  </a:cubicBezTo>
                  <a:cubicBezTo>
                    <a:pt x="1705" y="3675"/>
                    <a:pt x="1889" y="3702"/>
                    <a:pt x="2071" y="3702"/>
                  </a:cubicBezTo>
                  <a:cubicBezTo>
                    <a:pt x="2860" y="3702"/>
                    <a:pt x="3592" y="3193"/>
                    <a:pt x="3838" y="2400"/>
                  </a:cubicBezTo>
                  <a:cubicBezTo>
                    <a:pt x="4141" y="1425"/>
                    <a:pt x="3595" y="388"/>
                    <a:pt x="2619" y="84"/>
                  </a:cubicBezTo>
                  <a:cubicBezTo>
                    <a:pt x="2437" y="28"/>
                    <a:pt x="2252" y="1"/>
                    <a:pt x="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5079801" y="908069"/>
              <a:ext cx="241057" cy="211227"/>
            </a:xfrm>
            <a:custGeom>
              <a:avLst/>
              <a:gdLst/>
              <a:ahLst/>
              <a:cxnLst/>
              <a:rect l="l" t="t" r="r" b="b"/>
              <a:pathLst>
                <a:path w="4225" h="3702" extrusionOk="0">
                  <a:moveTo>
                    <a:pt x="2115" y="1"/>
                  </a:moveTo>
                  <a:cubicBezTo>
                    <a:pt x="1491" y="1"/>
                    <a:pt x="881" y="317"/>
                    <a:pt x="532" y="890"/>
                  </a:cubicBezTo>
                  <a:cubicBezTo>
                    <a:pt x="1" y="1761"/>
                    <a:pt x="278" y="2900"/>
                    <a:pt x="1151" y="3432"/>
                  </a:cubicBezTo>
                  <a:cubicBezTo>
                    <a:pt x="1451" y="3615"/>
                    <a:pt x="1783" y="3702"/>
                    <a:pt x="2111" y="3702"/>
                  </a:cubicBezTo>
                  <a:cubicBezTo>
                    <a:pt x="2735" y="3702"/>
                    <a:pt x="3344" y="3386"/>
                    <a:pt x="3693" y="2814"/>
                  </a:cubicBezTo>
                  <a:cubicBezTo>
                    <a:pt x="4225" y="1941"/>
                    <a:pt x="3947" y="803"/>
                    <a:pt x="3076" y="271"/>
                  </a:cubicBezTo>
                  <a:cubicBezTo>
                    <a:pt x="2775" y="88"/>
                    <a:pt x="2443"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4784542" y="803141"/>
              <a:ext cx="236265" cy="236275"/>
            </a:xfrm>
            <a:custGeom>
              <a:avLst/>
              <a:gdLst/>
              <a:ahLst/>
              <a:cxnLst/>
              <a:rect l="l" t="t" r="r" b="b"/>
              <a:pathLst>
                <a:path w="4141" h="4141" fill="none" extrusionOk="0">
                  <a:moveTo>
                    <a:pt x="3838" y="2619"/>
                  </a:moveTo>
                  <a:cubicBezTo>
                    <a:pt x="3535" y="3595"/>
                    <a:pt x="2497" y="4140"/>
                    <a:pt x="1522" y="3838"/>
                  </a:cubicBezTo>
                  <a:cubicBezTo>
                    <a:pt x="546" y="3535"/>
                    <a:pt x="1" y="2498"/>
                    <a:pt x="304" y="1522"/>
                  </a:cubicBezTo>
                  <a:cubicBezTo>
                    <a:pt x="608" y="546"/>
                    <a:pt x="1644" y="1"/>
                    <a:pt x="2619" y="303"/>
                  </a:cubicBezTo>
                  <a:cubicBezTo>
                    <a:pt x="3595" y="607"/>
                    <a:pt x="4141" y="1644"/>
                    <a:pt x="3838" y="2619"/>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5079801" y="893177"/>
              <a:ext cx="241057" cy="241068"/>
            </a:xfrm>
            <a:custGeom>
              <a:avLst/>
              <a:gdLst/>
              <a:ahLst/>
              <a:cxnLst/>
              <a:rect l="l" t="t" r="r" b="b"/>
              <a:pathLst>
                <a:path w="4225" h="4225" fill="none" extrusionOk="0">
                  <a:moveTo>
                    <a:pt x="3076" y="532"/>
                  </a:moveTo>
                  <a:cubicBezTo>
                    <a:pt x="3947" y="1064"/>
                    <a:pt x="4225" y="2202"/>
                    <a:pt x="3693" y="3075"/>
                  </a:cubicBezTo>
                  <a:cubicBezTo>
                    <a:pt x="3161" y="3947"/>
                    <a:pt x="2023" y="4224"/>
                    <a:pt x="1151" y="3693"/>
                  </a:cubicBezTo>
                  <a:cubicBezTo>
                    <a:pt x="278" y="3161"/>
                    <a:pt x="1" y="2022"/>
                    <a:pt x="532" y="1151"/>
                  </a:cubicBezTo>
                  <a:cubicBezTo>
                    <a:pt x="1064" y="277"/>
                    <a:pt x="2202" y="0"/>
                    <a:pt x="3076" y="532"/>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5006086" y="859913"/>
              <a:ext cx="123581" cy="84445"/>
            </a:xfrm>
            <a:custGeom>
              <a:avLst/>
              <a:gdLst/>
              <a:ahLst/>
              <a:cxnLst/>
              <a:rect l="l" t="t" r="r" b="b"/>
              <a:pathLst>
                <a:path w="2166" h="1480" fill="none" extrusionOk="0">
                  <a:moveTo>
                    <a:pt x="0" y="859"/>
                  </a:moveTo>
                  <a:cubicBezTo>
                    <a:pt x="172" y="309"/>
                    <a:pt x="757" y="1"/>
                    <a:pt x="1307" y="172"/>
                  </a:cubicBezTo>
                  <a:cubicBezTo>
                    <a:pt x="1858" y="344"/>
                    <a:pt x="2166" y="929"/>
                    <a:pt x="1995" y="1479"/>
                  </a:cubicBez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5301175" y="990232"/>
              <a:ext cx="131740" cy="54832"/>
            </a:xfrm>
            <a:custGeom>
              <a:avLst/>
              <a:gdLst/>
              <a:ahLst/>
              <a:cxnLst/>
              <a:rect l="l" t="t" r="r" b="b"/>
              <a:pathLst>
                <a:path w="2309" h="961" fill="none" extrusionOk="0">
                  <a:moveTo>
                    <a:pt x="1" y="960"/>
                  </a:moveTo>
                  <a:lnTo>
                    <a:pt x="1405" y="221"/>
                  </a:lnTo>
                  <a:cubicBezTo>
                    <a:pt x="1827" y="0"/>
                    <a:pt x="2308" y="399"/>
                    <a:pt x="2166" y="855"/>
                  </a:cubicBezTo>
                  <a:lnTo>
                    <a:pt x="2166" y="855"/>
                  </a:ln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4871151" y="902078"/>
              <a:ext cx="67154" cy="35376"/>
            </a:xfrm>
            <a:custGeom>
              <a:avLst/>
              <a:gdLst/>
              <a:ahLst/>
              <a:cxnLst/>
              <a:rect l="l" t="t" r="r" b="b"/>
              <a:pathLst>
                <a:path w="1177" h="620" fill="none" extrusionOk="0">
                  <a:moveTo>
                    <a:pt x="1176" y="1"/>
                  </a:moveTo>
                  <a:lnTo>
                    <a:pt x="0" y="620"/>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4903616" y="941277"/>
              <a:ext cx="36515" cy="19342"/>
            </a:xfrm>
            <a:custGeom>
              <a:avLst/>
              <a:gdLst/>
              <a:ahLst/>
              <a:cxnLst/>
              <a:rect l="l" t="t" r="r" b="b"/>
              <a:pathLst>
                <a:path w="640" h="339" fill="none" extrusionOk="0">
                  <a:moveTo>
                    <a:pt x="639" y="1"/>
                  </a:moveTo>
                  <a:lnTo>
                    <a:pt x="0" y="338"/>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5180504" y="998163"/>
              <a:ext cx="67154" cy="35376"/>
            </a:xfrm>
            <a:custGeom>
              <a:avLst/>
              <a:gdLst/>
              <a:ahLst/>
              <a:cxnLst/>
              <a:rect l="l" t="t" r="r" b="b"/>
              <a:pathLst>
                <a:path w="1177" h="620" fill="none" extrusionOk="0">
                  <a:moveTo>
                    <a:pt x="1177" y="0"/>
                  </a:moveTo>
                  <a:lnTo>
                    <a:pt x="1" y="619"/>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5212911" y="1037419"/>
              <a:ext cx="36572" cy="19228"/>
            </a:xfrm>
            <a:custGeom>
              <a:avLst/>
              <a:gdLst/>
              <a:ahLst/>
              <a:cxnLst/>
              <a:rect l="l" t="t" r="r" b="b"/>
              <a:pathLst>
                <a:path w="641" h="337" fill="none" extrusionOk="0">
                  <a:moveTo>
                    <a:pt x="641" y="1"/>
                  </a:moveTo>
                  <a:lnTo>
                    <a:pt x="1" y="337"/>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9"/>
          <p:cNvGrpSpPr/>
          <p:nvPr/>
        </p:nvGrpSpPr>
        <p:grpSpPr>
          <a:xfrm>
            <a:off x="2169466" y="716136"/>
            <a:ext cx="720393" cy="684172"/>
            <a:chOff x="4390146" y="1163073"/>
            <a:chExt cx="720393" cy="684172"/>
          </a:xfrm>
        </p:grpSpPr>
        <p:sp>
          <p:nvSpPr>
            <p:cNvPr id="686" name="Google Shape;686;p29"/>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29"/>
          <p:cNvGrpSpPr/>
          <p:nvPr/>
        </p:nvGrpSpPr>
        <p:grpSpPr>
          <a:xfrm>
            <a:off x="3313688" y="3366398"/>
            <a:ext cx="2494505" cy="1534047"/>
            <a:chOff x="2734313" y="3319028"/>
            <a:chExt cx="2696762" cy="1655923"/>
          </a:xfrm>
        </p:grpSpPr>
        <p:sp>
          <p:nvSpPr>
            <p:cNvPr id="709" name="Google Shape;709;p29"/>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9"/>
          <p:cNvGrpSpPr/>
          <p:nvPr/>
        </p:nvGrpSpPr>
        <p:grpSpPr>
          <a:xfrm>
            <a:off x="5261490" y="4058599"/>
            <a:ext cx="831595" cy="945378"/>
            <a:chOff x="7413357" y="3354055"/>
            <a:chExt cx="734235" cy="829643"/>
          </a:xfrm>
        </p:grpSpPr>
        <p:sp>
          <p:nvSpPr>
            <p:cNvPr id="724" name="Google Shape;724;p29"/>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29"/>
          <p:cNvSpPr/>
          <p:nvPr/>
        </p:nvSpPr>
        <p:spPr>
          <a:xfrm>
            <a:off x="5406815" y="4095008"/>
            <a:ext cx="476120" cy="142388"/>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rgbClr val="191919">
              <a:alpha val="17860"/>
            </a:srgbClr>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457200" y="712470"/>
                <a:ext cx="8229600" cy="3815981"/>
              </a:xfrm>
              <a:prstGeom prst="rect">
                <a:avLst/>
              </a:prstGeom>
              <a:noFill/>
            </p:spPr>
            <p:txBody>
              <a:bodyPr wrap="square">
                <a:spAutoFit/>
              </a:bodyPr>
              <a:lstStyle/>
              <a:p>
                <a:pPr marR="30480" algn="just">
                  <a:lnSpc>
                    <a:spcPct val="150000"/>
                  </a:lnSpc>
                  <a:spcBef>
                    <a:spcPts val="600"/>
                  </a:spcBef>
                  <a:spcAft>
                    <a:spcPts val="600"/>
                  </a:spcAft>
                </a:pPr>
                <a:r>
                  <a:rPr lang="fr-FR" sz="1800" b="1" dirty="0" err="1">
                    <a:effectLst/>
                    <a:latin typeface="Arial" panose="020B0604020202020204" pitchFamily="34" charset="0"/>
                    <a:ea typeface="Times New Roman" panose="02020603050405020304" pitchFamily="18" charset="0"/>
                  </a:rPr>
                  <a:t>Câu</a:t>
                </a:r>
                <a:r>
                  <a:rPr lang="fr-FR" sz="1800" b="1" dirty="0">
                    <a:effectLst/>
                    <a:latin typeface="Arial" panose="020B0604020202020204" pitchFamily="34" charset="0"/>
                    <a:ea typeface="Times New Roman" panose="02020603050405020304" pitchFamily="18" charset="0"/>
                  </a:rPr>
                  <a:t> 1.</a:t>
                </a:r>
                <a:r>
                  <a:rPr lang="fr-FR" sz="1800" dirty="0">
                    <a:effectLst/>
                    <a:latin typeface="Arial" panose="020B0604020202020204" pitchFamily="34" charset="0"/>
                    <a:ea typeface="Times New Roman" panose="02020603050405020304" pitchFamily="18" charset="0"/>
                  </a:rPr>
                  <a:t> Cho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800" i="1">
                                <a:effectLst/>
                                <a:latin typeface="Cambria Math" panose="02040503050406030204" pitchFamily="18" charset="0"/>
                                <a:ea typeface="Times New Roman" panose="02020603050405020304" pitchFamily="18" charset="0"/>
                                <a:cs typeface="Arial" panose="020B0604020202020204" pitchFamily="34" charset="0"/>
                              </a:rPr>
                              <m:t>3</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=5</m:t>
                            </m:r>
                          </m:e>
                          <m:e>
                            <m:r>
                              <a:rPr lang="fr-FR" sz="1800" i="1">
                                <a:effectLst/>
                                <a:latin typeface="Cambria Math" panose="02040503050406030204" pitchFamily="18" charset="0"/>
                                <a:ea typeface="Times New Roman" panose="02020603050405020304" pitchFamily="18" charset="0"/>
                                <a:cs typeface="Arial" panose="020B0604020202020204" pitchFamily="34" charset="0"/>
                              </a:rPr>
                              <m:t>4</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+2</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=8</m:t>
                            </m:r>
                          </m:e>
                        </m:eqArr>
                      </m:e>
                    </m:d>
                  </m:oMath>
                </a14:m>
                <a:r>
                  <a:rPr lang="fr-FR" sz="1800" dirty="0">
                    <a:effectLst/>
                    <a:latin typeface="Arial" panose="020B0604020202020204" pitchFamily="34" charset="0"/>
                    <a:ea typeface="Times New Roman" panose="02020603050405020304" pitchFamily="18" charset="0"/>
                  </a:rPr>
                  <a:t>. Cho </a:t>
                </a:r>
                <a:r>
                  <a:rPr lang="fr-FR" sz="1800" dirty="0" err="1">
                    <a:effectLst/>
                    <a:latin typeface="Arial" panose="020B0604020202020204" pitchFamily="34" charset="0"/>
                    <a:ea typeface="Times New Roman" panose="02020603050405020304" pitchFamily="18" charset="0"/>
                  </a:rPr>
                  <a:t>các</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sau</a:t>
                </a:r>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 </a:t>
                </a:r>
                <a:r>
                  <a:rPr lang="fr-FR" sz="1800" dirty="0" err="1">
                    <a:effectLst/>
                    <a:latin typeface="Arial" panose="020B0604020202020204" pitchFamily="34" charset="0"/>
                    <a:ea typeface="Times New Roman" panose="02020603050405020304" pitchFamily="18" charset="0"/>
                  </a:rPr>
                  <a:t>Từ</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thứ</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nhất</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biểu</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diễn</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theo</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được</a:t>
                </a:r>
                <a:r>
                  <a:rPr lang="fr-FR" sz="1800" dirty="0">
                    <a:effectLst/>
                    <a:latin typeface="Arial" panose="020B0604020202020204" pitchFamily="34" charset="0"/>
                    <a:ea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=5−3</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(ii) </a:t>
                </a:r>
                <a:r>
                  <a:rPr lang="fr-FR" sz="1800" dirty="0" err="1">
                    <a:effectLst/>
                    <a:latin typeface="Arial" panose="020B0604020202020204" pitchFamily="34" charset="0"/>
                    <a:ea typeface="Times New Roman" panose="02020603050405020304" pitchFamily="18" charset="0"/>
                  </a:rPr>
                  <a:t>Từ</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thứ</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hai</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biểu</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diễn</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theo</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được</a:t>
                </a:r>
                <a:r>
                  <a:rPr lang="fr-FR" sz="1800" dirty="0">
                    <a:effectLst/>
                    <a:latin typeface="Arial" panose="020B0604020202020204" pitchFamily="34" charset="0"/>
                    <a:ea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=4−2</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(iii) </a:t>
                </a:r>
                <a:r>
                  <a:rPr lang="fr-FR" sz="1800" dirty="0" err="1">
                    <a:effectLst/>
                    <a:latin typeface="Arial" panose="020B0604020202020204" pitchFamily="34" charset="0"/>
                    <a:ea typeface="Times New Roman" panose="02020603050405020304" pitchFamily="18" charset="0"/>
                  </a:rPr>
                  <a:t>Nghiệm</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là </a:t>
                </a:r>
                <a:r>
                  <a:rPr lang="fr-FR" sz="1800" dirty="0" err="1">
                    <a:effectLst/>
                    <a:latin typeface="Arial" panose="020B0604020202020204" pitchFamily="34" charset="0"/>
                    <a:ea typeface="Times New Roman" panose="02020603050405020304" pitchFamily="18" charset="0"/>
                  </a:rPr>
                  <a:t>cặp</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số</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(2;1)</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effectLst/>
                    <a:latin typeface="Arial" panose="020B0604020202020204" pitchFamily="34" charset="0"/>
                    <a:ea typeface="Times New Roman" panose="02020603050405020304" pitchFamily="18" charset="0"/>
                  </a:rPr>
                  <a:t>Số</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đúng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trong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các</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trên</a:t>
                </a:r>
                <a:r>
                  <a:rPr lang="fr-FR" sz="1800" dirty="0">
                    <a:effectLst/>
                    <a:latin typeface="Arial" panose="020B0604020202020204" pitchFamily="34" charset="0"/>
                    <a:ea typeface="Times New Roman" panose="02020603050405020304" pitchFamily="18" charset="0"/>
                  </a:rPr>
                  <a:t> là: </a:t>
                </a:r>
                <a:endParaRPr lang="en-US" sz="1800" dirty="0">
                  <a:effectLst/>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0</m:t>
                    </m:r>
                  </m:oMath>
                </a14:m>
                <a:r>
                  <a:rPr lang="fr-FR" sz="1800" dirty="0">
                    <a:effectLst/>
                    <a:latin typeface="Arial" panose="020B0604020202020204" pitchFamily="34" charset="0"/>
                    <a:ea typeface="Times New Roman" panose="02020603050405020304" pitchFamily="18" charset="0"/>
                  </a:rPr>
                  <a:t>.		B.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fr-FR" sz="1800" dirty="0">
                    <a:effectLst/>
                    <a:latin typeface="Arial" panose="020B0604020202020204" pitchFamily="34" charset="0"/>
                    <a:ea typeface="Times New Roman" panose="02020603050405020304" pitchFamily="18" charset="0"/>
                  </a:rPr>
                  <a:t>.	 	C.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2</m:t>
                    </m:r>
                  </m:oMath>
                </a14:m>
                <a:r>
                  <a:rPr lang="fr-FR" sz="1800" dirty="0">
                    <a:effectLst/>
                    <a:latin typeface="Arial" panose="020B0604020202020204" pitchFamily="34" charset="0"/>
                    <a:ea typeface="Times New Roman" panose="02020603050405020304" pitchFamily="18" charset="0"/>
                  </a:rPr>
                  <a:t>.			D.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3</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457200" y="712470"/>
                <a:ext cx="8229600" cy="3815981"/>
              </a:xfrm>
              <a:prstGeom prst="rect">
                <a:avLst/>
              </a:prstGeom>
              <a:blipFill>
                <a:blip r:embed="rId3"/>
                <a:stretch>
                  <a:fillRect l="-593" b="-1597"/>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94C294B4-B475-9CB3-84AE-FE6C53F96182}"/>
              </a:ext>
            </a:extLst>
          </p:cNvPr>
          <p:cNvSpPr/>
          <p:nvPr/>
        </p:nvSpPr>
        <p:spPr>
          <a:xfrm>
            <a:off x="4674870" y="4080510"/>
            <a:ext cx="720090" cy="4479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690610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337185" y="674400"/>
                <a:ext cx="8469630" cy="4044312"/>
              </a:xfrm>
              <a:prstGeom prst="rect">
                <a:avLst/>
              </a:prstGeom>
              <a:noFill/>
            </p:spPr>
            <p:txBody>
              <a:bodyPr wrap="square">
                <a:spAutoFit/>
              </a:bodyPr>
              <a:lstStyle/>
              <a:p>
                <a:pPr marR="30480" algn="just">
                  <a:lnSpc>
                    <a:spcPct val="150000"/>
                  </a:lnSpc>
                  <a:spcBef>
                    <a:spcPts val="600"/>
                  </a:spcBef>
                  <a:spcAft>
                    <a:spcPts val="600"/>
                  </a:spcAft>
                </a:pPr>
                <a:r>
                  <a:rPr lang="fr-FR" sz="1700" b="1" dirty="0" err="1">
                    <a:latin typeface="Arial" panose="020B0604020202020204" pitchFamily="34" charset="0"/>
                    <a:ea typeface="Times New Roman" panose="02020603050405020304" pitchFamily="18" charset="0"/>
                  </a:rPr>
                  <a:t>Câu</a:t>
                </a:r>
                <a:r>
                  <a:rPr lang="fr-FR" sz="1700" b="1" dirty="0">
                    <a:latin typeface="Arial" panose="020B0604020202020204" pitchFamily="34" charset="0"/>
                    <a:ea typeface="Times New Roman" panose="02020603050405020304" pitchFamily="18" charset="0"/>
                  </a:rPr>
                  <a:t> 2</a:t>
                </a:r>
                <a:r>
                  <a:rPr lang="fr-FR" sz="1700" dirty="0">
                    <a:latin typeface="Arial" panose="020B0604020202020204" pitchFamily="34" charset="0"/>
                    <a:ea typeface="Times New Roman" panose="02020603050405020304" pitchFamily="18" charset="0"/>
                  </a:rPr>
                  <a:t>. Cho </a:t>
                </a:r>
                <a:r>
                  <a:rPr lang="fr-FR" sz="1700" dirty="0" err="1">
                    <a:latin typeface="Arial" panose="020B0604020202020204" pitchFamily="34" charset="0"/>
                    <a:ea typeface="Times New Roman" panose="02020603050405020304" pitchFamily="18" charset="0"/>
                  </a:rPr>
                  <a:t>hệ</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 </a:t>
                </a:r>
                <a14:m>
                  <m:oMath xmlns:m="http://schemas.openxmlformats.org/officeDocument/2006/math">
                    <m:d>
                      <m:dPr>
                        <m:begChr m:val="{"/>
                        <m:endChr m:val=""/>
                        <m:ctrlPr>
                          <a:rPr lang="en-US" sz="17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latin typeface="Cambria Math" panose="02040503050406030204" pitchFamily="18" charset="0"/>
                                <a:ea typeface="Times New Roman" panose="02020603050405020304" pitchFamily="18" charset="0"/>
                                <a:cs typeface="Arial" panose="020B0604020202020204" pitchFamily="34" charset="0"/>
                              </a:rPr>
                            </m:ctrlPr>
                          </m:eqArrPr>
                          <m:e>
                            <m:r>
                              <a:rPr lang="fr-FR" sz="1700" i="1">
                                <a:latin typeface="Cambria Math" panose="02040503050406030204" pitchFamily="18" charset="0"/>
                                <a:ea typeface="Times New Roman" panose="02020603050405020304" pitchFamily="18" charset="0"/>
                                <a:cs typeface="Arial" panose="020B0604020202020204" pitchFamily="34" charset="0"/>
                              </a:rPr>
                              <m:t>2</m:t>
                            </m:r>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+3</m:t>
                            </m:r>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=7</m:t>
                            </m:r>
                          </m:e>
                          <m:e>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+2</m:t>
                            </m:r>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=4</m:t>
                            </m:r>
                          </m:e>
                        </m:eqArr>
                      </m:e>
                    </m:d>
                  </m:oMath>
                </a14:m>
                <a:r>
                  <a:rPr lang="fr-FR" sz="1700" dirty="0">
                    <a:latin typeface="Arial" panose="020B0604020202020204" pitchFamily="34" charset="0"/>
                    <a:ea typeface="Times New Roman" panose="02020603050405020304" pitchFamily="18" charset="0"/>
                  </a:rPr>
                  <a:t>. Cho </a:t>
                </a:r>
                <a:r>
                  <a:rPr lang="fr-FR" sz="1700" dirty="0" err="1">
                    <a:latin typeface="Arial" panose="020B0604020202020204" pitchFamily="34" charset="0"/>
                    <a:ea typeface="Times New Roman" panose="02020603050405020304" pitchFamily="18" charset="0"/>
                  </a:rPr>
                  <a:t>các</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khẳng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định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sau</a:t>
                </a:r>
                <a:r>
                  <a:rPr lang="fr-FR" sz="1700" dirty="0">
                    <a:latin typeface="Arial" panose="020B0604020202020204" pitchFamily="34" charset="0"/>
                    <a:ea typeface="Times New Roman" panose="02020603050405020304" pitchFamily="18" charset="0"/>
                  </a:rPr>
                  <a:t> :</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2, </a:t>
                </a:r>
                <a:r>
                  <a:rPr lang="fr-FR" sz="1700" dirty="0" err="1">
                    <a:latin typeface="Arial" panose="020B0604020202020204" pitchFamily="34" charset="0"/>
                    <a:ea typeface="Times New Roman" panose="02020603050405020304" pitchFamily="18" charset="0"/>
                  </a:rPr>
                  <a:t>rồi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trừ</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nhất</a:t>
                </a:r>
                <a:r>
                  <a:rPr lang="fr-FR" sz="1700" dirty="0">
                    <a:latin typeface="Arial" panose="020B0604020202020204" pitchFamily="34" charset="0"/>
                    <a:ea typeface="Times New Roman" panose="02020603050405020304" pitchFamily="18" charset="0"/>
                  </a:rPr>
                  <a:t> ta </a:t>
                </a:r>
                <a:r>
                  <a:rPr lang="fr-FR" sz="1700" dirty="0" err="1">
                    <a:latin typeface="Arial" panose="020B0604020202020204" pitchFamily="34" charset="0"/>
                    <a:ea typeface="Times New Roman" panose="02020603050405020304" pitchFamily="18" charset="0"/>
                  </a:rPr>
                  <a:t>được</a:t>
                </a:r>
                <a:r>
                  <a:rPr lang="fr-FR" sz="1700" dirty="0">
                    <a:latin typeface="Arial" panose="020B0604020202020204" pitchFamily="34" charset="0"/>
                    <a:ea typeface="Times New Roman" panose="02020603050405020304" pitchFamily="18" charset="0"/>
                  </a:rPr>
                  <a:t>: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=1</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(ii)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nhất</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2 </a:t>
                </a:r>
                <a:r>
                  <a:rPr lang="fr-FR" sz="1700" dirty="0" err="1">
                    <a:latin typeface="Arial" panose="020B0604020202020204" pitchFamily="34" charset="0"/>
                    <a:ea typeface="Times New Roman" panose="02020603050405020304" pitchFamily="18" charset="0"/>
                  </a:rPr>
                  <a:t>và</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3, </a:t>
                </a:r>
                <a:r>
                  <a:rPr lang="fr-FR" sz="1700" dirty="0" err="1">
                    <a:latin typeface="Arial" panose="020B0604020202020204" pitchFamily="34" charset="0"/>
                    <a:ea typeface="Times New Roman" panose="02020603050405020304" pitchFamily="18" charset="0"/>
                  </a:rPr>
                  <a:t>rồi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trừ</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nhau</a:t>
                </a:r>
                <a:r>
                  <a:rPr lang="fr-FR" sz="1700" dirty="0">
                    <a:latin typeface="Arial" panose="020B0604020202020204" pitchFamily="34" charset="0"/>
                    <a:ea typeface="Times New Roman" panose="02020603050405020304" pitchFamily="18" charset="0"/>
                  </a:rPr>
                  <a:t> ta </a:t>
                </a:r>
                <a:r>
                  <a:rPr lang="fr-FR" sz="1700" dirty="0" err="1">
                    <a:latin typeface="Arial" panose="020B0604020202020204" pitchFamily="34" charset="0"/>
                    <a:ea typeface="Times New Roman" panose="02020603050405020304" pitchFamily="18" charset="0"/>
                  </a:rPr>
                  <a:t>được</a:t>
                </a:r>
                <a:r>
                  <a:rPr lang="fr-FR" sz="1700" dirty="0">
                    <a:latin typeface="Arial" panose="020B0604020202020204" pitchFamily="34" charset="0"/>
                    <a:ea typeface="Times New Roman" panose="02020603050405020304" pitchFamily="18" charset="0"/>
                  </a:rPr>
                  <a:t> :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=−2</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(iii)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đã</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vô</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nghiệm</a:t>
                </a:r>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Times New Roman" panose="02020603050405020304" pitchFamily="18" charset="0"/>
                  </a:rPr>
                  <a:t>Số</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khẳng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định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đúng</a:t>
                </a:r>
                <a:r>
                  <a:rPr lang="fr-FR" sz="1700" dirty="0">
                    <a:latin typeface="Arial" panose="020B0604020202020204" pitchFamily="34" charset="0"/>
                    <a:ea typeface="Times New Roman" panose="02020603050405020304" pitchFamily="18" charset="0"/>
                  </a:rPr>
                  <a:t> là : </a:t>
                </a:r>
                <a:endParaRPr lang="en-US" sz="17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A.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0</m:t>
                    </m:r>
                  </m:oMath>
                </a14:m>
                <a:r>
                  <a:rPr lang="fr-FR" sz="1700" dirty="0">
                    <a:latin typeface="Arial" panose="020B0604020202020204" pitchFamily="34" charset="0"/>
                    <a:ea typeface="Times New Roman" panose="02020603050405020304" pitchFamily="18" charset="0"/>
                  </a:rPr>
                  <a:t>.		B.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1</m:t>
                    </m:r>
                  </m:oMath>
                </a14:m>
                <a:r>
                  <a:rPr lang="fr-FR" sz="1700" dirty="0">
                    <a:latin typeface="Arial" panose="020B0604020202020204" pitchFamily="34" charset="0"/>
                    <a:ea typeface="Times New Roman" panose="02020603050405020304" pitchFamily="18" charset="0"/>
                  </a:rPr>
                  <a:t>.	 	C.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2</m:t>
                    </m:r>
                  </m:oMath>
                </a14:m>
                <a:r>
                  <a:rPr lang="fr-FR" sz="1700" dirty="0">
                    <a:latin typeface="Arial" panose="020B0604020202020204" pitchFamily="34" charset="0"/>
                    <a:ea typeface="Times New Roman" panose="02020603050405020304" pitchFamily="18" charset="0"/>
                  </a:rPr>
                  <a:t>.		D.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3</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337185" y="674400"/>
                <a:ext cx="8469630" cy="4044312"/>
              </a:xfrm>
              <a:prstGeom prst="rect">
                <a:avLst/>
              </a:prstGeom>
              <a:blipFill>
                <a:blip r:embed="rId3"/>
                <a:stretch>
                  <a:fillRect l="-432" r="-72" b="-1207"/>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13F71DE5-7583-6F83-E816-A91142B25515}"/>
              </a:ext>
            </a:extLst>
          </p:cNvPr>
          <p:cNvSpPr/>
          <p:nvPr/>
        </p:nvSpPr>
        <p:spPr>
          <a:xfrm>
            <a:off x="3268980" y="4270771"/>
            <a:ext cx="720090" cy="4479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52077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691515" y="889399"/>
                <a:ext cx="7760970" cy="3374835"/>
              </a:xfrm>
              <a:prstGeom prst="rect">
                <a:avLst/>
              </a:prstGeom>
              <a:noFill/>
            </p:spPr>
            <p:txBody>
              <a:bodyPr wrap="square">
                <a:sp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3. </a:t>
                </a:r>
                <a:r>
                  <a:rPr lang="fr-FR" sz="2000" dirty="0">
                    <a:latin typeface="Arial" panose="020B0604020202020204" pitchFamily="34" charset="0"/>
                    <a:ea typeface="Times New Roman" panose="02020603050405020304" pitchFamily="18" charset="0"/>
                  </a:rPr>
                  <a:t>Cho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=7</m:t>
                            </m:r>
                          </m:e>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=13</m:t>
                            </m:r>
                          </m:e>
                        </m:eqArr>
                      </m:e>
                    </m:d>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Nghiệm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đã</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cho</a:t>
                </a:r>
                <a:r>
                  <a:rPr lang="fr-FR" sz="2000" dirty="0">
                    <a:latin typeface="Arial" panose="020B0604020202020204" pitchFamily="34" charset="0"/>
                    <a:ea typeface="Times New Roman" panose="02020603050405020304" pitchFamily="18" charset="0"/>
                  </a:rPr>
                  <a:t> là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=(−3;2)</m:t>
                    </m:r>
                  </m:oMath>
                </a14:m>
                <a:r>
                  <a:rPr lang="fr-FR" sz="2000" dirty="0">
                    <a:latin typeface="Arial" panose="020B0604020202020204" pitchFamily="34" charset="0"/>
                    <a:ea typeface="Times New Roman" panose="02020603050405020304" pitchFamily="18" charset="0"/>
                  </a:rPr>
                  <a:t>.		 	B.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=(2;3)</m:t>
                    </m:r>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=(3;2)</m:t>
                    </m:r>
                  </m:oMath>
                </a14:m>
                <a:r>
                  <a:rPr lang="fr-FR" sz="2000" dirty="0">
                    <a:latin typeface="Arial" panose="020B0604020202020204" pitchFamily="34" charset="0"/>
                    <a:ea typeface="Times New Roman" panose="02020603050405020304" pitchFamily="18" charset="0"/>
                  </a:rPr>
                  <a:t>.			D.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=(−2;3)</m:t>
                    </m:r>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691515" y="889399"/>
                <a:ext cx="7760970" cy="3374835"/>
              </a:xfrm>
              <a:prstGeom prst="rect">
                <a:avLst/>
              </a:prstGeom>
              <a:blipFill>
                <a:blip r:embed="rId3"/>
                <a:stretch>
                  <a:fillRect b="-2347"/>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C9667353-E3FF-43EF-FB52-6E10EAF1D771}"/>
              </a:ext>
            </a:extLst>
          </p:cNvPr>
          <p:cNvSpPr/>
          <p:nvPr/>
        </p:nvSpPr>
        <p:spPr>
          <a:xfrm>
            <a:off x="788670" y="3806160"/>
            <a:ext cx="2171700" cy="5486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73579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731520" y="1153926"/>
                <a:ext cx="7680960" cy="2835648"/>
              </a:xfrm>
              <a:prstGeom prst="rect">
                <a:avLst/>
              </a:prstGeom>
              <a:noFill/>
            </p:spPr>
            <p:txBody>
              <a:bodyPr wrap="square">
                <a:sp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4.</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nào</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sau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đây</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vô</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nghiệm</a:t>
                </a:r>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=4</m:t>
                            </m:r>
                          </m:e>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=−5</m:t>
                            </m:r>
                          </m:e>
                        </m:eqArr>
                      </m:e>
                    </m:d>
                  </m:oMath>
                </a14:m>
                <a:r>
                  <a:rPr lang="fr-FR" sz="2000" dirty="0">
                    <a:latin typeface="Arial" panose="020B0604020202020204" pitchFamily="34" charset="0"/>
                    <a:ea typeface="Times New Roman" panose="02020603050405020304" pitchFamily="18" charset="0"/>
                  </a:rPr>
                  <a:t>.			B.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=5</m:t>
                            </m:r>
                          </m:e>
                          <m:e>
                            <m:r>
                              <a:rPr lang="fr-FR" sz="2000" i="1">
                                <a:latin typeface="Cambria Math" panose="02040503050406030204" pitchFamily="18" charset="0"/>
                                <a:ea typeface="Times New Roman" panose="02020603050405020304" pitchFamily="18" charset="0"/>
                                <a:cs typeface="Arial" panose="020B0604020202020204" pitchFamily="34" charset="0"/>
                              </a:rPr>
                              <m:t>−12</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+8</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=−20</m:t>
                            </m:r>
                          </m:e>
                        </m:eqArr>
                      </m:e>
                    </m:d>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5</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4</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=6</m:t>
                            </m:r>
                          </m:e>
                        </m:eqArr>
                      </m:e>
                    </m:d>
                  </m:oMath>
                </a14:m>
                <a:r>
                  <a:rPr lang="fr-FR" sz="2000" dirty="0">
                    <a:latin typeface="Arial" panose="020B0604020202020204" pitchFamily="34" charset="0"/>
                    <a:ea typeface="Times New Roman" panose="02020603050405020304" pitchFamily="18" charset="0"/>
                  </a:rPr>
                  <a:t>.			D.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−4</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8</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−6</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=−2</m:t>
                            </m:r>
                          </m:e>
                        </m:eqArr>
                      </m:e>
                    </m:d>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731520" y="1153926"/>
                <a:ext cx="7680960" cy="2835648"/>
              </a:xfrm>
              <a:prstGeom prst="rect">
                <a:avLst/>
              </a:prstGeom>
              <a:blipFill>
                <a:blip r:embed="rId3"/>
                <a:stretch>
                  <a:fillRect/>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2CD1FAE8-A484-A12A-B1F7-79B58AB02A95}"/>
              </a:ext>
            </a:extLst>
          </p:cNvPr>
          <p:cNvSpPr/>
          <p:nvPr/>
        </p:nvSpPr>
        <p:spPr>
          <a:xfrm>
            <a:off x="5292090" y="3143250"/>
            <a:ext cx="2594610" cy="84632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51718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565785" y="899176"/>
                <a:ext cx="8012430" cy="3345147"/>
              </a:xfrm>
              <a:prstGeom prst="rect">
                <a:avLst/>
              </a:prstGeom>
              <a:noFill/>
            </p:spPr>
            <p:txBody>
              <a:bodyPr wrap="square">
                <a:spAutoFit/>
              </a:bodyPr>
              <a:lstStyle/>
              <a:p>
                <a:pPr marR="30480" algn="ctr">
                  <a:lnSpc>
                    <a:spcPct val="2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5.</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Một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sân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trường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chữ</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nhật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3 </a:t>
                </a:r>
                <a:r>
                  <a:rPr lang="fr-FR" sz="2000" dirty="0" err="1">
                    <a:latin typeface="Arial" panose="020B0604020202020204" pitchFamily="34" charset="0"/>
                    <a:ea typeface="Times New Roman" panose="02020603050405020304" pitchFamily="18" charset="0"/>
                  </a:rPr>
                  <a:t>lần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chiều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rộng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lớn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hơn</a:t>
                </a:r>
                <a:r>
                  <a:rPr lang="fr-FR" sz="2000" dirty="0">
                    <a:latin typeface="Arial" panose="020B0604020202020204" pitchFamily="34" charset="0"/>
                    <a:ea typeface="Times New Roman" panose="02020603050405020304" pitchFamily="18" charset="0"/>
                  </a:rPr>
                  <a:t> 2 </a:t>
                </a:r>
                <a:r>
                  <a:rPr lang="fr-FR" sz="2000" dirty="0" err="1">
                    <a:latin typeface="Arial" panose="020B0604020202020204" pitchFamily="34" charset="0"/>
                    <a:ea typeface="Times New Roman" panose="02020603050405020304" pitchFamily="18" charset="0"/>
                  </a:rPr>
                  <a:t>lần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chiều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30m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chu vi là 220m. </a:t>
                </a:r>
                <a:r>
                  <a:rPr lang="fr-FR" sz="2000" dirty="0" err="1">
                    <a:latin typeface="Arial" panose="020B0604020202020204" pitchFamily="34" charset="0"/>
                    <a:ea typeface="Times New Roman" panose="02020603050405020304" pitchFamily="18" charset="0"/>
                  </a:rPr>
                  <a:t>Tính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diện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tích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sân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trường</a:t>
                </a:r>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30480" algn="ctr">
                  <a:lnSpc>
                    <a:spcPct val="2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3000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				B.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5000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30480" algn="ctr">
                  <a:lnSpc>
                    <a:spcPct val="2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4500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				D.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6000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565785" y="899176"/>
                <a:ext cx="8012430" cy="3345147"/>
              </a:xfrm>
              <a:prstGeom prst="rect">
                <a:avLst/>
              </a:prstGeom>
              <a:blipFill>
                <a:blip r:embed="rId3"/>
                <a:stretch>
                  <a:fillRect b="-2555"/>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0D29813C-584E-E8F5-E6F1-3605DA73F558}"/>
              </a:ext>
            </a:extLst>
          </p:cNvPr>
          <p:cNvSpPr/>
          <p:nvPr/>
        </p:nvSpPr>
        <p:spPr>
          <a:xfrm>
            <a:off x="1485900" y="2880360"/>
            <a:ext cx="1531620" cy="4686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01379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FB4F0548-D9C3-DC0B-10B7-202F71313BA8}"/>
              </a:ext>
            </a:extLst>
          </p:cNvPr>
          <p:cNvSpPr/>
          <p:nvPr/>
        </p:nvSpPr>
        <p:spPr>
          <a:xfrm>
            <a:off x="3338331" y="461192"/>
            <a:ext cx="246733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A0BF41-10A1-B297-9C20-E825077609EE}"/>
                  </a:ext>
                </a:extLst>
              </p:cNvPr>
              <p:cNvSpPr txBox="1"/>
              <p:nvPr/>
            </p:nvSpPr>
            <p:spPr>
              <a:xfrm>
                <a:off x="342346" y="1068340"/>
                <a:ext cx="8459307" cy="3177088"/>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pháp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=8</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e>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3A0BF41-10A1-B297-9C20-E825077609EE}"/>
                  </a:ext>
                </a:extLst>
              </p:cNvPr>
              <p:cNvSpPr txBox="1">
                <a:spLocks noRot="1" noChangeAspect="1" noMove="1" noResize="1" noEditPoints="1" noAdjustHandles="1" noChangeArrowheads="1" noChangeShapeType="1" noTextEdit="1"/>
              </p:cNvSpPr>
              <p:nvPr/>
            </p:nvSpPr>
            <p:spPr>
              <a:xfrm>
                <a:off x="342346" y="1068340"/>
                <a:ext cx="8459307" cy="3177088"/>
              </a:xfrm>
              <a:prstGeom prst="rect">
                <a:avLst/>
              </a:prstGeom>
              <a:blipFill>
                <a:blip r:embed="rId4"/>
                <a:stretch>
                  <a:fillRect l="-720"/>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243903" y="156257"/>
                <a:ext cx="7360099" cy="4385368"/>
              </a:xfrm>
              <a:prstGeom prst="rect">
                <a:avLst/>
              </a:prstGeom>
              <a:noFill/>
            </p:spPr>
            <p:txBody>
              <a:bodyPr wrap="square">
                <a:spAutoFit/>
              </a:bodyPr>
              <a:lstStyle/>
              <a:p>
                <a:pPr marR="30480"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   (1)</m:t>
                            </m:r>
                          </m:e>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 (2)</m:t>
                            </m:r>
                          </m:e>
                        </m:eqArr>
                      </m:e>
                    </m:d>
                  </m:oMath>
                </a14:m>
                <a:r>
                  <a:rPr lang="fr-FR" sz="1800" dirty="0">
                    <a:solidFill>
                      <a:srgbClr val="000000"/>
                    </a:solidFill>
                    <a:effectLst/>
                    <a:latin typeface="Arial" panose="020B0604020202020204" pitchFamily="34" charset="0"/>
                    <a:ea typeface="Calibri" panose="020F0502020204030204" pitchFamily="34" charset="0"/>
                  </a:rPr>
                  <a:t>.	Từ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(1), ta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1800" dirty="0">
                    <a:solidFill>
                      <a:srgbClr val="000000"/>
                    </a:solidFill>
                    <a:effectLst/>
                    <a:latin typeface="Arial" panose="020B0604020202020204" pitchFamily="34" charset="0"/>
                    <a:ea typeface="Calibri" panose="020F0502020204030204" pitchFamily="34" charset="0"/>
                  </a:rPr>
                  <a:t> (3)</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rPr>
                  <a:t>Thế</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vào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thứ</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hai</a:t>
                </a:r>
                <a:r>
                  <a:rPr lang="fr-FR" sz="1800" dirty="0">
                    <a:solidFill>
                      <a:srgbClr val="000000"/>
                    </a:solidFill>
                    <a:effectLst/>
                    <a:latin typeface="Arial" panose="020B0604020202020204" pitchFamily="34" charset="0"/>
                    <a:ea typeface="Calibri" panose="020F0502020204030204" pitchFamily="34" charset="0"/>
                  </a:rPr>
                  <a:t>, ta </a:t>
                </a:r>
                <a:r>
                  <a:rPr lang="fr-FR" sz="1800" dirty="0" err="1">
                    <a:solidFill>
                      <a:srgbClr val="000000"/>
                    </a:solidFill>
                    <a:effectLst/>
                    <a:latin typeface="Arial" panose="020B0604020202020204" pitchFamily="34" charset="0"/>
                    <a:ea typeface="Calibri" panose="020F0502020204030204" pitchFamily="34" charset="0"/>
                  </a:rPr>
                  <a:t>được</a:t>
                </a:r>
                <a:r>
                  <a:rPr lang="fr-FR" sz="18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rPr>
                  <a:t>Thay</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vào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(3), ta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=2.1=2</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Vậy</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hệ</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đã</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cho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nghiệm</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duy</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nhất</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d>
                      <m:dPr>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m:t>
                    </m:r>
                  </m:oMath>
                </a14:m>
                <a:r>
                  <a:rPr lang="fr-FR" sz="18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243903" y="156257"/>
                <a:ext cx="7360099" cy="4385368"/>
              </a:xfrm>
              <a:prstGeom prst="rect">
                <a:avLst/>
              </a:prstGeom>
              <a:blipFill>
                <a:blip r:embed="rId4"/>
                <a:stretch>
                  <a:fillRect l="-663" b="-139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15433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112569" y="-85651"/>
                <a:ext cx="7360099" cy="4829335"/>
              </a:xfrm>
              <a:prstGeom prst="rect">
                <a:avLst/>
              </a:prstGeom>
              <a:noFill/>
            </p:spPr>
            <p:txBody>
              <a:bodyPr wrap="square">
                <a:spAutoFit/>
              </a:bodyPr>
              <a:lstStyle/>
              <a:p>
                <a:pPr marR="30480" algn="just">
                  <a:lnSpc>
                    <a:spcPct val="150000"/>
                  </a:lnSpc>
                  <a:spcBef>
                    <a:spcPts val="600"/>
                  </a:spcBef>
                  <a:spcAft>
                    <a:spcPts val="600"/>
                  </a:spcAft>
                </a:pPr>
                <a:r>
                  <a:rPr lang="fr-FR" sz="1600" dirty="0">
                    <a:latin typeface="Arial" panose="020B0604020202020204" pitchFamily="34" charset="0"/>
                    <a:ea typeface="Calibri" panose="020F0502020204030204" pitchFamily="34" charset="0"/>
                  </a:rPr>
                  <a:t>b)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600" i="1">
                                <a:latin typeface="Cambria Math" panose="02040503050406030204" pitchFamily="18" charset="0"/>
                                <a:ea typeface="Calibri" panose="020F0502020204030204" pitchFamily="34" charset="0"/>
                                <a:cs typeface="Arial" panose="020B0604020202020204" pitchFamily="34" charset="0"/>
                              </a:rPr>
                            </m:ctrlPr>
                          </m:eqArrPr>
                          <m:e>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1</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=−2 (1)</m:t>
                            </m:r>
                          </m:e>
                          <m:e>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=4           (2)</m:t>
                            </m:r>
                          </m:e>
                        </m:eqArr>
                      </m:e>
                    </m:d>
                  </m:oMath>
                </a14:m>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Từ</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(2), ta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oMath>
                </a14:m>
                <a:r>
                  <a:rPr lang="fr-FR" sz="16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err="1">
                    <a:latin typeface="Arial" panose="020B0604020202020204" pitchFamily="34" charset="0"/>
                    <a:ea typeface="Calibri" panose="020F0502020204030204" pitchFamily="34" charset="0"/>
                  </a:rPr>
                  <a:t>Thế</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vào</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thứ</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nhất</a:t>
                </a:r>
                <a:r>
                  <a:rPr lang="fr-FR" sz="1600" dirty="0">
                    <a:latin typeface="Arial" panose="020B0604020202020204" pitchFamily="34" charset="0"/>
                    <a:ea typeface="Calibri" panose="020F0502020204030204" pitchFamily="34" charset="0"/>
                  </a:rPr>
                  <a:t>, ta </a:t>
                </a:r>
                <a:r>
                  <a:rPr lang="fr-FR" sz="1600" dirty="0" err="1">
                    <a:latin typeface="Arial" panose="020B0604020202020204" pitchFamily="34" charset="0"/>
                    <a:ea typeface="Calibri" panose="020F0502020204030204" pitchFamily="34" charset="0"/>
                  </a:rPr>
                  <a:t>được</a:t>
                </a:r>
                <a:r>
                  <a:rPr lang="fr-FR" sz="1600" dirty="0">
                    <a:latin typeface="Arial" panose="020B0604020202020204" pitchFamily="34" charset="0"/>
                    <a:ea typeface="Calibri" panose="020F0502020204030204" pitchFamily="34" charset="0"/>
                  </a:rPr>
                  <a:t>:</a:t>
                </a:r>
                <a:r>
                  <a:rPr lang="en-US" sz="1600" dirty="0">
                    <a:latin typeface="Times New Roman" panose="02020603050405020304" pitchFamily="18" charset="0"/>
                    <a:ea typeface="Calibri" panose="020F050202020403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1</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d>
                      <m:dPr>
                        <m:ctrlPr>
                          <a:rPr lang="en-US" sz="1600" i="1">
                            <a:latin typeface="Cambria Math" panose="02040503050406030204" pitchFamily="18" charset="0"/>
                            <a:ea typeface="Calibri" panose="020F0502020204030204" pitchFamily="34" charset="0"/>
                            <a:cs typeface="Arial" panose="020B0604020202020204" pitchFamily="34" charset="0"/>
                          </a:rPr>
                        </m:ctrlPr>
                      </m:dPr>
                      <m:e>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e>
                    </m:d>
                    <m:r>
                      <a:rPr lang="fr-FR" sz="1600" i="1">
                        <a:latin typeface="Cambria Math" panose="02040503050406030204" pitchFamily="18" charset="0"/>
                        <a:ea typeface="Calibri" panose="020F0502020204030204" pitchFamily="34" charset="0"/>
                        <a:cs typeface="Arial" panose="020B0604020202020204" pitchFamily="34" charset="0"/>
                      </a:rPr>
                      <m:t>=−2 (3)</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−2=−2</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0</m:t>
                    </m:r>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=0</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latin typeface="Arial" panose="020B0604020202020204" pitchFamily="34" charset="0"/>
                    <a:ea typeface="Calibri" panose="020F0502020204030204" pitchFamily="34" charset="0"/>
                  </a:rPr>
                  <a:t>Do </a:t>
                </a:r>
                <a:r>
                  <a:rPr lang="fr-FR" sz="1600" dirty="0" err="1">
                    <a:latin typeface="Arial" panose="020B0604020202020204" pitchFamily="34" charset="0"/>
                    <a:ea typeface="Calibri" panose="020F0502020204030204" pitchFamily="34" charset="0"/>
                  </a:rPr>
                  <a:t>đó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(3)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vô</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số</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nghiệm</a:t>
                </a:r>
                <a:r>
                  <a:rPr lang="fr-FR" sz="1600" dirty="0">
                    <a:latin typeface="Arial" panose="020B0604020202020204" pitchFamily="34" charset="0"/>
                    <a:ea typeface="Calibri" panose="020F050202020403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ℝ</m:t>
                    </m:r>
                  </m:oMath>
                </a14:m>
                <a:endParaRPr lang="en-US" sz="1600" dirty="0">
                  <a:latin typeface="Times New Roman" panose="02020603050405020304" pitchFamily="18" charset="0"/>
                  <a:ea typeface="Times New Roman" panose="02020603050405020304" pitchFamily="18" charset="0"/>
                </a:endParaRPr>
              </a:p>
              <a:p>
                <a:pPr marR="30480" algn="just">
                  <a:lnSpc>
                    <a:spcPct val="130000"/>
                  </a:lnSpc>
                  <a:spcBef>
                    <a:spcPts val="600"/>
                  </a:spcBef>
                  <a:spcAft>
                    <a:spcPts val="600"/>
                  </a:spcAft>
                </a:pPr>
                <a:r>
                  <a:rPr lang="fr-FR" sz="1600" dirty="0" err="1">
                    <a:latin typeface="Arial" panose="020B0604020202020204" pitchFamily="34" charset="0"/>
                    <a:ea typeface="Calibri" panose="020F0502020204030204" pitchFamily="34" charset="0"/>
                  </a:rPr>
                  <a:t>Vậy</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hệ</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đã</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cho</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vô</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số</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nghiệm</a:t>
                </a:r>
                <a:r>
                  <a:rPr lang="fr-FR" sz="1600" dirty="0">
                    <a:latin typeface="Arial" panose="020B0604020202020204" pitchFamily="34" charset="0"/>
                    <a:ea typeface="Calibri" panose="020F0502020204030204" pitchFamily="34" charset="0"/>
                  </a:rPr>
                  <a:t>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600" i="1">
                                <a:latin typeface="Cambria Math" panose="02040503050406030204" pitchFamily="18" charset="0"/>
                                <a:ea typeface="Calibri" panose="020F0502020204030204" pitchFamily="34" charset="0"/>
                                <a:cs typeface="Arial" panose="020B0604020202020204" pitchFamily="34" charset="0"/>
                              </a:rPr>
                            </m:ctrlPr>
                          </m:eqArrPr>
                          <m:e>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ℝ</m:t>
                            </m:r>
                          </m:e>
                          <m:e>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e>
                        </m:eqArr>
                      </m:e>
                    </m:d>
                  </m:oMath>
                </a14:m>
                <a:r>
                  <a:rPr lang="fr-FR" sz="16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112569" y="-85651"/>
                <a:ext cx="7360099" cy="4829335"/>
              </a:xfrm>
              <a:prstGeom prst="rect">
                <a:avLst/>
              </a:prstGeom>
              <a:blipFill>
                <a:blip r:embed="rId4"/>
                <a:stretch>
                  <a:fillRect l="-49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94187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112569" y="276325"/>
                <a:ext cx="7311893" cy="4154535"/>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c)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  (1)</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=0 (2)</m:t>
                            </m:r>
                          </m:e>
                        </m:eqArr>
                      </m:e>
                    </m:d>
                  </m:oMath>
                </a14:m>
                <a:r>
                  <a:rPr lang="fr-FR" sz="1800" dirty="0">
                    <a:latin typeface="Arial" panose="020B0604020202020204" pitchFamily="34" charset="0"/>
                    <a:ea typeface="Calibri" panose="020F0502020204030204" pitchFamily="34" charset="0"/>
                  </a:rPr>
                  <a:t>.	Từ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(2), ta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Thế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vào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nhất</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 </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fr-FR" sz="1800" i="1">
                              <a:latin typeface="Cambria Math" panose="02040503050406030204" pitchFamily="18" charset="0"/>
                              <a:ea typeface="Calibri" panose="020F0502020204030204" pitchFamily="34" charset="0"/>
                              <a:cs typeface="Arial" panose="020B0604020202020204" pitchFamily="34" charset="0"/>
                            </a:rPr>
                            <m:t>3</m:t>
                          </m:r>
                        </m:e>
                      </m:d>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Do </a:t>
                </a:r>
                <a:r>
                  <a:rPr lang="fr-FR" sz="1800" dirty="0" err="1">
                    <a:latin typeface="Arial" panose="020B0604020202020204" pitchFamily="34" charset="0"/>
                    <a:ea typeface="Calibri" panose="020F0502020204030204" pitchFamily="34" charset="0"/>
                  </a:rPr>
                  <a:t>đó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(3)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112569" y="276325"/>
                <a:ext cx="7311893" cy="4154535"/>
              </a:xfrm>
              <a:prstGeom prst="rect">
                <a:avLst/>
              </a:prstGeom>
              <a:blipFill>
                <a:blip r:embed="rId4"/>
                <a:stretch>
                  <a:fillRect l="-751" b="-132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0435761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1188218" y="1795347"/>
            <a:ext cx="6767563"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 GIẢI HỆ PHƯƠNG TRÌNH BẰNG PHƯƠNG PHÁP THẾ</a:t>
            </a:r>
          </a:p>
        </p:txBody>
      </p:sp>
    </p:spTree>
    <p:custDataLst>
      <p:tags r:id="rId1"/>
    </p:custDataLst>
  </p:cSld>
  <p:clrMapOvr>
    <a:masterClrMapping/>
  </p:clrMapOvr>
  <p:transition spd="med">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F0769-243E-6954-4ABB-8AAD6B04BB9A}"/>
              </a:ext>
            </a:extLst>
          </p:cNvPr>
          <p:cNvSpPr/>
          <p:nvPr/>
        </p:nvSpPr>
        <p:spPr>
          <a:xfrm>
            <a:off x="343671" y="221162"/>
            <a:ext cx="246733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035C6B-2E1A-ECAB-5275-A84382396D95}"/>
                  </a:ext>
                </a:extLst>
              </p:cNvPr>
              <p:cNvSpPr txBox="1"/>
              <p:nvPr/>
            </p:nvSpPr>
            <p:spPr>
              <a:xfrm>
                <a:off x="851535" y="827939"/>
                <a:ext cx="7440929" cy="3487621"/>
              </a:xfrm>
              <a:prstGeom prst="rect">
                <a:avLst/>
              </a:prstGeom>
              <a:noFill/>
            </p:spPr>
            <p:txBody>
              <a:bodyPr wrap="square">
                <a:spAutoFit/>
              </a:bodyPr>
              <a:lstStyle/>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Giải các hệ phương trình sau bằng phương pháp cộng đại số:</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=11</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+18</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=−24</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=10</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9035C6B-2E1A-ECAB-5275-A84382396D95}"/>
                  </a:ext>
                </a:extLst>
              </p:cNvPr>
              <p:cNvSpPr txBox="1">
                <a:spLocks noRot="1" noChangeAspect="1" noMove="1" noResize="1" noEditPoints="1" noAdjustHandles="1" noChangeArrowheads="1" noChangeShapeType="1" noTextEdit="1"/>
              </p:cNvSpPr>
              <p:nvPr/>
            </p:nvSpPr>
            <p:spPr>
              <a:xfrm>
                <a:off x="851535" y="827939"/>
                <a:ext cx="7440929" cy="3487621"/>
              </a:xfrm>
              <a:prstGeom prst="rect">
                <a:avLst/>
              </a:prstGeom>
              <a:blipFill>
                <a:blip r:embed="rId3"/>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87795747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528477"/>
                <a:ext cx="8103870" cy="3523400"/>
              </a:xfrm>
              <a:prstGeom prst="rect">
                <a:avLst/>
              </a:prstGeom>
              <a:noFill/>
            </p:spPr>
            <p:txBody>
              <a:bodyPr wrap="square">
                <a:spAutoFit/>
              </a:bodyPr>
              <a:lstStyle/>
              <a:p>
                <a:pPr marR="30480" algn="just">
                  <a:lnSpc>
                    <a:spcPct val="200000"/>
                  </a:lnSpc>
                  <a:spcBef>
                    <a:spcPts val="600"/>
                  </a:spcBef>
                  <a:spcAft>
                    <a:spcPts val="600"/>
                  </a:spcAft>
                </a:pPr>
                <a:r>
                  <a:rPr lang="fr-FR" sz="19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d>
                      <m:dPr>
                        <m:begChr m:val="{"/>
                        <m:endChr m:val=""/>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 </m:t>
                            </m:r>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e>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   (2)</m:t>
                            </m:r>
                          </m:e>
                        </m:eqArr>
                      </m:e>
                    </m:d>
                  </m:oMath>
                </a14:m>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Cộng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từng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vế</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hai</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(1) </a:t>
                </a:r>
                <a:r>
                  <a:rPr lang="fr-FR" sz="1900" dirty="0" err="1">
                    <a:solidFill>
                      <a:srgbClr val="000000"/>
                    </a:solidFill>
                    <a:effectLst/>
                    <a:latin typeface="Arial" panose="020B0604020202020204" pitchFamily="34" charset="0"/>
                    <a:ea typeface="Calibri" panose="020F0502020204030204" pitchFamily="34" charset="0"/>
                  </a:rPr>
                  <a:t>và</a:t>
                </a:r>
                <a:r>
                  <a:rPr lang="fr-FR" sz="1900" dirty="0">
                    <a:solidFill>
                      <a:srgbClr val="000000"/>
                    </a:solidFill>
                    <a:effectLst/>
                    <a:latin typeface="Arial" panose="020B0604020202020204" pitchFamily="34" charset="0"/>
                    <a:ea typeface="Calibri" panose="020F0502020204030204" pitchFamily="34" charset="0"/>
                  </a:rPr>
                  <a:t> (2), ta </a:t>
                </a:r>
                <a:r>
                  <a:rPr lang="fr-FR" sz="1900" dirty="0" err="1">
                    <a:solidFill>
                      <a:srgbClr val="000000"/>
                    </a:solidFill>
                    <a:effectLst/>
                    <a:latin typeface="Arial" panose="020B0604020202020204" pitchFamily="34" charset="0"/>
                    <a:ea typeface="Calibri" panose="020F0502020204030204" pitchFamily="34" charset="0"/>
                  </a:rPr>
                  <a:t>được</a:t>
                </a:r>
                <a:r>
                  <a:rPr lang="fr-FR" sz="19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tức</a:t>
                </a:r>
                <a:r>
                  <a:rPr lang="fr-FR" sz="1900" dirty="0">
                    <a:solidFill>
                      <a:srgbClr val="000000"/>
                    </a:solidFill>
                    <a:effectLst/>
                    <a:latin typeface="Arial" panose="020B0604020202020204" pitchFamily="34" charset="0"/>
                    <a:ea typeface="Calibri" panose="020F0502020204030204" pitchFamily="34" charset="0"/>
                  </a:rPr>
                  <a:t> là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Thay</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vào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(2), ta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tức</a:t>
                </a:r>
                <a:r>
                  <a:rPr lang="fr-FR" sz="19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Vậy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hệ</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đã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cho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nghiệm</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duy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nhất</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528477"/>
                <a:ext cx="8103870" cy="3523400"/>
              </a:xfrm>
              <a:prstGeom prst="rect">
                <a:avLst/>
              </a:prstGeom>
              <a:blipFill>
                <a:blip r:embed="rId3"/>
                <a:stretch>
                  <a:fillRect l="-677" r="-75" b="-190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579664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723423"/>
                <a:ext cx="8103870" cy="3696653"/>
              </a:xfrm>
              <a:prstGeom prst="rect">
                <a:avLst/>
              </a:prstGeom>
              <a:noFill/>
            </p:spPr>
            <p:txBody>
              <a:bodyPr wrap="square">
                <a:spAutoFit/>
              </a:bodyPr>
              <a:lstStyle/>
              <a:p>
                <a:pPr marR="30480" algn="just">
                  <a:lnSpc>
                    <a:spcPct val="150000"/>
                  </a:lnSpc>
                  <a:spcBef>
                    <a:spcPts val="600"/>
                  </a:spcBef>
                  <a:spcAft>
                    <a:spcPts val="600"/>
                  </a:spcAft>
                </a:pPr>
                <a:r>
                  <a:rPr lang="fr-FR" sz="1900" dirty="0">
                    <a:latin typeface="Arial" panose="020B0604020202020204" pitchFamily="34" charset="0"/>
                    <a:ea typeface="Calibri" panose="020F0502020204030204" pitchFamily="34" charset="0"/>
                  </a:rPr>
                  <a:t>b) </a:t>
                </a:r>
                <a14:m>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latin typeface="Cambria Math" panose="02040503050406030204" pitchFamily="18" charset="0"/>
                                <a:ea typeface="Calibri" panose="020F0502020204030204" pitchFamily="34" charset="0"/>
                                <a:cs typeface="Arial" panose="020B0604020202020204" pitchFamily="34" charset="0"/>
                              </a:rPr>
                            </m:ctrlPr>
                          </m:eqArrPr>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m:t>
                            </m:r>
                          </m:e>
                          <m:e>
                            <m:r>
                              <a:rPr lang="fr-FR" sz="1900" i="1">
                                <a:latin typeface="Cambria Math" panose="02040503050406030204" pitchFamily="18" charset="0"/>
                                <a:ea typeface="Calibri" panose="020F0502020204030204" pitchFamily="34" charset="0"/>
                                <a:cs typeface="Arial" panose="020B0604020202020204" pitchFamily="34" charset="0"/>
                              </a:rPr>
                              <m:t>2</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−3</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=0</m:t>
                            </m:r>
                          </m:e>
                        </m:eqArr>
                      </m:e>
                    </m:d>
                  </m:oMath>
                </a14:m>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900" dirty="0" err="1">
                    <a:latin typeface="Arial" panose="020B0604020202020204" pitchFamily="34" charset="0"/>
                    <a:ea typeface="Calibri" panose="020F0502020204030204" pitchFamily="34" charset="0"/>
                  </a:rPr>
                  <a:t>Nhân</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hai</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vế</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của</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thứ</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hai</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với</a:t>
                </a:r>
                <a:r>
                  <a:rPr lang="fr-FR" sz="1900" dirty="0">
                    <a:latin typeface="Arial" panose="020B0604020202020204" pitchFamily="34" charset="0"/>
                    <a:ea typeface="Calibri" panose="020F0502020204030204" pitchFamily="34" charset="0"/>
                  </a:rPr>
                  <a:t> 2, ta </a:t>
                </a:r>
                <a:r>
                  <a:rPr lang="fr-FR" sz="1900" dirty="0" err="1">
                    <a:latin typeface="Arial" panose="020B0604020202020204" pitchFamily="34" charset="0"/>
                    <a:ea typeface="Calibri" panose="020F0502020204030204" pitchFamily="34" charset="0"/>
                  </a:rPr>
                  <a:t>được</a:t>
                </a:r>
                <a:r>
                  <a:rPr lang="fr-FR" sz="1900" dirty="0">
                    <a:latin typeface="Arial" panose="020B0604020202020204" pitchFamily="34" charset="0"/>
                    <a:ea typeface="Calibri" panose="020F0502020204030204" pitchFamily="34" charset="0"/>
                  </a:rPr>
                  <a:t> :</a:t>
                </a:r>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latin typeface="Cambria Math" panose="02040503050406030204" pitchFamily="18" charset="0"/>
                                  <a:ea typeface="Calibri" panose="020F0502020204030204" pitchFamily="34" charset="0"/>
                                  <a:cs typeface="Arial" panose="020B0604020202020204" pitchFamily="34" charset="0"/>
                                </a:rPr>
                              </m:ctrlPr>
                            </m:eqArrPr>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 (1)</m:t>
                              </m:r>
                            </m:e>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−6</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=0   (2)</m:t>
                              </m:r>
                            </m:e>
                          </m:eqArr>
                        </m:e>
                      </m:d>
                    </m:oMath>
                  </m:oMathPara>
                </a14:m>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900" dirty="0" err="1">
                    <a:latin typeface="Arial" panose="020B0604020202020204" pitchFamily="34" charset="0"/>
                    <a:ea typeface="Calibri" panose="020F0502020204030204" pitchFamily="34" charset="0"/>
                  </a:rPr>
                  <a:t>Trừ</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từng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vế</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(1) </a:t>
                </a:r>
                <a:r>
                  <a:rPr lang="fr-FR" sz="1900" dirty="0" err="1">
                    <a:latin typeface="Arial" panose="020B0604020202020204" pitchFamily="34" charset="0"/>
                    <a:ea typeface="Calibri" panose="020F0502020204030204" pitchFamily="34" charset="0"/>
                  </a:rPr>
                  <a:t>cho</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(2) </a:t>
                </a:r>
                <a:r>
                  <a:rPr lang="fr-FR" sz="1900" dirty="0" err="1">
                    <a:latin typeface="Arial" panose="020B0604020202020204" pitchFamily="34" charset="0"/>
                    <a:ea typeface="Calibri" panose="020F0502020204030204" pitchFamily="34" charset="0"/>
                  </a:rPr>
                  <a:t>của</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hệ</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trên</a:t>
                </a:r>
                <a:r>
                  <a:rPr lang="fr-FR" sz="1900" dirty="0">
                    <a:latin typeface="Arial" panose="020B0604020202020204" pitchFamily="34" charset="0"/>
                    <a:ea typeface="Calibri" panose="020F0502020204030204" pitchFamily="34" charset="0"/>
                  </a:rPr>
                  <a:t>, ta </a:t>
                </a:r>
                <a:r>
                  <a:rPr lang="fr-FR" sz="1900" dirty="0" err="1">
                    <a:latin typeface="Arial" panose="020B0604020202020204" pitchFamily="34" charset="0"/>
                    <a:ea typeface="Calibri" panose="020F0502020204030204" pitchFamily="34" charset="0"/>
                  </a:rPr>
                  <a:t>nhận</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được</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m:t>
                    </m:r>
                    <m:d>
                      <m:dPr>
                        <m:ctrlPr>
                          <a:rPr lang="en-US" sz="1900" i="1">
                            <a:latin typeface="Cambria Math" panose="02040503050406030204" pitchFamily="18" charset="0"/>
                            <a:ea typeface="Calibri" panose="020F0502020204030204" pitchFamily="34" charset="0"/>
                            <a:cs typeface="Arial" panose="020B0604020202020204" pitchFamily="34" charset="0"/>
                          </a:rPr>
                        </m:ctrlPr>
                      </m:dPr>
                      <m:e>
                        <m:r>
                          <a:rPr lang="fr-FR" sz="1900" i="1">
                            <a:latin typeface="Cambria Math" panose="02040503050406030204" pitchFamily="18" charset="0"/>
                            <a:ea typeface="Calibri" panose="020F0502020204030204" pitchFamily="34" charset="0"/>
                            <a:cs typeface="Arial" panose="020B0604020202020204" pitchFamily="34" charset="0"/>
                          </a:rPr>
                          <m:t>−6</m:t>
                        </m:r>
                        <m:r>
                          <a:rPr lang="fr-FR" sz="1900" i="1">
                            <a:latin typeface="Cambria Math" panose="02040503050406030204" pitchFamily="18" charset="0"/>
                            <a:ea typeface="Calibri" panose="020F0502020204030204" pitchFamily="34" charset="0"/>
                            <a:cs typeface="Arial" panose="020B0604020202020204" pitchFamily="34" charset="0"/>
                          </a:rPr>
                          <m:t>𝑦</m:t>
                        </m:r>
                      </m:e>
                    </m:d>
                    <m:r>
                      <a:rPr lang="fr-FR" sz="1900" i="1">
                        <a:latin typeface="Cambria Math" panose="02040503050406030204" pitchFamily="18" charset="0"/>
                        <a:ea typeface="Calibri" panose="020F0502020204030204" pitchFamily="34" charset="0"/>
                        <a:cs typeface="Arial" panose="020B0604020202020204" pitchFamily="34" charset="0"/>
                      </a:rPr>
                      <m:t>=11</m:t>
                    </m:r>
                  </m:oMath>
                </a14:m>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tức</a:t>
                </a:r>
                <a:r>
                  <a:rPr lang="fr-FR" sz="1900" dirty="0">
                    <a:latin typeface="Arial" panose="020B0604020202020204" pitchFamily="34" charset="0"/>
                    <a:ea typeface="Calibri" panose="020F0502020204030204" pitchFamily="34" charset="0"/>
                  </a:rPr>
                  <a:t> là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11</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m:t>
                    </m:r>
                  </m:oMath>
                </a14:m>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suy</a:t>
                </a:r>
                <a:r>
                  <a:rPr lang="fr-FR" sz="1900" dirty="0">
                    <a:latin typeface="Arial" panose="020B0604020202020204" pitchFamily="34" charset="0"/>
                    <a:ea typeface="Calibri" panose="020F0502020204030204" pitchFamily="34" charset="0"/>
                  </a:rPr>
                  <a:t> ra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m:t>
                    </m:r>
                  </m:oMath>
                </a14:m>
                <a:r>
                  <a:rPr lang="fr-FR" sz="1900" dirty="0">
                    <a:latin typeface="Arial" panose="020B0604020202020204" pitchFamily="34" charset="0"/>
                    <a:ea typeface="Calibri" panose="020F0502020204030204" pitchFamily="34" charset="0"/>
                  </a:rPr>
                  <a:t>.</a:t>
                </a:r>
                <a:endParaRPr lang="en-US" sz="19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723423"/>
                <a:ext cx="8103870" cy="3696653"/>
              </a:xfrm>
              <a:prstGeom prst="rect">
                <a:avLst/>
              </a:prstGeom>
              <a:blipFill>
                <a:blip r:embed="rId3"/>
                <a:stretch>
                  <a:fillRect l="-677" r="-301" b="-181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99567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723423"/>
                <a:ext cx="8103870" cy="3384773"/>
              </a:xfrm>
              <a:prstGeom prst="rect">
                <a:avLst/>
              </a:prstGeom>
              <a:noFill/>
            </p:spPr>
            <p:txBody>
              <a:bodyPr wrap="square">
                <a:spAutoFit/>
              </a:bodyPr>
              <a:lstStyle/>
              <a:p>
                <a:pPr marR="30480"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rPr>
                  <a:t>Thay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=1</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phương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thứ</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hai</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−3.1=0</m:t>
                    </m:r>
                  </m:oMath>
                </a14:m>
                <a:endParaRPr lang="en-US" sz="18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=3</m:t>
                    </m:r>
                  </m:oMath>
                </a14:m>
                <a:endParaRPr lang="en-US" sz="18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oMath>
                </a14:m>
                <a:endParaRPr lang="en-US" sz="1800" dirty="0">
                  <a:latin typeface="Times New Roman" panose="02020603050405020304" pitchFamily="18" charset="0"/>
                  <a:ea typeface="Times New Roman" panose="02020603050405020304" pitchFamily="18" charset="0"/>
                </a:endParaRPr>
              </a:p>
              <a:p>
                <a:pPr>
                  <a:lnSpc>
                    <a:spcPct val="200000"/>
                  </a:lnSpc>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hệ</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phương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cho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nghiệm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duy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nhất</a:t>
                </a:r>
                <a:r>
                  <a:rPr lang="fr-FR" sz="2000" dirty="0">
                    <a:latin typeface="Arial" panose="020B0604020202020204" pitchFamily="34" charset="0"/>
                    <a:ea typeface="Calibri" panose="020F0502020204030204" pitchFamily="34"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e>
                    </m:d>
                    <m:r>
                      <a:rPr lang="fr-F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;1</m:t>
                        </m:r>
                      </m:e>
                    </m:d>
                  </m:oMath>
                </a14:m>
                <a:endParaRPr lang="en-US" sz="19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723423"/>
                <a:ext cx="8103870" cy="3384773"/>
              </a:xfrm>
              <a:prstGeom prst="rect">
                <a:avLst/>
              </a:prstGeom>
              <a:blipFill>
                <a:blip r:embed="rId3"/>
                <a:stretch>
                  <a:fillRect l="-75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59683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371790" y="127735"/>
                <a:ext cx="8406765" cy="4471609"/>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	c)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−3</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=4</m:t>
                            </m:r>
                          </m:e>
                        </m:eqArr>
                      </m:e>
                    </m:d>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Nhân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với</a:t>
                </a:r>
                <a:r>
                  <a:rPr lang="fr-FR" sz="1800" dirty="0">
                    <a:latin typeface="Arial" panose="020B0604020202020204" pitchFamily="34" charset="0"/>
                    <a:ea typeface="Calibri" panose="020F0502020204030204" pitchFamily="34" charset="0"/>
                  </a:rPr>
                  <a:t> 6,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a:t>
                </a:r>
                <a:r>
                  <a:rPr lang="en-US" sz="18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qArr>
                      </m:e>
                    </m:d>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Cộng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từng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=0</m:t>
                    </m:r>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số</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ℝ</m:t>
                    </m:r>
                  </m:oMath>
                </a14:m>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số</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ℝ</m:t>
                            </m:r>
                          </m:e>
                          <m:e>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fr-FR" sz="1800" i="1">
                                    <a:latin typeface="Cambria Math" panose="02040503050406030204" pitchFamily="18" charset="0"/>
                                    <a:ea typeface="Calibri" panose="020F0502020204030204" pitchFamily="34" charset="0"/>
                                    <a:cs typeface="Arial" panose="020B0604020202020204" pitchFamily="34" charset="0"/>
                                  </a:rPr>
                                  <m:t>2</m:t>
                                </m:r>
                              </m:num>
                              <m:den>
                                <m:r>
                                  <a:rPr lang="fr-FR" sz="1800" i="1">
                                    <a:latin typeface="Cambria Math" panose="02040503050406030204" pitchFamily="18" charset="0"/>
                                    <a:ea typeface="Calibri" panose="020F0502020204030204" pitchFamily="34" charset="0"/>
                                    <a:cs typeface="Arial" panose="020B0604020202020204" pitchFamily="34" charset="0"/>
                                  </a:rPr>
                                  <m:t>3</m:t>
                                </m:r>
                              </m:den>
                            </m:f>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fr-FR" sz="1800" i="1">
                                    <a:latin typeface="Cambria Math" panose="02040503050406030204" pitchFamily="18" charset="0"/>
                                    <a:ea typeface="Calibri" panose="020F0502020204030204" pitchFamily="34" charset="0"/>
                                    <a:cs typeface="Arial" panose="020B0604020202020204" pitchFamily="34" charset="0"/>
                                  </a:rPr>
                                  <m:t>4</m:t>
                                </m:r>
                              </m:num>
                              <m:den>
                                <m:r>
                                  <a:rPr lang="fr-FR" sz="1800" i="1">
                                    <a:latin typeface="Cambria Math" panose="02040503050406030204" pitchFamily="18" charset="0"/>
                                    <a:ea typeface="Calibri" panose="020F0502020204030204" pitchFamily="34" charset="0"/>
                                    <a:cs typeface="Arial" panose="020B0604020202020204" pitchFamily="34" charset="0"/>
                                  </a:rPr>
                                  <m:t>3</m:t>
                                </m:r>
                              </m:den>
                            </m:f>
                          </m:e>
                        </m:eqArr>
                      </m:e>
                    </m:d>
                  </m:oMath>
                </a14:m>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371790" y="127735"/>
                <a:ext cx="8406765" cy="4471609"/>
              </a:xfrm>
              <a:prstGeom prst="rect">
                <a:avLst/>
              </a:prstGeom>
              <a:blipFill>
                <a:blip r:embed="rId3"/>
                <a:stretch>
                  <a:fillRect l="-65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76205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791685" y="692806"/>
                <a:ext cx="7560630" cy="3757888"/>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d)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−3</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=5</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Nhân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nhất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với</a:t>
                </a:r>
                <a:r>
                  <a:rPr lang="fr-FR" sz="1800" dirty="0">
                    <a:latin typeface="Arial" panose="020B0604020202020204" pitchFamily="34" charset="0"/>
                    <a:ea typeface="Calibri" panose="020F0502020204030204" pitchFamily="34" charset="0"/>
                  </a:rPr>
                  <a:t> 2,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Cộng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từng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=20</m:t>
                    </m:r>
                  </m:oMath>
                </a14:m>
                <a:r>
                  <a:rPr lang="fr-FR" sz="1800" dirty="0">
                    <a:latin typeface="Arial" panose="020B0604020202020204" pitchFamily="34" charset="0"/>
                    <a:ea typeface="Calibri" panose="020F0502020204030204" pitchFamily="34" charset="0"/>
                  </a:rPr>
                  <a:t>. </a:t>
                </a: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này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endParaRPr lang="en-US" sz="16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791685" y="692806"/>
                <a:ext cx="7560630" cy="3757888"/>
              </a:xfrm>
              <a:prstGeom prst="rect">
                <a:avLst/>
              </a:prstGeom>
              <a:blipFill>
                <a:blip r:embed="rId3"/>
                <a:stretch>
                  <a:fillRect l="-726" b="-178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88260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142873" y="113641"/>
            <a:ext cx="8858250" cy="50298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6E9052-F020-12F6-36D0-327C4D2AEE1B}"/>
                  </a:ext>
                </a:extLst>
              </p:cNvPr>
              <p:cNvSpPr txBox="1"/>
              <p:nvPr/>
            </p:nvSpPr>
            <p:spPr>
              <a:xfrm>
                <a:off x="343671" y="108877"/>
                <a:ext cx="8456658" cy="1329979"/>
              </a:xfrm>
              <a:prstGeom prst="rect">
                <a:avLst/>
              </a:prstGeom>
              <a:noFill/>
            </p:spPr>
            <p:txBody>
              <a:bodyPr wrap="square">
                <a:spAutoFit/>
              </a:bodyPr>
              <a:lstStyle/>
              <a:p>
                <a:pPr algn="just">
                  <a:lnSpc>
                    <a:spcPct val="150000"/>
                  </a:lnSpc>
                  <a:spcAft>
                    <a:spcPts val="800"/>
                  </a:spcAft>
                </a:pPr>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Xác định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để đồ thị của hàm số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𝑎𝑥</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đi qua hai điểm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trong mỗi trường hợp sau:</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1;−2</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−2; −11</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2;8</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−4;5</m:t>
                        </m:r>
                      </m:e>
                    </m:d>
                  </m:oMath>
                </a14:m>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A26E9052-F020-12F6-36D0-327C4D2AEE1B}"/>
                  </a:ext>
                </a:extLst>
              </p:cNvPr>
              <p:cNvSpPr txBox="1">
                <a:spLocks noRot="1" noChangeAspect="1" noMove="1" noResize="1" noEditPoints="1" noAdjustHandles="1" noChangeArrowheads="1" noChangeShapeType="1" noTextEdit="1"/>
              </p:cNvSpPr>
              <p:nvPr/>
            </p:nvSpPr>
            <p:spPr>
              <a:xfrm>
                <a:off x="343671" y="108877"/>
                <a:ext cx="8456658" cy="1329979"/>
              </a:xfrm>
              <a:prstGeom prst="rect">
                <a:avLst/>
              </a:prstGeom>
              <a:blipFill>
                <a:blip r:embed="rId4"/>
                <a:stretch>
                  <a:fillRect l="-432" r="-432" b="-504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AB198B5-FBC8-8ACB-312B-5A82AE433669}"/>
              </a:ext>
            </a:extLst>
          </p:cNvPr>
          <p:cNvSpPr txBox="1"/>
          <p:nvPr/>
        </p:nvSpPr>
        <p:spPr>
          <a:xfrm>
            <a:off x="4201608" y="1312663"/>
            <a:ext cx="740779" cy="4425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7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7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1E304D-A371-6C6D-A4CB-FDD1C82058E9}"/>
                  </a:ext>
                </a:extLst>
              </p:cNvPr>
              <p:cNvSpPr txBox="1"/>
              <p:nvPr/>
            </p:nvSpPr>
            <p:spPr>
              <a:xfrm>
                <a:off x="343899" y="1732742"/>
                <a:ext cx="8456658" cy="3344377"/>
              </a:xfrm>
              <a:prstGeom prst="rect">
                <a:avLst/>
              </a:prstGeom>
              <a:noFill/>
            </p:spPr>
            <p:txBody>
              <a:bodyPr wrap="square">
                <a:spAutoFit/>
              </a:bodyPr>
              <a:lstStyle/>
              <a:p>
                <a:pPr marR="30480" algn="just">
                  <a:lnSpc>
                    <a:spcPct val="150000"/>
                  </a:lnSpc>
                  <a:spcBef>
                    <a:spcPts val="600"/>
                  </a:spcBef>
                  <a:spcAft>
                    <a:spcPts val="600"/>
                  </a:spcAft>
                </a:pPr>
                <a:r>
                  <a:rPr lang="fr-FR" sz="1700" dirty="0">
                    <a:solidFill>
                      <a:srgbClr val="000000"/>
                    </a:solidFill>
                    <a:effectLst/>
                    <a:latin typeface="+mj-lt"/>
                    <a:ea typeface="Calibri" panose="020F0502020204030204" pitchFamily="34" charset="0"/>
                  </a:rPr>
                  <a:t>a) </a:t>
                </a:r>
                <a:r>
                  <a:rPr lang="fr-FR" sz="1700" dirty="0" err="1">
                    <a:solidFill>
                      <a:srgbClr val="000000"/>
                    </a:solidFill>
                    <a:effectLst/>
                    <a:latin typeface="+mj-lt"/>
                    <a:ea typeface="Calibri" panose="020F0502020204030204" pitchFamily="34" charset="0"/>
                  </a:rPr>
                  <a:t>Để</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đồ</a:t>
                </a:r>
                <a:r>
                  <a:rPr lang="fr-FR" sz="1700" dirty="0">
                    <a:solidFill>
                      <a:srgbClr val="000000"/>
                    </a:solidFill>
                    <a:effectLst/>
                    <a:latin typeface="+mj-lt"/>
                    <a:ea typeface="Calibri" panose="020F0502020204030204" pitchFamily="34" charset="0"/>
                  </a:rPr>
                  <a:t> thị </a:t>
                </a:r>
                <a:r>
                  <a:rPr lang="fr-FR" sz="1700" dirty="0" err="1">
                    <a:solidFill>
                      <a:srgbClr val="000000"/>
                    </a:solidFill>
                    <a:effectLst/>
                    <a:latin typeface="+mj-lt"/>
                    <a:ea typeface="Calibri" panose="020F0502020204030204" pitchFamily="34" charset="0"/>
                  </a:rPr>
                  <a:t>hàm</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số</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đi</a:t>
                </a:r>
                <a:r>
                  <a:rPr lang="fr-FR" sz="1700" dirty="0">
                    <a:solidFill>
                      <a:srgbClr val="000000"/>
                    </a:solidFill>
                    <a:effectLst/>
                    <a:latin typeface="+mj-lt"/>
                    <a:ea typeface="Calibri" panose="020F0502020204030204" pitchFamily="34" charset="0"/>
                  </a:rPr>
                  <a:t> qua </a:t>
                </a:r>
                <a:r>
                  <a:rPr lang="fr-FR" sz="1700" dirty="0" err="1">
                    <a:solidFill>
                      <a:srgbClr val="000000"/>
                    </a:solidFill>
                    <a:effectLst/>
                    <a:latin typeface="+mj-lt"/>
                    <a:ea typeface="Calibri" panose="020F0502020204030204" pitchFamily="34" charset="0"/>
                  </a:rPr>
                  <a:t>điểm</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và</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(−2;−11)</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thì</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có</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en-US" sz="1700" dirty="0">
                    <a:latin typeface="+mj-lt"/>
                    <a:ea typeface="Calibri" panose="020F0502020204030204" pitchFamily="34"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m:t>
                            </m:r>
                          </m:e>
                        </m:eqArr>
                      </m:e>
                    </m:d>
                  </m:oMath>
                </a14:m>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fr-FR" sz="1700" dirty="0" err="1">
                    <a:solidFill>
                      <a:srgbClr val="000000"/>
                    </a:solidFill>
                    <a:effectLst/>
                    <a:latin typeface="+mj-lt"/>
                    <a:ea typeface="Calibri" panose="020F0502020204030204" pitchFamily="34" charset="0"/>
                  </a:rPr>
                  <a:t>Trừ</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từng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vế</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nhất</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cho</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hai</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được</a:t>
                </a:r>
                <a:r>
                  <a:rPr lang="fr-FR" sz="1700" dirty="0">
                    <a:solidFill>
                      <a:srgbClr val="000000"/>
                    </a:solidFill>
                    <a:effectLst/>
                    <a:latin typeface="+mj-lt"/>
                    <a:ea typeface="Calibri" panose="020F0502020204030204" pitchFamily="34"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tức</a:t>
                </a:r>
                <a:r>
                  <a:rPr lang="fr-FR" sz="1700" dirty="0">
                    <a:solidFill>
                      <a:srgbClr val="000000"/>
                    </a:solidFill>
                    <a:effectLst/>
                    <a:latin typeface="+mj-lt"/>
                    <a:ea typeface="Calibri" panose="020F0502020204030204" pitchFamily="34" charset="0"/>
                  </a:rPr>
                  <a:t> là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fr-FR" sz="1700" dirty="0">
                    <a:solidFill>
                      <a:srgbClr val="000000"/>
                    </a:solidFill>
                    <a:effectLst/>
                    <a:latin typeface="+mj-lt"/>
                    <a:ea typeface="Calibri" panose="020F0502020204030204" pitchFamily="34" charset="0"/>
                  </a:rPr>
                  <a:t>.</a:t>
                </a:r>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fr-FR" sz="1700" dirty="0" err="1">
                    <a:solidFill>
                      <a:srgbClr val="000000"/>
                    </a:solidFill>
                    <a:effectLst/>
                    <a:latin typeface="+mj-lt"/>
                    <a:ea typeface="Calibri" panose="020F0502020204030204" pitchFamily="34" charset="0"/>
                  </a:rPr>
                  <a:t>Thay</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vào</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nhất</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trên</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có</a:t>
                </a:r>
                <a:r>
                  <a:rPr lang="fr-FR" sz="1700" dirty="0">
                    <a:solidFill>
                      <a:srgbClr val="000000"/>
                    </a:solidFill>
                    <a:effectLst/>
                    <a:latin typeface="+mj-lt"/>
                    <a:ea typeface="Calibri" panose="020F0502020204030204" pitchFamily="34"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tức</a:t>
                </a:r>
                <a:r>
                  <a:rPr lang="fr-FR" sz="1700" dirty="0">
                    <a:solidFill>
                      <a:srgbClr val="000000"/>
                    </a:solidFill>
                    <a:effectLst/>
                    <a:latin typeface="+mj-lt"/>
                    <a:ea typeface="Calibri" panose="020F0502020204030204" pitchFamily="34"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en-US" sz="1700" dirty="0" err="1">
                    <a:latin typeface="+mj-lt"/>
                    <a:ea typeface="Times New Roman" panose="02020603050405020304" pitchFamily="18" charset="0"/>
                  </a:rPr>
                  <a:t>Vậy</a:t>
                </a:r>
                <a:r>
                  <a:rPr lang="en-US" sz="1700" dirty="0">
                    <a:latin typeface="+mj-lt"/>
                    <a:ea typeface="Times New Roman" panose="02020603050405020304" pitchFamily="18" charset="0"/>
                  </a:rPr>
                  <a:t> </a:t>
                </a:r>
                <a14:m>
                  <m:oMath xmlns:m="http://schemas.openxmlformats.org/officeDocument/2006/math">
                    <m:r>
                      <a:rPr lang="en-US" sz="1700" b="0" i="1" smtClean="0">
                        <a:latin typeface="Cambria Math" panose="02040503050406030204" pitchFamily="18" charset="0"/>
                        <a:ea typeface="Times New Roman" panose="02020603050405020304" pitchFamily="18" charset="0"/>
                      </a:rPr>
                      <m:t>𝑎</m:t>
                    </m:r>
                    <m:r>
                      <a:rPr lang="en-US" sz="1700" b="0" i="1" smtClean="0">
                        <a:latin typeface="Cambria Math" panose="02040503050406030204" pitchFamily="18" charset="0"/>
                        <a:ea typeface="Times New Roman" panose="02020603050405020304" pitchFamily="18" charset="0"/>
                      </a:rPr>
                      <m:t>=3</m:t>
                    </m:r>
                  </m:oMath>
                </a14:m>
                <a:r>
                  <a:rPr lang="en-US" sz="1700" dirty="0">
                    <a:effectLst/>
                    <a:latin typeface="+mj-lt"/>
                    <a:ea typeface="Times New Roman" panose="02020603050405020304" pitchFamily="18" charset="0"/>
                  </a:rPr>
                  <a:t> </a:t>
                </a:r>
                <a:r>
                  <a:rPr lang="en-US" sz="1700" dirty="0" err="1">
                    <a:effectLst/>
                    <a:latin typeface="+mj-lt"/>
                    <a:ea typeface="Times New Roman" panose="02020603050405020304" pitchFamily="18" charset="0"/>
                  </a:rPr>
                  <a:t>và</a:t>
                </a:r>
                <a:r>
                  <a:rPr lang="en-US" sz="1700" dirty="0">
                    <a:effectLst/>
                    <a:latin typeface="+mj-lt"/>
                    <a:ea typeface="Times New Roman" panose="02020603050405020304" pitchFamily="18" charset="0"/>
                  </a:rPr>
                  <a:t> </a:t>
                </a:r>
                <a14:m>
                  <m:oMath xmlns:m="http://schemas.openxmlformats.org/officeDocument/2006/math">
                    <m:r>
                      <a:rPr lang="en-US" sz="1700" b="0" i="1" smtClean="0">
                        <a:effectLst/>
                        <a:latin typeface="Cambria Math" panose="02040503050406030204" pitchFamily="18" charset="0"/>
                        <a:ea typeface="Times New Roman" panose="02020603050405020304" pitchFamily="18" charset="0"/>
                      </a:rPr>
                      <m:t>𝑏</m:t>
                    </m:r>
                    <m:r>
                      <a:rPr lang="en-US" sz="1700" b="0" i="1" smtClean="0">
                        <a:effectLst/>
                        <a:latin typeface="Cambria Math" panose="02040503050406030204" pitchFamily="18" charset="0"/>
                        <a:ea typeface="Times New Roman" panose="02020603050405020304" pitchFamily="18" charset="0"/>
                      </a:rPr>
                      <m:t>=−5</m:t>
                    </m:r>
                  </m:oMath>
                </a14:m>
                <a:endParaRPr lang="en-US" sz="1700" dirty="0">
                  <a:effectLst/>
                  <a:latin typeface="+mj-lt"/>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1E304D-A371-6C6D-A4CB-FDD1C82058E9}"/>
                  </a:ext>
                </a:extLst>
              </p:cNvPr>
              <p:cNvSpPr txBox="1">
                <a:spLocks noRot="1" noChangeAspect="1" noMove="1" noResize="1" noEditPoints="1" noAdjustHandles="1" noChangeArrowheads="1" noChangeShapeType="1" noTextEdit="1"/>
              </p:cNvSpPr>
              <p:nvPr/>
            </p:nvSpPr>
            <p:spPr>
              <a:xfrm>
                <a:off x="343899" y="1732742"/>
                <a:ext cx="8456658" cy="3344377"/>
              </a:xfrm>
              <a:prstGeom prst="rect">
                <a:avLst/>
              </a:prstGeom>
              <a:blipFill>
                <a:blip r:embed="rId5"/>
                <a:stretch>
                  <a:fillRect l="-432" r="-72" b="-145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3FF464F-EA6E-45D4-053D-A9327A5BD67D}"/>
              </a:ext>
            </a:extLst>
          </p:cNvPr>
          <p:cNvSpPr/>
          <p:nvPr/>
        </p:nvSpPr>
        <p:spPr>
          <a:xfrm>
            <a:off x="343671" y="108877"/>
            <a:ext cx="2467336" cy="436273"/>
          </a:xfrm>
          <a:prstGeom prst="rect">
            <a:avLst/>
          </a:prstGeom>
        </p:spPr>
        <p:txBody>
          <a:bodyPr wrap="square">
            <a:spAutoFit/>
          </a:bodyPr>
          <a:lstStyle/>
          <a:p>
            <a:pPr lvl="0" algn="just">
              <a:lnSpc>
                <a:spcPct val="150000"/>
              </a:lnSpc>
              <a:spcBef>
                <a:spcPts val="600"/>
              </a:spcBef>
              <a:spcAft>
                <a:spcPts val="600"/>
              </a:spcAft>
              <a:defRPr/>
            </a:pP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Bài </a:t>
            </a:r>
            <a:r>
              <a:rPr lang="en-US" sz="1700" b="1" kern="1200" noProof="0" dirty="0">
                <a:solidFill>
                  <a:schemeClr val="accent6">
                    <a:lumMod val="75000"/>
                  </a:schemeClr>
                </a:solidFill>
                <a:latin typeface="Arial" panose="020B0604020202020204" pitchFamily="34" charset="0"/>
                <a:ea typeface="+mn-ea"/>
                <a:cs typeface="Arial" panose="020B0604020202020204" pitchFamily="34" charset="0"/>
              </a:rPr>
              <a:t>3</a:t>
            </a: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(SGK</a:t>
            </a:r>
            <a:r>
              <a:rPr kumimoji="0" lang="en-US"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 </a:t>
            </a:r>
            <a:r>
              <a:rPr kumimoji="0" lang="vi-VN" sz="17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ea typeface="+mn-ea"/>
                <a:cs typeface="Arial" panose="020B0604020202020204" pitchFamily="34" charset="0"/>
              </a:rPr>
              <a:t>tr</a:t>
            </a: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a:t>
            </a:r>
            <a:r>
              <a:rPr lang="en-US" sz="1700" b="1" dirty="0">
                <a:solidFill>
                  <a:schemeClr val="accent6">
                    <a:lumMod val="75000"/>
                  </a:schemeClr>
                </a:solidFill>
                <a:latin typeface="Arial" panose="020B0604020202020204" pitchFamily="34" charset="0"/>
                <a:ea typeface="+mn-ea"/>
                <a:cs typeface="Arial" panose="020B0604020202020204" pitchFamily="34" charset="0"/>
              </a:rPr>
              <a:t>25</a:t>
            </a:r>
            <a:r>
              <a:rPr kumimoji="0" lang="en-US"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a:t>
            </a:r>
            <a:endParaRPr lang="en-US" sz="1700" dirty="0">
              <a:solidFill>
                <a:schemeClr val="accent6">
                  <a:lumMod val="7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329194753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142873" y="113641"/>
            <a:ext cx="8858250" cy="50298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4AB198B5-FBC8-8ACB-312B-5A82AE433669}"/>
              </a:ext>
            </a:extLst>
          </p:cNvPr>
          <p:cNvSpPr txBox="1"/>
          <p:nvPr/>
        </p:nvSpPr>
        <p:spPr>
          <a:xfrm>
            <a:off x="4201608" y="336846"/>
            <a:ext cx="740779" cy="4425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7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7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1E304D-A371-6C6D-A4CB-FDD1C82058E9}"/>
                  </a:ext>
                </a:extLst>
              </p:cNvPr>
              <p:cNvSpPr txBox="1"/>
              <p:nvPr/>
            </p:nvSpPr>
            <p:spPr>
              <a:xfrm>
                <a:off x="343668" y="1002608"/>
                <a:ext cx="8456658" cy="3830408"/>
              </a:xfrm>
              <a:prstGeom prst="rect">
                <a:avLst/>
              </a:prstGeom>
              <a:noFill/>
            </p:spPr>
            <p:txBody>
              <a:bodyPr wrap="square">
                <a:spAutoFit/>
              </a:bodyPr>
              <a:lstStyle/>
              <a:p>
                <a:pPr marR="30480" algn="just">
                  <a:lnSpc>
                    <a:spcPct val="150000"/>
                  </a:lnSpc>
                  <a:spcBef>
                    <a:spcPts val="600"/>
                  </a:spcBef>
                  <a:spcAft>
                    <a:spcPts val="600"/>
                  </a:spcAft>
                </a:pPr>
                <a:r>
                  <a:rPr lang="fr-FR" sz="1700" dirty="0">
                    <a:latin typeface="Arial" panose="020B0604020202020204" pitchFamily="34" charset="0"/>
                    <a:ea typeface="Calibri" panose="020F0502020204030204" pitchFamily="34" charset="0"/>
                  </a:rPr>
                  <a:t>b) </a:t>
                </a:r>
                <a:r>
                  <a:rPr lang="fr-FR" sz="1700" dirty="0" err="1">
                    <a:latin typeface="Arial" panose="020B0604020202020204" pitchFamily="34" charset="0"/>
                    <a:ea typeface="Calibri" panose="020F0502020204030204" pitchFamily="34" charset="0"/>
                  </a:rPr>
                  <a:t>Để</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đồ</a:t>
                </a:r>
                <a:r>
                  <a:rPr lang="fr-FR" sz="1700" dirty="0">
                    <a:latin typeface="Arial" panose="020B0604020202020204" pitchFamily="34" charset="0"/>
                    <a:ea typeface="Calibri" panose="020F0502020204030204" pitchFamily="34" charset="0"/>
                  </a:rPr>
                  <a:t> thị </a:t>
                </a:r>
                <a:r>
                  <a:rPr lang="fr-FR" sz="1700" dirty="0" err="1">
                    <a:latin typeface="Arial" panose="020B0604020202020204" pitchFamily="34" charset="0"/>
                    <a:ea typeface="Calibri" panose="020F0502020204030204" pitchFamily="34" charset="0"/>
                  </a:rPr>
                  <a:t>hàm</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số</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𝑦</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𝑎𝑥</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đi</a:t>
                </a:r>
                <a:r>
                  <a:rPr lang="fr-FR" sz="1700" dirty="0">
                    <a:latin typeface="Arial" panose="020B0604020202020204" pitchFamily="34" charset="0"/>
                    <a:ea typeface="Calibri" panose="020F0502020204030204" pitchFamily="34" charset="0"/>
                  </a:rPr>
                  <a:t> qua </a:t>
                </a:r>
                <a:r>
                  <a:rPr lang="fr-FR" sz="1700" dirty="0" err="1">
                    <a:latin typeface="Arial" panose="020B0604020202020204" pitchFamily="34" charset="0"/>
                    <a:ea typeface="Calibri" panose="020F0502020204030204" pitchFamily="34" charset="0"/>
                  </a:rPr>
                  <a:t>điểm</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𝐴</m:t>
                    </m:r>
                    <m:r>
                      <a:rPr lang="fr-FR" sz="1700" i="1">
                        <a:latin typeface="Cambria Math" panose="02040503050406030204" pitchFamily="18" charset="0"/>
                        <a:ea typeface="Calibri" panose="020F0502020204030204" pitchFamily="34" charset="0"/>
                        <a:cs typeface="Arial" panose="020B0604020202020204" pitchFamily="34" charset="0"/>
                      </a:rPr>
                      <m:t>(2;8)</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𝐵</m:t>
                    </m:r>
                    <m:r>
                      <a:rPr lang="fr-FR" sz="1700" i="1">
                        <a:latin typeface="Cambria Math" panose="02040503050406030204" pitchFamily="18" charset="0"/>
                        <a:ea typeface="Calibri" panose="020F0502020204030204" pitchFamily="34" charset="0"/>
                        <a:cs typeface="Arial" panose="020B0604020202020204" pitchFamily="34" charset="0"/>
                      </a:rPr>
                      <m:t>(−4;5)</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thì</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có</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en-US" sz="17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latin typeface="Cambria Math" panose="02040503050406030204" pitchFamily="18" charset="0"/>
                                <a:ea typeface="Calibri" panose="020F0502020204030204" pitchFamily="34" charset="0"/>
                                <a:cs typeface="Arial" panose="020B0604020202020204" pitchFamily="34" charset="0"/>
                              </a:rPr>
                            </m:ctrlPr>
                          </m:eqArrPr>
                          <m:e>
                            <m:r>
                              <a:rPr lang="fr-FR" sz="1700" i="1">
                                <a:latin typeface="Cambria Math" panose="02040503050406030204" pitchFamily="18" charset="0"/>
                                <a:ea typeface="Calibri" panose="020F0502020204030204" pitchFamily="34" charset="0"/>
                                <a:cs typeface="Arial" panose="020B0604020202020204" pitchFamily="34" charset="0"/>
                              </a:rPr>
                              <m:t>2</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=8</m:t>
                            </m:r>
                          </m:e>
                          <m:e>
                            <m:r>
                              <a:rPr lang="fr-FR" sz="1700" i="1">
                                <a:latin typeface="Cambria Math" panose="02040503050406030204" pitchFamily="18" charset="0"/>
                                <a:ea typeface="Calibri" panose="020F0502020204030204" pitchFamily="34" charset="0"/>
                                <a:cs typeface="Arial" panose="020B0604020202020204" pitchFamily="34" charset="0"/>
                              </a:rPr>
                              <m:t>−4</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=5</m:t>
                            </m:r>
                          </m:e>
                        </m:eqArr>
                      </m:e>
                    </m:d>
                  </m:oMath>
                </a14:m>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Trừ</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từng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vế</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nhất</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cho</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hai</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được</a:t>
                </a:r>
                <a:r>
                  <a:rPr lang="fr-FR" sz="1700" dirty="0">
                    <a:latin typeface="Arial" panose="020B0604020202020204" pitchFamily="34" charset="0"/>
                    <a:ea typeface="Calibri" panose="020F0502020204030204" pitchFamily="34" charset="0"/>
                  </a:rPr>
                  <a:t>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6</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=3</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tức</a:t>
                </a:r>
                <a:r>
                  <a:rPr lang="fr-FR" sz="1700" dirty="0">
                    <a:latin typeface="Arial" panose="020B0604020202020204" pitchFamily="34" charset="0"/>
                    <a:ea typeface="Calibri" panose="020F0502020204030204" pitchFamily="34" charset="0"/>
                  </a:rPr>
                  <a:t> là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Thay</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vào</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nhất</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trên</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có</a:t>
                </a:r>
                <a:r>
                  <a:rPr lang="fr-FR" sz="1700" dirty="0">
                    <a:latin typeface="Arial" panose="020B0604020202020204" pitchFamily="34" charset="0"/>
                    <a:ea typeface="Calibri" panose="020F0502020204030204" pitchFamily="34" charset="0"/>
                  </a:rPr>
                  <a:t>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2.</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=8</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tức</a:t>
                </a:r>
                <a:r>
                  <a:rPr lang="fr-FR" sz="1700" dirty="0">
                    <a:latin typeface="Arial" panose="020B0604020202020204" pitchFamily="34" charset="0"/>
                    <a:ea typeface="Calibri" panose="020F0502020204030204" pitchFamily="34" charset="0"/>
                  </a:rPr>
                  <a:t> là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=7</m:t>
                    </m:r>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Vậy</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=7</m:t>
                    </m:r>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1E304D-A371-6C6D-A4CB-FDD1C82058E9}"/>
                  </a:ext>
                </a:extLst>
              </p:cNvPr>
              <p:cNvSpPr txBox="1">
                <a:spLocks noRot="1" noChangeAspect="1" noMove="1" noResize="1" noEditPoints="1" noAdjustHandles="1" noChangeArrowheads="1" noChangeShapeType="1" noTextEdit="1"/>
              </p:cNvSpPr>
              <p:nvPr/>
            </p:nvSpPr>
            <p:spPr>
              <a:xfrm>
                <a:off x="343668" y="1002608"/>
                <a:ext cx="8456658" cy="3830408"/>
              </a:xfrm>
              <a:prstGeom prst="rect">
                <a:avLst/>
              </a:prstGeom>
              <a:blipFill>
                <a:blip r:embed="rId4"/>
                <a:stretch>
                  <a:fillRect l="-432" r="-7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23750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5" name="Google Shape;775;p32"/>
          <p:cNvSpPr txBox="1">
            <a:spLocks noGrp="1"/>
          </p:cNvSpPr>
          <p:nvPr>
            <p:ph type="title" idx="2"/>
          </p:nvPr>
        </p:nvSpPr>
        <p:spPr>
          <a:xfrm>
            <a:off x="1531357" y="1373848"/>
            <a:ext cx="6127595" cy="133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500" b="1" dirty="0">
                <a:solidFill>
                  <a:srgbClr val="002060"/>
                </a:solidFill>
                <a:latin typeface="+mj-lt"/>
              </a:rPr>
              <a:t>VẬN DỤNG</a:t>
            </a:r>
          </a:p>
        </p:txBody>
      </p:sp>
      <p:grpSp>
        <p:nvGrpSpPr>
          <p:cNvPr id="776" name="Google Shape;776;p32"/>
          <p:cNvGrpSpPr/>
          <p:nvPr/>
        </p:nvGrpSpPr>
        <p:grpSpPr>
          <a:xfrm>
            <a:off x="434107" y="2971408"/>
            <a:ext cx="1097250" cy="1835498"/>
            <a:chOff x="4502818" y="1149274"/>
            <a:chExt cx="683304" cy="1130302"/>
          </a:xfrm>
        </p:grpSpPr>
        <p:sp>
          <p:nvSpPr>
            <p:cNvPr id="777" name="Google Shape;777;p32"/>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a:off x="7223710" y="3771698"/>
            <a:ext cx="1371607" cy="783791"/>
            <a:chOff x="7270650" y="881723"/>
            <a:chExt cx="943658" cy="528624"/>
          </a:xfrm>
        </p:grpSpPr>
        <p:sp>
          <p:nvSpPr>
            <p:cNvPr id="784" name="Google Shape;784;p32"/>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2"/>
          <p:cNvGrpSpPr/>
          <p:nvPr/>
        </p:nvGrpSpPr>
        <p:grpSpPr>
          <a:xfrm flipH="1">
            <a:off x="7586678" y="2032743"/>
            <a:ext cx="730457" cy="373023"/>
            <a:chOff x="4784542" y="803141"/>
            <a:chExt cx="648373" cy="331105"/>
          </a:xfrm>
        </p:grpSpPr>
        <p:sp>
          <p:nvSpPr>
            <p:cNvPr id="796" name="Google Shape;796;p32"/>
            <p:cNvSpPr/>
            <p:nvPr/>
          </p:nvSpPr>
          <p:spPr>
            <a:xfrm>
              <a:off x="4784542" y="815636"/>
              <a:ext cx="236265" cy="211284"/>
            </a:xfrm>
            <a:custGeom>
              <a:avLst/>
              <a:gdLst/>
              <a:ahLst/>
              <a:cxnLst/>
              <a:rect l="l" t="t" r="r" b="b"/>
              <a:pathLst>
                <a:path w="4141" h="3703" extrusionOk="0">
                  <a:moveTo>
                    <a:pt x="2071" y="1"/>
                  </a:moveTo>
                  <a:cubicBezTo>
                    <a:pt x="1282" y="1"/>
                    <a:pt x="551" y="509"/>
                    <a:pt x="304" y="1303"/>
                  </a:cubicBezTo>
                  <a:cubicBezTo>
                    <a:pt x="1" y="2279"/>
                    <a:pt x="546" y="3316"/>
                    <a:pt x="1522" y="3619"/>
                  </a:cubicBezTo>
                  <a:cubicBezTo>
                    <a:pt x="1705" y="3675"/>
                    <a:pt x="1889" y="3702"/>
                    <a:pt x="2071" y="3702"/>
                  </a:cubicBezTo>
                  <a:cubicBezTo>
                    <a:pt x="2860" y="3702"/>
                    <a:pt x="3592" y="3193"/>
                    <a:pt x="3838" y="2400"/>
                  </a:cubicBezTo>
                  <a:cubicBezTo>
                    <a:pt x="4141" y="1425"/>
                    <a:pt x="3595" y="388"/>
                    <a:pt x="2619" y="84"/>
                  </a:cubicBezTo>
                  <a:cubicBezTo>
                    <a:pt x="2437" y="28"/>
                    <a:pt x="2252" y="1"/>
                    <a:pt x="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5079801" y="908069"/>
              <a:ext cx="241057" cy="211227"/>
            </a:xfrm>
            <a:custGeom>
              <a:avLst/>
              <a:gdLst/>
              <a:ahLst/>
              <a:cxnLst/>
              <a:rect l="l" t="t" r="r" b="b"/>
              <a:pathLst>
                <a:path w="4225" h="3702" extrusionOk="0">
                  <a:moveTo>
                    <a:pt x="2115" y="1"/>
                  </a:moveTo>
                  <a:cubicBezTo>
                    <a:pt x="1491" y="1"/>
                    <a:pt x="881" y="317"/>
                    <a:pt x="532" y="890"/>
                  </a:cubicBezTo>
                  <a:cubicBezTo>
                    <a:pt x="1" y="1761"/>
                    <a:pt x="278" y="2900"/>
                    <a:pt x="1151" y="3432"/>
                  </a:cubicBezTo>
                  <a:cubicBezTo>
                    <a:pt x="1451" y="3615"/>
                    <a:pt x="1783" y="3702"/>
                    <a:pt x="2111" y="3702"/>
                  </a:cubicBezTo>
                  <a:cubicBezTo>
                    <a:pt x="2735" y="3702"/>
                    <a:pt x="3344" y="3386"/>
                    <a:pt x="3693" y="2814"/>
                  </a:cubicBezTo>
                  <a:cubicBezTo>
                    <a:pt x="4225" y="1941"/>
                    <a:pt x="3947" y="803"/>
                    <a:pt x="3076" y="271"/>
                  </a:cubicBezTo>
                  <a:cubicBezTo>
                    <a:pt x="2775" y="88"/>
                    <a:pt x="2443"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4784542" y="803141"/>
              <a:ext cx="236265" cy="236275"/>
            </a:xfrm>
            <a:custGeom>
              <a:avLst/>
              <a:gdLst/>
              <a:ahLst/>
              <a:cxnLst/>
              <a:rect l="l" t="t" r="r" b="b"/>
              <a:pathLst>
                <a:path w="4141" h="4141" fill="none" extrusionOk="0">
                  <a:moveTo>
                    <a:pt x="3838" y="2619"/>
                  </a:moveTo>
                  <a:cubicBezTo>
                    <a:pt x="3535" y="3595"/>
                    <a:pt x="2497" y="4140"/>
                    <a:pt x="1522" y="3838"/>
                  </a:cubicBezTo>
                  <a:cubicBezTo>
                    <a:pt x="546" y="3535"/>
                    <a:pt x="1" y="2498"/>
                    <a:pt x="304" y="1522"/>
                  </a:cubicBezTo>
                  <a:cubicBezTo>
                    <a:pt x="608" y="546"/>
                    <a:pt x="1644" y="1"/>
                    <a:pt x="2619" y="303"/>
                  </a:cubicBezTo>
                  <a:cubicBezTo>
                    <a:pt x="3595" y="607"/>
                    <a:pt x="4141" y="1644"/>
                    <a:pt x="3838" y="2619"/>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5079801" y="893177"/>
              <a:ext cx="241057" cy="241068"/>
            </a:xfrm>
            <a:custGeom>
              <a:avLst/>
              <a:gdLst/>
              <a:ahLst/>
              <a:cxnLst/>
              <a:rect l="l" t="t" r="r" b="b"/>
              <a:pathLst>
                <a:path w="4225" h="4225" fill="none" extrusionOk="0">
                  <a:moveTo>
                    <a:pt x="3076" y="532"/>
                  </a:moveTo>
                  <a:cubicBezTo>
                    <a:pt x="3947" y="1064"/>
                    <a:pt x="4225" y="2202"/>
                    <a:pt x="3693" y="3075"/>
                  </a:cubicBezTo>
                  <a:cubicBezTo>
                    <a:pt x="3161" y="3947"/>
                    <a:pt x="2023" y="4224"/>
                    <a:pt x="1151" y="3693"/>
                  </a:cubicBezTo>
                  <a:cubicBezTo>
                    <a:pt x="278" y="3161"/>
                    <a:pt x="1" y="2022"/>
                    <a:pt x="532" y="1151"/>
                  </a:cubicBezTo>
                  <a:cubicBezTo>
                    <a:pt x="1064" y="277"/>
                    <a:pt x="2202" y="0"/>
                    <a:pt x="3076" y="532"/>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006086" y="859913"/>
              <a:ext cx="123581" cy="84445"/>
            </a:xfrm>
            <a:custGeom>
              <a:avLst/>
              <a:gdLst/>
              <a:ahLst/>
              <a:cxnLst/>
              <a:rect l="l" t="t" r="r" b="b"/>
              <a:pathLst>
                <a:path w="2166" h="1480" fill="none" extrusionOk="0">
                  <a:moveTo>
                    <a:pt x="0" y="859"/>
                  </a:moveTo>
                  <a:cubicBezTo>
                    <a:pt x="172" y="309"/>
                    <a:pt x="757" y="1"/>
                    <a:pt x="1307" y="172"/>
                  </a:cubicBezTo>
                  <a:cubicBezTo>
                    <a:pt x="1858" y="344"/>
                    <a:pt x="2166" y="929"/>
                    <a:pt x="1995" y="1479"/>
                  </a:cubicBez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5301175" y="990232"/>
              <a:ext cx="131740" cy="54832"/>
            </a:xfrm>
            <a:custGeom>
              <a:avLst/>
              <a:gdLst/>
              <a:ahLst/>
              <a:cxnLst/>
              <a:rect l="l" t="t" r="r" b="b"/>
              <a:pathLst>
                <a:path w="2309" h="961" fill="none" extrusionOk="0">
                  <a:moveTo>
                    <a:pt x="1" y="960"/>
                  </a:moveTo>
                  <a:lnTo>
                    <a:pt x="1405" y="221"/>
                  </a:lnTo>
                  <a:cubicBezTo>
                    <a:pt x="1827" y="0"/>
                    <a:pt x="2308" y="399"/>
                    <a:pt x="2166" y="855"/>
                  </a:cubicBezTo>
                  <a:lnTo>
                    <a:pt x="2166" y="855"/>
                  </a:ln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4871151" y="902078"/>
              <a:ext cx="67154" cy="35376"/>
            </a:xfrm>
            <a:custGeom>
              <a:avLst/>
              <a:gdLst/>
              <a:ahLst/>
              <a:cxnLst/>
              <a:rect l="l" t="t" r="r" b="b"/>
              <a:pathLst>
                <a:path w="1177" h="620" fill="none" extrusionOk="0">
                  <a:moveTo>
                    <a:pt x="1176" y="1"/>
                  </a:moveTo>
                  <a:lnTo>
                    <a:pt x="0" y="620"/>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4903616" y="941277"/>
              <a:ext cx="36515" cy="19342"/>
            </a:xfrm>
            <a:custGeom>
              <a:avLst/>
              <a:gdLst/>
              <a:ahLst/>
              <a:cxnLst/>
              <a:rect l="l" t="t" r="r" b="b"/>
              <a:pathLst>
                <a:path w="640" h="339" fill="none" extrusionOk="0">
                  <a:moveTo>
                    <a:pt x="639" y="1"/>
                  </a:moveTo>
                  <a:lnTo>
                    <a:pt x="0" y="338"/>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180504" y="998163"/>
              <a:ext cx="67154" cy="35376"/>
            </a:xfrm>
            <a:custGeom>
              <a:avLst/>
              <a:gdLst/>
              <a:ahLst/>
              <a:cxnLst/>
              <a:rect l="l" t="t" r="r" b="b"/>
              <a:pathLst>
                <a:path w="1177" h="620" fill="none" extrusionOk="0">
                  <a:moveTo>
                    <a:pt x="1177" y="0"/>
                  </a:moveTo>
                  <a:lnTo>
                    <a:pt x="1" y="619"/>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5212911" y="1037419"/>
              <a:ext cx="36572" cy="19228"/>
            </a:xfrm>
            <a:custGeom>
              <a:avLst/>
              <a:gdLst/>
              <a:ahLst/>
              <a:cxnLst/>
              <a:rect l="l" t="t" r="r" b="b"/>
              <a:pathLst>
                <a:path w="641" h="337" fill="none" extrusionOk="0">
                  <a:moveTo>
                    <a:pt x="641" y="1"/>
                  </a:moveTo>
                  <a:lnTo>
                    <a:pt x="1" y="337"/>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2"/>
          <p:cNvGrpSpPr/>
          <p:nvPr/>
        </p:nvGrpSpPr>
        <p:grpSpPr>
          <a:xfrm flipH="1">
            <a:off x="2139090" y="367598"/>
            <a:ext cx="720393" cy="684172"/>
            <a:chOff x="4390146" y="1163073"/>
            <a:chExt cx="720393" cy="684172"/>
          </a:xfrm>
        </p:grpSpPr>
        <p:sp>
          <p:nvSpPr>
            <p:cNvPr id="807" name="Google Shape;807;p32"/>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32"/>
          <p:cNvGrpSpPr/>
          <p:nvPr/>
        </p:nvGrpSpPr>
        <p:grpSpPr>
          <a:xfrm flipH="1">
            <a:off x="3324740" y="3366398"/>
            <a:ext cx="2494505" cy="1534047"/>
            <a:chOff x="2734313" y="3319028"/>
            <a:chExt cx="2696762" cy="1655923"/>
          </a:xfrm>
        </p:grpSpPr>
        <p:sp>
          <p:nvSpPr>
            <p:cNvPr id="836" name="Google Shape;836;p32"/>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2"/>
          <p:cNvGrpSpPr/>
          <p:nvPr/>
        </p:nvGrpSpPr>
        <p:grpSpPr>
          <a:xfrm flipH="1">
            <a:off x="3037948" y="4058599"/>
            <a:ext cx="831595" cy="945378"/>
            <a:chOff x="7413357" y="3354055"/>
            <a:chExt cx="734235" cy="829643"/>
          </a:xfrm>
        </p:grpSpPr>
        <p:sp>
          <p:nvSpPr>
            <p:cNvPr id="851" name="Google Shape;851;p32"/>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transition spd="med">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2" name="Google Shape;892;p34"/>
          <p:cNvGrpSpPr/>
          <p:nvPr/>
        </p:nvGrpSpPr>
        <p:grpSpPr>
          <a:xfrm rot="1401365">
            <a:off x="8122195" y="4226375"/>
            <a:ext cx="603599" cy="754269"/>
            <a:chOff x="6299949" y="1876784"/>
            <a:chExt cx="877498" cy="1106698"/>
          </a:xfrm>
        </p:grpSpPr>
        <p:sp>
          <p:nvSpPr>
            <p:cNvPr id="893" name="Google Shape;893;p34"/>
            <p:cNvSpPr/>
            <p:nvPr/>
          </p:nvSpPr>
          <p:spPr>
            <a:xfrm>
              <a:off x="6317969" y="1891605"/>
              <a:ext cx="843220" cy="1074184"/>
            </a:xfrm>
            <a:custGeom>
              <a:avLst/>
              <a:gdLst/>
              <a:ahLst/>
              <a:cxnLst/>
              <a:rect l="l" t="t" r="r" b="b"/>
              <a:pathLst>
                <a:path w="25830" h="32905" extrusionOk="0">
                  <a:moveTo>
                    <a:pt x="11996" y="1"/>
                  </a:moveTo>
                  <a:cubicBezTo>
                    <a:pt x="9816" y="1"/>
                    <a:pt x="7425" y="3082"/>
                    <a:pt x="6417" y="4405"/>
                  </a:cubicBezTo>
                  <a:cubicBezTo>
                    <a:pt x="3722" y="7941"/>
                    <a:pt x="1629" y="12274"/>
                    <a:pt x="826" y="16661"/>
                  </a:cubicBezTo>
                  <a:cubicBezTo>
                    <a:pt x="509" y="18397"/>
                    <a:pt x="1" y="21245"/>
                    <a:pt x="1721" y="22375"/>
                  </a:cubicBezTo>
                  <a:cubicBezTo>
                    <a:pt x="3687" y="23925"/>
                    <a:pt x="7979" y="25000"/>
                    <a:pt x="12959" y="25000"/>
                  </a:cubicBezTo>
                  <a:cubicBezTo>
                    <a:pt x="14403" y="25000"/>
                    <a:pt x="15792" y="24910"/>
                    <a:pt x="17081" y="24742"/>
                  </a:cubicBezTo>
                  <a:cubicBezTo>
                    <a:pt x="17713" y="29505"/>
                    <a:pt x="19372" y="32905"/>
                    <a:pt x="21319" y="32905"/>
                  </a:cubicBezTo>
                  <a:cubicBezTo>
                    <a:pt x="23812" y="32905"/>
                    <a:pt x="25830" y="27337"/>
                    <a:pt x="25830" y="20470"/>
                  </a:cubicBezTo>
                  <a:cubicBezTo>
                    <a:pt x="25830" y="13603"/>
                    <a:pt x="23812" y="8034"/>
                    <a:pt x="21319" y="8034"/>
                  </a:cubicBezTo>
                  <a:cubicBezTo>
                    <a:pt x="19372" y="8034"/>
                    <a:pt x="17713" y="11434"/>
                    <a:pt x="17081" y="16199"/>
                  </a:cubicBezTo>
                  <a:cubicBezTo>
                    <a:pt x="15723" y="16023"/>
                    <a:pt x="14350" y="15937"/>
                    <a:pt x="12977" y="15937"/>
                  </a:cubicBezTo>
                  <a:cubicBezTo>
                    <a:pt x="11970" y="15937"/>
                    <a:pt x="10964" y="15983"/>
                    <a:pt x="9964" y="16075"/>
                  </a:cubicBezTo>
                  <a:cubicBezTo>
                    <a:pt x="10485" y="15233"/>
                    <a:pt x="10989" y="14330"/>
                    <a:pt x="11463" y="13376"/>
                  </a:cubicBezTo>
                  <a:cubicBezTo>
                    <a:pt x="14521" y="7236"/>
                    <a:pt x="15195" y="1347"/>
                    <a:pt x="12967" y="230"/>
                  </a:cubicBezTo>
                  <a:cubicBezTo>
                    <a:pt x="12652" y="71"/>
                    <a:pt x="12326" y="1"/>
                    <a:pt x="119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556767" y="1891605"/>
              <a:ext cx="257275" cy="524768"/>
            </a:xfrm>
            <a:custGeom>
              <a:avLst/>
              <a:gdLst/>
              <a:ahLst/>
              <a:cxnLst/>
              <a:rect l="l" t="t" r="r" b="b"/>
              <a:pathLst>
                <a:path w="7881" h="16075" extrusionOk="0">
                  <a:moveTo>
                    <a:pt x="4683" y="1"/>
                  </a:moveTo>
                  <a:cubicBezTo>
                    <a:pt x="4211" y="1"/>
                    <a:pt x="3729" y="145"/>
                    <a:pt x="3254" y="385"/>
                  </a:cubicBezTo>
                  <a:cubicBezTo>
                    <a:pt x="5175" y="1813"/>
                    <a:pt x="4438" y="7477"/>
                    <a:pt x="1500" y="13378"/>
                  </a:cubicBezTo>
                  <a:cubicBezTo>
                    <a:pt x="1025" y="14330"/>
                    <a:pt x="521" y="15233"/>
                    <a:pt x="1" y="16075"/>
                  </a:cubicBezTo>
                  <a:cubicBezTo>
                    <a:pt x="906" y="15991"/>
                    <a:pt x="1819" y="15947"/>
                    <a:pt x="2731" y="15938"/>
                  </a:cubicBezTo>
                  <a:cubicBezTo>
                    <a:pt x="3222" y="15136"/>
                    <a:pt x="3699" y="14279"/>
                    <a:pt x="4148" y="13378"/>
                  </a:cubicBezTo>
                  <a:cubicBezTo>
                    <a:pt x="7206" y="7236"/>
                    <a:pt x="7880" y="1347"/>
                    <a:pt x="5652" y="230"/>
                  </a:cubicBezTo>
                  <a:cubicBezTo>
                    <a:pt x="5337" y="72"/>
                    <a:pt x="5012" y="1"/>
                    <a:pt x="46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970706" y="2153842"/>
              <a:ext cx="190484" cy="812012"/>
            </a:xfrm>
            <a:custGeom>
              <a:avLst/>
              <a:gdLst/>
              <a:ahLst/>
              <a:cxnLst/>
              <a:rect l="l" t="t" r="r" b="b"/>
              <a:pathLst>
                <a:path w="5835" h="24874" extrusionOk="0">
                  <a:moveTo>
                    <a:pt x="1324" y="1"/>
                  </a:moveTo>
                  <a:cubicBezTo>
                    <a:pt x="864" y="1"/>
                    <a:pt x="419" y="192"/>
                    <a:pt x="1" y="547"/>
                  </a:cubicBezTo>
                  <a:cubicBezTo>
                    <a:pt x="1845" y="2107"/>
                    <a:pt x="3187" y="6841"/>
                    <a:pt x="3187" y="12437"/>
                  </a:cubicBezTo>
                  <a:cubicBezTo>
                    <a:pt x="3187" y="18036"/>
                    <a:pt x="1845" y="22770"/>
                    <a:pt x="1" y="24328"/>
                  </a:cubicBezTo>
                  <a:cubicBezTo>
                    <a:pt x="419" y="24683"/>
                    <a:pt x="864" y="24874"/>
                    <a:pt x="1324" y="24874"/>
                  </a:cubicBezTo>
                  <a:cubicBezTo>
                    <a:pt x="3817" y="24874"/>
                    <a:pt x="5835" y="19304"/>
                    <a:pt x="5835" y="12437"/>
                  </a:cubicBezTo>
                  <a:cubicBezTo>
                    <a:pt x="5835" y="5570"/>
                    <a:pt x="381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6622384" y="2099064"/>
              <a:ext cx="555063" cy="679832"/>
            </a:xfrm>
            <a:custGeom>
              <a:avLst/>
              <a:gdLst/>
              <a:ahLst/>
              <a:cxnLst/>
              <a:rect l="l" t="t" r="r" b="b"/>
              <a:pathLst>
                <a:path w="17003" h="20825" extrusionOk="0">
                  <a:moveTo>
                    <a:pt x="4532" y="1"/>
                  </a:moveTo>
                  <a:cubicBezTo>
                    <a:pt x="4326" y="1"/>
                    <a:pt x="4125" y="115"/>
                    <a:pt x="4066" y="377"/>
                  </a:cubicBezTo>
                  <a:cubicBezTo>
                    <a:pt x="3610" y="2407"/>
                    <a:pt x="2789" y="4646"/>
                    <a:pt x="1695" y="6845"/>
                  </a:cubicBezTo>
                  <a:cubicBezTo>
                    <a:pt x="1235" y="7767"/>
                    <a:pt x="740" y="8659"/>
                    <a:pt x="217" y="9501"/>
                  </a:cubicBezTo>
                  <a:cubicBezTo>
                    <a:pt x="0" y="9853"/>
                    <a:pt x="294" y="10261"/>
                    <a:pt x="644" y="10261"/>
                  </a:cubicBezTo>
                  <a:cubicBezTo>
                    <a:pt x="658" y="10261"/>
                    <a:pt x="671" y="10261"/>
                    <a:pt x="685" y="10260"/>
                  </a:cubicBezTo>
                  <a:cubicBezTo>
                    <a:pt x="1678" y="10169"/>
                    <a:pt x="2669" y="10123"/>
                    <a:pt x="3656" y="10123"/>
                  </a:cubicBezTo>
                  <a:cubicBezTo>
                    <a:pt x="5017" y="10123"/>
                    <a:pt x="6368" y="10210"/>
                    <a:pt x="7695" y="10381"/>
                  </a:cubicBezTo>
                  <a:cubicBezTo>
                    <a:pt x="7716" y="10384"/>
                    <a:pt x="7736" y="10385"/>
                    <a:pt x="7757" y="10385"/>
                  </a:cubicBezTo>
                  <a:cubicBezTo>
                    <a:pt x="8003" y="10385"/>
                    <a:pt x="8217" y="10203"/>
                    <a:pt x="8249" y="9953"/>
                  </a:cubicBezTo>
                  <a:cubicBezTo>
                    <a:pt x="8558" y="7639"/>
                    <a:pt x="9102" y="5665"/>
                    <a:pt x="9827" y="4245"/>
                  </a:cubicBezTo>
                  <a:cubicBezTo>
                    <a:pt x="10492" y="2941"/>
                    <a:pt x="11263" y="2220"/>
                    <a:pt x="11996" y="2220"/>
                  </a:cubicBezTo>
                  <a:cubicBezTo>
                    <a:pt x="12962" y="2220"/>
                    <a:pt x="13955" y="3430"/>
                    <a:pt x="14720" y="5536"/>
                  </a:cubicBezTo>
                  <a:cubicBezTo>
                    <a:pt x="15551" y="7832"/>
                    <a:pt x="16011" y="10894"/>
                    <a:pt x="16011" y="14159"/>
                  </a:cubicBezTo>
                  <a:cubicBezTo>
                    <a:pt x="16011" y="16293"/>
                    <a:pt x="15810" y="18391"/>
                    <a:pt x="15428" y="20226"/>
                  </a:cubicBezTo>
                  <a:cubicBezTo>
                    <a:pt x="15369" y="20510"/>
                    <a:pt x="15631" y="20825"/>
                    <a:pt x="15915" y="20825"/>
                  </a:cubicBezTo>
                  <a:cubicBezTo>
                    <a:pt x="16146" y="20825"/>
                    <a:pt x="16352" y="20663"/>
                    <a:pt x="16400" y="20428"/>
                  </a:cubicBezTo>
                  <a:cubicBezTo>
                    <a:pt x="16795" y="18528"/>
                    <a:pt x="17003" y="16360"/>
                    <a:pt x="17003" y="14159"/>
                  </a:cubicBezTo>
                  <a:cubicBezTo>
                    <a:pt x="17003" y="10782"/>
                    <a:pt x="16524" y="7599"/>
                    <a:pt x="15652" y="5198"/>
                  </a:cubicBezTo>
                  <a:cubicBezTo>
                    <a:pt x="14724" y="2638"/>
                    <a:pt x="13424" y="1227"/>
                    <a:pt x="11996" y="1227"/>
                  </a:cubicBezTo>
                  <a:cubicBezTo>
                    <a:pt x="11200" y="1227"/>
                    <a:pt x="10022" y="1672"/>
                    <a:pt x="8940" y="3795"/>
                  </a:cubicBezTo>
                  <a:cubicBezTo>
                    <a:pt x="8218" y="5211"/>
                    <a:pt x="7668" y="7120"/>
                    <a:pt x="7334" y="9335"/>
                  </a:cubicBezTo>
                  <a:cubicBezTo>
                    <a:pt x="6121" y="9198"/>
                    <a:pt x="4892" y="9130"/>
                    <a:pt x="3654" y="9130"/>
                  </a:cubicBezTo>
                  <a:cubicBezTo>
                    <a:pt x="2957" y="9130"/>
                    <a:pt x="2259" y="9152"/>
                    <a:pt x="1559" y="9195"/>
                  </a:cubicBezTo>
                  <a:cubicBezTo>
                    <a:pt x="1916" y="8577"/>
                    <a:pt x="2258" y="7939"/>
                    <a:pt x="2583" y="7288"/>
                  </a:cubicBezTo>
                  <a:cubicBezTo>
                    <a:pt x="3713" y="5018"/>
                    <a:pt x="4562" y="2703"/>
                    <a:pt x="5034" y="593"/>
                  </a:cubicBezTo>
                  <a:cubicBezTo>
                    <a:pt x="5116" y="227"/>
                    <a:pt x="4820" y="1"/>
                    <a:pt x="4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6299949" y="1876784"/>
              <a:ext cx="833296" cy="1106698"/>
            </a:xfrm>
            <a:custGeom>
              <a:avLst/>
              <a:gdLst/>
              <a:ahLst/>
              <a:cxnLst/>
              <a:rect l="l" t="t" r="r" b="b"/>
              <a:pathLst>
                <a:path w="25526" h="33901" extrusionOk="0">
                  <a:moveTo>
                    <a:pt x="12550" y="1"/>
                  </a:moveTo>
                  <a:cubicBezTo>
                    <a:pt x="11616" y="1"/>
                    <a:pt x="10582" y="473"/>
                    <a:pt x="9464" y="1415"/>
                  </a:cubicBezTo>
                  <a:cubicBezTo>
                    <a:pt x="8189" y="2488"/>
                    <a:pt x="7099" y="3916"/>
                    <a:pt x="6576" y="4602"/>
                  </a:cubicBezTo>
                  <a:cubicBezTo>
                    <a:pt x="3688" y="8393"/>
                    <a:pt x="1670" y="12822"/>
                    <a:pt x="893" y="17071"/>
                  </a:cubicBezTo>
                  <a:cubicBezTo>
                    <a:pt x="559" y="18898"/>
                    <a:pt x="1" y="21953"/>
                    <a:pt x="1983" y="23276"/>
                  </a:cubicBezTo>
                  <a:cubicBezTo>
                    <a:pt x="4127" y="24954"/>
                    <a:pt x="8542" y="25996"/>
                    <a:pt x="13513" y="25996"/>
                  </a:cubicBezTo>
                  <a:cubicBezTo>
                    <a:pt x="14775" y="25996"/>
                    <a:pt x="16016" y="25927"/>
                    <a:pt x="17211" y="25792"/>
                  </a:cubicBezTo>
                  <a:cubicBezTo>
                    <a:pt x="17545" y="28010"/>
                    <a:pt x="18097" y="29919"/>
                    <a:pt x="18820" y="31334"/>
                  </a:cubicBezTo>
                  <a:cubicBezTo>
                    <a:pt x="19901" y="33455"/>
                    <a:pt x="21077" y="33901"/>
                    <a:pt x="21873" y="33901"/>
                  </a:cubicBezTo>
                  <a:cubicBezTo>
                    <a:pt x="23236" y="33901"/>
                    <a:pt x="24448" y="32672"/>
                    <a:pt x="25374" y="30343"/>
                  </a:cubicBezTo>
                  <a:cubicBezTo>
                    <a:pt x="25526" y="29961"/>
                    <a:pt x="25202" y="29672"/>
                    <a:pt x="24887" y="29672"/>
                  </a:cubicBezTo>
                  <a:cubicBezTo>
                    <a:pt x="24711" y="29672"/>
                    <a:pt x="24537" y="29763"/>
                    <a:pt x="24452" y="29978"/>
                  </a:cubicBezTo>
                  <a:cubicBezTo>
                    <a:pt x="23711" y="31840"/>
                    <a:pt x="22772" y="32909"/>
                    <a:pt x="21875" y="32909"/>
                  </a:cubicBezTo>
                  <a:cubicBezTo>
                    <a:pt x="21140" y="32909"/>
                    <a:pt x="20369" y="32189"/>
                    <a:pt x="19704" y="30885"/>
                  </a:cubicBezTo>
                  <a:cubicBezTo>
                    <a:pt x="18981" y="29465"/>
                    <a:pt x="18435" y="27491"/>
                    <a:pt x="18129" y="25177"/>
                  </a:cubicBezTo>
                  <a:cubicBezTo>
                    <a:pt x="18096" y="24927"/>
                    <a:pt x="17880" y="24745"/>
                    <a:pt x="17634" y="24745"/>
                  </a:cubicBezTo>
                  <a:cubicBezTo>
                    <a:pt x="17613" y="24745"/>
                    <a:pt x="17593" y="24746"/>
                    <a:pt x="17572" y="24748"/>
                  </a:cubicBezTo>
                  <a:cubicBezTo>
                    <a:pt x="16270" y="24916"/>
                    <a:pt x="14905" y="25003"/>
                    <a:pt x="13513" y="25003"/>
                  </a:cubicBezTo>
                  <a:cubicBezTo>
                    <a:pt x="8815" y="25003"/>
                    <a:pt x="4524" y="24013"/>
                    <a:pt x="2582" y="22485"/>
                  </a:cubicBezTo>
                  <a:cubicBezTo>
                    <a:pt x="2571" y="22476"/>
                    <a:pt x="2559" y="22466"/>
                    <a:pt x="2548" y="22459"/>
                  </a:cubicBezTo>
                  <a:cubicBezTo>
                    <a:pt x="1093" y="21504"/>
                    <a:pt x="1580" y="18841"/>
                    <a:pt x="1870" y="17249"/>
                  </a:cubicBezTo>
                  <a:cubicBezTo>
                    <a:pt x="2619" y="13150"/>
                    <a:pt x="4570" y="8872"/>
                    <a:pt x="7366" y="5205"/>
                  </a:cubicBezTo>
                  <a:cubicBezTo>
                    <a:pt x="7868" y="4546"/>
                    <a:pt x="8911" y="3177"/>
                    <a:pt x="10104" y="2173"/>
                  </a:cubicBezTo>
                  <a:cubicBezTo>
                    <a:pt x="11035" y="1391"/>
                    <a:pt x="11855" y="997"/>
                    <a:pt x="12552" y="997"/>
                  </a:cubicBezTo>
                  <a:cubicBezTo>
                    <a:pt x="12819" y="997"/>
                    <a:pt x="13068" y="1055"/>
                    <a:pt x="13298" y="1171"/>
                  </a:cubicBezTo>
                  <a:cubicBezTo>
                    <a:pt x="14059" y="1553"/>
                    <a:pt x="14430" y="2832"/>
                    <a:pt x="14319" y="4680"/>
                  </a:cubicBezTo>
                  <a:cubicBezTo>
                    <a:pt x="14298" y="5016"/>
                    <a:pt x="14560" y="5192"/>
                    <a:pt x="14820" y="5192"/>
                  </a:cubicBezTo>
                  <a:cubicBezTo>
                    <a:pt x="15056" y="5192"/>
                    <a:pt x="15291" y="5046"/>
                    <a:pt x="15310" y="4741"/>
                  </a:cubicBezTo>
                  <a:cubicBezTo>
                    <a:pt x="15451" y="2410"/>
                    <a:pt x="14911" y="869"/>
                    <a:pt x="13744" y="285"/>
                  </a:cubicBezTo>
                  <a:cubicBezTo>
                    <a:pt x="13366" y="95"/>
                    <a:pt x="12968" y="1"/>
                    <a:pt x="1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6391257" y="2240025"/>
              <a:ext cx="113409" cy="291259"/>
            </a:xfrm>
            <a:custGeom>
              <a:avLst/>
              <a:gdLst/>
              <a:ahLst/>
              <a:cxnLst/>
              <a:rect l="l" t="t" r="r" b="b"/>
              <a:pathLst>
                <a:path w="3474" h="8922" extrusionOk="0">
                  <a:moveTo>
                    <a:pt x="2798" y="0"/>
                  </a:moveTo>
                  <a:cubicBezTo>
                    <a:pt x="2643" y="0"/>
                    <a:pt x="2489" y="74"/>
                    <a:pt x="2391" y="252"/>
                  </a:cubicBezTo>
                  <a:cubicBezTo>
                    <a:pt x="110" y="4411"/>
                    <a:pt x="9" y="8254"/>
                    <a:pt x="5" y="8415"/>
                  </a:cubicBezTo>
                  <a:cubicBezTo>
                    <a:pt x="1" y="8665"/>
                    <a:pt x="249" y="8922"/>
                    <a:pt x="503" y="8922"/>
                  </a:cubicBezTo>
                  <a:cubicBezTo>
                    <a:pt x="772" y="8922"/>
                    <a:pt x="992" y="8705"/>
                    <a:pt x="999" y="8434"/>
                  </a:cubicBezTo>
                  <a:cubicBezTo>
                    <a:pt x="999" y="8399"/>
                    <a:pt x="1097" y="4677"/>
                    <a:pt x="3262" y="729"/>
                  </a:cubicBezTo>
                  <a:cubicBezTo>
                    <a:pt x="3473" y="345"/>
                    <a:pt x="3133" y="0"/>
                    <a:pt x="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4E170164-A49A-4CA4-FEF4-502E08D7FBB0}"/>
              </a:ext>
            </a:extLst>
          </p:cNvPr>
          <p:cNvSpPr txBox="1"/>
          <p:nvPr/>
        </p:nvSpPr>
        <p:spPr>
          <a:xfrm>
            <a:off x="343671" y="108877"/>
            <a:ext cx="8492635" cy="2350965"/>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Một ca nô đi xuôi dòng một quãng đường 42 km hết 1 giờ 30 phút và ngược dòng quãng đường đó hết 2 giờ 6 phút. Tính tốc độ của ca nô khi nước yên lặng và tốc độ của dòng nước. Biết rằng tốc độ của ca nô khi nước yên lặng không đổi trên suốt quãng đường và tốc độ của dòng nước cũng không đổi khi ca nô chuyển động.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21118E8-2787-E583-039B-3F812DB48F60}"/>
              </a:ext>
            </a:extLst>
          </p:cNvPr>
          <p:cNvSpPr txBox="1"/>
          <p:nvPr/>
        </p:nvSpPr>
        <p:spPr>
          <a:xfrm>
            <a:off x="343671" y="254227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CFF9C9-0988-6181-2E76-1EDB35B42C9D}"/>
                  </a:ext>
                </a:extLst>
              </p:cNvPr>
              <p:cNvSpPr txBox="1"/>
              <p:nvPr/>
            </p:nvSpPr>
            <p:spPr>
              <a:xfrm>
                <a:off x="1259089" y="2896172"/>
                <a:ext cx="6726225" cy="1575560"/>
              </a:xfrm>
              <a:prstGeom prst="rect">
                <a:avLst/>
              </a:prstGeom>
              <a:noFill/>
            </p:spPr>
            <p:txBody>
              <a:bodyPr wrap="square">
                <a:spAutoFit/>
              </a:bodyPr>
              <a:lstStyle/>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Đổi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1,5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2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2,1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lặng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FF9C9-0988-6181-2E76-1EDB35B42C9D}"/>
                  </a:ext>
                </a:extLst>
              </p:cNvPr>
              <p:cNvSpPr txBox="1">
                <a:spLocks noRot="1" noChangeAspect="1" noMove="1" noResize="1" noEditPoints="1" noAdjustHandles="1" noChangeArrowheads="1" noChangeShapeType="1" noTextEdit="1"/>
              </p:cNvSpPr>
              <p:nvPr/>
            </p:nvSpPr>
            <p:spPr>
              <a:xfrm>
                <a:off x="1259089" y="2896172"/>
                <a:ext cx="6726225" cy="1575560"/>
              </a:xfrm>
              <a:prstGeom prst="rect">
                <a:avLst/>
              </a:prstGeom>
              <a:blipFill>
                <a:blip r:embed="rId4"/>
                <a:stretch>
                  <a:fillRect l="-997" r="-907" b="-579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0C70082-A84D-B54E-4342-618C05C694DE}"/>
              </a:ext>
            </a:extLst>
          </p:cNvPr>
          <p:cNvSpPr/>
          <p:nvPr/>
        </p:nvSpPr>
        <p:spPr>
          <a:xfrm>
            <a:off x="343671" y="10887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ustDataLst>
      <p:tags r:id="rId1"/>
    </p:custData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10" name="Google Shape;610;p27"/>
          <p:cNvGrpSpPr/>
          <p:nvPr/>
        </p:nvGrpSpPr>
        <p:grpSpPr>
          <a:xfrm flipH="1">
            <a:off x="8426369" y="4444678"/>
            <a:ext cx="498005" cy="579956"/>
            <a:chOff x="5719616" y="2003960"/>
            <a:chExt cx="326298" cy="475802"/>
          </a:xfrm>
        </p:grpSpPr>
        <p:sp>
          <p:nvSpPr>
            <p:cNvPr id="611" name="Google Shape;611;p27"/>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ounded Rectangle 8">
            <a:extLst>
              <a:ext uri="{FF2B5EF4-FFF2-40B4-BE49-F238E27FC236}">
                <a16:creationId xmlns:a16="http://schemas.microsoft.com/office/drawing/2014/main" id="{5F169945-6953-9EB7-391D-F8A8EBE3CDF7}"/>
              </a:ext>
            </a:extLst>
          </p:cNvPr>
          <p:cNvSpPr/>
          <p:nvPr/>
        </p:nvSpPr>
        <p:spPr>
          <a:xfrm>
            <a:off x="303288" y="778755"/>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0000"/>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303288" y="391513"/>
                <a:ext cx="8566379" cy="411471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      (1)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   (2)</m:t>
                            </m:r>
                          </m:e>
                        </m:eqAr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 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rồi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câu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luận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303288" y="391513"/>
                <a:ext cx="8566379" cy="4114716"/>
              </a:xfrm>
              <a:prstGeom prst="rect">
                <a:avLst/>
              </a:prstGeom>
              <a:blipFill>
                <a:blip r:embed="rId4"/>
                <a:stretch>
                  <a:fillRect l="-783" r="-712" b="-1630"/>
                </a:stretch>
              </a:blipFill>
            </p:spPr>
            <p:txBody>
              <a:bodyPr/>
              <a:lstStyle/>
              <a:p>
                <a:r>
                  <a:rPr lang="en-US">
                    <a:noFill/>
                  </a:rPr>
                  <a:t> </a:t>
                </a:r>
              </a:p>
            </p:txBody>
          </p:sp>
        </mc:Fallback>
      </mc:AlternateContent>
    </p:spTree>
    <p:custDataLst>
      <p:tags r:id="rId1"/>
    </p:custData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7" name="TextBox 6">
            <a:extLst>
              <a:ext uri="{FF2B5EF4-FFF2-40B4-BE49-F238E27FC236}">
                <a16:creationId xmlns:a16="http://schemas.microsoft.com/office/drawing/2014/main" id="{E21118E8-2787-E583-039B-3F812DB48F60}"/>
              </a:ext>
            </a:extLst>
          </p:cNvPr>
          <p:cNvSpPr txBox="1"/>
          <p:nvPr/>
        </p:nvSpPr>
        <p:spPr>
          <a:xfrm>
            <a:off x="160791" y="14197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CFF9C9-0988-6181-2E76-1EDB35B42C9D}"/>
                  </a:ext>
                </a:extLst>
              </p:cNvPr>
              <p:cNvSpPr txBox="1"/>
              <p:nvPr/>
            </p:nvSpPr>
            <p:spPr>
              <a:xfrm>
                <a:off x="241063" y="244849"/>
                <a:ext cx="8661873" cy="4436727"/>
              </a:xfrm>
              <a:prstGeom prst="rect">
                <a:avLst/>
              </a:prstGeom>
              <a:noFill/>
            </p:spPr>
            <p:txBody>
              <a:bodyPr wrap="square">
                <a:spAutoFit/>
              </a:bodyPr>
              <a:lstStyle/>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xuôi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ngược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m:t>
                            </m:r>
                            <m:d>
                              <m:d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=42</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m:t>
                            </m:r>
                            <m:d>
                              <m:d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=42</m:t>
                            </m:r>
                          </m:e>
                        </m:eqArr>
                      </m:e>
                    </m:d>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hay</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=28</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e>
                        </m:eqArr>
                      </m:e>
                    </m:d>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vế</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=48</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tức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Thay</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vào</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=28</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tức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lặng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24 km/h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4 km/h.</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FF9C9-0988-6181-2E76-1EDB35B42C9D}"/>
                  </a:ext>
                </a:extLst>
              </p:cNvPr>
              <p:cNvSpPr txBox="1">
                <a:spLocks noRot="1" noChangeAspect="1" noMove="1" noResize="1" noEditPoints="1" noAdjustHandles="1" noChangeArrowheads="1" noChangeShapeType="1" noTextEdit="1"/>
              </p:cNvSpPr>
              <p:nvPr/>
            </p:nvSpPr>
            <p:spPr>
              <a:xfrm>
                <a:off x="241063" y="244849"/>
                <a:ext cx="8661873" cy="4436727"/>
              </a:xfrm>
              <a:prstGeom prst="rect">
                <a:avLst/>
              </a:prstGeom>
              <a:blipFill>
                <a:blip r:embed="rId4"/>
                <a:stretch>
                  <a:fillRect l="-493" r="-493" b="-96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90555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8" name="TextBox 7">
            <a:extLst>
              <a:ext uri="{FF2B5EF4-FFF2-40B4-BE49-F238E27FC236}">
                <a16:creationId xmlns:a16="http://schemas.microsoft.com/office/drawing/2014/main" id="{354BD9A9-569F-BB8C-6B55-C9030078C855}"/>
              </a:ext>
            </a:extLst>
          </p:cNvPr>
          <p:cNvSpPr txBox="1"/>
          <p:nvPr/>
        </p:nvSpPr>
        <p:spPr>
          <a:xfrm>
            <a:off x="343671" y="108877"/>
            <a:ext cx="8456658" cy="1881990"/>
          </a:xfrm>
          <a:prstGeom prst="rect">
            <a:avLst/>
          </a:prstGeom>
          <a:noFill/>
        </p:spPr>
        <p:txBody>
          <a:bodyPr wrap="square">
            <a:spAutoFit/>
          </a:bodyPr>
          <a:lstStyle/>
          <a:p>
            <a:pPr algn="just">
              <a:lnSpc>
                <a:spcPct val="150000"/>
              </a:lnSpc>
            </a:pPr>
            <a:r>
              <a:rPr lang="pt-BR" sz="2000" dirty="0">
                <a:effectLst/>
                <a:latin typeface="Arial" panose="020B0604020202020204" pitchFamily="34" charset="0"/>
                <a:ea typeface="Times New Roman" panose="02020603050405020304" pitchFamily="18" charset="0"/>
              </a:rPr>
              <a:t>		        Bác Phương chia số tiền 800 triệu đồng của mình cho hai khoản đầu tư. Sau một năm, tổng số tiền lãi thu được là 54 triệu đồng. Lãi suất cho khoản đầu tư thứ nhất là 6%/năm và khoản đầu tư thứ hai là 8%/năm. Tính số tiền bác Phương đầu tư cho mỗi khoản.</a:t>
            </a:r>
            <a:endParaRPr lang="en-US" sz="2000" dirty="0"/>
          </a:p>
        </p:txBody>
      </p:sp>
      <p:sp>
        <p:nvSpPr>
          <p:cNvPr id="9" name="TextBox 8">
            <a:extLst>
              <a:ext uri="{FF2B5EF4-FFF2-40B4-BE49-F238E27FC236}">
                <a16:creationId xmlns:a16="http://schemas.microsoft.com/office/drawing/2014/main" id="{B3ED2609-437D-B45B-08E5-148DF3D90BA6}"/>
              </a:ext>
            </a:extLst>
          </p:cNvPr>
          <p:cNvSpPr txBox="1"/>
          <p:nvPr/>
        </p:nvSpPr>
        <p:spPr>
          <a:xfrm>
            <a:off x="4201609" y="214745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531495" y="2731192"/>
                <a:ext cx="8081009" cy="2037224"/>
              </a:xfrm>
              <a:prstGeom prst="rect">
                <a:avLst/>
              </a:prstGeom>
              <a:noFill/>
            </p:spPr>
            <p:txBody>
              <a:bodyPr wrap="square">
                <a:spAutoFit/>
              </a:bodyPr>
              <a:lstStyle/>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&lt;800</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800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=800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531495" y="2731192"/>
                <a:ext cx="8081009" cy="2037224"/>
              </a:xfrm>
              <a:prstGeom prst="rect">
                <a:avLst/>
              </a:prstGeom>
              <a:blipFill>
                <a:blip r:embed="rId4"/>
                <a:stretch>
                  <a:fillRect l="-754" r="-830" b="-4491"/>
                </a:stretch>
              </a:blipFill>
            </p:spPr>
            <p:txBody>
              <a:bodyPr/>
              <a:lstStyle/>
              <a:p>
                <a:r>
                  <a:rPr lang="en-US">
                    <a:noFill/>
                  </a:rPr>
                  <a:t> </a:t>
                </a:r>
              </a:p>
            </p:txBody>
          </p:sp>
        </mc:Fallback>
      </mc:AlternateContent>
      <p:pic>
        <p:nvPicPr>
          <p:cNvPr id="13" name="Picture 2">
            <a:extLst>
              <a:ext uri="{FF2B5EF4-FFF2-40B4-BE49-F238E27FC236}">
                <a16:creationId xmlns:a16="http://schemas.microsoft.com/office/drawing/2014/main" id="{494BB0A6-ADE7-8E8A-C6B5-CE6FF0AF73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95810" y="4471093"/>
            <a:ext cx="817749" cy="779928"/>
          </a:xfrm>
          <a:prstGeom prst="rect">
            <a:avLst/>
          </a:prstGeom>
        </p:spPr>
      </p:pic>
      <p:sp>
        <p:nvSpPr>
          <p:cNvPr id="6" name="Rectangle 5">
            <a:extLst>
              <a:ext uri="{FF2B5EF4-FFF2-40B4-BE49-F238E27FC236}">
                <a16:creationId xmlns:a16="http://schemas.microsoft.com/office/drawing/2014/main" id="{770E3725-E20C-4286-9E86-1207AA9CAE60}"/>
              </a:ext>
            </a:extLst>
          </p:cNvPr>
          <p:cNvSpPr/>
          <p:nvPr/>
        </p:nvSpPr>
        <p:spPr>
          <a:xfrm>
            <a:off x="343671" y="10887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noProof="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9" name="TextBox 8">
            <a:extLst>
              <a:ext uri="{FF2B5EF4-FFF2-40B4-BE49-F238E27FC236}">
                <a16:creationId xmlns:a16="http://schemas.microsoft.com/office/drawing/2014/main" id="{B3ED2609-437D-B45B-08E5-148DF3D90B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849219" y="627236"/>
                <a:ext cx="7445561" cy="4460324"/>
              </a:xfrm>
              <a:prstGeom prst="rect">
                <a:avLst/>
              </a:prstGeom>
              <a:noFill/>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Số</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tiền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lãi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là 54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0,06</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+0,08</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=54 </m:t>
                    </m:r>
                  </m:oMath>
                </a14:m>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hệ</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2000" i="1">
                                <a:latin typeface="Cambria Math" panose="02040503050406030204" pitchFamily="18" charset="0"/>
                                <a:ea typeface="Calibri" panose="020F0502020204030204" pitchFamily="34" charset="0"/>
                                <a:cs typeface="Arial" panose="020B0604020202020204" pitchFamily="34" charset="0"/>
                              </a:rPr>
                            </m:ctrlPr>
                          </m:eqArrPr>
                          <m:e>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=800</m:t>
                            </m:r>
                          </m:e>
                          <m:e>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e>
                        </m:eqArr>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Nhân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vế</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4, ta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hệ</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sau</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2000" i="1">
                                  <a:latin typeface="Cambria Math" panose="02040503050406030204" pitchFamily="18" charset="0"/>
                                  <a:ea typeface="Calibri" panose="020F0502020204030204" pitchFamily="34" charset="0"/>
                                  <a:cs typeface="Arial" panose="020B0604020202020204" pitchFamily="34" charset="0"/>
                                </a:rPr>
                              </m:ctrlPr>
                            </m:eqArrPr>
                            <m:e>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=3200</m:t>
                              </m:r>
                            </m:e>
                            <m:e>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e>
                          </m:eqArr>
                        </m:e>
                      </m:d>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849219" y="627236"/>
                <a:ext cx="7445561" cy="4460324"/>
              </a:xfrm>
              <a:prstGeom prst="rect">
                <a:avLst/>
              </a:prstGeom>
              <a:blipFill>
                <a:blip r:embed="rId4"/>
                <a:stretch>
                  <a:fillRect l="-818" r="-818"/>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CB2192C3-8F4A-0969-351E-CA3EBE2117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41289" y="3732891"/>
            <a:ext cx="1420360" cy="1354669"/>
          </a:xfrm>
          <a:prstGeom prst="rect">
            <a:avLst/>
          </a:prstGeom>
        </p:spPr>
      </p:pic>
    </p:spTree>
    <p:custDataLst>
      <p:tags r:id="rId1"/>
    </p:custDataLst>
    <p:extLst>
      <p:ext uri="{BB962C8B-B14F-4D97-AF65-F5344CB8AC3E}">
        <p14:creationId xmlns:p14="http://schemas.microsoft.com/office/powerpoint/2010/main" val="99409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9" name="TextBox 8">
            <a:extLst>
              <a:ext uri="{FF2B5EF4-FFF2-40B4-BE49-F238E27FC236}">
                <a16:creationId xmlns:a16="http://schemas.microsoft.com/office/drawing/2014/main" id="{B3ED2609-437D-B45B-08E5-148DF3D90B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774924" y="278013"/>
                <a:ext cx="7594151" cy="4153188"/>
              </a:xfrm>
              <a:prstGeom prst="rect">
                <a:avLst/>
              </a:prstGeom>
              <a:noFill/>
            </p:spPr>
            <p:txBody>
              <a:bodyPr wrap="square">
                <a:spAutoFit/>
              </a:bodyPr>
              <a:lstStyle/>
              <a:p>
                <a:pPr algn="just">
                  <a:lnSpc>
                    <a:spcPct val="200000"/>
                  </a:lnSpc>
                  <a:spcBef>
                    <a:spcPts val="60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Trừ</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vế</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trên</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=500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thỏa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mãn</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=500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500+</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=800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tức</a:t>
                </a:r>
                <a:r>
                  <a:rPr lang="fr-FR" sz="20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=300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thỏa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mãn</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số</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tiền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đã</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đầu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tư</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khoản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là 500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khoản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là 300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774924" y="278013"/>
                <a:ext cx="7594151" cy="4153188"/>
              </a:xfrm>
              <a:prstGeom prst="rect">
                <a:avLst/>
              </a:prstGeom>
              <a:blipFill>
                <a:blip r:embed="rId4"/>
                <a:stretch>
                  <a:fillRect l="-803" r="-883" b="-1762"/>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1125F18F-403A-A732-D265-E30AE05BAA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06739" y="4176815"/>
            <a:ext cx="954909" cy="910745"/>
          </a:xfrm>
          <a:prstGeom prst="rect">
            <a:avLst/>
          </a:prstGeom>
        </p:spPr>
      </p:pic>
    </p:spTree>
    <p:custDataLst>
      <p:tags r:id="rId1"/>
    </p:custDataLst>
    <p:extLst>
      <p:ext uri="{BB962C8B-B14F-4D97-AF65-F5344CB8AC3E}">
        <p14:creationId xmlns:p14="http://schemas.microsoft.com/office/powerpoint/2010/main" val="3185962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id="{055DC528-3AD4-E8A2-DBC7-78612FC3048E}"/>
              </a:ext>
            </a:extLst>
          </p:cNvPr>
          <p:cNvSpPr/>
          <p:nvPr/>
        </p:nvSpPr>
        <p:spPr>
          <a:xfrm>
            <a:off x="3366519" y="30481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6</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
        <p:nvSpPr>
          <p:cNvPr id="7" name="TextBox 6">
            <a:extLst>
              <a:ext uri="{FF2B5EF4-FFF2-40B4-BE49-F238E27FC236}">
                <a16:creationId xmlns:a16="http://schemas.microsoft.com/office/drawing/2014/main" id="{5081E205-F2D2-E07D-4428-D26D3AA7EA7F}"/>
              </a:ext>
            </a:extLst>
          </p:cNvPr>
          <p:cNvSpPr txBox="1"/>
          <p:nvPr/>
        </p:nvSpPr>
        <p:spPr>
          <a:xfrm>
            <a:off x="400435" y="801813"/>
            <a:ext cx="8343129" cy="3690177"/>
          </a:xfrm>
          <a:prstGeom prst="rect">
            <a:avLst/>
          </a:prstGeom>
          <a:noFill/>
        </p:spPr>
        <p:txBody>
          <a:bodyPr wrap="square">
            <a:spAutoFit/>
          </a:bodyPr>
          <a:lstStyle/>
          <a:p>
            <a:pPr algn="just">
              <a:lnSpc>
                <a:spcPct val="200000"/>
              </a:lnSpc>
            </a:pPr>
            <a:r>
              <a:rPr lang="pt-BR" sz="2000" dirty="0">
                <a:effectLst/>
                <a:latin typeface="Arial" panose="020B0604020202020204" pitchFamily="34" charset="0"/>
                <a:ea typeface="Times New Roman" panose="02020603050405020304" pitchFamily="18" charset="0"/>
              </a:rPr>
              <a:t>Nhân dịp ngày Giỗ Tổ Hùng Vương, một siêu thị điện máy đã giảm giá nhiều mặt hàng để kích cầu mua sắm. Giá niêm yết của một chiếc tủ lạnh và một chiếc máy giặt có tổng số tiền là 25,4 triệu đồng. Tuy nhiên, trong dịp này tủ lạnh giảm 40% giá niêm yết và máy giặt giảm 25% giá niêm yết. Vì thế, cô Liên đã mua hai mặt hàng trên với tổng số tiền là 16,77 triệu đồng. Hỏi giá niêm yết của mỗi mặt hàng trên là bao nhiêu?</a:t>
            </a:r>
            <a:endParaRPr lang="en-US" sz="2000" dirty="0"/>
          </a:p>
        </p:txBody>
      </p:sp>
    </p:spTree>
    <p:custDataLst>
      <p:tags r:id="rId1"/>
    </p:custDataLst>
    <p:extLst>
      <p:ext uri="{BB962C8B-B14F-4D97-AF65-F5344CB8AC3E}">
        <p14:creationId xmlns:p14="http://schemas.microsoft.com/office/powerpoint/2010/main" val="157312783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54B87C5-633D-5113-E18A-8212AF9BA6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5147A0-4ED9-1D49-A5B6-BFFE403F5E92}"/>
                  </a:ext>
                </a:extLst>
              </p:cNvPr>
              <p:cNvSpPr txBox="1"/>
              <p:nvPr/>
            </p:nvSpPr>
            <p:spPr>
              <a:xfrm>
                <a:off x="577215" y="595410"/>
                <a:ext cx="7989570" cy="3896580"/>
              </a:xfrm>
              <a:prstGeom prst="rect">
                <a:avLst/>
              </a:prstGeom>
              <a:noFill/>
            </p:spPr>
            <p:txBody>
              <a:bodyPr wrap="square">
                <a:spAutoFit/>
              </a:bodyPr>
              <a:lstStyle/>
              <a:p>
                <a:pPr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tủ</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lạnh</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giặt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&lt;25,4</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tủ</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lạnh</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giặt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25,4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=25,4</m:t>
                    </m:r>
                  </m:oMath>
                </a14:m>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Cô</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Liên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đã</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mua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mặt</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16,77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triệu</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0,6</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oMath>
                </a14:m>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hay</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=25,3</m:t>
                            </m:r>
                          </m:e>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147A0-4ED9-1D49-A5B6-BFFE403F5E92}"/>
                  </a:ext>
                </a:extLst>
              </p:cNvPr>
              <p:cNvSpPr txBox="1">
                <a:spLocks noRot="1" noChangeAspect="1" noMove="1" noResize="1" noEditPoints="1" noAdjustHandles="1" noChangeArrowheads="1" noChangeShapeType="1" noTextEdit="1"/>
              </p:cNvSpPr>
              <p:nvPr/>
            </p:nvSpPr>
            <p:spPr>
              <a:xfrm>
                <a:off x="577215" y="595410"/>
                <a:ext cx="7989570" cy="3896580"/>
              </a:xfrm>
              <a:prstGeom prst="rect">
                <a:avLst/>
              </a:prstGeom>
              <a:blipFill>
                <a:blip r:embed="rId3"/>
                <a:stretch>
                  <a:fillRect l="-687" r="-61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968163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54B87C5-633D-5113-E18A-8212AF9BA6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5147A0-4ED9-1D49-A5B6-BFFE403F5E92}"/>
                  </a:ext>
                </a:extLst>
              </p:cNvPr>
              <p:cNvSpPr txBox="1"/>
              <p:nvPr/>
            </p:nvSpPr>
            <p:spPr>
              <a:xfrm>
                <a:off x="349699" y="152789"/>
                <a:ext cx="8444602" cy="4339201"/>
              </a:xfrm>
              <a:prstGeom prst="rect">
                <a:avLst/>
              </a:prstGeom>
              <a:noFill/>
            </p:spPr>
            <p:txBody>
              <a:bodyPr wrap="square">
                <a:spAutoFit/>
              </a:bodyPr>
              <a:lstStyle/>
              <a:p>
                <a:pPr algn="just">
                  <a:lnSpc>
                    <a:spcPct val="150000"/>
                  </a:lnSpc>
                  <a:spcBef>
                    <a:spcPts val="600"/>
                  </a:spcBef>
                  <a:spcAft>
                    <a:spcPts val="600"/>
                  </a:spcAft>
                </a:pP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Nhân</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hai</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vế</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của</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trình</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thứ</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nhất</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với</a:t>
                </a:r>
                <a:r>
                  <a:rPr lang="fr-FR" sz="1800" dirty="0">
                    <a:latin typeface="Arial" panose="020B0604020202020204" pitchFamily="34" charset="0"/>
                    <a:ea typeface="Times New Roman" panose="02020603050405020304" pitchFamily="18" charset="0"/>
                    <a:cs typeface="Times New Roman" panose="02020603050405020304" pitchFamily="18" charset="0"/>
                  </a:rPr>
                  <a:t> 75, ta </a:t>
                </a:r>
                <a:r>
                  <a:rPr lang="fr-FR"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hệ</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mới</a:t>
                </a:r>
                <a:r>
                  <a:rPr lang="fr-FR" sz="18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=1905</m:t>
                              </m:r>
                            </m:e>
                            <m:e>
                              <m:r>
                                <a:rPr lang="fr-FR" sz="1800" i="1">
                                  <a:latin typeface="Cambria Math" panose="02040503050406030204" pitchFamily="18" charset="0"/>
                                  <a:ea typeface="Calibri" panose="020F0502020204030204" pitchFamily="34" charset="0"/>
                                  <a:cs typeface="Arial" panose="020B0604020202020204" pitchFamily="34" charset="0"/>
                                </a:rPr>
                                <m:t>60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=1677</m:t>
                              </m:r>
                            </m:e>
                          </m:eqArr>
                        </m:e>
                      </m:d>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cs typeface="Times New Roman" panose="02020603050405020304" pitchFamily="18" charset="0"/>
                  </a:rPr>
                  <a:t>Trừ</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hai</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vế</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của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nhất</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cho</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hai</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của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hệ</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trên</a:t>
                </a:r>
                <a:r>
                  <a:rPr lang="fr-FR" sz="1800" dirty="0">
                    <a:latin typeface="Arial" panose="020B0604020202020204" pitchFamily="34" charset="0"/>
                    <a:ea typeface="Calibri" panose="020F0502020204030204" pitchFamily="34" charset="0"/>
                    <a:cs typeface="Times New Roman" panose="02020603050405020304" pitchFamily="18" charset="0"/>
                  </a:rPr>
                  <a:t>, ta </a:t>
                </a:r>
                <a:r>
                  <a:rPr lang="fr-FR" sz="1800" dirty="0" err="1">
                    <a:latin typeface="Arial" panose="020B0604020202020204" pitchFamily="34" charset="0"/>
                    <a:ea typeface="Calibri" panose="020F0502020204030204" pitchFamily="34" charset="0"/>
                    <a:cs typeface="Times New Roman" panose="02020603050405020304" pitchFamily="18" charset="0"/>
                  </a:rPr>
                  <a:t>được</a:t>
                </a:r>
                <a:r>
                  <a:rPr lang="fr-FR" sz="18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5</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=228</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tức</a:t>
                </a:r>
                <a:r>
                  <a:rPr lang="fr-FR" sz="18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=15,2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thỏa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mãn</a:t>
                </a:r>
                <a:r>
                  <a:rPr lang="fr-FR"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cs typeface="Times New Roman" panose="02020603050405020304" pitchFamily="18" charset="0"/>
                  </a:rPr>
                  <a:t>Thay</a:t>
                </a:r>
                <a:r>
                  <a:rPr lang="fr-FR"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=15,2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vào</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nhất</a:t>
                </a:r>
                <a:r>
                  <a:rPr lang="fr-FR" sz="1800" dirty="0">
                    <a:latin typeface="Arial" panose="020B0604020202020204" pitchFamily="34" charset="0"/>
                    <a:ea typeface="Calibri" panose="020F0502020204030204" pitchFamily="34" charset="0"/>
                    <a:cs typeface="Times New Roman" panose="02020603050405020304" pitchFamily="18" charset="0"/>
                  </a:rPr>
                  <a:t>, ta </a:t>
                </a:r>
                <a:r>
                  <a:rPr lang="fr-FR" sz="1800" dirty="0" err="1">
                    <a:latin typeface="Arial" panose="020B0604020202020204" pitchFamily="34" charset="0"/>
                    <a:ea typeface="Calibri" panose="020F0502020204030204" pitchFamily="34" charset="0"/>
                    <a:cs typeface="Times New Roman" panose="02020603050405020304" pitchFamily="18" charset="0"/>
                  </a:rPr>
                  <a:t>có</a:t>
                </a:r>
                <a:r>
                  <a:rPr lang="fr-FR" sz="18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15,2+</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=25,4</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tức</a:t>
                </a:r>
                <a:r>
                  <a:rPr lang="fr-FR" sz="18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thỏa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mãn</a:t>
                </a:r>
                <a:r>
                  <a:rPr lang="fr-FR"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giá</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niêm</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yết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một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chiếc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tủ</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lạnh</a:t>
                </a:r>
                <a:r>
                  <a:rPr lang="fr-FR" sz="1800" dirty="0">
                    <a:latin typeface="Arial" panose="020B0604020202020204" pitchFamily="34" charset="0"/>
                    <a:ea typeface="Calibri" panose="020F0502020204030204" pitchFamily="34" charset="0"/>
                  </a:rPr>
                  <a:t> là 15,2 </a:t>
                </a:r>
                <a:r>
                  <a:rPr lang="fr-FR" sz="1800" dirty="0" err="1">
                    <a:latin typeface="Arial" panose="020B0604020202020204" pitchFamily="34" charset="0"/>
                    <a:ea typeface="Calibri" panose="020F0502020204030204" pitchFamily="34" charset="0"/>
                  </a:rPr>
                  <a:t>triệu</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đồng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và</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giá</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niêm</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yết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một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chiếc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máy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giặt</a:t>
                </a:r>
                <a:r>
                  <a:rPr lang="fr-FR" sz="1800" dirty="0">
                    <a:latin typeface="Arial" panose="020B0604020202020204" pitchFamily="34" charset="0"/>
                    <a:ea typeface="Calibri" panose="020F0502020204030204" pitchFamily="34" charset="0"/>
                  </a:rPr>
                  <a:t> là 10,2 </a:t>
                </a:r>
                <a:r>
                  <a:rPr lang="fr-FR" sz="1800" dirty="0" err="1">
                    <a:latin typeface="Arial" panose="020B0604020202020204" pitchFamily="34" charset="0"/>
                    <a:ea typeface="Calibri" panose="020F0502020204030204" pitchFamily="34" charset="0"/>
                  </a:rPr>
                  <a:t>triệu</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đồng</a:t>
                </a:r>
                <a:r>
                  <a:rPr lang="fr-FR" sz="1800" dirty="0">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147A0-4ED9-1D49-A5B6-BFFE403F5E92}"/>
                  </a:ext>
                </a:extLst>
              </p:cNvPr>
              <p:cNvSpPr txBox="1">
                <a:spLocks noRot="1" noChangeAspect="1" noMove="1" noResize="1" noEditPoints="1" noAdjustHandles="1" noChangeArrowheads="1" noChangeShapeType="1" noTextEdit="1"/>
              </p:cNvSpPr>
              <p:nvPr/>
            </p:nvSpPr>
            <p:spPr>
              <a:xfrm>
                <a:off x="349699" y="152789"/>
                <a:ext cx="8444602" cy="4339201"/>
              </a:xfrm>
              <a:prstGeom prst="rect">
                <a:avLst/>
              </a:prstGeom>
              <a:blipFill>
                <a:blip r:embed="rId3"/>
                <a:stretch>
                  <a:fillRect l="-577" r="-577" b="-126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83800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6A302-FEAF-A3BA-1E3A-96E22D67B4B3}"/>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2737BE-8626-F7A0-99E1-A79885C1249F}"/>
                  </a:ext>
                </a:extLst>
              </p:cNvPr>
              <p:cNvSpPr txBox="1"/>
              <p:nvPr/>
            </p:nvSpPr>
            <p:spPr>
              <a:xfrm>
                <a:off x="231649" y="339320"/>
                <a:ext cx="8680701" cy="1396664"/>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Tìm các hệ số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để cân bằng mỗi phương trình phản ứng hóa học sau: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𝐹𝑒</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3</m:t>
                        </m:r>
                      </m:sub>
                    </m:sSub>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3</m:t>
                        </m:r>
                      </m:sub>
                    </m:s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𝐹𝑒</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02737BE-8626-F7A0-99E1-A79885C1249F}"/>
                  </a:ext>
                </a:extLst>
              </p:cNvPr>
              <p:cNvSpPr txBox="1">
                <a:spLocks noRot="1" noChangeAspect="1" noMove="1" noResize="1" noEditPoints="1" noAdjustHandles="1" noChangeArrowheads="1" noChangeShapeType="1" noTextEdit="1"/>
              </p:cNvSpPr>
              <p:nvPr/>
            </p:nvSpPr>
            <p:spPr>
              <a:xfrm>
                <a:off x="231649" y="339320"/>
                <a:ext cx="8680701" cy="1396664"/>
              </a:xfrm>
              <a:prstGeom prst="rect">
                <a:avLst/>
              </a:prstGeom>
              <a:blipFill>
                <a:blip r:embed="rId3"/>
                <a:stretch>
                  <a:fillRect l="-562" r="-562" b="-567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7C52B7F8-DD07-B06E-B67F-197A4FF4352A}"/>
              </a:ext>
            </a:extLst>
          </p:cNvPr>
          <p:cNvSpPr txBox="1"/>
          <p:nvPr/>
        </p:nvSpPr>
        <p:spPr>
          <a:xfrm>
            <a:off x="223967" y="197965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5DC885-5FD1-D055-E599-3F77FABF2F1F}"/>
                  </a:ext>
                </a:extLst>
              </p:cNvPr>
              <p:cNvSpPr txBox="1"/>
              <p:nvPr/>
            </p:nvSpPr>
            <p:spPr>
              <a:xfrm>
                <a:off x="817244" y="1764214"/>
                <a:ext cx="7875269" cy="3286605"/>
              </a:xfrm>
              <a:prstGeom prst="rect">
                <a:avLst/>
              </a:prstGeom>
              <a:noFill/>
            </p:spPr>
            <p:txBody>
              <a:bodyPr wrap="square">
                <a:spAutoFit/>
              </a:bodyPr>
              <a:lstStyle/>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a) Theo </a:t>
                </a:r>
                <a:r>
                  <a:rPr lang="fr-FR" sz="1700" dirty="0" err="1">
                    <a:solidFill>
                      <a:srgbClr val="000000"/>
                    </a:solidFill>
                    <a:effectLst/>
                    <a:latin typeface="Arial" panose="020B0604020202020204" pitchFamily="34" charset="0"/>
                    <a:ea typeface="Times New Roman" panose="02020603050405020304" pitchFamily="18" charset="0"/>
                  </a:rPr>
                  <a:t>định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luật</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bảo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toàn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nguyên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tố</a:t>
                </a:r>
                <a:r>
                  <a:rPr lang="fr-FR" sz="1700" dirty="0">
                    <a:solidFill>
                      <a:srgbClr val="000000"/>
                    </a:solidFill>
                    <a:effectLst/>
                    <a:latin typeface="Arial" panose="020B0604020202020204" pitchFamily="34" charset="0"/>
                    <a:ea typeface="Times New Roman" panose="02020603050405020304" pitchFamily="18" charset="0"/>
                  </a:rPr>
                  <a:t> Fe </a:t>
                </a:r>
                <a:r>
                  <a:rPr lang="fr-FR" sz="1700" dirty="0" err="1">
                    <a:solidFill>
                      <a:srgbClr val="000000"/>
                    </a:solidFill>
                    <a:effectLst/>
                    <a:latin typeface="Arial" panose="020B0604020202020204" pitchFamily="34" charset="0"/>
                    <a:ea typeface="Times New Roman" panose="02020603050405020304" pitchFamily="18" charset="0"/>
                  </a:rPr>
                  <a:t>và</a:t>
                </a:r>
                <a:r>
                  <a:rPr lang="fr-FR" sz="1700" dirty="0">
                    <a:solidFill>
                      <a:srgbClr val="000000"/>
                    </a:solidFill>
                    <a:effectLst/>
                    <a:latin typeface="Arial" panose="020B0604020202020204" pitchFamily="34" charset="0"/>
                    <a:ea typeface="Times New Roman" panose="02020603050405020304" pitchFamily="18" charset="0"/>
                  </a:rPr>
                  <a:t> Cl ta </a:t>
                </a:r>
                <a:r>
                  <a:rPr lang="fr-FR" sz="1700" dirty="0" err="1">
                    <a:solidFill>
                      <a:srgbClr val="000000"/>
                    </a:solidFill>
                    <a:effectLst/>
                    <a:latin typeface="Arial" panose="020B0604020202020204" pitchFamily="34" charset="0"/>
                    <a:ea typeface="Times New Roman" panose="02020603050405020304" pitchFamily="18" charset="0"/>
                  </a:rPr>
                  <a:t>có</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hệ</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a:t>
                </a:r>
                <a:r>
                  <a:rPr lang="en-US" sz="17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e>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eqArr>
                      </m:e>
                    </m:d>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err="1">
                    <a:solidFill>
                      <a:srgbClr val="000000"/>
                    </a:solidFill>
                    <a:effectLst/>
                    <a:latin typeface="Arial" panose="020B0604020202020204" pitchFamily="34" charset="0"/>
                    <a:ea typeface="Times New Roman" panose="02020603050405020304" pitchFamily="18" charset="0"/>
                  </a:rPr>
                  <a:t>Thay</a:t>
                </a: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oMath>
                </a14:m>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vào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thứ</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hai</a:t>
                </a:r>
                <a:r>
                  <a:rPr lang="fr-FR" sz="1700" dirty="0">
                    <a:solidFill>
                      <a:srgbClr val="000000"/>
                    </a:solidFill>
                    <a:effectLst/>
                    <a:latin typeface="Arial" panose="020B0604020202020204" pitchFamily="34" charset="0"/>
                    <a:ea typeface="Times New Roman" panose="02020603050405020304" pitchFamily="18" charset="0"/>
                  </a:rPr>
                  <a:t>, ta </a:t>
                </a:r>
                <a:r>
                  <a:rPr lang="fr-FR" sz="1700" dirty="0" err="1">
                    <a:solidFill>
                      <a:srgbClr val="000000"/>
                    </a:solidFill>
                    <a:effectLst/>
                    <a:latin typeface="Arial" panose="020B0604020202020204" pitchFamily="34" charset="0"/>
                    <a:ea typeface="Times New Roman" panose="02020603050405020304" pitchFamily="18" charset="0"/>
                  </a:rPr>
                  <a:t>được</a:t>
                </a: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3.2</m:t>
                    </m:r>
                  </m:oMath>
                </a14:m>
                <a:r>
                  <a:rPr lang="fr-FR" sz="1700" dirty="0">
                    <a:solidFill>
                      <a:srgbClr val="000000"/>
                    </a:solidFill>
                    <a:effectLst/>
                    <a:latin typeface="Arial" panose="020B0604020202020204" pitchFamily="34" charset="0"/>
                    <a:ea typeface="Times New Roman" panose="02020603050405020304" pitchFamily="18" charset="0"/>
                  </a:rPr>
                  <a:t>. </a:t>
                </a:r>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6</m:t>
                    </m:r>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m:t>
                    </m:r>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Khi </a:t>
                </a:r>
                <a:r>
                  <a:rPr lang="fr-FR" sz="1700" dirty="0" err="1">
                    <a:solidFill>
                      <a:srgbClr val="000000"/>
                    </a:solidFill>
                    <a:effectLst/>
                    <a:latin typeface="Arial" panose="020B0604020202020204" pitchFamily="34" charset="0"/>
                    <a:ea typeface="Times New Roman" panose="02020603050405020304" pitchFamily="18" charset="0"/>
                  </a:rPr>
                  <a:t>đó</a:t>
                </a:r>
                <a:r>
                  <a:rPr lang="fr-FR" sz="1700" dirty="0">
                    <a:solidFill>
                      <a:srgbClr val="000000"/>
                    </a:solidFill>
                    <a:effectLst/>
                    <a:latin typeface="Arial" panose="020B0604020202020204" pitchFamily="34" charset="0"/>
                    <a:ea typeface="Times New Roman" panose="02020603050405020304" pitchFamily="18" charset="0"/>
                  </a:rPr>
                  <a:t>, ta </a:t>
                </a:r>
                <a:r>
                  <a:rPr lang="fr-FR" sz="1700" dirty="0" err="1">
                    <a:solidFill>
                      <a:srgbClr val="000000"/>
                    </a:solidFill>
                    <a:effectLst/>
                    <a:latin typeface="Arial" panose="020B0604020202020204" pitchFamily="34" charset="0"/>
                    <a:ea typeface="Times New Roman" panose="02020603050405020304" pitchFamily="18" charset="0"/>
                  </a:rPr>
                  <a:t>cân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bằng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được</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hóa</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học</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đã</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cho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như</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sau</a:t>
                </a:r>
                <a:r>
                  <a:rPr lang="fr-FR" sz="1700" dirty="0">
                    <a:solidFill>
                      <a:srgbClr val="000000"/>
                    </a:solidFill>
                    <a:effectLst/>
                    <a:latin typeface="Arial" panose="020B0604020202020204" pitchFamily="34" charset="0"/>
                    <a:ea typeface="Times New Roman" panose="02020603050405020304" pitchFamily="18" charset="0"/>
                  </a:rPr>
                  <a:t>: </a:t>
                </a:r>
              </a:p>
              <a:p>
                <a:pPr marL="30480" marR="30480" algn="ctr">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2Fe + 3Cl</a:t>
                </a:r>
                <a:r>
                  <a:rPr lang="fr-FR" sz="1700" baseline="-25000" dirty="0">
                    <a:solidFill>
                      <a:srgbClr val="000000"/>
                    </a:solidFill>
                    <a:effectLst/>
                    <a:latin typeface="Arial" panose="020B0604020202020204" pitchFamily="34" charset="0"/>
                    <a:ea typeface="Times New Roman" panose="02020603050405020304" pitchFamily="18" charset="0"/>
                  </a:rPr>
                  <a:t>2</a:t>
                </a:r>
                <a:r>
                  <a:rPr lang="fr-FR" sz="1700" dirty="0">
                    <a:solidFill>
                      <a:srgbClr val="000000"/>
                    </a:solidFill>
                    <a:effectLst/>
                    <a:latin typeface="Arial" panose="020B0604020202020204" pitchFamily="34" charset="0"/>
                    <a:ea typeface="Times New Roman" panose="02020603050405020304" pitchFamily="18" charset="0"/>
                  </a:rPr>
                  <a:t> → 2FeCl</a:t>
                </a:r>
                <a:r>
                  <a:rPr lang="fr-FR" sz="1700" baseline="-25000" dirty="0">
                    <a:solidFill>
                      <a:srgbClr val="000000"/>
                    </a:solidFill>
                    <a:effectLst/>
                    <a:latin typeface="Arial" panose="020B0604020202020204" pitchFamily="34" charset="0"/>
                    <a:ea typeface="Times New Roman" panose="02020603050405020304" pitchFamily="18" charset="0"/>
                  </a:rPr>
                  <a:t>3</a:t>
                </a:r>
                <a:r>
                  <a:rPr lang="fr-FR" sz="1700" dirty="0">
                    <a:solidFill>
                      <a:srgbClr val="000000"/>
                    </a:solidFill>
                    <a:effectLst/>
                    <a:latin typeface="Arial" panose="020B0604020202020204" pitchFamily="34" charset="0"/>
                    <a:ea typeface="Times New Roman" panose="02020603050405020304" pitchFamily="18" charset="0"/>
                  </a:rPr>
                  <a:t>.</a:t>
                </a:r>
                <a:endParaRPr lang="en-US" sz="1700" dirty="0">
                  <a:effectLst/>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5DC885-5FD1-D055-E599-3F77FABF2F1F}"/>
                  </a:ext>
                </a:extLst>
              </p:cNvPr>
              <p:cNvSpPr txBox="1">
                <a:spLocks noRot="1" noChangeAspect="1" noMove="1" noResize="1" noEditPoints="1" noAdjustHandles="1" noChangeArrowheads="1" noChangeShapeType="1" noTextEdit="1"/>
              </p:cNvSpPr>
              <p:nvPr/>
            </p:nvSpPr>
            <p:spPr>
              <a:xfrm>
                <a:off x="817244" y="1764214"/>
                <a:ext cx="7875269" cy="3286605"/>
              </a:xfrm>
              <a:prstGeom prst="rect">
                <a:avLst/>
              </a:prstGeom>
              <a:blipFill>
                <a:blip r:embed="rId4"/>
                <a:stretch>
                  <a:fillRect l="-77" b="-1481"/>
                </a:stretch>
              </a:blipFill>
            </p:spPr>
            <p:txBody>
              <a:bodyPr/>
              <a:lstStyle/>
              <a:p>
                <a:r>
                  <a:rPr lang="en-US">
                    <a:noFill/>
                  </a:rPr>
                  <a:t> </a:t>
                </a:r>
              </a:p>
            </p:txBody>
          </p:sp>
        </mc:Fallback>
      </mc:AlternateContent>
      <p:pic>
        <p:nvPicPr>
          <p:cNvPr id="14" name="Picture 22">
            <a:extLst>
              <a:ext uri="{FF2B5EF4-FFF2-40B4-BE49-F238E27FC236}">
                <a16:creationId xmlns:a16="http://schemas.microsoft.com/office/drawing/2014/main" id="{4CFADE3C-E37D-671C-1B16-4A2348CC9D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45445" y="4197252"/>
            <a:ext cx="1181408" cy="853567"/>
          </a:xfrm>
          <a:prstGeom prst="rect">
            <a:avLst/>
          </a:prstGeom>
        </p:spPr>
      </p:pic>
      <p:sp>
        <p:nvSpPr>
          <p:cNvPr id="7" name="Rectangle 6">
            <a:extLst>
              <a:ext uri="{FF2B5EF4-FFF2-40B4-BE49-F238E27FC236}">
                <a16:creationId xmlns:a16="http://schemas.microsoft.com/office/drawing/2014/main" id="{62A5E79B-5B4E-D7B3-9CD7-8AC7B06E2544}"/>
              </a:ext>
            </a:extLst>
          </p:cNvPr>
          <p:cNvSpPr/>
          <p:nvPr/>
        </p:nvSpPr>
        <p:spPr>
          <a:xfrm>
            <a:off x="231650" y="306482"/>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noProof="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7</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ustDataLst>
      <p:tags r:id="rId1"/>
    </p:custDataLst>
    <p:extLst>
      <p:ext uri="{BB962C8B-B14F-4D97-AF65-F5344CB8AC3E}">
        <p14:creationId xmlns:p14="http://schemas.microsoft.com/office/powerpoint/2010/main" val="356640516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6A302-FEAF-A3BA-1E3A-96E22D67B4B3}"/>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7C52B7F8-DD07-B06E-B67F-197A4FF4352A}"/>
              </a:ext>
            </a:extLst>
          </p:cNvPr>
          <p:cNvSpPr txBox="1"/>
          <p:nvPr/>
        </p:nvSpPr>
        <p:spPr>
          <a:xfrm>
            <a:off x="303977" y="14225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5DC885-5FD1-D055-E599-3F77FABF2F1F}"/>
                  </a:ext>
                </a:extLst>
              </p:cNvPr>
              <p:cNvSpPr txBox="1"/>
              <p:nvPr/>
            </p:nvSpPr>
            <p:spPr>
              <a:xfrm>
                <a:off x="377190" y="425847"/>
                <a:ext cx="8389620" cy="4385368"/>
              </a:xfrm>
              <a:prstGeom prst="rect">
                <a:avLst/>
              </a:prstGeom>
              <a:noFill/>
            </p:spPr>
            <p:txBody>
              <a:bodyPr wrap="square">
                <a:spAutoFit/>
              </a:bodyPr>
              <a:lstStyle/>
              <a:p>
                <a:pPr marL="30480" marR="30480" algn="just">
                  <a:lnSpc>
                    <a:spcPct val="150000"/>
                  </a:lnSpc>
                  <a:spcAft>
                    <a:spcPts val="1200"/>
                  </a:spcAft>
                </a:pPr>
                <a:r>
                  <a:rPr lang="fr-FR" sz="1800" dirty="0">
                    <a:latin typeface="Arial" panose="020B0604020202020204" pitchFamily="34" charset="0"/>
                    <a:ea typeface="Times New Roman" panose="02020603050405020304" pitchFamily="18" charset="0"/>
                  </a:rPr>
                  <a:t>b) Theo </a:t>
                </a:r>
                <a:r>
                  <a:rPr lang="fr-FR" sz="1800" dirty="0" err="1">
                    <a:latin typeface="Arial" panose="020B0604020202020204" pitchFamily="34" charset="0"/>
                    <a:ea typeface="Times New Roman" panose="02020603050405020304" pitchFamily="18" charset="0"/>
                  </a:rPr>
                  <a:t>định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luật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bảo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toàn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nguyên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tố</a:t>
                </a:r>
                <a:r>
                  <a:rPr lang="fr-FR" sz="1800" dirty="0">
                    <a:latin typeface="Arial" panose="020B0604020202020204" pitchFamily="34" charset="0"/>
                    <a:ea typeface="Times New Roman" panose="02020603050405020304" pitchFamily="18" charset="0"/>
                  </a:rPr>
                  <a:t> Fe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Cl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hệ</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+1=</m:t>
                            </m:r>
                            <m:r>
                              <a:rPr lang="fr-FR" sz="1800" i="1">
                                <a:latin typeface="Cambria Math" panose="02040503050406030204" pitchFamily="18" charset="0"/>
                                <a:ea typeface="Times New Roman" panose="02020603050405020304" pitchFamily="18" charset="0"/>
                                <a:cs typeface="Arial" panose="020B0604020202020204" pitchFamily="34" charset="0"/>
                              </a:rPr>
                              <m:t>𝑦</m:t>
                            </m:r>
                          </m:e>
                          <m:e>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=2</m:t>
                            </m:r>
                            <m:r>
                              <a:rPr lang="fr-FR" sz="1800" i="1">
                                <a:latin typeface="Cambria Math" panose="02040503050406030204" pitchFamily="18" charset="0"/>
                                <a:ea typeface="Times New Roman" panose="02020603050405020304" pitchFamily="18" charset="0"/>
                                <a:cs typeface="Arial" panose="020B0604020202020204" pitchFamily="34" charset="0"/>
                              </a:rPr>
                              <m:t>𝑦</m:t>
                            </m:r>
                          </m:e>
                        </m:eqArr>
                      </m:e>
                    </m:d>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err="1">
                    <a:latin typeface="Arial" panose="020B0604020202020204" pitchFamily="34" charset="0"/>
                    <a:ea typeface="Times New Roman" panose="02020603050405020304" pitchFamily="18" charset="0"/>
                  </a:rPr>
                  <a:t>Thế</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𝑦</m:t>
                    </m:r>
                    <m:r>
                      <a:rPr lang="fr-FR" sz="1800" i="1">
                        <a:latin typeface="Cambria Math" panose="02040503050406030204" pitchFamily="18" charset="0"/>
                        <a:ea typeface="Times New Roman" panose="02020603050405020304" pitchFamily="18" charset="0"/>
                        <a:cs typeface="Arial" panose="020B0604020202020204" pitchFamily="34" charset="0"/>
                      </a:rPr>
                      <m:t> = </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+ 1</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thứ</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hai</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được</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+ 1).</m:t>
                    </m:r>
                  </m:oMath>
                </a14:m>
                <a:r>
                  <a:rPr lang="fr-FR" sz="18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err="1">
                    <a:latin typeface="Arial" panose="020B0604020202020204" pitchFamily="34" charset="0"/>
                    <a:ea typeface="Times New Roman" panose="02020603050405020304" pitchFamily="18" charset="0"/>
                  </a:rPr>
                  <a:t>Thay</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 </m:t>
                    </m:r>
                  </m:oMath>
                </a14:m>
                <a:r>
                  <a:rPr lang="fr-FR" sz="1800" dirty="0" err="1">
                    <a:latin typeface="Arial" panose="020B0604020202020204" pitchFamily="34" charset="0"/>
                    <a:ea typeface="Times New Roman" panose="02020603050405020304" pitchFamily="18" charset="0"/>
                  </a:rPr>
                  <a:t>vào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thứ</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nhất</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𝑦</m:t>
                    </m:r>
                    <m:r>
                      <a:rPr lang="fr-FR" sz="1800" i="1">
                        <a:latin typeface="Cambria Math" panose="02040503050406030204" pitchFamily="18" charset="0"/>
                        <a:ea typeface="Times New Roman" panose="02020603050405020304" pitchFamily="18" charset="0"/>
                        <a:cs typeface="Arial" panose="020B0604020202020204" pitchFamily="34" charset="0"/>
                      </a:rPr>
                      <m:t> = 2 + 1=3.</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a:latin typeface="Arial" panose="020B0604020202020204" pitchFamily="34" charset="0"/>
                    <a:ea typeface="Times New Roman" panose="02020603050405020304" pitchFamily="18" charset="0"/>
                  </a:rPr>
                  <a:t>Khi </a:t>
                </a:r>
                <a:r>
                  <a:rPr lang="fr-FR" sz="1800" dirty="0" err="1">
                    <a:latin typeface="Arial" panose="020B0604020202020204" pitchFamily="34" charset="0"/>
                    <a:ea typeface="Times New Roman" panose="02020603050405020304" pitchFamily="18" charset="0"/>
                  </a:rPr>
                  <a:t>đó</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cân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bằng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được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hóa</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học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đã</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cho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như</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sau</a:t>
                </a:r>
                <a:r>
                  <a:rPr lang="fr-FR" sz="1800" dirty="0">
                    <a:latin typeface="Arial" panose="020B0604020202020204" pitchFamily="34" charset="0"/>
                    <a:ea typeface="Times New Roman" panose="02020603050405020304" pitchFamily="18" charset="0"/>
                  </a:rPr>
                  <a:t>: </a:t>
                </a:r>
              </a:p>
              <a:p>
                <a:pPr marL="30480" marR="30480" algn="ctr">
                  <a:lnSpc>
                    <a:spcPct val="150000"/>
                  </a:lnSpc>
                  <a:spcAft>
                    <a:spcPts val="1200"/>
                  </a:spcAft>
                </a:pPr>
                <a:r>
                  <a:rPr lang="fr-FR" sz="1800" dirty="0">
                    <a:latin typeface="Arial" panose="020B0604020202020204" pitchFamily="34" charset="0"/>
                    <a:ea typeface="Times New Roman" panose="02020603050405020304" pitchFamily="18" charset="0"/>
                  </a:rPr>
                  <a:t>2FeCl</a:t>
                </a:r>
                <a:r>
                  <a:rPr lang="fr-FR" sz="1100" baseline="-25000" dirty="0">
                    <a:latin typeface="Arial" panose="020B0604020202020204" pitchFamily="34" charset="0"/>
                    <a:ea typeface="Times New Roman" panose="02020603050405020304" pitchFamily="18" charset="0"/>
                  </a:rPr>
                  <a:t>3</a:t>
                </a:r>
                <a:r>
                  <a:rPr lang="fr-FR" sz="1800" dirty="0">
                    <a:latin typeface="Arial" panose="020B0604020202020204" pitchFamily="34" charset="0"/>
                    <a:ea typeface="Times New Roman" panose="02020603050405020304" pitchFamily="18" charset="0"/>
                  </a:rPr>
                  <a:t> + Fe → 3FeCl</a:t>
                </a:r>
                <a:r>
                  <a:rPr lang="fr-FR" sz="1100" baseline="-25000" dirty="0">
                    <a:latin typeface="Arial" panose="020B0604020202020204" pitchFamily="34" charset="0"/>
                    <a:ea typeface="Times New Roman" panose="02020603050405020304" pitchFamily="18" charset="0"/>
                  </a:rPr>
                  <a:t>2</a:t>
                </a:r>
                <a:r>
                  <a:rPr lang="fr-F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5DC885-5FD1-D055-E599-3F77FABF2F1F}"/>
                  </a:ext>
                </a:extLst>
              </p:cNvPr>
              <p:cNvSpPr txBox="1">
                <a:spLocks noRot="1" noChangeAspect="1" noMove="1" noResize="1" noEditPoints="1" noAdjustHandles="1" noChangeArrowheads="1" noChangeShapeType="1" noTextEdit="1"/>
              </p:cNvSpPr>
              <p:nvPr/>
            </p:nvSpPr>
            <p:spPr>
              <a:xfrm>
                <a:off x="377190" y="425847"/>
                <a:ext cx="8389620" cy="4385368"/>
              </a:xfrm>
              <a:prstGeom prst="rect">
                <a:avLst/>
              </a:prstGeom>
              <a:blipFill>
                <a:blip r:embed="rId3"/>
                <a:stretch>
                  <a:fillRect l="-291" b="-1391"/>
                </a:stretch>
              </a:blipFill>
            </p:spPr>
            <p:txBody>
              <a:bodyPr/>
              <a:lstStyle/>
              <a:p>
                <a:r>
                  <a:rPr lang="en-US">
                    <a:noFill/>
                  </a:rPr>
                  <a:t> </a:t>
                </a:r>
              </a:p>
            </p:txBody>
          </p:sp>
        </mc:Fallback>
      </mc:AlternateContent>
      <p:pic>
        <p:nvPicPr>
          <p:cNvPr id="14" name="Picture 22">
            <a:extLst>
              <a:ext uri="{FF2B5EF4-FFF2-40B4-BE49-F238E27FC236}">
                <a16:creationId xmlns:a16="http://schemas.microsoft.com/office/drawing/2014/main" id="{4CFADE3C-E37D-671C-1B16-4A2348CC9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45445" y="4197252"/>
            <a:ext cx="1181408" cy="853567"/>
          </a:xfrm>
          <a:prstGeom prst="rect">
            <a:avLst/>
          </a:prstGeom>
        </p:spPr>
      </p:pic>
    </p:spTree>
    <p:custDataLst>
      <p:tags r:id="rId1"/>
    </p:custDataLst>
    <p:extLst>
      <p:ext uri="{BB962C8B-B14F-4D97-AF65-F5344CB8AC3E}">
        <p14:creationId xmlns:p14="http://schemas.microsoft.com/office/powerpoint/2010/main" val="2299905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grpSp>
        <p:nvGrpSpPr>
          <p:cNvPr id="1114" name="Google Shape;1114;p37"/>
          <p:cNvGrpSpPr/>
          <p:nvPr/>
        </p:nvGrpSpPr>
        <p:grpSpPr>
          <a:xfrm flipH="1">
            <a:off x="7689712" y="3537787"/>
            <a:ext cx="914398" cy="1529525"/>
            <a:chOff x="4502818" y="1149274"/>
            <a:chExt cx="683304" cy="1130302"/>
          </a:xfrm>
        </p:grpSpPr>
        <p:sp>
          <p:nvSpPr>
            <p:cNvPr id="1115" name="Google Shape;1115;p37"/>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11;p39">
            <a:extLst>
              <a:ext uri="{FF2B5EF4-FFF2-40B4-BE49-F238E27FC236}">
                <a16:creationId xmlns:a16="http://schemas.microsoft.com/office/drawing/2014/main" id="{BE8C1088-C406-5023-BB6E-4A25085B0A3F}"/>
              </a:ext>
            </a:extLst>
          </p:cNvPr>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id="{7A86B6FD-CDF4-8160-9F21-099EB3D3C837}"/>
              </a:ext>
            </a:extLst>
          </p:cNvPr>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6" name="Rectangle 5">
            <a:extLst>
              <a:ext uri="{FF2B5EF4-FFF2-40B4-BE49-F238E27FC236}">
                <a16:creationId xmlns:a16="http://schemas.microsoft.com/office/drawing/2014/main" id="{F65A3D93-DF11-862A-D81D-A9DCF2B8CF03}"/>
              </a:ext>
            </a:extLst>
          </p:cNvPr>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7" name="Rectangle 6">
            <a:extLst>
              <a:ext uri="{FF2B5EF4-FFF2-40B4-BE49-F238E27FC236}">
                <a16:creationId xmlns:a16="http://schemas.microsoft.com/office/drawing/2014/main" id="{22DA7679-4E6B-2C1D-DEB7-70CF0D5BA2E2}"/>
              </a:ext>
            </a:extLst>
          </p:cNvPr>
          <p:cNvSpPr/>
          <p:nvPr/>
        </p:nvSpPr>
        <p:spPr>
          <a:xfrm>
            <a:off x="1008391" y="3124274"/>
            <a:ext cx="7173450" cy="517193"/>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tập</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cuối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chương</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I</a:t>
            </a:r>
            <a:endParaRPr lang="en-US" sz="2100" b="1" i="1" kern="1200" dirty="0">
              <a:solidFill>
                <a:prstClr val="black"/>
              </a:solidFill>
              <a:latin typeface="Arial" panose="020B0604020202020204" pitchFamily="34" charset="0"/>
              <a:ea typeface="+mn-ea"/>
              <a:cs typeface="Arial" panose="020B0604020202020204" pitchFamily="34" charset="0"/>
            </a:endParaRPr>
          </a:p>
        </p:txBody>
      </p:sp>
    </p:spTree>
    <p:custDataLst>
      <p:tags r:id="rId1"/>
    </p:custData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10" name="Google Shape;610;p27"/>
          <p:cNvGrpSpPr/>
          <p:nvPr/>
        </p:nvGrpSpPr>
        <p:grpSpPr>
          <a:xfrm flipH="1">
            <a:off x="8426369" y="4444678"/>
            <a:ext cx="498005" cy="579956"/>
            <a:chOff x="5719616" y="2003960"/>
            <a:chExt cx="326298" cy="475802"/>
          </a:xfrm>
        </p:grpSpPr>
        <p:sp>
          <p:nvSpPr>
            <p:cNvPr id="611" name="Google Shape;611;p27"/>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607EAF8-2822-EA6A-8BB9-8875699B313B}"/>
              </a:ext>
            </a:extLst>
          </p:cNvPr>
          <p:cNvSpPr txBox="1"/>
          <p:nvPr/>
        </p:nvSpPr>
        <p:spPr>
          <a:xfrm>
            <a:off x="196477" y="368363"/>
            <a:ext cx="1027800"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spcAft>
                <a:spcPts val="800"/>
              </a:spcAft>
            </a:pPr>
            <a:r>
              <a:rPr lang="en-US" sz="1800" b="1" i="1"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8BBDD8A-2F78-5814-A26F-AF1D38A1C6BC}"/>
                  </a:ext>
                </a:extLst>
              </p:cNvPr>
              <p:cNvSpPr txBox="1"/>
              <p:nvPr/>
            </p:nvSpPr>
            <p:spPr>
              <a:xfrm>
                <a:off x="1464982" y="368363"/>
                <a:ext cx="6961389" cy="1113895"/>
              </a:xfrm>
              <a:prstGeom prst="rect">
                <a:avLst/>
              </a:prstGeom>
              <a:noFill/>
            </p:spPr>
            <p:txBody>
              <a:bodyPr wrap="square">
                <a:spAutoFit/>
              </a:bodyPr>
              <a:lstStyle/>
              <a:p>
                <a:pPr algn="just">
                  <a:lnSpc>
                    <a:spcPct val="15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a) Từ phương trình (1), ta có: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𝑦</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r>
                      <a:rPr lang="vi-VN" sz="2000" i="1">
                        <a:effectLst/>
                        <a:latin typeface="Cambria Math" panose="02040503050406030204" pitchFamily="18" charset="0"/>
                        <a:ea typeface="Times New Roman" panose="02020603050405020304" pitchFamily="18" charset="0"/>
                        <a:cs typeface="Arial" panose="020B0604020202020204" pitchFamily="34" charset="0"/>
                      </a:rPr>
                      <m:t>+3 (3)</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=11 (4)</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8BBDD8A-2F78-5814-A26F-AF1D38A1C6BC}"/>
                  </a:ext>
                </a:extLst>
              </p:cNvPr>
              <p:cNvSpPr txBox="1">
                <a:spLocks noRot="1" noChangeAspect="1" noMove="1" noResize="1" noEditPoints="1" noAdjustHandles="1" noChangeArrowheads="1" noChangeShapeType="1" noTextEdit="1"/>
              </p:cNvSpPr>
              <p:nvPr/>
            </p:nvSpPr>
            <p:spPr>
              <a:xfrm>
                <a:off x="1464982" y="368363"/>
                <a:ext cx="6961389" cy="1113895"/>
              </a:xfrm>
              <a:prstGeom prst="rect">
                <a:avLst/>
              </a:prstGeom>
              <a:blipFill>
                <a:blip r:embed="rId4"/>
                <a:stretch>
                  <a:fillRect l="-876" b="-8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5DA335A-C3E8-FFB6-9D5B-177943E23FE1}"/>
                  </a:ext>
                </a:extLst>
              </p:cNvPr>
              <p:cNvSpPr txBox="1"/>
              <p:nvPr/>
            </p:nvSpPr>
            <p:spPr>
              <a:xfrm>
                <a:off x="250930" y="1643834"/>
                <a:ext cx="4321070" cy="2960554"/>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(4):</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ea typeface="Times New Roman" panose="02020603050405020304" pitchFamily="18" charset="0"/>
                    <a:cs typeface="Arial" panose="020B0604020202020204" pitchFamily="34"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+6=11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5</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E5DA335A-C3E8-FFB6-9D5B-177943E23FE1}"/>
                  </a:ext>
                </a:extLst>
              </p:cNvPr>
              <p:cNvSpPr txBox="1">
                <a:spLocks noRot="1" noChangeAspect="1" noMove="1" noResize="1" noEditPoints="1" noAdjustHandles="1" noChangeArrowheads="1" noChangeShapeType="1" noTextEdit="1"/>
              </p:cNvSpPr>
              <p:nvPr/>
            </p:nvSpPr>
            <p:spPr>
              <a:xfrm>
                <a:off x="250930" y="1643834"/>
                <a:ext cx="4321070" cy="2960554"/>
              </a:xfrm>
              <a:prstGeom prst="rect">
                <a:avLst/>
              </a:prstGeom>
              <a:blipFill>
                <a:blip r:embed="rId5"/>
                <a:stretch>
                  <a:fillRect l="-1410"/>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4EA64724-5245-FE1D-9147-05E0A5C1E11E}"/>
              </a:ext>
            </a:extLst>
          </p:cNvPr>
          <p:cNvCxnSpPr>
            <a:cxnSpLocks/>
          </p:cNvCxnSpPr>
          <p:nvPr/>
        </p:nvCxnSpPr>
        <p:spPr>
          <a:xfrm>
            <a:off x="4561481" y="1770927"/>
            <a:ext cx="0" cy="293601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527BC8-72F0-7D63-6901-159274747C14}"/>
                  </a:ext>
                </a:extLst>
              </p:cNvPr>
              <p:cNvSpPr txBox="1"/>
              <p:nvPr/>
            </p:nvSpPr>
            <p:spPr>
              <a:xfrm>
                <a:off x="4681709" y="1553584"/>
                <a:ext cx="4190324" cy="2652777"/>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(3), 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p>
              <a:p>
                <a:pPr algn="ctr">
                  <a:lnSpc>
                    <a:spcPct val="150000"/>
                  </a:lnSpc>
                  <a:spcBef>
                    <a:spcPts val="600"/>
                  </a:spcBef>
                  <a:spcAft>
                    <a:spcPts val="600"/>
                  </a:spcAft>
                </a:pP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a:effectLst/>
                        <a:latin typeface="Cambria Math" panose="02040503050406030204" pitchFamily="18" charset="0"/>
                        <a:ea typeface="Times New Roman" panose="02020603050405020304" pitchFamily="18" charset="0"/>
                        <a:cs typeface="Arial" panose="020B0604020202020204" pitchFamily="34" charset="0"/>
                      </a:rPr>
                      <m:t>=1+3=4</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=(1;4)</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84527BC8-72F0-7D63-6901-159274747C14}"/>
                  </a:ext>
                </a:extLst>
              </p:cNvPr>
              <p:cNvSpPr txBox="1">
                <a:spLocks noRot="1" noChangeAspect="1" noMove="1" noResize="1" noEditPoints="1" noAdjustHandles="1" noChangeArrowheads="1" noChangeShapeType="1" noTextEdit="1"/>
              </p:cNvSpPr>
              <p:nvPr/>
            </p:nvSpPr>
            <p:spPr>
              <a:xfrm>
                <a:off x="4681709" y="1553584"/>
                <a:ext cx="4190324" cy="2652777"/>
              </a:xfrm>
              <a:prstGeom prst="rect">
                <a:avLst/>
              </a:prstGeom>
              <a:blipFill>
                <a:blip r:embed="rId6"/>
                <a:stretch>
                  <a:fillRect l="-1601" r="-1456" b="-321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6056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97" name="Google Shape;997;p35"/>
          <p:cNvSpPr txBox="1"/>
          <p:nvPr/>
        </p:nvSpPr>
        <p:spPr>
          <a:xfrm>
            <a:off x="2503255" y="4679705"/>
            <a:ext cx="41442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3"/>
                </a:solidFill>
                <a:latin typeface="Catamaran"/>
                <a:ea typeface="Catamaran"/>
                <a:cs typeface="Catamaran"/>
                <a:sym typeface="Catamaran"/>
              </a:rPr>
              <a:t>Please keep this slide for attribution</a:t>
            </a:r>
            <a:endParaRPr sz="1200">
              <a:solidFill>
                <a:schemeClr val="accent3"/>
              </a:solidFill>
              <a:latin typeface="Catamaran"/>
              <a:ea typeface="Catamaran"/>
              <a:cs typeface="Catamaran"/>
              <a:sym typeface="Catamaran"/>
            </a:endParaRPr>
          </a:p>
        </p:txBody>
      </p:sp>
      <p:grpSp>
        <p:nvGrpSpPr>
          <p:cNvPr id="998" name="Google Shape;998;p35"/>
          <p:cNvGrpSpPr/>
          <p:nvPr/>
        </p:nvGrpSpPr>
        <p:grpSpPr>
          <a:xfrm flipH="1">
            <a:off x="7479160" y="2971408"/>
            <a:ext cx="1097250" cy="1835498"/>
            <a:chOff x="4502818" y="1149274"/>
            <a:chExt cx="683304" cy="1130302"/>
          </a:xfrm>
        </p:grpSpPr>
        <p:sp>
          <p:nvSpPr>
            <p:cNvPr id="999" name="Google Shape;999;p35"/>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35"/>
          <p:cNvGrpSpPr/>
          <p:nvPr/>
        </p:nvGrpSpPr>
        <p:grpSpPr>
          <a:xfrm flipH="1">
            <a:off x="262796" y="3564374"/>
            <a:ext cx="914416" cy="1039128"/>
            <a:chOff x="7413357" y="3354055"/>
            <a:chExt cx="734235" cy="829643"/>
          </a:xfrm>
        </p:grpSpPr>
        <p:sp>
          <p:nvSpPr>
            <p:cNvPr id="1006" name="Google Shape;1006;p35"/>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5C8E54B5-000E-664C-9BD1-5F91AEF70E8D}"/>
              </a:ext>
            </a:extLst>
          </p:cNvPr>
          <p:cNvSpPr/>
          <p:nvPr/>
        </p:nvSpPr>
        <p:spPr>
          <a:xfrm>
            <a:off x="2425075" y="4069080"/>
            <a:ext cx="4392740" cy="107442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C839AC-E7DB-F103-A4D3-4847E1193CB7}"/>
              </a:ext>
            </a:extLst>
          </p:cNvPr>
          <p:cNvSpPr txBox="1"/>
          <p:nvPr/>
        </p:nvSpPr>
        <p:spPr>
          <a:xfrm>
            <a:off x="1790020" y="478757"/>
            <a:ext cx="5563959" cy="3203890"/>
          </a:xfrm>
          <a:prstGeom prst="rect">
            <a:avLst/>
          </a:prstGeom>
          <a:noFill/>
        </p:spPr>
        <p:txBody>
          <a:bodyPr wrap="square">
            <a:spAutoFit/>
          </a:bodyPr>
          <a:lstStyle/>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BÀI HỌC KẾT THÚC, </a:t>
            </a:r>
          </a:p>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CẢM ƠN CÁC EM </a:t>
            </a:r>
          </a:p>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ĐÃ LẮNG NGHE</a:t>
            </a:r>
          </a:p>
        </p:txBody>
      </p:sp>
    </p:spTree>
    <p:custDataLst>
      <p:tags r:id="rId1"/>
    </p:custDataLst>
  </p:cSld>
  <p:clrMapOvr>
    <a:masterClrMapping/>
  </p:clrMapOvr>
  <p:transition spd="med">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661716"/>
            <a:ext cx="9427580" cy="458161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Google Shape;622;p28"/>
          <p:cNvSpPr txBox="1">
            <a:spLocks noGrp="1"/>
          </p:cNvSpPr>
          <p:nvPr>
            <p:ph type="title"/>
          </p:nvPr>
        </p:nvSpPr>
        <p:spPr>
          <a:xfrm>
            <a:off x="3681934" y="113016"/>
            <a:ext cx="1780132"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mj-lt"/>
              </a:rPr>
              <a:t>G</a:t>
            </a:r>
            <a:r>
              <a:rPr lang="en" b="1" dirty="0">
                <a:latin typeface="+mj-lt"/>
              </a:rPr>
              <a:t>hi nhớ</a:t>
            </a:r>
            <a:endParaRPr b="1" dirty="0">
              <a:latin typeface="+mj-lt"/>
            </a:endParaRPr>
          </a:p>
        </p:txBody>
      </p:sp>
      <p:sp>
        <p:nvSpPr>
          <p:cNvPr id="3" name="TextBox 2">
            <a:extLst>
              <a:ext uri="{FF2B5EF4-FFF2-40B4-BE49-F238E27FC236}">
                <a16:creationId xmlns:a16="http://schemas.microsoft.com/office/drawing/2014/main" id="{D2CA8D28-4EBD-8AA7-F687-AEC03B168522}"/>
              </a:ext>
            </a:extLst>
          </p:cNvPr>
          <p:cNvSpPr txBox="1"/>
          <p:nvPr/>
        </p:nvSpPr>
        <p:spPr>
          <a:xfrm>
            <a:off x="412348" y="803342"/>
            <a:ext cx="8035724" cy="4243406"/>
          </a:xfrm>
          <a:prstGeom prst="rect">
            <a:avLst/>
          </a:prstGeom>
          <a:noFill/>
        </p:spPr>
        <p:txBody>
          <a:bodyPr wrap="square">
            <a:spAutoFit/>
          </a:bodyPr>
          <a:lstStyle/>
          <a:p>
            <a:pPr algn="just">
              <a:lnSpc>
                <a:spcPct val="150000"/>
              </a:lnSpc>
              <a:spcBef>
                <a:spcPts val="600"/>
              </a:spcBef>
              <a:spcAft>
                <a:spcPts val="600"/>
              </a:spcAft>
            </a:pPr>
            <a:r>
              <a:rPr lang="vi-VN" sz="1800" dirty="0">
                <a:effectLst/>
                <a:latin typeface="Arial" panose="020B0604020202020204" pitchFamily="34" charset="0"/>
                <a:ea typeface="Times New Roman" panose="02020603050405020304" pitchFamily="18" charset="0"/>
                <a:cs typeface="Times New Roman" panose="02020603050405020304" pitchFamily="18" charset="0"/>
              </a:rPr>
              <a:t>Ta có thể giải hệ phương trình bậc nhất hai ẩn bằng phương pháp thế theo các bước sau: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1. (Thế)</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Từ một phương trình của hệ đã cho, ta biểu diễn một ẩn theo ẩn kia rồi thế vào phương trình còn lại của hệ để được phương trình một ẩn.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2. (Giải phương trình một ẩn)</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Giải phương trình (một ẩn) nhận được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1</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để tìm giá trị của ẩn đó.</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3. (Tìm ẩn còn lại và kết luận)</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Thay giá trị vừa tìm được của ẩn đó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2</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vào biểu thức biểu diễn một ẩn theo ẩn kia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1</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để tìm giá trị của ẩn còn lại. Từ đó, ta tìm được nghiệm của hệ phương trình đã cho.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33772" y="0"/>
            <a:ext cx="810228" cy="1200338"/>
          </a:xfrm>
          <a:prstGeom prst="rect">
            <a:avLst/>
          </a:prstGeom>
        </p:spPr>
      </p:pic>
    </p:spTree>
    <p:custDataLst>
      <p:tags r:id="rId1"/>
    </p:custData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barn(inVertical)">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4" name="TextBox 3">
            <a:extLst>
              <a:ext uri="{FF2B5EF4-FFF2-40B4-BE49-F238E27FC236}">
                <a16:creationId xmlns:a16="http://schemas.microsoft.com/office/drawing/2014/main" id="{B247527C-27CD-17AE-5FFA-CCE2A9C3D134}"/>
              </a:ext>
            </a:extLst>
          </p:cNvPr>
          <p:cNvSpPr txBox="1"/>
          <p:nvPr/>
        </p:nvSpPr>
        <p:spPr>
          <a:xfrm>
            <a:off x="507465" y="305155"/>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1:</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DD6E3B-950E-7F6C-2C03-4E340D1AC256}"/>
                  </a:ext>
                </a:extLst>
              </p:cNvPr>
              <p:cNvSpPr txBox="1"/>
              <p:nvPr/>
            </p:nvSpPr>
            <p:spPr>
              <a:xfrm>
                <a:off x="1504710" y="0"/>
                <a:ext cx="5023412" cy="941925"/>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      (1)</m:t>
                            </m:r>
                          </m:e>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   (2)</m:t>
                            </m:r>
                          </m:e>
                        </m:eqArr>
                      </m:e>
                    </m:d>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2DD6E3B-950E-7F6C-2C03-4E340D1AC256}"/>
                  </a:ext>
                </a:extLst>
              </p:cNvPr>
              <p:cNvSpPr txBox="1">
                <a:spLocks noRot="1" noChangeAspect="1" noMove="1" noResize="1" noEditPoints="1" noAdjustHandles="1" noChangeArrowheads="1" noChangeShapeType="1" noTextEdit="1"/>
              </p:cNvSpPr>
              <p:nvPr/>
            </p:nvSpPr>
            <p:spPr>
              <a:xfrm>
                <a:off x="1504710" y="0"/>
                <a:ext cx="5023412" cy="941925"/>
              </a:xfrm>
              <a:prstGeom prst="rect">
                <a:avLst/>
              </a:prstGeom>
              <a:blipFill>
                <a:blip r:embed="rId4"/>
                <a:stretch>
                  <a:fillRect l="-109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479E94F-5BA3-645D-3504-2D5B14C42B99}"/>
              </a:ext>
            </a:extLst>
          </p:cNvPr>
          <p:cNvSpPr txBox="1"/>
          <p:nvPr/>
        </p:nvSpPr>
        <p:spPr>
          <a:xfrm>
            <a:off x="244066" y="99531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466B352-05FE-2DA0-C815-6D25E4A95374}"/>
              </a:ext>
            </a:extLst>
          </p:cNvPr>
          <p:cNvSpPr/>
          <p:nvPr/>
        </p:nvSpPr>
        <p:spPr>
          <a:xfrm>
            <a:off x="0" y="4525702"/>
            <a:ext cx="9259750" cy="50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71A443-3C67-BAAA-1F12-340D7B548108}"/>
                  </a:ext>
                </a:extLst>
              </p:cNvPr>
              <p:cNvSpPr txBox="1"/>
              <p:nvPr/>
            </p:nvSpPr>
            <p:spPr>
              <a:xfrm>
                <a:off x="244066" y="1509755"/>
                <a:ext cx="5023412" cy="3571619"/>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−10+4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7</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871A443-3C67-BAAA-1F12-340D7B548108}"/>
                  </a:ext>
                </a:extLst>
              </p:cNvPr>
              <p:cNvSpPr txBox="1">
                <a:spLocks noRot="1" noChangeAspect="1" noMove="1" noResize="1" noEditPoints="1" noAdjustHandles="1" noChangeArrowheads="1" noChangeShapeType="1" noTextEdit="1"/>
              </p:cNvSpPr>
              <p:nvPr/>
            </p:nvSpPr>
            <p:spPr>
              <a:xfrm>
                <a:off x="244066" y="1509755"/>
                <a:ext cx="5023412" cy="3571619"/>
              </a:xfrm>
              <a:prstGeom prst="rect">
                <a:avLst/>
              </a:prstGeom>
              <a:blipFill>
                <a:blip r:embed="rId5"/>
                <a:stretch>
                  <a:fillRect l="-971"/>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575E6B59-6718-3877-6BA7-D200048CB6CC}"/>
              </a:ext>
            </a:extLst>
          </p:cNvPr>
          <p:cNvCxnSpPr>
            <a:cxnSpLocks/>
          </p:cNvCxnSpPr>
          <p:nvPr/>
        </p:nvCxnSpPr>
        <p:spPr>
          <a:xfrm>
            <a:off x="5082341" y="1509755"/>
            <a:ext cx="0" cy="352025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171B28B-3A38-5D79-1DCB-76C217F2B659}"/>
                  </a:ext>
                </a:extLst>
              </p:cNvPr>
              <p:cNvSpPr txBox="1"/>
              <p:nvPr/>
            </p:nvSpPr>
            <p:spPr>
              <a:xfrm>
                <a:off x="5242335" y="1404498"/>
                <a:ext cx="3657599" cy="2434128"/>
              </a:xfrm>
              <a:prstGeom prst="rect">
                <a:avLst/>
              </a:prstGeom>
              <a:noFill/>
            </p:spPr>
            <p:txBody>
              <a:bodyPr wrap="square">
                <a:spAutoFit/>
              </a:bodyPr>
              <a:lstStyle/>
              <a:p>
                <a:pPr algn="just">
                  <a:lnSpc>
                    <a:spcPct val="20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 </a:t>
                </a:r>
              </a:p>
              <a:p>
                <a:pPr algn="just">
                  <a:lnSpc>
                    <a:spcPct val="20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=5−2.3=1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 −1</m:t>
                        </m:r>
                      </m:e>
                    </m:d>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171B28B-3A38-5D79-1DCB-76C217F2B659}"/>
                  </a:ext>
                </a:extLst>
              </p:cNvPr>
              <p:cNvSpPr txBox="1">
                <a:spLocks noRot="1" noChangeAspect="1" noMove="1" noResize="1" noEditPoints="1" noAdjustHandles="1" noChangeArrowheads="1" noChangeShapeType="1" noTextEdit="1"/>
              </p:cNvSpPr>
              <p:nvPr/>
            </p:nvSpPr>
            <p:spPr>
              <a:xfrm>
                <a:off x="5242335" y="1404498"/>
                <a:ext cx="3657599" cy="2434128"/>
              </a:xfrm>
              <a:prstGeom prst="rect">
                <a:avLst/>
              </a:prstGeom>
              <a:blipFill>
                <a:blip r:embed="rId6"/>
                <a:stretch>
                  <a:fillRect l="-1500" r="-1333" b="-2750"/>
                </a:stretch>
              </a:blipFill>
            </p:spPr>
            <p:txBody>
              <a:bodyPr/>
              <a:lstStyle/>
              <a:p>
                <a:r>
                  <a:rPr lang="en-US">
                    <a:noFill/>
                  </a:rPr>
                  <a:t> </a:t>
                </a:r>
              </a:p>
            </p:txBody>
          </p:sp>
        </mc:Fallback>
      </mc:AlternateContent>
      <p:pic>
        <p:nvPicPr>
          <p:cNvPr id="19" name="Picture 21">
            <a:extLst>
              <a:ext uri="{FF2B5EF4-FFF2-40B4-BE49-F238E27FC236}">
                <a16:creationId xmlns:a16="http://schemas.microsoft.com/office/drawing/2014/main" id="{613C583F-34C6-BCA1-7018-CB54BDBBE0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57230" y="4355040"/>
            <a:ext cx="663392" cy="663392"/>
          </a:xfrm>
          <a:prstGeom prst="rect">
            <a:avLst/>
          </a:prstGeom>
        </p:spPr>
      </p:pic>
    </p:spTree>
    <p:custDataLst>
      <p:tags r:id="rId1"/>
    </p:custData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AF8219E-0BA8-4B01-8A99-4E27B3D6D7EF"/>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_chuong1_bai3_giai_he_hai_phuong_trinh_bac_nhat_hai_an"/>
</p:tagLst>
</file>

<file path=ppt/tags/tag10.xml><?xml version="1.0" encoding="utf-8"?>
<p:tagLst xmlns:a="http://schemas.openxmlformats.org/drawingml/2006/main" xmlns:r="http://schemas.openxmlformats.org/officeDocument/2006/relationships" xmlns:p="http://schemas.openxmlformats.org/presentationml/2006/main">
  <p:tag name="GENSWF_SLIDE_UID" val="{0E6F37A1-7906-4A9C-9987-21EC997C4EB9}: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7836737F-A9A2-47C5-B3A3-84593A7DD1C2}:291"/>
</p:tagLst>
</file>

<file path=ppt/tags/tag12.xml><?xml version="1.0" encoding="utf-8"?>
<p:tagLst xmlns:a="http://schemas.openxmlformats.org/drawingml/2006/main" xmlns:r="http://schemas.openxmlformats.org/officeDocument/2006/relationships" xmlns:p="http://schemas.openxmlformats.org/presentationml/2006/main">
  <p:tag name="GENSWF_SLIDE_UID" val="{D347691F-E0D5-45E6-AFD8-75CD5C9750DB}:292"/>
</p:tagLst>
</file>

<file path=ppt/tags/tag13.xml><?xml version="1.0" encoding="utf-8"?>
<p:tagLst xmlns:a="http://schemas.openxmlformats.org/drawingml/2006/main" xmlns:r="http://schemas.openxmlformats.org/officeDocument/2006/relationships" xmlns:p="http://schemas.openxmlformats.org/presentationml/2006/main">
  <p:tag name="GENSWF_SLIDE_UID" val="{AA89A812-4AD4-4E05-BF64-F9EFD55AE418}:293"/>
</p:tagLst>
</file>

<file path=ppt/tags/tag14.xml><?xml version="1.0" encoding="utf-8"?>
<p:tagLst xmlns:a="http://schemas.openxmlformats.org/drawingml/2006/main" xmlns:r="http://schemas.openxmlformats.org/officeDocument/2006/relationships" xmlns:p="http://schemas.openxmlformats.org/presentationml/2006/main">
  <p:tag name="GENSWF_SLIDE_UID" val="{3AF126DA-5A0C-4C31-9124-860B869AB15F}:294"/>
</p:tagLst>
</file>

<file path=ppt/tags/tag15.xml><?xml version="1.0" encoding="utf-8"?>
<p:tagLst xmlns:a="http://schemas.openxmlformats.org/drawingml/2006/main" xmlns:r="http://schemas.openxmlformats.org/officeDocument/2006/relationships" xmlns:p="http://schemas.openxmlformats.org/presentationml/2006/main">
  <p:tag name="GENSWF_SLIDE_UID" val="{381089DD-559A-49F1-A9DD-303306502C7F}:296"/>
</p:tagLst>
</file>

<file path=ppt/tags/tag16.xml><?xml version="1.0" encoding="utf-8"?>
<p:tagLst xmlns:a="http://schemas.openxmlformats.org/drawingml/2006/main" xmlns:r="http://schemas.openxmlformats.org/officeDocument/2006/relationships" xmlns:p="http://schemas.openxmlformats.org/presentationml/2006/main">
  <p:tag name="GENSWF_SLIDE_UID" val="{11996D57-0ECF-4BB1-B07F-AA45FCC7A28B}:295"/>
</p:tagLst>
</file>

<file path=ppt/tags/tag17.xml><?xml version="1.0" encoding="utf-8"?>
<p:tagLst xmlns:a="http://schemas.openxmlformats.org/drawingml/2006/main" xmlns:r="http://schemas.openxmlformats.org/officeDocument/2006/relationships" xmlns:p="http://schemas.openxmlformats.org/presentationml/2006/main">
  <p:tag name="GENSWF_SLIDE_UID" val="{9C66ADAB-82E9-4392-A847-375322540920}:297"/>
</p:tagLst>
</file>

<file path=ppt/tags/tag18.xml><?xml version="1.0" encoding="utf-8"?>
<p:tagLst xmlns:a="http://schemas.openxmlformats.org/drawingml/2006/main" xmlns:r="http://schemas.openxmlformats.org/officeDocument/2006/relationships" xmlns:p="http://schemas.openxmlformats.org/presentationml/2006/main">
  <p:tag name="GENSWF_SLIDE_UID" val="{0296BB92-F10C-4328-AA2D-DD6375A6F886}:298"/>
</p:tagLst>
</file>

<file path=ppt/tags/tag19.xml><?xml version="1.0" encoding="utf-8"?>
<p:tagLst xmlns:a="http://schemas.openxmlformats.org/drawingml/2006/main" xmlns:r="http://schemas.openxmlformats.org/officeDocument/2006/relationships" xmlns:p="http://schemas.openxmlformats.org/presentationml/2006/main">
  <p:tag name="GENSWF_SLIDE_UID" val="{D898EFC4-3463-4687-8C52-8FD45BECE9B5}:308"/>
</p:tagLst>
</file>

<file path=ppt/tags/tag2.xml><?xml version="1.0" encoding="utf-8"?>
<p:tagLst xmlns:a="http://schemas.openxmlformats.org/drawingml/2006/main" xmlns:r="http://schemas.openxmlformats.org/officeDocument/2006/relationships" xmlns:p="http://schemas.openxmlformats.org/presentationml/2006/main">
  <p:tag name="GENSWF_SLIDE_UID" val="{51EAE03D-5C99-4A6B-8978-E04E6B6B28D1}: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9E3E8521-FE0B-4358-B885-420C66D48C18}:301"/>
</p:tagLst>
</file>

<file path=ppt/tags/tag21.xml><?xml version="1.0" encoding="utf-8"?>
<p:tagLst xmlns:a="http://schemas.openxmlformats.org/drawingml/2006/main" xmlns:r="http://schemas.openxmlformats.org/officeDocument/2006/relationships" xmlns:p="http://schemas.openxmlformats.org/presentationml/2006/main">
  <p:tag name="GENSWF_SLIDE_UID" val="{E166E79B-3415-4BB3-A62E-5C147E4C697E}:302"/>
</p:tagLst>
</file>

<file path=ppt/tags/tag22.xml><?xml version="1.0" encoding="utf-8"?>
<p:tagLst xmlns:a="http://schemas.openxmlformats.org/drawingml/2006/main" xmlns:r="http://schemas.openxmlformats.org/officeDocument/2006/relationships" xmlns:p="http://schemas.openxmlformats.org/presentationml/2006/main">
  <p:tag name="GENSWF_SLIDE_UID" val="{6591DA25-4999-4803-9917-6CC1AB94B419}:309"/>
</p:tagLst>
</file>

<file path=ppt/tags/tag23.xml><?xml version="1.0" encoding="utf-8"?>
<p:tagLst xmlns:a="http://schemas.openxmlformats.org/drawingml/2006/main" xmlns:r="http://schemas.openxmlformats.org/officeDocument/2006/relationships" xmlns:p="http://schemas.openxmlformats.org/presentationml/2006/main">
  <p:tag name="GENSWF_SLIDE_UID" val="{D10C57B8-DC5C-4D1A-A6F3-829B3462A292}:310"/>
</p:tagLst>
</file>

<file path=ppt/tags/tag24.xml><?xml version="1.0" encoding="utf-8"?>
<p:tagLst xmlns:a="http://schemas.openxmlformats.org/drawingml/2006/main" xmlns:r="http://schemas.openxmlformats.org/officeDocument/2006/relationships" xmlns:p="http://schemas.openxmlformats.org/presentationml/2006/main">
  <p:tag name="GENSWF_SLIDE_UID" val="{3FE886DD-D28B-45A2-A7D1-03D44F0CFABC}:311"/>
</p:tagLst>
</file>

<file path=ppt/tags/tag25.xml><?xml version="1.0" encoding="utf-8"?>
<p:tagLst xmlns:a="http://schemas.openxmlformats.org/drawingml/2006/main" xmlns:r="http://schemas.openxmlformats.org/officeDocument/2006/relationships" xmlns:p="http://schemas.openxmlformats.org/presentationml/2006/main">
  <p:tag name="GENSWF_SLIDE_UID" val="{4FD8BB69-B65A-430D-A36F-482447DA7D08}:300"/>
</p:tagLst>
</file>

<file path=ppt/tags/tag26.xml><?xml version="1.0" encoding="utf-8"?>
<p:tagLst xmlns:a="http://schemas.openxmlformats.org/drawingml/2006/main" xmlns:r="http://schemas.openxmlformats.org/officeDocument/2006/relationships" xmlns:p="http://schemas.openxmlformats.org/presentationml/2006/main">
  <p:tag name="GENSWF_SLIDE_UID" val="{C8E81792-2BF2-4666-9ED2-E8F40A470666}:303"/>
</p:tagLst>
</file>

<file path=ppt/tags/tag27.xml><?xml version="1.0" encoding="utf-8"?>
<p:tagLst xmlns:a="http://schemas.openxmlformats.org/drawingml/2006/main" xmlns:r="http://schemas.openxmlformats.org/officeDocument/2006/relationships" xmlns:p="http://schemas.openxmlformats.org/presentationml/2006/main">
  <p:tag name="GENSWF_SLIDE_UID" val="{BDFE0AC9-A941-4775-9D20-DD2545C49635}:312"/>
</p:tagLst>
</file>

<file path=ppt/tags/tag28.xml><?xml version="1.0" encoding="utf-8"?>
<p:tagLst xmlns:a="http://schemas.openxmlformats.org/drawingml/2006/main" xmlns:r="http://schemas.openxmlformats.org/officeDocument/2006/relationships" xmlns:p="http://schemas.openxmlformats.org/presentationml/2006/main">
  <p:tag name="GENSWF_SLIDE_UID" val="{5C62CF63-64DC-4508-A5B7-CDAA09FF36C0}:305"/>
</p:tagLst>
</file>

<file path=ppt/tags/tag29.xml><?xml version="1.0" encoding="utf-8"?>
<p:tagLst xmlns:a="http://schemas.openxmlformats.org/drawingml/2006/main" xmlns:r="http://schemas.openxmlformats.org/officeDocument/2006/relationships" xmlns:p="http://schemas.openxmlformats.org/presentationml/2006/main">
  <p:tag name="GENSWF_SLIDE_UID" val="{57CA58B6-9A70-49EF-A5F2-92752E87020F}:313"/>
</p:tagLst>
</file>

<file path=ppt/tags/tag3.xml><?xml version="1.0" encoding="utf-8"?>
<p:tagLst xmlns:a="http://schemas.openxmlformats.org/drawingml/2006/main" xmlns:r="http://schemas.openxmlformats.org/officeDocument/2006/relationships" xmlns:p="http://schemas.openxmlformats.org/presentationml/2006/main">
  <p:tag name="GENSWF_SLIDE_UID" val="{C10930F7-5691-43A8-B438-88C4B4F825DF}: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7B935AE6-E9AE-4DE3-8EC7-91DE2AD4DD10}:307"/>
</p:tagLst>
</file>

<file path=ppt/tags/tag31.xml><?xml version="1.0" encoding="utf-8"?>
<p:tagLst xmlns:a="http://schemas.openxmlformats.org/drawingml/2006/main" xmlns:r="http://schemas.openxmlformats.org/officeDocument/2006/relationships" xmlns:p="http://schemas.openxmlformats.org/presentationml/2006/main">
  <p:tag name="GENSWF_SLIDE_UID" val="{101FF9A3-A06D-49FE-86B4-DD5502D1E46F}:314"/>
</p:tagLst>
</file>

<file path=ppt/tags/tag32.xml><?xml version="1.0" encoding="utf-8"?>
<p:tagLst xmlns:a="http://schemas.openxmlformats.org/drawingml/2006/main" xmlns:r="http://schemas.openxmlformats.org/officeDocument/2006/relationships" xmlns:p="http://schemas.openxmlformats.org/presentationml/2006/main">
  <p:tag name="GENSWF_SLIDE_UID" val="{04C7F97E-0A79-4F7E-8497-FD7D6C257F96}:315"/>
</p:tagLst>
</file>

<file path=ppt/tags/tag33.xml><?xml version="1.0" encoding="utf-8"?>
<p:tagLst xmlns:a="http://schemas.openxmlformats.org/drawingml/2006/main" xmlns:r="http://schemas.openxmlformats.org/officeDocument/2006/relationships" xmlns:p="http://schemas.openxmlformats.org/presentationml/2006/main">
  <p:tag name="GENSWF_SLIDE_UID" val="{E6185010-C7D6-4A9E-9350-9081B51FF4C0}:306"/>
</p:tagLst>
</file>

<file path=ppt/tags/tag34.xml><?xml version="1.0" encoding="utf-8"?>
<p:tagLst xmlns:a="http://schemas.openxmlformats.org/drawingml/2006/main" xmlns:r="http://schemas.openxmlformats.org/officeDocument/2006/relationships" xmlns:p="http://schemas.openxmlformats.org/presentationml/2006/main">
  <p:tag name="GENSWF_SLIDE_UID" val="{30B854FE-FEB0-4A61-8720-F90C104FBFE4}:316"/>
</p:tagLst>
</file>

<file path=ppt/tags/tag35.xml><?xml version="1.0" encoding="utf-8"?>
<p:tagLst xmlns:a="http://schemas.openxmlformats.org/drawingml/2006/main" xmlns:r="http://schemas.openxmlformats.org/officeDocument/2006/relationships" xmlns:p="http://schemas.openxmlformats.org/presentationml/2006/main">
  <p:tag name="GENSWF_SLIDE_UID" val="{F032B82C-9BAE-4675-AC63-6271A68D5335}:317"/>
</p:tagLst>
</file>

<file path=ppt/tags/tag36.xml><?xml version="1.0" encoding="utf-8"?>
<p:tagLst xmlns:a="http://schemas.openxmlformats.org/drawingml/2006/main" xmlns:r="http://schemas.openxmlformats.org/officeDocument/2006/relationships" xmlns:p="http://schemas.openxmlformats.org/presentationml/2006/main">
  <p:tag name="GENSWF_SLIDE_UID" val="{9B9A1948-5CA2-4062-893F-505B5BCA962C}:265"/>
</p:tagLst>
</file>

<file path=ppt/tags/tag37.xml><?xml version="1.0" encoding="utf-8"?>
<p:tagLst xmlns:a="http://schemas.openxmlformats.org/drawingml/2006/main" xmlns:r="http://schemas.openxmlformats.org/officeDocument/2006/relationships" xmlns:p="http://schemas.openxmlformats.org/presentationml/2006/main">
  <p:tag name="GENSWF_SLIDE_UID" val="{93B904AD-DBFB-48B2-8E3B-963F00DE2F48}:318"/>
</p:tagLst>
</file>

<file path=ppt/tags/tag38.xml><?xml version="1.0" encoding="utf-8"?>
<p:tagLst xmlns:a="http://schemas.openxmlformats.org/drawingml/2006/main" xmlns:r="http://schemas.openxmlformats.org/officeDocument/2006/relationships" xmlns:p="http://schemas.openxmlformats.org/presentationml/2006/main">
  <p:tag name="GENSWF_SLIDE_UID" val="{61150280-A791-4000-B7A9-322D10A9A3B9}:319"/>
</p:tagLst>
</file>

<file path=ppt/tags/tag39.xml><?xml version="1.0" encoding="utf-8"?>
<p:tagLst xmlns:a="http://schemas.openxmlformats.org/drawingml/2006/main" xmlns:r="http://schemas.openxmlformats.org/officeDocument/2006/relationships" xmlns:p="http://schemas.openxmlformats.org/presentationml/2006/main">
  <p:tag name="GENSWF_SLIDE_UID" val="{ECBAC20B-CBCC-4411-824E-36592ED159B6}:320"/>
</p:tagLst>
</file>

<file path=ppt/tags/tag4.xml><?xml version="1.0" encoding="utf-8"?>
<p:tagLst xmlns:a="http://schemas.openxmlformats.org/drawingml/2006/main" xmlns:r="http://schemas.openxmlformats.org/officeDocument/2006/relationships" xmlns:p="http://schemas.openxmlformats.org/presentationml/2006/main">
  <p:tag name="GENSWF_SLIDE_UID" val="{089ECB34-7F04-4102-ACE9-BF297EC6B51C}:260"/>
</p:tagLst>
</file>

<file path=ppt/tags/tag40.xml><?xml version="1.0" encoding="utf-8"?>
<p:tagLst xmlns:a="http://schemas.openxmlformats.org/drawingml/2006/main" xmlns:r="http://schemas.openxmlformats.org/officeDocument/2006/relationships" xmlns:p="http://schemas.openxmlformats.org/presentationml/2006/main">
  <p:tag name="GENSWF_SLIDE_UID" val="{4A98EA7B-BB6E-4A09-BD7E-A5910B4262D0}:321"/>
</p:tagLst>
</file>

<file path=ppt/tags/tag41.xml><?xml version="1.0" encoding="utf-8"?>
<p:tagLst xmlns:a="http://schemas.openxmlformats.org/drawingml/2006/main" xmlns:r="http://schemas.openxmlformats.org/officeDocument/2006/relationships" xmlns:p="http://schemas.openxmlformats.org/presentationml/2006/main">
  <p:tag name="GENSWF_SLIDE_UID" val="{15484612-B7EE-4C2D-A90D-82F242D4525F}:263"/>
</p:tagLst>
</file>

<file path=ppt/tags/tag42.xml><?xml version="1.0" encoding="utf-8"?>
<p:tagLst xmlns:a="http://schemas.openxmlformats.org/drawingml/2006/main" xmlns:r="http://schemas.openxmlformats.org/officeDocument/2006/relationships" xmlns:p="http://schemas.openxmlformats.org/presentationml/2006/main">
  <p:tag name="GENSWF_SLIDE_UID" val="{C364EBA3-DDC2-48CC-93A8-601D53120C5E}:322"/>
</p:tagLst>
</file>

<file path=ppt/tags/tag43.xml><?xml version="1.0" encoding="utf-8"?>
<p:tagLst xmlns:a="http://schemas.openxmlformats.org/drawingml/2006/main" xmlns:r="http://schemas.openxmlformats.org/officeDocument/2006/relationships" xmlns:p="http://schemas.openxmlformats.org/presentationml/2006/main">
  <p:tag name="GENSWF_SLIDE_UID" val="{4974286A-CA93-4B65-80E9-50C8F3097B4C}:323"/>
</p:tagLst>
</file>

<file path=ppt/tags/tag44.xml><?xml version="1.0" encoding="utf-8"?>
<p:tagLst xmlns:a="http://schemas.openxmlformats.org/drawingml/2006/main" xmlns:r="http://schemas.openxmlformats.org/officeDocument/2006/relationships" xmlns:p="http://schemas.openxmlformats.org/presentationml/2006/main">
  <p:tag name="GENSWF_SLIDE_UID" val="{DF44654C-A744-4DD2-BD8C-A5F13D2A74F6}:324"/>
</p:tagLst>
</file>

<file path=ppt/tags/tag45.xml><?xml version="1.0" encoding="utf-8"?>
<p:tagLst xmlns:a="http://schemas.openxmlformats.org/drawingml/2006/main" xmlns:r="http://schemas.openxmlformats.org/officeDocument/2006/relationships" xmlns:p="http://schemas.openxmlformats.org/presentationml/2006/main">
  <p:tag name="GENSWF_SLIDE_UID" val="{E45A6047-E1E4-43A6-AA5E-6296C81CFDA4}:325"/>
</p:tagLst>
</file>

<file path=ppt/tags/tag46.xml><?xml version="1.0" encoding="utf-8"?>
<p:tagLst xmlns:a="http://schemas.openxmlformats.org/drawingml/2006/main" xmlns:r="http://schemas.openxmlformats.org/officeDocument/2006/relationships" xmlns:p="http://schemas.openxmlformats.org/presentationml/2006/main">
  <p:tag name="GENSWF_SLIDE_UID" val="{7E8177E8-012D-41DC-AB11-FC0039A298C3}:326"/>
</p:tagLst>
</file>

<file path=ppt/tags/tag47.xml><?xml version="1.0" encoding="utf-8"?>
<p:tagLst xmlns:a="http://schemas.openxmlformats.org/drawingml/2006/main" xmlns:r="http://schemas.openxmlformats.org/officeDocument/2006/relationships" xmlns:p="http://schemas.openxmlformats.org/presentationml/2006/main">
  <p:tag name="GENSWF_SLIDE_UID" val="{1633825B-FD12-4DED-97C9-8330583795E2}:267"/>
</p:tagLst>
</file>

<file path=ppt/tags/tag48.xml><?xml version="1.0" encoding="utf-8"?>
<p:tagLst xmlns:a="http://schemas.openxmlformats.org/drawingml/2006/main" xmlns:r="http://schemas.openxmlformats.org/officeDocument/2006/relationships" xmlns:p="http://schemas.openxmlformats.org/presentationml/2006/main">
  <p:tag name="GENSWF_SLIDE_UID" val="{912F7226-D691-413B-9690-253512F74049}:327"/>
</p:tagLst>
</file>

<file path=ppt/tags/tag49.xml><?xml version="1.0" encoding="utf-8"?>
<p:tagLst xmlns:a="http://schemas.openxmlformats.org/drawingml/2006/main" xmlns:r="http://schemas.openxmlformats.org/officeDocument/2006/relationships" xmlns:p="http://schemas.openxmlformats.org/presentationml/2006/main">
  <p:tag name="GENSWF_SLIDE_UID" val="{2666916B-F20F-4C52-B113-778100A41799}:328"/>
</p:tagLst>
</file>

<file path=ppt/tags/tag5.xml><?xml version="1.0" encoding="utf-8"?>
<p:tagLst xmlns:a="http://schemas.openxmlformats.org/drawingml/2006/main" xmlns:r="http://schemas.openxmlformats.org/officeDocument/2006/relationships" xmlns:p="http://schemas.openxmlformats.org/presentationml/2006/main">
  <p:tag name="GENSWF_SLIDE_UID" val="{04ED3812-B3E3-4C5C-95C6-98CF68C31ED0}:259"/>
</p:tagLst>
</file>

<file path=ppt/tags/tag50.xml><?xml version="1.0" encoding="utf-8"?>
<p:tagLst xmlns:a="http://schemas.openxmlformats.org/drawingml/2006/main" xmlns:r="http://schemas.openxmlformats.org/officeDocument/2006/relationships" xmlns:p="http://schemas.openxmlformats.org/presentationml/2006/main">
  <p:tag name="GENSWF_SLIDE_UID" val="{E1091587-5989-4747-9EAE-FCD80872E5CE}:329"/>
</p:tagLst>
</file>

<file path=ppt/tags/tag51.xml><?xml version="1.0" encoding="utf-8"?>
<p:tagLst xmlns:a="http://schemas.openxmlformats.org/drawingml/2006/main" xmlns:r="http://schemas.openxmlformats.org/officeDocument/2006/relationships" xmlns:p="http://schemas.openxmlformats.org/presentationml/2006/main">
  <p:tag name="GENSWF_SLIDE_UID" val="{EC3D258D-32F3-4D54-83FB-2F30FE37F9C0}:330"/>
</p:tagLst>
</file>

<file path=ppt/tags/tag52.xml><?xml version="1.0" encoding="utf-8"?>
<p:tagLst xmlns:a="http://schemas.openxmlformats.org/drawingml/2006/main" xmlns:r="http://schemas.openxmlformats.org/officeDocument/2006/relationships" xmlns:p="http://schemas.openxmlformats.org/presentationml/2006/main">
  <p:tag name="GENSWF_SLIDE_UID" val="{7D0C5FAC-EB31-4EA0-BC68-F50B00F3711D}:331"/>
</p:tagLst>
</file>

<file path=ppt/tags/tag53.xml><?xml version="1.0" encoding="utf-8"?>
<p:tagLst xmlns:a="http://schemas.openxmlformats.org/drawingml/2006/main" xmlns:r="http://schemas.openxmlformats.org/officeDocument/2006/relationships" xmlns:p="http://schemas.openxmlformats.org/presentationml/2006/main">
  <p:tag name="GENSWF_SLIDE_UID" val="{E5B7805B-CE31-48BC-A9BF-89F7139100C2}:332"/>
</p:tagLst>
</file>

<file path=ppt/tags/tag54.xml><?xml version="1.0" encoding="utf-8"?>
<p:tagLst xmlns:a="http://schemas.openxmlformats.org/drawingml/2006/main" xmlns:r="http://schemas.openxmlformats.org/officeDocument/2006/relationships" xmlns:p="http://schemas.openxmlformats.org/presentationml/2006/main">
  <p:tag name="GENSWF_SLIDE_UID" val="{6C11E470-25B6-4D40-93B5-369EF66EE6A1}:333"/>
</p:tagLst>
</file>

<file path=ppt/tags/tag55.xml><?xml version="1.0" encoding="utf-8"?>
<p:tagLst xmlns:a="http://schemas.openxmlformats.org/drawingml/2006/main" xmlns:r="http://schemas.openxmlformats.org/officeDocument/2006/relationships" xmlns:p="http://schemas.openxmlformats.org/presentationml/2006/main">
  <p:tag name="GENSWF_SLIDE_UID" val="{72C7EDEC-7B7A-4F66-B98F-E12BC4FB640A}:334"/>
</p:tagLst>
</file>

<file path=ppt/tags/tag56.xml><?xml version="1.0" encoding="utf-8"?>
<p:tagLst xmlns:a="http://schemas.openxmlformats.org/drawingml/2006/main" xmlns:r="http://schemas.openxmlformats.org/officeDocument/2006/relationships" xmlns:p="http://schemas.openxmlformats.org/presentationml/2006/main">
  <p:tag name="GENSWF_SLIDE_UID" val="{1B07CE3F-9F46-47A3-83FE-53E15A8691DD}:335"/>
</p:tagLst>
</file>

<file path=ppt/tags/tag57.xml><?xml version="1.0" encoding="utf-8"?>
<p:tagLst xmlns:a="http://schemas.openxmlformats.org/drawingml/2006/main" xmlns:r="http://schemas.openxmlformats.org/officeDocument/2006/relationships" xmlns:p="http://schemas.openxmlformats.org/presentationml/2006/main">
  <p:tag name="GENSWF_SLIDE_UID" val="{8259B3B6-3A71-4B98-870E-CD8D7B60010C}:337"/>
</p:tagLst>
</file>

<file path=ppt/tags/tag58.xml><?xml version="1.0" encoding="utf-8"?>
<p:tagLst xmlns:a="http://schemas.openxmlformats.org/drawingml/2006/main" xmlns:r="http://schemas.openxmlformats.org/officeDocument/2006/relationships" xmlns:p="http://schemas.openxmlformats.org/presentationml/2006/main">
  <p:tag name="GENSWF_SLIDE_UID" val="{C6A6C9F0-33E0-466B-8E33-4E29C1459309}:338"/>
</p:tagLst>
</file>

<file path=ppt/tags/tag59.xml><?xml version="1.0" encoding="utf-8"?>
<p:tagLst xmlns:a="http://schemas.openxmlformats.org/drawingml/2006/main" xmlns:r="http://schemas.openxmlformats.org/officeDocument/2006/relationships" xmlns:p="http://schemas.openxmlformats.org/presentationml/2006/main">
  <p:tag name="GENSWF_SLIDE_UID" val="{79775E46-C0F9-4FE8-BA00-16DF580B69B9}:266"/>
</p:tagLst>
</file>

<file path=ppt/tags/tag6.xml><?xml version="1.0" encoding="utf-8"?>
<p:tagLst xmlns:a="http://schemas.openxmlformats.org/drawingml/2006/main" xmlns:r="http://schemas.openxmlformats.org/officeDocument/2006/relationships" xmlns:p="http://schemas.openxmlformats.org/presentationml/2006/main">
  <p:tag name="GENSWF_SLIDE_UID" val="{9C17E37E-6C1B-400F-A8DD-EE18786D960D}:258"/>
</p:tagLst>
</file>

<file path=ppt/tags/tag60.xml><?xml version="1.0" encoding="utf-8"?>
<p:tagLst xmlns:a="http://schemas.openxmlformats.org/drawingml/2006/main" xmlns:r="http://schemas.openxmlformats.org/officeDocument/2006/relationships" xmlns:p="http://schemas.openxmlformats.org/presentationml/2006/main">
  <p:tag name="GENSWF_SLIDE_UID" val="{04CB2034-C802-49F8-A2ED-B1CDF5BF3B18}:268"/>
</p:tagLst>
</file>

<file path=ppt/tags/tag61.xml><?xml version="1.0" encoding="utf-8"?>
<p:tagLst xmlns:a="http://schemas.openxmlformats.org/drawingml/2006/main" xmlns:r="http://schemas.openxmlformats.org/officeDocument/2006/relationships" xmlns:p="http://schemas.openxmlformats.org/presentationml/2006/main">
  <p:tag name="GENSWF_SLIDE_UID" val="{5AB2DB00-2243-4B56-A970-6FE17EF58193}:339"/>
</p:tagLst>
</file>

<file path=ppt/tags/tag62.xml><?xml version="1.0" encoding="utf-8"?>
<p:tagLst xmlns:a="http://schemas.openxmlformats.org/drawingml/2006/main" xmlns:r="http://schemas.openxmlformats.org/officeDocument/2006/relationships" xmlns:p="http://schemas.openxmlformats.org/presentationml/2006/main">
  <p:tag name="GENSWF_SLIDE_UID" val="{4C9332E8-BF8B-4C44-B91A-86F9FF1B3982}:270"/>
</p:tagLst>
</file>

<file path=ppt/tags/tag63.xml><?xml version="1.0" encoding="utf-8"?>
<p:tagLst xmlns:a="http://schemas.openxmlformats.org/drawingml/2006/main" xmlns:r="http://schemas.openxmlformats.org/officeDocument/2006/relationships" xmlns:p="http://schemas.openxmlformats.org/presentationml/2006/main">
  <p:tag name="GENSWF_SLIDE_UID" val="{F27C325C-E9BF-4ABB-8B37-2BC0EDB40755}:340"/>
</p:tagLst>
</file>

<file path=ppt/tags/tag64.xml><?xml version="1.0" encoding="utf-8"?>
<p:tagLst xmlns:a="http://schemas.openxmlformats.org/drawingml/2006/main" xmlns:r="http://schemas.openxmlformats.org/officeDocument/2006/relationships" xmlns:p="http://schemas.openxmlformats.org/presentationml/2006/main">
  <p:tag name="GENSWF_SLIDE_UID" val="{2903F9B1-9A24-4FED-AF99-660CED8B6838}:341"/>
</p:tagLst>
</file>

<file path=ppt/tags/tag65.xml><?xml version="1.0" encoding="utf-8"?>
<p:tagLst xmlns:a="http://schemas.openxmlformats.org/drawingml/2006/main" xmlns:r="http://schemas.openxmlformats.org/officeDocument/2006/relationships" xmlns:p="http://schemas.openxmlformats.org/presentationml/2006/main">
  <p:tag name="GENSWF_SLIDE_UID" val="{548528B3-7D26-4C97-93A1-7670CFDB759A}:342"/>
</p:tagLst>
</file>

<file path=ppt/tags/tag66.xml><?xml version="1.0" encoding="utf-8"?>
<p:tagLst xmlns:a="http://schemas.openxmlformats.org/drawingml/2006/main" xmlns:r="http://schemas.openxmlformats.org/officeDocument/2006/relationships" xmlns:p="http://schemas.openxmlformats.org/presentationml/2006/main">
  <p:tag name="GENSWF_SLIDE_UID" val="{A4DAC91D-70E8-42A0-8F10-61CDFFB8B849}:343"/>
</p:tagLst>
</file>

<file path=ppt/tags/tag67.xml><?xml version="1.0" encoding="utf-8"?>
<p:tagLst xmlns:a="http://schemas.openxmlformats.org/drawingml/2006/main" xmlns:r="http://schemas.openxmlformats.org/officeDocument/2006/relationships" xmlns:p="http://schemas.openxmlformats.org/presentationml/2006/main">
  <p:tag name="GENSWF_SLIDE_UID" val="{D4C8DE69-5C08-442A-9D0F-70184D40D663}:344"/>
</p:tagLst>
</file>

<file path=ppt/tags/tag68.xml><?xml version="1.0" encoding="utf-8"?>
<p:tagLst xmlns:a="http://schemas.openxmlformats.org/drawingml/2006/main" xmlns:r="http://schemas.openxmlformats.org/officeDocument/2006/relationships" xmlns:p="http://schemas.openxmlformats.org/presentationml/2006/main">
  <p:tag name="GENSWF_SLIDE_UID" val="{A1231C94-1ABD-4AF6-9C15-67F53856A8DD}:345"/>
</p:tagLst>
</file>

<file path=ppt/tags/tag69.xml><?xml version="1.0" encoding="utf-8"?>
<p:tagLst xmlns:a="http://schemas.openxmlformats.org/drawingml/2006/main" xmlns:r="http://schemas.openxmlformats.org/officeDocument/2006/relationships" xmlns:p="http://schemas.openxmlformats.org/presentationml/2006/main">
  <p:tag name="GENSWF_SLIDE_UID" val="{50234D27-F894-47BB-8433-A2D5AB06B09C}:346"/>
</p:tagLst>
</file>

<file path=ppt/tags/tag7.xml><?xml version="1.0" encoding="utf-8"?>
<p:tagLst xmlns:a="http://schemas.openxmlformats.org/drawingml/2006/main" xmlns:r="http://schemas.openxmlformats.org/officeDocument/2006/relationships" xmlns:p="http://schemas.openxmlformats.org/presentationml/2006/main">
  <p:tag name="GENSWF_SLIDE_UID" val="{57F256CA-45EF-4671-B6AD-5AD97019D9F6}:261"/>
</p:tagLst>
</file>

<file path=ppt/tags/tag70.xml><?xml version="1.0" encoding="utf-8"?>
<p:tagLst xmlns:a="http://schemas.openxmlformats.org/drawingml/2006/main" xmlns:r="http://schemas.openxmlformats.org/officeDocument/2006/relationships" xmlns:p="http://schemas.openxmlformats.org/presentationml/2006/main">
  <p:tag name="GENSWF_SLIDE_UID" val="{F67930FB-58B9-4CEE-A4B2-FB2DB23366E5}:271"/>
</p:tagLst>
</file>

<file path=ppt/tags/tag71.xml><?xml version="1.0" encoding="utf-8"?>
<p:tagLst xmlns:a="http://schemas.openxmlformats.org/drawingml/2006/main" xmlns:r="http://schemas.openxmlformats.org/officeDocument/2006/relationships" xmlns:p="http://schemas.openxmlformats.org/presentationml/2006/main">
  <p:tag name="GENSWF_SLIDE_UID" val="{50E6421C-FB08-4E15-92E6-4343A6123A9E}:269"/>
</p:tagLst>
</file>

<file path=ppt/tags/tag8.xml><?xml version="1.0" encoding="utf-8"?>
<p:tagLst xmlns:a="http://schemas.openxmlformats.org/drawingml/2006/main" xmlns:r="http://schemas.openxmlformats.org/officeDocument/2006/relationships" xmlns:p="http://schemas.openxmlformats.org/presentationml/2006/main">
  <p:tag name="GENSWF_SLIDE_UID" val="{5467C8BA-C58D-4C07-B98D-BC3328677670}:290"/>
</p:tagLst>
</file>

<file path=ppt/tags/tag9.xml><?xml version="1.0" encoding="utf-8"?>
<p:tagLst xmlns:a="http://schemas.openxmlformats.org/drawingml/2006/main" xmlns:r="http://schemas.openxmlformats.org/officeDocument/2006/relationships" xmlns:p="http://schemas.openxmlformats.org/presentationml/2006/main">
  <p:tag name="GENSWF_SLIDE_UID" val="{6B46612F-9769-4F88-A777-6904E6AA817C}:262"/>
</p:tagLst>
</file>

<file path=ppt/theme/theme1.xml><?xml version="1.0" encoding="utf-8"?>
<a:theme xmlns:a="http://schemas.openxmlformats.org/drawingml/2006/main" name="Introduction to Fractions by Slidesgo">
  <a:themeElements>
    <a:clrScheme name="Simple Light">
      <a:dk1>
        <a:srgbClr val="062338"/>
      </a:dk1>
      <a:lt1>
        <a:srgbClr val="FFCFCB"/>
      </a:lt1>
      <a:dk2>
        <a:srgbClr val="0E4C89"/>
      </a:dk2>
      <a:lt2>
        <a:srgbClr val="4F4A74"/>
      </a:lt2>
      <a:accent1>
        <a:srgbClr val="C0575B"/>
      </a:accent1>
      <a:accent2>
        <a:srgbClr val="E36267"/>
      </a:accent2>
      <a:accent3>
        <a:srgbClr val="FFEBDB"/>
      </a:accent3>
      <a:accent4>
        <a:srgbClr val="F0D6BD"/>
      </a:accent4>
      <a:accent5>
        <a:srgbClr val="008D7B"/>
      </a:accent5>
      <a:accent6>
        <a:srgbClr val="F4A838"/>
      </a:accent6>
      <a:hlink>
        <a:srgbClr val="062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6120</Words>
  <Application>Microsoft Office PowerPoint</Application>
  <PresentationFormat>On-screen Show (16:9)</PresentationFormat>
  <Paragraphs>413</Paragraphs>
  <Slides>70</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Times New Roman</vt:lpstr>
      <vt:lpstr>Calibri</vt:lpstr>
      <vt:lpstr>Open Sans</vt:lpstr>
      <vt:lpstr>Fredoka One</vt:lpstr>
      <vt:lpstr>Arial</vt:lpstr>
      <vt:lpstr>DengXian</vt:lpstr>
      <vt:lpstr>Cambria Math</vt:lpstr>
      <vt:lpstr>Calibri Light</vt:lpstr>
      <vt:lpstr>Catamaran</vt:lpstr>
      <vt:lpstr>Wingdings</vt:lpstr>
      <vt:lpstr>Introduction to Fractions by Slidesgo</vt:lpstr>
      <vt:lpstr>NHIỆT LIỆT CHÀO MỪNG CÁC EM ĐẾN VỚI BÀI HỌC MỚI</vt:lpstr>
      <vt:lpstr>KHỞI ĐỘNG</vt:lpstr>
      <vt:lpstr>PowerPoint Presentation</vt:lpstr>
      <vt:lpstr>NỘI DUNG BÀI HỌC</vt:lpstr>
      <vt:lpstr>I. GIẢI HỆ PHƯƠNG TRÌNH BẰNG PHƯƠNG PHÁP THẾ</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GIẢI HỆ PHƯƠNG TRÌNH BẰNG PHƯƠNG PHÁP CỘNG ĐẠI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SỬ DỤNG MÁY TÍNH CẦM TAY ĐỂ TÌM NGHIỆM CỦA HỆ HAI PHƯƠNG TRÌNH BẬC NHẤT HAI ẨN</vt:lpstr>
      <vt:lpstr>PowerPoint Presentation</vt:lpstr>
      <vt:lpstr>PowerPoint Presentation</vt:lpstr>
      <vt:lpstr>PowerPoint Presentation</vt:lpstr>
      <vt:lpstr>PowerPoint Presentation</vt:lpstr>
      <vt:lpstr>CHÚ Ý</vt:lpstr>
      <vt:lpstr>LUYỆN TẬP</vt:lpstr>
      <vt:lpstr>TRÒ CHƠI TRẮC NGHIỆM</vt:lpstr>
      <vt:lpstr>TRÒ CHƠI TRẮC NGHIỆM</vt:lpstr>
      <vt:lpstr>TRÒ CHƠI TRẮC NGHIỆM</vt:lpstr>
      <vt:lpstr>TRÒ CHƠI TRẮC NGHIỆM</vt:lpstr>
      <vt:lpstr>TRÒ CHƠI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_chuong1_bai3_giai_he_hai_phuong_trinh_bac_nhat_hai_an</dc:title>
  <dc:creator>tuyết nguyễn thị ánh</dc:creator>
  <cp:lastModifiedBy>Office</cp:lastModifiedBy>
  <cp:revision>5</cp:revision>
  <dcterms:modified xsi:type="dcterms:W3CDTF">2025-09-29T09:50:43Z</dcterms:modified>
</cp:coreProperties>
</file>