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2" r:id="rId4"/>
    <p:sldMasterId id="2147483694" r:id="rId5"/>
  </p:sldMasterIdLst>
  <p:notesMasterIdLst>
    <p:notesMasterId r:id="rId36"/>
  </p:notesMasterIdLst>
  <p:sldIdLst>
    <p:sldId id="256" r:id="rId6"/>
    <p:sldId id="275" r:id="rId7"/>
    <p:sldId id="276" r:id="rId8"/>
    <p:sldId id="304" r:id="rId9"/>
    <p:sldId id="305" r:id="rId10"/>
    <p:sldId id="307" r:id="rId11"/>
    <p:sldId id="306" r:id="rId12"/>
    <p:sldId id="308" r:id="rId13"/>
    <p:sldId id="309" r:id="rId14"/>
    <p:sldId id="310" r:id="rId15"/>
    <p:sldId id="311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291" r:id="rId25"/>
    <p:sldId id="297" r:id="rId26"/>
    <p:sldId id="292" r:id="rId27"/>
    <p:sldId id="295" r:id="rId28"/>
    <p:sldId id="293" r:id="rId29"/>
    <p:sldId id="298" r:id="rId30"/>
    <p:sldId id="321" r:id="rId31"/>
    <p:sldId id="300" r:id="rId32"/>
    <p:sldId id="323" r:id="rId33"/>
    <p:sldId id="324" r:id="rId34"/>
    <p:sldId id="303" r:id="rId35"/>
  </p:sldIdLst>
  <p:sldSz cx="18288000" cy="10287000"/>
  <p:notesSz cx="6858000" cy="9144000"/>
  <p:embeddedFontLs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Light" panose="00000400000000000000" pitchFamily="2" charset="0"/>
      <p:regular r:id="rId41"/>
      <p:bold r:id="rId42"/>
      <p:italic r:id="rId43"/>
      <p:boldItalic r:id="rId44"/>
    </p:embeddedFont>
    <p:embeddedFont>
      <p:font typeface="Poppins" panose="00000500000000000000" pitchFamily="2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330" autoAdjust="0"/>
  </p:normalViewPr>
  <p:slideViewPr>
    <p:cSldViewPr>
      <p:cViewPr varScale="1">
        <p:scale>
          <a:sx n="41" d="100"/>
          <a:sy n="41" d="100"/>
        </p:scale>
        <p:origin x="10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1CA8A-1805-468B-B0D3-1CF0B62970C3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E4CDA-9A15-442B-BB12-A3C4181BF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3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43d9bef0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43d9bef0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dirty="0"/>
              <a:t>Bấm</a:t>
            </a:r>
            <a:r>
              <a:rPr lang="vi-VN" baseline="0" dirty="0"/>
              <a:t> «Quay» để quay vòng may mắn. Bấm vào tâm vòng tròn để dừng quay.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/>
              <a:t>Bấm vào các số để mở câu hỏi.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/>
              <a:t>Sau khi trả lời hết các câu hỏi, bấm nút mũi tên đỏ góc trái màn hình để đến slide Luyện tập.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7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7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60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trả</a:t>
            </a:r>
            <a:r>
              <a:rPr lang="vi-VN" baseline="0" dirty="0"/>
              <a:t> lời, bấm nút tròn màu vàng để quay trở về vòng quay, mở các câu hỏi tiếp theo.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32305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15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53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33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6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8966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1991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4801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28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2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7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8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2396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754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52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0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0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4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4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46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6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3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46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0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9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5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4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03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31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8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8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79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79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9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1.gif"/><Relationship Id="rId18" Type="http://schemas.openxmlformats.org/officeDocument/2006/relationships/image" Target="../media/image35.png"/><Relationship Id="rId3" Type="http://schemas.openxmlformats.org/officeDocument/2006/relationships/audio" Target="../media/media1.wav"/><Relationship Id="rId7" Type="http://schemas.openxmlformats.org/officeDocument/2006/relationships/slide" Target="slide21.xml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microsoft.com/office/2007/relationships/media" Target="../media/media1.wav"/><Relationship Id="rId16" Type="http://schemas.openxmlformats.org/officeDocument/2006/relationships/slide" Target="slide26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11" Type="http://schemas.openxmlformats.org/officeDocument/2006/relationships/slide" Target="slide25.xml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3.png"/><Relationship Id="rId10" Type="http://schemas.openxmlformats.org/officeDocument/2006/relationships/slide" Target="slide24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23.xml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1.png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slide" Target="slide20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43.xml"/><Relationship Id="rId16" Type="http://schemas.openxmlformats.org/officeDocument/2006/relationships/slide" Target="slide20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1.png"/><Relationship Id="rId1" Type="http://schemas.openxmlformats.org/officeDocument/2006/relationships/tags" Target="../tags/tag24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slide" Target="slide20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43.xml"/><Relationship Id="rId16" Type="http://schemas.openxmlformats.org/officeDocument/2006/relationships/slide" Target="slide20.xml"/><Relationship Id="rId1" Type="http://schemas.openxmlformats.org/officeDocument/2006/relationships/tags" Target="../tags/tag25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1.png"/><Relationship Id="rId1" Type="http://schemas.openxmlformats.org/officeDocument/2006/relationships/tags" Target="../tags/tag26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slide" Target="slide20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1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2046682"/>
            <a:ext cx="15510276" cy="1966932"/>
            <a:chOff x="678649" y="6515168"/>
            <a:chExt cx="15510276" cy="1966932"/>
          </a:xfrm>
        </p:grpSpPr>
        <p:sp>
          <p:nvSpPr>
            <p:cNvPr id="16" name="Rectangle 15"/>
            <p:cNvSpPr/>
            <p:nvPr/>
          </p:nvSpPr>
          <p:spPr>
            <a:xfrm>
              <a:off x="2667000" y="6543108"/>
              <a:ext cx="1352192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 i="1" dirty="0">
                  <a:solidFill>
                    <a:srgbClr val="002060"/>
                  </a:solidFill>
                </a:rPr>
                <a:t>Theo em, bản vẽ kĩ thuật cần trình bày như thế nào để sử dụng được ở các nước khác nhau?</a:t>
              </a:r>
              <a:endParaRPr lang="en-US" sz="4200" dirty="0">
                <a:solidFill>
                  <a:srgbClr val="00206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49" y="6515168"/>
              <a:ext cx="1752532" cy="1752532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76" y="4426122"/>
            <a:ext cx="6594875" cy="494615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8957076" y="6367041"/>
            <a:ext cx="990600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14989" y="5025193"/>
            <a:ext cx="64144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554" y="1647302"/>
            <a:ext cx="7772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nét vẽ có trong hình: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94" y="3395386"/>
            <a:ext cx="10178106" cy="55581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554" y="2563111"/>
            <a:ext cx="73283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378108" y="7048500"/>
            <a:ext cx="6553200" cy="2362200"/>
          </a:xfrm>
          <a:prstGeom prst="wedgeRoundRectCallout">
            <a:avLst>
              <a:gd name="adj1" fmla="val -37403"/>
              <a:gd name="adj2" fmla="val -7621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nét vẽ có chiều rộng khác nhau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1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94" y="3395386"/>
            <a:ext cx="10178106" cy="5558114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0" y="1986449"/>
            <a:ext cx="3429000" cy="109965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3703187"/>
            <a:ext cx="6553200" cy="4553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dirty="0"/>
              <a:t>Nét đậm thường có chiều rộng là 0,5mm, các nét mảnh có chiều rộng bằng 1/2 nét đậm.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27432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8879" y="2332904"/>
            <a:ext cx="3326595" cy="77537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4400" y="4090275"/>
            <a:ext cx="11856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</a:rPr>
              <a:t>Tỉ lệ </a:t>
            </a:r>
            <a:r>
              <a:rPr lang="vi-VN" sz="4000" dirty="0"/>
              <a:t>là tỉ số giữa kích thước đo được trên hình biểu diễn với kích thước tương ứng đo trên vật thể.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24400" y="1562100"/>
            <a:ext cx="11125200" cy="2311517"/>
            <a:chOff x="4648200" y="1671346"/>
            <a:chExt cx="11125200" cy="2311517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4648200" y="1671346"/>
              <a:ext cx="11125200" cy="2039435"/>
            </a:xfrm>
            <a:prstGeom prst="wedgeRoundRectCallout">
              <a:avLst>
                <a:gd name="adj1" fmla="val -60154"/>
                <a:gd name="adj2" fmla="val 41950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</a:rPr>
                <a:t>Tỉ lệ là gì? Nêu một số tỉ lệ được quy định trong tiêu chuẩn trình bày bản vẽ kĩ thuật.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61578" y="2857500"/>
              <a:ext cx="779793" cy="112536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4859626" y="6092987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1:2; 1:5;...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1:1.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to 2:1; 5:1;...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7860" y="7597643"/>
            <a:ext cx="2737196" cy="2280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9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27432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90554" y="1647014"/>
            <a:ext cx="6934246" cy="1295579"/>
            <a:chOff x="990554" y="1647014"/>
            <a:chExt cx="6934246" cy="12955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554" y="1647014"/>
              <a:ext cx="1516307" cy="12955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67000" y="1978829"/>
              <a:ext cx="525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990554" y="3489454"/>
            <a:ext cx="6934246" cy="2089332"/>
          </a:xfrm>
          <a:prstGeom prst="wedgeRoundRectCallout">
            <a:avLst>
              <a:gd name="adj1" fmla="val -60488"/>
              <a:gd name="adj2" fmla="val 41667"/>
              <a:gd name="adj3" fmla="val 16667"/>
            </a:avLst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0" y="2928042"/>
            <a:ext cx="952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Vật thể có thể có kích thước quá lớn hoặc quá nhỏ so với khổ giấy vẽ, do đó phải sử dụng tỉ lệ khi lập bản vẽ kĩ thuật.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90554" y="6243081"/>
            <a:ext cx="6934246" cy="3072369"/>
          </a:xfrm>
          <a:prstGeom prst="wedgeRoundRectCallout">
            <a:avLst>
              <a:gd name="adj1" fmla="val -60488"/>
              <a:gd name="adj2" fmla="val 4166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/>
              <a:t>So sánh kích thước của bản vẽ và kích thước vật thể nếu bản vẽ sử dụng tỉ lệ 2:1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48650" y="5990397"/>
            <a:ext cx="9505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bản vẽ sử dụng tỉ lệ 2:1 (tỉ lệ phóng to gấp 2 lần) thì kích thước đo trên bản vẽ gấp 2 lần kích thước đo trên vật thể tương ứng.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39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929" y="1638300"/>
            <a:ext cx="16229917" cy="3902415"/>
            <a:chOff x="457929" y="1638300"/>
            <a:chExt cx="16229917" cy="3902415"/>
          </a:xfrm>
        </p:grpSpPr>
        <p:sp>
          <p:nvSpPr>
            <p:cNvPr id="5" name="Rectangle 4"/>
            <p:cNvSpPr/>
            <p:nvPr/>
          </p:nvSpPr>
          <p:spPr>
            <a:xfrm>
              <a:off x="1676400" y="1638300"/>
              <a:ext cx="15011446" cy="390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6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nội dung mục IV SGK trang 6 kết hợp quan sát Hình 1.2 - 1.4 và trả lời các câu hỏi:</a:t>
              </a:r>
            </a:p>
            <a:p>
              <a:pPr marL="571500" indent="-571500" algn="just">
                <a:lnSpc>
                  <a:spcPct val="160000"/>
                </a:lnSpc>
                <a:buFont typeface="Wingdings" panose="05000000000000000000" pitchFamily="2" charset="2"/>
                <a:buChar char="§"/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Kể tên các thành phần kích thước?</a:t>
              </a:r>
            </a:p>
            <a:p>
              <a:pPr marL="571500" indent="-571500" algn="just">
                <a:lnSpc>
                  <a:spcPct val="160000"/>
                </a:lnSpc>
                <a:buFont typeface="Wingdings" panose="05000000000000000000" pitchFamily="2" charset="2"/>
                <a:buChar char="§"/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Cách ghi kích thước đoạn thẳng được quy định như thế nào?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929" y="1830495"/>
              <a:ext cx="988031" cy="14842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5" y="6001847"/>
            <a:ext cx="18110495" cy="3317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4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9" y="6622548"/>
            <a:ext cx="5200807" cy="36644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9302" y="1830495"/>
            <a:ext cx="5638800" cy="3752425"/>
            <a:chOff x="12039600" y="2859195"/>
            <a:chExt cx="5638800" cy="3351105"/>
          </a:xfrm>
        </p:grpSpPr>
        <p:sp>
          <p:nvSpPr>
            <p:cNvPr id="7" name="Oval Callout 6"/>
            <p:cNvSpPr/>
            <p:nvPr/>
          </p:nvSpPr>
          <p:spPr>
            <a:xfrm>
              <a:off x="12039600" y="2859195"/>
              <a:ext cx="5638800" cy="3351105"/>
            </a:xfrm>
            <a:prstGeom prst="wedgeEllipseCallout">
              <a:avLst>
                <a:gd name="adj1" fmla="val 15748"/>
                <a:gd name="adj2" fmla="val 6486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344399" y="3276421"/>
              <a:ext cx="502920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Để ghi được một kích thước, thường có 3 thành phần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2165011" y="2181292"/>
            <a:ext cx="5121278" cy="131905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372600" y="3771900"/>
            <a:ext cx="5121278" cy="131905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31011" y="2181293"/>
            <a:ext cx="5121278" cy="1309112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42" y="5491603"/>
            <a:ext cx="8069958" cy="4538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69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4061" y="5524500"/>
            <a:ext cx="5121278" cy="11514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7785" y="7479193"/>
            <a:ext cx="5097553" cy="2185057"/>
            <a:chOff x="1600154" y="7497991"/>
            <a:chExt cx="5334046" cy="2286429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0154" y="8917637"/>
              <a:ext cx="5334046" cy="866783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401500" y="7497991"/>
              <a:ext cx="1826400" cy="1833275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754061" y="1996657"/>
            <a:ext cx="5121278" cy="1151465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67501" y="1749187"/>
            <a:ext cx="9839455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Kẻ vuông góc tại hai đầu mút đoạn cần ghi kích thước.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7501" y="4401368"/>
            <a:ext cx="99854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Kẻ song song với đoạn cần ghi kích thước.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7500" y="6048032"/>
            <a:ext cx="98394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Hai đầu mút có mũi tên chạm vào đường gióng và cách đầu mút đường gióng một đoạn (khoảng 1,5mm).</a:t>
            </a:r>
            <a:endParaRPr lang="en-US" sz="4000" dirty="0"/>
          </a:p>
        </p:txBody>
      </p:sp>
      <p:cxnSp>
        <p:nvCxnSpPr>
          <p:cNvPr id="19" name="Elbow Connector 18"/>
          <p:cNvCxnSpPr>
            <a:stCxn id="5" idx="3"/>
            <a:endCxn id="16" idx="1"/>
          </p:cNvCxnSpPr>
          <p:nvPr/>
        </p:nvCxnSpPr>
        <p:spPr>
          <a:xfrm flipV="1">
            <a:off x="5875339" y="4755311"/>
            <a:ext cx="792162" cy="1344922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5" idx="3"/>
            <a:endCxn id="17" idx="1"/>
          </p:cNvCxnSpPr>
          <p:nvPr/>
        </p:nvCxnSpPr>
        <p:spPr>
          <a:xfrm>
            <a:off x="5875339" y="6100233"/>
            <a:ext cx="792161" cy="1378960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07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0554" y="2095500"/>
            <a:ext cx="5121278" cy="11859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3643" y="2687520"/>
            <a:ext cx="3236727" cy="7544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554" y="3597322"/>
            <a:ext cx="12801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Được đặt ở giữa, phía trên đường ghi kích thước và có hướng nghiêng theo hướng của đường kích thước.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09" y="5435595"/>
            <a:ext cx="10194181" cy="4870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57250" y="1908389"/>
            <a:ext cx="16407513" cy="3313005"/>
            <a:chOff x="838200" y="1830495"/>
            <a:chExt cx="16407513" cy="3313005"/>
          </a:xfrm>
        </p:grpSpPr>
        <p:sp>
          <p:nvSpPr>
            <p:cNvPr id="6" name="Rounded Rectangle 5"/>
            <p:cNvSpPr/>
            <p:nvPr/>
          </p:nvSpPr>
          <p:spPr>
            <a:xfrm>
              <a:off x="990554" y="2171700"/>
              <a:ext cx="16255159" cy="2971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1830495"/>
              <a:ext cx="1676400" cy="17496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14600" y="2226439"/>
              <a:ext cx="1451991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Đường kích thước, đường gióng vẽ bằng loại nét gì?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Cho biết phía trước chữ số kích thước đường tròn, cung tròn phải có kí hiệu gì?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990554" y="5926787"/>
            <a:ext cx="7543846" cy="3407713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thước, đường gióng được vẽ bằng nét liền mảnh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63000" y="5892074"/>
            <a:ext cx="8501763" cy="3407713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Phía trước chữ số kích thước đường tròn có kí hiệu Ø, phía trước kích thước cung tròn có kí hiệu R.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24020" r="28922" b="16176"/>
          <a:stretch/>
        </p:blipFill>
        <p:spPr>
          <a:xfrm>
            <a:off x="7797695" y="8264524"/>
            <a:ext cx="1473409" cy="2139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8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3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8"/>
          <p:cNvGrpSpPr/>
          <p:nvPr/>
        </p:nvGrpSpPr>
        <p:grpSpPr>
          <a:xfrm>
            <a:off x="507262" y="1638300"/>
            <a:ext cx="17247338" cy="8049366"/>
            <a:chOff x="0" y="0"/>
            <a:chExt cx="4390657" cy="2101676"/>
          </a:xfrm>
        </p:grpSpPr>
        <p:sp>
          <p:nvSpPr>
            <p:cNvPr id="6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7239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2362585"/>
            <a:ext cx="14478000" cy="622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Bản vẽ kĩ thuật được trình bày trên các khổ giấy vẽ từ A0 đến A4 và được vẽ theo tỉ lệ phù hợp.</a:t>
            </a:r>
          </a:p>
          <a:p>
            <a:pPr marL="57150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Hình biểu diễn trên bản vẽ kĩ thuật phải sử dụng các nét vẽ theo quy định.</a:t>
            </a:r>
          </a:p>
          <a:p>
            <a:pPr marL="571500" indent="-571500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Kích thước ghi trên bản vẽ kĩ thuật là kích thước thực của vật thể, không phụ thuộc vào tỉ lệ bản vẽ.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817" y="149798"/>
            <a:ext cx="2797042" cy="2685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24020" r="28922" b="16176"/>
          <a:stretch/>
        </p:blipFill>
        <p:spPr>
          <a:xfrm>
            <a:off x="12954000" y="7810500"/>
            <a:ext cx="1785014" cy="2592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108234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>
            <a:spLocks noGrp="1"/>
          </p:cNvSpPr>
          <p:nvPr>
            <p:ph type="title"/>
          </p:nvPr>
        </p:nvSpPr>
        <p:spPr>
          <a:xfrm>
            <a:off x="2971800" y="1485900"/>
            <a:ext cx="12086900" cy="171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I: VẼ KĨ THUẬT</a:t>
            </a:r>
            <a:endParaRPr sz="7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625" y="3413921"/>
            <a:ext cx="16135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TIÊU CHUẨN TRÌNH BÀY BẢN VẼ KĨ THUẬT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0" y="-647700"/>
            <a:ext cx="2835484" cy="3163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0" y="7199573"/>
            <a:ext cx="4392674" cy="309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2451"/>
      </p:ext>
    </p:extLst>
  </p:cSld>
  <p:clrMapOvr>
    <a:masterClrMapping/>
  </p:clrMapOvr>
  <p:transition spd="med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6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1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9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 thước (mm) của khổ giấy A0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bao nhiêu?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594 × 420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. 420 × 297 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841 × 594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>
                <a:solidFill>
                  <a:schemeClr val="tx1"/>
                </a:solidFill>
              </a:rPr>
              <a:t>1189 × 841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9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bao thấy, cạnh thấy được vẽ bằng nét gì?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bao khuất, cạnh khuất được vẽ bằng nét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Nét liền đậm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Nét liền mảnh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Nét đứt mảnh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Nét gạch dài - chấm - mảnh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4353168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phóng to là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 : 1 000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10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</a:rPr>
              <a:t>1 : 5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2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kích thước được vẽ như thế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Vẽ đi qua tâm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Vẽ song song với độ dài cần ghi kích thước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0" y="5146543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Kẻ vuông góc tại hai đầu mút đoạn cần ghi kích 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152827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04" y="32673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48" y="5844800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5816851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992" y="33448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9077" y="7615201"/>
            <a:ext cx="2169350" cy="216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204142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</a:rPr>
              <a:t>Bài 1. </a:t>
            </a:r>
            <a:r>
              <a:rPr lang="vi-VN" sz="4000" dirty="0"/>
              <a:t>Lập và điền thông tin vào bảng theo gợi ý sau: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70848"/>
              </p:ext>
            </p:extLst>
          </p:nvPr>
        </p:nvGraphicFramePr>
        <p:xfrm>
          <a:off x="1447800" y="3195944"/>
          <a:ext cx="15392400" cy="6400801"/>
        </p:xfrm>
        <a:graphic>
          <a:graphicData uri="http://schemas.openxmlformats.org/drawingml/2006/table">
            <a:tbl>
              <a:tblPr firstRow="1" firstCol="1" bandRow="1"/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5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biểu diễn</a:t>
                      </a:r>
                      <a:endParaRPr lang="en-US" sz="4000" b="1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4000" b="1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nét</a:t>
                      </a:r>
                      <a:endParaRPr lang="en-US" sz="4000" b="1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Cạnh thấy</a:t>
                      </a: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Cạnh khuất</a:t>
                      </a: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3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Đương tâm, đường trục đối xứng</a:t>
                      </a: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3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0" i="0" u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kích thước, đường gióng</a:t>
                      </a:r>
                      <a:endParaRPr lang="en-US" sz="4000" b="0" i="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4000" b="0" i="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620000" y="4686300"/>
            <a:ext cx="281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96200" y="8724900"/>
            <a:ext cx="2819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0000" y="5676900"/>
            <a:ext cx="28194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96200" y="7048500"/>
            <a:ext cx="2819400" cy="0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549641" y="4332357"/>
            <a:ext cx="3065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20600" y="5322957"/>
            <a:ext cx="3323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đứt 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47641" y="6115050"/>
            <a:ext cx="50692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93349" y="8250544"/>
            <a:ext cx="3350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7300" y="1826768"/>
            <a:ext cx="1577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lại Hình 1.1 theo tỉ lệ 2:1 lên khổ giấy A4 và ghi kích thước cho hình vẽ.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0413" y="6154025"/>
            <a:ext cx="3560373" cy="4115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99" y="3740815"/>
            <a:ext cx="10884014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4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1746871"/>
            <a:ext cx="134493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/>
              <a:t>Sưu tầm một bản vẽ kĩ thuật và cho biết khổ giấy, tỉ lệ của bản vẽ. Đọc kích thước ghi trên bản vẽ đó.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799" y="7405100"/>
            <a:ext cx="4090163" cy="28819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98173" y="3783501"/>
            <a:ext cx="2575929" cy="1567066"/>
            <a:chOff x="698171" y="3728834"/>
            <a:chExt cx="2575929" cy="15670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" y="3728834"/>
              <a:ext cx="2575929" cy="15670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81236" y="403882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83501"/>
            <a:ext cx="8839200" cy="6303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5467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986138" y="1104899"/>
            <a:ext cx="6548262" cy="857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8624442" y="1082039"/>
            <a:ext cx="891111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29186" y="2210655"/>
            <a:ext cx="7574936" cy="2863271"/>
            <a:chOff x="1029186" y="2210655"/>
            <a:chExt cx="7574936" cy="2863271"/>
          </a:xfrm>
        </p:grpSpPr>
        <p:sp>
          <p:nvSpPr>
            <p:cNvPr id="6" name="Rounded Rectangle 5"/>
            <p:cNvSpPr/>
            <p:nvPr/>
          </p:nvSpPr>
          <p:spPr>
            <a:xfrm>
              <a:off x="1365122" y="2711726"/>
              <a:ext cx="7239000" cy="2362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029186" y="2210655"/>
              <a:ext cx="1093970" cy="10939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23156" y="3304625"/>
              <a:ext cx="580164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Ôn tập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144000" y="2210655"/>
            <a:ext cx="7565659" cy="2863271"/>
            <a:chOff x="9144000" y="2210655"/>
            <a:chExt cx="7565659" cy="2863271"/>
          </a:xfrm>
        </p:grpSpPr>
        <p:sp>
          <p:nvSpPr>
            <p:cNvPr id="10" name="Rounded Rectangle 9"/>
            <p:cNvSpPr/>
            <p:nvPr/>
          </p:nvSpPr>
          <p:spPr>
            <a:xfrm>
              <a:off x="9470659" y="2711726"/>
              <a:ext cx="723900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0" y="2210655"/>
              <a:ext cx="1093970" cy="10939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167959" y="2854368"/>
              <a:ext cx="582407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29186" y="5574997"/>
            <a:ext cx="7574936" cy="2910498"/>
            <a:chOff x="1029186" y="5574997"/>
            <a:chExt cx="7574936" cy="2910498"/>
          </a:xfrm>
        </p:grpSpPr>
        <p:sp>
          <p:nvSpPr>
            <p:cNvPr id="14" name="Rounded Rectangle 13"/>
            <p:cNvSpPr/>
            <p:nvPr/>
          </p:nvSpPr>
          <p:spPr>
            <a:xfrm>
              <a:off x="1365122" y="6057900"/>
              <a:ext cx="7239000" cy="2362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29186" y="5574997"/>
              <a:ext cx="1093970" cy="109397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33316" y="5992505"/>
              <a:ext cx="5791484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44000" y="5574997"/>
            <a:ext cx="7565659" cy="2845103"/>
            <a:chOff x="9144000" y="5574997"/>
            <a:chExt cx="7565659" cy="2845103"/>
          </a:xfrm>
        </p:grpSpPr>
        <p:sp>
          <p:nvSpPr>
            <p:cNvPr id="18" name="Rounded Rectangle 17"/>
            <p:cNvSpPr/>
            <p:nvPr/>
          </p:nvSpPr>
          <p:spPr>
            <a:xfrm>
              <a:off x="9470659" y="6057900"/>
              <a:ext cx="7239000" cy="2362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0" y="5574997"/>
              <a:ext cx="1093970" cy="109397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167959" y="6010401"/>
              <a:ext cx="6370599" cy="2409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Đọc trước bài mới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Bài 2: Hình chiếu vuông góc của khối hình học cơ bản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1259" y="8184396"/>
            <a:ext cx="2456901" cy="2060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24364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13846" y="2812100"/>
            <a:ext cx="7431000" cy="2799600"/>
            <a:chOff x="9313846" y="2812100"/>
            <a:chExt cx="7431000" cy="2799600"/>
          </a:xfrm>
        </p:grpSpPr>
        <p:sp>
          <p:nvSpPr>
            <p:cNvPr id="689" name="Google Shape;689;p41"/>
            <p:cNvSpPr/>
            <p:nvPr/>
          </p:nvSpPr>
          <p:spPr>
            <a:xfrm>
              <a:off x="9313846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t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328394" y="3828507"/>
              <a:ext cx="47768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nét vẽ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75550" y="5918708"/>
            <a:ext cx="7431000" cy="2799600"/>
            <a:chOff x="1575550" y="5918708"/>
            <a:chExt cx="7431000" cy="2799600"/>
          </a:xfrm>
        </p:grpSpPr>
        <p:sp>
          <p:nvSpPr>
            <p:cNvPr id="690" name="Google Shape;690;p41"/>
            <p:cNvSpPr/>
            <p:nvPr/>
          </p:nvSpPr>
          <p:spPr>
            <a:xfrm>
              <a:off x="1575550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b" anchorCtr="0">
              <a:noAutofit/>
            </a:bodyPr>
            <a:lstStyle/>
            <a:p>
              <a:pPr>
                <a:buClr>
                  <a:srgbClr val="252831"/>
                </a:buClr>
                <a:buSzPts val="1100"/>
                <a:buFont typeface="Arial"/>
                <a:buNone/>
              </a:pPr>
              <a:endParaRPr sz="2800" b="1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54307" y="6770857"/>
              <a:ext cx="4247697" cy="1517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</a:t>
              </a: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ghi kích thước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13846" y="5918708"/>
            <a:ext cx="7431000" cy="2799600"/>
            <a:chOff x="9313846" y="5918708"/>
            <a:chExt cx="7431000" cy="2799600"/>
          </a:xfrm>
        </p:grpSpPr>
        <p:sp>
          <p:nvSpPr>
            <p:cNvPr id="691" name="Google Shape;691;p41"/>
            <p:cNvSpPr/>
            <p:nvPr/>
          </p:nvSpPr>
          <p:spPr>
            <a:xfrm>
              <a:off x="9313846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b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645611" y="7021598"/>
              <a:ext cx="44267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tỉ lệ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75550" y="2812100"/>
            <a:ext cx="7431000" cy="2799600"/>
            <a:chOff x="1575550" y="2812100"/>
            <a:chExt cx="7431000" cy="2799600"/>
          </a:xfrm>
        </p:grpSpPr>
        <p:sp>
          <p:nvSpPr>
            <p:cNvPr id="688" name="Google Shape;688;p41"/>
            <p:cNvSpPr/>
            <p:nvPr/>
          </p:nvSpPr>
          <p:spPr>
            <a:xfrm>
              <a:off x="1575550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7829" y="3828507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Tiêu chuẩn khổ giấy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345;p17"/>
          <p:cNvSpPr txBox="1">
            <a:spLocks noGrp="1"/>
          </p:cNvSpPr>
          <p:nvPr>
            <p:ph type="title" idx="4294967295"/>
          </p:nvPr>
        </p:nvSpPr>
        <p:spPr>
          <a:xfrm>
            <a:off x="2963731" y="1109367"/>
            <a:ext cx="12085638" cy="1047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Google Shape;692;p41"/>
          <p:cNvSpPr/>
          <p:nvPr/>
        </p:nvSpPr>
        <p:spPr>
          <a:xfrm>
            <a:off x="687335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41"/>
          <p:cNvSpPr/>
          <p:nvPr/>
        </p:nvSpPr>
        <p:spPr>
          <a:xfrm rot="5400000">
            <a:off x="718107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41"/>
          <p:cNvSpPr/>
          <p:nvPr/>
        </p:nvSpPr>
        <p:spPr>
          <a:xfrm rot="10800000">
            <a:off x="718107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41"/>
          <p:cNvSpPr/>
          <p:nvPr/>
        </p:nvSpPr>
        <p:spPr>
          <a:xfrm rot="-5400000">
            <a:off x="687335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421190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7365" y="4225036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8179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5228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915171" y="599334"/>
            <a:ext cx="5662643" cy="1763251"/>
            <a:chOff x="0" y="0"/>
            <a:chExt cx="1439358" cy="44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FFD029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262" y="1419369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98775" y="2847317"/>
            <a:ext cx="16028138" cy="3896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vi-VN" sz="8000" b="1" dirty="0">
                <a:solidFill>
                  <a:srgbClr val="F63B08"/>
                </a:solidFill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70000"/>
              </a:lnSpc>
            </a:pPr>
            <a:r>
              <a:rPr lang="vi-VN" sz="8000" b="1" dirty="0">
                <a:solidFill>
                  <a:srgbClr val="F63B08"/>
                </a:solidFill>
                <a:cs typeface="Arial" panose="020B0604020202020204" pitchFamily="34" charset="0"/>
              </a:rPr>
              <a:t>THAM GIA BUỔI HỌC HÔM NAY!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29717" y="860857"/>
            <a:ext cx="403833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>
                <a:solidFill>
                  <a:srgbClr val="000000"/>
                </a:solidFill>
              </a:rPr>
              <a:t>Công nghệ 8</a:t>
            </a:r>
            <a:endParaRPr lang="en-US" sz="3200" spc="-24" dirty="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37818" y="860857"/>
            <a:ext cx="2637952" cy="40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>
                <a:solidFill>
                  <a:srgbClr val="000000"/>
                </a:solidFill>
              </a:rPr>
              <a:t>Cánh diều</a:t>
            </a:r>
            <a:endParaRPr lang="en-US" sz="3200" spc="-24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0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0554" y="1638300"/>
            <a:ext cx="14987423" cy="1492758"/>
            <a:chOff x="990554" y="1638300"/>
            <a:chExt cx="14987423" cy="14927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554" y="1638300"/>
              <a:ext cx="1066846" cy="149275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38177" y="1965548"/>
              <a:ext cx="1363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thông tin SGK và cho biết: Khổ giấy dùng để làm gì?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219200" y="3591231"/>
            <a:ext cx="13848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0571" y="487551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683385"/>
              </p:ext>
            </p:extLst>
          </p:nvPr>
        </p:nvGraphicFramePr>
        <p:xfrm>
          <a:off x="838200" y="582930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252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0554" y="1515052"/>
            <a:ext cx="14837295" cy="2862322"/>
            <a:chOff x="676257" y="1534102"/>
            <a:chExt cx="14837295" cy="28623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257" y="1638300"/>
              <a:ext cx="1524844" cy="2133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21456" y="1534102"/>
              <a:ext cx="1259209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bảng 1.1, em hãy: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 dirty="0"/>
                <a:t>So sánh độ lớn giữa các khổ giấy vẽ.</a:t>
              </a:r>
              <a:endParaRPr lang="en-US" sz="4000" dirty="0"/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 dirty="0"/>
                <a:t>Trình bày cách ghi nhớ kích thước các khổ giấy vẽ.</a:t>
              </a:r>
              <a:endParaRPr lang="en-US" sz="40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670571" y="487551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54935"/>
              </p:ext>
            </p:extLst>
          </p:nvPr>
        </p:nvGraphicFramePr>
        <p:xfrm>
          <a:off x="838200" y="582930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45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70571" y="487551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54935"/>
              </p:ext>
            </p:extLst>
          </p:nvPr>
        </p:nvGraphicFramePr>
        <p:xfrm>
          <a:off x="838200" y="582930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28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990554" y="1830495"/>
            <a:ext cx="6282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9604" y="2670389"/>
            <a:ext cx="16440196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Khổ A4 có diện tích nhỏ nhất, khổ A3 có diện tích gấp đôi khổ A4.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Khổ A2 so với A3, A1 so với A2, A0 so với A1 cũng có tỉ lệ như vậy.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936" r="6821" b="13361"/>
          <a:stretch/>
        </p:blipFill>
        <p:spPr>
          <a:xfrm>
            <a:off x="533400" y="2999513"/>
            <a:ext cx="7696200" cy="54920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554" y="1830495"/>
            <a:ext cx="10548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</a:rPr>
              <a:t>Cách ghi nhớ kích thước các khổ giấy vẽ: 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58200" y="2780623"/>
            <a:ext cx="9144000" cy="64415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Chiều dài khổ giấy A3 có độ lớn gấp hai lần chiều rộng của khổ A4.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Chiều rộng của khổ giấy A3 bằng chiều dài của khổ giấy A4.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khổ giấy A2 so với khổ giấy A3, A1 so với A2, A0 so với A1 cũng có quy luật như trên.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5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513" y="1598027"/>
            <a:ext cx="14554246" cy="1938992"/>
            <a:chOff x="1524513" y="1598027"/>
            <a:chExt cx="14554246" cy="19389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513" y="1718173"/>
              <a:ext cx="1228866" cy="17194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0400" y="1598027"/>
              <a:ext cx="1287835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</a:rPr>
                <a:t>Đọc nội dung mục II SGK tr.5 và bảng 1.2, nêu công dụng của các nét vẽ trên bản vẽ.</a:t>
              </a:r>
              <a:endParaRPr lang="en-US" sz="40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6624" y="3814672"/>
            <a:ext cx="8363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Bảng 1.2. Một số nét vẽ thường dùng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9133"/>
              </p:ext>
            </p:extLst>
          </p:nvPr>
        </p:nvGraphicFramePr>
        <p:xfrm>
          <a:off x="1447800" y="4759302"/>
          <a:ext cx="15259108" cy="4937278"/>
        </p:xfrm>
        <a:graphic>
          <a:graphicData uri="http://schemas.openxmlformats.org/drawingml/2006/table">
            <a:tbl>
              <a:tblPr firstRow="1" firstCol="1" bandRow="1"/>
              <a:tblGrid>
                <a:gridCol w="3556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0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gọi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Ứng dụng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đậm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Cạnh</a:t>
                      </a:r>
                      <a:r>
                        <a:rPr lang="vi-VN" sz="360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thấy, đường bao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thấy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kích thước, đường gióng...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đứt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ạnh khuất</a:t>
                      </a: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đường</a:t>
                      </a:r>
                      <a:r>
                        <a:rPr lang="vi-VN" sz="360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bao khuất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95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gạch dài - chấm -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tâm, đường trục</a:t>
                      </a:r>
                      <a:r>
                        <a:rPr lang="vi-VN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đối</a:t>
                      </a:r>
                      <a:r>
                        <a:rPr lang="vi-VN" sz="360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xứng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5867400" y="6057900"/>
            <a:ext cx="281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67400" y="6896100"/>
            <a:ext cx="2819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78105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67400" y="90297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8759" y="7982210"/>
            <a:ext cx="2090140" cy="2094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8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4"/>
          <p:cNvSpPr txBox="1"/>
          <p:nvPr/>
        </p:nvSpPr>
        <p:spPr>
          <a:xfrm>
            <a:off x="990554" y="883011"/>
            <a:ext cx="320044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0554" y="1707977"/>
            <a:ext cx="12509384" cy="1353891"/>
            <a:chOff x="1151294" y="1701653"/>
            <a:chExt cx="12509384" cy="1353891"/>
          </a:xfrm>
        </p:grpSpPr>
        <p:sp>
          <p:nvSpPr>
            <p:cNvPr id="6" name="Rectangle 5"/>
            <p:cNvSpPr/>
            <p:nvPr/>
          </p:nvSpPr>
          <p:spPr>
            <a:xfrm>
              <a:off x="2362200" y="2176208"/>
              <a:ext cx="112984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oàn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tr.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294" y="1701653"/>
              <a:ext cx="1191856" cy="135389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90554" y="3703587"/>
            <a:ext cx="6629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Hình vẽ có những loại nét vẽ nào?</a:t>
            </a:r>
            <a:endParaRPr lang="en-US" sz="4000" dirty="0"/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Các nét vẽ đó có cùng chiều rộng không?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94" y="3395386"/>
            <a:ext cx="10178106" cy="5558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25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082364B-EEC0-4113-A695-9BA5241196D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CÔNG NGHỆ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BÀI 1 tieu_chuan_trinh_bay_h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13D9F2-A437-45FD-B93C-C5899797E6DA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92734A-C675-405C-98BC-BED879F1BEDD}:3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3B3984-221D-4D60-9B29-8154472C2C1B}:3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695278-0EBC-4B35-807F-D05C1E84205C}:3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5BC9F5-0B29-4509-AE4D-CFB33AD75CC6}:3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FE1507-E379-4B2F-A00D-98FAD7C392E8}:3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A60342-9106-45F5-B60F-C480C73BD8E3}:3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BB8C94-816F-40F3-A226-B0387E522C1A}:3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99AD68-064C-4C09-9AEA-E980A49EFCEE}:3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DD0617-2CF0-436A-9F27-E1D6C1A84AD7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1D253A-993C-4734-909F-F8F2476D7B3E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0A5605-A829-4ED0-B281-898B629A2175}:3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B8BF69-EDAB-48B8-8429-4E9707934D13}:2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60E507-7485-405C-8AB6-8188855C0EBF}:29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2C154C-1677-4A71-8E42-159E9D8E2795}:2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FE368-A4B6-4E86-975A-25B0E3E5B7B5}:2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CCA033-B46C-4174-96B6-4F1407BCA354}:29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28E40D-7D39-49AB-92E7-046D680C631E}:2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2F5867-C433-4B6E-AD7B-601554C16A4F}:32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D1E604-7AFB-4EE0-972B-A65B13EE9E8A}:3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A9FFD-1063-4990-A8A5-51683D322B95}:3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BC25A-5359-42A0-97B5-D8B9E93AB8AF}:2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11AA10-5E41-4987-BC57-828D98B9F0FE}:32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984BD7-06D1-447A-B328-A302547D70FC}:3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611BCC-3C3F-41B8-AC50-1C37DBA4FF15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8BFEB7-757A-4B36-903B-0B5498C08737}:3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E43C6A-5C6C-4297-A1E5-2E21EF211C72}:3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B09334-B368-47E6-9DE2-F62DAB6881DE}:3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07999E-4FAA-4CD1-A00F-5CEFEED91FCE}:3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A6853F-7151-43A0-9164-F5D48E45F7B3}:3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1647</Words>
  <Application>Microsoft Office PowerPoint</Application>
  <PresentationFormat>Custom</PresentationFormat>
  <Paragraphs>215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Poppins</vt:lpstr>
      <vt:lpstr>Calibri Light</vt:lpstr>
      <vt:lpstr>Montserrat</vt:lpstr>
      <vt:lpstr>Montserrat Light</vt:lpstr>
      <vt:lpstr>Calibri</vt:lpstr>
      <vt:lpstr>Arial</vt:lpstr>
      <vt:lpstr>Wingdings</vt:lpstr>
      <vt:lpstr>Times New Roman</vt:lpstr>
      <vt:lpstr>Tahoma</vt:lpstr>
      <vt:lpstr>Office Theme</vt:lpstr>
      <vt:lpstr>Volsce template</vt:lpstr>
      <vt:lpstr>1_Volsce template</vt:lpstr>
      <vt:lpstr>1_Office Theme</vt:lpstr>
      <vt:lpstr>2_Office Theme</vt:lpstr>
      <vt:lpstr>PowerPoint Presentation</vt:lpstr>
      <vt:lpstr>CHƯƠNG I: VẼ KĨ THUẬT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tieu_chuan_trinh_bay_h1</dc:title>
  <cp:lastModifiedBy>Office</cp:lastModifiedBy>
  <cp:revision>3</cp:revision>
  <dcterms:created xsi:type="dcterms:W3CDTF">2006-08-16T00:00:00Z</dcterms:created>
  <dcterms:modified xsi:type="dcterms:W3CDTF">2025-08-22T07:50:12Z</dcterms:modified>
  <dc:identifier>DAFl36ymF6c</dc:identifier>
</cp:coreProperties>
</file>