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321" r:id="rId4"/>
    <p:sldId id="322" r:id="rId5"/>
    <p:sldId id="323" r:id="rId6"/>
    <p:sldId id="325" r:id="rId7"/>
    <p:sldId id="318" r:id="rId8"/>
    <p:sldId id="269" r:id="rId9"/>
    <p:sldId id="280" r:id="rId10"/>
    <p:sldId id="304" r:id="rId11"/>
    <p:sldId id="271" r:id="rId12"/>
    <p:sldId id="326" r:id="rId13"/>
    <p:sldId id="320" r:id="rId14"/>
    <p:sldId id="327" r:id="rId15"/>
    <p:sldId id="276"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44" autoAdjust="0"/>
    <p:restoredTop sz="94660"/>
  </p:normalViewPr>
  <p:slideViewPr>
    <p:cSldViewPr snapToGrid="0">
      <p:cViewPr varScale="1">
        <p:scale>
          <a:sx n="70" d="100"/>
          <a:sy n="70" d="100"/>
        </p:scale>
        <p:origin x="2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C5EA5-1FD5-46F3-8C16-8BD57F8F5337}" type="datetimeFigureOut">
              <a:rPr lang="en-US" smtClean="0"/>
              <a:t>30/09/2025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C221D-CC1F-42DD-BB4F-A87EFBEB61AF}" type="slidenum">
              <a:rPr lang="en-US" smtClean="0"/>
              <a:t>‹#›</a:t>
            </a:fld>
            <a:endParaRPr lang="en-US"/>
          </a:p>
        </p:txBody>
      </p:sp>
    </p:spTree>
    <p:extLst>
      <p:ext uri="{BB962C8B-B14F-4D97-AF65-F5344CB8AC3E}">
        <p14:creationId xmlns:p14="http://schemas.microsoft.com/office/powerpoint/2010/main" val="82817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5C221D-CC1F-42DD-BB4F-A87EFBEB61AF}" type="slidenum">
              <a:rPr lang="en-US" smtClean="0"/>
              <a:t>1</a:t>
            </a:fld>
            <a:endParaRPr lang="en-US"/>
          </a:p>
        </p:txBody>
      </p:sp>
    </p:spTree>
    <p:extLst>
      <p:ext uri="{BB962C8B-B14F-4D97-AF65-F5344CB8AC3E}">
        <p14:creationId xmlns:p14="http://schemas.microsoft.com/office/powerpoint/2010/main" val="2613274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30/09/2025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3. BẢN VẼ CHI TIẾT </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095995" y="3428997"/>
            <a:ext cx="9" cy="6"/>
          </a:xfrm>
          <a:prstGeom prst="rect">
            <a:avLst/>
          </a:prstGeom>
        </p:spPr>
      </p:pic>
      <p:pic>
        <p:nvPicPr>
          <p:cNvPr id="5" name="Picture 4"/>
          <p:cNvPicPr>
            <a:picLocks noChangeAspect="1"/>
          </p:cNvPicPr>
          <p:nvPr/>
        </p:nvPicPr>
        <p:blipFill>
          <a:blip r:embed="rId5"/>
          <a:stretch>
            <a:fillRect/>
          </a:stretch>
        </p:blipFill>
        <p:spPr>
          <a:xfrm>
            <a:off x="528593" y="717286"/>
            <a:ext cx="10804692" cy="5991245"/>
          </a:xfrm>
          <a:prstGeom prst="rect">
            <a:avLst/>
          </a:prstGeom>
        </p:spPr>
      </p:pic>
    </p:spTree>
    <p:custDataLst>
      <p:tags r:id="rId1"/>
    </p:custDataLst>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Đọc bản vẽ chi tiết</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chi tiết</a:t>
            </a:r>
          </a:p>
          <a:p>
            <a:r>
              <a:rPr lang="en-US" sz="2800">
                <a:latin typeface="Times New Roman" panose="02020603050405020304" pitchFamily="18" charset="0"/>
                <a:cs typeface="Times New Roman" panose="02020603050405020304" pitchFamily="18" charset="0"/>
              </a:rPr>
              <a:t>+ Vật liệu chế tạo</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Bước 2: Hình biểu diễn: tên gọi các hình chiếu</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của chi tiết</a:t>
            </a:r>
          </a:p>
          <a:p>
            <a:r>
              <a:rPr lang="en-US" sz="2800">
                <a:latin typeface="Times New Roman" panose="02020603050405020304" pitchFamily="18" charset="0"/>
                <a:cs typeface="Times New Roman" panose="02020603050405020304" pitchFamily="18" charset="0"/>
              </a:rPr>
              <a:t>+ Kích thước bộ phận</a:t>
            </a:r>
          </a:p>
          <a:p>
            <a:r>
              <a:rPr lang="en-US" sz="2800">
                <a:latin typeface="Times New Roman" panose="02020603050405020304" pitchFamily="18" charset="0"/>
                <a:cs typeface="Times New Roman" panose="02020603050405020304" pitchFamily="18" charset="0"/>
              </a:rPr>
              <a:t>- Bước 4: Yêu cầu kỹ thuật</a:t>
            </a:r>
          </a:p>
          <a:p>
            <a:r>
              <a:rPr lang="en-US" sz="2800">
                <a:latin typeface="Times New Roman" panose="02020603050405020304" pitchFamily="18" charset="0"/>
                <a:cs typeface="Times New Roman" panose="02020603050405020304" pitchFamily="18" charset="0"/>
              </a:rPr>
              <a:t>+ Yêu cầu về gia công</a:t>
            </a:r>
          </a:p>
          <a:p>
            <a:r>
              <a:rPr lang="en-US" sz="2800">
                <a:latin typeface="Times New Roman" panose="02020603050405020304" pitchFamily="18" charset="0"/>
                <a:cs typeface="Times New Roman" panose="02020603050405020304" pitchFamily="18" charset="0"/>
              </a:rPr>
              <a:t>+ Yêu cầu xử lý bề mặt.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chi tiết ở Hình 3.4 theo trình tự như các bước ở Bảng 3.1 căn cứ vào kết quả đọc, hãy chọn chi tiết tương ứng cho ở Hình 3.5.</a:t>
            </a:r>
          </a:p>
        </p:txBody>
      </p:sp>
      <p:pic>
        <p:nvPicPr>
          <p:cNvPr id="2" name="Picture 1"/>
          <p:cNvPicPr>
            <a:picLocks noChangeAspect="1"/>
          </p:cNvPicPr>
          <p:nvPr/>
        </p:nvPicPr>
        <p:blipFill>
          <a:blip r:embed="rId4"/>
          <a:stretch>
            <a:fillRect/>
          </a:stretch>
        </p:blipFill>
        <p:spPr>
          <a:xfrm>
            <a:off x="550411" y="1600599"/>
            <a:ext cx="10886738" cy="5257401"/>
          </a:xfrm>
          <a:prstGeom prst="rect">
            <a:avLst/>
          </a:prstGeom>
        </p:spPr>
      </p:pic>
    </p:spTree>
    <p:custDataLst>
      <p:tags r:id="rId1"/>
    </p:custDataLst>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chi tiết ở Hình 3.4 theo trình tự như các bước ở Bảng 3.1 căn cứ vào kết quả đọc, hãy chọn chi tiết tương ứng cho ở Hình 3.5.</a:t>
            </a:r>
          </a:p>
        </p:txBody>
      </p:sp>
      <p:sp>
        <p:nvSpPr>
          <p:cNvPr id="5" name="Rectangle 4"/>
          <p:cNvSpPr/>
          <p:nvPr/>
        </p:nvSpPr>
        <p:spPr>
          <a:xfrm>
            <a:off x="939501" y="1821667"/>
            <a:ext cx="6096000" cy="3970318"/>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Bài tập 1. - Ke góc</a:t>
            </a:r>
          </a:p>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Kích thước chung: 60 x 40 x 10</a:t>
            </a:r>
          </a:p>
          <a:p>
            <a:r>
              <a:rPr lang="vi-VN" sz="2800">
                <a:solidFill>
                  <a:srgbClr val="FF0000"/>
                </a:solidFill>
                <a:latin typeface="Times New Roman" panose="02020603050405020304" pitchFamily="18" charset="0"/>
                <a:cs typeface="Times New Roman" panose="02020603050405020304" pitchFamily="18" charset="0"/>
              </a:rPr>
              <a:t>- Kích thước bộ phận: Đường kính trong 20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Mạ kẽm</a:t>
            </a:r>
          </a:p>
          <a:p>
            <a:r>
              <a:rPr lang="vi-VN" sz="2800">
                <a:solidFill>
                  <a:srgbClr val="FF0000"/>
                </a:solidFill>
                <a:latin typeface="Times New Roman" panose="02020603050405020304" pitchFamily="18" charset="0"/>
                <a:cs typeface="Times New Roman" panose="02020603050405020304" pitchFamily="18" charset="0"/>
              </a:rPr>
              <a:t>- Chi tiết tương ứng: b)</a:t>
            </a:r>
          </a:p>
        </p:txBody>
      </p:sp>
    </p:spTree>
    <p:custDataLst>
      <p:tags r:id="rId1"/>
    </p:custDataLst>
    <p:extLst>
      <p:ext uri="{BB962C8B-B14F-4D97-AF65-F5344CB8AC3E}">
        <p14:creationId xmlns:p14="http://schemas.microsoft.com/office/powerpoint/2010/main" val="4662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00"/>
                                        <p:tgtEl>
                                          <p:spTgt spid="5">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down)">
                                      <p:cBhvr>
                                        <p:cTn id="31" dur="500"/>
                                        <p:tgtEl>
                                          <p:spTgt spid="5">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down)">
                                      <p:cBhvr>
                                        <p:cTn id="34" dur="500"/>
                                        <p:tgtEl>
                                          <p:spTgt spid="5">
                                            <p:txEl>
                                              <p:pRg st="5" end="5"/>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Đọc chi tiết ở Hình 3.6 theo trình tự như các bước ở Bảng 3.1 căn cứ vào kết quả đọc, hãy chọn chi tiết tương ứng cho ở Hình 3.7.</a:t>
            </a:r>
          </a:p>
        </p:txBody>
      </p:sp>
      <p:pic>
        <p:nvPicPr>
          <p:cNvPr id="6" name="Picture 5"/>
          <p:cNvPicPr>
            <a:picLocks noChangeAspect="1"/>
          </p:cNvPicPr>
          <p:nvPr/>
        </p:nvPicPr>
        <p:blipFill>
          <a:blip r:embed="rId4"/>
          <a:stretch>
            <a:fillRect/>
          </a:stretch>
        </p:blipFill>
        <p:spPr>
          <a:xfrm>
            <a:off x="441064" y="1699076"/>
            <a:ext cx="11177195" cy="4992179"/>
          </a:xfrm>
          <a:prstGeom prst="rect">
            <a:avLst/>
          </a:prstGeom>
        </p:spPr>
      </p:pic>
    </p:spTree>
    <p:custDataLst>
      <p:tags r:id="rId1"/>
    </p:custDataLst>
    <p:extLst>
      <p:ext uri="{BB962C8B-B14F-4D97-AF65-F5344CB8AC3E}">
        <p14:creationId xmlns:p14="http://schemas.microsoft.com/office/powerpoint/2010/main" val="12137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Đọc chi tiết ở Hình 3.6 theo trình tự như các bước ở Bảng 3.1 căn cứ vào kết quả đọc, hãy chọn chi tiết tương ứng cho ở Hình 3.7.</a:t>
            </a:r>
          </a:p>
        </p:txBody>
      </p:sp>
      <p:sp>
        <p:nvSpPr>
          <p:cNvPr id="2" name="Rectangle 1"/>
          <p:cNvSpPr/>
          <p:nvPr/>
        </p:nvSpPr>
        <p:spPr>
          <a:xfrm>
            <a:off x="1789354" y="1812259"/>
            <a:ext cx="8892989"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2. - Tên gọi: Trục</a:t>
            </a:r>
          </a:p>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Kích thước chung: chiều dài 140 mm</a:t>
            </a:r>
          </a:p>
          <a:p>
            <a:r>
              <a:rPr lang="vi-VN" sz="2800">
                <a:solidFill>
                  <a:srgbClr val="FF0000"/>
                </a:solidFill>
                <a:latin typeface="Times New Roman" panose="02020603050405020304" pitchFamily="18" charset="0"/>
                <a:cs typeface="Times New Roman" panose="02020603050405020304" pitchFamily="18" charset="0"/>
              </a:rPr>
              <a:t>- Kích thước bộ phận: Đường kính ngoài 36 mm; Đường kính trong 26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Tôi cứng bề mặt</a:t>
            </a:r>
          </a:p>
          <a:p>
            <a:r>
              <a:rPr lang="vi-VN" sz="2800">
                <a:solidFill>
                  <a:srgbClr val="FF0000"/>
                </a:solidFill>
                <a:latin typeface="Times New Roman" panose="02020603050405020304" pitchFamily="18" charset="0"/>
                <a:cs typeface="Times New Roman" panose="02020603050405020304" pitchFamily="18" charset="0"/>
              </a:rPr>
              <a:t>- Chi tiết tương ứng: a)</a:t>
            </a:r>
          </a:p>
        </p:txBody>
      </p:sp>
    </p:spTree>
    <p:custDataLst>
      <p:tags r:id="rId1"/>
    </p:custDataLst>
    <p:extLst>
      <p:ext uri="{BB962C8B-B14F-4D97-AF65-F5344CB8AC3E}">
        <p14:creationId xmlns:p14="http://schemas.microsoft.com/office/powerpoint/2010/main" val="17654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và đọc một bản vẽ chi tiết, trao đổi với bạn nội dụng của bản vẽ đó.</a:t>
            </a:r>
          </a:p>
        </p:txBody>
      </p:sp>
    </p:spTree>
    <p:custDataLst>
      <p:tags r:id="rId1"/>
    </p:custDataLst>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đọc được những thông tin gì về bản vẽ Hình 3.1? </a:t>
            </a:r>
          </a:p>
        </p:txBody>
      </p:sp>
      <p:pic>
        <p:nvPicPr>
          <p:cNvPr id="4" name="Picture 3"/>
          <p:cNvPicPr>
            <a:picLocks noChangeAspect="1"/>
          </p:cNvPicPr>
          <p:nvPr/>
        </p:nvPicPr>
        <p:blipFill>
          <a:blip r:embed="rId3"/>
          <a:stretch>
            <a:fillRect/>
          </a:stretch>
        </p:blipFill>
        <p:spPr>
          <a:xfrm>
            <a:off x="569146" y="585677"/>
            <a:ext cx="8057617" cy="5852068"/>
          </a:xfrm>
          <a:prstGeom prst="rect">
            <a:avLst/>
          </a:prstGeom>
        </p:spPr>
      </p:pic>
    </p:spTree>
    <p:custDataLst>
      <p:tags r:id="rId1"/>
    </p:custDataLst>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đọc được những thông tin gì về bản vẽ Hình 3.1? </a:t>
            </a:r>
          </a:p>
        </p:txBody>
      </p:sp>
      <p:pic>
        <p:nvPicPr>
          <p:cNvPr id="4" name="Picture 3"/>
          <p:cNvPicPr>
            <a:picLocks noChangeAspect="1"/>
          </p:cNvPicPr>
          <p:nvPr/>
        </p:nvPicPr>
        <p:blipFill>
          <a:blip r:embed="rId3"/>
          <a:stretch>
            <a:fillRect/>
          </a:stretch>
        </p:blipFill>
        <p:spPr>
          <a:xfrm>
            <a:off x="513728" y="197749"/>
            <a:ext cx="8057617" cy="3349014"/>
          </a:xfrm>
          <a:prstGeom prst="rect">
            <a:avLst/>
          </a:prstGeom>
        </p:spPr>
      </p:pic>
      <p:sp>
        <p:nvSpPr>
          <p:cNvPr id="3" name="Rectangle 2"/>
          <p:cNvSpPr/>
          <p:nvPr/>
        </p:nvSpPr>
        <p:spPr>
          <a:xfrm>
            <a:off x="1293091" y="3749457"/>
            <a:ext cx="6096000" cy="3108543"/>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Đường kính trong 50 mm.</a:t>
            </a:r>
          </a:p>
          <a:p>
            <a:r>
              <a:rPr lang="vi-VN" sz="2800">
                <a:solidFill>
                  <a:srgbClr val="FF0000"/>
                </a:solidFill>
                <a:latin typeface="Times New Roman" panose="02020603050405020304" pitchFamily="18" charset="0"/>
                <a:cs typeface="Times New Roman" panose="02020603050405020304" pitchFamily="18" charset="0"/>
              </a:rPr>
              <a:t>- Đường kính ngoài 80 mm.</a:t>
            </a:r>
          </a:p>
          <a:p>
            <a:r>
              <a:rPr lang="vi-VN" sz="2800">
                <a:solidFill>
                  <a:srgbClr val="FF0000"/>
                </a:solidFill>
                <a:latin typeface="Times New Roman" panose="02020603050405020304" pitchFamily="18" charset="0"/>
                <a:cs typeface="Times New Roman" panose="02020603050405020304" pitchFamily="18" charset="0"/>
              </a:rPr>
              <a:t>- Chiều dài 100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tôi cứng bề mặt.</a:t>
            </a:r>
          </a:p>
        </p:txBody>
      </p:sp>
    </p:spTree>
    <p:custDataLst>
      <p:tags r:id="rId1"/>
    </p:custDataLst>
    <p:extLst>
      <p:ext uri="{BB962C8B-B14F-4D97-AF65-F5344CB8AC3E}">
        <p14:creationId xmlns:p14="http://schemas.microsoft.com/office/powerpoint/2010/main" val="40185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đọc được những thông tin gì về bản vẽ Hình 3.1? </a:t>
            </a:r>
          </a:p>
        </p:txBody>
      </p:sp>
      <p:pic>
        <p:nvPicPr>
          <p:cNvPr id="4" name="Picture 3"/>
          <p:cNvPicPr>
            <a:picLocks noChangeAspect="1"/>
          </p:cNvPicPr>
          <p:nvPr/>
        </p:nvPicPr>
        <p:blipFill>
          <a:blip r:embed="rId3"/>
          <a:stretch>
            <a:fillRect/>
          </a:stretch>
        </p:blipFill>
        <p:spPr>
          <a:xfrm>
            <a:off x="513728" y="197749"/>
            <a:ext cx="8057617" cy="3349014"/>
          </a:xfrm>
          <a:prstGeom prst="rect">
            <a:avLst/>
          </a:prstGeom>
        </p:spPr>
      </p:pic>
      <p:sp>
        <p:nvSpPr>
          <p:cNvPr id="3" name="Rectangle 2"/>
          <p:cNvSpPr/>
          <p:nvPr/>
        </p:nvSpPr>
        <p:spPr>
          <a:xfrm>
            <a:off x="1293091" y="3749457"/>
            <a:ext cx="6096000" cy="3108543"/>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Đường kính trong 50 mm.</a:t>
            </a:r>
          </a:p>
          <a:p>
            <a:r>
              <a:rPr lang="vi-VN" sz="2800">
                <a:solidFill>
                  <a:srgbClr val="FF0000"/>
                </a:solidFill>
                <a:latin typeface="Times New Roman" panose="02020603050405020304" pitchFamily="18" charset="0"/>
                <a:cs typeface="Times New Roman" panose="02020603050405020304" pitchFamily="18" charset="0"/>
              </a:rPr>
              <a:t>- Đường kính ngoài 80 mm.</a:t>
            </a:r>
          </a:p>
          <a:p>
            <a:r>
              <a:rPr lang="vi-VN" sz="2800">
                <a:solidFill>
                  <a:srgbClr val="FF0000"/>
                </a:solidFill>
                <a:latin typeface="Times New Roman" panose="02020603050405020304" pitchFamily="18" charset="0"/>
                <a:cs typeface="Times New Roman" panose="02020603050405020304" pitchFamily="18" charset="0"/>
              </a:rPr>
              <a:t>- Chiều dài 100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tôi cứng bề mặt.</a:t>
            </a:r>
          </a:p>
        </p:txBody>
      </p:sp>
    </p:spTree>
    <p:custDataLst>
      <p:tags r:id="rId1"/>
    </p:custDataLst>
    <p:extLst>
      <p:ext uri="{BB962C8B-B14F-4D97-AF65-F5344CB8AC3E}">
        <p14:creationId xmlns:p14="http://schemas.microsoft.com/office/powerpoint/2010/main" val="3011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9300" y="213378"/>
            <a:ext cx="3141232"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3.2 và hình 3.3. cho biết: </a:t>
            </a:r>
          </a:p>
          <a:p>
            <a:r>
              <a:rPr lang="vi-VN" sz="2800" b="1">
                <a:latin typeface="Times New Roman" panose="02020603050405020304" pitchFamily="18" charset="0"/>
                <a:cs typeface="Times New Roman" panose="02020603050405020304" pitchFamily="18" charset="0"/>
              </a:rPr>
              <a:t>1.Nội dung của một bản vẽ chi tiết gồm có những gì? </a:t>
            </a:r>
          </a:p>
          <a:p>
            <a:r>
              <a:rPr lang="vi-VN" sz="2800" b="1">
                <a:latin typeface="Times New Roman" panose="02020603050405020304" pitchFamily="18" charset="0"/>
                <a:cs typeface="Times New Roman" panose="02020603050405020304" pitchFamily="18" charset="0"/>
              </a:rPr>
              <a:t>2. Người công nhân căn cứ vào đâu để có thể chế tạo chi tiết máy đúng như yêu cầu của người thiết kế? </a:t>
            </a:r>
          </a:p>
        </p:txBody>
      </p:sp>
      <p:pic>
        <p:nvPicPr>
          <p:cNvPr id="5" name="Picture 4"/>
          <p:cNvPicPr>
            <a:picLocks noChangeAspect="1"/>
          </p:cNvPicPr>
          <p:nvPr/>
        </p:nvPicPr>
        <p:blipFill>
          <a:blip r:embed="rId3"/>
          <a:stretch>
            <a:fillRect/>
          </a:stretch>
        </p:blipFill>
        <p:spPr>
          <a:xfrm>
            <a:off x="340129" y="2635624"/>
            <a:ext cx="7964776" cy="3958814"/>
          </a:xfrm>
          <a:prstGeom prst="rect">
            <a:avLst/>
          </a:prstGeom>
        </p:spPr>
      </p:pic>
      <p:pic>
        <p:nvPicPr>
          <p:cNvPr id="6" name="Picture 5"/>
          <p:cNvPicPr>
            <a:picLocks noChangeAspect="1"/>
          </p:cNvPicPr>
          <p:nvPr/>
        </p:nvPicPr>
        <p:blipFill>
          <a:blip r:embed="rId4"/>
          <a:stretch>
            <a:fillRect/>
          </a:stretch>
        </p:blipFill>
        <p:spPr>
          <a:xfrm>
            <a:off x="430306" y="116823"/>
            <a:ext cx="7713233" cy="2368193"/>
          </a:xfrm>
          <a:prstGeom prst="rect">
            <a:avLst/>
          </a:prstGeom>
        </p:spPr>
      </p:pic>
    </p:spTree>
    <p:custDataLst>
      <p:tags r:id="rId1"/>
    </p:custDataLst>
    <p:extLst>
      <p:ext uri="{BB962C8B-B14F-4D97-AF65-F5344CB8AC3E}">
        <p14:creationId xmlns:p14="http://schemas.microsoft.com/office/powerpoint/2010/main" val="11524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9300" y="213378"/>
            <a:ext cx="3141232"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3.2 và hình 3.3. cho biết: </a:t>
            </a:r>
          </a:p>
          <a:p>
            <a:r>
              <a:rPr lang="vi-VN" sz="2800" b="1">
                <a:latin typeface="Times New Roman" panose="02020603050405020304" pitchFamily="18" charset="0"/>
                <a:cs typeface="Times New Roman" panose="02020603050405020304" pitchFamily="18" charset="0"/>
              </a:rPr>
              <a:t>1.Nội dung của một bản vẽ chi tiết gồm có những gì? </a:t>
            </a:r>
          </a:p>
          <a:p>
            <a:r>
              <a:rPr lang="vi-VN" sz="2800" b="1">
                <a:latin typeface="Times New Roman" panose="02020603050405020304" pitchFamily="18" charset="0"/>
                <a:cs typeface="Times New Roman" panose="02020603050405020304" pitchFamily="18" charset="0"/>
              </a:rPr>
              <a:t>2. Người công nhân căn cứ vào đâu để có thể chế tạo chi tiết máy đúng như yêu cầu của người thiết kế? </a:t>
            </a:r>
          </a:p>
        </p:txBody>
      </p:sp>
      <p:pic>
        <p:nvPicPr>
          <p:cNvPr id="5" name="Picture 4"/>
          <p:cNvPicPr>
            <a:picLocks noChangeAspect="1"/>
          </p:cNvPicPr>
          <p:nvPr/>
        </p:nvPicPr>
        <p:blipFill>
          <a:blip r:embed="rId3"/>
          <a:stretch>
            <a:fillRect/>
          </a:stretch>
        </p:blipFill>
        <p:spPr>
          <a:xfrm>
            <a:off x="4320460" y="116823"/>
            <a:ext cx="4188840" cy="3958814"/>
          </a:xfrm>
          <a:prstGeom prst="rect">
            <a:avLst/>
          </a:prstGeom>
        </p:spPr>
      </p:pic>
      <p:pic>
        <p:nvPicPr>
          <p:cNvPr id="6" name="Picture 5"/>
          <p:cNvPicPr>
            <a:picLocks noChangeAspect="1"/>
          </p:cNvPicPr>
          <p:nvPr/>
        </p:nvPicPr>
        <p:blipFill>
          <a:blip r:embed="rId4"/>
          <a:stretch>
            <a:fillRect/>
          </a:stretch>
        </p:blipFill>
        <p:spPr>
          <a:xfrm>
            <a:off x="430307" y="116823"/>
            <a:ext cx="3603812" cy="3411685"/>
          </a:xfrm>
          <a:prstGeom prst="rect">
            <a:avLst/>
          </a:prstGeom>
        </p:spPr>
      </p:pic>
      <p:sp>
        <p:nvSpPr>
          <p:cNvPr id="2" name="Rectangle 1"/>
          <p:cNvSpPr/>
          <p:nvPr/>
        </p:nvSpPr>
        <p:spPr>
          <a:xfrm>
            <a:off x="430306" y="4189699"/>
            <a:ext cx="8078993" cy="2246769"/>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Nội dung của một bản vẽ chi tiết gồm:</a:t>
            </a:r>
          </a:p>
          <a:p>
            <a:r>
              <a:rPr lang="vi-VN" sz="2000">
                <a:solidFill>
                  <a:srgbClr val="FF0000"/>
                </a:solidFill>
                <a:latin typeface="Times New Roman" panose="02020603050405020304" pitchFamily="18" charset="0"/>
                <a:cs typeface="Times New Roman" panose="02020603050405020304" pitchFamily="18" charset="0"/>
              </a:rPr>
              <a:t>- Hình biểu diễn</a:t>
            </a:r>
          </a:p>
          <a:p>
            <a:r>
              <a:rPr lang="vi-VN" sz="2000">
                <a:solidFill>
                  <a:srgbClr val="FF0000"/>
                </a:solidFill>
                <a:latin typeface="Times New Roman" panose="02020603050405020304" pitchFamily="18" charset="0"/>
                <a:cs typeface="Times New Roman" panose="02020603050405020304" pitchFamily="18" charset="0"/>
              </a:rPr>
              <a:t>- Kích thước</a:t>
            </a:r>
          </a:p>
          <a:p>
            <a:r>
              <a:rPr lang="vi-VN" sz="2000">
                <a:solidFill>
                  <a:srgbClr val="FF0000"/>
                </a:solidFill>
                <a:latin typeface="Times New Roman" panose="02020603050405020304" pitchFamily="18" charset="0"/>
                <a:cs typeface="Times New Roman" panose="02020603050405020304" pitchFamily="18" charset="0"/>
              </a:rPr>
              <a:t>- Yêu cầu kĩ thuật</a:t>
            </a:r>
          </a:p>
          <a:p>
            <a:r>
              <a:rPr lang="vi-VN" sz="2000">
                <a:solidFill>
                  <a:srgbClr val="FF0000"/>
                </a:solidFill>
                <a:latin typeface="Times New Roman" panose="02020603050405020304" pitchFamily="18" charset="0"/>
                <a:cs typeface="Times New Roman" panose="02020603050405020304" pitchFamily="18" charset="0"/>
              </a:rPr>
              <a:t>- Khung tên</a:t>
            </a:r>
          </a:p>
          <a:p>
            <a:r>
              <a:rPr lang="vi-VN" sz="2000">
                <a:solidFill>
                  <a:srgbClr val="FF0000"/>
                </a:solidFill>
                <a:latin typeface="Times New Roman" panose="02020603050405020304" pitchFamily="18" charset="0"/>
                <a:cs typeface="Times New Roman" panose="02020603050405020304" pitchFamily="18" charset="0"/>
              </a:rPr>
              <a:t> 2. Người công nhân căn cứ vào bản vẽ kĩ thuật (bản vẽ chi tiết) để có thể chế tạo chi tiết máy đúng như yêu cầu của người thiết kế.</a:t>
            </a:r>
          </a:p>
        </p:txBody>
      </p:sp>
    </p:spTree>
    <p:custDataLst>
      <p:tags r:id="rId1"/>
    </p:custDataLst>
    <p:extLst>
      <p:ext uri="{BB962C8B-B14F-4D97-AF65-F5344CB8AC3E}">
        <p14:creationId xmlns:p14="http://schemas.microsoft.com/office/powerpoint/2010/main" val="5637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4481" y="0"/>
            <a:ext cx="11374017" cy="5766319"/>
          </a:xfrm>
          <a:prstGeom prst="rect">
            <a:avLst/>
          </a:prstGeom>
        </p:spPr>
      </p:pic>
      <p:sp>
        <p:nvSpPr>
          <p:cNvPr id="5" name="TextBox 4"/>
          <p:cNvSpPr txBox="1"/>
          <p:nvPr/>
        </p:nvSpPr>
        <p:spPr>
          <a:xfrm>
            <a:off x="3750906" y="5980923"/>
            <a:ext cx="620485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Hình 3.2. Sơ đồ nội dung bản vẽ chi tiết</a:t>
            </a:r>
          </a:p>
        </p:txBody>
      </p:sp>
    </p:spTree>
    <p:custDataLst>
      <p:tags r:id="rId1"/>
    </p:custDataLst>
    <p:extLst>
      <p:ext uri="{BB962C8B-B14F-4D97-AF65-F5344CB8AC3E}">
        <p14:creationId xmlns:p14="http://schemas.microsoft.com/office/powerpoint/2010/main" val="16619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65053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chi tiết</a:t>
            </a:r>
          </a:p>
          <a:p>
            <a:r>
              <a:rPr lang="en-US" sz="2800">
                <a:latin typeface="Times New Roman" panose="02020603050405020304" pitchFamily="18" charset="0"/>
                <a:cs typeface="Times New Roman" panose="02020603050405020304" pitchFamily="18" charset="0"/>
              </a:rPr>
              <a:t>- Bản vẽ chi tiết là bản vẽ kỹ thuật trình bày hình dạng, kích thước, vật liệu và các yêu cầu kỹ thuật cho việc chế tạo và kiểm tra chi tiết máy.</a:t>
            </a:r>
          </a:p>
          <a:p>
            <a:r>
              <a:rPr lang="en-US" sz="2800">
                <a:latin typeface="Times New Roman" panose="02020603050405020304" pitchFamily="18" charset="0"/>
                <a:cs typeface="Times New Roman" panose="02020603050405020304" pitchFamily="18" charset="0"/>
              </a:rPr>
              <a:t>- Bản vẽ chi tiết gồm các nội dung sau</a:t>
            </a:r>
          </a:p>
          <a:p>
            <a:r>
              <a:rPr lang="en-US" sz="2800">
                <a:latin typeface="Times New Roman" panose="02020603050405020304" pitchFamily="18" charset="0"/>
                <a:cs typeface="Times New Roman" panose="02020603050405020304" pitchFamily="18" charset="0"/>
              </a:rPr>
              <a:t>+ Hình biểu diễn: gồm các hình biểu diễn thể hiện đầy đủ hình dạng chi tiết.</a:t>
            </a:r>
          </a:p>
          <a:p>
            <a:r>
              <a:rPr lang="en-US" sz="2800">
                <a:latin typeface="Times New Roman" panose="02020603050405020304" pitchFamily="18" charset="0"/>
                <a:cs typeface="Times New Roman" panose="02020603050405020304" pitchFamily="18" charset="0"/>
              </a:rPr>
              <a:t>+ Kích thước: kích thước chung, kích thước bộ phận của chi tiết.</a:t>
            </a:r>
          </a:p>
          <a:p>
            <a:r>
              <a:rPr lang="en-US" sz="2800">
                <a:latin typeface="Times New Roman" panose="02020603050405020304" pitchFamily="18" charset="0"/>
                <a:cs typeface="Times New Roman" panose="02020603050405020304" pitchFamily="18" charset="0"/>
              </a:rPr>
              <a:t>+ Yêu cầu kỹ thuật: gồm chỉ dẫn về việc gia công, xử lý bề mặt….</a:t>
            </a:r>
          </a:p>
          <a:p>
            <a:r>
              <a:rPr lang="en-US" sz="2800">
                <a:latin typeface="Times New Roman" panose="02020603050405020304" pitchFamily="18" charset="0"/>
                <a:cs typeface="Times New Roman" panose="02020603050405020304" pitchFamily="18" charset="0"/>
              </a:rPr>
              <a:t>+Khung tên: gồm thông tin về tên gọi chi tiết, vật liệu chế tạo, tỉ lệ, kí hiệu bản vẽ, cơ sở thiết kế hoặc chế tạo</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CHI TIẾT</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163121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1.Quan sát bảng 3.1. Trình bày trình tự đọc bản vẽ chi tiết</a:t>
            </a:r>
          </a:p>
          <a:p>
            <a:r>
              <a:rPr lang="en-US" sz="2000" b="1">
                <a:latin typeface="Times New Roman" panose="02020603050405020304" pitchFamily="18" charset="0"/>
                <a:cs typeface="Times New Roman" panose="02020603050405020304" pitchFamily="18" charset="0"/>
              </a:rPr>
              <a:t>2. Quan sát Hình 3.3 và cho biết:</a:t>
            </a:r>
          </a:p>
          <a:p>
            <a:r>
              <a:rPr lang="en-US" sz="2000" b="1">
                <a:latin typeface="Times New Roman" panose="02020603050405020304" pitchFamily="18" charset="0"/>
                <a:cs typeface="Times New Roman" panose="02020603050405020304" pitchFamily="18" charset="0"/>
              </a:rPr>
              <a:t>- Bản vẽ tấm đệm được vẽ theo tỉ lệ nào vật chế tạo là gì?</a:t>
            </a:r>
          </a:p>
          <a:p>
            <a:r>
              <a:rPr lang="en-US" sz="2000" b="1">
                <a:latin typeface="Times New Roman" panose="02020603050405020304" pitchFamily="18" charset="0"/>
                <a:cs typeface="Times New Roman" panose="02020603050405020304" pitchFamily="18" charset="0"/>
              </a:rPr>
              <a:t>- Kích thước chung, kích thước bộ phận của chi tiết</a:t>
            </a:r>
          </a:p>
          <a:p>
            <a:r>
              <a:rPr lang="en-US" sz="2000" b="1">
                <a:latin typeface="Times New Roman" panose="02020603050405020304" pitchFamily="18" charset="0"/>
                <a:cs typeface="Times New Roman" panose="02020603050405020304" pitchFamily="18" charset="0"/>
              </a:rPr>
              <a:t>- Yêu cầu kĩ thuật của bản vẽ.</a:t>
            </a:r>
          </a:p>
        </p:txBody>
      </p:sp>
      <p:graphicFrame>
        <p:nvGraphicFramePr>
          <p:cNvPr id="2" name="Table 1"/>
          <p:cNvGraphicFramePr>
            <a:graphicFrameLocks noGrp="1"/>
          </p:cNvGraphicFramePr>
          <p:nvPr>
            <p:extLst>
              <p:ext uri="{D42A27DB-BD31-4B8C-83A1-F6EECF244321}">
                <p14:modId xmlns:p14="http://schemas.microsoft.com/office/powerpoint/2010/main" val="2381602831"/>
              </p:ext>
            </p:extLst>
          </p:nvPr>
        </p:nvGraphicFramePr>
        <p:xfrm>
          <a:off x="449765" y="2167664"/>
          <a:ext cx="7383849" cy="4372984"/>
        </p:xfrm>
        <a:graphic>
          <a:graphicData uri="http://schemas.openxmlformats.org/drawingml/2006/table">
            <a:tbl>
              <a:tblPr firstRow="1" firstCol="1" bandRow="1"/>
              <a:tblGrid>
                <a:gridCol w="1488616">
                  <a:extLst>
                    <a:ext uri="{9D8B030D-6E8A-4147-A177-3AD203B41FA5}">
                      <a16:colId xmlns:a16="http://schemas.microsoft.com/office/drawing/2014/main" val="793621372"/>
                    </a:ext>
                  </a:extLst>
                </a:gridCol>
                <a:gridCol w="2842979">
                  <a:extLst>
                    <a:ext uri="{9D8B030D-6E8A-4147-A177-3AD203B41FA5}">
                      <a16:colId xmlns:a16="http://schemas.microsoft.com/office/drawing/2014/main" val="354312389"/>
                    </a:ext>
                  </a:extLst>
                </a:gridCol>
                <a:gridCol w="3052254">
                  <a:extLst>
                    <a:ext uri="{9D8B030D-6E8A-4147-A177-3AD203B41FA5}">
                      <a16:colId xmlns:a16="http://schemas.microsoft.com/office/drawing/2014/main" val="320017950"/>
                    </a:ext>
                  </a:extLst>
                </a:gridCol>
              </a:tblGrid>
              <a:tr h="1009150">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Trình tự đọc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Nội dung đọc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Kết quả </a:t>
                      </a:r>
                    </a:p>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000" b="1" baseline="0">
                          <a:effectLst/>
                          <a:latin typeface="Times New Roman" panose="02020603050405020304" pitchFamily="18" charset="0"/>
                          <a:ea typeface="Times New Roman" panose="02020603050405020304" pitchFamily="18" charset="0"/>
                          <a:cs typeface="Times New Roman" panose="02020603050405020304" pitchFamily="18" charset="0"/>
                        </a:rPr>
                        <a:t> dụ đọc bản vẽ chi tiết hình 3.3.</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719632"/>
                  </a:ext>
                </a:extLst>
              </a:tr>
              <a:tr h="1009150">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Tên gọi chi tiết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Vật liệu chế</a:t>
                      </a:r>
                      <a:r>
                        <a:rPr lang="en-US" sz="2000" baseline="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Tỉ lệ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000" baseline="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lót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Thép.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Tỉ lệ: 1:1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897151"/>
                  </a:ext>
                </a:extLst>
              </a:tr>
              <a:tr h="1009150">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2: Hình biểu diễn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Tên gọi các hình chiếu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Hình chiếu đứng, hình chiếu bằng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980358"/>
                  </a:ext>
                </a:extLst>
              </a:tr>
              <a:tr h="672767">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3: Kích thước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bộ</a:t>
                      </a:r>
                      <a:r>
                        <a:rPr lang="en-US" sz="2000" baseline="0">
                          <a:effectLst/>
                          <a:latin typeface="Times New Roman" panose="02020603050405020304" pitchFamily="18" charset="0"/>
                          <a:ea typeface="Times New Roman" panose="02020603050405020304" pitchFamily="18" charset="0"/>
                          <a:cs typeface="Times New Roman" panose="02020603050405020304" pitchFamily="18" charset="0"/>
                        </a:rPr>
                        <a:t> phận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- 136,</a:t>
                      </a:r>
                      <a:r>
                        <a:rPr lang="en-US" sz="2000" baseline="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78, 10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Đường kính</a:t>
                      </a:r>
                      <a:r>
                        <a:rPr lang="en-US" sz="2000" baseline="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lỗ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40mm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485855"/>
                  </a:ext>
                </a:extLst>
              </a:tr>
              <a:tr h="672767">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Bước 4: Yêu cầu kỹ thuật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spcBef>
                          <a:spcPts val="0"/>
                        </a:spcBef>
                        <a:spcAft>
                          <a:spcPts val="0"/>
                        </a:spcAft>
                        <a:buFontTx/>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Yêu cầu về gia công</a:t>
                      </a:r>
                    </a:p>
                    <a:p>
                      <a:pPr marL="342900" marR="0" indent="-342900">
                        <a:spcBef>
                          <a:spcPts val="0"/>
                        </a:spcBef>
                        <a:spcAft>
                          <a:spcPts val="0"/>
                        </a:spcAft>
                        <a:buFontTx/>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Xử lý bề mặt.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Làm cùn</a:t>
                      </a:r>
                      <a:r>
                        <a:rPr lang="en-US" sz="2000" baseline="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cạnh sắc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Mạ kẽm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251351"/>
                  </a:ext>
                </a:extLst>
              </a:tr>
            </a:tbl>
          </a:graphicData>
        </a:graphic>
      </p:graphicFrame>
      <p:sp>
        <p:nvSpPr>
          <p:cNvPr id="4" name="TextBox 3"/>
          <p:cNvSpPr txBox="1"/>
          <p:nvPr/>
        </p:nvSpPr>
        <p:spPr>
          <a:xfrm>
            <a:off x="670736" y="1669970"/>
            <a:ext cx="5923043"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Bảng 3.1. Trình tự đọc bản vẽ chi tiết</a:t>
            </a:r>
          </a:p>
        </p:txBody>
      </p:sp>
      <p:pic>
        <p:nvPicPr>
          <p:cNvPr id="7" name="Picture 6"/>
          <p:cNvPicPr>
            <a:picLocks noChangeAspect="1"/>
          </p:cNvPicPr>
          <p:nvPr/>
        </p:nvPicPr>
        <p:blipFill>
          <a:blip r:embed="rId3"/>
          <a:stretch>
            <a:fillRect/>
          </a:stretch>
        </p:blipFill>
        <p:spPr>
          <a:xfrm>
            <a:off x="8054585" y="2050056"/>
            <a:ext cx="4051353" cy="4490592"/>
          </a:xfrm>
          <a:prstGeom prst="rect">
            <a:avLst/>
          </a:prstGeom>
        </p:spPr>
      </p:pic>
    </p:spTree>
    <p:custDataLst>
      <p:tags r:id="rId1"/>
    </p:custDataLst>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C027E7B-C103-412B-BC66-4D58F35E646F"/>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Bai Powerpoint\\CÔNG NGHỆ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ai 3 BẢN VẼ CHI TIẾT"/>
</p:tagLst>
</file>

<file path=ppt/tags/tag10.xml><?xml version="1.0" encoding="utf-8"?>
<p:tagLst xmlns:a="http://schemas.openxmlformats.org/drawingml/2006/main" xmlns:r="http://schemas.openxmlformats.org/officeDocument/2006/relationships" xmlns:p="http://schemas.openxmlformats.org/presentationml/2006/main">
  <p:tag name="GENSWF_SLIDE_UID" val="{11EC93F5-B93B-43D4-86D8-C337257D1D8E}:280"/>
</p:tagLst>
</file>

<file path=ppt/tags/tag11.xml><?xml version="1.0" encoding="utf-8"?>
<p:tagLst xmlns:a="http://schemas.openxmlformats.org/drawingml/2006/main" xmlns:r="http://schemas.openxmlformats.org/officeDocument/2006/relationships" xmlns:p="http://schemas.openxmlformats.org/presentationml/2006/main">
  <p:tag name="GENSWF_SLIDE_UID" val="{CD3DF92F-1877-419F-A7C1-9213CBB55D05}:304"/>
</p:tagLst>
</file>

<file path=ppt/tags/tag12.xml><?xml version="1.0" encoding="utf-8"?>
<p:tagLst xmlns:a="http://schemas.openxmlformats.org/drawingml/2006/main" xmlns:r="http://schemas.openxmlformats.org/officeDocument/2006/relationships" xmlns:p="http://schemas.openxmlformats.org/presentationml/2006/main">
  <p:tag name="GENSWF_SLIDE_UID" val="{5EEB4A9A-515A-4AA6-8218-B86DF8EE0017}: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3458ACDF-350B-4B6F-BE5E-1A02045E3AB8}:326"/>
</p:tagLst>
</file>

<file path=ppt/tags/tag14.xml><?xml version="1.0" encoding="utf-8"?>
<p:tagLst xmlns:a="http://schemas.openxmlformats.org/drawingml/2006/main" xmlns:r="http://schemas.openxmlformats.org/officeDocument/2006/relationships" xmlns:p="http://schemas.openxmlformats.org/presentationml/2006/main">
  <p:tag name="GENSWF_SLIDE_UID" val="{42185A36-F24F-4EA8-A317-1E259DEA697E}:320"/>
</p:tagLst>
</file>

<file path=ppt/tags/tag15.xml><?xml version="1.0" encoding="utf-8"?>
<p:tagLst xmlns:a="http://schemas.openxmlformats.org/drawingml/2006/main" xmlns:r="http://schemas.openxmlformats.org/officeDocument/2006/relationships" xmlns:p="http://schemas.openxmlformats.org/presentationml/2006/main">
  <p:tag name="GENSWF_SLIDE_UID" val="{8D174559-8E65-4E97-AA65-78AC68AC3277}:327"/>
</p:tagLst>
</file>

<file path=ppt/tags/tag16.xml><?xml version="1.0" encoding="utf-8"?>
<p:tagLst xmlns:a="http://schemas.openxmlformats.org/drawingml/2006/main" xmlns:r="http://schemas.openxmlformats.org/officeDocument/2006/relationships" xmlns:p="http://schemas.openxmlformats.org/presentationml/2006/main">
  <p:tag name="GENSWF_SLIDE_UID" val="{7E9C5EB1-38D7-4113-A71F-0B4AD37F0E11}:276"/>
</p:tagLst>
</file>

<file path=ppt/tags/tag2.xml><?xml version="1.0" encoding="utf-8"?>
<p:tagLst xmlns:a="http://schemas.openxmlformats.org/drawingml/2006/main" xmlns:r="http://schemas.openxmlformats.org/officeDocument/2006/relationships" xmlns:p="http://schemas.openxmlformats.org/presentationml/2006/main">
  <p:tag name="GENSWF_SLIDE_UID" val="{93B602D3-AD9F-448F-9ED4-88863FA952A5}:256"/>
</p:tagLst>
</file>

<file path=ppt/tags/tag3.xml><?xml version="1.0" encoding="utf-8"?>
<p:tagLst xmlns:a="http://schemas.openxmlformats.org/drawingml/2006/main" xmlns:r="http://schemas.openxmlformats.org/officeDocument/2006/relationships" xmlns:p="http://schemas.openxmlformats.org/presentationml/2006/main">
  <p:tag name="GENSWF_SLIDE_UID" val="{BF74A54C-8043-4F7D-BC1A-13FB6343B2D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EC29070D-4D8A-40EF-96FF-FAF1A40D0AFB}:321"/>
</p:tagLst>
</file>

<file path=ppt/tags/tag5.xml><?xml version="1.0" encoding="utf-8"?>
<p:tagLst xmlns:a="http://schemas.openxmlformats.org/drawingml/2006/main" xmlns:r="http://schemas.openxmlformats.org/officeDocument/2006/relationships" xmlns:p="http://schemas.openxmlformats.org/presentationml/2006/main">
  <p:tag name="GENSWF_SLIDE_UID" val="{51C1A94E-CEEE-40BD-901F-93BB73B0AA0E}:322"/>
</p:tagLst>
</file>

<file path=ppt/tags/tag6.xml><?xml version="1.0" encoding="utf-8"?>
<p:tagLst xmlns:a="http://schemas.openxmlformats.org/drawingml/2006/main" xmlns:r="http://schemas.openxmlformats.org/officeDocument/2006/relationships" xmlns:p="http://schemas.openxmlformats.org/presentationml/2006/main">
  <p:tag name="GENSWF_SLIDE_UID" val="{25D93AD5-1683-4565-AFB7-92485BE9449B}:323"/>
</p:tagLst>
</file>

<file path=ppt/tags/tag7.xml><?xml version="1.0" encoding="utf-8"?>
<p:tagLst xmlns:a="http://schemas.openxmlformats.org/drawingml/2006/main" xmlns:r="http://schemas.openxmlformats.org/officeDocument/2006/relationships" xmlns:p="http://schemas.openxmlformats.org/presentationml/2006/main">
  <p:tag name="GENSWF_SLIDE_UID" val="{C781E720-7FE2-4F8A-AD0E-18DF9BAA3D6D}:325"/>
</p:tagLst>
</file>

<file path=ppt/tags/tag8.xml><?xml version="1.0" encoding="utf-8"?>
<p:tagLst xmlns:a="http://schemas.openxmlformats.org/drawingml/2006/main" xmlns:r="http://schemas.openxmlformats.org/officeDocument/2006/relationships" xmlns:p="http://schemas.openxmlformats.org/presentationml/2006/main">
  <p:tag name="GENSWF_SLIDE_UID" val="{3DDF3775-3D12-4B59-B95B-72B62F27F151}:318"/>
</p:tagLst>
</file>

<file path=ppt/tags/tag9.xml><?xml version="1.0" encoding="utf-8"?>
<p:tagLst xmlns:a="http://schemas.openxmlformats.org/drawingml/2006/main" xmlns:r="http://schemas.openxmlformats.org/officeDocument/2006/relationships" xmlns:p="http://schemas.openxmlformats.org/presentationml/2006/main">
  <p:tag name="GENSWF_SLIDE_UID" val="{9B9E4FD9-B1B5-4C0C-9EC1-79235812432B}:269"/>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565</TotalTime>
  <Words>1052</Words>
  <Application>Microsoft Office PowerPoint</Application>
  <PresentationFormat>Widescreen</PresentationFormat>
  <Paragraphs>106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3 BẢN VẼ CHI TIẾT</dc:title>
  <dc:creator>DELL</dc:creator>
  <cp:lastModifiedBy>Office</cp:lastModifiedBy>
  <cp:revision>58</cp:revision>
  <dcterms:created xsi:type="dcterms:W3CDTF">2023-06-21T22:05:51Z</dcterms:created>
  <dcterms:modified xsi:type="dcterms:W3CDTF">2025-09-30T01:42:20Z</dcterms:modified>
</cp:coreProperties>
</file>