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324" r:id="rId4"/>
    <p:sldId id="325" r:id="rId5"/>
    <p:sldId id="328" r:id="rId6"/>
    <p:sldId id="304" r:id="rId7"/>
    <p:sldId id="326" r:id="rId8"/>
    <p:sldId id="329" r:id="rId9"/>
    <p:sldId id="281" r:id="rId10"/>
    <p:sldId id="320" r:id="rId11"/>
    <p:sldId id="321" r:id="rId12"/>
    <p:sldId id="330" r:id="rId13"/>
    <p:sldId id="323" r:id="rId14"/>
    <p:sldId id="276" r:id="rId15"/>
    <p:sldId id="315" r:id="rId16"/>
    <p:sldId id="331"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6"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94D14-57BF-4528-BD7E-FCAD82AFEB78}" type="datetimeFigureOut">
              <a:rPr lang="en-US" smtClean="0"/>
              <a:t>30/09/2025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15461-C71A-4007-96CA-04C22EDC71D3}" type="slidenum">
              <a:rPr lang="en-US" smtClean="0"/>
              <a:t>‹#›</a:t>
            </a:fld>
            <a:endParaRPr lang="en-US"/>
          </a:p>
        </p:txBody>
      </p:sp>
    </p:spTree>
    <p:extLst>
      <p:ext uri="{BB962C8B-B14F-4D97-AF65-F5344CB8AC3E}">
        <p14:creationId xmlns:p14="http://schemas.microsoft.com/office/powerpoint/2010/main" val="347763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215461-C71A-4007-96CA-04C22EDC71D3}" type="slidenum">
              <a:rPr lang="en-US" smtClean="0"/>
              <a:t>1</a:t>
            </a:fld>
            <a:endParaRPr lang="en-US"/>
          </a:p>
        </p:txBody>
      </p:sp>
    </p:spTree>
    <p:extLst>
      <p:ext uri="{BB962C8B-B14F-4D97-AF65-F5344CB8AC3E}">
        <p14:creationId xmlns:p14="http://schemas.microsoft.com/office/powerpoint/2010/main" val="57533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30/09/2025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5" name="Picture 4"/>
          <p:cNvPicPr>
            <a:picLocks noChangeAspect="1"/>
          </p:cNvPicPr>
          <p:nvPr/>
        </p:nvPicPr>
        <p:blipFill>
          <a:blip r:embed="rId5"/>
          <a:stretch>
            <a:fillRect/>
          </a:stretch>
        </p:blipFill>
        <p:spPr>
          <a:xfrm>
            <a:off x="282955" y="658591"/>
            <a:ext cx="11626080" cy="5675868"/>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lắp</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sản phẩm</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Bảng kê: tên gọi, số lượng, vật liệu của chi tiết.</a:t>
            </a:r>
          </a:p>
          <a:p>
            <a:r>
              <a:rPr lang="en-US" sz="2800">
                <a:latin typeface="Times New Roman" panose="02020603050405020304" pitchFamily="18" charset="0"/>
                <a:cs typeface="Times New Roman" panose="02020603050405020304" pitchFamily="18" charset="0"/>
              </a:rPr>
              <a:t>- Bước 3. Hình biểu diễn: tên gọi các hình chiếu, tên gọi hình cắt</a:t>
            </a:r>
          </a:p>
          <a:p>
            <a:r>
              <a:rPr lang="en-US" sz="2800">
                <a:latin typeface="Times New Roman" panose="02020603050405020304" pitchFamily="18" charset="0"/>
                <a:cs typeface="Times New Roman" panose="02020603050405020304" pitchFamily="18" charset="0"/>
              </a:rPr>
              <a:t>- Bước 4.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lắp ghép </a:t>
            </a:r>
          </a:p>
          <a:p>
            <a:r>
              <a:rPr lang="en-US" sz="2800">
                <a:latin typeface="Times New Roman" panose="02020603050405020304" pitchFamily="18" charset="0"/>
                <a:cs typeface="Times New Roman" panose="02020603050405020304" pitchFamily="18" charset="0"/>
              </a:rPr>
              <a:t>- Bước 5. Phân tích chi tiết: Tô màu cho các chi tiết</a:t>
            </a:r>
          </a:p>
          <a:p>
            <a:r>
              <a:rPr lang="en-US" sz="2800">
                <a:latin typeface="Times New Roman" panose="02020603050405020304" pitchFamily="18" charset="0"/>
                <a:cs typeface="Times New Roman" panose="02020603050405020304" pitchFamily="18" charset="0"/>
              </a:rPr>
              <a:t>- Bước 6. Tổng hợp</a:t>
            </a:r>
          </a:p>
          <a:p>
            <a:r>
              <a:rPr lang="en-US" sz="2800">
                <a:latin typeface="Times New Roman" panose="02020603050405020304" pitchFamily="18" charset="0"/>
                <a:cs typeface="Times New Roman" panose="02020603050405020304" pitchFamily="18" charset="0"/>
              </a:rPr>
              <a:t>+ Trình tự tháo, lắp các chi tiết.</a:t>
            </a:r>
          </a:p>
          <a:p>
            <a:r>
              <a:rPr lang="en-US" sz="28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BẢN VẼ LẮP</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7477" y="709327"/>
            <a:ext cx="117130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bản vẽ lắp Hình 4.7 theo trình tự các bước ở Bảng 4.1.</a:t>
            </a:r>
          </a:p>
        </p:txBody>
      </p:sp>
      <p:pic>
        <p:nvPicPr>
          <p:cNvPr id="5" name="Picture 4"/>
          <p:cNvPicPr>
            <a:picLocks noChangeAspect="1"/>
          </p:cNvPicPr>
          <p:nvPr/>
        </p:nvPicPr>
        <p:blipFill>
          <a:blip r:embed="rId3"/>
          <a:stretch>
            <a:fillRect/>
          </a:stretch>
        </p:blipFill>
        <p:spPr>
          <a:xfrm>
            <a:off x="4654171" y="28192"/>
            <a:ext cx="2883658" cy="859611"/>
          </a:xfrm>
          <a:prstGeom prst="rect">
            <a:avLst/>
          </a:prstGeom>
        </p:spPr>
      </p:pic>
      <p:pic>
        <p:nvPicPr>
          <p:cNvPr id="2" name="Picture 1"/>
          <p:cNvPicPr>
            <a:picLocks noChangeAspect="1"/>
          </p:cNvPicPr>
          <p:nvPr/>
        </p:nvPicPr>
        <p:blipFill>
          <a:blip r:embed="rId4"/>
          <a:stretch>
            <a:fillRect/>
          </a:stretch>
        </p:blipFill>
        <p:spPr>
          <a:xfrm>
            <a:off x="363894" y="1414076"/>
            <a:ext cx="11234057" cy="5136014"/>
          </a:xfrm>
          <a:prstGeom prst="rect">
            <a:avLst/>
          </a:prstGeom>
        </p:spPr>
      </p:pic>
    </p:spTree>
    <p:custDataLst>
      <p:tags r:id="rId1"/>
    </p:custDataLst>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35973" y="0"/>
            <a:ext cx="6096000" cy="1754326"/>
          </a:xfrm>
          <a:prstGeom prst="rect">
            <a:avLst/>
          </a:prstGeom>
        </p:spPr>
        <p:txBody>
          <a:bodyPr>
            <a:spAutoFit/>
          </a:bodyPr>
          <a:lstStyle/>
          <a:p>
            <a:r>
              <a:rPr lang="vi-VN">
                <a:solidFill>
                  <a:srgbClr val="0000FF"/>
                </a:solidFill>
                <a:latin typeface="Times New Roman" panose="02020603050405020304" pitchFamily="18" charset="0"/>
                <a:cs typeface="Times New Roman" panose="02020603050405020304" pitchFamily="18" charset="0"/>
              </a:rPr>
              <a:t>Bài tập 1.</a:t>
            </a:r>
          </a:p>
          <a:p>
            <a:r>
              <a:rPr lang="vi-VN">
                <a:solidFill>
                  <a:srgbClr val="0000FF"/>
                </a:solidFill>
                <a:latin typeface="Times New Roman" panose="02020603050405020304" pitchFamily="18" charset="0"/>
                <a:cs typeface="Times New Roman" panose="02020603050405020304" pitchFamily="18" charset="0"/>
              </a:rPr>
              <a:t>1. Khung tên</a:t>
            </a:r>
          </a:p>
          <a:p>
            <a:r>
              <a:rPr lang="en-US">
                <a:solidFill>
                  <a:srgbClr val="0000FF"/>
                </a:solidFill>
                <a:latin typeface="Times New Roman" panose="02020603050405020304" pitchFamily="18" charset="0"/>
                <a:cs typeface="Times New Roman" panose="02020603050405020304" pitchFamily="18" charset="0"/>
              </a:rPr>
              <a:t>-</a:t>
            </a:r>
            <a:r>
              <a:rPr lang="vi-VN">
                <a:solidFill>
                  <a:srgbClr val="0000FF"/>
                </a:solidFill>
                <a:latin typeface="Times New Roman" panose="02020603050405020304" pitchFamily="18" charset="0"/>
                <a:cs typeface="Times New Roman" panose="02020603050405020304" pitchFamily="18" charset="0"/>
              </a:rPr>
              <a:t>Tên sản phẩm: Tay nắm cửa</a:t>
            </a:r>
          </a:p>
          <a:p>
            <a:r>
              <a:rPr lang="en-US">
                <a:solidFill>
                  <a:srgbClr val="0000FF"/>
                </a:solidFill>
                <a:latin typeface="Times New Roman" panose="02020603050405020304" pitchFamily="18" charset="0"/>
                <a:cs typeface="Times New Roman" panose="02020603050405020304" pitchFamily="18" charset="0"/>
              </a:rPr>
              <a:t>- </a:t>
            </a:r>
            <a:r>
              <a:rPr lang="vi-VN">
                <a:solidFill>
                  <a:srgbClr val="0000FF"/>
                </a:solidFill>
                <a:latin typeface="Times New Roman" panose="02020603050405020304" pitchFamily="18" charset="0"/>
                <a:cs typeface="Times New Roman" panose="02020603050405020304" pitchFamily="18" charset="0"/>
              </a:rPr>
              <a:t>Tỉ lệ: 1:1</a:t>
            </a:r>
          </a:p>
          <a:p>
            <a:r>
              <a:rPr lang="en-US">
                <a:solidFill>
                  <a:srgbClr val="0000FF"/>
                </a:solidFill>
                <a:latin typeface="Times New Roman" panose="02020603050405020304" pitchFamily="18" charset="0"/>
                <a:cs typeface="Times New Roman" panose="02020603050405020304" pitchFamily="18" charset="0"/>
              </a:rPr>
              <a:t>- </a:t>
            </a:r>
            <a:r>
              <a:rPr lang="vi-VN">
                <a:solidFill>
                  <a:srgbClr val="0000FF"/>
                </a:solidFill>
                <a:latin typeface="Times New Roman" panose="02020603050405020304" pitchFamily="18" charset="0"/>
                <a:cs typeface="Times New Roman" panose="02020603050405020304" pitchFamily="18" charset="0"/>
              </a:rPr>
              <a:t>Nơi thiết kế: Công ty T</a:t>
            </a:r>
          </a:p>
          <a:p>
            <a:r>
              <a:rPr lang="vi-VN">
                <a:solidFill>
                  <a:srgbClr val="0000FF"/>
                </a:solidFill>
                <a:latin typeface="Times New Roman" panose="02020603050405020304" pitchFamily="18" charset="0"/>
                <a:cs typeface="Times New Roman" panose="02020603050405020304" pitchFamily="18" charset="0"/>
              </a:rPr>
              <a:t>2. Bảng kê</a:t>
            </a:r>
          </a:p>
        </p:txBody>
      </p:sp>
      <p:graphicFrame>
        <p:nvGraphicFramePr>
          <p:cNvPr id="5" name="Table 4"/>
          <p:cNvGraphicFramePr>
            <a:graphicFrameLocks noGrp="1"/>
          </p:cNvGraphicFramePr>
          <p:nvPr>
            <p:extLst>
              <p:ext uri="{D42A27DB-BD31-4B8C-83A1-F6EECF244321}">
                <p14:modId xmlns:p14="http://schemas.microsoft.com/office/powerpoint/2010/main" val="3843904118"/>
              </p:ext>
            </p:extLst>
          </p:nvPr>
        </p:nvGraphicFramePr>
        <p:xfrm>
          <a:off x="335973" y="1852942"/>
          <a:ext cx="6761020" cy="1547622"/>
        </p:xfrm>
        <a:graphic>
          <a:graphicData uri="http://schemas.openxmlformats.org/drawingml/2006/table">
            <a:tbl>
              <a:tblPr firstRow="1" firstCol="1" bandRow="1"/>
              <a:tblGrid>
                <a:gridCol w="1352204">
                  <a:extLst>
                    <a:ext uri="{9D8B030D-6E8A-4147-A177-3AD203B41FA5}">
                      <a16:colId xmlns:a16="http://schemas.microsoft.com/office/drawing/2014/main" val="517557864"/>
                    </a:ext>
                  </a:extLst>
                </a:gridCol>
                <a:gridCol w="1352204">
                  <a:extLst>
                    <a:ext uri="{9D8B030D-6E8A-4147-A177-3AD203B41FA5}">
                      <a16:colId xmlns:a16="http://schemas.microsoft.com/office/drawing/2014/main" val="4210134671"/>
                    </a:ext>
                  </a:extLst>
                </a:gridCol>
                <a:gridCol w="1352204">
                  <a:extLst>
                    <a:ext uri="{9D8B030D-6E8A-4147-A177-3AD203B41FA5}">
                      <a16:colId xmlns:a16="http://schemas.microsoft.com/office/drawing/2014/main" val="1739666054"/>
                    </a:ext>
                  </a:extLst>
                </a:gridCol>
                <a:gridCol w="1352204">
                  <a:extLst>
                    <a:ext uri="{9D8B030D-6E8A-4147-A177-3AD203B41FA5}">
                      <a16:colId xmlns:a16="http://schemas.microsoft.com/office/drawing/2014/main" val="4246872902"/>
                    </a:ext>
                  </a:extLst>
                </a:gridCol>
                <a:gridCol w="1352204">
                  <a:extLst>
                    <a:ext uri="{9D8B030D-6E8A-4147-A177-3AD203B41FA5}">
                      <a16:colId xmlns:a16="http://schemas.microsoft.com/office/drawing/2014/main" val="1005102451"/>
                    </a:ext>
                  </a:extLst>
                </a:gridCol>
              </a:tblGrid>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Tên gọi các chi tiết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Vít M6 x 10</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Vòng đệm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Tay nắm</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2100396"/>
                  </a:ext>
                </a:extLst>
              </a:tr>
              <a:tr h="21399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4586587"/>
                  </a:ext>
                </a:extLst>
              </a:tr>
              <a:tr h="205105">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Thép</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Inox</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70688"/>
                  </a:ext>
                </a:extLst>
              </a:tr>
            </a:tbl>
          </a:graphicData>
        </a:graphic>
      </p:graphicFrame>
      <p:sp>
        <p:nvSpPr>
          <p:cNvPr id="6" name="Rectangle 5"/>
          <p:cNvSpPr/>
          <p:nvPr/>
        </p:nvSpPr>
        <p:spPr>
          <a:xfrm>
            <a:off x="335973" y="3441680"/>
            <a:ext cx="6096000" cy="3416320"/>
          </a:xfrm>
          <a:prstGeom prst="rect">
            <a:avLst/>
          </a:prstGeom>
        </p:spPr>
        <p:txBody>
          <a:bodyPr>
            <a:spAutoFit/>
          </a:bodyPr>
          <a:lstStyle/>
          <a:p>
            <a:r>
              <a:rPr lang="vi-VN" dirty="0">
                <a:solidFill>
                  <a:srgbClr val="0000FF"/>
                </a:solidFill>
                <a:latin typeface="Times New Roman" panose="02020603050405020304" pitchFamily="18" charset="0"/>
                <a:cs typeface="Times New Roman" panose="02020603050405020304" pitchFamily="18" charset="0"/>
              </a:rPr>
              <a:t>3. Hình biểu diễn</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Tên các hình chiếu: Hình chiếu bằng.</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Tên gọi hình cắt: Hình cắt đứng.</a:t>
            </a:r>
          </a:p>
          <a:p>
            <a:r>
              <a:rPr lang="vi-VN" dirty="0">
                <a:solidFill>
                  <a:srgbClr val="0000FF"/>
                </a:solidFill>
                <a:latin typeface="Times New Roman" panose="02020603050405020304" pitchFamily="18" charset="0"/>
                <a:cs typeface="Times New Roman" panose="02020603050405020304" pitchFamily="18" charset="0"/>
              </a:rPr>
              <a:t>4. Kích thước</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Kích thước chung: 62, Ø56.</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Kích thước lắp ghép: Ø48, M6, Ø3,2.</a:t>
            </a:r>
          </a:p>
          <a:p>
            <a:r>
              <a:rPr lang="vi-VN" dirty="0">
                <a:solidFill>
                  <a:srgbClr val="0000FF"/>
                </a:solidFill>
                <a:latin typeface="Times New Roman" panose="02020603050405020304" pitchFamily="18" charset="0"/>
                <a:cs typeface="Times New Roman" panose="02020603050405020304" pitchFamily="18" charset="0"/>
              </a:rPr>
              <a:t>5. Phân tích chi tiết</a:t>
            </a:r>
          </a:p>
          <a:p>
            <a:r>
              <a:rPr lang="vi-VN" dirty="0">
                <a:solidFill>
                  <a:srgbClr val="0000FF"/>
                </a:solidFill>
                <a:latin typeface="Times New Roman" panose="02020603050405020304" pitchFamily="18" charset="0"/>
                <a:cs typeface="Times New Roman" panose="02020603050405020304" pitchFamily="18" charset="0"/>
              </a:rPr>
              <a:t>Tô màu cho các chi tiết</a:t>
            </a:r>
          </a:p>
          <a:p>
            <a:r>
              <a:rPr lang="vi-VN" dirty="0">
                <a:solidFill>
                  <a:srgbClr val="0000FF"/>
                </a:solidFill>
                <a:latin typeface="Times New Roman" panose="02020603050405020304" pitchFamily="18" charset="0"/>
                <a:cs typeface="Times New Roman" panose="02020603050405020304" pitchFamily="18" charset="0"/>
              </a:rPr>
              <a:t>6. Tổng hợp</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Trình tự lắp: 1 - 4 - 3 - 2</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Trình tự tháo: 2 - 3 - 4 - 1</a:t>
            </a:r>
          </a:p>
          <a:p>
            <a:r>
              <a:rPr lang="en-US" dirty="0">
                <a:solidFill>
                  <a:srgbClr val="0000FF"/>
                </a:solidFill>
                <a:latin typeface="Times New Roman" panose="02020603050405020304" pitchFamily="18" charset="0"/>
                <a:cs typeface="Times New Roman" panose="02020603050405020304" pitchFamily="18" charset="0"/>
              </a:rPr>
              <a:t>- </a:t>
            </a:r>
            <a:r>
              <a:rPr lang="vi-VN" dirty="0">
                <a:solidFill>
                  <a:srgbClr val="0000FF"/>
                </a:solidFill>
                <a:latin typeface="Times New Roman" panose="02020603050405020304" pitchFamily="18" charset="0"/>
                <a:cs typeface="Times New Roman" panose="02020603050405020304" pitchFamily="18" charset="0"/>
              </a:rPr>
              <a:t>Công dụng: mở/đóng cửa bằng tay.</a:t>
            </a:r>
          </a:p>
        </p:txBody>
      </p:sp>
    </p:spTree>
    <p:custDataLst>
      <p:tags r:id="rId1"/>
    </p:custDataLst>
    <p:extLst>
      <p:ext uri="{BB962C8B-B14F-4D97-AF65-F5344CB8AC3E}">
        <p14:creationId xmlns:p14="http://schemas.microsoft.com/office/powerpoint/2010/main" val="27847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nl-NL"/>
              <a:t> </a:t>
            </a:r>
            <a:r>
              <a:rPr lang="en-US" sz="2800" b="1">
                <a:latin typeface="Times New Roman" panose="02020603050405020304" pitchFamily="18" charset="0"/>
                <a:cs typeface="Times New Roman" panose="02020603050405020304" pitchFamily="18" charset="0"/>
              </a:rPr>
              <a:t>Sưu tầm một sản phẩm đơn giản và giải thích cách thức lắp ghép giữa các chi tiết của sản phẩm đó.</a:t>
            </a:r>
          </a:p>
        </p:txBody>
      </p:sp>
    </p:spTree>
    <p:custDataLst>
      <p:tags r:id="rId1"/>
    </p:custDataLst>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4"/>
          <a:stretch>
            <a:fillRect/>
          </a:stretch>
        </p:blipFill>
        <p:spPr>
          <a:xfrm rot="5400000">
            <a:off x="3349459" y="-925763"/>
            <a:ext cx="5319118" cy="10248411"/>
          </a:xfrm>
          <a:prstGeom prst="rect">
            <a:avLst/>
          </a:prstGeom>
        </p:spPr>
      </p:pic>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4"/>
          <a:stretch>
            <a:fillRect/>
          </a:stretch>
        </p:blipFill>
        <p:spPr>
          <a:xfrm rot="5400000">
            <a:off x="370001" y="1941398"/>
            <a:ext cx="4572003" cy="488020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dirty="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dirty="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Tháo</a:t>
                      </a:r>
                      <a:r>
                        <a:rPr lang="en-US" sz="1400" dirty="0">
                          <a:solidFill>
                            <a:srgbClr val="000000"/>
                          </a:solidFill>
                          <a:effectLst/>
                          <a:latin typeface="Times New Roman" panose="02020603050405020304" pitchFamily="18" charset="0"/>
                          <a:cs typeface="Times New Roman" panose="02020603050405020304" pitchFamily="18" charset="0"/>
                        </a:rPr>
                        <a:t> chi </a:t>
                      </a:r>
                      <a:r>
                        <a:rPr lang="en-US" sz="1400" dirty="0" err="1">
                          <a:solidFill>
                            <a:srgbClr val="000000"/>
                          </a:solidFill>
                          <a:effectLst/>
                          <a:latin typeface="Times New Roman" panose="02020603050405020304" pitchFamily="18" charset="0"/>
                          <a:cs typeface="Times New Roman" panose="02020603050405020304" pitchFamily="18" charset="0"/>
                        </a:rPr>
                        <a:t>tiết</a:t>
                      </a:r>
                      <a:r>
                        <a:rPr lang="en-US" sz="1400" dirty="0">
                          <a:solidFill>
                            <a:srgbClr val="000000"/>
                          </a:solidFill>
                          <a:effectLst/>
                          <a:latin typeface="Times New Roman" panose="02020603050405020304" pitchFamily="18" charset="0"/>
                          <a:cs typeface="Times New Roman" panose="02020603050405020304" pitchFamily="18" charset="0"/>
                        </a:rPr>
                        <a:t>: 4 – 3 – 2 – 1</a:t>
                      </a:r>
                    </a:p>
                    <a:p>
                      <a:pPr algn="just" fontAlgn="t"/>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Lắp</a:t>
                      </a:r>
                      <a:r>
                        <a:rPr lang="en-US" sz="1400" dirty="0">
                          <a:solidFill>
                            <a:srgbClr val="000000"/>
                          </a:solidFill>
                          <a:effectLst/>
                          <a:latin typeface="Times New Roman" panose="02020603050405020304" pitchFamily="18" charset="0"/>
                          <a:cs typeface="Times New Roman" panose="02020603050405020304" pitchFamily="18" charset="0"/>
                        </a:rPr>
                        <a:t> chi </a:t>
                      </a:r>
                      <a:r>
                        <a:rPr lang="en-US" sz="1400" dirty="0" err="1">
                          <a:solidFill>
                            <a:srgbClr val="000000"/>
                          </a:solidFill>
                          <a:effectLst/>
                          <a:latin typeface="Times New Roman" panose="02020603050405020304" pitchFamily="18" charset="0"/>
                          <a:cs typeface="Times New Roman" panose="02020603050405020304" pitchFamily="18" charset="0"/>
                        </a:rPr>
                        <a:t>tiết</a:t>
                      </a:r>
                      <a:r>
                        <a:rPr lang="en-US" sz="1400" dirty="0">
                          <a:solidFill>
                            <a:srgbClr val="000000"/>
                          </a:solidFill>
                          <a:effectLst/>
                          <a:latin typeface="Times New Roman" panose="02020603050405020304" pitchFamily="18" charset="0"/>
                          <a:cs typeface="Times New Roman" panose="02020603050405020304" pitchFamily="18" charset="0"/>
                        </a:rPr>
                        <a:t>: 1 – 2 – 3 – 4</a:t>
                      </a:r>
                    </a:p>
                    <a:p>
                      <a:pPr algn="just" fontAlgn="t"/>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Cố</a:t>
                      </a:r>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định</a:t>
                      </a:r>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các</a:t>
                      </a:r>
                      <a:r>
                        <a:rPr lang="en-US" sz="1400" dirty="0">
                          <a:solidFill>
                            <a:srgbClr val="000000"/>
                          </a:solidFill>
                          <a:effectLst/>
                          <a:latin typeface="Times New Roman" panose="02020603050405020304" pitchFamily="18" charset="0"/>
                          <a:cs typeface="Times New Roman" panose="02020603050405020304" pitchFamily="18" charset="0"/>
                        </a:rPr>
                        <a:t> chi </a:t>
                      </a:r>
                      <a:r>
                        <a:rPr lang="en-US" sz="1400" dirty="0" err="1">
                          <a:solidFill>
                            <a:srgbClr val="000000"/>
                          </a:solidFill>
                          <a:effectLst/>
                          <a:latin typeface="Times New Roman" panose="02020603050405020304" pitchFamily="18" charset="0"/>
                          <a:cs typeface="Times New Roman" panose="02020603050405020304" pitchFamily="18" charset="0"/>
                        </a:rPr>
                        <a:t>tiết</a:t>
                      </a:r>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với</a:t>
                      </a:r>
                      <a:r>
                        <a:rPr lang="en-US" sz="1400" dirty="0">
                          <a:solidFill>
                            <a:srgbClr val="000000"/>
                          </a:solidFill>
                          <a:effectLst/>
                          <a:latin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cs typeface="Times New Roman" panose="02020603050405020304" pitchFamily="18" charset="0"/>
                        </a:rPr>
                        <a:t>nhau</a:t>
                      </a:r>
                      <a:endParaRPr lang="en-US" sz="14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custDataLst>
      <p:tags r:id="rId1"/>
    </p:custDataLst>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44381825"/>
              </p:ext>
            </p:extLst>
          </p:nvPr>
        </p:nvGraphicFramePr>
        <p:xfrm>
          <a:off x="323287" y="-126860"/>
          <a:ext cx="11545404" cy="6973616"/>
        </p:xfrm>
        <a:graphic>
          <a:graphicData uri="http://schemas.openxmlformats.org/drawingml/2006/table">
            <a:tbl>
              <a:tblPr/>
              <a:tblGrid>
                <a:gridCol w="2965345">
                  <a:extLst>
                    <a:ext uri="{9D8B030D-6E8A-4147-A177-3AD203B41FA5}">
                      <a16:colId xmlns:a16="http://schemas.microsoft.com/office/drawing/2014/main" val="2683335630"/>
                    </a:ext>
                  </a:extLst>
                </a:gridCol>
                <a:gridCol w="4731591">
                  <a:extLst>
                    <a:ext uri="{9D8B030D-6E8A-4147-A177-3AD203B41FA5}">
                      <a16:colId xmlns:a16="http://schemas.microsoft.com/office/drawing/2014/main" val="2937966729"/>
                    </a:ext>
                  </a:extLst>
                </a:gridCol>
                <a:gridCol w="3848468">
                  <a:extLst>
                    <a:ext uri="{9D8B030D-6E8A-4147-A177-3AD203B41FA5}">
                      <a16:colId xmlns:a16="http://schemas.microsoft.com/office/drawing/2014/main" val="2426540157"/>
                    </a:ext>
                  </a:extLst>
                </a:gridCol>
              </a:tblGrid>
              <a:tr h="937882">
                <a:tc>
                  <a:txBody>
                    <a:bodyPr/>
                    <a:lstStyle/>
                    <a:p>
                      <a:pPr algn="just" fontAlgn="t"/>
                      <a:r>
                        <a:rPr lang="en-US" sz="2000" b="1">
                          <a:solidFill>
                            <a:srgbClr val="000000"/>
                          </a:solidFill>
                          <a:effectLst/>
                          <a:latin typeface="Times New Roman" panose="02020603050405020304" pitchFamily="18" charset="0"/>
                          <a:cs typeface="Times New Roman" panose="02020603050405020304" pitchFamily="18" charset="0"/>
                        </a:rPr>
                        <a:t>Trình tự đọc</a:t>
                      </a:r>
                      <a:endParaRPr lang="en-US" sz="20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b="1" dirty="0" err="1">
                          <a:solidFill>
                            <a:srgbClr val="000000"/>
                          </a:solidFill>
                          <a:effectLst/>
                          <a:latin typeface="Times New Roman" panose="02020603050405020304" pitchFamily="18" charset="0"/>
                          <a:cs typeface="Times New Roman" panose="02020603050405020304" pitchFamily="18" charset="0"/>
                        </a:rPr>
                        <a:t>Nội</a:t>
                      </a:r>
                      <a:r>
                        <a:rPr lang="en-US" sz="2000" b="1" dirty="0">
                          <a:solidFill>
                            <a:srgbClr val="000000"/>
                          </a:solidFill>
                          <a:effectLst/>
                          <a:latin typeface="Times New Roman" panose="02020603050405020304" pitchFamily="18" charset="0"/>
                          <a:cs typeface="Times New Roman" panose="02020603050405020304" pitchFamily="18" charset="0"/>
                        </a:rPr>
                        <a:t> dung </a:t>
                      </a:r>
                      <a:r>
                        <a:rPr lang="en-US" sz="2000" b="1" dirty="0" err="1">
                          <a:solidFill>
                            <a:srgbClr val="000000"/>
                          </a:solidFill>
                          <a:effectLst/>
                          <a:latin typeface="Times New Roman" panose="02020603050405020304" pitchFamily="18" charset="0"/>
                          <a:cs typeface="Times New Roman" panose="02020603050405020304" pitchFamily="18" charset="0"/>
                        </a:rPr>
                        <a:t>đọc</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2000">
                        <a:solidFill>
                          <a:srgbClr val="000000"/>
                        </a:solidFill>
                        <a:effectLst/>
                        <a:latin typeface="Times New Roman" panose="02020603050405020304" pitchFamily="18" charset="0"/>
                        <a:cs typeface="Times New Roman" panose="02020603050405020304" pitchFamily="18" charset="0"/>
                      </a:endParaRPr>
                    </a:p>
                    <a:p>
                      <a:pPr algn="just" fontAlgn="t"/>
                      <a:r>
                        <a:rPr lang="vi-VN" sz="2000" b="1">
                          <a:solidFill>
                            <a:srgbClr val="000000"/>
                          </a:solidFill>
                          <a:effectLst/>
                          <a:latin typeface="Times New Roman" panose="02020603050405020304" pitchFamily="18" charset="0"/>
                          <a:cs typeface="Times New Roman" panose="02020603050405020304" pitchFamily="18" charset="0"/>
                        </a:rPr>
                        <a:t>(Hình 3.7)</a:t>
                      </a:r>
                      <a:endParaRPr lang="vi-VN" sz="20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63579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1239968">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63579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224992">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20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1239968">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20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937882">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20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Tháo</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4 – 3 – 2 – 1</a:t>
                      </a: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Lắp</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1 – 2 – 3 – 4</a:t>
                      </a: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Cố</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định</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nhau</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custDataLst>
      <p:tags r:id="rId1"/>
    </p:custDataLst>
    <p:extLst>
      <p:ext uri="{BB962C8B-B14F-4D97-AF65-F5344CB8AC3E}">
        <p14:creationId xmlns:p14="http://schemas.microsoft.com/office/powerpoint/2010/main" val="255959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Người công nhân căn cứ vào đâu để lắp ráp sản phẩm đúng theo yêu cầu kĩ thuật?</a:t>
            </a:r>
          </a:p>
        </p:txBody>
      </p:sp>
      <p:pic>
        <p:nvPicPr>
          <p:cNvPr id="4" name="Picture 3"/>
          <p:cNvPicPr>
            <a:picLocks noChangeAspect="1"/>
          </p:cNvPicPr>
          <p:nvPr/>
        </p:nvPicPr>
        <p:blipFill>
          <a:blip r:embed="rId3"/>
          <a:stretch>
            <a:fillRect/>
          </a:stretch>
        </p:blipFill>
        <p:spPr>
          <a:xfrm>
            <a:off x="257908" y="254976"/>
            <a:ext cx="8613905" cy="6435970"/>
          </a:xfrm>
          <a:prstGeom prst="rect">
            <a:avLst/>
          </a:prstGeom>
        </p:spPr>
      </p:pic>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7908" y="254976"/>
            <a:ext cx="8613905" cy="6435970"/>
          </a:xfrm>
          <a:prstGeom prst="rect">
            <a:avLst/>
          </a:prstGeom>
        </p:spPr>
      </p:pic>
      <p:sp>
        <p:nvSpPr>
          <p:cNvPr id="3" name="Rectangle 2"/>
          <p:cNvSpPr/>
          <p:nvPr/>
        </p:nvSpPr>
        <p:spPr>
          <a:xfrm>
            <a:off x="9069355" y="432258"/>
            <a:ext cx="2472612"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Người công nhân căn cứ vào bản vẽ lắp để lắp ráp sản phẩm đúng theo yêu cầu kĩ thuật.</a:t>
            </a:r>
            <a:endParaRPr lang="en-US" sz="28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746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3172" y="190293"/>
            <a:ext cx="4976615" cy="5025519"/>
          </a:xfrm>
          <a:prstGeom prst="rect">
            <a:avLst/>
          </a:prstGeom>
        </p:spPr>
      </p:pic>
      <p:pic>
        <p:nvPicPr>
          <p:cNvPr id="6" name="Picture 5"/>
          <p:cNvPicPr>
            <a:picLocks noChangeAspect="1"/>
          </p:cNvPicPr>
          <p:nvPr/>
        </p:nvPicPr>
        <p:blipFill>
          <a:blip r:embed="rId4"/>
          <a:stretch>
            <a:fillRect/>
          </a:stretch>
        </p:blipFill>
        <p:spPr>
          <a:xfrm>
            <a:off x="5488326" y="276202"/>
            <a:ext cx="6025650" cy="4808982"/>
          </a:xfrm>
          <a:prstGeom prst="rect">
            <a:avLst/>
          </a:prstGeom>
        </p:spPr>
      </p:pic>
      <p:sp>
        <p:nvSpPr>
          <p:cNvPr id="7" name="Rectangle 6"/>
          <p:cNvSpPr/>
          <p:nvPr/>
        </p:nvSpPr>
        <p:spPr>
          <a:xfrm>
            <a:off x="528734" y="5587777"/>
            <a:ext cx="1068666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4.1; hình 4.2; hình 4.3 và cho biết thế nào là bản vẽ lắp? Nội dung bản vẽ lắp gồm những gì?</a:t>
            </a:r>
          </a:p>
        </p:txBody>
      </p:sp>
    </p:spTree>
    <p:custDataLst>
      <p:tags r:id="rId1"/>
    </p:custDataLst>
    <p:extLst>
      <p:ext uri="{BB962C8B-B14F-4D97-AF65-F5344CB8AC3E}">
        <p14:creationId xmlns:p14="http://schemas.microsoft.com/office/powerpoint/2010/main" val="36581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3172" y="190294"/>
            <a:ext cx="4976615" cy="2506254"/>
          </a:xfrm>
          <a:prstGeom prst="rect">
            <a:avLst/>
          </a:prstGeom>
        </p:spPr>
      </p:pic>
      <p:pic>
        <p:nvPicPr>
          <p:cNvPr id="6" name="Picture 5"/>
          <p:cNvPicPr>
            <a:picLocks noChangeAspect="1"/>
          </p:cNvPicPr>
          <p:nvPr/>
        </p:nvPicPr>
        <p:blipFill>
          <a:blip r:embed="rId4"/>
          <a:stretch>
            <a:fillRect/>
          </a:stretch>
        </p:blipFill>
        <p:spPr>
          <a:xfrm>
            <a:off x="403143" y="2771190"/>
            <a:ext cx="4896644" cy="3237723"/>
          </a:xfrm>
          <a:prstGeom prst="rect">
            <a:avLst/>
          </a:prstGeom>
        </p:spPr>
      </p:pic>
      <p:sp>
        <p:nvSpPr>
          <p:cNvPr id="7" name="Rectangle 6"/>
          <p:cNvSpPr/>
          <p:nvPr/>
        </p:nvSpPr>
        <p:spPr>
          <a:xfrm>
            <a:off x="323172" y="5830373"/>
            <a:ext cx="1068666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4.1; hình 4.2; hình 4.3 và cho biết thế nào là bản vẽ lắp? Nội dung bản vẽ lắp gồm những gì?</a:t>
            </a:r>
          </a:p>
        </p:txBody>
      </p:sp>
      <p:sp>
        <p:nvSpPr>
          <p:cNvPr id="2" name="Rectangle 1"/>
          <p:cNvSpPr/>
          <p:nvPr/>
        </p:nvSpPr>
        <p:spPr>
          <a:xfrm>
            <a:off x="5379758" y="281066"/>
            <a:ext cx="6563426" cy="5632311"/>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vi-VN" sz="2400">
                <a:solidFill>
                  <a:srgbClr val="FF0000"/>
                </a:solidFill>
                <a:latin typeface="Times New Roman" panose="02020603050405020304" pitchFamily="18" charset="0"/>
                <a:cs typeface="Times New Roman" panose="02020603050405020304" pitchFamily="18" charset="0"/>
              </a:rPr>
              <a:t>Nội dung bản vẽ lắp gồm:</a:t>
            </a:r>
          </a:p>
          <a:p>
            <a:r>
              <a:rPr lang="vi-VN" sz="2400">
                <a:solidFill>
                  <a:srgbClr val="FF0000"/>
                </a:solidFill>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vi-VN" sz="2400">
                <a:solidFill>
                  <a:srgbClr val="FF0000"/>
                </a:solidFill>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vi-VN" sz="240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vi-VN" sz="240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Tree>
    <p:custDataLst>
      <p:tags r:id="rId1"/>
    </p:custDataLst>
    <p:extLst>
      <p:ext uri="{BB962C8B-B14F-4D97-AF65-F5344CB8AC3E}">
        <p14:creationId xmlns:p14="http://schemas.microsoft.com/office/powerpoint/2010/main" val="18410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en-US" sz="2800">
                <a:latin typeface="Times New Roman" panose="02020603050405020304" pitchFamily="18" charset="0"/>
                <a:cs typeface="Times New Roman" panose="02020603050405020304" pitchFamily="18" charset="0"/>
              </a:rPr>
              <a:t>Bản vẽ lắp có nội dung:</a:t>
            </a:r>
          </a:p>
          <a:p>
            <a:r>
              <a:rPr lang="en-US" sz="2800">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en-US" sz="2800">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BẢN VẼ LẮP</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a:latin typeface="Times New Roman" panose="02020603050405020304" pitchFamily="18" charset="0"/>
                <a:cs typeface="Times New Roman" panose="02020603050405020304" pitchFamily="18" charset="0"/>
              </a:rPr>
              <a:t>3. Hãy mô tả trình tự tháo, lắp sản phẩm Hình 4.3.</a:t>
            </a:r>
          </a:p>
          <a:p>
            <a:endParaRPr lang="en-US"/>
          </a:p>
        </p:txBody>
      </p:sp>
      <p:pic>
        <p:nvPicPr>
          <p:cNvPr id="5" name="Picture 4"/>
          <p:cNvPicPr>
            <a:picLocks noChangeAspect="1"/>
          </p:cNvPicPr>
          <p:nvPr/>
        </p:nvPicPr>
        <p:blipFill>
          <a:blip r:embed="rId3"/>
          <a:stretch>
            <a:fillRect/>
          </a:stretch>
        </p:blipFill>
        <p:spPr>
          <a:xfrm>
            <a:off x="265587" y="90858"/>
            <a:ext cx="8299915" cy="6767142"/>
          </a:xfrm>
          <a:prstGeom prst="rect">
            <a:avLst/>
          </a:prstGeom>
        </p:spPr>
      </p:pic>
    </p:spTree>
    <p:custDataLst>
      <p:tags r:id="rId1"/>
    </p:custDataLst>
    <p:extLst>
      <p:ext uri="{BB962C8B-B14F-4D97-AF65-F5344CB8AC3E}">
        <p14:creationId xmlns:p14="http://schemas.microsoft.com/office/powerpoint/2010/main" val="4102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a:latin typeface="Times New Roman" panose="02020603050405020304" pitchFamily="18" charset="0"/>
                <a:cs typeface="Times New Roman" panose="02020603050405020304" pitchFamily="18" charset="0"/>
              </a:rPr>
              <a:t>3. Hãy mô tả trình tự tháo, lắp sản phẩm Hình 4.3.</a:t>
            </a:r>
          </a:p>
          <a:p>
            <a:endParaRPr lang="en-US"/>
          </a:p>
        </p:txBody>
      </p:sp>
      <p:pic>
        <p:nvPicPr>
          <p:cNvPr id="5" name="Picture 4"/>
          <p:cNvPicPr>
            <a:picLocks noChangeAspect="1"/>
          </p:cNvPicPr>
          <p:nvPr/>
        </p:nvPicPr>
        <p:blipFill>
          <a:blip r:embed="rId3"/>
          <a:stretch>
            <a:fillRect/>
          </a:stretch>
        </p:blipFill>
        <p:spPr>
          <a:xfrm>
            <a:off x="265587" y="90859"/>
            <a:ext cx="8299915" cy="4061264"/>
          </a:xfrm>
          <a:prstGeom prst="rect">
            <a:avLst/>
          </a:prstGeom>
        </p:spPr>
      </p:pic>
      <p:sp>
        <p:nvSpPr>
          <p:cNvPr id="2" name="Rectangle 1"/>
          <p:cNvSpPr/>
          <p:nvPr/>
        </p:nvSpPr>
        <p:spPr>
          <a:xfrm>
            <a:off x="158621" y="4322249"/>
            <a:ext cx="8724122"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Khung tên: tên sản phẩm, tỉ lệ bản vẽ, tên người thiết kế, nơi thiết kế, ...</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Tên sản phẩm: Cụm nối ống</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Tỉ lệ: 1:1</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Nơi thiết kế: Công ty S</a:t>
            </a:r>
          </a:p>
          <a:p>
            <a:r>
              <a:rPr lang="vi-VN" sz="2000">
                <a:solidFill>
                  <a:srgbClr val="FF0000"/>
                </a:solidFill>
                <a:latin typeface="Times New Roman" panose="02020603050405020304" pitchFamily="18" charset="0"/>
                <a:cs typeface="Times New Roman" panose="02020603050405020304" pitchFamily="18" charset="0"/>
              </a:rPr>
              <a:t>2. Em tìm hiểu số lượng, vật liệu của một chi tiết trong bản vẽ lắp ở bảng kê. </a:t>
            </a:r>
          </a:p>
          <a:p>
            <a:r>
              <a:rPr lang="vi-VN" sz="2000">
                <a:solidFill>
                  <a:srgbClr val="FF0000"/>
                </a:solidFill>
                <a:latin typeface="Times New Roman" panose="02020603050405020304" pitchFamily="18" charset="0"/>
                <a:cs typeface="Times New Roman" panose="02020603050405020304" pitchFamily="18" charset="0"/>
              </a:rPr>
              <a:t>VD: Đầu nối có số lượng 2, vật liệu thép.</a:t>
            </a:r>
          </a:p>
          <a:p>
            <a:r>
              <a:rPr lang="vi-VN" sz="2000">
                <a:solidFill>
                  <a:srgbClr val="FF0000"/>
                </a:solidFill>
                <a:latin typeface="Times New Roman" panose="02020603050405020304" pitchFamily="18" charset="0"/>
                <a:cs typeface="Times New Roman" panose="02020603050405020304" pitchFamily="18" charset="0"/>
              </a:rPr>
              <a:t>3. Trình tự lắp: 1 - 2 - 3 - 4.</a:t>
            </a:r>
          </a:p>
          <a:p>
            <a:r>
              <a:rPr lang="vi-VN" sz="2000">
                <a:solidFill>
                  <a:srgbClr val="FF0000"/>
                </a:solidFill>
                <a:latin typeface="Times New Roman" panose="02020603050405020304" pitchFamily="18" charset="0"/>
                <a:cs typeface="Times New Roman" panose="02020603050405020304" pitchFamily="18" charset="0"/>
              </a:rPr>
              <a:t>Trinh tự tháo: 4 - 3 - 2 - 1.</a:t>
            </a:r>
          </a:p>
        </p:txBody>
      </p:sp>
    </p:spTree>
    <p:custDataLst>
      <p:tags r:id="rId1"/>
    </p:custDataLst>
    <p:extLst>
      <p:ext uri="{BB962C8B-B14F-4D97-AF65-F5344CB8AC3E}">
        <p14:creationId xmlns:p14="http://schemas.microsoft.com/office/powerpoint/2010/main" val="334510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bộ ống nối theo bảng 4.1</a:t>
            </a:r>
          </a:p>
        </p:txBody>
      </p:sp>
      <p:graphicFrame>
        <p:nvGraphicFramePr>
          <p:cNvPr id="16" name="Table 15"/>
          <p:cNvGraphicFramePr>
            <a:graphicFrameLocks noGrp="1"/>
          </p:cNvGraphicFramePr>
          <p:nvPr>
            <p:extLst>
              <p:ext uri="{D42A27DB-BD31-4B8C-83A1-F6EECF244321}">
                <p14:modId xmlns:p14="http://schemas.microsoft.com/office/powerpoint/2010/main" val="2790662738"/>
              </p:ext>
            </p:extLst>
          </p:nvPr>
        </p:nvGraphicFramePr>
        <p:xfrm>
          <a:off x="309807" y="1189081"/>
          <a:ext cx="7210667" cy="4496609"/>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lắp</a:t>
                      </a:r>
                      <a:r>
                        <a:rPr lang="en-US" sz="1600" b="1" baseline="0">
                          <a:effectLst/>
                          <a:latin typeface="Times New Roman" panose="02020603050405020304" pitchFamily="18" charset="0"/>
                          <a:ea typeface="Calibri" panose="020F0502020204030204" pitchFamily="34" charset="0"/>
                          <a:cs typeface="Times New Roman" panose="02020603050405020304" pitchFamily="18" charset="0"/>
                        </a:rPr>
                        <a:t> hình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Nơi</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thiết tế</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Cụm</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ống nối</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1:1</a:t>
                      </a: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Công ty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số lượng, vật</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liệu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600" baseline="0">
                          <a:effectLst/>
                          <a:latin typeface="Times New Roman" panose="02020603050405020304" pitchFamily="18" charset="0"/>
                          <a:ea typeface="Calibri" panose="020F0502020204030204" pitchFamily="34" charset="0"/>
                          <a:cs typeface="Times New Roman" panose="02020603050405020304" pitchFamily="18" charset="0"/>
                        </a:rPr>
                        <a:t>- Đầu nối, số lượng 2, thép</a:t>
                      </a:r>
                    </a:p>
                    <a:p>
                      <a:pPr marL="0" marR="0" indent="0">
                        <a:lnSpc>
                          <a:spcPct val="107000"/>
                        </a:lnSpc>
                        <a:spcBef>
                          <a:spcPts val="0"/>
                        </a:spcBef>
                        <a:spcAft>
                          <a:spcPts val="0"/>
                        </a:spcAft>
                        <a:buFontTx/>
                        <a:buNone/>
                      </a:pPr>
                      <a:r>
                        <a:rPr lang="en-US" sz="1600" baseline="0">
                          <a:effectLst/>
                          <a:latin typeface="Times New Roman" panose="02020603050405020304" pitchFamily="18" charset="0"/>
                          <a:ea typeface="Calibri" panose="020F0502020204030204" pitchFamily="34" charset="0"/>
                          <a:cs typeface="Times New Roman" panose="02020603050405020304" pitchFamily="18" charset="0"/>
                        </a:rPr>
                        <a:t>- Bu lông M8x30, số lượng 4, thép</a:t>
                      </a:r>
                    </a:p>
                    <a:p>
                      <a:pPr marL="0" marR="0" indent="0">
                        <a:lnSpc>
                          <a:spcPct val="107000"/>
                        </a:lnSpc>
                        <a:spcBef>
                          <a:spcPts val="0"/>
                        </a:spcBef>
                        <a:spcAft>
                          <a:spcPts val="0"/>
                        </a:spcAft>
                        <a:buFontTx/>
                        <a:buNone/>
                      </a:pPr>
                      <a:r>
                        <a:rPr lang="en-US" sz="1600" baseline="0">
                          <a:effectLst/>
                          <a:latin typeface="Times New Roman" panose="02020603050405020304" pitchFamily="18" charset="0"/>
                          <a:ea typeface="Calibri" panose="020F0502020204030204" pitchFamily="34" charset="0"/>
                          <a:cs typeface="Times New Roman" panose="02020603050405020304" pitchFamily="18" charset="0"/>
                        </a:rPr>
                        <a:t>- Vòng đệm 8, số lượng 4, thép</a:t>
                      </a:r>
                    </a:p>
                    <a:p>
                      <a:pPr marL="0" marR="0" indent="0">
                        <a:lnSpc>
                          <a:spcPct val="107000"/>
                        </a:lnSpc>
                        <a:spcBef>
                          <a:spcPts val="0"/>
                        </a:spcBef>
                        <a:spcAft>
                          <a:spcPts val="0"/>
                        </a:spcAft>
                        <a:buFontTx/>
                        <a:buNone/>
                      </a:pPr>
                      <a:r>
                        <a:rPr lang="en-US" sz="1600" baseline="0">
                          <a:effectLst/>
                          <a:latin typeface="Times New Roman" panose="02020603050405020304" pitchFamily="18" charset="0"/>
                          <a:ea typeface="Calibri" panose="020F0502020204030204" pitchFamily="34" charset="0"/>
                          <a:cs typeface="Times New Roman" panose="02020603050405020304" pitchFamily="18" charset="0"/>
                        </a:rPr>
                        <a:t>- Đai ốc M8, số lượng 4,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a:effectLst/>
                          <a:latin typeface="Times New Roman" panose="02020603050405020304" pitchFamily="18" charset="0"/>
                          <a:ea typeface="Times New Roman" panose="02020603050405020304" pitchFamily="18" charset="0"/>
                          <a:cs typeface="Times New Roman" panose="02020603050405020304" pitchFamily="18" charset="0"/>
                        </a:rPr>
                        <a:t> gọi các h</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ình chiếu</a:t>
                      </a:r>
                    </a:p>
                    <a:p>
                      <a:pPr marL="0" marR="0" indent="0">
                        <a:spcBef>
                          <a:spcPts val="0"/>
                        </a:spcBef>
                        <a:spcAft>
                          <a:spcPts val="0"/>
                        </a:spcAft>
                        <a:buFontTx/>
                        <a:buNone/>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a:effectLst/>
                          <a:latin typeface="Times New Roman" panose="02020603050405020304" pitchFamily="18" charset="0"/>
                          <a:ea typeface="Times New Roman" panose="02020603050405020304" pitchFamily="18" charset="0"/>
                          <a:cs typeface="Times New Roman" panose="02020603050405020304" pitchFamily="18" charset="0"/>
                        </a:rPr>
                        <a:t> gọi hình cắt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50534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chung</a:t>
                      </a: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ráp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a:solidFill>
                            <a:schemeClr val="tx1"/>
                          </a:solidFill>
                          <a:effectLst/>
                          <a:latin typeface="Times New Roman" panose="02020603050405020304" pitchFamily="18" charset="0"/>
                          <a:ea typeface="+mn-ea"/>
                          <a:cs typeface="Times New Roman" panose="02020603050405020304" pitchFamily="18" charset="0"/>
                        </a:rPr>
                        <a:t>Ø86, 66</a:t>
                      </a:r>
                    </a:p>
                    <a:p>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a:solidFill>
                            <a:schemeClr val="tx1"/>
                          </a:solidFill>
                          <a:effectLst/>
                          <a:latin typeface="Times New Roman" panose="02020603050405020304" pitchFamily="18" charset="0"/>
                          <a:ea typeface="+mn-ea"/>
                          <a:cs typeface="Times New Roman" panose="02020603050405020304" pitchFamily="18" charset="0"/>
                        </a:rPr>
                        <a:t>Ø66, M8</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baseline="0">
                          <a:effectLst/>
                          <a:latin typeface="Times New Roman" panose="02020603050405020304" pitchFamily="18" charset="0"/>
                          <a:ea typeface="Times New Roman" panose="02020603050405020304" pitchFamily="18" charset="0"/>
                          <a:cs typeface="Times New Roman" panose="02020603050405020304" pitchFamily="18" charset="0"/>
                        </a:rPr>
                        <a:t> màu cho cá chi tiết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tháo, lắp,</a:t>
                      </a:r>
                      <a:r>
                        <a:rPr lang="en-US" sz="1600" baseline="0">
                          <a:effectLst/>
                          <a:latin typeface="Times New Roman" panose="02020603050405020304" pitchFamily="18" charset="0"/>
                          <a:ea typeface="Times New Roman" panose="02020603050405020304" pitchFamily="18" charset="0"/>
                          <a:cs typeface="Times New Roman" panose="02020603050405020304" pitchFamily="18" charset="0"/>
                        </a:rPr>
                        <a:t> công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Lắp:1-2-3-4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Tháo:</a:t>
                      </a: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4-3-2-1</a:t>
                      </a:r>
                    </a:p>
                    <a:p>
                      <a:pPr marL="0" marR="0" indent="0">
                        <a:lnSpc>
                          <a:spcPct val="107000"/>
                        </a:lnSpc>
                        <a:spcBef>
                          <a:spcPts val="0"/>
                        </a:spcBef>
                        <a:spcAft>
                          <a:spcPts val="0"/>
                        </a:spcAft>
                        <a:buFontTx/>
                        <a:buNone/>
                      </a:pPr>
                      <a:r>
                        <a:rPr lang="en-US" sz="16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Nối hai đầu ống với nhau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4" name="Picture 3"/>
          <p:cNvPicPr>
            <a:picLocks noChangeAspect="1"/>
          </p:cNvPicPr>
          <p:nvPr/>
        </p:nvPicPr>
        <p:blipFill>
          <a:blip r:embed="rId3"/>
          <a:stretch>
            <a:fillRect/>
          </a:stretch>
        </p:blipFill>
        <p:spPr>
          <a:xfrm>
            <a:off x="7744408" y="801697"/>
            <a:ext cx="4273421" cy="5589772"/>
          </a:xfrm>
          <a:prstGeom prst="rect">
            <a:avLst/>
          </a:prstGeom>
        </p:spPr>
      </p:pic>
    </p:spTree>
    <p:custDataLst>
      <p:tags r:id="rId1"/>
    </p:custDataLst>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211E955-C695-4AEC-8D01-E06B0FD240EE"/>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Bai Powerpoint\\CÔNG NGHỆ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4 ban ve lap"/>
</p:tagLst>
</file>

<file path=ppt/tags/tag10.xml><?xml version="1.0" encoding="utf-8"?>
<p:tagLst xmlns:a="http://schemas.openxmlformats.org/drawingml/2006/main" xmlns:r="http://schemas.openxmlformats.org/officeDocument/2006/relationships" xmlns:p="http://schemas.openxmlformats.org/presentationml/2006/main">
  <p:tag name="GENSWF_SLIDE_UID" val="{886D1E0F-CA9C-44E3-8F55-AD94D57F5A77}: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93552C68-E81D-465C-8F40-92EBD6F6C87B}:320"/>
</p:tagLst>
</file>

<file path=ppt/tags/tag12.xml><?xml version="1.0" encoding="utf-8"?>
<p:tagLst xmlns:a="http://schemas.openxmlformats.org/drawingml/2006/main" xmlns:r="http://schemas.openxmlformats.org/officeDocument/2006/relationships" xmlns:p="http://schemas.openxmlformats.org/presentationml/2006/main">
  <p:tag name="GENSWF_SLIDE_UID" val="{3BFF2921-4143-4AA6-AE59-90AE0664F1F5}:321"/>
</p:tagLst>
</file>

<file path=ppt/tags/tag13.xml><?xml version="1.0" encoding="utf-8"?>
<p:tagLst xmlns:a="http://schemas.openxmlformats.org/drawingml/2006/main" xmlns:r="http://schemas.openxmlformats.org/officeDocument/2006/relationships" xmlns:p="http://schemas.openxmlformats.org/presentationml/2006/main">
  <p:tag name="GENSWF_SLIDE_UID" val="{B5E922E3-D570-4CFC-BFDE-2B7DB32D1633}:330"/>
</p:tagLst>
</file>

<file path=ppt/tags/tag14.xml><?xml version="1.0" encoding="utf-8"?>
<p:tagLst xmlns:a="http://schemas.openxmlformats.org/drawingml/2006/main" xmlns:r="http://schemas.openxmlformats.org/officeDocument/2006/relationships" xmlns:p="http://schemas.openxmlformats.org/presentationml/2006/main">
  <p:tag name="GENSWF_SLIDE_UID" val="{5460C90E-3618-4F54-B7B8-656B0B34ED89}:323"/>
</p:tagLst>
</file>

<file path=ppt/tags/tag15.xml><?xml version="1.0" encoding="utf-8"?>
<p:tagLst xmlns:a="http://schemas.openxmlformats.org/drawingml/2006/main" xmlns:r="http://schemas.openxmlformats.org/officeDocument/2006/relationships" xmlns:p="http://schemas.openxmlformats.org/presentationml/2006/main">
  <p:tag name="GENSWF_SLIDE_UID" val="{B9264FF8-3B6E-41F3-8A49-F684D2A7FB74}:276"/>
</p:tagLst>
</file>

<file path=ppt/tags/tag16.xml><?xml version="1.0" encoding="utf-8"?>
<p:tagLst xmlns:a="http://schemas.openxmlformats.org/drawingml/2006/main" xmlns:r="http://schemas.openxmlformats.org/officeDocument/2006/relationships" xmlns:p="http://schemas.openxmlformats.org/presentationml/2006/main">
  <p:tag name="GENSWF_SLIDE_UID" val="{002B53F1-A046-459A-BC31-ADD821CE27B7}:315"/>
</p:tagLst>
</file>

<file path=ppt/tags/tag17.xml><?xml version="1.0" encoding="utf-8"?>
<p:tagLst xmlns:a="http://schemas.openxmlformats.org/drawingml/2006/main" xmlns:r="http://schemas.openxmlformats.org/officeDocument/2006/relationships" xmlns:p="http://schemas.openxmlformats.org/presentationml/2006/main">
  <p:tag name="GENSWF_SLIDE_UID" val="{04183D39-02C3-411E-9D39-64BDE3647E79}:331"/>
</p:tagLst>
</file>

<file path=ppt/tags/tag2.xml><?xml version="1.0" encoding="utf-8"?>
<p:tagLst xmlns:a="http://schemas.openxmlformats.org/drawingml/2006/main" xmlns:r="http://schemas.openxmlformats.org/officeDocument/2006/relationships" xmlns:p="http://schemas.openxmlformats.org/presentationml/2006/main">
  <p:tag name="GENSWF_SLIDE_UID" val="{A93232BE-5B52-471F-A7F8-ECAB3EC3A803}:256"/>
</p:tagLst>
</file>

<file path=ppt/tags/tag3.xml><?xml version="1.0" encoding="utf-8"?>
<p:tagLst xmlns:a="http://schemas.openxmlformats.org/drawingml/2006/main" xmlns:r="http://schemas.openxmlformats.org/officeDocument/2006/relationships" xmlns:p="http://schemas.openxmlformats.org/presentationml/2006/main">
  <p:tag name="GENSWF_SLIDE_UID" val="{88E78D77-E92F-43F9-925F-67F1173BE45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463B4A25-13C0-47C3-9AEC-C58B8BFE1C02}:324"/>
</p:tagLst>
</file>

<file path=ppt/tags/tag5.xml><?xml version="1.0" encoding="utf-8"?>
<p:tagLst xmlns:a="http://schemas.openxmlformats.org/drawingml/2006/main" xmlns:r="http://schemas.openxmlformats.org/officeDocument/2006/relationships" xmlns:p="http://schemas.openxmlformats.org/presentationml/2006/main">
  <p:tag name="GENSWF_SLIDE_UID" val="{38D3752D-D688-4C17-846C-5378BC4FD1B2}:325"/>
</p:tagLst>
</file>

<file path=ppt/tags/tag6.xml><?xml version="1.0" encoding="utf-8"?>
<p:tagLst xmlns:a="http://schemas.openxmlformats.org/drawingml/2006/main" xmlns:r="http://schemas.openxmlformats.org/officeDocument/2006/relationships" xmlns:p="http://schemas.openxmlformats.org/presentationml/2006/main">
  <p:tag name="GENSWF_SLIDE_UID" val="{022EBF4B-3A45-4D49-9BF2-A7713147AFD9}:328"/>
</p:tagLst>
</file>

<file path=ppt/tags/tag7.xml><?xml version="1.0" encoding="utf-8"?>
<p:tagLst xmlns:a="http://schemas.openxmlformats.org/drawingml/2006/main" xmlns:r="http://schemas.openxmlformats.org/officeDocument/2006/relationships" xmlns:p="http://schemas.openxmlformats.org/presentationml/2006/main">
  <p:tag name="GENSWF_SLIDE_UID" val="{99161628-5025-4F67-B262-A5F493E9B641}:304"/>
</p:tagLst>
</file>

<file path=ppt/tags/tag8.xml><?xml version="1.0" encoding="utf-8"?>
<p:tagLst xmlns:a="http://schemas.openxmlformats.org/drawingml/2006/main" xmlns:r="http://schemas.openxmlformats.org/officeDocument/2006/relationships" xmlns:p="http://schemas.openxmlformats.org/presentationml/2006/main">
  <p:tag name="GENSWF_SLIDE_UID" val="{C0887863-2830-4D4F-8D87-5F6B57E39798}:326"/>
</p:tagLst>
</file>

<file path=ppt/tags/tag9.xml><?xml version="1.0" encoding="utf-8"?>
<p:tagLst xmlns:a="http://schemas.openxmlformats.org/drawingml/2006/main" xmlns:r="http://schemas.openxmlformats.org/officeDocument/2006/relationships" xmlns:p="http://schemas.openxmlformats.org/presentationml/2006/main">
  <p:tag name="GENSWF_SLIDE_UID" val="{35F84EC1-34D6-41B0-B434-51ECC64EB2AB}:329"/>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565</TotalTime>
  <Words>1782</Words>
  <Application>Microsoft Office PowerPoint</Application>
  <PresentationFormat>Widescreen</PresentationFormat>
  <Paragraphs>199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 ban ve lap</dc:title>
  <dc:creator>DELL</dc:creator>
  <cp:lastModifiedBy>Office</cp:lastModifiedBy>
  <cp:revision>59</cp:revision>
  <dcterms:created xsi:type="dcterms:W3CDTF">2023-06-21T22:05:51Z</dcterms:created>
  <dcterms:modified xsi:type="dcterms:W3CDTF">2025-09-30T01:45:31Z</dcterms:modified>
</cp:coreProperties>
</file>