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40"/>
  </p:notesMasterIdLst>
  <p:sldIdLst>
    <p:sldId id="354" r:id="rId2"/>
    <p:sldId id="343" r:id="rId3"/>
    <p:sldId id="348" r:id="rId4"/>
    <p:sldId id="356" r:id="rId5"/>
    <p:sldId id="358" r:id="rId6"/>
    <p:sldId id="346" r:id="rId7"/>
    <p:sldId id="331" r:id="rId8"/>
    <p:sldId id="257" r:id="rId9"/>
    <p:sldId id="316" r:id="rId10"/>
    <p:sldId id="352" r:id="rId11"/>
    <p:sldId id="261" r:id="rId12"/>
    <p:sldId id="334" r:id="rId13"/>
    <p:sldId id="349" r:id="rId14"/>
    <p:sldId id="336" r:id="rId15"/>
    <p:sldId id="350" r:id="rId16"/>
    <p:sldId id="338" r:id="rId17"/>
    <p:sldId id="351" r:id="rId18"/>
    <p:sldId id="309" r:id="rId19"/>
    <p:sldId id="328" r:id="rId20"/>
    <p:sldId id="323" r:id="rId21"/>
    <p:sldId id="366" r:id="rId22"/>
    <p:sldId id="360" r:id="rId23"/>
    <p:sldId id="368" r:id="rId24"/>
    <p:sldId id="362" r:id="rId25"/>
    <p:sldId id="370" r:id="rId26"/>
    <p:sldId id="341" r:id="rId27"/>
    <p:sldId id="374" r:id="rId28"/>
    <p:sldId id="375" r:id="rId29"/>
    <p:sldId id="274" r:id="rId30"/>
    <p:sldId id="377" r:id="rId31"/>
    <p:sldId id="376" r:id="rId32"/>
    <p:sldId id="326" r:id="rId33"/>
    <p:sldId id="363" r:id="rId34"/>
    <p:sldId id="371" r:id="rId35"/>
    <p:sldId id="364" r:id="rId36"/>
    <p:sldId id="319" r:id="rId37"/>
    <p:sldId id="276" r:id="rId38"/>
    <p:sldId id="320" r:id="rId39"/>
  </p:sldIdLst>
  <p:sldSz cx="12192000" cy="6858000"/>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66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CD188-E993-4789-BBEC-E97312CCA51A}" type="datetimeFigureOut">
              <a:rPr lang="en-US" smtClean="0"/>
              <a:t>30/09/2025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75D80-669E-4BF5-A163-D88DAFE7860D}" type="slidenum">
              <a:rPr lang="en-US" smtClean="0"/>
              <a:t>‹#›</a:t>
            </a:fld>
            <a:endParaRPr lang="en-US"/>
          </a:p>
        </p:txBody>
      </p:sp>
    </p:spTree>
    <p:extLst>
      <p:ext uri="{BB962C8B-B14F-4D97-AF65-F5344CB8AC3E}">
        <p14:creationId xmlns:p14="http://schemas.microsoft.com/office/powerpoint/2010/main" val="285915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675D80-669E-4BF5-A163-D88DAFE7860D}" type="slidenum">
              <a:rPr lang="en-US" smtClean="0"/>
              <a:t>3</a:t>
            </a:fld>
            <a:endParaRPr lang="en-US"/>
          </a:p>
        </p:txBody>
      </p:sp>
    </p:spTree>
    <p:extLst>
      <p:ext uri="{BB962C8B-B14F-4D97-AF65-F5344CB8AC3E}">
        <p14:creationId xmlns:p14="http://schemas.microsoft.com/office/powerpoint/2010/main" val="105397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9434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12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30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556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47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00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694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73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62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046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14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7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30/09/2025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22593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slide" Target="slide1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slide" Target="slide1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slide" Target="slide1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894" y="181784"/>
            <a:ext cx="117130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lắp Hình 4.7</a:t>
            </a:r>
          </a:p>
        </p:txBody>
      </p:sp>
      <p:pic>
        <p:nvPicPr>
          <p:cNvPr id="2" name="Picture 1"/>
          <p:cNvPicPr>
            <a:picLocks noChangeAspect="1"/>
          </p:cNvPicPr>
          <p:nvPr/>
        </p:nvPicPr>
        <p:blipFill>
          <a:blip r:embed="rId3"/>
          <a:stretch>
            <a:fillRect/>
          </a:stretch>
        </p:blipFill>
        <p:spPr>
          <a:xfrm>
            <a:off x="0" y="709246"/>
            <a:ext cx="12145108" cy="5840844"/>
          </a:xfrm>
          <a:prstGeom prst="rect">
            <a:avLst/>
          </a:prstGeom>
        </p:spPr>
      </p:pic>
    </p:spTree>
    <p:custDataLst>
      <p:tags r:id="rId1"/>
    </p:custDataLst>
    <p:extLst>
      <p:ext uri="{BB962C8B-B14F-4D97-AF65-F5344CB8AC3E}">
        <p14:creationId xmlns:p14="http://schemas.microsoft.com/office/powerpoint/2010/main" val="260540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322" y="1644805"/>
            <a:ext cx="10761785" cy="2862322"/>
          </a:xfrm>
          <a:prstGeom prst="rect">
            <a:avLst/>
          </a:prstGeom>
        </p:spPr>
        <p:txBody>
          <a:bodyPr wrap="square">
            <a:spAutoFit/>
          </a:bodyPr>
          <a:lstStyle/>
          <a:p>
            <a:r>
              <a:rPr lang="en-US" sz="3600">
                <a:solidFill>
                  <a:srgbClr val="FF0000"/>
                </a:solidFill>
                <a:latin typeface="Times New Roman" panose="02020603050405020304" pitchFamily="18" charset="0"/>
                <a:cs typeface="Times New Roman" panose="02020603050405020304" pitchFamily="18" charset="0"/>
              </a:rPr>
              <a:t>- Bản vẽ nhà là bản vẽ kỹ thuật, dùng trong thiết kế và thi công xây dựng ngôi nhà.</a:t>
            </a:r>
          </a:p>
          <a:p>
            <a:r>
              <a:rPr lang="en-US" sz="3600">
                <a:solidFill>
                  <a:srgbClr val="FF0000"/>
                </a:solidFill>
                <a:latin typeface="Times New Roman" panose="02020603050405020304" pitchFamily="18" charset="0"/>
                <a:cs typeface="Times New Roman" panose="02020603050405020304" pitchFamily="18" charset="0"/>
              </a:rPr>
              <a:t>-</a:t>
            </a:r>
            <a:r>
              <a:rPr lang="vi-VN" sz="3600">
                <a:solidFill>
                  <a:srgbClr val="FF0000"/>
                </a:solidFill>
                <a:latin typeface="Times New Roman" panose="02020603050405020304" pitchFamily="18" charset="0"/>
                <a:cs typeface="Times New Roman" panose="02020603050405020304" pitchFamily="18" charset="0"/>
              </a:rPr>
              <a:t> Căn cứ vào hình biểu diễn và số liệu, người ta có thể dự đoán chi phí và xây dựng ngôi nhà đúng như mong muốn</a:t>
            </a: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931985" y="767862"/>
            <a:ext cx="2977661"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a,</a:t>
            </a:r>
            <a:r>
              <a:rPr lang="vi-VN" sz="3600">
                <a:latin typeface="+mj-lt"/>
              </a:rPr>
              <a:t>Khái niệm</a:t>
            </a:r>
            <a:endParaRPr lang="en-US" sz="3600">
              <a:latin typeface="+mj-lt"/>
            </a:endParaRPr>
          </a:p>
        </p:txBody>
      </p:sp>
      <p:sp>
        <p:nvSpPr>
          <p:cNvPr id="2" name="TextBox 1"/>
          <p:cNvSpPr txBox="1"/>
          <p:nvPr/>
        </p:nvSpPr>
        <p:spPr>
          <a:xfrm>
            <a:off x="1148862" y="4648200"/>
            <a:ext cx="3364523" cy="646331"/>
          </a:xfrm>
          <a:prstGeom prst="rect">
            <a:avLst/>
          </a:prstGeom>
          <a:noFill/>
        </p:spPr>
        <p:txBody>
          <a:bodyPr wrap="square" rtlCol="0">
            <a:spAutoFit/>
          </a:bodyPr>
          <a:lstStyle/>
          <a:p>
            <a:r>
              <a:rPr lang="vi-VN" sz="3600">
                <a:latin typeface="Times New Roman" panose="02020603050405020304" pitchFamily="18" charset="0"/>
                <a:cs typeface="Times New Roman" panose="02020603050405020304" pitchFamily="18" charset="0"/>
              </a:rPr>
              <a:t>b, Nội dung</a:t>
            </a:r>
            <a:endParaRPr lang="en-US" sz="36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2507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5.1. và cho biết: Bản vẽ nhà gồm mấy hình biểu diễn? Tên gọi mấy hình biểu diễn đó</a:t>
            </a:r>
            <a:r>
              <a:rPr lang="vi-VN" sz="2800" b="1">
                <a:latin typeface="Times New Roman" panose="02020603050405020304" pitchFamily="18" charset="0"/>
                <a:cs typeface="Times New Roman" panose="02020603050405020304" pitchFamily="18" charset="0"/>
              </a:rPr>
              <a:t> là gì ?</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3" name="Picture 2"/>
          <p:cNvPicPr>
            <a:picLocks noChangeAspect="1"/>
          </p:cNvPicPr>
          <p:nvPr/>
        </p:nvPicPr>
        <p:blipFill>
          <a:blip r:embed="rId4"/>
          <a:stretch>
            <a:fillRect/>
          </a:stretch>
        </p:blipFill>
        <p:spPr>
          <a:xfrm>
            <a:off x="475284" y="953268"/>
            <a:ext cx="11394331" cy="5681994"/>
          </a:xfrm>
          <a:prstGeom prst="rect">
            <a:avLst/>
          </a:prstGeom>
        </p:spPr>
      </p:pic>
    </p:spTree>
    <p:custDataLst>
      <p:tags r:id="rId1"/>
    </p:custDataLst>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8" name="Picture 10" descr="Mat b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31" y="-1"/>
            <a:ext cx="5845419" cy="695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Ban ve 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322" y="1433513"/>
            <a:ext cx="45720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Line 4"/>
          <p:cNvSpPr>
            <a:spLocks noChangeShapeType="1"/>
          </p:cNvSpPr>
          <p:nvPr/>
        </p:nvSpPr>
        <p:spPr bwMode="auto">
          <a:xfrm flipH="1">
            <a:off x="5556738" y="3475891"/>
            <a:ext cx="1524000" cy="820616"/>
          </a:xfrm>
          <a:prstGeom prst="line">
            <a:avLst/>
          </a:prstGeom>
          <a:noFill/>
          <a:ln w="57150" cmpd="thickThin">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AutoShape 5">
            <a:hlinkClick r:id="rId5" action="ppaction://hlinksldjump" highlightClick="1"/>
          </p:cNvPr>
          <p:cNvSpPr>
            <a:spLocks noChangeArrowheads="1"/>
          </p:cNvSpPr>
          <p:nvPr/>
        </p:nvSpPr>
        <p:spPr bwMode="auto">
          <a:xfrm>
            <a:off x="9906000" y="6248400"/>
            <a:ext cx="685800" cy="3810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2563128634"/>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strips(downLeft)">
                                      <p:cBhvr>
                                        <p:cTn id="7" dur="500"/>
                                        <p:tgtEl>
                                          <p:spTgt spid="12292"/>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19818"/>
                                        </p:tgtEl>
                                        <p:attrNameLst>
                                          <p:attrName>style.visibility</p:attrName>
                                        </p:attrNameLst>
                                      </p:cBhvr>
                                      <p:to>
                                        <p:strVal val="visible"/>
                                      </p:to>
                                    </p:set>
                                    <p:animEffect transition="in" filter="circle(in)">
                                      <p:cBhvr>
                                        <p:cTn id="11" dur="20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Mat b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31" y="-1"/>
            <a:ext cx="5845419" cy="695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67450" y="445477"/>
            <a:ext cx="5322277" cy="6186309"/>
          </a:xfrm>
          <a:prstGeom prst="rect">
            <a:avLst/>
          </a:prstGeom>
          <a:noFill/>
        </p:spPr>
        <p:txBody>
          <a:bodyPr wrap="square" rtlCol="0">
            <a:spAutoFit/>
          </a:bodyPr>
          <a:lstStyle/>
          <a:p>
            <a:r>
              <a:rPr lang="vi-VN" sz="3600">
                <a:solidFill>
                  <a:srgbClr val="FF0000"/>
                </a:solidFill>
                <a:latin typeface="+mj-lt"/>
              </a:rPr>
              <a:t>Mặt bằng là hình cắt bằng của ngôi nhà khi dùng mặt cắt nằm ngang đi qua cửa sổ. Mặt bằng giúp ta quan sát được vị trí các phòng, </a:t>
            </a:r>
            <a:r>
              <a:rPr lang="en-US" sz="3600">
                <a:solidFill>
                  <a:srgbClr val="FF0000"/>
                </a:solidFill>
                <a:latin typeface="Times New Roman" panose="02020603050405020304" pitchFamily="18" charset="0"/>
                <a:cs typeface="Times New Roman" panose="02020603050405020304" pitchFamily="18" charset="0"/>
              </a:rPr>
              <a:t>th</a:t>
            </a:r>
            <a:r>
              <a:rPr lang="vi-VN" sz="3600">
                <a:solidFill>
                  <a:srgbClr val="FF0000"/>
                </a:solidFill>
                <a:latin typeface="Times New Roman" panose="02020603050405020304" pitchFamily="18" charset="0"/>
                <a:cs typeface="Times New Roman" panose="02020603050405020304" pitchFamily="18" charset="0"/>
              </a:rPr>
              <a:t>iết </a:t>
            </a:r>
            <a:r>
              <a:rPr lang="vi-VN" sz="3600">
                <a:solidFill>
                  <a:srgbClr val="FF0000"/>
                </a:solidFill>
                <a:latin typeface="+mj-lt"/>
              </a:rPr>
              <a:t>vị trí kích thước chiều rộng của cửa đi cửa sổ cũng như cách bài rí đồ đạc trong nhà. Mặt bằng được</a:t>
            </a:r>
            <a:r>
              <a:rPr lang="en-US" sz="3600">
                <a:solidFill>
                  <a:srgbClr val="FF0000"/>
                </a:solidFill>
                <a:latin typeface="+mj-lt"/>
              </a:rPr>
              <a:t> </a:t>
            </a:r>
            <a:r>
              <a:rPr lang="vi-VN" sz="3600">
                <a:solidFill>
                  <a:srgbClr val="FF0000"/>
                </a:solidFill>
                <a:latin typeface="+mj-lt"/>
              </a:rPr>
              <a:t>đặt ở vị trí hình chiếu bằng trên bản vẽ</a:t>
            </a:r>
            <a:endParaRPr lang="en-US" sz="3600">
              <a:solidFill>
                <a:srgbClr val="FF0000"/>
              </a:solidFill>
              <a:latin typeface="+mj-lt"/>
            </a:endParaRPr>
          </a:p>
        </p:txBody>
      </p:sp>
    </p:spTree>
    <p:custDataLst>
      <p:tags r:id="rId1"/>
    </p:custDataLst>
    <p:extLst>
      <p:ext uri="{BB962C8B-B14F-4D97-AF65-F5344CB8AC3E}">
        <p14:creationId xmlns:p14="http://schemas.microsoft.com/office/powerpoint/2010/main" val="247449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3" name="Picture 7" descr="Mat 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5" y="228600"/>
            <a:ext cx="6154615" cy="630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Ban ve 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99" y="1119554"/>
            <a:ext cx="4970585" cy="375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4"/>
          <p:cNvSpPr>
            <a:spLocks noChangeShapeType="1"/>
          </p:cNvSpPr>
          <p:nvPr/>
        </p:nvSpPr>
        <p:spPr bwMode="auto">
          <a:xfrm flipH="1">
            <a:off x="6066692" y="2297722"/>
            <a:ext cx="1412632" cy="95543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AutoShape 5">
            <a:hlinkClick r:id="rId5" action="ppaction://hlinksldjump" highlightClick="1"/>
          </p:cNvPr>
          <p:cNvSpPr>
            <a:spLocks noChangeArrowheads="1"/>
          </p:cNvSpPr>
          <p:nvPr/>
        </p:nvSpPr>
        <p:spPr bwMode="auto">
          <a:xfrm>
            <a:off x="9829800" y="6400800"/>
            <a:ext cx="7620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319631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00"/>
                                        <p:tgtEl>
                                          <p:spTgt spid="13316"/>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21863"/>
                                        </p:tgtEl>
                                        <p:attrNameLst>
                                          <p:attrName>style.visibility</p:attrName>
                                        </p:attrNameLst>
                                      </p:cBhvr>
                                      <p:to>
                                        <p:strVal val="visible"/>
                                      </p:to>
                                    </p:set>
                                    <p:animEffect transition="in" filter="circle(in)">
                                      <p:cBhvr>
                                        <p:cTn id="11" dur="20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at 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2" y="41031"/>
            <a:ext cx="6740769" cy="690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922477" y="158262"/>
            <a:ext cx="4736123" cy="6186309"/>
          </a:xfrm>
          <a:prstGeom prst="rect">
            <a:avLst/>
          </a:prstGeom>
          <a:noFill/>
        </p:spPr>
        <p:txBody>
          <a:bodyPr wrap="square" rtlCol="0">
            <a:spAutoFit/>
          </a:bodyPr>
          <a:lstStyle/>
          <a:p>
            <a:r>
              <a:rPr lang="vi-VN"/>
              <a:t> </a:t>
            </a:r>
            <a:r>
              <a:rPr lang="vi-VN" sz="3600">
                <a:solidFill>
                  <a:srgbClr val="FF0000"/>
                </a:solidFill>
                <a:latin typeface="+mj-lt"/>
              </a:rPr>
              <a:t>Mặt đứng là hình chiếu vuông góc các mặt ngoài của ngôi nhà lên mặt phẳng chiếu đứng hoặc mặt phẳng chiếu cạnh, được dùng để biểu diễn hình dạng bên ngoài của ngôi nhà, mặt đứng thường được đặt ở vị trí hình chiếu đứng trên bản vẽ.</a:t>
            </a:r>
            <a:endParaRPr lang="en-US" sz="3600">
              <a:solidFill>
                <a:srgbClr val="FF0000"/>
              </a:solidFill>
              <a:latin typeface="+mj-lt"/>
            </a:endParaRPr>
          </a:p>
        </p:txBody>
      </p:sp>
    </p:spTree>
    <p:custDataLst>
      <p:tags r:id="rId1"/>
    </p:custDataLst>
    <p:extLst>
      <p:ext uri="{BB962C8B-B14F-4D97-AF65-F5344CB8AC3E}">
        <p14:creationId xmlns:p14="http://schemas.microsoft.com/office/powerpoint/2010/main" val="135799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2" name="Picture 8" descr="Mat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Ban ve 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267201"/>
            <a:ext cx="37338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4"/>
          <p:cNvSpPr>
            <a:spLocks noChangeShapeType="1"/>
          </p:cNvSpPr>
          <p:nvPr/>
        </p:nvSpPr>
        <p:spPr bwMode="auto">
          <a:xfrm flipH="1" flipV="1">
            <a:off x="6858000" y="3276600"/>
            <a:ext cx="152400" cy="1524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AutoShape 5">
            <a:hlinkClick r:id="rId5" action="ppaction://hlinksldjump" highlightClick="1"/>
          </p:cNvPr>
          <p:cNvSpPr>
            <a:spLocks noChangeArrowheads="1"/>
          </p:cNvSpPr>
          <p:nvPr/>
        </p:nvSpPr>
        <p:spPr bwMode="auto">
          <a:xfrm>
            <a:off x="9753600" y="6400800"/>
            <a:ext cx="8382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140722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00"/>
                                        <p:tgtEl>
                                          <p:spTgt spid="14340"/>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23912"/>
                                        </p:tgtEl>
                                        <p:attrNameLst>
                                          <p:attrName>style.visibility</p:attrName>
                                        </p:attrNameLst>
                                      </p:cBhvr>
                                      <p:to>
                                        <p:strVal val="visible"/>
                                      </p:to>
                                    </p:set>
                                    <p:animEffect transition="in" filter="slide(fromBottom)">
                                      <p:cBhvr>
                                        <p:cTn id="11"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Mat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9" y="-1"/>
            <a:ext cx="7233138" cy="69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51430" y="-1"/>
            <a:ext cx="4759569" cy="6001643"/>
          </a:xfrm>
          <a:prstGeom prst="rect">
            <a:avLst/>
          </a:prstGeom>
          <a:noFill/>
        </p:spPr>
        <p:txBody>
          <a:bodyPr wrap="square" rtlCol="0">
            <a:spAutoFit/>
          </a:bodyPr>
          <a:lstStyle/>
          <a:p>
            <a:r>
              <a:rPr lang="vi-VN"/>
              <a:t> </a:t>
            </a:r>
            <a:r>
              <a:rPr lang="vi-VN" sz="3200">
                <a:solidFill>
                  <a:srgbClr val="FF0000"/>
                </a:solidFill>
                <a:latin typeface="+mj-lt"/>
              </a:rPr>
              <a:t>Mặt cắt là hình biểu diễn nhận được khi dùng mặt phẳng cắt vuông góc với mặt đất, theo chiều dọc hoặc chiều ngang của ngôi nhà. Mặt cắt cho thấy các bộ phận và kích thước các tầng của ngôi nhà theo chiều cao. Mặt cắt thường được đặt ở phía bên phải hình chiếu đứng, ở vị trí hình chiếu cạnh trên bản vẽ</a:t>
            </a:r>
            <a:endParaRPr lang="en-US" sz="3200">
              <a:solidFill>
                <a:srgbClr val="FF0000"/>
              </a:solidFill>
              <a:latin typeface="+mj-lt"/>
            </a:endParaRPr>
          </a:p>
        </p:txBody>
      </p:sp>
    </p:spTree>
    <p:custDataLst>
      <p:tags r:id="rId1"/>
    </p:custDataLst>
    <p:extLst>
      <p:ext uri="{BB962C8B-B14F-4D97-AF65-F5344CB8AC3E}">
        <p14:creationId xmlns:p14="http://schemas.microsoft.com/office/powerpoint/2010/main" val="39969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155499" y="435931"/>
            <a:ext cx="11582400" cy="6555641"/>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Kí hiệu quy ước một số bộ phận của ngôi nhà</a:t>
            </a:r>
          </a:p>
          <a:p>
            <a:r>
              <a:rPr lang="en-US" sz="2800" b="1">
                <a:latin typeface="Times New Roman" panose="02020603050405020304" pitchFamily="18" charset="0"/>
                <a:cs typeface="Times New Roman" panose="02020603050405020304" pitchFamily="18" charset="0"/>
              </a:rPr>
              <a:t>Bảng 5.1. SGK - T27</a:t>
            </a:r>
          </a:p>
        </p:txBody>
      </p:sp>
    </p:spTree>
    <p:custDataLst>
      <p:tags r:id="rId1"/>
    </p:custDataLst>
    <p:extLst>
      <p:ext uri="{BB962C8B-B14F-4D97-AF65-F5344CB8AC3E}">
        <p14:creationId xmlns:p14="http://schemas.microsoft.com/office/powerpoint/2010/main" val="35862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7" descr="N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3" y="0"/>
            <a:ext cx="12080631" cy="664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6127750"/>
            <a:ext cx="3200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1860942"/>
      </p:ext>
    </p:extLst>
  </p:cSld>
  <p:clrMapOvr>
    <a:masterClrMapping/>
  </p:clrMapOvr>
  <p:transition spd="slow">
    <p:zoom/>
    <p:sndAc>
      <p:stSnd>
        <p:snd r:embed="rId3"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122" y="0"/>
            <a:ext cx="1145177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dưới đây và cho biết các kí hiệu quy ước một số bộ phận của ngôi nhà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27566" y="1080655"/>
            <a:ext cx="11273022" cy="5366798"/>
          </a:xfrm>
          <a:prstGeom prst="rect">
            <a:avLst/>
          </a:prstGeom>
        </p:spPr>
      </p:pic>
    </p:spTree>
    <p:custDataLst>
      <p:tags r:id="rId1"/>
    </p:custDataLst>
    <p:extLst>
      <p:ext uri="{BB962C8B-B14F-4D97-AF65-F5344CB8AC3E}">
        <p14:creationId xmlns:p14="http://schemas.microsoft.com/office/powerpoint/2010/main" val="19857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Ki hi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23" y="110534"/>
            <a:ext cx="11945815" cy="679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4682447"/>
      </p:ext>
    </p:extLst>
  </p:cSld>
  <p:clrMapOvr>
    <a:masterClrMapping/>
  </p:clrMapOvr>
  <p:transition spd="slow">
    <p:wheel spokes="8"/>
    <p:sndAc>
      <p:stSnd>
        <p:snd r:embed="rId3"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5957"/>
                                        </p:tgtEl>
                                        <p:attrNameLst>
                                          <p:attrName>style.visibility</p:attrName>
                                        </p:attrNameLst>
                                      </p:cBhvr>
                                      <p:to>
                                        <p:strVal val="visible"/>
                                      </p:to>
                                    </p:set>
                                  </p:childTnLst>
                                </p:cTn>
                              </p:par>
                            </p:childTnLst>
                          </p:cTn>
                        </p:par>
                        <p:par>
                          <p:cTn id="7" fill="hold" nodeType="afterGroup">
                            <p:stCondLst>
                              <p:cond delay="0"/>
                            </p:stCondLst>
                            <p:childTnLst>
                              <p:par>
                                <p:cTn id="8" presetID="6" presetClass="entr" presetSubtype="16" fill="hold" nodeType="after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circle(in)">
                                      <p:cBhvr>
                                        <p:cTn id="10" dur="20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761989" y="193335"/>
            <a:ext cx="11582400" cy="646331"/>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II. Đọc bản vẽ nhà</a:t>
            </a:r>
          </a:p>
        </p:txBody>
      </p:sp>
    </p:spTree>
    <p:custDataLst>
      <p:tags r:id="rId1"/>
    </p:custDataLst>
    <p:extLst>
      <p:ext uri="{BB962C8B-B14F-4D97-AF65-F5344CB8AC3E}">
        <p14:creationId xmlns:p14="http://schemas.microsoft.com/office/powerpoint/2010/main" val="9068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Ban ve 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046" y="468923"/>
            <a:ext cx="91440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AutoShape 3">
            <a:hlinkClick r:id="rId4" action="ppaction://hlinksldjump" highlightClick="1"/>
          </p:cNvPr>
          <p:cNvSpPr>
            <a:spLocks noChangeArrowheads="1"/>
          </p:cNvSpPr>
          <p:nvPr/>
        </p:nvSpPr>
        <p:spPr bwMode="auto">
          <a:xfrm>
            <a:off x="9525000" y="6248400"/>
            <a:ext cx="1143000" cy="5334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D0C0B"/>
                </a:solidFill>
                <a:latin typeface=".VnTime" panose="020B7200000000000000" pitchFamily="34" charset="0"/>
                <a:cs typeface="Arial" panose="020B0604020202020204" pitchFamily="34" charset="0"/>
              </a:defRPr>
            </a:lvl1pPr>
            <a:lvl2pPr marL="742950" indent="-285750">
              <a:defRPr b="1">
                <a:solidFill>
                  <a:srgbClr val="0D0C0B"/>
                </a:solidFill>
                <a:latin typeface=".VnTime" panose="020B7200000000000000" pitchFamily="34" charset="0"/>
                <a:cs typeface="Arial" panose="020B0604020202020204" pitchFamily="34" charset="0"/>
              </a:defRPr>
            </a:lvl2pPr>
            <a:lvl3pPr marL="1143000" indent="-228600">
              <a:defRPr b="1">
                <a:solidFill>
                  <a:srgbClr val="0D0C0B"/>
                </a:solidFill>
                <a:latin typeface=".VnTime" panose="020B7200000000000000" pitchFamily="34" charset="0"/>
                <a:cs typeface="Arial" panose="020B0604020202020204" pitchFamily="34" charset="0"/>
              </a:defRPr>
            </a:lvl3pPr>
            <a:lvl4pPr marL="1600200" indent="-228600">
              <a:defRPr b="1">
                <a:solidFill>
                  <a:srgbClr val="0D0C0B"/>
                </a:solidFill>
                <a:latin typeface=".VnTime" panose="020B7200000000000000" pitchFamily="34" charset="0"/>
                <a:cs typeface="Arial" panose="020B0604020202020204" pitchFamily="34" charset="0"/>
              </a:defRPr>
            </a:lvl4pPr>
            <a:lvl5pPr marL="2057400" indent="-228600">
              <a:defRPr b="1">
                <a:solidFill>
                  <a:srgbClr val="0D0C0B"/>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9pPr>
          </a:lstStyle>
          <a:p>
            <a:pPr eaLnBrk="1" hangingPunct="1"/>
            <a:endParaRPr lang="en-US" altLang="en-US"/>
          </a:p>
        </p:txBody>
      </p:sp>
    </p:spTree>
    <p:custDataLst>
      <p:tags r:id="rId1"/>
    </p:custDataLst>
    <p:extLst>
      <p:ext uri="{BB962C8B-B14F-4D97-AF65-F5344CB8AC3E}">
        <p14:creationId xmlns:p14="http://schemas.microsoft.com/office/powerpoint/2010/main" val="9799978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52658"/>
            <a:ext cx="115824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Đọc bản vẽ nhà</a:t>
            </a:r>
          </a:p>
          <a:p>
            <a:pPr marL="457200" indent="-457200">
              <a:buFontTx/>
              <a:buChar char="-"/>
            </a:pPr>
            <a:endParaRPr lang="en-US" sz="2800">
              <a:latin typeface="Times New Roman" panose="02020603050405020304" pitchFamily="18" charset="0"/>
              <a:cs typeface="Times New Roman" panose="02020603050405020304" pitchFamily="18" charset="0"/>
            </a:endParaRPr>
          </a:p>
        </p:txBody>
      </p:sp>
      <p:sp>
        <p:nvSpPr>
          <p:cNvPr id="2" name="TextBox 1"/>
          <p:cNvSpPr txBox="1"/>
          <p:nvPr/>
        </p:nvSpPr>
        <p:spPr>
          <a:xfrm>
            <a:off x="436679" y="510908"/>
            <a:ext cx="3897923" cy="954107"/>
          </a:xfrm>
          <a:prstGeom prst="rect">
            <a:avLst/>
          </a:prstGeom>
          <a:noFill/>
        </p:spPr>
        <p:txBody>
          <a:bodyPr wrap="square" rtlCol="0">
            <a:spAutoFit/>
          </a:bodyPr>
          <a:lstStyle/>
          <a:p>
            <a:r>
              <a:rPr lang="vi-VN"/>
              <a:t> </a:t>
            </a:r>
            <a:r>
              <a:rPr lang="vi-VN" sz="2800">
                <a:solidFill>
                  <a:srgbClr val="FF0000"/>
                </a:solidFill>
                <a:latin typeface="Times New Roman" panose="02020603050405020304" pitchFamily="18" charset="0"/>
                <a:cs typeface="Times New Roman" panose="02020603050405020304" pitchFamily="18" charset="0"/>
              </a:rPr>
              <a:t>-</a:t>
            </a:r>
            <a:r>
              <a:rPr lang="en-US" sz="2800">
                <a:solidFill>
                  <a:srgbClr val="FF0000"/>
                </a:solidFill>
                <a:latin typeface="Times New Roman" panose="02020603050405020304" pitchFamily="18" charset="0"/>
                <a:cs typeface="Times New Roman" panose="02020603050405020304" pitchFamily="18" charset="0"/>
              </a:rPr>
              <a:t> Bước 1. Khung tên:</a:t>
            </a:r>
          </a:p>
          <a:p>
            <a:r>
              <a:rPr lang="vi-VN" sz="2800"/>
              <a:t> </a:t>
            </a:r>
            <a:endParaRPr lang="en-US" sz="2800"/>
          </a:p>
        </p:txBody>
      </p:sp>
      <p:sp>
        <p:nvSpPr>
          <p:cNvPr id="5" name="TextBox 4"/>
          <p:cNvSpPr txBox="1"/>
          <p:nvPr/>
        </p:nvSpPr>
        <p:spPr>
          <a:xfrm>
            <a:off x="304789" y="2239581"/>
            <a:ext cx="4525107" cy="523220"/>
          </a:xfrm>
          <a:prstGeom prst="rect">
            <a:avLst/>
          </a:prstGeom>
          <a:noFill/>
        </p:spPr>
        <p:txBody>
          <a:bodyPr wrap="square" rtlCol="0">
            <a:spAutoFit/>
          </a:bodyPr>
          <a:lstStyle/>
          <a:p>
            <a:r>
              <a:rPr lang="vi-VN" sz="2800">
                <a:solidFill>
                  <a:srgbClr val="FF0000"/>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Bước 2. Hình biểu diễn: </a:t>
            </a:r>
          </a:p>
        </p:txBody>
      </p:sp>
      <p:sp>
        <p:nvSpPr>
          <p:cNvPr id="8" name="TextBox 7"/>
          <p:cNvSpPr txBox="1"/>
          <p:nvPr/>
        </p:nvSpPr>
        <p:spPr>
          <a:xfrm>
            <a:off x="678464" y="958888"/>
            <a:ext cx="3645877" cy="166199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Tên của ngôi nhà</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Nơi thiết kế</a:t>
            </a:r>
          </a:p>
          <a:p>
            <a:endParaRPr lang="en-US"/>
          </a:p>
        </p:txBody>
      </p:sp>
      <p:sp>
        <p:nvSpPr>
          <p:cNvPr id="9" name="TextBox 8"/>
          <p:cNvSpPr txBox="1"/>
          <p:nvPr/>
        </p:nvSpPr>
        <p:spPr>
          <a:xfrm>
            <a:off x="471843" y="3643823"/>
            <a:ext cx="3645877" cy="523220"/>
          </a:xfrm>
          <a:prstGeom prst="rect">
            <a:avLst/>
          </a:prstGeom>
          <a:noFill/>
        </p:spPr>
        <p:txBody>
          <a:bodyPr wrap="square" rtlCol="0">
            <a:spAutoFit/>
          </a:bodyPr>
          <a:lstStyle/>
          <a:p>
            <a:r>
              <a:rPr lang="vi-VN" sz="2800">
                <a:solidFill>
                  <a:srgbClr val="FF0000"/>
                </a:solidFill>
                <a:latin typeface="Times New Roman" panose="02020603050405020304" pitchFamily="18" charset="0"/>
                <a:cs typeface="Times New Roman" panose="02020603050405020304" pitchFamily="18" charset="0"/>
              </a:rPr>
              <a:t>+</a:t>
            </a:r>
            <a:r>
              <a:rPr lang="en-US" sz="2800">
                <a:solidFill>
                  <a:srgbClr val="FF0000"/>
                </a:solidFill>
                <a:latin typeface="Times New Roman" panose="02020603050405020304" pitchFamily="18" charset="0"/>
                <a:cs typeface="Times New Roman" panose="02020603050405020304" pitchFamily="18" charset="0"/>
              </a:rPr>
              <a:t> Bước 3. Kích thước:</a:t>
            </a:r>
          </a:p>
        </p:txBody>
      </p:sp>
      <p:sp>
        <p:nvSpPr>
          <p:cNvPr id="10" name="TextBox 9"/>
          <p:cNvSpPr txBox="1"/>
          <p:nvPr/>
        </p:nvSpPr>
        <p:spPr>
          <a:xfrm>
            <a:off x="378063" y="2705397"/>
            <a:ext cx="5407264"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Tên gọi các hình biểu diễn</a:t>
            </a:r>
          </a:p>
          <a:p>
            <a:r>
              <a:rPr lang="vi-VN"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Vị trí đặt các hình biểu diễn</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4788" y="4093958"/>
            <a:ext cx="825891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Kích thước chung của ngôi nhà</a:t>
            </a:r>
          </a:p>
          <a:p>
            <a:r>
              <a:rPr lang="en-US" sz="2800">
                <a:latin typeface="Times New Roman" panose="02020603050405020304" pitchFamily="18" charset="0"/>
                <a:cs typeface="Times New Roman" panose="02020603050405020304" pitchFamily="18" charset="0"/>
              </a:rPr>
              <a:t>+ Kích thước từng </a:t>
            </a:r>
            <a:r>
              <a:rPr lang="vi-VN" sz="2800">
                <a:latin typeface="Times New Roman" panose="02020603050405020304" pitchFamily="18" charset="0"/>
                <a:cs typeface="Times New Roman" panose="02020603050405020304" pitchFamily="18" charset="0"/>
              </a:rPr>
              <a:t>phòng, kích thước của từng loại cửa.</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304789" y="5419106"/>
            <a:ext cx="49764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Số phòng</a:t>
            </a:r>
          </a:p>
          <a:p>
            <a:r>
              <a:rPr lang="en-US" sz="2800">
                <a:latin typeface="Times New Roman" panose="02020603050405020304" pitchFamily="18" charset="0"/>
                <a:cs typeface="Times New Roman" panose="02020603050405020304" pitchFamily="18" charset="0"/>
              </a:rPr>
              <a:t>+ Số lượng cửa đi và cửa sổ.</a:t>
            </a:r>
          </a:p>
          <a:p>
            <a:r>
              <a:rPr lang="en-US" sz="2800">
                <a:latin typeface="Times New Roman" panose="02020603050405020304" pitchFamily="18" charset="0"/>
                <a:cs typeface="Times New Roman" panose="02020603050405020304" pitchFamily="18" charset="0"/>
              </a:rPr>
              <a:t>+ Các loại cửa được sử dụng</a:t>
            </a:r>
          </a:p>
        </p:txBody>
      </p:sp>
      <p:sp>
        <p:nvSpPr>
          <p:cNvPr id="13" name="TextBox 12"/>
          <p:cNvSpPr txBox="1"/>
          <p:nvPr/>
        </p:nvSpPr>
        <p:spPr>
          <a:xfrm>
            <a:off x="111369" y="5048065"/>
            <a:ext cx="5023339"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 Bước 4. Các bộ phận chính</a:t>
            </a:r>
          </a:p>
        </p:txBody>
      </p:sp>
    </p:spTree>
    <p:custDataLst>
      <p:tags r:id="rId1"/>
    </p:custDataLst>
    <p:extLst>
      <p:ext uri="{BB962C8B-B14F-4D97-AF65-F5344CB8AC3E}">
        <p14:creationId xmlns:p14="http://schemas.microsoft.com/office/powerpoint/2010/main" val="42687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Rectangle 8"/>
          <p:cNvSpPr>
            <a:spLocks noChangeArrowheads="1"/>
          </p:cNvSpPr>
          <p:nvPr/>
        </p:nvSpPr>
        <p:spPr bwMode="auto">
          <a:xfrm>
            <a:off x="7810677" y="5357613"/>
            <a:ext cx="3703033"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000">
                <a:solidFill>
                  <a:srgbClr val="FF0000"/>
                </a:solidFill>
                <a:latin typeface=".VnTime" panose="020B7200000000000000" pitchFamily="34" charset="0"/>
              </a:rPr>
              <a:t> </a:t>
            </a:r>
            <a:r>
              <a:rPr lang="en-US" altLang="en-US" sz="2000">
                <a:latin typeface=".VnTime" panose="020B7200000000000000" pitchFamily="34" charset="0"/>
              </a:rPr>
              <a:t>- 3 phßng</a:t>
            </a:r>
          </a:p>
          <a:p>
            <a:pPr eaLnBrk="1" hangingPunct="1">
              <a:buFontTx/>
              <a:buNone/>
            </a:pPr>
            <a:r>
              <a:rPr lang="en-US" altLang="en-US" sz="2000">
                <a:latin typeface=".VnTime" panose="020B7200000000000000" pitchFamily="34" charset="0"/>
              </a:rPr>
              <a:t> - 1 cöa ®i hai c¸nh , 6 cöa sæ ®¬n</a:t>
            </a:r>
          </a:p>
          <a:p>
            <a:pPr eaLnBrk="1" hangingPunct="1">
              <a:buFontTx/>
              <a:buNone/>
            </a:pPr>
            <a:r>
              <a:rPr lang="en-US" altLang="en-US" sz="2000">
                <a:latin typeface=".VnTime" panose="020B7200000000000000" pitchFamily="34" charset="0"/>
              </a:rPr>
              <a:t> - 1 hiªn cã lan can</a:t>
            </a:r>
          </a:p>
        </p:txBody>
      </p:sp>
      <p:sp>
        <p:nvSpPr>
          <p:cNvPr id="106507" name="Rectangle 11"/>
          <p:cNvSpPr>
            <a:spLocks noChangeArrowheads="1"/>
          </p:cNvSpPr>
          <p:nvPr/>
        </p:nvSpPr>
        <p:spPr bwMode="auto">
          <a:xfrm>
            <a:off x="7596347" y="2863267"/>
            <a:ext cx="4147281"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000">
                <a:solidFill>
                  <a:srgbClr val="FF0000"/>
                </a:solidFill>
                <a:latin typeface=".VnTime" panose="020B7200000000000000" pitchFamily="34" charset="0"/>
              </a:rPr>
              <a:t>- </a:t>
            </a:r>
            <a:r>
              <a:rPr lang="en-US" altLang="en-US" sz="1800">
                <a:solidFill>
                  <a:srgbClr val="FF0000"/>
                </a:solidFill>
                <a:latin typeface=".VnTime" panose="020B7200000000000000" pitchFamily="34" charset="0"/>
              </a:rPr>
              <a:t>6300, 4800 , 4800</a:t>
            </a:r>
          </a:p>
          <a:p>
            <a:pPr eaLnBrk="1" hangingPunct="1">
              <a:buFontTx/>
              <a:buNone/>
            </a:pPr>
            <a:r>
              <a:rPr lang="en-US" altLang="en-US" sz="1800">
                <a:solidFill>
                  <a:srgbClr val="FF0000"/>
                </a:solidFill>
                <a:latin typeface=".VnTime" panose="020B7200000000000000" pitchFamily="34" charset="0"/>
              </a:rPr>
              <a:t> - Phßng sinh ho¹t chung</a:t>
            </a:r>
          </a:p>
          <a:p>
            <a:pPr eaLnBrk="1" hangingPunct="1">
              <a:buFontTx/>
              <a:buNone/>
            </a:pPr>
            <a:r>
              <a:rPr lang="en-US" altLang="en-US" sz="1800">
                <a:solidFill>
                  <a:srgbClr val="FF0000"/>
                </a:solidFill>
                <a:latin typeface=".VnTime" panose="020B7200000000000000" pitchFamily="34" charset="0"/>
              </a:rPr>
              <a:t> (4800 x 2400) + (2400 x 600)</a:t>
            </a:r>
          </a:p>
          <a:p>
            <a:pPr eaLnBrk="1" hangingPunct="1">
              <a:buFontTx/>
              <a:buNone/>
            </a:pPr>
            <a:r>
              <a:rPr lang="en-US" altLang="en-US" sz="1800">
                <a:solidFill>
                  <a:srgbClr val="FF0000"/>
                </a:solidFill>
                <a:latin typeface=".VnTime" panose="020B7200000000000000" pitchFamily="34" charset="0"/>
              </a:rPr>
              <a:t>  - Phßng ngñ: 2400 x 2400</a:t>
            </a:r>
          </a:p>
          <a:p>
            <a:pPr eaLnBrk="1" hangingPunct="1">
              <a:buFontTx/>
              <a:buNone/>
            </a:pPr>
            <a:r>
              <a:rPr lang="en-US" altLang="en-US" sz="1800">
                <a:solidFill>
                  <a:srgbClr val="FF0000"/>
                </a:solidFill>
                <a:latin typeface=".VnTime" panose="020B7200000000000000" pitchFamily="34" charset="0"/>
              </a:rPr>
              <a:t>  - Hiªn réng: 1500 x 2400</a:t>
            </a:r>
          </a:p>
          <a:p>
            <a:pPr eaLnBrk="1" hangingPunct="1">
              <a:buFontTx/>
              <a:buNone/>
            </a:pPr>
            <a:r>
              <a:rPr lang="en-US" altLang="en-US" sz="1800">
                <a:solidFill>
                  <a:srgbClr val="FF0000"/>
                </a:solidFill>
                <a:latin typeface=".VnTime" panose="020B7200000000000000" pitchFamily="34" charset="0"/>
              </a:rPr>
              <a:t>  - NÒn cao: 600</a:t>
            </a:r>
            <a:r>
              <a:rPr lang="vi-VN" altLang="en-US" sz="1800">
                <a:solidFill>
                  <a:srgbClr val="FF0000"/>
                </a:solidFill>
                <a:latin typeface=".VnTime" panose="020B7200000000000000" pitchFamily="34" charset="0"/>
              </a:rPr>
              <a:t> ,</a:t>
            </a:r>
            <a:r>
              <a:rPr lang="en-US" altLang="en-US" sz="1800">
                <a:solidFill>
                  <a:srgbClr val="FF0000"/>
                </a:solidFill>
                <a:latin typeface=".VnTime" panose="020B7200000000000000" pitchFamily="34" charset="0"/>
              </a:rPr>
              <a:t> T­</a:t>
            </a:r>
            <a:r>
              <a:rPr lang="vi-VN" altLang="en-US" sz="1800">
                <a:solidFill>
                  <a:srgbClr val="FF0000"/>
                </a:solidFill>
                <a:latin typeface=".VnTime" panose="020B7200000000000000" pitchFamily="34" charset="0"/>
              </a:rPr>
              <a:t>ư</a:t>
            </a:r>
            <a:r>
              <a:rPr lang="en-US" altLang="en-US" sz="1800">
                <a:solidFill>
                  <a:srgbClr val="FF0000"/>
                </a:solidFill>
                <a:latin typeface=".VnTime" panose="020B7200000000000000" pitchFamily="34" charset="0"/>
              </a:rPr>
              <a:t>êng cao: 2700</a:t>
            </a:r>
          </a:p>
          <a:p>
            <a:pPr eaLnBrk="1" hangingPunct="1">
              <a:buFontTx/>
              <a:buNone/>
            </a:pPr>
            <a:r>
              <a:rPr lang="en-US" altLang="en-US" sz="1800">
                <a:solidFill>
                  <a:srgbClr val="FF0000"/>
                </a:solidFill>
                <a:latin typeface=".VnTime" panose="020B7200000000000000" pitchFamily="34" charset="0"/>
              </a:rPr>
              <a:t>  - M¸i cao: 1500</a:t>
            </a:r>
          </a:p>
          <a:p>
            <a:pPr eaLnBrk="1" hangingPunct="1">
              <a:buFontTx/>
              <a:buNone/>
            </a:pPr>
            <a:r>
              <a:rPr lang="en-US" altLang="en-US" sz="1600">
                <a:solidFill>
                  <a:srgbClr val="0D0C0B"/>
                </a:solidFill>
                <a:latin typeface=".VnTime" panose="020B7200000000000000" pitchFamily="34" charset="0"/>
              </a:rPr>
              <a:t> </a:t>
            </a:r>
          </a:p>
        </p:txBody>
      </p:sp>
      <p:sp>
        <p:nvSpPr>
          <p:cNvPr id="106510" name="Rectangle 14"/>
          <p:cNvSpPr>
            <a:spLocks noChangeArrowheads="1"/>
          </p:cNvSpPr>
          <p:nvPr/>
        </p:nvSpPr>
        <p:spPr bwMode="auto">
          <a:xfrm>
            <a:off x="7596347" y="2017550"/>
            <a:ext cx="3370593"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altLang="en-US" sz="1600">
                <a:solidFill>
                  <a:srgbClr val="0D0C0B"/>
                </a:solidFill>
                <a:latin typeface=".VnTime" panose="020B7200000000000000" pitchFamily="34" charset="0"/>
              </a:rPr>
              <a:t> </a:t>
            </a:r>
            <a:r>
              <a:rPr lang="en-US" altLang="en-US" sz="2000">
                <a:solidFill>
                  <a:schemeClr val="accent1"/>
                </a:solidFill>
                <a:latin typeface=".VnTime" panose="020B7200000000000000" pitchFamily="34" charset="0"/>
              </a:rPr>
              <a:t>- MÆt ®øng</a:t>
            </a:r>
            <a:r>
              <a:rPr lang="vi-VN" altLang="en-US" sz="2000">
                <a:solidFill>
                  <a:schemeClr val="accent1"/>
                </a:solidFill>
                <a:latin typeface=".VnTime" panose="020B7200000000000000" pitchFamily="34" charset="0"/>
              </a:rPr>
              <a:t> ,</a:t>
            </a:r>
            <a:r>
              <a:rPr lang="en-US" altLang="en-US" sz="2000">
                <a:solidFill>
                  <a:schemeClr val="accent1"/>
                </a:solidFill>
                <a:latin typeface=".VnTime" panose="020B7200000000000000" pitchFamily="34" charset="0"/>
              </a:rPr>
              <a:t> mÆt b»ng</a:t>
            </a:r>
          </a:p>
          <a:p>
            <a:pPr eaLnBrk="1" hangingPunct="1">
              <a:buFontTx/>
              <a:buNone/>
            </a:pPr>
            <a:r>
              <a:rPr lang="en-US" altLang="en-US" sz="2000">
                <a:solidFill>
                  <a:schemeClr val="accent1"/>
                </a:solidFill>
                <a:latin typeface=".VnTime" panose="020B7200000000000000" pitchFamily="34" charset="0"/>
              </a:rPr>
              <a:t> - MÆt c¾t A - A</a:t>
            </a:r>
            <a:endParaRPr lang="en-US" altLang="en-US" sz="1600">
              <a:solidFill>
                <a:schemeClr val="accent1"/>
              </a:solidFill>
              <a:latin typeface=".VnTime" panose="020B7200000000000000" pitchFamily="34" charset="0"/>
            </a:endParaRPr>
          </a:p>
        </p:txBody>
      </p:sp>
      <p:sp>
        <p:nvSpPr>
          <p:cNvPr id="106513" name="Rectangle 17"/>
          <p:cNvSpPr>
            <a:spLocks noChangeArrowheads="1"/>
          </p:cNvSpPr>
          <p:nvPr/>
        </p:nvSpPr>
        <p:spPr bwMode="auto">
          <a:xfrm>
            <a:off x="7810677" y="1195088"/>
            <a:ext cx="4678285"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000">
                <a:solidFill>
                  <a:srgbClr val="FF0000"/>
                </a:solidFill>
                <a:latin typeface=".VnTime" panose="020B7200000000000000" pitchFamily="34" charset="0"/>
              </a:rPr>
              <a:t>  - Nhµ mét tÇng</a:t>
            </a:r>
          </a:p>
          <a:p>
            <a:pPr eaLnBrk="1" hangingPunct="1">
              <a:buFontTx/>
              <a:buNone/>
            </a:pPr>
            <a:r>
              <a:rPr lang="en-US" altLang="en-US" sz="2000">
                <a:solidFill>
                  <a:srgbClr val="FF0000"/>
                </a:solidFill>
                <a:latin typeface=".VnTime" panose="020B7200000000000000" pitchFamily="34" charset="0"/>
              </a:rPr>
              <a:t>  - 1: 100</a:t>
            </a:r>
          </a:p>
        </p:txBody>
      </p:sp>
      <p:sp>
        <p:nvSpPr>
          <p:cNvPr id="19462" name="Rectangle 20"/>
          <p:cNvSpPr>
            <a:spLocks noChangeArrowheads="1"/>
          </p:cNvSpPr>
          <p:nvPr/>
        </p:nvSpPr>
        <p:spPr bwMode="auto">
          <a:xfrm>
            <a:off x="7511245" y="321964"/>
            <a:ext cx="2971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solidFill>
                  <a:srgbClr val="4A26BC"/>
                </a:solidFill>
                <a:latin typeface=".VnTime" panose="020B7200000000000000" pitchFamily="34" charset="0"/>
              </a:rPr>
              <a:t>B¶n vÏ nhµ mét tÇng</a:t>
            </a:r>
          </a:p>
        </p:txBody>
      </p:sp>
      <p:grpSp>
        <p:nvGrpSpPr>
          <p:cNvPr id="19463" name="Group 40"/>
          <p:cNvGrpSpPr>
            <a:grpSpLocks/>
          </p:cNvGrpSpPr>
          <p:nvPr/>
        </p:nvGrpSpPr>
        <p:grpSpPr bwMode="auto">
          <a:xfrm>
            <a:off x="1010426" y="369513"/>
            <a:ext cx="6457658" cy="6016612"/>
            <a:chOff x="615913" y="745541"/>
            <a:chExt cx="7251554" cy="5737210"/>
          </a:xfrm>
        </p:grpSpPr>
        <p:sp>
          <p:nvSpPr>
            <p:cNvPr id="19477" name="Rectangle 9"/>
            <p:cNvSpPr>
              <a:spLocks noChangeArrowheads="1"/>
            </p:cNvSpPr>
            <p:nvPr/>
          </p:nvSpPr>
          <p:spPr bwMode="auto">
            <a:xfrm>
              <a:off x="3967350" y="5339751"/>
              <a:ext cx="33528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400">
                  <a:solidFill>
                    <a:srgbClr val="0D0C0B"/>
                  </a:solidFill>
                  <a:latin typeface=".VnTime" panose="020B7200000000000000" pitchFamily="34" charset="0"/>
                </a:rPr>
                <a:t>- Sè phßng</a:t>
              </a:r>
            </a:p>
            <a:p>
              <a:pPr eaLnBrk="1" hangingPunct="1">
                <a:buFontTx/>
                <a:buNone/>
              </a:pPr>
              <a:r>
                <a:rPr lang="en-US" altLang="en-US" sz="2400">
                  <a:solidFill>
                    <a:srgbClr val="0D0C0B"/>
                  </a:solidFill>
                  <a:latin typeface=".VnTime" panose="020B7200000000000000" pitchFamily="34" charset="0"/>
                </a:rPr>
                <a:t> - Sè cöa ®i vµ cöa sæ:</a:t>
              </a:r>
            </a:p>
            <a:p>
              <a:pPr eaLnBrk="1" hangingPunct="1">
                <a:buFontTx/>
                <a:buNone/>
              </a:pPr>
              <a:r>
                <a:rPr lang="en-US" altLang="en-US" sz="2400">
                  <a:solidFill>
                    <a:srgbClr val="0D0C0B"/>
                  </a:solidFill>
                  <a:latin typeface=".VnTime" panose="020B7200000000000000" pitchFamily="34" charset="0"/>
                </a:rPr>
                <a:t>- C¸c bé phËn kh¸c:</a:t>
              </a:r>
            </a:p>
          </p:txBody>
        </p:sp>
        <p:sp>
          <p:nvSpPr>
            <p:cNvPr id="19478" name="Rectangle 10"/>
            <p:cNvSpPr>
              <a:spLocks noChangeArrowheads="1"/>
            </p:cNvSpPr>
            <p:nvPr/>
          </p:nvSpPr>
          <p:spPr bwMode="auto">
            <a:xfrm>
              <a:off x="1200505" y="5339751"/>
              <a:ext cx="1524000" cy="1014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sz="1600">
                <a:solidFill>
                  <a:srgbClr val="0D0C0B"/>
                </a:solidFill>
                <a:latin typeface=".VnTime" panose="020B7200000000000000" pitchFamily="34" charset="0"/>
              </a:endParaRPr>
            </a:p>
            <a:p>
              <a:pPr eaLnBrk="1" hangingPunct="1">
                <a:buFontTx/>
                <a:buNone/>
              </a:pPr>
              <a:r>
                <a:rPr lang="en-US" altLang="en-US" sz="2400">
                  <a:solidFill>
                    <a:srgbClr val="0D0C0B"/>
                  </a:solidFill>
                  <a:latin typeface=".VnTime" panose="020B7200000000000000" pitchFamily="34" charset="0"/>
                </a:rPr>
                <a:t>4. C¸c bé phËn</a:t>
              </a:r>
            </a:p>
          </p:txBody>
        </p:sp>
        <p:sp>
          <p:nvSpPr>
            <p:cNvPr id="19479" name="Rectangle 12"/>
            <p:cNvSpPr>
              <a:spLocks noChangeArrowheads="1"/>
            </p:cNvSpPr>
            <p:nvPr/>
          </p:nvSpPr>
          <p:spPr bwMode="auto">
            <a:xfrm>
              <a:off x="3643890" y="3096019"/>
              <a:ext cx="3352800" cy="14260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FF0000"/>
                  </a:solidFill>
                  <a:latin typeface=".VnTime" panose="020B7200000000000000" pitchFamily="34" charset="0"/>
                </a:rPr>
                <a:t> </a:t>
              </a:r>
              <a:r>
                <a:rPr lang="en-US" altLang="en-US" sz="2400">
                  <a:solidFill>
                    <a:srgbClr val="FF0000"/>
                  </a:solidFill>
                  <a:latin typeface=".VnTime" panose="020B7200000000000000" pitchFamily="34" charset="0"/>
                </a:rPr>
                <a:t>- KÝch th­</a:t>
              </a:r>
              <a:r>
                <a:rPr lang="vi-VN" altLang="en-US" sz="2400">
                  <a:solidFill>
                    <a:srgbClr val="FF0000"/>
                  </a:solidFill>
                  <a:latin typeface=".VnTime" panose="020B7200000000000000" pitchFamily="34" charset="0"/>
                </a:rPr>
                <a:t>ư</a:t>
              </a:r>
              <a:r>
                <a:rPr lang="en-US" altLang="en-US" sz="2400">
                  <a:solidFill>
                    <a:srgbClr val="FF0000"/>
                  </a:solidFill>
                  <a:latin typeface=".VnTime" panose="020B7200000000000000" pitchFamily="34" charset="0"/>
                </a:rPr>
                <a:t>íc chung :</a:t>
              </a:r>
            </a:p>
            <a:p>
              <a:pPr eaLnBrk="1" hangingPunct="1">
                <a:buFontTx/>
                <a:buNone/>
              </a:pPr>
              <a:r>
                <a:rPr lang="en-US" altLang="en-US" sz="2400">
                  <a:solidFill>
                    <a:srgbClr val="FF0000"/>
                  </a:solidFill>
                  <a:latin typeface=".VnTime" panose="020B7200000000000000" pitchFamily="34" charset="0"/>
                </a:rPr>
                <a:t> - KÝch th­</a:t>
              </a:r>
              <a:r>
                <a:rPr lang="vi-VN" altLang="en-US" sz="2400">
                  <a:solidFill>
                    <a:srgbClr val="FF0000"/>
                  </a:solidFill>
                  <a:latin typeface=".VnTime" panose="020B7200000000000000" pitchFamily="34" charset="0"/>
                </a:rPr>
                <a:t>ư</a:t>
              </a:r>
              <a:r>
                <a:rPr lang="en-US" altLang="en-US" sz="2400">
                  <a:solidFill>
                    <a:srgbClr val="FF0000"/>
                  </a:solidFill>
                  <a:latin typeface=".VnTime" panose="020B7200000000000000" pitchFamily="34" charset="0"/>
                </a:rPr>
                <a:t>íc tõng bé phËn:</a:t>
              </a:r>
            </a:p>
          </p:txBody>
        </p:sp>
        <p:sp>
          <p:nvSpPr>
            <p:cNvPr id="19480" name="Rectangle 13"/>
            <p:cNvSpPr>
              <a:spLocks noChangeArrowheads="1"/>
            </p:cNvSpPr>
            <p:nvPr/>
          </p:nvSpPr>
          <p:spPr bwMode="auto">
            <a:xfrm>
              <a:off x="774701" y="3377111"/>
              <a:ext cx="2221433" cy="1571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sz="1600">
                <a:solidFill>
                  <a:srgbClr val="0D0C0B"/>
                </a:solidFill>
                <a:latin typeface=".VnTime" panose="020B7200000000000000" pitchFamily="34" charset="0"/>
              </a:endParaRPr>
            </a:p>
            <a:p>
              <a:pPr eaLnBrk="1" hangingPunct="1">
                <a:buFontTx/>
                <a:buNone/>
              </a:pPr>
              <a:endParaRPr lang="en-US" altLang="en-US" sz="1600">
                <a:solidFill>
                  <a:srgbClr val="0D0C0B"/>
                </a:solidFill>
                <a:latin typeface=".VnTime" panose="020B7200000000000000" pitchFamily="34" charset="0"/>
              </a:endParaRPr>
            </a:p>
            <a:p>
              <a:pPr eaLnBrk="1" hangingPunct="1">
                <a:buFontTx/>
                <a:buNone/>
              </a:pPr>
              <a:endParaRPr lang="en-US" altLang="en-US" sz="1600">
                <a:solidFill>
                  <a:srgbClr val="0D0C0B"/>
                </a:solidFill>
                <a:latin typeface=".VnTime" panose="020B7200000000000000" pitchFamily="34" charset="0"/>
              </a:endParaRPr>
            </a:p>
            <a:p>
              <a:pPr eaLnBrk="1" hangingPunct="1">
                <a:buFontTx/>
                <a:buNone/>
              </a:pPr>
              <a:r>
                <a:rPr lang="en-US" altLang="en-US" sz="2400">
                  <a:solidFill>
                    <a:srgbClr val="FF0000"/>
                  </a:solidFill>
                  <a:latin typeface=".VnTime" panose="020B7200000000000000" pitchFamily="34" charset="0"/>
                </a:rPr>
                <a:t>3. KÝch th­</a:t>
              </a:r>
              <a:r>
                <a:rPr lang="vi-VN" altLang="en-US" sz="2400">
                  <a:solidFill>
                    <a:srgbClr val="FF0000"/>
                  </a:solidFill>
                  <a:latin typeface=".VnTime" panose="020B7200000000000000" pitchFamily="34" charset="0"/>
                </a:rPr>
                <a:t>ư</a:t>
              </a:r>
              <a:r>
                <a:rPr lang="en-US" altLang="en-US" sz="2400">
                  <a:solidFill>
                    <a:srgbClr val="FF0000"/>
                  </a:solidFill>
                  <a:latin typeface=".VnTime" panose="020B7200000000000000" pitchFamily="34" charset="0"/>
                </a:rPr>
                <a:t>íc</a:t>
              </a:r>
            </a:p>
          </p:txBody>
        </p:sp>
        <p:sp>
          <p:nvSpPr>
            <p:cNvPr id="19481" name="Rectangle 15"/>
            <p:cNvSpPr>
              <a:spLocks noChangeArrowheads="1"/>
            </p:cNvSpPr>
            <p:nvPr/>
          </p:nvSpPr>
          <p:spPr bwMode="auto">
            <a:xfrm>
              <a:off x="3710299" y="2253739"/>
              <a:ext cx="3276600" cy="7564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400">
                  <a:solidFill>
                    <a:schemeClr val="accent1"/>
                  </a:solidFill>
                  <a:latin typeface=".VnTime" panose="020B7200000000000000" pitchFamily="34" charset="0"/>
                </a:rPr>
                <a:t>- Tªn gäi hinh chiÕu:</a:t>
              </a:r>
            </a:p>
            <a:p>
              <a:pPr eaLnBrk="1" hangingPunct="1">
                <a:buFontTx/>
                <a:buNone/>
              </a:pPr>
              <a:r>
                <a:rPr lang="en-US" altLang="en-US" sz="2400">
                  <a:solidFill>
                    <a:schemeClr val="accent1"/>
                  </a:solidFill>
                  <a:latin typeface=".VnTime" panose="020B7200000000000000" pitchFamily="34" charset="0"/>
                </a:rPr>
                <a:t> - Tªn gäi mÆt c¾t: </a:t>
              </a:r>
            </a:p>
            <a:p>
              <a:pPr eaLnBrk="1" hangingPunct="1">
                <a:buFontTx/>
                <a:buNone/>
              </a:pPr>
              <a:r>
                <a:rPr lang="en-US" altLang="en-US" sz="1600">
                  <a:solidFill>
                    <a:srgbClr val="0D0C0B"/>
                  </a:solidFill>
                  <a:latin typeface=".VnTime" panose="020B7200000000000000" pitchFamily="34" charset="0"/>
                </a:rPr>
                <a:t> </a:t>
              </a:r>
            </a:p>
          </p:txBody>
        </p:sp>
        <p:sp>
          <p:nvSpPr>
            <p:cNvPr id="19482" name="Rectangle 16"/>
            <p:cNvSpPr>
              <a:spLocks noChangeArrowheads="1"/>
            </p:cNvSpPr>
            <p:nvPr/>
          </p:nvSpPr>
          <p:spPr bwMode="auto">
            <a:xfrm>
              <a:off x="615913" y="2376234"/>
              <a:ext cx="2626942" cy="7564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chemeClr val="accent5"/>
                  </a:solidFill>
                  <a:latin typeface="Times New Roman" panose="02020603050405020304" pitchFamily="18" charset="0"/>
                </a:rPr>
                <a:t>2. Hình biểu diễn</a:t>
              </a:r>
            </a:p>
          </p:txBody>
        </p:sp>
        <p:sp>
          <p:nvSpPr>
            <p:cNvPr id="19483" name="Rectangle 18"/>
            <p:cNvSpPr>
              <a:spLocks noChangeArrowheads="1"/>
            </p:cNvSpPr>
            <p:nvPr/>
          </p:nvSpPr>
          <p:spPr bwMode="auto">
            <a:xfrm>
              <a:off x="3722685" y="1529842"/>
              <a:ext cx="4144782" cy="6887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400">
                  <a:solidFill>
                    <a:srgbClr val="FF0000"/>
                  </a:solidFill>
                  <a:latin typeface=".VnTime" panose="020B7200000000000000" pitchFamily="34" charset="0"/>
                </a:rPr>
                <a:t>- Tªn gäi ng«i nhµ:</a:t>
              </a:r>
            </a:p>
            <a:p>
              <a:pPr eaLnBrk="1" hangingPunct="1">
                <a:buFontTx/>
                <a:buNone/>
              </a:pPr>
              <a:r>
                <a:rPr lang="en-US" altLang="en-US" sz="2400">
                  <a:solidFill>
                    <a:srgbClr val="FF0000"/>
                  </a:solidFill>
                  <a:latin typeface=".VnTime" panose="020B7200000000000000" pitchFamily="34" charset="0"/>
                </a:rPr>
                <a:t> - TØ lÖ b¶n vÏ:</a:t>
              </a:r>
            </a:p>
          </p:txBody>
        </p:sp>
        <p:sp>
          <p:nvSpPr>
            <p:cNvPr id="19484" name="Rectangle 19"/>
            <p:cNvSpPr>
              <a:spLocks noChangeArrowheads="1"/>
            </p:cNvSpPr>
            <p:nvPr/>
          </p:nvSpPr>
          <p:spPr bwMode="auto">
            <a:xfrm>
              <a:off x="774701" y="1682173"/>
              <a:ext cx="2339911" cy="6887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altLang="en-US" sz="2400">
                  <a:solidFill>
                    <a:srgbClr val="FF0000"/>
                  </a:solidFill>
                  <a:latin typeface=".VnTime" panose="020B7200000000000000" pitchFamily="34" charset="0"/>
                </a:rPr>
                <a:t>1. Khung tªn</a:t>
              </a:r>
            </a:p>
            <a:p>
              <a:pPr eaLnBrk="1" hangingPunct="1">
                <a:buFontTx/>
                <a:buNone/>
              </a:pPr>
              <a:endParaRPr lang="en-US" altLang="en-US" sz="600">
                <a:solidFill>
                  <a:srgbClr val="0D0C0B"/>
                </a:solidFill>
                <a:latin typeface=".VnTime" panose="020B7200000000000000" pitchFamily="34" charset="0"/>
              </a:endParaRPr>
            </a:p>
          </p:txBody>
        </p:sp>
        <p:sp>
          <p:nvSpPr>
            <p:cNvPr id="19485" name="Rectangle 21"/>
            <p:cNvSpPr>
              <a:spLocks noChangeArrowheads="1"/>
            </p:cNvSpPr>
            <p:nvPr/>
          </p:nvSpPr>
          <p:spPr bwMode="auto">
            <a:xfrm>
              <a:off x="3566266" y="949509"/>
              <a:ext cx="3276600" cy="61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solidFill>
                    <a:srgbClr val="4A26BC"/>
                  </a:solidFill>
                  <a:latin typeface=".VnTime" panose="020B7200000000000000" pitchFamily="34" charset="0"/>
                </a:rPr>
                <a:t>Néi dung cÇn hiÓu</a:t>
              </a:r>
            </a:p>
          </p:txBody>
        </p:sp>
        <p:sp>
          <p:nvSpPr>
            <p:cNvPr id="19486" name="Rectangle 22"/>
            <p:cNvSpPr>
              <a:spLocks noChangeArrowheads="1"/>
            </p:cNvSpPr>
            <p:nvPr/>
          </p:nvSpPr>
          <p:spPr bwMode="auto">
            <a:xfrm>
              <a:off x="1121477" y="745541"/>
              <a:ext cx="1524000" cy="61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solidFill>
                    <a:srgbClr val="4A26BC"/>
                  </a:solidFill>
                  <a:latin typeface=".VnTime" panose="020B7200000000000000" pitchFamily="34" charset="0"/>
                </a:rPr>
                <a:t>Trinh tù ®äc</a:t>
              </a:r>
            </a:p>
          </p:txBody>
        </p:sp>
      </p:grpSp>
      <p:sp>
        <p:nvSpPr>
          <p:cNvPr id="19465" name="Line 24"/>
          <p:cNvSpPr>
            <a:spLocks noChangeShapeType="1"/>
          </p:cNvSpPr>
          <p:nvPr/>
        </p:nvSpPr>
        <p:spPr bwMode="auto">
          <a:xfrm flipV="1">
            <a:off x="984734" y="1263922"/>
            <a:ext cx="1059180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Line 25"/>
          <p:cNvSpPr>
            <a:spLocks noChangeShapeType="1"/>
          </p:cNvSpPr>
          <p:nvPr/>
        </p:nvSpPr>
        <p:spPr bwMode="auto">
          <a:xfrm>
            <a:off x="967154" y="2074040"/>
            <a:ext cx="10591800" cy="134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7" name="Line 26"/>
          <p:cNvSpPr>
            <a:spLocks noChangeShapeType="1"/>
          </p:cNvSpPr>
          <p:nvPr/>
        </p:nvSpPr>
        <p:spPr bwMode="auto">
          <a:xfrm flipV="1">
            <a:off x="967154" y="2758253"/>
            <a:ext cx="10591800" cy="912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8" name="Line 27"/>
          <p:cNvSpPr>
            <a:spLocks noChangeShapeType="1"/>
          </p:cNvSpPr>
          <p:nvPr/>
        </p:nvSpPr>
        <p:spPr bwMode="auto">
          <a:xfrm>
            <a:off x="967154" y="5235176"/>
            <a:ext cx="10591800" cy="814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1" name="Line 30"/>
          <p:cNvSpPr>
            <a:spLocks noChangeShapeType="1"/>
          </p:cNvSpPr>
          <p:nvPr/>
        </p:nvSpPr>
        <p:spPr bwMode="auto">
          <a:xfrm>
            <a:off x="3681046" y="427892"/>
            <a:ext cx="52754" cy="61237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2" name="Line 31"/>
          <p:cNvSpPr>
            <a:spLocks noChangeShapeType="1"/>
          </p:cNvSpPr>
          <p:nvPr/>
        </p:nvSpPr>
        <p:spPr bwMode="auto">
          <a:xfrm>
            <a:off x="7468084" y="427892"/>
            <a:ext cx="54545" cy="61236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 name="Group 1"/>
          <p:cNvGrpSpPr/>
          <p:nvPr/>
        </p:nvGrpSpPr>
        <p:grpSpPr>
          <a:xfrm>
            <a:off x="967154" y="427892"/>
            <a:ext cx="10591800" cy="6125309"/>
            <a:chOff x="2209800" y="801749"/>
            <a:chExt cx="7772400" cy="5751452"/>
          </a:xfrm>
        </p:grpSpPr>
        <p:sp>
          <p:nvSpPr>
            <p:cNvPr id="19464" name="Line 23"/>
            <p:cNvSpPr>
              <a:spLocks noChangeShapeType="1"/>
            </p:cNvSpPr>
            <p:nvPr/>
          </p:nvSpPr>
          <p:spPr bwMode="auto">
            <a:xfrm>
              <a:off x="2209800" y="801749"/>
              <a:ext cx="7772400" cy="15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9" name="Line 28"/>
            <p:cNvSpPr>
              <a:spLocks noChangeShapeType="1"/>
            </p:cNvSpPr>
            <p:nvPr/>
          </p:nvSpPr>
          <p:spPr bwMode="auto">
            <a:xfrm>
              <a:off x="2209800" y="6551614"/>
              <a:ext cx="7772400" cy="15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0" name="Line 29"/>
            <p:cNvSpPr>
              <a:spLocks noChangeShapeType="1"/>
            </p:cNvSpPr>
            <p:nvPr/>
          </p:nvSpPr>
          <p:spPr bwMode="auto">
            <a:xfrm>
              <a:off x="2209800" y="836613"/>
              <a:ext cx="0" cy="5715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3" name="Line 32"/>
            <p:cNvSpPr>
              <a:spLocks noChangeShapeType="1"/>
            </p:cNvSpPr>
            <p:nvPr/>
          </p:nvSpPr>
          <p:spPr bwMode="auto">
            <a:xfrm>
              <a:off x="9982200" y="836613"/>
              <a:ext cx="0" cy="5715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custDataLst>
      <p:tags r:id="rId1"/>
    </p:custDataLst>
    <p:extLst>
      <p:ext uri="{BB962C8B-B14F-4D97-AF65-F5344CB8AC3E}">
        <p14:creationId xmlns:p14="http://schemas.microsoft.com/office/powerpoint/2010/main" val="207351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arn(outVertical)">
                                      <p:cBhvr>
                                        <p:cTn id="7" dur="500"/>
                                        <p:tgtEl>
                                          <p:spTgt spid="194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linds(horizontal)">
                                      <p:cBhvr>
                                        <p:cTn id="10" dur="500"/>
                                        <p:tgtEl>
                                          <p:spTgt spid="194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6513">
                                            <p:txEl>
                                              <p:pRg st="0" end="0"/>
                                            </p:txEl>
                                          </p:spTgt>
                                        </p:tgtEl>
                                        <p:attrNameLst>
                                          <p:attrName>style.visibility</p:attrName>
                                        </p:attrNameLst>
                                      </p:cBhvr>
                                      <p:to>
                                        <p:strVal val="visible"/>
                                      </p:to>
                                    </p:set>
                                    <p:animEffect transition="in" filter="blinds(horizontal)">
                                      <p:cBhvr>
                                        <p:cTn id="15" dur="500"/>
                                        <p:tgtEl>
                                          <p:spTgt spid="10651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06513">
                                            <p:txEl>
                                              <p:pRg st="1" end="1"/>
                                            </p:txEl>
                                          </p:spTgt>
                                        </p:tgtEl>
                                        <p:attrNameLst>
                                          <p:attrName>style.visibility</p:attrName>
                                        </p:attrNameLst>
                                      </p:cBhvr>
                                      <p:to>
                                        <p:strVal val="visible"/>
                                      </p:to>
                                    </p:set>
                                    <p:animEffect transition="in" filter="box(in)">
                                      <p:cBhvr>
                                        <p:cTn id="20" dur="500"/>
                                        <p:tgtEl>
                                          <p:spTgt spid="10651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06510">
                                            <p:txEl>
                                              <p:pRg st="0" end="0"/>
                                            </p:txEl>
                                          </p:spTgt>
                                        </p:tgtEl>
                                        <p:attrNameLst>
                                          <p:attrName>style.visibility</p:attrName>
                                        </p:attrNameLst>
                                      </p:cBhvr>
                                      <p:to>
                                        <p:strVal val="visible"/>
                                      </p:to>
                                    </p:set>
                                    <p:animEffect transition="in" filter="box(in)">
                                      <p:cBhvr>
                                        <p:cTn id="25" dur="500"/>
                                        <p:tgtEl>
                                          <p:spTgt spid="10651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6510">
                                            <p:txEl>
                                              <p:pRg st="1" end="1"/>
                                            </p:txEl>
                                          </p:spTgt>
                                        </p:tgtEl>
                                        <p:attrNameLst>
                                          <p:attrName>style.visibility</p:attrName>
                                        </p:attrNameLst>
                                      </p:cBhvr>
                                      <p:to>
                                        <p:strVal val="visible"/>
                                      </p:to>
                                    </p:set>
                                    <p:animEffect transition="in" filter="blinds(horizontal)">
                                      <p:cBhvr>
                                        <p:cTn id="30" dur="500"/>
                                        <p:tgtEl>
                                          <p:spTgt spid="106510">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06507">
                                            <p:txEl>
                                              <p:pRg st="0" end="0"/>
                                            </p:txEl>
                                          </p:spTgt>
                                        </p:tgtEl>
                                        <p:attrNameLst>
                                          <p:attrName>style.visibility</p:attrName>
                                        </p:attrNameLst>
                                      </p:cBhvr>
                                      <p:to>
                                        <p:strVal val="visible"/>
                                      </p:to>
                                    </p:set>
                                    <p:animEffect transition="in" filter="blinds(horizontal)">
                                      <p:cBhvr>
                                        <p:cTn id="35" dur="500"/>
                                        <p:tgtEl>
                                          <p:spTgt spid="10650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06507">
                                            <p:txEl>
                                              <p:pRg st="1" end="1"/>
                                            </p:txEl>
                                          </p:spTgt>
                                        </p:tgtEl>
                                        <p:attrNameLst>
                                          <p:attrName>style.visibility</p:attrName>
                                        </p:attrNameLst>
                                      </p:cBhvr>
                                      <p:to>
                                        <p:strVal val="visible"/>
                                      </p:to>
                                    </p:set>
                                    <p:animEffect transition="in" filter="box(in)">
                                      <p:cBhvr>
                                        <p:cTn id="40" dur="500"/>
                                        <p:tgtEl>
                                          <p:spTgt spid="106507">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06507">
                                            <p:txEl>
                                              <p:pRg st="2" end="2"/>
                                            </p:txEl>
                                          </p:spTgt>
                                        </p:tgtEl>
                                        <p:attrNameLst>
                                          <p:attrName>style.visibility</p:attrName>
                                        </p:attrNameLst>
                                      </p:cBhvr>
                                      <p:to>
                                        <p:strVal val="visible"/>
                                      </p:to>
                                    </p:set>
                                    <p:animEffect transition="in" filter="box(in)">
                                      <p:cBhvr>
                                        <p:cTn id="43" dur="500"/>
                                        <p:tgtEl>
                                          <p:spTgt spid="106507">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6507">
                                            <p:txEl>
                                              <p:pRg st="3" end="3"/>
                                            </p:txEl>
                                          </p:spTgt>
                                        </p:tgtEl>
                                        <p:attrNameLst>
                                          <p:attrName>style.visibility</p:attrName>
                                        </p:attrNameLst>
                                      </p:cBhvr>
                                      <p:to>
                                        <p:strVal val="visible"/>
                                      </p:to>
                                    </p:set>
                                    <p:animEffect transition="in" filter="blinds(horizontal)">
                                      <p:cBhvr>
                                        <p:cTn id="48" dur="500"/>
                                        <p:tgtEl>
                                          <p:spTgt spid="10650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06507">
                                            <p:txEl>
                                              <p:pRg st="4" end="4"/>
                                            </p:txEl>
                                          </p:spTgt>
                                        </p:tgtEl>
                                        <p:attrNameLst>
                                          <p:attrName>style.visibility</p:attrName>
                                        </p:attrNameLst>
                                      </p:cBhvr>
                                      <p:to>
                                        <p:strVal val="visible"/>
                                      </p:to>
                                    </p:set>
                                    <p:animEffect transition="in" filter="box(in)">
                                      <p:cBhvr>
                                        <p:cTn id="53" dur="500"/>
                                        <p:tgtEl>
                                          <p:spTgt spid="106507">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106507">
                                            <p:txEl>
                                              <p:pRg st="5" end="5"/>
                                            </p:txEl>
                                          </p:spTgt>
                                        </p:tgtEl>
                                        <p:attrNameLst>
                                          <p:attrName>style.visibility</p:attrName>
                                        </p:attrNameLst>
                                      </p:cBhvr>
                                      <p:to>
                                        <p:strVal val="visible"/>
                                      </p:to>
                                    </p:set>
                                    <p:animEffect transition="in" filter="wedge">
                                      <p:cBhvr>
                                        <p:cTn id="58" dur="2000"/>
                                        <p:tgtEl>
                                          <p:spTgt spid="106507">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06507">
                                            <p:txEl>
                                              <p:pRg st="6" end="6"/>
                                            </p:txEl>
                                          </p:spTgt>
                                        </p:tgtEl>
                                        <p:attrNameLst>
                                          <p:attrName>style.visibility</p:attrName>
                                        </p:attrNameLst>
                                      </p:cBhvr>
                                      <p:to>
                                        <p:strVal val="visible"/>
                                      </p:to>
                                    </p:set>
                                    <p:animEffect transition="in" filter="blinds(horizontal)">
                                      <p:cBhvr>
                                        <p:cTn id="63" dur="500"/>
                                        <p:tgtEl>
                                          <p:spTgt spid="106507">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106504">
                                            <p:txEl>
                                              <p:pRg st="0" end="0"/>
                                            </p:txEl>
                                          </p:spTgt>
                                        </p:tgtEl>
                                        <p:attrNameLst>
                                          <p:attrName>style.visibility</p:attrName>
                                        </p:attrNameLst>
                                      </p:cBhvr>
                                      <p:to>
                                        <p:strVal val="visible"/>
                                      </p:to>
                                    </p:set>
                                    <p:animEffect transition="in" filter="blinds(horizontal)">
                                      <p:cBhvr>
                                        <p:cTn id="68" dur="500"/>
                                        <p:tgtEl>
                                          <p:spTgt spid="10650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106504">
                                            <p:txEl>
                                              <p:pRg st="1" end="1"/>
                                            </p:txEl>
                                          </p:spTgt>
                                        </p:tgtEl>
                                        <p:attrNameLst>
                                          <p:attrName>style.visibility</p:attrName>
                                        </p:attrNameLst>
                                      </p:cBhvr>
                                      <p:to>
                                        <p:strVal val="visible"/>
                                      </p:to>
                                    </p:set>
                                    <p:animEffect transition="in" filter="box(in)">
                                      <p:cBhvr>
                                        <p:cTn id="73" dur="500"/>
                                        <p:tgtEl>
                                          <p:spTgt spid="106504">
                                            <p:txEl>
                                              <p:pRg st="1" end="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106504">
                                            <p:txEl>
                                              <p:pRg st="2" end="2"/>
                                            </p:txEl>
                                          </p:spTgt>
                                        </p:tgtEl>
                                        <p:attrNameLst>
                                          <p:attrName>style.visibility</p:attrName>
                                        </p:attrNameLst>
                                      </p:cBhvr>
                                      <p:to>
                                        <p:strVal val="visible"/>
                                      </p:to>
                                    </p:set>
                                    <p:animEffect transition="in" filter="blinds(horizontal)">
                                      <p:cBhvr>
                                        <p:cTn id="78" dur="500"/>
                                        <p:tgtEl>
                                          <p:spTgt spid="1065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a:off x="6030913" y="2057400"/>
            <a:ext cx="0" cy="58578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4" name="Line 4"/>
          <p:cNvSpPr>
            <a:spLocks noChangeShapeType="1"/>
          </p:cNvSpPr>
          <p:nvPr/>
        </p:nvSpPr>
        <p:spPr bwMode="auto">
          <a:xfrm flipV="1">
            <a:off x="2590800" y="2651126"/>
            <a:ext cx="6673850" cy="1746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Line 5"/>
          <p:cNvSpPr>
            <a:spLocks noChangeShapeType="1"/>
          </p:cNvSpPr>
          <p:nvPr/>
        </p:nvSpPr>
        <p:spPr bwMode="auto">
          <a:xfrm>
            <a:off x="2601913" y="2668588"/>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6" name="Line 6"/>
          <p:cNvSpPr>
            <a:spLocks noChangeShapeType="1"/>
          </p:cNvSpPr>
          <p:nvPr/>
        </p:nvSpPr>
        <p:spPr bwMode="auto">
          <a:xfrm>
            <a:off x="6019800" y="2668588"/>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7" name="Line 7"/>
          <p:cNvSpPr>
            <a:spLocks noChangeShapeType="1"/>
          </p:cNvSpPr>
          <p:nvPr/>
        </p:nvSpPr>
        <p:spPr bwMode="auto">
          <a:xfrm>
            <a:off x="9250363" y="2668588"/>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8" name="Text Box 8"/>
          <p:cNvSpPr txBox="1">
            <a:spLocks noChangeArrowheads="1"/>
          </p:cNvSpPr>
          <p:nvPr/>
        </p:nvSpPr>
        <p:spPr bwMode="auto">
          <a:xfrm>
            <a:off x="1714500" y="3187344"/>
            <a:ext cx="1752600" cy="40011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solidFill>
                  <a:srgbClr val="FF0000"/>
                </a:solidFill>
                <a:latin typeface=".VnTime" panose="020B7200000000000000" pitchFamily="34" charset="0"/>
              </a:rPr>
              <a:t>MÆt b»ng</a:t>
            </a:r>
            <a:r>
              <a:rPr lang="vi-VN" altLang="en-US" sz="2000">
                <a:solidFill>
                  <a:srgbClr val="FF0000"/>
                </a:solidFill>
                <a:latin typeface=".VnTime" panose="020B7200000000000000" pitchFamily="34" charset="0"/>
              </a:rPr>
              <a:t>  </a:t>
            </a:r>
            <a:endParaRPr lang="en-US" altLang="en-US" sz="2000">
              <a:solidFill>
                <a:srgbClr val="FF0000"/>
              </a:solidFill>
              <a:latin typeface=".VnTime" panose="020B7200000000000000" pitchFamily="34" charset="0"/>
            </a:endParaRPr>
          </a:p>
        </p:txBody>
      </p:sp>
      <p:sp>
        <p:nvSpPr>
          <p:cNvPr id="81929" name="Text Box 9"/>
          <p:cNvSpPr txBox="1">
            <a:spLocks noChangeArrowheads="1"/>
          </p:cNvSpPr>
          <p:nvPr/>
        </p:nvSpPr>
        <p:spPr bwMode="auto">
          <a:xfrm>
            <a:off x="5105400" y="3173414"/>
            <a:ext cx="1752600" cy="46166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0000"/>
                </a:solidFill>
                <a:latin typeface=".VnTime" panose="020B7200000000000000" pitchFamily="34" charset="0"/>
              </a:rPr>
              <a:t>MÆt c¾t</a:t>
            </a:r>
            <a:r>
              <a:rPr lang="vi-VN" altLang="en-US" sz="2400">
                <a:solidFill>
                  <a:srgbClr val="FF0000"/>
                </a:solidFill>
                <a:latin typeface=".VnTime" panose="020B7200000000000000" pitchFamily="34" charset="0"/>
              </a:rPr>
              <a:t> </a:t>
            </a:r>
            <a:endParaRPr lang="en-US" altLang="en-US" sz="2400">
              <a:solidFill>
                <a:srgbClr val="FF0000"/>
              </a:solidFill>
              <a:latin typeface=".VnTime" panose="020B7200000000000000" pitchFamily="34" charset="0"/>
            </a:endParaRPr>
          </a:p>
        </p:txBody>
      </p:sp>
      <p:sp>
        <p:nvSpPr>
          <p:cNvPr id="81930" name="Text Box 10"/>
          <p:cNvSpPr txBox="1">
            <a:spLocks noChangeArrowheads="1"/>
          </p:cNvSpPr>
          <p:nvPr/>
        </p:nvSpPr>
        <p:spPr bwMode="auto">
          <a:xfrm>
            <a:off x="8042276" y="3125789"/>
            <a:ext cx="2157413" cy="46166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0000"/>
                </a:solidFill>
                <a:latin typeface=".VnTime" panose="020B7200000000000000" pitchFamily="34" charset="0"/>
              </a:rPr>
              <a:t>MÆt ®øng</a:t>
            </a:r>
          </a:p>
        </p:txBody>
      </p:sp>
      <p:sp>
        <p:nvSpPr>
          <p:cNvPr id="81935" name="Text Box 15"/>
          <p:cNvSpPr txBox="1">
            <a:spLocks noChangeArrowheads="1"/>
          </p:cNvSpPr>
          <p:nvPr/>
        </p:nvSpPr>
        <p:spPr bwMode="auto">
          <a:xfrm>
            <a:off x="2768844" y="3948112"/>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latin typeface=".VnTime" panose="020B7200000000000000" pitchFamily="34" charset="0"/>
              </a:rPr>
              <a:t>* C¸c </a:t>
            </a:r>
            <a:r>
              <a:rPr lang="vi-VN" altLang="en-US" sz="2800">
                <a:solidFill>
                  <a:srgbClr val="FF0000"/>
                </a:solidFill>
                <a:latin typeface=".VnTime" panose="020B7200000000000000" pitchFamily="34" charset="0"/>
              </a:rPr>
              <a:t>bư</a:t>
            </a:r>
            <a:r>
              <a:rPr lang="en-US" altLang="en-US" sz="2800">
                <a:solidFill>
                  <a:srgbClr val="FF0000"/>
                </a:solidFill>
                <a:latin typeface=".VnTime" panose="020B7200000000000000" pitchFamily="34" charset="0"/>
              </a:rPr>
              <a:t>­íc ®äc b¶n vÏ nhµ:</a:t>
            </a:r>
          </a:p>
        </p:txBody>
      </p:sp>
      <p:sp>
        <p:nvSpPr>
          <p:cNvPr id="81936" name="Text Box 16"/>
          <p:cNvSpPr txBox="1">
            <a:spLocks noChangeArrowheads="1"/>
          </p:cNvSpPr>
          <p:nvPr/>
        </p:nvSpPr>
        <p:spPr bwMode="auto">
          <a:xfrm>
            <a:off x="4041776" y="852488"/>
            <a:ext cx="4614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latin typeface=".VnTime" panose="020B7200000000000000" pitchFamily="34" charset="0"/>
              </a:rPr>
              <a:t>* Néi dung b¶n vÏ nhµ:</a:t>
            </a:r>
          </a:p>
        </p:txBody>
      </p:sp>
      <p:sp>
        <p:nvSpPr>
          <p:cNvPr id="81938" name="Text Box 18"/>
          <p:cNvSpPr txBox="1">
            <a:spLocks noChangeArrowheads="1"/>
          </p:cNvSpPr>
          <p:nvPr/>
        </p:nvSpPr>
        <p:spPr bwMode="auto">
          <a:xfrm>
            <a:off x="4724400" y="1546226"/>
            <a:ext cx="2514600" cy="46166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FF0000"/>
                </a:solidFill>
                <a:latin typeface=".VnTime" panose="020B7200000000000000" pitchFamily="34" charset="0"/>
              </a:rPr>
              <a:t>B¶n vÏ </a:t>
            </a:r>
            <a:r>
              <a:rPr lang="vi-VN" altLang="en-US" sz="2400">
                <a:solidFill>
                  <a:srgbClr val="FF0000"/>
                </a:solidFill>
                <a:latin typeface=".VnTime" panose="020B7200000000000000" pitchFamily="34" charset="0"/>
              </a:rPr>
              <a:t>bản</a:t>
            </a:r>
            <a:r>
              <a:rPr lang="en-US" altLang="en-US" sz="2400">
                <a:solidFill>
                  <a:srgbClr val="FF0000"/>
                </a:solidFill>
                <a:latin typeface=".VnTime" panose="020B7200000000000000" pitchFamily="34" charset="0"/>
              </a:rPr>
              <a:t> nhµ</a:t>
            </a:r>
          </a:p>
        </p:txBody>
      </p:sp>
      <p:sp>
        <p:nvSpPr>
          <p:cNvPr id="20493" name="Text Box 13"/>
          <p:cNvSpPr txBox="1">
            <a:spLocks noChangeArrowheads="1"/>
          </p:cNvSpPr>
          <p:nvPr/>
        </p:nvSpPr>
        <p:spPr bwMode="auto">
          <a:xfrm>
            <a:off x="3733800" y="304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nArialH" panose="020B7200000000000000" pitchFamily="34" charset="0"/>
              </a:rPr>
              <a:t>Tãm t¾t bµi häc</a:t>
            </a:r>
          </a:p>
        </p:txBody>
      </p:sp>
      <p:sp>
        <p:nvSpPr>
          <p:cNvPr id="20494" name="Text Box 14"/>
          <p:cNvSpPr txBox="1">
            <a:spLocks noChangeArrowheads="1"/>
          </p:cNvSpPr>
          <p:nvPr/>
        </p:nvSpPr>
        <p:spPr bwMode="auto">
          <a:xfrm>
            <a:off x="4724400" y="4495801"/>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rPr>
              <a:t>1. Đäc khung tªn</a:t>
            </a:r>
            <a:r>
              <a:rPr lang="en-US" altLang="en-US"/>
              <a:t> </a:t>
            </a:r>
          </a:p>
        </p:txBody>
      </p:sp>
      <p:sp>
        <p:nvSpPr>
          <p:cNvPr id="20495" name="Text Box 15"/>
          <p:cNvSpPr txBox="1">
            <a:spLocks noChangeArrowheads="1"/>
          </p:cNvSpPr>
          <p:nvPr/>
        </p:nvSpPr>
        <p:spPr bwMode="auto">
          <a:xfrm>
            <a:off x="4724400" y="504348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rPr>
              <a:t>2. Đäc h</a:t>
            </a:r>
            <a:r>
              <a:rPr lang="en-US" altLang="en-US" sz="2800">
                <a:solidFill>
                  <a:schemeClr val="bg1"/>
                </a:solidFill>
                <a:latin typeface="VNI-Times" pitchFamily="2" charset="0"/>
              </a:rPr>
              <a:t>ình</a:t>
            </a:r>
            <a:r>
              <a:rPr lang="en-US" altLang="en-US" sz="2800">
                <a:solidFill>
                  <a:schemeClr val="bg1"/>
                </a:solidFill>
              </a:rPr>
              <a:t> biÓu diÔn</a:t>
            </a:r>
            <a:endParaRPr lang="en-US" altLang="en-US">
              <a:solidFill>
                <a:schemeClr val="bg1"/>
              </a:solidFill>
            </a:endParaRPr>
          </a:p>
        </p:txBody>
      </p:sp>
      <p:sp>
        <p:nvSpPr>
          <p:cNvPr id="20496" name="Text Box 16"/>
          <p:cNvSpPr txBox="1">
            <a:spLocks noChangeArrowheads="1"/>
          </p:cNvSpPr>
          <p:nvPr/>
        </p:nvSpPr>
        <p:spPr bwMode="auto">
          <a:xfrm>
            <a:off x="4724400" y="55006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rPr>
              <a:t>3. Đäc kÝch th­</a:t>
            </a:r>
            <a:r>
              <a:rPr lang="vi-VN" altLang="en-US" sz="2800">
                <a:solidFill>
                  <a:schemeClr val="bg1"/>
                </a:solidFill>
                <a:latin typeface="Times New Roman" panose="02020603050405020304" pitchFamily="18" charset="0"/>
                <a:cs typeface="Times New Roman" panose="02020603050405020304" pitchFamily="18" charset="0"/>
              </a:rPr>
              <a:t>ư</a:t>
            </a:r>
            <a:r>
              <a:rPr lang="en-US" altLang="en-US" sz="2800">
                <a:solidFill>
                  <a:schemeClr val="bg1"/>
                </a:solidFill>
              </a:rPr>
              <a:t>íc</a:t>
            </a:r>
            <a:r>
              <a:rPr lang="en-US" altLang="en-US"/>
              <a:t> </a:t>
            </a:r>
          </a:p>
        </p:txBody>
      </p:sp>
      <p:sp>
        <p:nvSpPr>
          <p:cNvPr id="20497" name="Text Box 17"/>
          <p:cNvSpPr txBox="1">
            <a:spLocks noChangeArrowheads="1"/>
          </p:cNvSpPr>
          <p:nvPr/>
        </p:nvSpPr>
        <p:spPr bwMode="auto">
          <a:xfrm>
            <a:off x="4724400" y="60340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bg1"/>
                </a:solidFill>
              </a:rPr>
              <a:t>4. Đäc c¸c bé phËn</a:t>
            </a:r>
            <a:r>
              <a:rPr lang="en-US" altLang="en-US"/>
              <a:t> </a:t>
            </a:r>
          </a:p>
        </p:txBody>
      </p:sp>
      <p:sp>
        <p:nvSpPr>
          <p:cNvPr id="19" name="Text Box 14"/>
          <p:cNvSpPr txBox="1">
            <a:spLocks noChangeArrowheads="1"/>
          </p:cNvSpPr>
          <p:nvPr/>
        </p:nvSpPr>
        <p:spPr bwMode="auto">
          <a:xfrm>
            <a:off x="3200400" y="44958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0D0C0B"/>
                </a:solidFill>
                <a:latin typeface=".VnTime" panose="020B7200000000000000" pitchFamily="34" charset="0"/>
                <a:cs typeface="Arial" panose="020B0604020202020204" pitchFamily="34" charset="0"/>
              </a:defRPr>
            </a:lvl1pPr>
            <a:lvl2pPr marL="742950" indent="-285750">
              <a:defRPr b="1">
                <a:solidFill>
                  <a:srgbClr val="0D0C0B"/>
                </a:solidFill>
                <a:latin typeface=".VnTime" panose="020B7200000000000000" pitchFamily="34" charset="0"/>
                <a:cs typeface="Arial" panose="020B0604020202020204" pitchFamily="34" charset="0"/>
              </a:defRPr>
            </a:lvl2pPr>
            <a:lvl3pPr marL="1143000" indent="-228600">
              <a:defRPr b="1">
                <a:solidFill>
                  <a:srgbClr val="0D0C0B"/>
                </a:solidFill>
                <a:latin typeface=".VnTime" panose="020B7200000000000000" pitchFamily="34" charset="0"/>
                <a:cs typeface="Arial" panose="020B0604020202020204" pitchFamily="34" charset="0"/>
              </a:defRPr>
            </a:lvl3pPr>
            <a:lvl4pPr marL="1600200" indent="-228600">
              <a:defRPr b="1">
                <a:solidFill>
                  <a:srgbClr val="0D0C0B"/>
                </a:solidFill>
                <a:latin typeface=".VnTime" panose="020B7200000000000000" pitchFamily="34" charset="0"/>
                <a:cs typeface="Arial" panose="020B0604020202020204" pitchFamily="34" charset="0"/>
              </a:defRPr>
            </a:lvl4pPr>
            <a:lvl5pPr marL="2057400" indent="-228600">
              <a:defRPr b="1">
                <a:solidFill>
                  <a:srgbClr val="0D0C0B"/>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800">
                <a:solidFill>
                  <a:schemeClr val="bg1"/>
                </a:solidFill>
              </a:rPr>
              <a:t>1</a:t>
            </a:r>
            <a:r>
              <a:rPr lang="en-US" altLang="en-US" sz="2800">
                <a:solidFill>
                  <a:srgbClr val="FF0000"/>
                </a:solidFill>
              </a:rPr>
              <a:t>. Đäc khung tªn</a:t>
            </a:r>
            <a:r>
              <a:rPr lang="en-US" altLang="en-US">
                <a:solidFill>
                  <a:srgbClr val="FF0000"/>
                </a:solidFill>
              </a:rPr>
              <a:t> </a:t>
            </a:r>
          </a:p>
        </p:txBody>
      </p:sp>
      <p:sp>
        <p:nvSpPr>
          <p:cNvPr id="20" name="Text Box 15"/>
          <p:cNvSpPr txBox="1">
            <a:spLocks noChangeArrowheads="1"/>
          </p:cNvSpPr>
          <p:nvPr/>
        </p:nvSpPr>
        <p:spPr bwMode="auto">
          <a:xfrm>
            <a:off x="3200400" y="5043488"/>
            <a:ext cx="365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0D0C0B"/>
                </a:solidFill>
                <a:latin typeface=".VnTime" panose="020B7200000000000000" pitchFamily="34" charset="0"/>
                <a:cs typeface="Arial" panose="020B0604020202020204" pitchFamily="34" charset="0"/>
              </a:defRPr>
            </a:lvl1pPr>
            <a:lvl2pPr marL="742950" indent="-285750">
              <a:defRPr b="1">
                <a:solidFill>
                  <a:srgbClr val="0D0C0B"/>
                </a:solidFill>
                <a:latin typeface=".VnTime" panose="020B7200000000000000" pitchFamily="34" charset="0"/>
                <a:cs typeface="Arial" panose="020B0604020202020204" pitchFamily="34" charset="0"/>
              </a:defRPr>
            </a:lvl2pPr>
            <a:lvl3pPr marL="1143000" indent="-228600">
              <a:defRPr b="1">
                <a:solidFill>
                  <a:srgbClr val="0D0C0B"/>
                </a:solidFill>
                <a:latin typeface=".VnTime" panose="020B7200000000000000" pitchFamily="34" charset="0"/>
                <a:cs typeface="Arial" panose="020B0604020202020204" pitchFamily="34" charset="0"/>
              </a:defRPr>
            </a:lvl3pPr>
            <a:lvl4pPr marL="1600200" indent="-228600">
              <a:defRPr b="1">
                <a:solidFill>
                  <a:srgbClr val="0D0C0B"/>
                </a:solidFill>
                <a:latin typeface=".VnTime" panose="020B7200000000000000" pitchFamily="34" charset="0"/>
                <a:cs typeface="Arial" panose="020B0604020202020204" pitchFamily="34" charset="0"/>
              </a:defRPr>
            </a:lvl4pPr>
            <a:lvl5pPr marL="2057400" indent="-228600">
              <a:defRPr b="1">
                <a:solidFill>
                  <a:srgbClr val="0D0C0B"/>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800">
                <a:solidFill>
                  <a:schemeClr val="bg1"/>
                </a:solidFill>
              </a:rPr>
              <a:t>2</a:t>
            </a:r>
            <a:r>
              <a:rPr lang="en-US" altLang="en-US" sz="2800">
                <a:solidFill>
                  <a:srgbClr val="FF0000"/>
                </a:solidFill>
              </a:rPr>
              <a:t>. Đäc h</a:t>
            </a:r>
            <a:r>
              <a:rPr lang="en-US" altLang="en-US" sz="2800">
                <a:solidFill>
                  <a:srgbClr val="FF0000"/>
                </a:solidFill>
                <a:latin typeface="VNI-Times" pitchFamily="2" charset="0"/>
              </a:rPr>
              <a:t>ình</a:t>
            </a:r>
            <a:r>
              <a:rPr lang="en-US" altLang="en-US" sz="2800">
                <a:solidFill>
                  <a:srgbClr val="FF0000"/>
                </a:solidFill>
              </a:rPr>
              <a:t> biÓu diÔn</a:t>
            </a:r>
            <a:endParaRPr lang="en-US" altLang="en-US">
              <a:solidFill>
                <a:srgbClr val="FF0000"/>
              </a:solidFill>
            </a:endParaRPr>
          </a:p>
        </p:txBody>
      </p:sp>
      <p:sp>
        <p:nvSpPr>
          <p:cNvPr id="21" name="Text Box 16"/>
          <p:cNvSpPr txBox="1">
            <a:spLocks noChangeArrowheads="1"/>
          </p:cNvSpPr>
          <p:nvPr/>
        </p:nvSpPr>
        <p:spPr bwMode="auto">
          <a:xfrm>
            <a:off x="3200400" y="55006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0D0C0B"/>
                </a:solidFill>
                <a:latin typeface=".VnTime" panose="020B7200000000000000" pitchFamily="34" charset="0"/>
                <a:cs typeface="Arial" panose="020B0604020202020204" pitchFamily="34" charset="0"/>
              </a:defRPr>
            </a:lvl1pPr>
            <a:lvl2pPr marL="742950" indent="-285750">
              <a:defRPr b="1">
                <a:solidFill>
                  <a:srgbClr val="0D0C0B"/>
                </a:solidFill>
                <a:latin typeface=".VnTime" panose="020B7200000000000000" pitchFamily="34" charset="0"/>
                <a:cs typeface="Arial" panose="020B0604020202020204" pitchFamily="34" charset="0"/>
              </a:defRPr>
            </a:lvl2pPr>
            <a:lvl3pPr marL="1143000" indent="-228600">
              <a:defRPr b="1">
                <a:solidFill>
                  <a:srgbClr val="0D0C0B"/>
                </a:solidFill>
                <a:latin typeface=".VnTime" panose="020B7200000000000000" pitchFamily="34" charset="0"/>
                <a:cs typeface="Arial" panose="020B0604020202020204" pitchFamily="34" charset="0"/>
              </a:defRPr>
            </a:lvl3pPr>
            <a:lvl4pPr marL="1600200" indent="-228600">
              <a:defRPr b="1">
                <a:solidFill>
                  <a:srgbClr val="0D0C0B"/>
                </a:solidFill>
                <a:latin typeface=".VnTime" panose="020B7200000000000000" pitchFamily="34" charset="0"/>
                <a:cs typeface="Arial" panose="020B0604020202020204" pitchFamily="34" charset="0"/>
              </a:defRPr>
            </a:lvl4pPr>
            <a:lvl5pPr marL="2057400" indent="-228600">
              <a:defRPr b="1">
                <a:solidFill>
                  <a:srgbClr val="0D0C0B"/>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800">
                <a:solidFill>
                  <a:schemeClr val="bg1"/>
                </a:solidFill>
              </a:rPr>
              <a:t>3</a:t>
            </a:r>
            <a:r>
              <a:rPr lang="en-US" altLang="en-US" sz="2800">
                <a:solidFill>
                  <a:srgbClr val="FF0000"/>
                </a:solidFill>
              </a:rPr>
              <a:t>. Đäc kÝch th­</a:t>
            </a:r>
            <a:r>
              <a:rPr lang="vi-VN" altLang="en-US" sz="2800">
                <a:solidFill>
                  <a:srgbClr val="FF0000"/>
                </a:solidFill>
                <a:latin typeface="Times New Roman" panose="02020603050405020304" pitchFamily="18" charset="0"/>
                <a:cs typeface="Times New Roman" panose="02020603050405020304" pitchFamily="18" charset="0"/>
              </a:rPr>
              <a:t>ư</a:t>
            </a:r>
            <a:r>
              <a:rPr lang="en-US" altLang="en-US" sz="2800">
                <a:solidFill>
                  <a:srgbClr val="FF0000"/>
                </a:solidFill>
              </a:rPr>
              <a:t>íc</a:t>
            </a:r>
            <a:r>
              <a:rPr lang="en-US" altLang="en-US">
                <a:solidFill>
                  <a:srgbClr val="FF0000"/>
                </a:solidFill>
              </a:rPr>
              <a:t> </a:t>
            </a:r>
          </a:p>
        </p:txBody>
      </p:sp>
      <p:sp>
        <p:nvSpPr>
          <p:cNvPr id="22" name="Text Box 17"/>
          <p:cNvSpPr txBox="1">
            <a:spLocks noChangeArrowheads="1"/>
          </p:cNvSpPr>
          <p:nvPr/>
        </p:nvSpPr>
        <p:spPr bwMode="auto">
          <a:xfrm>
            <a:off x="3200400" y="60340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0D0C0B"/>
                </a:solidFill>
                <a:latin typeface=".VnTime" panose="020B7200000000000000" pitchFamily="34" charset="0"/>
                <a:cs typeface="Arial" panose="020B0604020202020204" pitchFamily="34" charset="0"/>
              </a:defRPr>
            </a:lvl1pPr>
            <a:lvl2pPr marL="742950" indent="-285750">
              <a:defRPr b="1">
                <a:solidFill>
                  <a:srgbClr val="0D0C0B"/>
                </a:solidFill>
                <a:latin typeface=".VnTime" panose="020B7200000000000000" pitchFamily="34" charset="0"/>
                <a:cs typeface="Arial" panose="020B0604020202020204" pitchFamily="34" charset="0"/>
              </a:defRPr>
            </a:lvl2pPr>
            <a:lvl3pPr marL="1143000" indent="-228600">
              <a:defRPr b="1">
                <a:solidFill>
                  <a:srgbClr val="0D0C0B"/>
                </a:solidFill>
                <a:latin typeface=".VnTime" panose="020B7200000000000000" pitchFamily="34" charset="0"/>
                <a:cs typeface="Arial" panose="020B0604020202020204" pitchFamily="34" charset="0"/>
              </a:defRPr>
            </a:lvl3pPr>
            <a:lvl4pPr marL="1600200" indent="-228600">
              <a:defRPr b="1">
                <a:solidFill>
                  <a:srgbClr val="0D0C0B"/>
                </a:solidFill>
                <a:latin typeface=".VnTime" panose="020B7200000000000000" pitchFamily="34" charset="0"/>
                <a:cs typeface="Arial" panose="020B0604020202020204" pitchFamily="34" charset="0"/>
              </a:defRPr>
            </a:lvl4pPr>
            <a:lvl5pPr marL="2057400" indent="-228600">
              <a:defRPr b="1">
                <a:solidFill>
                  <a:srgbClr val="0D0C0B"/>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rgbClr val="0D0C0B"/>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800">
                <a:solidFill>
                  <a:schemeClr val="bg1"/>
                </a:solidFill>
              </a:rPr>
              <a:t>4</a:t>
            </a:r>
            <a:r>
              <a:rPr lang="en-US" altLang="en-US" sz="2800">
                <a:solidFill>
                  <a:srgbClr val="FF0000"/>
                </a:solidFill>
              </a:rPr>
              <a:t>. Đäc c¸c bé phËn</a:t>
            </a:r>
            <a:r>
              <a:rPr lang="en-US" altLang="en-US">
                <a:solidFill>
                  <a:srgbClr val="FF0000"/>
                </a:solidFill>
              </a:rPr>
              <a:t> </a:t>
            </a:r>
          </a:p>
        </p:txBody>
      </p:sp>
    </p:spTree>
    <p:custDataLst>
      <p:tags r:id="rId1"/>
    </p:custDataLst>
    <p:extLst>
      <p:ext uri="{BB962C8B-B14F-4D97-AF65-F5344CB8AC3E}">
        <p14:creationId xmlns:p14="http://schemas.microsoft.com/office/powerpoint/2010/main" val="2428711638"/>
      </p:ext>
    </p:extLst>
  </p:cSld>
  <p:clrMapOvr>
    <a:masterClrMapping/>
  </p:clrMapOvr>
  <p:transition spd="slow">
    <p:wheel spokes="8"/>
    <p:sndAc>
      <p:stSnd>
        <p:snd r:embed="rId4"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36"/>
                                        </p:tgtEl>
                                        <p:attrNameLst>
                                          <p:attrName>style.visibility</p:attrName>
                                        </p:attrNameLst>
                                      </p:cBhvr>
                                      <p:to>
                                        <p:strVal val="visible"/>
                                      </p:to>
                                    </p:set>
                                    <p:animEffect transition="in" filter="fade">
                                      <p:cBhvr>
                                        <p:cTn id="7" dur="500"/>
                                        <p:tgtEl>
                                          <p:spTgt spid="819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38"/>
                                        </p:tgtEl>
                                        <p:attrNameLst>
                                          <p:attrName>style.visibility</p:attrName>
                                        </p:attrNameLst>
                                      </p:cBhvr>
                                      <p:to>
                                        <p:strVal val="visible"/>
                                      </p:to>
                                    </p:set>
                                    <p:animEffect transition="in" filter="fade">
                                      <p:cBhvr>
                                        <p:cTn id="12" dur="1000"/>
                                        <p:tgtEl>
                                          <p:spTgt spid="81938"/>
                                        </p:tgtEl>
                                      </p:cBhvr>
                                    </p:animEffect>
                                    <p:anim calcmode="lin" valueType="num">
                                      <p:cBhvr>
                                        <p:cTn id="13" dur="1000" fill="hold"/>
                                        <p:tgtEl>
                                          <p:spTgt spid="81938"/>
                                        </p:tgtEl>
                                        <p:attrNameLst>
                                          <p:attrName>ppt_x</p:attrName>
                                        </p:attrNameLst>
                                      </p:cBhvr>
                                      <p:tavLst>
                                        <p:tav tm="0">
                                          <p:val>
                                            <p:strVal val="#ppt_x"/>
                                          </p:val>
                                        </p:tav>
                                        <p:tav tm="100000">
                                          <p:val>
                                            <p:strVal val="#ppt_x"/>
                                          </p:val>
                                        </p:tav>
                                      </p:tavLst>
                                    </p:anim>
                                    <p:anim calcmode="lin" valueType="num">
                                      <p:cBhvr>
                                        <p:cTn id="14" dur="1000" fill="hold"/>
                                        <p:tgtEl>
                                          <p:spTgt spid="819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1922"/>
                                        </p:tgtEl>
                                        <p:attrNameLst>
                                          <p:attrName>style.visibility</p:attrName>
                                        </p:attrNameLst>
                                      </p:cBhvr>
                                      <p:to>
                                        <p:strVal val="visible"/>
                                      </p:to>
                                    </p:set>
                                    <p:animEffect transition="in" filter="wipe(down)">
                                      <p:cBhvr>
                                        <p:cTn id="19" dur="500"/>
                                        <p:tgtEl>
                                          <p:spTgt spid="8192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1924"/>
                                        </p:tgtEl>
                                        <p:attrNameLst>
                                          <p:attrName>style.visibility</p:attrName>
                                        </p:attrNameLst>
                                      </p:cBhvr>
                                      <p:to>
                                        <p:strVal val="visible"/>
                                      </p:to>
                                    </p:set>
                                    <p:animEffect transition="in" filter="wipe(down)">
                                      <p:cBhvr>
                                        <p:cTn id="22" dur="500"/>
                                        <p:tgtEl>
                                          <p:spTgt spid="819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925"/>
                                        </p:tgtEl>
                                        <p:attrNameLst>
                                          <p:attrName>style.visibility</p:attrName>
                                        </p:attrNameLst>
                                      </p:cBhvr>
                                      <p:to>
                                        <p:strVal val="visible"/>
                                      </p:to>
                                    </p:set>
                                    <p:animEffect transition="in" filter="wipe(down)">
                                      <p:cBhvr>
                                        <p:cTn id="25" dur="500"/>
                                        <p:tgtEl>
                                          <p:spTgt spid="819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1926"/>
                                        </p:tgtEl>
                                        <p:attrNameLst>
                                          <p:attrName>style.visibility</p:attrName>
                                        </p:attrNameLst>
                                      </p:cBhvr>
                                      <p:to>
                                        <p:strVal val="visible"/>
                                      </p:to>
                                    </p:set>
                                    <p:animEffect transition="in" filter="wipe(down)">
                                      <p:cBhvr>
                                        <p:cTn id="28" dur="500"/>
                                        <p:tgtEl>
                                          <p:spTgt spid="819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1927"/>
                                        </p:tgtEl>
                                        <p:attrNameLst>
                                          <p:attrName>style.visibility</p:attrName>
                                        </p:attrNameLst>
                                      </p:cBhvr>
                                      <p:to>
                                        <p:strVal val="visible"/>
                                      </p:to>
                                    </p:set>
                                    <p:animEffect transition="in" filter="wipe(down)">
                                      <p:cBhvr>
                                        <p:cTn id="31" dur="500"/>
                                        <p:tgtEl>
                                          <p:spTgt spid="819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1928"/>
                                        </p:tgtEl>
                                        <p:attrNameLst>
                                          <p:attrName>style.visibility</p:attrName>
                                        </p:attrNameLst>
                                      </p:cBhvr>
                                      <p:to>
                                        <p:strVal val="visible"/>
                                      </p:to>
                                    </p:set>
                                    <p:animEffect transition="in" filter="wipe(down)">
                                      <p:cBhvr>
                                        <p:cTn id="34" dur="500"/>
                                        <p:tgtEl>
                                          <p:spTgt spid="8192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1929"/>
                                        </p:tgtEl>
                                        <p:attrNameLst>
                                          <p:attrName>style.visibility</p:attrName>
                                        </p:attrNameLst>
                                      </p:cBhvr>
                                      <p:to>
                                        <p:strVal val="visible"/>
                                      </p:to>
                                    </p:set>
                                    <p:animEffect transition="in" filter="wipe(down)">
                                      <p:cBhvr>
                                        <p:cTn id="37" dur="500"/>
                                        <p:tgtEl>
                                          <p:spTgt spid="8192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1930"/>
                                        </p:tgtEl>
                                        <p:attrNameLst>
                                          <p:attrName>style.visibility</p:attrName>
                                        </p:attrNameLst>
                                      </p:cBhvr>
                                      <p:to>
                                        <p:strVal val="visible"/>
                                      </p:to>
                                    </p:set>
                                    <p:animEffect transition="in" filter="wipe(down)">
                                      <p:cBhvr>
                                        <p:cTn id="40" dur="500"/>
                                        <p:tgtEl>
                                          <p:spTgt spid="8193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1935"/>
                                        </p:tgtEl>
                                        <p:attrNameLst>
                                          <p:attrName>style.visibility</p:attrName>
                                        </p:attrNameLst>
                                      </p:cBhvr>
                                      <p:to>
                                        <p:strVal val="visible"/>
                                      </p:to>
                                    </p:set>
                                    <p:animEffect transition="in" filter="barn(inVertical)">
                                      <p:cBhvr>
                                        <p:cTn id="45" dur="500"/>
                                        <p:tgtEl>
                                          <p:spTgt spid="819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P spid="81924" grpId="0" animBg="1"/>
      <p:bldP spid="81925" grpId="0" animBg="1"/>
      <p:bldP spid="81926" grpId="0" animBg="1"/>
      <p:bldP spid="81927" grpId="0" animBg="1"/>
      <p:bldP spid="81928" grpId="0" animBg="1"/>
      <p:bldP spid="81929" grpId="0" animBg="1"/>
      <p:bldP spid="81930" grpId="0" animBg="1"/>
      <p:bldP spid="81935" grpId="0"/>
      <p:bldP spid="81936" grpId="0"/>
      <p:bldP spid="81938" grpId="0" animBg="1"/>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Ki hi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23" y="110534"/>
            <a:ext cx="11945815" cy="679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7539" y="3124200"/>
            <a:ext cx="2391507" cy="5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3600">
                <a:solidFill>
                  <a:srgbClr val="FF0000"/>
                </a:solidFill>
              </a:rPr>
              <a:t>2</a:t>
            </a:r>
            <a:endParaRPr lang="en-US" sz="3600">
              <a:solidFill>
                <a:srgbClr val="FF0000"/>
              </a:solidFill>
            </a:endParaRPr>
          </a:p>
        </p:txBody>
      </p:sp>
      <p:sp>
        <p:nvSpPr>
          <p:cNvPr id="4" name="Rectangle 3"/>
          <p:cNvSpPr/>
          <p:nvPr/>
        </p:nvSpPr>
        <p:spPr>
          <a:xfrm>
            <a:off x="6195646" y="5156814"/>
            <a:ext cx="2391507" cy="5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3600">
                <a:solidFill>
                  <a:srgbClr val="FF0000"/>
                </a:solidFill>
              </a:rPr>
              <a:t>6</a:t>
            </a:r>
            <a:endParaRPr lang="en-US" sz="3600">
              <a:solidFill>
                <a:srgbClr val="FF0000"/>
              </a:solidFill>
            </a:endParaRPr>
          </a:p>
        </p:txBody>
      </p:sp>
      <p:sp>
        <p:nvSpPr>
          <p:cNvPr id="5" name="Rectangle 4"/>
          <p:cNvSpPr/>
          <p:nvPr/>
        </p:nvSpPr>
        <p:spPr>
          <a:xfrm>
            <a:off x="6137030" y="3405554"/>
            <a:ext cx="2391507" cy="5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3600">
                <a:solidFill>
                  <a:srgbClr val="FF0000"/>
                </a:solidFill>
              </a:rPr>
              <a:t>5</a:t>
            </a:r>
            <a:endParaRPr lang="en-US" sz="3600">
              <a:solidFill>
                <a:srgbClr val="FF0000"/>
              </a:solidFill>
            </a:endParaRPr>
          </a:p>
        </p:txBody>
      </p:sp>
      <p:sp>
        <p:nvSpPr>
          <p:cNvPr id="6" name="Rectangle 5"/>
          <p:cNvSpPr/>
          <p:nvPr/>
        </p:nvSpPr>
        <p:spPr>
          <a:xfrm>
            <a:off x="6137030" y="1406769"/>
            <a:ext cx="2391507" cy="5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4</a:t>
            </a:r>
            <a:endParaRPr lang="en-US" sz="3600">
              <a:solidFill>
                <a:srgbClr val="FF0000"/>
              </a:solidFill>
            </a:endParaRPr>
          </a:p>
        </p:txBody>
      </p:sp>
      <p:sp>
        <p:nvSpPr>
          <p:cNvPr id="7" name="Rectangle 6"/>
          <p:cNvSpPr/>
          <p:nvPr/>
        </p:nvSpPr>
        <p:spPr>
          <a:xfrm>
            <a:off x="381001" y="5378379"/>
            <a:ext cx="2391507" cy="5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3600">
                <a:solidFill>
                  <a:srgbClr val="FF0000"/>
                </a:solidFill>
              </a:rPr>
              <a:t>3</a:t>
            </a:r>
            <a:endParaRPr lang="en-US" sz="3600">
              <a:solidFill>
                <a:srgbClr val="FF0000"/>
              </a:solidFill>
            </a:endParaRPr>
          </a:p>
        </p:txBody>
      </p:sp>
      <p:sp>
        <p:nvSpPr>
          <p:cNvPr id="8" name="Rectangle 7"/>
          <p:cNvSpPr/>
          <p:nvPr/>
        </p:nvSpPr>
        <p:spPr>
          <a:xfrm>
            <a:off x="580293" y="1327221"/>
            <a:ext cx="2391507" cy="580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1</a:t>
            </a:r>
            <a:endParaRPr lang="en-US" sz="3600">
              <a:solidFill>
                <a:srgbClr val="FF0000"/>
              </a:solidFill>
            </a:endParaRPr>
          </a:p>
        </p:txBody>
      </p:sp>
    </p:spTree>
    <p:custDataLst>
      <p:tags r:id="rId1"/>
    </p:custDataLst>
    <p:extLst>
      <p:ext uri="{BB962C8B-B14F-4D97-AF65-F5344CB8AC3E}">
        <p14:creationId xmlns:p14="http://schemas.microsoft.com/office/powerpoint/2010/main" val="2681542401"/>
      </p:ext>
    </p:extLst>
  </p:cSld>
  <p:clrMapOvr>
    <a:masterClrMapping/>
  </p:clrMapOvr>
  <p:transition spd="slow">
    <p:wheel spokes="8"/>
    <p:sndAc>
      <p:stSnd>
        <p:snd r:embed="rId3"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5957"/>
                                        </p:tgtEl>
                                        <p:attrNameLst>
                                          <p:attrName>style.visibility</p:attrName>
                                        </p:attrNameLst>
                                      </p:cBhvr>
                                      <p:to>
                                        <p:strVal val="visible"/>
                                      </p:to>
                                    </p:set>
                                  </p:childTnLst>
                                </p:cTn>
                              </p:par>
                            </p:childTnLst>
                          </p:cTn>
                        </p:par>
                        <p:par>
                          <p:cTn id="7" fill="hold" nodeType="afterGroup">
                            <p:stCondLst>
                              <p:cond delay="0"/>
                            </p:stCondLst>
                            <p:childTnLst>
                              <p:par>
                                <p:cTn id="8" presetID="6" presetClass="entr" presetSubtype="16" fill="hold" nodeType="after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circle(in)">
                                      <p:cBhvr>
                                        <p:cTn id="10" dur="2000"/>
                                        <p:tgtEl>
                                          <p:spTgt spid="12595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5"/>
                                        </p:tgtEl>
                                      </p:cBhvr>
                                    </p:animEffect>
                                    <p:anim calcmode="lin" valueType="num">
                                      <p:cBhvr>
                                        <p:cTn id="35" dur="1000"/>
                                        <p:tgtEl>
                                          <p:spTgt spid="5"/>
                                        </p:tgtEl>
                                        <p:attrNameLst>
                                          <p:attrName>ppt_x</p:attrName>
                                        </p:attrNameLst>
                                      </p:cBhvr>
                                      <p:tavLst>
                                        <p:tav tm="0">
                                          <p:val>
                                            <p:strVal val="ppt_x"/>
                                          </p:val>
                                        </p:tav>
                                        <p:tav tm="100000">
                                          <p:val>
                                            <p:strVal val="ppt_x"/>
                                          </p:val>
                                        </p:tav>
                                      </p:tavLst>
                                    </p:anim>
                                    <p:anim calcmode="lin" valueType="num">
                                      <p:cBhvr>
                                        <p:cTn id="36" dur="1000"/>
                                        <p:tgtEl>
                                          <p:spTgt spid="5"/>
                                        </p:tgtEl>
                                        <p:attrNameLst>
                                          <p:attrName>ppt_y</p:attrName>
                                        </p:attrNameLst>
                                      </p:cBhvr>
                                      <p:tavLst>
                                        <p:tav tm="0">
                                          <p:val>
                                            <p:strVal val="ppt_y"/>
                                          </p:val>
                                        </p:tav>
                                        <p:tav tm="100000">
                                          <p:val>
                                            <p:strVal val="ppt_y+.1"/>
                                          </p:val>
                                        </p:tav>
                                      </p:tavLst>
                                    </p:anim>
                                    <p:set>
                                      <p:cBhvr>
                                        <p:cTn id="37" dur="1" fill="hold">
                                          <p:stCondLst>
                                            <p:cond delay="9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4"/>
                                        </p:tgtEl>
                                        <p:attrNameLst>
                                          <p:attrName>ppt_x</p:attrName>
                                        </p:attrNameLst>
                                      </p:cBhvr>
                                      <p:tavLst>
                                        <p:tav tm="0">
                                          <p:val>
                                            <p:strVal val="ppt_x"/>
                                          </p:val>
                                        </p:tav>
                                        <p:tav tm="100000">
                                          <p:val>
                                            <p:strVal val="ppt_x"/>
                                          </p:val>
                                        </p:tav>
                                      </p:tavLst>
                                    </p:anim>
                                    <p:anim calcmode="lin" valueType="num">
                                      <p:cBhvr additive="base">
                                        <p:cTn id="42" dur="500"/>
                                        <p:tgtEl>
                                          <p:spTgt spid="4"/>
                                        </p:tgtEl>
                                        <p:attrNameLst>
                                          <p:attrName>ppt_y</p:attrName>
                                        </p:attrNameLst>
                                      </p:cBhvr>
                                      <p:tavLst>
                                        <p:tav tm="0">
                                          <p:val>
                                            <p:strVal val="ppt_y"/>
                                          </p:val>
                                        </p:tav>
                                        <p:tav tm="100000">
                                          <p:val>
                                            <p:strVal val="1+ppt_h/2"/>
                                          </p:val>
                                        </p:tav>
                                      </p:tavLst>
                                    </p:anim>
                                    <p:set>
                                      <p:cBhvr>
                                        <p:cTn id="4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7566" y="304800"/>
            <a:ext cx="11273022" cy="6142653"/>
          </a:xfrm>
          <a:prstGeom prst="rect">
            <a:avLst/>
          </a:prstGeom>
        </p:spPr>
      </p:pic>
      <p:sp>
        <p:nvSpPr>
          <p:cNvPr id="2" name="Rectangle 1"/>
          <p:cNvSpPr/>
          <p:nvPr/>
        </p:nvSpPr>
        <p:spPr>
          <a:xfrm>
            <a:off x="773723" y="2233246"/>
            <a:ext cx="2098431" cy="1705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4000">
                <a:solidFill>
                  <a:srgbClr val="FF0000"/>
                </a:solidFill>
              </a:rPr>
              <a:t>1</a:t>
            </a:r>
            <a:endParaRPr lang="en-US" sz="4000">
              <a:solidFill>
                <a:srgbClr val="FF0000"/>
              </a:solidFill>
            </a:endParaRPr>
          </a:p>
        </p:txBody>
      </p:sp>
      <p:sp>
        <p:nvSpPr>
          <p:cNvPr id="6" name="Rectangle 5"/>
          <p:cNvSpPr/>
          <p:nvPr/>
        </p:nvSpPr>
        <p:spPr>
          <a:xfrm>
            <a:off x="5428022" y="4466492"/>
            <a:ext cx="2098431" cy="1705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4000">
                <a:solidFill>
                  <a:srgbClr val="FF0000"/>
                </a:solidFill>
              </a:rPr>
              <a:t>4</a:t>
            </a:r>
            <a:endParaRPr lang="en-US" sz="4000">
              <a:solidFill>
                <a:srgbClr val="FF0000"/>
              </a:solidFill>
            </a:endParaRPr>
          </a:p>
        </p:txBody>
      </p:sp>
      <p:sp>
        <p:nvSpPr>
          <p:cNvPr id="7" name="Rectangle 6"/>
          <p:cNvSpPr/>
          <p:nvPr/>
        </p:nvSpPr>
        <p:spPr>
          <a:xfrm>
            <a:off x="773723" y="4466492"/>
            <a:ext cx="2098431" cy="1705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4000">
                <a:solidFill>
                  <a:srgbClr val="FF0000"/>
                </a:solidFill>
              </a:rPr>
              <a:t>2</a:t>
            </a:r>
            <a:endParaRPr lang="en-US" sz="4000">
              <a:solidFill>
                <a:srgbClr val="FF0000"/>
              </a:solidFill>
            </a:endParaRPr>
          </a:p>
        </p:txBody>
      </p:sp>
      <p:sp>
        <p:nvSpPr>
          <p:cNvPr id="8" name="Rectangle 7"/>
          <p:cNvSpPr/>
          <p:nvPr/>
        </p:nvSpPr>
        <p:spPr>
          <a:xfrm>
            <a:off x="5340339" y="2233246"/>
            <a:ext cx="2273799" cy="1705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 </a:t>
            </a:r>
            <a:r>
              <a:rPr lang="vi-VN" sz="4000">
                <a:solidFill>
                  <a:srgbClr val="FF0000"/>
                </a:solidFill>
              </a:rPr>
              <a:t>3</a:t>
            </a:r>
            <a:endParaRPr lang="en-US" sz="4000">
              <a:solidFill>
                <a:srgbClr val="FF0000"/>
              </a:solidFill>
            </a:endParaRPr>
          </a:p>
        </p:txBody>
      </p:sp>
    </p:spTree>
    <p:custDataLst>
      <p:tags r:id="rId1"/>
    </p:custDataLst>
    <p:extLst>
      <p:ext uri="{BB962C8B-B14F-4D97-AF65-F5344CB8AC3E}">
        <p14:creationId xmlns:p14="http://schemas.microsoft.com/office/powerpoint/2010/main" val="37609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0" nodeType="clickEffect">
                                  <p:stCondLst>
                                    <p:cond delay="0"/>
                                  </p:stCondLst>
                                  <p:childTnLst>
                                    <p:animEffect transition="out" filter="circle(out)">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5.3 theo trình tự bảng 5.2</a:t>
            </a:r>
          </a:p>
        </p:txBody>
      </p:sp>
      <p:pic>
        <p:nvPicPr>
          <p:cNvPr id="5" name="Picture 4"/>
          <p:cNvPicPr>
            <a:picLocks noChangeAspect="1"/>
          </p:cNvPicPr>
          <p:nvPr/>
        </p:nvPicPr>
        <p:blipFill>
          <a:blip r:embed="rId4"/>
          <a:stretch>
            <a:fillRect/>
          </a:stretch>
        </p:blipFill>
        <p:spPr>
          <a:xfrm>
            <a:off x="456612" y="1236611"/>
            <a:ext cx="10973389" cy="5416115"/>
          </a:xfrm>
          <a:prstGeom prst="rect">
            <a:avLst/>
          </a:prstGeom>
        </p:spPr>
      </p:pic>
    </p:spTree>
    <p:custDataLst>
      <p:tags r:id="rId1"/>
    </p:custDataLst>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7" descr="N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584" y="1467309"/>
            <a:ext cx="8856785" cy="487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6127750"/>
            <a:ext cx="3200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789" y="650535"/>
            <a:ext cx="11582400" cy="646331"/>
          </a:xfrm>
          <a:prstGeom prst="rect">
            <a:avLst/>
          </a:prstGeom>
        </p:spPr>
        <p:txBody>
          <a:bodyPr wrap="square">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BÀI 5: BẢN VẼ NHÀ</a:t>
            </a:r>
          </a:p>
        </p:txBody>
      </p:sp>
    </p:spTree>
    <p:custDataLst>
      <p:tags r:id="rId1"/>
    </p:custDataLst>
    <p:extLst>
      <p:ext uri="{BB962C8B-B14F-4D97-AF65-F5344CB8AC3E}">
        <p14:creationId xmlns:p14="http://schemas.microsoft.com/office/powerpoint/2010/main" val="3912655804"/>
      </p:ext>
    </p:extLst>
  </p:cSld>
  <p:clrMapOvr>
    <a:masterClrMapping/>
  </p:clrMapOvr>
  <p:transition spd="slow">
    <p:zoom/>
    <p:sndAc>
      <p:stSnd>
        <p:snd r:embed="rId4"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Rectangle 8"/>
          <p:cNvSpPr>
            <a:spLocks noChangeArrowheads="1"/>
          </p:cNvSpPr>
          <p:nvPr/>
        </p:nvSpPr>
        <p:spPr bwMode="auto">
          <a:xfrm>
            <a:off x="7810677" y="5357613"/>
            <a:ext cx="3703033"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000">
                <a:solidFill>
                  <a:srgbClr val="FF0000"/>
                </a:solidFill>
                <a:latin typeface=".VnTime" panose="020B7200000000000000" pitchFamily="34" charset="0"/>
              </a:rPr>
              <a:t> </a:t>
            </a:r>
            <a:r>
              <a:rPr lang="en-US" altLang="en-US" sz="2000">
                <a:latin typeface=".VnTime" panose="020B7200000000000000" pitchFamily="34" charset="0"/>
              </a:rPr>
              <a:t>- 3 phßng</a:t>
            </a:r>
          </a:p>
          <a:p>
            <a:pPr eaLnBrk="1" hangingPunct="1">
              <a:buFontTx/>
              <a:buNone/>
            </a:pPr>
            <a:r>
              <a:rPr lang="en-US" altLang="en-US" sz="2000">
                <a:latin typeface=".VnTime" panose="020B7200000000000000" pitchFamily="34" charset="0"/>
              </a:rPr>
              <a:t> - 1 cöa ®i hai c¸nh , 6 cöa sæ ®¬n</a:t>
            </a:r>
          </a:p>
          <a:p>
            <a:pPr eaLnBrk="1" hangingPunct="1">
              <a:buFontTx/>
              <a:buNone/>
            </a:pPr>
            <a:r>
              <a:rPr lang="en-US" altLang="en-US" sz="2000">
                <a:latin typeface=".VnTime" panose="020B7200000000000000" pitchFamily="34" charset="0"/>
              </a:rPr>
              <a:t> - 1 hiªn cã lan can</a:t>
            </a:r>
          </a:p>
        </p:txBody>
      </p:sp>
      <p:sp>
        <p:nvSpPr>
          <p:cNvPr id="106507" name="Rectangle 11"/>
          <p:cNvSpPr>
            <a:spLocks noChangeArrowheads="1"/>
          </p:cNvSpPr>
          <p:nvPr/>
        </p:nvSpPr>
        <p:spPr bwMode="auto">
          <a:xfrm>
            <a:off x="7596347" y="2863267"/>
            <a:ext cx="4147281"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000">
                <a:solidFill>
                  <a:srgbClr val="FF0000"/>
                </a:solidFill>
                <a:latin typeface=".VnTime" panose="020B7200000000000000" pitchFamily="34" charset="0"/>
              </a:rPr>
              <a:t>- </a:t>
            </a:r>
            <a:r>
              <a:rPr lang="en-US" altLang="en-US" sz="1800">
                <a:solidFill>
                  <a:srgbClr val="FF0000"/>
                </a:solidFill>
                <a:latin typeface=".VnTime" panose="020B7200000000000000" pitchFamily="34" charset="0"/>
              </a:rPr>
              <a:t>6300, 4800 , 4800</a:t>
            </a:r>
          </a:p>
          <a:p>
            <a:pPr eaLnBrk="1" hangingPunct="1">
              <a:buFontTx/>
              <a:buNone/>
            </a:pPr>
            <a:r>
              <a:rPr lang="en-US" altLang="en-US" sz="1800">
                <a:solidFill>
                  <a:srgbClr val="FF0000"/>
                </a:solidFill>
                <a:latin typeface=".VnTime" panose="020B7200000000000000" pitchFamily="34" charset="0"/>
              </a:rPr>
              <a:t> - Phßng sinh ho¹t chung</a:t>
            </a:r>
          </a:p>
          <a:p>
            <a:pPr eaLnBrk="1" hangingPunct="1">
              <a:buFontTx/>
              <a:buNone/>
            </a:pPr>
            <a:r>
              <a:rPr lang="en-US" altLang="en-US" sz="1800">
                <a:solidFill>
                  <a:srgbClr val="FF0000"/>
                </a:solidFill>
                <a:latin typeface=".VnTime" panose="020B7200000000000000" pitchFamily="34" charset="0"/>
              </a:rPr>
              <a:t> (4800 x 2400) + (2400 x 600)</a:t>
            </a:r>
          </a:p>
          <a:p>
            <a:pPr eaLnBrk="1" hangingPunct="1">
              <a:buFontTx/>
              <a:buNone/>
            </a:pPr>
            <a:r>
              <a:rPr lang="en-US" altLang="en-US" sz="1800">
                <a:solidFill>
                  <a:srgbClr val="FF0000"/>
                </a:solidFill>
                <a:latin typeface=".VnTime" panose="020B7200000000000000" pitchFamily="34" charset="0"/>
              </a:rPr>
              <a:t>  - Phßng ngñ: 2400 x 2400</a:t>
            </a:r>
          </a:p>
          <a:p>
            <a:pPr eaLnBrk="1" hangingPunct="1">
              <a:buFontTx/>
              <a:buNone/>
            </a:pPr>
            <a:r>
              <a:rPr lang="en-US" altLang="en-US" sz="1800">
                <a:solidFill>
                  <a:srgbClr val="FF0000"/>
                </a:solidFill>
                <a:latin typeface=".VnTime" panose="020B7200000000000000" pitchFamily="34" charset="0"/>
              </a:rPr>
              <a:t>  - Hiªn réng: 1500 x 2400</a:t>
            </a:r>
          </a:p>
          <a:p>
            <a:pPr eaLnBrk="1" hangingPunct="1">
              <a:buFontTx/>
              <a:buNone/>
            </a:pPr>
            <a:r>
              <a:rPr lang="en-US" altLang="en-US" sz="1800">
                <a:solidFill>
                  <a:srgbClr val="FF0000"/>
                </a:solidFill>
                <a:latin typeface=".VnTime" panose="020B7200000000000000" pitchFamily="34" charset="0"/>
              </a:rPr>
              <a:t>  - NÒn cao: 600</a:t>
            </a:r>
            <a:r>
              <a:rPr lang="vi-VN" altLang="en-US" sz="1800">
                <a:solidFill>
                  <a:srgbClr val="FF0000"/>
                </a:solidFill>
                <a:latin typeface=".VnTime" panose="020B7200000000000000" pitchFamily="34" charset="0"/>
              </a:rPr>
              <a:t> ,</a:t>
            </a:r>
            <a:r>
              <a:rPr lang="en-US" altLang="en-US" sz="1800">
                <a:solidFill>
                  <a:srgbClr val="FF0000"/>
                </a:solidFill>
                <a:latin typeface=".VnTime" panose="020B7200000000000000" pitchFamily="34" charset="0"/>
              </a:rPr>
              <a:t> T­</a:t>
            </a:r>
            <a:r>
              <a:rPr lang="vi-VN" altLang="en-US" sz="1800">
                <a:solidFill>
                  <a:srgbClr val="FF0000"/>
                </a:solidFill>
                <a:latin typeface=".VnTime" panose="020B7200000000000000" pitchFamily="34" charset="0"/>
              </a:rPr>
              <a:t>ư</a:t>
            </a:r>
            <a:r>
              <a:rPr lang="en-US" altLang="en-US" sz="1800">
                <a:solidFill>
                  <a:srgbClr val="FF0000"/>
                </a:solidFill>
                <a:latin typeface=".VnTime" panose="020B7200000000000000" pitchFamily="34" charset="0"/>
              </a:rPr>
              <a:t>êng cao: 2700</a:t>
            </a:r>
          </a:p>
          <a:p>
            <a:pPr eaLnBrk="1" hangingPunct="1">
              <a:buFontTx/>
              <a:buNone/>
            </a:pPr>
            <a:r>
              <a:rPr lang="en-US" altLang="en-US" sz="1800">
                <a:solidFill>
                  <a:srgbClr val="FF0000"/>
                </a:solidFill>
                <a:latin typeface=".VnTime" panose="020B7200000000000000" pitchFamily="34" charset="0"/>
              </a:rPr>
              <a:t>  - M¸i cao: 1500</a:t>
            </a:r>
          </a:p>
          <a:p>
            <a:pPr eaLnBrk="1" hangingPunct="1">
              <a:buFontTx/>
              <a:buNone/>
            </a:pPr>
            <a:r>
              <a:rPr lang="en-US" altLang="en-US" sz="1600">
                <a:solidFill>
                  <a:srgbClr val="0D0C0B"/>
                </a:solidFill>
                <a:latin typeface=".VnTime" panose="020B7200000000000000" pitchFamily="34" charset="0"/>
              </a:rPr>
              <a:t> </a:t>
            </a:r>
          </a:p>
        </p:txBody>
      </p:sp>
      <p:sp>
        <p:nvSpPr>
          <p:cNvPr id="106510" name="Rectangle 14"/>
          <p:cNvSpPr>
            <a:spLocks noChangeArrowheads="1"/>
          </p:cNvSpPr>
          <p:nvPr/>
        </p:nvSpPr>
        <p:spPr bwMode="auto">
          <a:xfrm>
            <a:off x="7596347" y="2017550"/>
            <a:ext cx="3370593"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altLang="en-US" sz="1600">
                <a:solidFill>
                  <a:srgbClr val="0D0C0B"/>
                </a:solidFill>
                <a:latin typeface=".VnTime" panose="020B7200000000000000" pitchFamily="34" charset="0"/>
              </a:rPr>
              <a:t> </a:t>
            </a:r>
            <a:r>
              <a:rPr lang="en-US" altLang="en-US" sz="2000">
                <a:solidFill>
                  <a:schemeClr val="accent1"/>
                </a:solidFill>
                <a:latin typeface=".VnTime" panose="020B7200000000000000" pitchFamily="34" charset="0"/>
              </a:rPr>
              <a:t>- MÆt ®øng</a:t>
            </a:r>
            <a:r>
              <a:rPr lang="vi-VN" altLang="en-US" sz="2000">
                <a:solidFill>
                  <a:schemeClr val="accent1"/>
                </a:solidFill>
                <a:latin typeface=".VnTime" panose="020B7200000000000000" pitchFamily="34" charset="0"/>
              </a:rPr>
              <a:t> ,</a:t>
            </a:r>
            <a:r>
              <a:rPr lang="en-US" altLang="en-US" sz="2000">
                <a:solidFill>
                  <a:schemeClr val="accent1"/>
                </a:solidFill>
                <a:latin typeface=".VnTime" panose="020B7200000000000000" pitchFamily="34" charset="0"/>
              </a:rPr>
              <a:t> mÆt b»ng</a:t>
            </a:r>
          </a:p>
          <a:p>
            <a:pPr eaLnBrk="1" hangingPunct="1">
              <a:buFontTx/>
              <a:buNone/>
            </a:pPr>
            <a:r>
              <a:rPr lang="en-US" altLang="en-US" sz="2000">
                <a:solidFill>
                  <a:schemeClr val="accent1"/>
                </a:solidFill>
                <a:latin typeface=".VnTime" panose="020B7200000000000000" pitchFamily="34" charset="0"/>
              </a:rPr>
              <a:t> - MÆt c¾t A - A</a:t>
            </a:r>
            <a:endParaRPr lang="en-US" altLang="en-US" sz="1600">
              <a:solidFill>
                <a:schemeClr val="accent1"/>
              </a:solidFill>
              <a:latin typeface=".VnTime" panose="020B7200000000000000" pitchFamily="34" charset="0"/>
            </a:endParaRPr>
          </a:p>
        </p:txBody>
      </p:sp>
      <p:sp>
        <p:nvSpPr>
          <p:cNvPr id="106513" name="Rectangle 17"/>
          <p:cNvSpPr>
            <a:spLocks noChangeArrowheads="1"/>
          </p:cNvSpPr>
          <p:nvPr/>
        </p:nvSpPr>
        <p:spPr bwMode="auto">
          <a:xfrm>
            <a:off x="7810677" y="1195088"/>
            <a:ext cx="4678285"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000">
                <a:solidFill>
                  <a:srgbClr val="FF0000"/>
                </a:solidFill>
                <a:latin typeface=".VnTime" panose="020B7200000000000000" pitchFamily="34" charset="0"/>
              </a:rPr>
              <a:t>  - Nhµ mét tÇng</a:t>
            </a:r>
          </a:p>
          <a:p>
            <a:pPr eaLnBrk="1" hangingPunct="1">
              <a:buFontTx/>
              <a:buNone/>
            </a:pPr>
            <a:r>
              <a:rPr lang="en-US" altLang="en-US" sz="2000">
                <a:solidFill>
                  <a:srgbClr val="FF0000"/>
                </a:solidFill>
                <a:latin typeface=".VnTime" panose="020B7200000000000000" pitchFamily="34" charset="0"/>
              </a:rPr>
              <a:t>  - 1: 100</a:t>
            </a:r>
          </a:p>
        </p:txBody>
      </p:sp>
      <p:sp>
        <p:nvSpPr>
          <p:cNvPr id="19462" name="Rectangle 20"/>
          <p:cNvSpPr>
            <a:spLocks noChangeArrowheads="1"/>
          </p:cNvSpPr>
          <p:nvPr/>
        </p:nvSpPr>
        <p:spPr bwMode="auto">
          <a:xfrm>
            <a:off x="7511245" y="321964"/>
            <a:ext cx="2971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solidFill>
                  <a:srgbClr val="4A26BC"/>
                </a:solidFill>
                <a:latin typeface=".VnTime" panose="020B7200000000000000" pitchFamily="34" charset="0"/>
              </a:rPr>
              <a:t>B¶n vÏ nhµ mét tÇng</a:t>
            </a:r>
          </a:p>
        </p:txBody>
      </p:sp>
      <p:grpSp>
        <p:nvGrpSpPr>
          <p:cNvPr id="19463" name="Group 40"/>
          <p:cNvGrpSpPr>
            <a:grpSpLocks/>
          </p:cNvGrpSpPr>
          <p:nvPr/>
        </p:nvGrpSpPr>
        <p:grpSpPr bwMode="auto">
          <a:xfrm>
            <a:off x="1010426" y="369513"/>
            <a:ext cx="6457658" cy="6016612"/>
            <a:chOff x="615913" y="745541"/>
            <a:chExt cx="7251554" cy="5737210"/>
          </a:xfrm>
        </p:grpSpPr>
        <p:sp>
          <p:nvSpPr>
            <p:cNvPr id="19477" name="Rectangle 9"/>
            <p:cNvSpPr>
              <a:spLocks noChangeArrowheads="1"/>
            </p:cNvSpPr>
            <p:nvPr/>
          </p:nvSpPr>
          <p:spPr bwMode="auto">
            <a:xfrm>
              <a:off x="3967350" y="5339751"/>
              <a:ext cx="33528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400">
                  <a:solidFill>
                    <a:srgbClr val="0D0C0B"/>
                  </a:solidFill>
                  <a:latin typeface=".VnTime" panose="020B7200000000000000" pitchFamily="34" charset="0"/>
                </a:rPr>
                <a:t>- Sè phßng</a:t>
              </a:r>
            </a:p>
            <a:p>
              <a:pPr eaLnBrk="1" hangingPunct="1">
                <a:buFontTx/>
                <a:buNone/>
              </a:pPr>
              <a:r>
                <a:rPr lang="en-US" altLang="en-US" sz="2400">
                  <a:solidFill>
                    <a:srgbClr val="0D0C0B"/>
                  </a:solidFill>
                  <a:latin typeface=".VnTime" panose="020B7200000000000000" pitchFamily="34" charset="0"/>
                </a:rPr>
                <a:t> - Sè cöa ®i vµ cöa sæ:</a:t>
              </a:r>
            </a:p>
            <a:p>
              <a:pPr eaLnBrk="1" hangingPunct="1">
                <a:buFontTx/>
                <a:buNone/>
              </a:pPr>
              <a:r>
                <a:rPr lang="en-US" altLang="en-US" sz="2400">
                  <a:solidFill>
                    <a:srgbClr val="0D0C0B"/>
                  </a:solidFill>
                  <a:latin typeface=".VnTime" panose="020B7200000000000000" pitchFamily="34" charset="0"/>
                </a:rPr>
                <a:t>- C¸c bé phËn kh¸c:</a:t>
              </a:r>
            </a:p>
          </p:txBody>
        </p:sp>
        <p:sp>
          <p:nvSpPr>
            <p:cNvPr id="19478" name="Rectangle 10"/>
            <p:cNvSpPr>
              <a:spLocks noChangeArrowheads="1"/>
            </p:cNvSpPr>
            <p:nvPr/>
          </p:nvSpPr>
          <p:spPr bwMode="auto">
            <a:xfrm>
              <a:off x="1200505" y="5339751"/>
              <a:ext cx="1524000" cy="10144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sz="1600">
                <a:solidFill>
                  <a:srgbClr val="0D0C0B"/>
                </a:solidFill>
                <a:latin typeface=".VnTime" panose="020B7200000000000000" pitchFamily="34" charset="0"/>
              </a:endParaRPr>
            </a:p>
            <a:p>
              <a:pPr eaLnBrk="1" hangingPunct="1">
                <a:buFontTx/>
                <a:buNone/>
              </a:pPr>
              <a:r>
                <a:rPr lang="en-US" altLang="en-US" sz="2400">
                  <a:solidFill>
                    <a:srgbClr val="0D0C0B"/>
                  </a:solidFill>
                  <a:latin typeface=".VnTime" panose="020B7200000000000000" pitchFamily="34" charset="0"/>
                </a:rPr>
                <a:t>4. C¸c bé phËn</a:t>
              </a:r>
            </a:p>
          </p:txBody>
        </p:sp>
        <p:sp>
          <p:nvSpPr>
            <p:cNvPr id="19479" name="Rectangle 12"/>
            <p:cNvSpPr>
              <a:spLocks noChangeArrowheads="1"/>
            </p:cNvSpPr>
            <p:nvPr/>
          </p:nvSpPr>
          <p:spPr bwMode="auto">
            <a:xfrm>
              <a:off x="3643890" y="3096019"/>
              <a:ext cx="3352800" cy="14260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FF0000"/>
                  </a:solidFill>
                  <a:latin typeface=".VnTime" panose="020B7200000000000000" pitchFamily="34" charset="0"/>
                </a:rPr>
                <a:t> </a:t>
              </a:r>
              <a:r>
                <a:rPr lang="en-US" altLang="en-US" sz="2400">
                  <a:solidFill>
                    <a:srgbClr val="FF0000"/>
                  </a:solidFill>
                  <a:latin typeface=".VnTime" panose="020B7200000000000000" pitchFamily="34" charset="0"/>
                </a:rPr>
                <a:t>- KÝch th­</a:t>
              </a:r>
              <a:r>
                <a:rPr lang="vi-VN" altLang="en-US" sz="2400">
                  <a:solidFill>
                    <a:srgbClr val="FF0000"/>
                  </a:solidFill>
                  <a:latin typeface=".VnTime" panose="020B7200000000000000" pitchFamily="34" charset="0"/>
                </a:rPr>
                <a:t>ư</a:t>
              </a:r>
              <a:r>
                <a:rPr lang="en-US" altLang="en-US" sz="2400">
                  <a:solidFill>
                    <a:srgbClr val="FF0000"/>
                  </a:solidFill>
                  <a:latin typeface=".VnTime" panose="020B7200000000000000" pitchFamily="34" charset="0"/>
                </a:rPr>
                <a:t>íc chung :</a:t>
              </a:r>
            </a:p>
            <a:p>
              <a:pPr eaLnBrk="1" hangingPunct="1">
                <a:buFontTx/>
                <a:buNone/>
              </a:pPr>
              <a:r>
                <a:rPr lang="en-US" altLang="en-US" sz="2400">
                  <a:solidFill>
                    <a:srgbClr val="FF0000"/>
                  </a:solidFill>
                  <a:latin typeface=".VnTime" panose="020B7200000000000000" pitchFamily="34" charset="0"/>
                </a:rPr>
                <a:t> - KÝch th­</a:t>
              </a:r>
              <a:r>
                <a:rPr lang="vi-VN" altLang="en-US" sz="2400">
                  <a:solidFill>
                    <a:srgbClr val="FF0000"/>
                  </a:solidFill>
                  <a:latin typeface=".VnTime" panose="020B7200000000000000" pitchFamily="34" charset="0"/>
                </a:rPr>
                <a:t>ư</a:t>
              </a:r>
              <a:r>
                <a:rPr lang="en-US" altLang="en-US" sz="2400">
                  <a:solidFill>
                    <a:srgbClr val="FF0000"/>
                  </a:solidFill>
                  <a:latin typeface=".VnTime" panose="020B7200000000000000" pitchFamily="34" charset="0"/>
                </a:rPr>
                <a:t>íc tõng bé phËn:</a:t>
              </a:r>
            </a:p>
          </p:txBody>
        </p:sp>
        <p:sp>
          <p:nvSpPr>
            <p:cNvPr id="19480" name="Rectangle 13"/>
            <p:cNvSpPr>
              <a:spLocks noChangeArrowheads="1"/>
            </p:cNvSpPr>
            <p:nvPr/>
          </p:nvSpPr>
          <p:spPr bwMode="auto">
            <a:xfrm>
              <a:off x="774701" y="3377111"/>
              <a:ext cx="2221433" cy="1571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altLang="en-US" sz="1600">
                <a:solidFill>
                  <a:srgbClr val="0D0C0B"/>
                </a:solidFill>
                <a:latin typeface=".VnTime" panose="020B7200000000000000" pitchFamily="34" charset="0"/>
              </a:endParaRPr>
            </a:p>
            <a:p>
              <a:pPr eaLnBrk="1" hangingPunct="1">
                <a:buFontTx/>
                <a:buNone/>
              </a:pPr>
              <a:endParaRPr lang="en-US" altLang="en-US" sz="1600">
                <a:solidFill>
                  <a:srgbClr val="0D0C0B"/>
                </a:solidFill>
                <a:latin typeface=".VnTime" panose="020B7200000000000000" pitchFamily="34" charset="0"/>
              </a:endParaRPr>
            </a:p>
            <a:p>
              <a:pPr eaLnBrk="1" hangingPunct="1">
                <a:buFontTx/>
                <a:buNone/>
              </a:pPr>
              <a:endParaRPr lang="en-US" altLang="en-US" sz="1600">
                <a:solidFill>
                  <a:srgbClr val="0D0C0B"/>
                </a:solidFill>
                <a:latin typeface=".VnTime" panose="020B7200000000000000" pitchFamily="34" charset="0"/>
              </a:endParaRPr>
            </a:p>
            <a:p>
              <a:pPr eaLnBrk="1" hangingPunct="1">
                <a:buFontTx/>
                <a:buNone/>
              </a:pPr>
              <a:r>
                <a:rPr lang="en-US" altLang="en-US" sz="2400">
                  <a:solidFill>
                    <a:srgbClr val="FF0000"/>
                  </a:solidFill>
                  <a:latin typeface=".VnTime" panose="020B7200000000000000" pitchFamily="34" charset="0"/>
                </a:rPr>
                <a:t>3. KÝch th­</a:t>
              </a:r>
              <a:r>
                <a:rPr lang="vi-VN" altLang="en-US" sz="2400">
                  <a:solidFill>
                    <a:srgbClr val="FF0000"/>
                  </a:solidFill>
                  <a:latin typeface=".VnTime" panose="020B7200000000000000" pitchFamily="34" charset="0"/>
                </a:rPr>
                <a:t>ư</a:t>
              </a:r>
              <a:r>
                <a:rPr lang="en-US" altLang="en-US" sz="2400">
                  <a:solidFill>
                    <a:srgbClr val="FF0000"/>
                  </a:solidFill>
                  <a:latin typeface=".VnTime" panose="020B7200000000000000" pitchFamily="34" charset="0"/>
                </a:rPr>
                <a:t>íc</a:t>
              </a:r>
            </a:p>
          </p:txBody>
        </p:sp>
        <p:sp>
          <p:nvSpPr>
            <p:cNvPr id="19481" name="Rectangle 15"/>
            <p:cNvSpPr>
              <a:spLocks noChangeArrowheads="1"/>
            </p:cNvSpPr>
            <p:nvPr/>
          </p:nvSpPr>
          <p:spPr bwMode="auto">
            <a:xfrm>
              <a:off x="3710299" y="2253739"/>
              <a:ext cx="3276600" cy="7564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400">
                  <a:solidFill>
                    <a:schemeClr val="accent1"/>
                  </a:solidFill>
                  <a:latin typeface=".VnTime" panose="020B7200000000000000" pitchFamily="34" charset="0"/>
                </a:rPr>
                <a:t>- Tªn gäi hinh chiÕu:</a:t>
              </a:r>
            </a:p>
            <a:p>
              <a:pPr eaLnBrk="1" hangingPunct="1">
                <a:buFontTx/>
                <a:buNone/>
              </a:pPr>
              <a:r>
                <a:rPr lang="en-US" altLang="en-US" sz="2400">
                  <a:solidFill>
                    <a:schemeClr val="accent1"/>
                  </a:solidFill>
                  <a:latin typeface=".VnTime" panose="020B7200000000000000" pitchFamily="34" charset="0"/>
                </a:rPr>
                <a:t> - Tªn gäi mÆt c¾t: </a:t>
              </a:r>
            </a:p>
            <a:p>
              <a:pPr eaLnBrk="1" hangingPunct="1">
                <a:buFontTx/>
                <a:buNone/>
              </a:pPr>
              <a:r>
                <a:rPr lang="en-US" altLang="en-US" sz="1600">
                  <a:solidFill>
                    <a:srgbClr val="0D0C0B"/>
                  </a:solidFill>
                  <a:latin typeface=".VnTime" panose="020B7200000000000000" pitchFamily="34" charset="0"/>
                </a:rPr>
                <a:t> </a:t>
              </a:r>
            </a:p>
          </p:txBody>
        </p:sp>
        <p:sp>
          <p:nvSpPr>
            <p:cNvPr id="19482" name="Rectangle 16"/>
            <p:cNvSpPr>
              <a:spLocks noChangeArrowheads="1"/>
            </p:cNvSpPr>
            <p:nvPr/>
          </p:nvSpPr>
          <p:spPr bwMode="auto">
            <a:xfrm>
              <a:off x="615913" y="2376234"/>
              <a:ext cx="2626942" cy="7564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a:solidFill>
                    <a:schemeClr val="accent5"/>
                  </a:solidFill>
                  <a:latin typeface="Times New Roman" panose="02020603050405020304" pitchFamily="18" charset="0"/>
                </a:rPr>
                <a:t>2. Hình biểu diễn</a:t>
              </a:r>
            </a:p>
          </p:txBody>
        </p:sp>
        <p:sp>
          <p:nvSpPr>
            <p:cNvPr id="19483" name="Rectangle 18"/>
            <p:cNvSpPr>
              <a:spLocks noChangeArrowheads="1"/>
            </p:cNvSpPr>
            <p:nvPr/>
          </p:nvSpPr>
          <p:spPr bwMode="auto">
            <a:xfrm>
              <a:off x="3722685" y="1529842"/>
              <a:ext cx="4144782" cy="6887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600">
                  <a:solidFill>
                    <a:srgbClr val="0D0C0B"/>
                  </a:solidFill>
                  <a:latin typeface=".VnTime" panose="020B7200000000000000" pitchFamily="34" charset="0"/>
                </a:rPr>
                <a:t> </a:t>
              </a:r>
              <a:r>
                <a:rPr lang="en-US" altLang="en-US" sz="2400">
                  <a:solidFill>
                    <a:srgbClr val="FF0000"/>
                  </a:solidFill>
                  <a:latin typeface=".VnTime" panose="020B7200000000000000" pitchFamily="34" charset="0"/>
                </a:rPr>
                <a:t>- Tªn gäi ng«i nhµ:</a:t>
              </a:r>
            </a:p>
            <a:p>
              <a:pPr eaLnBrk="1" hangingPunct="1">
                <a:buFontTx/>
                <a:buNone/>
              </a:pPr>
              <a:r>
                <a:rPr lang="en-US" altLang="en-US" sz="2400">
                  <a:solidFill>
                    <a:srgbClr val="FF0000"/>
                  </a:solidFill>
                  <a:latin typeface=".VnTime" panose="020B7200000000000000" pitchFamily="34" charset="0"/>
                </a:rPr>
                <a:t> - TØ lÖ b¶n vÏ:</a:t>
              </a:r>
            </a:p>
          </p:txBody>
        </p:sp>
        <p:sp>
          <p:nvSpPr>
            <p:cNvPr id="19484" name="Rectangle 19"/>
            <p:cNvSpPr>
              <a:spLocks noChangeArrowheads="1"/>
            </p:cNvSpPr>
            <p:nvPr/>
          </p:nvSpPr>
          <p:spPr bwMode="auto">
            <a:xfrm>
              <a:off x="774701" y="1682173"/>
              <a:ext cx="2339911" cy="6887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altLang="en-US" sz="2400">
                  <a:solidFill>
                    <a:srgbClr val="FF0000"/>
                  </a:solidFill>
                  <a:latin typeface=".VnTime" panose="020B7200000000000000" pitchFamily="34" charset="0"/>
                </a:rPr>
                <a:t>1. Khung tªn</a:t>
              </a:r>
            </a:p>
            <a:p>
              <a:pPr eaLnBrk="1" hangingPunct="1">
                <a:buFontTx/>
                <a:buNone/>
              </a:pPr>
              <a:endParaRPr lang="en-US" altLang="en-US" sz="600">
                <a:solidFill>
                  <a:srgbClr val="0D0C0B"/>
                </a:solidFill>
                <a:latin typeface=".VnTime" panose="020B7200000000000000" pitchFamily="34" charset="0"/>
              </a:endParaRPr>
            </a:p>
          </p:txBody>
        </p:sp>
        <p:sp>
          <p:nvSpPr>
            <p:cNvPr id="19485" name="Rectangle 21"/>
            <p:cNvSpPr>
              <a:spLocks noChangeArrowheads="1"/>
            </p:cNvSpPr>
            <p:nvPr/>
          </p:nvSpPr>
          <p:spPr bwMode="auto">
            <a:xfrm>
              <a:off x="3566266" y="949509"/>
              <a:ext cx="3276600" cy="61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solidFill>
                    <a:srgbClr val="4A26BC"/>
                  </a:solidFill>
                  <a:latin typeface=".VnTime" panose="020B7200000000000000" pitchFamily="34" charset="0"/>
                </a:rPr>
                <a:t>Néi dung cÇn hiÓu</a:t>
              </a:r>
            </a:p>
          </p:txBody>
        </p:sp>
        <p:sp>
          <p:nvSpPr>
            <p:cNvPr id="19486" name="Rectangle 22"/>
            <p:cNvSpPr>
              <a:spLocks noChangeArrowheads="1"/>
            </p:cNvSpPr>
            <p:nvPr/>
          </p:nvSpPr>
          <p:spPr bwMode="auto">
            <a:xfrm>
              <a:off x="1121477" y="745541"/>
              <a:ext cx="1524000" cy="61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solidFill>
                    <a:srgbClr val="4A26BC"/>
                  </a:solidFill>
                  <a:latin typeface=".VnTime" panose="020B7200000000000000" pitchFamily="34" charset="0"/>
                </a:rPr>
                <a:t>Trinh tù ®äc</a:t>
              </a:r>
            </a:p>
          </p:txBody>
        </p:sp>
      </p:grpSp>
      <p:sp>
        <p:nvSpPr>
          <p:cNvPr id="19465" name="Line 24"/>
          <p:cNvSpPr>
            <a:spLocks noChangeShapeType="1"/>
          </p:cNvSpPr>
          <p:nvPr/>
        </p:nvSpPr>
        <p:spPr bwMode="auto">
          <a:xfrm flipV="1">
            <a:off x="984734" y="1263922"/>
            <a:ext cx="1059180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6" name="Line 25"/>
          <p:cNvSpPr>
            <a:spLocks noChangeShapeType="1"/>
          </p:cNvSpPr>
          <p:nvPr/>
        </p:nvSpPr>
        <p:spPr bwMode="auto">
          <a:xfrm>
            <a:off x="967154" y="2074040"/>
            <a:ext cx="10591800" cy="134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7" name="Line 26"/>
          <p:cNvSpPr>
            <a:spLocks noChangeShapeType="1"/>
          </p:cNvSpPr>
          <p:nvPr/>
        </p:nvSpPr>
        <p:spPr bwMode="auto">
          <a:xfrm flipV="1">
            <a:off x="967154" y="2758253"/>
            <a:ext cx="10591800" cy="912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8" name="Line 27"/>
          <p:cNvSpPr>
            <a:spLocks noChangeShapeType="1"/>
          </p:cNvSpPr>
          <p:nvPr/>
        </p:nvSpPr>
        <p:spPr bwMode="auto">
          <a:xfrm>
            <a:off x="967154" y="5235176"/>
            <a:ext cx="10591800" cy="814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1" name="Line 30"/>
          <p:cNvSpPr>
            <a:spLocks noChangeShapeType="1"/>
          </p:cNvSpPr>
          <p:nvPr/>
        </p:nvSpPr>
        <p:spPr bwMode="auto">
          <a:xfrm>
            <a:off x="3681046" y="427892"/>
            <a:ext cx="52754" cy="61237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2" name="Line 31"/>
          <p:cNvSpPr>
            <a:spLocks noChangeShapeType="1"/>
          </p:cNvSpPr>
          <p:nvPr/>
        </p:nvSpPr>
        <p:spPr bwMode="auto">
          <a:xfrm>
            <a:off x="7468084" y="427892"/>
            <a:ext cx="54545" cy="61236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 name="Group 1"/>
          <p:cNvGrpSpPr/>
          <p:nvPr/>
        </p:nvGrpSpPr>
        <p:grpSpPr>
          <a:xfrm>
            <a:off x="967154" y="427892"/>
            <a:ext cx="10591800" cy="6125309"/>
            <a:chOff x="2209800" y="801749"/>
            <a:chExt cx="7772400" cy="5751452"/>
          </a:xfrm>
        </p:grpSpPr>
        <p:sp>
          <p:nvSpPr>
            <p:cNvPr id="19464" name="Line 23"/>
            <p:cNvSpPr>
              <a:spLocks noChangeShapeType="1"/>
            </p:cNvSpPr>
            <p:nvPr/>
          </p:nvSpPr>
          <p:spPr bwMode="auto">
            <a:xfrm>
              <a:off x="2209800" y="801749"/>
              <a:ext cx="7772400" cy="15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69" name="Line 28"/>
            <p:cNvSpPr>
              <a:spLocks noChangeShapeType="1"/>
            </p:cNvSpPr>
            <p:nvPr/>
          </p:nvSpPr>
          <p:spPr bwMode="auto">
            <a:xfrm>
              <a:off x="2209800" y="6551614"/>
              <a:ext cx="7772400" cy="158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0" name="Line 29"/>
            <p:cNvSpPr>
              <a:spLocks noChangeShapeType="1"/>
            </p:cNvSpPr>
            <p:nvPr/>
          </p:nvSpPr>
          <p:spPr bwMode="auto">
            <a:xfrm>
              <a:off x="2209800" y="836613"/>
              <a:ext cx="0" cy="5715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9473" name="Line 32"/>
            <p:cNvSpPr>
              <a:spLocks noChangeShapeType="1"/>
            </p:cNvSpPr>
            <p:nvPr/>
          </p:nvSpPr>
          <p:spPr bwMode="auto">
            <a:xfrm>
              <a:off x="9982200" y="836613"/>
              <a:ext cx="0" cy="5715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custDataLst>
      <p:tags r:id="rId1"/>
    </p:custDataLst>
    <p:extLst>
      <p:ext uri="{BB962C8B-B14F-4D97-AF65-F5344CB8AC3E}">
        <p14:creationId xmlns:p14="http://schemas.microsoft.com/office/powerpoint/2010/main" val="2444177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arn(outVertical)">
                                      <p:cBhvr>
                                        <p:cTn id="7" dur="500"/>
                                        <p:tgtEl>
                                          <p:spTgt spid="194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linds(horizontal)">
                                      <p:cBhvr>
                                        <p:cTn id="10" dur="500"/>
                                        <p:tgtEl>
                                          <p:spTgt spid="194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6513">
                                            <p:txEl>
                                              <p:pRg st="0" end="0"/>
                                            </p:txEl>
                                          </p:spTgt>
                                        </p:tgtEl>
                                        <p:attrNameLst>
                                          <p:attrName>style.visibility</p:attrName>
                                        </p:attrNameLst>
                                      </p:cBhvr>
                                      <p:to>
                                        <p:strVal val="visible"/>
                                      </p:to>
                                    </p:set>
                                    <p:animEffect transition="in" filter="blinds(horizontal)">
                                      <p:cBhvr>
                                        <p:cTn id="15" dur="500"/>
                                        <p:tgtEl>
                                          <p:spTgt spid="10651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06513">
                                            <p:txEl>
                                              <p:pRg st="1" end="1"/>
                                            </p:txEl>
                                          </p:spTgt>
                                        </p:tgtEl>
                                        <p:attrNameLst>
                                          <p:attrName>style.visibility</p:attrName>
                                        </p:attrNameLst>
                                      </p:cBhvr>
                                      <p:to>
                                        <p:strVal val="visible"/>
                                      </p:to>
                                    </p:set>
                                    <p:animEffect transition="in" filter="box(in)">
                                      <p:cBhvr>
                                        <p:cTn id="20" dur="500"/>
                                        <p:tgtEl>
                                          <p:spTgt spid="10651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06510">
                                            <p:txEl>
                                              <p:pRg st="0" end="0"/>
                                            </p:txEl>
                                          </p:spTgt>
                                        </p:tgtEl>
                                        <p:attrNameLst>
                                          <p:attrName>style.visibility</p:attrName>
                                        </p:attrNameLst>
                                      </p:cBhvr>
                                      <p:to>
                                        <p:strVal val="visible"/>
                                      </p:to>
                                    </p:set>
                                    <p:animEffect transition="in" filter="box(in)">
                                      <p:cBhvr>
                                        <p:cTn id="25" dur="500"/>
                                        <p:tgtEl>
                                          <p:spTgt spid="10651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6510">
                                            <p:txEl>
                                              <p:pRg st="1" end="1"/>
                                            </p:txEl>
                                          </p:spTgt>
                                        </p:tgtEl>
                                        <p:attrNameLst>
                                          <p:attrName>style.visibility</p:attrName>
                                        </p:attrNameLst>
                                      </p:cBhvr>
                                      <p:to>
                                        <p:strVal val="visible"/>
                                      </p:to>
                                    </p:set>
                                    <p:animEffect transition="in" filter="blinds(horizontal)">
                                      <p:cBhvr>
                                        <p:cTn id="30" dur="500"/>
                                        <p:tgtEl>
                                          <p:spTgt spid="106510">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06507">
                                            <p:txEl>
                                              <p:pRg st="0" end="0"/>
                                            </p:txEl>
                                          </p:spTgt>
                                        </p:tgtEl>
                                        <p:attrNameLst>
                                          <p:attrName>style.visibility</p:attrName>
                                        </p:attrNameLst>
                                      </p:cBhvr>
                                      <p:to>
                                        <p:strVal val="visible"/>
                                      </p:to>
                                    </p:set>
                                    <p:animEffect transition="in" filter="blinds(horizontal)">
                                      <p:cBhvr>
                                        <p:cTn id="35" dur="500"/>
                                        <p:tgtEl>
                                          <p:spTgt spid="10650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06507">
                                            <p:txEl>
                                              <p:pRg st="1" end="1"/>
                                            </p:txEl>
                                          </p:spTgt>
                                        </p:tgtEl>
                                        <p:attrNameLst>
                                          <p:attrName>style.visibility</p:attrName>
                                        </p:attrNameLst>
                                      </p:cBhvr>
                                      <p:to>
                                        <p:strVal val="visible"/>
                                      </p:to>
                                    </p:set>
                                    <p:animEffect transition="in" filter="box(in)">
                                      <p:cBhvr>
                                        <p:cTn id="40" dur="500"/>
                                        <p:tgtEl>
                                          <p:spTgt spid="106507">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06507">
                                            <p:txEl>
                                              <p:pRg st="2" end="2"/>
                                            </p:txEl>
                                          </p:spTgt>
                                        </p:tgtEl>
                                        <p:attrNameLst>
                                          <p:attrName>style.visibility</p:attrName>
                                        </p:attrNameLst>
                                      </p:cBhvr>
                                      <p:to>
                                        <p:strVal val="visible"/>
                                      </p:to>
                                    </p:set>
                                    <p:animEffect transition="in" filter="box(in)">
                                      <p:cBhvr>
                                        <p:cTn id="43" dur="500"/>
                                        <p:tgtEl>
                                          <p:spTgt spid="106507">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6507">
                                            <p:txEl>
                                              <p:pRg st="3" end="3"/>
                                            </p:txEl>
                                          </p:spTgt>
                                        </p:tgtEl>
                                        <p:attrNameLst>
                                          <p:attrName>style.visibility</p:attrName>
                                        </p:attrNameLst>
                                      </p:cBhvr>
                                      <p:to>
                                        <p:strVal val="visible"/>
                                      </p:to>
                                    </p:set>
                                    <p:animEffect transition="in" filter="blinds(horizontal)">
                                      <p:cBhvr>
                                        <p:cTn id="48" dur="500"/>
                                        <p:tgtEl>
                                          <p:spTgt spid="10650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06507">
                                            <p:txEl>
                                              <p:pRg st="4" end="4"/>
                                            </p:txEl>
                                          </p:spTgt>
                                        </p:tgtEl>
                                        <p:attrNameLst>
                                          <p:attrName>style.visibility</p:attrName>
                                        </p:attrNameLst>
                                      </p:cBhvr>
                                      <p:to>
                                        <p:strVal val="visible"/>
                                      </p:to>
                                    </p:set>
                                    <p:animEffect transition="in" filter="box(in)">
                                      <p:cBhvr>
                                        <p:cTn id="53" dur="500"/>
                                        <p:tgtEl>
                                          <p:spTgt spid="106507">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106507">
                                            <p:txEl>
                                              <p:pRg st="5" end="5"/>
                                            </p:txEl>
                                          </p:spTgt>
                                        </p:tgtEl>
                                        <p:attrNameLst>
                                          <p:attrName>style.visibility</p:attrName>
                                        </p:attrNameLst>
                                      </p:cBhvr>
                                      <p:to>
                                        <p:strVal val="visible"/>
                                      </p:to>
                                    </p:set>
                                    <p:animEffect transition="in" filter="wedge">
                                      <p:cBhvr>
                                        <p:cTn id="58" dur="2000"/>
                                        <p:tgtEl>
                                          <p:spTgt spid="106507">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06507">
                                            <p:txEl>
                                              <p:pRg st="6" end="6"/>
                                            </p:txEl>
                                          </p:spTgt>
                                        </p:tgtEl>
                                        <p:attrNameLst>
                                          <p:attrName>style.visibility</p:attrName>
                                        </p:attrNameLst>
                                      </p:cBhvr>
                                      <p:to>
                                        <p:strVal val="visible"/>
                                      </p:to>
                                    </p:set>
                                    <p:animEffect transition="in" filter="blinds(horizontal)">
                                      <p:cBhvr>
                                        <p:cTn id="63" dur="500"/>
                                        <p:tgtEl>
                                          <p:spTgt spid="106507">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106504">
                                            <p:txEl>
                                              <p:pRg st="0" end="0"/>
                                            </p:txEl>
                                          </p:spTgt>
                                        </p:tgtEl>
                                        <p:attrNameLst>
                                          <p:attrName>style.visibility</p:attrName>
                                        </p:attrNameLst>
                                      </p:cBhvr>
                                      <p:to>
                                        <p:strVal val="visible"/>
                                      </p:to>
                                    </p:set>
                                    <p:animEffect transition="in" filter="blinds(horizontal)">
                                      <p:cBhvr>
                                        <p:cTn id="68" dur="500"/>
                                        <p:tgtEl>
                                          <p:spTgt spid="10650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106504">
                                            <p:txEl>
                                              <p:pRg st="1" end="1"/>
                                            </p:txEl>
                                          </p:spTgt>
                                        </p:tgtEl>
                                        <p:attrNameLst>
                                          <p:attrName>style.visibility</p:attrName>
                                        </p:attrNameLst>
                                      </p:cBhvr>
                                      <p:to>
                                        <p:strVal val="visible"/>
                                      </p:to>
                                    </p:set>
                                    <p:animEffect transition="in" filter="box(in)">
                                      <p:cBhvr>
                                        <p:cTn id="73" dur="500"/>
                                        <p:tgtEl>
                                          <p:spTgt spid="106504">
                                            <p:txEl>
                                              <p:pRg st="1" end="1"/>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106504">
                                            <p:txEl>
                                              <p:pRg st="2" end="2"/>
                                            </p:txEl>
                                          </p:spTgt>
                                        </p:tgtEl>
                                        <p:attrNameLst>
                                          <p:attrName>style.visibility</p:attrName>
                                        </p:attrNameLst>
                                      </p:cBhvr>
                                      <p:to>
                                        <p:strVal val="visible"/>
                                      </p:to>
                                    </p:set>
                                    <p:animEffect transition="in" filter="blinds(horizontal)">
                                      <p:cBhvr>
                                        <p:cTn id="78" dur="500"/>
                                        <p:tgtEl>
                                          <p:spTgt spid="1065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118276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5.3 theo trình tự bảng 5.2</a:t>
            </a:r>
          </a:p>
        </p:txBody>
      </p:sp>
      <p:sp>
        <p:nvSpPr>
          <p:cNvPr id="2" name="Rectangle 1"/>
          <p:cNvSpPr/>
          <p:nvPr/>
        </p:nvSpPr>
        <p:spPr>
          <a:xfrm>
            <a:off x="6742922" y="1042681"/>
            <a:ext cx="5060302" cy="5632311"/>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1. Khung tên:</a:t>
            </a:r>
          </a:p>
          <a:p>
            <a:r>
              <a:rPr lang="vi-VN" sz="2000" dirty="0">
                <a:solidFill>
                  <a:srgbClr val="FF0000"/>
                </a:solidFill>
                <a:latin typeface="Times New Roman" panose="02020603050405020304" pitchFamily="18" charset="0"/>
                <a:cs typeface="Times New Roman" panose="02020603050405020304" pitchFamily="18" charset="0"/>
              </a:rPr>
              <a:t>Nhà mái bằng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tầng</a:t>
            </a:r>
            <a:endParaRPr lang="vi-VN" sz="2000" dirty="0">
              <a:solidFill>
                <a:srgbClr val="FF0000"/>
              </a:solidFill>
              <a:latin typeface="Times New Roman" panose="02020603050405020304" pitchFamily="18" charset="0"/>
              <a:cs typeface="Times New Roman" panose="02020603050405020304" pitchFamily="18" charset="0"/>
            </a:endParaRPr>
          </a:p>
          <a:p>
            <a:r>
              <a:rPr lang="vi-VN" sz="2000" dirty="0">
                <a:solidFill>
                  <a:srgbClr val="FF0000"/>
                </a:solidFill>
                <a:latin typeface="Times New Roman" panose="02020603050405020304" pitchFamily="18" charset="0"/>
                <a:cs typeface="Times New Roman" panose="02020603050405020304" pitchFamily="18" charset="0"/>
              </a:rPr>
              <a:t>1 : </a:t>
            </a:r>
            <a:r>
              <a:rPr lang="en-US" sz="2000" dirty="0">
                <a:solidFill>
                  <a:srgbClr val="FF0000"/>
                </a:solidFill>
                <a:latin typeface="Times New Roman" panose="02020603050405020304" pitchFamily="18" charset="0"/>
                <a:cs typeface="Times New Roman" panose="02020603050405020304" pitchFamily="18" charset="0"/>
              </a:rPr>
              <a:t>50</a:t>
            </a:r>
          </a:p>
          <a:p>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ty </a:t>
            </a:r>
            <a:r>
              <a:rPr lang="en-US" sz="2000" dirty="0" err="1">
                <a:solidFill>
                  <a:srgbClr val="FF0000"/>
                </a:solidFill>
                <a:latin typeface="Times New Roman" panose="02020603050405020304" pitchFamily="18" charset="0"/>
                <a:cs typeface="Times New Roman" panose="02020603050405020304" pitchFamily="18" charset="0"/>
              </a:rPr>
              <a:t>xây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dựng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endParaRPr lang="vi-VN" sz="2000" dirty="0">
              <a:solidFill>
                <a:srgbClr val="FF0000"/>
              </a:solidFill>
              <a:latin typeface="Times New Roman" panose="02020603050405020304" pitchFamily="18" charset="0"/>
              <a:cs typeface="Times New Roman" panose="02020603050405020304" pitchFamily="18" charset="0"/>
            </a:endParaRPr>
          </a:p>
          <a:p>
            <a:r>
              <a:rPr lang="vi-VN" sz="2000" dirty="0">
                <a:solidFill>
                  <a:srgbClr val="FF0000"/>
                </a:solidFill>
                <a:latin typeface="Times New Roman" panose="02020603050405020304" pitchFamily="18" charset="0"/>
                <a:cs typeface="Times New Roman" panose="02020603050405020304" pitchFamily="18" charset="0"/>
              </a:rPr>
              <a:t>2. Hình biểu diễn:</a:t>
            </a:r>
          </a:p>
          <a:p>
            <a:r>
              <a:rPr lang="vi-VN" sz="2000" dirty="0">
                <a:solidFill>
                  <a:srgbClr val="FF0000"/>
                </a:solidFill>
                <a:latin typeface="Times New Roman" panose="02020603050405020304" pitchFamily="18" charset="0"/>
                <a:cs typeface="Times New Roman" panose="02020603050405020304" pitchFamily="18" charset="0"/>
              </a:rPr>
              <a:t>Mặt đứng</a:t>
            </a:r>
          </a:p>
          <a:p>
            <a:r>
              <a:rPr lang="vi-VN" sz="2000" dirty="0">
                <a:solidFill>
                  <a:srgbClr val="FF0000"/>
                </a:solidFill>
                <a:latin typeface="Times New Roman" panose="02020603050405020304" pitchFamily="18" charset="0"/>
                <a:cs typeface="Times New Roman" panose="02020603050405020304" pitchFamily="18" charset="0"/>
              </a:rPr>
              <a:t>Mặt cắt</a:t>
            </a:r>
          </a:p>
          <a:p>
            <a:r>
              <a:rPr lang="vi-VN" sz="2000" dirty="0">
                <a:solidFill>
                  <a:srgbClr val="FF0000"/>
                </a:solidFill>
                <a:latin typeface="Times New Roman" panose="02020603050405020304" pitchFamily="18" charset="0"/>
                <a:cs typeface="Times New Roman" panose="02020603050405020304" pitchFamily="18" charset="0"/>
              </a:rPr>
              <a:t>Mặt bằng</a:t>
            </a:r>
          </a:p>
          <a:p>
            <a:r>
              <a:rPr lang="vi-VN" sz="2000" dirty="0">
                <a:solidFill>
                  <a:srgbClr val="FF0000"/>
                </a:solidFill>
                <a:latin typeface="Times New Roman" panose="02020603050405020304" pitchFamily="18" charset="0"/>
                <a:cs typeface="Times New Roman" panose="02020603050405020304" pitchFamily="18" charset="0"/>
              </a:rPr>
              <a:t>3. Kích thước:</a:t>
            </a:r>
          </a:p>
          <a:p>
            <a:r>
              <a:rPr lang="en-US" sz="2000">
                <a:solidFill>
                  <a:srgbClr val="FF0000"/>
                </a:solidFill>
                <a:latin typeface="Times New Roman" panose="02020603050405020304" pitchFamily="18" charset="0"/>
                <a:cs typeface="Times New Roman" panose="02020603050405020304" pitchFamily="18" charset="0"/>
              </a:rPr>
              <a:t>11000x7800x4500</a:t>
            </a:r>
            <a:endParaRPr lang="vi-VN" sz="2000" dirty="0">
              <a:solidFill>
                <a:srgbClr val="FF0000"/>
              </a:solidFill>
              <a:latin typeface="Times New Roman" panose="02020603050405020304" pitchFamily="18" charset="0"/>
              <a:cs typeface="Times New Roman" panose="02020603050405020304" pitchFamily="18" charset="0"/>
            </a:endParaRPr>
          </a:p>
          <a:p>
            <a:r>
              <a:rPr lang="vi-VN" sz="2000" dirty="0">
                <a:solidFill>
                  <a:srgbClr val="FF0000"/>
                </a:solidFill>
                <a:latin typeface="Times New Roman" panose="02020603050405020304" pitchFamily="18" charset="0"/>
                <a:cs typeface="Times New Roman" panose="02020603050405020304" pitchFamily="18" charset="0"/>
              </a:rPr>
              <a:t>Phòng khách</a:t>
            </a:r>
            <a:r>
              <a:rPr lang="en-US" sz="2000" dirty="0">
                <a:solidFill>
                  <a:srgbClr val="FF0000"/>
                </a:solidFill>
                <a:latin typeface="Times New Roman" panose="02020603050405020304" pitchFamily="18" charset="0"/>
                <a:cs typeface="Times New Roman" panose="02020603050405020304" pitchFamily="18" charset="0"/>
              </a:rPr>
              <a:t>: 5700x3600;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ngủ</a:t>
            </a:r>
            <a:r>
              <a:rPr lang="en-US" sz="2000" dirty="0">
                <a:solidFill>
                  <a:srgbClr val="FF0000"/>
                </a:solidFill>
                <a:latin typeface="Times New Roman" panose="02020603050405020304" pitchFamily="18" charset="0"/>
                <a:cs typeface="Times New Roman" panose="02020603050405020304" pitchFamily="18" charset="0"/>
              </a:rPr>
              <a:t> 1,2: 4650x4000; </a:t>
            </a:r>
            <a:r>
              <a:rPr lang="vi-VN" sz="2000" dirty="0">
                <a:solidFill>
                  <a:srgbClr val="FF0000"/>
                </a:solidFill>
                <a:latin typeface="Times New Roman" panose="02020603050405020304" pitchFamily="18" charset="0"/>
                <a:cs typeface="Times New Roman" panose="02020603050405020304" pitchFamily="18" charset="0"/>
              </a:rPr>
              <a:t>Nhà vệ sinh: </a:t>
            </a:r>
            <a:r>
              <a:rPr lang="en-US" sz="2000" dirty="0">
                <a:solidFill>
                  <a:srgbClr val="FF0000"/>
                </a:solidFill>
                <a:latin typeface="Times New Roman" panose="02020603050405020304" pitchFamily="18" charset="0"/>
                <a:cs typeface="Times New Roman" panose="02020603050405020304" pitchFamily="18" charset="0"/>
              </a:rPr>
              <a:t>3050x1500</a:t>
            </a:r>
            <a:endParaRPr lang="vi-VN" sz="2000" dirty="0">
              <a:solidFill>
                <a:srgbClr val="FF0000"/>
              </a:solidFill>
              <a:latin typeface="Times New Roman" panose="02020603050405020304" pitchFamily="18" charset="0"/>
              <a:cs typeface="Times New Roman" panose="02020603050405020304" pitchFamily="18" charset="0"/>
            </a:endParaRPr>
          </a:p>
          <a:p>
            <a:r>
              <a:rPr lang="en-US" sz="2000" dirty="0" err="1">
                <a:solidFill>
                  <a:srgbClr val="FF0000"/>
                </a:solidFill>
                <a:latin typeface="Times New Roman" panose="02020603050405020304" pitchFamily="18" charset="0"/>
                <a:cs typeface="Times New Roman" panose="02020603050405020304" pitchFamily="18" charset="0"/>
              </a:rPr>
              <a:t>Bếp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ăn</a:t>
            </a:r>
            <a:r>
              <a:rPr lang="en-US" sz="2000" dirty="0">
                <a:solidFill>
                  <a:srgbClr val="FF0000"/>
                </a:solidFill>
                <a:latin typeface="Times New Roman" panose="02020603050405020304" pitchFamily="18" charset="0"/>
                <a:cs typeface="Times New Roman" panose="02020603050405020304" pitchFamily="18" charset="0"/>
              </a:rPr>
              <a:t>: 5100x300</a:t>
            </a:r>
            <a:endParaRPr lang="vi-VN" sz="2000" dirty="0">
              <a:solidFill>
                <a:srgbClr val="FF0000"/>
              </a:solidFill>
              <a:latin typeface="Times New Roman" panose="02020603050405020304" pitchFamily="18" charset="0"/>
              <a:cs typeface="Times New Roman" panose="02020603050405020304" pitchFamily="18" charset="0"/>
            </a:endParaRPr>
          </a:p>
          <a:p>
            <a:r>
              <a:rPr lang="vi-VN" sz="2000" dirty="0">
                <a:solidFill>
                  <a:srgbClr val="FF0000"/>
                </a:solidFill>
                <a:latin typeface="Times New Roman" panose="02020603050405020304" pitchFamily="18" charset="0"/>
                <a:cs typeface="Times New Roman" panose="02020603050405020304" pitchFamily="18" charset="0"/>
              </a:rPr>
              <a:t>4. Các bộ phận:</a:t>
            </a:r>
          </a:p>
          <a:p>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1 phòng khách </a:t>
            </a:r>
            <a:r>
              <a:rPr lang="en-US" sz="2000" dirty="0">
                <a:solidFill>
                  <a:srgbClr val="FF0000"/>
                </a:solidFill>
                <a:latin typeface="Times New Roman" panose="02020603050405020304" pitchFamily="18" charset="0"/>
                <a:cs typeface="Times New Roman" panose="02020603050405020304" pitchFamily="18" charset="0"/>
              </a:rPr>
              <a:t>, 2 </a:t>
            </a:r>
            <a:r>
              <a:rPr lang="en-US" sz="2000" dirty="0" err="1">
                <a:solidFill>
                  <a:srgbClr val="FF0000"/>
                </a:solidFill>
                <a:latin typeface="Times New Roman" panose="02020603050405020304" pitchFamily="18" charset="0"/>
                <a:cs typeface="Times New Roman" panose="02020603050405020304" pitchFamily="18" charset="0"/>
              </a:rPr>
              <a:t>phong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ngủ</a:t>
            </a:r>
            <a:r>
              <a:rPr lang="en-US" sz="2000" dirty="0">
                <a:solidFill>
                  <a:srgbClr val="FF0000"/>
                </a:solidFill>
                <a:latin typeface="Times New Roman" panose="02020603050405020304" pitchFamily="18" charset="0"/>
                <a:cs typeface="Times New Roman" panose="02020603050405020304" pitchFamily="18" charset="0"/>
              </a:rPr>
              <a:t>, 1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vệ</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sinh</a:t>
            </a:r>
            <a:r>
              <a:rPr lang="en-US" sz="2000" dirty="0">
                <a:solidFill>
                  <a:srgbClr val="FF0000"/>
                </a:solidFill>
                <a:latin typeface="Times New Roman" panose="02020603050405020304" pitchFamily="18" charset="0"/>
                <a:cs typeface="Times New Roman" panose="02020603050405020304" pitchFamily="18" charset="0"/>
              </a:rPr>
              <a:t>, 1 </a:t>
            </a:r>
            <a:r>
              <a:rPr lang="en-US" sz="2000" dirty="0" err="1">
                <a:solidFill>
                  <a:srgbClr val="FF0000"/>
                </a:solidFill>
                <a:latin typeface="Times New Roman" panose="02020603050405020304" pitchFamily="18" charset="0"/>
                <a:cs typeface="Times New Roman" panose="02020603050405020304" pitchFamily="18" charset="0"/>
              </a:rPr>
              <a:t>phòng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ăn</a:t>
            </a:r>
            <a:endParaRPr lang="en-US" sz="2000" dirty="0">
              <a:solidFill>
                <a:srgbClr val="FF0000"/>
              </a:solidFill>
              <a:latin typeface="Times New Roman" panose="02020603050405020304" pitchFamily="18" charset="0"/>
              <a:cs typeface="Times New Roman" panose="02020603050405020304" pitchFamily="18" charset="0"/>
            </a:endParaRPr>
          </a:p>
          <a:p>
            <a:r>
              <a:rPr lang="vi-VN" sz="2000" dirty="0">
                <a:solidFill>
                  <a:srgbClr val="FF0000"/>
                </a:solidFill>
                <a:latin typeface="Times New Roman" panose="02020603050405020304" pitchFamily="18" charset="0"/>
                <a:cs typeface="Times New Roman" panose="02020603050405020304" pitchFamily="18" charset="0"/>
              </a:rPr>
              <a:t>- 1 cửa đi </a:t>
            </a:r>
            <a:r>
              <a:rPr lang="en-US" sz="2000" dirty="0">
                <a:solidFill>
                  <a:srgbClr val="FF0000"/>
                </a:solidFill>
                <a:latin typeface="Times New Roman" panose="02020603050405020304" pitchFamily="18" charset="0"/>
                <a:cs typeface="Times New Roman" panose="02020603050405020304" pitchFamily="18" charset="0"/>
              </a:rPr>
              <a:t>4</a:t>
            </a:r>
            <a:r>
              <a:rPr lang="vi-VN" sz="2000" dirty="0">
                <a:solidFill>
                  <a:srgbClr val="FF0000"/>
                </a:solidFill>
                <a:latin typeface="Times New Roman" panose="02020603050405020304" pitchFamily="18" charset="0"/>
                <a:cs typeface="Times New Roman" panose="02020603050405020304" pitchFamily="18" charset="0"/>
              </a:rPr>
              <a:t> cánh, </a:t>
            </a:r>
            <a:r>
              <a:rPr lang="en-US" sz="2000" dirty="0">
                <a:solidFill>
                  <a:srgbClr val="FF0000"/>
                </a:solidFill>
                <a:latin typeface="Times New Roman" panose="02020603050405020304" pitchFamily="18" charset="0"/>
                <a:cs typeface="Times New Roman" panose="02020603050405020304" pitchFamily="18" charset="0"/>
              </a:rPr>
              <a:t>4</a:t>
            </a:r>
            <a:r>
              <a:rPr lang="vi-VN" sz="2000" dirty="0">
                <a:solidFill>
                  <a:srgbClr val="FF0000"/>
                </a:solidFill>
                <a:latin typeface="Times New Roman" panose="02020603050405020304" pitchFamily="18" charset="0"/>
                <a:cs typeface="Times New Roman" panose="02020603050405020304" pitchFamily="18" charset="0"/>
              </a:rPr>
              <a:t> cửa đi 1 cánh, </a:t>
            </a:r>
            <a:r>
              <a:rPr lang="en-US" sz="2000" dirty="0">
                <a:solidFill>
                  <a:srgbClr val="FF0000"/>
                </a:solidFill>
                <a:latin typeface="Times New Roman" panose="02020603050405020304" pitchFamily="18" charset="0"/>
                <a:cs typeface="Times New Roman" panose="02020603050405020304" pitchFamily="18" charset="0"/>
              </a:rPr>
              <a:t>4 </a:t>
            </a:r>
            <a:r>
              <a:rPr lang="en-US" sz="2000" dirty="0" err="1">
                <a:solidFill>
                  <a:srgbClr val="FF0000"/>
                </a:solidFill>
                <a:latin typeface="Times New Roman" panose="02020603050405020304" pitchFamily="18" charset="0"/>
                <a:cs typeface="Times New Roman" panose="02020603050405020304" pitchFamily="18" charset="0"/>
              </a:rPr>
              <a:t>cửa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sổ</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cánh</a:t>
            </a:r>
            <a:endParaRPr lang="vi-VN" sz="20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304800" y="1107994"/>
            <a:ext cx="6234725" cy="5566997"/>
          </a:xfrm>
          <a:prstGeom prst="rect">
            <a:avLst/>
          </a:prstGeom>
        </p:spPr>
      </p:pic>
    </p:spTree>
    <p:custDataLst>
      <p:tags r:id="rId1"/>
    </p:custDataLst>
    <p:extLst>
      <p:ext uri="{BB962C8B-B14F-4D97-AF65-F5344CB8AC3E}">
        <p14:creationId xmlns:p14="http://schemas.microsoft.com/office/powerpoint/2010/main" val="3658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579520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6" name="Rectangle 5"/>
          <p:cNvSpPr/>
          <p:nvPr/>
        </p:nvSpPr>
        <p:spPr>
          <a:xfrm>
            <a:off x="292689" y="99917"/>
            <a:ext cx="1160988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bảng 5.2. Trình bày trình tự đọc bản vẽ nhà</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44311" y="819607"/>
          <a:ext cx="11613172" cy="5218782"/>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vẽ</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một</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tầng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1:100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bằng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đứng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cắt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- 15666 x 4500 x 6350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khách,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ăn</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5000x4500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Hai</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 ngủ mỗi</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3400x3150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3100x3000</a:t>
                      </a: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 9300x1350</a:t>
                      </a:r>
                    </a:p>
                    <a:p>
                      <a:pPr marL="0" marR="0">
                        <a:lnSpc>
                          <a:spcPct val="107000"/>
                        </a:lnSpc>
                        <a:spcBef>
                          <a:spcPts val="0"/>
                        </a:spcBef>
                        <a:spcAft>
                          <a:spcPts val="0"/>
                        </a:spcAft>
                      </a:pP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Mái cao: 2200, tường cao 3700, nền cao 450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bếp, ăn, 2 phòng ngủ và 1 nhà vệ sinh.</a:t>
                      </a:r>
                      <a:endPar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cửa</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2 cánh, 3 cửa đi 1 cánh, 2 cửa sổ kép.</a:t>
                      </a:r>
                    </a:p>
                    <a:p>
                      <a:pPr marL="0" marR="0" indent="0">
                        <a:lnSpc>
                          <a:spcPct val="107000"/>
                        </a:lnSpc>
                        <a:spcBef>
                          <a:spcPts val="0"/>
                        </a:spcBef>
                        <a:spcAft>
                          <a:spcPts val="0"/>
                        </a:spcAft>
                        <a:buFontTx/>
                        <a:buNone/>
                      </a:pP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 lang.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custDataLst>
      <p:tags r:id="rId1"/>
    </p:custDataLst>
    <p:extLst>
      <p:ext uri="{BB962C8B-B14F-4D97-AF65-F5344CB8AC3E}">
        <p14:creationId xmlns:p14="http://schemas.microsoft.com/office/powerpoint/2010/main" val="34142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6" name="Rectangle 5"/>
          <p:cNvSpPr/>
          <p:nvPr/>
        </p:nvSpPr>
        <p:spPr>
          <a:xfrm>
            <a:off x="292689" y="99917"/>
            <a:ext cx="1160988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bảng 5.2. Trình bày trình tự đọc bản vẽ nhà</a:t>
            </a:r>
          </a:p>
          <a:p>
            <a:r>
              <a:rPr lang="en-US" sz="2800" b="1">
                <a:latin typeface="Times New Roman" panose="02020603050405020304" pitchFamily="18" charset="0"/>
                <a:cs typeface="Times New Roman" panose="02020603050405020304" pitchFamily="18" charset="0"/>
              </a:rPr>
              <a:t>2. Đọc bảng nhà hình 5.3 theo trình tự đọc bản vẽ nhà theo bảng 5.2</a:t>
            </a:r>
          </a:p>
        </p:txBody>
      </p:sp>
      <p:graphicFrame>
        <p:nvGraphicFramePr>
          <p:cNvPr id="8" name="Table 7"/>
          <p:cNvGraphicFramePr>
            <a:graphicFrameLocks noGrp="1"/>
          </p:cNvGraphicFramePr>
          <p:nvPr/>
        </p:nvGraphicFramePr>
        <p:xfrm>
          <a:off x="360337" y="1054024"/>
          <a:ext cx="11613172" cy="5751096"/>
        </p:xfrm>
        <a:graphic>
          <a:graphicData uri="http://schemas.openxmlformats.org/drawingml/2006/table">
            <a:tbl>
              <a:tblPr firstRow="1" firstCol="1" bandRow="1"/>
              <a:tblGrid>
                <a:gridCol w="1757713">
                  <a:extLst>
                    <a:ext uri="{9D8B030D-6E8A-4147-A177-3AD203B41FA5}">
                      <a16:colId xmlns:a16="http://schemas.microsoft.com/office/drawing/2014/main" val="3559690938"/>
                    </a:ext>
                  </a:extLst>
                </a:gridCol>
                <a:gridCol w="3690975">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69930">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18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Nơi</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thiết kế</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một</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tầng</a:t>
                      </a:r>
                    </a:p>
                    <a:p>
                      <a:pPr marL="0" marR="0" indent="0">
                        <a:lnSpc>
                          <a:spcPct val="107000"/>
                        </a:lnSpc>
                        <a:spcBef>
                          <a:spcPts val="0"/>
                        </a:spcBef>
                        <a:spcAft>
                          <a:spcPts val="0"/>
                        </a:spcAft>
                        <a:buFontTx/>
                        <a:buNone/>
                      </a:pPr>
                      <a:r>
                        <a:rPr lang="en-US" sz="18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 lệ 1:50</a:t>
                      </a:r>
                    </a:p>
                    <a:p>
                      <a:pPr marL="0" marR="0" indent="0">
                        <a:lnSpc>
                          <a:spcPct val="107000"/>
                        </a:lnSpc>
                        <a:spcBef>
                          <a:spcPts val="0"/>
                        </a:spcBef>
                        <a:spcAft>
                          <a:spcPts val="0"/>
                        </a:spcAft>
                        <a:buFontTx/>
                        <a:buNone/>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Công</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ty xây dựng dân dụng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các hình biểu diễn ngôi</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a:t>
                      </a:r>
                    </a:p>
                    <a:p>
                      <a:pPr marL="0" marR="0">
                        <a:lnSpc>
                          <a:spcPct val="107000"/>
                        </a:lnSpc>
                        <a:spcBef>
                          <a:spcPts val="0"/>
                        </a:spcBef>
                        <a:spcAft>
                          <a:spcPts val="0"/>
                        </a:spcAft>
                      </a:pP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Vị trí đặt các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Mặt đứng,</a:t>
                      </a:r>
                      <a:r>
                        <a:rPr lang="en-US" sz="1800" baseline="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1800">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baseline="0">
                          <a:effectLst/>
                          <a:latin typeface="Times New Roman" panose="02020603050405020304" pitchFamily="18" charset="0"/>
                          <a:ea typeface="Calibri" panose="020F0502020204030204" pitchFamily="34" charset="0"/>
                          <a:cs typeface="Times New Roman" panose="02020603050405020304" pitchFamily="18" charset="0"/>
                        </a:rPr>
                        <a:t> mặt cắt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800">
                          <a:effectLst/>
                          <a:latin typeface="Times New Roman" panose="02020603050405020304" pitchFamily="18" charset="0"/>
                          <a:ea typeface="Calibri" panose="020F0502020204030204" pitchFamily="34" charset="0"/>
                          <a:cs typeface="Times New Roman" panose="02020603050405020304" pitchFamily="18" charset="0"/>
                        </a:rPr>
                        <a:t>- Mặt đứng: ở</a:t>
                      </a:r>
                      <a:r>
                        <a:rPr lang="en-US" sz="1800" baseline="0">
                          <a:effectLst/>
                          <a:latin typeface="Times New Roman" panose="02020603050405020304" pitchFamily="18" charset="0"/>
                          <a:ea typeface="Calibri" panose="020F0502020204030204" pitchFamily="34" charset="0"/>
                          <a:cs typeface="Times New Roman" panose="02020603050405020304" pitchFamily="18" charset="0"/>
                        </a:rPr>
                        <a:t> vị trí hình chiếu đứng</a:t>
                      </a:r>
                    </a:p>
                    <a:p>
                      <a:pPr marL="0" marR="0" indent="0">
                        <a:lnSpc>
                          <a:spcPct val="107000"/>
                        </a:lnSpc>
                        <a:spcBef>
                          <a:spcPts val="0"/>
                        </a:spcBef>
                        <a:spcAft>
                          <a:spcPts val="0"/>
                        </a:spcAft>
                        <a:buFontTx/>
                        <a:buNone/>
                      </a:pPr>
                      <a:r>
                        <a:rPr lang="en-US" sz="1800" baseline="0">
                          <a:effectLst/>
                          <a:latin typeface="Times New Roman" panose="02020603050405020304" pitchFamily="18" charset="0"/>
                          <a:ea typeface="Calibri" panose="020F0502020204030204" pitchFamily="34" charset="0"/>
                          <a:cs typeface="Times New Roman" panose="02020603050405020304" pitchFamily="18" charset="0"/>
                        </a:rPr>
                        <a:t>-Mặt bằng: ở vị trí hình chiếu bằng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Mặt cắt: ở</a:t>
                      </a:r>
                      <a:r>
                        <a:rPr lang="en-US" sz="1800" baseline="0">
                          <a:effectLst/>
                          <a:latin typeface="Times New Roman" panose="02020603050405020304" pitchFamily="18" charset="0"/>
                          <a:ea typeface="Calibri" panose="020F0502020204030204" pitchFamily="34" charset="0"/>
                          <a:cs typeface="Times New Roman" panose="02020603050405020304" pitchFamily="18" charset="0"/>
                        </a:rPr>
                        <a:t> vị trí hình chiếu cạnh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a:t>
                      </a:r>
                      <a:r>
                        <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rPr>
                        <a:t> ngôi nhà</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của</a:t>
                      </a:r>
                      <a:r>
                        <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rPr>
                        <a:t> từng phòng</a:t>
                      </a:r>
                    </a:p>
                    <a:p>
                      <a:pPr marL="0" marR="0">
                        <a:spcBef>
                          <a:spcPts val="0"/>
                        </a:spcBef>
                        <a:spcAft>
                          <a:spcPts val="0"/>
                        </a:spcAft>
                      </a:pPr>
                      <a:r>
                        <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rPr>
                        <a:t>+ Kích thước của từng loại cửa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- 11700mmx8000mmx7200mm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4670mmx3900mm</a:t>
                      </a:r>
                      <a:r>
                        <a:rPr lang="en-US" sz="18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ngủ 1: 4700mmx3900mm; p</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ngủ 2: 4400mmx3900mm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2890mmx1700mm;</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hiên nhà: 1750mmx3900mm; cửa đi đơn 4 cánh: 2200mmx2600mm; cửa đi đơn 1 cánh(phòng ngủ): 800mmx2300mm; cửa đi đơn 1 cánh(phòng vệ sinh): 700mmx2300mm; cửa sổ đơn 2 cánh(phòng ngủ và bếp+phòng ăn): 1400mmx1800mm.</a:t>
                      </a:r>
                      <a:endPar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Số lượng cửa đi và cửa sổ.</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Loại</a:t>
                      </a:r>
                      <a:r>
                        <a:rPr lang="en-US" sz="1800" baseline="0">
                          <a:effectLst/>
                          <a:latin typeface="Times New Roman" panose="02020603050405020304" pitchFamily="18" charset="0"/>
                          <a:ea typeface="Times New Roman" panose="02020603050405020304" pitchFamily="18" charset="0"/>
                          <a:cs typeface="Times New Roman" panose="02020603050405020304" pitchFamily="18" charset="0"/>
                        </a:rPr>
                        <a:t> cửa được sử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 phòng</a:t>
                      </a:r>
                      <a:endParaRPr lang="en-US" sz="18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8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4; cửa sổ 5; cửa đi đơn 4 cánh; cửa đi đơn 1 cánh; cửa đi đơn 2 cánh.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custDataLst>
      <p:tags r:id="rId1"/>
    </p:custDataLst>
    <p:extLst>
      <p:ext uri="{BB962C8B-B14F-4D97-AF65-F5344CB8AC3E}">
        <p14:creationId xmlns:p14="http://schemas.microsoft.com/office/powerpoint/2010/main" val="22115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4"/>
          <a:stretch>
            <a:fillRect/>
          </a:stretch>
        </p:blipFill>
        <p:spPr>
          <a:xfrm>
            <a:off x="164842" y="1234864"/>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 Khung tên:</a:t>
            </a:r>
          </a:p>
          <a:p>
            <a:r>
              <a:rPr lang="vi-VN" sz="2000">
                <a:solidFill>
                  <a:srgbClr val="0000FF"/>
                </a:solidFill>
                <a:latin typeface="Times New Roman" panose="02020603050405020304" pitchFamily="18" charset="0"/>
                <a:cs typeface="Times New Roman" panose="02020603050405020304" pitchFamily="18" charset="0"/>
              </a:rPr>
              <a:t>Nhà mái bằng </a:t>
            </a:r>
          </a:p>
          <a:p>
            <a:r>
              <a:rPr lang="vi-VN" sz="2000">
                <a:solidFill>
                  <a:srgbClr val="0000FF"/>
                </a:solidFill>
                <a:latin typeface="Times New Roman" panose="02020603050405020304" pitchFamily="18" charset="0"/>
                <a:cs typeface="Times New Roman" panose="02020603050405020304" pitchFamily="18" charset="0"/>
              </a:rPr>
              <a:t>1 : 100</a:t>
            </a:r>
          </a:p>
          <a:p>
            <a:r>
              <a:rPr lang="vi-VN" sz="2000">
                <a:solidFill>
                  <a:srgbClr val="0000FF"/>
                </a:solidFill>
                <a:latin typeface="Times New Roman" panose="02020603050405020304" pitchFamily="18" charset="0"/>
                <a:cs typeface="Times New Roman" panose="02020603050405020304" pitchFamily="18" charset="0"/>
              </a:rPr>
              <a:t>2. Hình biểu diễn:</a:t>
            </a:r>
          </a:p>
          <a:p>
            <a:r>
              <a:rPr lang="vi-VN" sz="2000">
                <a:solidFill>
                  <a:srgbClr val="0000FF"/>
                </a:solidFill>
                <a:latin typeface="Times New Roman" panose="02020603050405020304" pitchFamily="18" charset="0"/>
                <a:cs typeface="Times New Roman" panose="02020603050405020304" pitchFamily="18" charset="0"/>
              </a:rPr>
              <a:t>Mặt đứng</a:t>
            </a:r>
          </a:p>
          <a:p>
            <a:r>
              <a:rPr lang="vi-VN" sz="2000">
                <a:solidFill>
                  <a:srgbClr val="0000FF"/>
                </a:solidFill>
                <a:latin typeface="Times New Roman" panose="02020603050405020304" pitchFamily="18" charset="0"/>
                <a:cs typeface="Times New Roman" panose="02020603050405020304" pitchFamily="18" charset="0"/>
              </a:rPr>
              <a:t>Mặt cắt</a:t>
            </a:r>
          </a:p>
          <a:p>
            <a:r>
              <a:rPr lang="vi-VN" sz="2000">
                <a:solidFill>
                  <a:srgbClr val="0000FF"/>
                </a:solidFill>
                <a:latin typeface="Times New Roman" panose="02020603050405020304" pitchFamily="18" charset="0"/>
                <a:cs typeface="Times New Roman" panose="02020603050405020304" pitchFamily="18" charset="0"/>
              </a:rPr>
              <a:t>Mặt bằng</a:t>
            </a:r>
          </a:p>
          <a:p>
            <a:r>
              <a:rPr lang="vi-VN" sz="2000">
                <a:solidFill>
                  <a:srgbClr val="0000FF"/>
                </a:solidFill>
                <a:latin typeface="Times New Roman" panose="02020603050405020304" pitchFamily="18" charset="0"/>
                <a:cs typeface="Times New Roman" panose="02020603050405020304" pitchFamily="18" charset="0"/>
              </a:rPr>
              <a:t>3. Kích thước:</a:t>
            </a:r>
          </a:p>
          <a:p>
            <a:r>
              <a:rPr lang="vi-VN" sz="2000">
                <a:solidFill>
                  <a:srgbClr val="0000FF"/>
                </a:solidFill>
                <a:latin typeface="Times New Roman" panose="02020603050405020304" pitchFamily="18" charset="0"/>
                <a:cs typeface="Times New Roman" panose="02020603050405020304" pitchFamily="18" charset="0"/>
              </a:rPr>
              <a:t>14 400 - 7 000 - 4 200</a:t>
            </a:r>
          </a:p>
          <a:p>
            <a:r>
              <a:rPr lang="vi-VN" sz="2000">
                <a:solidFill>
                  <a:srgbClr val="0000FF"/>
                </a:solidFill>
                <a:latin typeface="Times New Roman" panose="02020603050405020304" pitchFamily="18" charset="0"/>
                <a:cs typeface="Times New Roman" panose="02020603050405020304" pitchFamily="18" charset="0"/>
              </a:rPr>
              <a:t>Phòng khách, phòng bếp: 6 200 - 4 800</a:t>
            </a:r>
          </a:p>
          <a:p>
            <a:r>
              <a:rPr lang="vi-VN" sz="2000">
                <a:solidFill>
                  <a:srgbClr val="0000FF"/>
                </a:solidFill>
                <a:latin typeface="Times New Roman" panose="02020603050405020304" pitchFamily="18" charset="0"/>
                <a:cs typeface="Times New Roman" panose="02020603050405020304" pitchFamily="18" charset="0"/>
              </a:rPr>
              <a:t>Nhà vệ sinh: 4 800 - 2 200</a:t>
            </a:r>
          </a:p>
          <a:p>
            <a:r>
              <a:rPr lang="vi-VN" sz="2000">
                <a:solidFill>
                  <a:srgbClr val="0000FF"/>
                </a:solidFill>
                <a:latin typeface="Times New Roman" panose="02020603050405020304" pitchFamily="18" charset="0"/>
                <a:cs typeface="Times New Roman" panose="02020603050405020304" pitchFamily="18" charset="0"/>
              </a:rPr>
              <a:t>Phòng ngủ 1: 4 800 - 3 000</a:t>
            </a:r>
          </a:p>
          <a:p>
            <a:r>
              <a:rPr lang="vi-VN" sz="2000">
                <a:solidFill>
                  <a:srgbClr val="0000FF"/>
                </a:solidFill>
                <a:latin typeface="Times New Roman" panose="02020603050405020304" pitchFamily="18" charset="0"/>
                <a:cs typeface="Times New Roman" panose="02020603050405020304" pitchFamily="18" charset="0"/>
              </a:rPr>
              <a:t>Phòng ngủ 2: 7 000 - 3 000</a:t>
            </a:r>
          </a:p>
          <a:p>
            <a:r>
              <a:rPr lang="vi-VN" sz="2000">
                <a:solidFill>
                  <a:srgbClr val="0000FF"/>
                </a:solidFill>
                <a:latin typeface="Times New Roman" panose="02020603050405020304" pitchFamily="18" charset="0"/>
                <a:cs typeface="Times New Roman" panose="02020603050405020304" pitchFamily="18" charset="0"/>
              </a:rPr>
              <a:t>Hành lang: 9 400 - 2 200</a:t>
            </a:r>
          </a:p>
          <a:p>
            <a:r>
              <a:rPr lang="vi-VN" sz="2000">
                <a:solidFill>
                  <a:srgbClr val="0000FF"/>
                </a:solidFill>
                <a:latin typeface="Times New Roman" panose="02020603050405020304" pitchFamily="18" charset="0"/>
                <a:cs typeface="Times New Roman" panose="02020603050405020304" pitchFamily="18" charset="0"/>
              </a:rPr>
              <a:t>4. Các bộ phận:</a:t>
            </a:r>
          </a:p>
          <a:p>
            <a:r>
              <a:rPr lang="vi-VN" sz="200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200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4"/>
          <a:stretch>
            <a:fillRect/>
          </a:stretch>
        </p:blipFill>
        <p:spPr>
          <a:xfrm>
            <a:off x="1041020" y="1107995"/>
            <a:ext cx="9343951" cy="5644534"/>
          </a:xfrm>
          <a:prstGeom prst="rect">
            <a:avLst/>
          </a:prstGeom>
        </p:spPr>
      </p:pic>
    </p:spTree>
    <p:custDataLst>
      <p:tags r:id="rId1"/>
    </p:custDataLst>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A607E3E-A7A6-F310-CB47-9B5E2DA1A721}"/>
              </a:ext>
            </a:extLst>
          </p:cNvPr>
          <p:cNvSpPr txBox="1"/>
          <p:nvPr/>
        </p:nvSpPr>
        <p:spPr>
          <a:xfrm>
            <a:off x="1496025" y="1923988"/>
            <a:ext cx="9323471" cy="1334853"/>
          </a:xfrm>
          <a:prstGeom prst="rect">
            <a:avLst/>
          </a:prstGeom>
          <a:noFill/>
        </p:spPr>
        <p:txBody>
          <a:bodyPr wrap="square">
            <a:spAutoFit/>
          </a:bodyPr>
          <a:lstStyle/>
          <a:p>
            <a:pPr indent="269875" algn="just">
              <a:lnSpc>
                <a:spcPct val="117000"/>
              </a:lnSpc>
              <a:spcBef>
                <a:spcPts val="300"/>
              </a:spcBef>
              <a:spcAft>
                <a:spcPts val="300"/>
              </a:spcAft>
            </a:pPr>
            <a:r>
              <a:rPr lang="vi-VN" sz="3600" b="1">
                <a:solidFill>
                  <a:srgbClr val="3333FF"/>
                </a:solidFill>
                <a:effectLst/>
                <a:latin typeface="Times New Roman" panose="02020603050405020304" pitchFamily="18" charset="0"/>
                <a:ea typeface="Times New Roman" panose="02020603050405020304" pitchFamily="18" charset="0"/>
              </a:rPr>
              <a:t>Học xong bài này các em có thể đọc được bản vẽ nhà đơn giản </a:t>
            </a:r>
            <a:endParaRPr lang="en-US" sz="3600" b="1">
              <a:solidFill>
                <a:srgbClr val="3333FF"/>
              </a:solidFill>
              <a:effectLst/>
              <a:latin typeface="Times New Roman" panose="02020603050405020304" pitchFamily="18" charset="0"/>
              <a:ea typeface="Times New Roman" panose="02020603050405020304" pitchFamily="18" charset="0"/>
            </a:endParaRPr>
          </a:p>
        </p:txBody>
      </p:sp>
      <p:grpSp>
        <p:nvGrpSpPr>
          <p:cNvPr id="41" name="Group 40">
            <a:extLst>
              <a:ext uri="{FF2B5EF4-FFF2-40B4-BE49-F238E27FC236}">
                <a16:creationId xmlns:a16="http://schemas.microsoft.com/office/drawing/2014/main" id="{1924362C-3E22-A978-6AF6-B1BEC3324EDE}"/>
              </a:ext>
            </a:extLst>
          </p:cNvPr>
          <p:cNvGrpSpPr/>
          <p:nvPr/>
        </p:nvGrpSpPr>
        <p:grpSpPr>
          <a:xfrm>
            <a:off x="1843022" y="427554"/>
            <a:ext cx="8191985" cy="1078581"/>
            <a:chOff x="1747772" y="443785"/>
            <a:chExt cx="8191985" cy="1078581"/>
          </a:xfrm>
        </p:grpSpPr>
        <p:sp>
          <p:nvSpPr>
            <p:cNvPr id="5" name="Arrow: Pentagon 4">
              <a:extLst>
                <a:ext uri="{FF2B5EF4-FFF2-40B4-BE49-F238E27FC236}">
                  <a16:creationId xmlns:a16="http://schemas.microsoft.com/office/drawing/2014/main" id="{02AB8741-DBA5-99FC-BA33-AF49217B9CDC}"/>
                </a:ext>
              </a:extLst>
            </p:cNvPr>
            <p:cNvSpPr/>
            <p:nvPr/>
          </p:nvSpPr>
          <p:spPr>
            <a:xfrm>
              <a:off x="1747772" y="497085"/>
              <a:ext cx="8191985" cy="1025281"/>
            </a:xfrm>
            <a:prstGeom prst="homePlate">
              <a:avLst/>
            </a:prstGeom>
            <a:solidFill>
              <a:srgbClr val="FFFF00"/>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MỤC TIÊU CẦN ĐẠT</a:t>
              </a:r>
              <a:endParaRPr lang="zh-CN" altLang="en-US" sz="3600" b="1">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grpSp>
          <p:nvGrpSpPr>
            <p:cNvPr id="30" name="Group 4">
              <a:extLst>
                <a:ext uri="{FF2B5EF4-FFF2-40B4-BE49-F238E27FC236}">
                  <a16:creationId xmlns:a16="http://schemas.microsoft.com/office/drawing/2014/main" id="{E636D6CA-9117-5BDD-367E-4EB66FA57EFA}"/>
                </a:ext>
              </a:extLst>
            </p:cNvPr>
            <p:cNvGrpSpPr>
              <a:grpSpLocks/>
            </p:cNvGrpSpPr>
            <p:nvPr/>
          </p:nvGrpSpPr>
          <p:grpSpPr bwMode="auto">
            <a:xfrm>
              <a:off x="1854263" y="443785"/>
              <a:ext cx="1494584" cy="997452"/>
              <a:chOff x="4041" y="7510"/>
              <a:chExt cx="4080" cy="3097"/>
            </a:xfrm>
          </p:grpSpPr>
          <p:sp>
            <p:nvSpPr>
              <p:cNvPr id="31" name="AutoShape 5">
                <a:extLst>
                  <a:ext uri="{FF2B5EF4-FFF2-40B4-BE49-F238E27FC236}">
                    <a16:creationId xmlns:a16="http://schemas.microsoft.com/office/drawing/2014/main" id="{0E24B1C5-E81D-FFB2-A428-9ACAE422AECB}"/>
                  </a:ext>
                </a:extLst>
              </p:cNvPr>
              <p:cNvSpPr>
                <a:spLocks noChangeArrowheads="1"/>
              </p:cNvSpPr>
              <p:nvPr/>
            </p:nvSpPr>
            <p:spPr bwMode="auto">
              <a:xfrm>
                <a:off x="4041" y="9047"/>
                <a:ext cx="4080" cy="1486"/>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99"/>
                    </a:solidFill>
                    <a:round/>
                    <a:headEnd/>
                    <a:tailEnd/>
                  </a14:hiddenLine>
                </a:ext>
              </a:extLst>
            </p:spPr>
            <p:txBody>
              <a:bodyPr/>
              <a:lstStyle/>
              <a:p>
                <a:endParaRPr lang="en-US"/>
              </a:p>
            </p:txBody>
          </p:sp>
          <p:grpSp>
            <p:nvGrpSpPr>
              <p:cNvPr id="32" name="Group 6">
                <a:extLst>
                  <a:ext uri="{FF2B5EF4-FFF2-40B4-BE49-F238E27FC236}">
                    <a16:creationId xmlns:a16="http://schemas.microsoft.com/office/drawing/2014/main" id="{7ED9A95A-2D9C-75CF-2BA7-BA64B7561B01}"/>
                  </a:ext>
                </a:extLst>
              </p:cNvPr>
              <p:cNvGrpSpPr>
                <a:grpSpLocks/>
              </p:cNvGrpSpPr>
              <p:nvPr/>
            </p:nvGrpSpPr>
            <p:grpSpPr bwMode="auto">
              <a:xfrm>
                <a:off x="4677" y="7510"/>
                <a:ext cx="3010" cy="3097"/>
                <a:chOff x="4677" y="7510"/>
                <a:chExt cx="3010" cy="3097"/>
              </a:xfrm>
            </p:grpSpPr>
            <p:sp>
              <p:nvSpPr>
                <p:cNvPr id="33" name="Freeform 7">
                  <a:extLst>
                    <a:ext uri="{FF2B5EF4-FFF2-40B4-BE49-F238E27FC236}">
                      <a16:creationId xmlns:a16="http://schemas.microsoft.com/office/drawing/2014/main" id="{E78631E6-88CB-8941-3A84-BCE82C62E62E}"/>
                    </a:ext>
                  </a:extLst>
                </p:cNvPr>
                <p:cNvSpPr>
                  <a:spLocks/>
                </p:cNvSpPr>
                <p:nvPr/>
              </p:nvSpPr>
              <p:spPr bwMode="auto">
                <a:xfrm>
                  <a:off x="4804" y="9869"/>
                  <a:ext cx="50" cy="271"/>
                </a:xfrm>
                <a:custGeom>
                  <a:avLst/>
                  <a:gdLst>
                    <a:gd name="T0" fmla="*/ 0 w 61"/>
                    <a:gd name="T1" fmla="*/ 9 h 164"/>
                    <a:gd name="T2" fmla="*/ 3 w 61"/>
                    <a:gd name="T3" fmla="*/ 48 h 164"/>
                    <a:gd name="T4" fmla="*/ 12 w 61"/>
                    <a:gd name="T5" fmla="*/ 86 h 164"/>
                    <a:gd name="T6" fmla="*/ 23 w 61"/>
                    <a:gd name="T7" fmla="*/ 125 h 164"/>
                    <a:gd name="T8" fmla="*/ 34 w 61"/>
                    <a:gd name="T9" fmla="*/ 164 h 164"/>
                    <a:gd name="T10" fmla="*/ 44 w 61"/>
                    <a:gd name="T11" fmla="*/ 137 h 164"/>
                    <a:gd name="T12" fmla="*/ 45 w 61"/>
                    <a:gd name="T13" fmla="*/ 111 h 164"/>
                    <a:gd name="T14" fmla="*/ 49 w 61"/>
                    <a:gd name="T15" fmla="*/ 90 h 164"/>
                    <a:gd name="T16" fmla="*/ 61 w 61"/>
                    <a:gd name="T17" fmla="*/ 78 h 164"/>
                    <a:gd name="T18" fmla="*/ 50 w 61"/>
                    <a:gd name="T19" fmla="*/ 65 h 164"/>
                    <a:gd name="T20" fmla="*/ 44 w 61"/>
                    <a:gd name="T21" fmla="*/ 48 h 164"/>
                    <a:gd name="T22" fmla="*/ 44 w 61"/>
                    <a:gd name="T23" fmla="*/ 26 h 164"/>
                    <a:gd name="T24" fmla="*/ 50 w 61"/>
                    <a:gd name="T25" fmla="*/ 0 h 164"/>
                    <a:gd name="T26" fmla="*/ 0 w 61"/>
                    <a:gd name="T27"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64">
                      <a:moveTo>
                        <a:pt x="0" y="9"/>
                      </a:moveTo>
                      <a:lnTo>
                        <a:pt x="3" y="48"/>
                      </a:lnTo>
                      <a:lnTo>
                        <a:pt x="12" y="86"/>
                      </a:lnTo>
                      <a:lnTo>
                        <a:pt x="23" y="125"/>
                      </a:lnTo>
                      <a:lnTo>
                        <a:pt x="34" y="164"/>
                      </a:lnTo>
                      <a:lnTo>
                        <a:pt x="44" y="137"/>
                      </a:lnTo>
                      <a:lnTo>
                        <a:pt x="45" y="111"/>
                      </a:lnTo>
                      <a:lnTo>
                        <a:pt x="49" y="90"/>
                      </a:lnTo>
                      <a:lnTo>
                        <a:pt x="61" y="78"/>
                      </a:lnTo>
                      <a:lnTo>
                        <a:pt x="50" y="65"/>
                      </a:lnTo>
                      <a:lnTo>
                        <a:pt x="44" y="48"/>
                      </a:lnTo>
                      <a:lnTo>
                        <a:pt x="44" y="26"/>
                      </a:lnTo>
                      <a:lnTo>
                        <a:pt x="5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a:extLst>
                    <a:ext uri="{FF2B5EF4-FFF2-40B4-BE49-F238E27FC236}">
                      <a16:creationId xmlns:a16="http://schemas.microsoft.com/office/drawing/2014/main" id="{2EE2218D-0583-1E9A-E41D-02A780F1AFF9}"/>
                    </a:ext>
                  </a:extLst>
                </p:cNvPr>
                <p:cNvSpPr>
                  <a:spLocks/>
                </p:cNvSpPr>
                <p:nvPr/>
              </p:nvSpPr>
              <p:spPr bwMode="auto">
                <a:xfrm>
                  <a:off x="4677" y="10127"/>
                  <a:ext cx="308" cy="480"/>
                </a:xfrm>
                <a:custGeom>
                  <a:avLst/>
                  <a:gdLst>
                    <a:gd name="T0" fmla="*/ 351 w 381"/>
                    <a:gd name="T1" fmla="*/ 290 h 291"/>
                    <a:gd name="T2" fmla="*/ 368 w 381"/>
                    <a:gd name="T3" fmla="*/ 285 h 291"/>
                    <a:gd name="T4" fmla="*/ 379 w 381"/>
                    <a:gd name="T5" fmla="*/ 272 h 291"/>
                    <a:gd name="T6" fmla="*/ 381 w 381"/>
                    <a:gd name="T7" fmla="*/ 253 h 291"/>
                    <a:gd name="T8" fmla="*/ 364 w 381"/>
                    <a:gd name="T9" fmla="*/ 190 h 291"/>
                    <a:gd name="T10" fmla="*/ 335 w 381"/>
                    <a:gd name="T11" fmla="*/ 124 h 291"/>
                    <a:gd name="T12" fmla="*/ 305 w 381"/>
                    <a:gd name="T13" fmla="*/ 96 h 291"/>
                    <a:gd name="T14" fmla="*/ 274 w 381"/>
                    <a:gd name="T15" fmla="*/ 89 h 291"/>
                    <a:gd name="T16" fmla="*/ 258 w 381"/>
                    <a:gd name="T17" fmla="*/ 87 h 291"/>
                    <a:gd name="T18" fmla="*/ 258 w 381"/>
                    <a:gd name="T19" fmla="*/ 73 h 291"/>
                    <a:gd name="T20" fmla="*/ 269 w 381"/>
                    <a:gd name="T21" fmla="*/ 60 h 291"/>
                    <a:gd name="T22" fmla="*/ 288 w 381"/>
                    <a:gd name="T23" fmla="*/ 54 h 291"/>
                    <a:gd name="T24" fmla="*/ 304 w 381"/>
                    <a:gd name="T25" fmla="*/ 45 h 291"/>
                    <a:gd name="T26" fmla="*/ 311 w 381"/>
                    <a:gd name="T27" fmla="*/ 33 h 291"/>
                    <a:gd name="T28" fmla="*/ 311 w 381"/>
                    <a:gd name="T29" fmla="*/ 19 h 291"/>
                    <a:gd name="T30" fmla="*/ 304 w 381"/>
                    <a:gd name="T31" fmla="*/ 10 h 291"/>
                    <a:gd name="T32" fmla="*/ 288 w 381"/>
                    <a:gd name="T33" fmla="*/ 3 h 291"/>
                    <a:gd name="T34" fmla="*/ 269 w 381"/>
                    <a:gd name="T35" fmla="*/ 0 h 291"/>
                    <a:gd name="T36" fmla="*/ 124 w 381"/>
                    <a:gd name="T37" fmla="*/ 0 h 291"/>
                    <a:gd name="T38" fmla="*/ 103 w 381"/>
                    <a:gd name="T39" fmla="*/ 1 h 291"/>
                    <a:gd name="T40" fmla="*/ 84 w 381"/>
                    <a:gd name="T41" fmla="*/ 5 h 291"/>
                    <a:gd name="T42" fmla="*/ 73 w 381"/>
                    <a:gd name="T43" fmla="*/ 14 h 291"/>
                    <a:gd name="T44" fmla="*/ 68 w 381"/>
                    <a:gd name="T45" fmla="*/ 26 h 291"/>
                    <a:gd name="T46" fmla="*/ 73 w 381"/>
                    <a:gd name="T47" fmla="*/ 40 h 291"/>
                    <a:gd name="T48" fmla="*/ 84 w 381"/>
                    <a:gd name="T49" fmla="*/ 50 h 291"/>
                    <a:gd name="T50" fmla="*/ 103 w 381"/>
                    <a:gd name="T51" fmla="*/ 57 h 291"/>
                    <a:gd name="T52" fmla="*/ 124 w 381"/>
                    <a:gd name="T53" fmla="*/ 61 h 291"/>
                    <a:gd name="T54" fmla="*/ 124 w 381"/>
                    <a:gd name="T55" fmla="*/ 81 h 291"/>
                    <a:gd name="T56" fmla="*/ 124 w 381"/>
                    <a:gd name="T57" fmla="*/ 89 h 291"/>
                    <a:gd name="T58" fmla="*/ 92 w 381"/>
                    <a:gd name="T59" fmla="*/ 91 h 291"/>
                    <a:gd name="T60" fmla="*/ 62 w 381"/>
                    <a:gd name="T61" fmla="*/ 106 h 291"/>
                    <a:gd name="T62" fmla="*/ 32 w 381"/>
                    <a:gd name="T63" fmla="*/ 151 h 291"/>
                    <a:gd name="T64" fmla="*/ 3 w 381"/>
                    <a:gd name="T65" fmla="*/ 241 h 291"/>
                    <a:gd name="T66" fmla="*/ 0 w 381"/>
                    <a:gd name="T67" fmla="*/ 264 h 291"/>
                    <a:gd name="T68" fmla="*/ 7 w 381"/>
                    <a:gd name="T69" fmla="*/ 280 h 291"/>
                    <a:gd name="T70" fmla="*/ 21 w 381"/>
                    <a:gd name="T71" fmla="*/ 288 h 291"/>
                    <a:gd name="T72" fmla="*/ 41 w 381"/>
                    <a:gd name="T7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 h="291">
                      <a:moveTo>
                        <a:pt x="340" y="291"/>
                      </a:moveTo>
                      <a:lnTo>
                        <a:pt x="351" y="290"/>
                      </a:lnTo>
                      <a:lnTo>
                        <a:pt x="360" y="288"/>
                      </a:lnTo>
                      <a:lnTo>
                        <a:pt x="368" y="285"/>
                      </a:lnTo>
                      <a:lnTo>
                        <a:pt x="375" y="280"/>
                      </a:lnTo>
                      <a:lnTo>
                        <a:pt x="379" y="272"/>
                      </a:lnTo>
                      <a:lnTo>
                        <a:pt x="381" y="264"/>
                      </a:lnTo>
                      <a:lnTo>
                        <a:pt x="381" y="253"/>
                      </a:lnTo>
                      <a:lnTo>
                        <a:pt x="378" y="241"/>
                      </a:lnTo>
                      <a:lnTo>
                        <a:pt x="364" y="190"/>
                      </a:lnTo>
                      <a:lnTo>
                        <a:pt x="349" y="151"/>
                      </a:lnTo>
                      <a:lnTo>
                        <a:pt x="335" y="124"/>
                      </a:lnTo>
                      <a:lnTo>
                        <a:pt x="319" y="106"/>
                      </a:lnTo>
                      <a:lnTo>
                        <a:pt x="305" y="96"/>
                      </a:lnTo>
                      <a:lnTo>
                        <a:pt x="289" y="91"/>
                      </a:lnTo>
                      <a:lnTo>
                        <a:pt x="274" y="89"/>
                      </a:lnTo>
                      <a:lnTo>
                        <a:pt x="258" y="89"/>
                      </a:lnTo>
                      <a:lnTo>
                        <a:pt x="258" y="87"/>
                      </a:lnTo>
                      <a:lnTo>
                        <a:pt x="258" y="81"/>
                      </a:lnTo>
                      <a:lnTo>
                        <a:pt x="258" y="73"/>
                      </a:lnTo>
                      <a:lnTo>
                        <a:pt x="258" y="61"/>
                      </a:lnTo>
                      <a:lnTo>
                        <a:pt x="269" y="60"/>
                      </a:lnTo>
                      <a:lnTo>
                        <a:pt x="278" y="57"/>
                      </a:lnTo>
                      <a:lnTo>
                        <a:pt x="288" y="54"/>
                      </a:lnTo>
                      <a:lnTo>
                        <a:pt x="297" y="50"/>
                      </a:lnTo>
                      <a:lnTo>
                        <a:pt x="304" y="45"/>
                      </a:lnTo>
                      <a:lnTo>
                        <a:pt x="308" y="40"/>
                      </a:lnTo>
                      <a:lnTo>
                        <a:pt x="311" y="33"/>
                      </a:lnTo>
                      <a:lnTo>
                        <a:pt x="313" y="26"/>
                      </a:lnTo>
                      <a:lnTo>
                        <a:pt x="311" y="19"/>
                      </a:lnTo>
                      <a:lnTo>
                        <a:pt x="308" y="14"/>
                      </a:lnTo>
                      <a:lnTo>
                        <a:pt x="304" y="10"/>
                      </a:lnTo>
                      <a:lnTo>
                        <a:pt x="297" y="5"/>
                      </a:lnTo>
                      <a:lnTo>
                        <a:pt x="288" y="3"/>
                      </a:lnTo>
                      <a:lnTo>
                        <a:pt x="278" y="1"/>
                      </a:lnTo>
                      <a:lnTo>
                        <a:pt x="269" y="0"/>
                      </a:lnTo>
                      <a:lnTo>
                        <a:pt x="258" y="0"/>
                      </a:lnTo>
                      <a:lnTo>
                        <a:pt x="124" y="0"/>
                      </a:lnTo>
                      <a:lnTo>
                        <a:pt x="112" y="0"/>
                      </a:lnTo>
                      <a:lnTo>
                        <a:pt x="103" y="1"/>
                      </a:lnTo>
                      <a:lnTo>
                        <a:pt x="93" y="3"/>
                      </a:lnTo>
                      <a:lnTo>
                        <a:pt x="84" y="5"/>
                      </a:lnTo>
                      <a:lnTo>
                        <a:pt x="78" y="10"/>
                      </a:lnTo>
                      <a:lnTo>
                        <a:pt x="73" y="14"/>
                      </a:lnTo>
                      <a:lnTo>
                        <a:pt x="70" y="19"/>
                      </a:lnTo>
                      <a:lnTo>
                        <a:pt x="68" y="26"/>
                      </a:lnTo>
                      <a:lnTo>
                        <a:pt x="70" y="33"/>
                      </a:lnTo>
                      <a:lnTo>
                        <a:pt x="73" y="40"/>
                      </a:lnTo>
                      <a:lnTo>
                        <a:pt x="78" y="45"/>
                      </a:lnTo>
                      <a:lnTo>
                        <a:pt x="84" y="50"/>
                      </a:lnTo>
                      <a:lnTo>
                        <a:pt x="93" y="54"/>
                      </a:lnTo>
                      <a:lnTo>
                        <a:pt x="103" y="57"/>
                      </a:lnTo>
                      <a:lnTo>
                        <a:pt x="112" y="60"/>
                      </a:lnTo>
                      <a:lnTo>
                        <a:pt x="124" y="61"/>
                      </a:lnTo>
                      <a:lnTo>
                        <a:pt x="124" y="73"/>
                      </a:lnTo>
                      <a:lnTo>
                        <a:pt x="124" y="81"/>
                      </a:lnTo>
                      <a:lnTo>
                        <a:pt x="124" y="87"/>
                      </a:lnTo>
                      <a:lnTo>
                        <a:pt x="124" y="89"/>
                      </a:lnTo>
                      <a:lnTo>
                        <a:pt x="108" y="89"/>
                      </a:lnTo>
                      <a:lnTo>
                        <a:pt x="92" y="91"/>
                      </a:lnTo>
                      <a:lnTo>
                        <a:pt x="76" y="96"/>
                      </a:lnTo>
                      <a:lnTo>
                        <a:pt x="62" y="106"/>
                      </a:lnTo>
                      <a:lnTo>
                        <a:pt x="46" y="124"/>
                      </a:lnTo>
                      <a:lnTo>
                        <a:pt x="32" y="151"/>
                      </a:lnTo>
                      <a:lnTo>
                        <a:pt x="18" y="190"/>
                      </a:lnTo>
                      <a:lnTo>
                        <a:pt x="3" y="241"/>
                      </a:lnTo>
                      <a:lnTo>
                        <a:pt x="0" y="253"/>
                      </a:lnTo>
                      <a:lnTo>
                        <a:pt x="0" y="264"/>
                      </a:lnTo>
                      <a:lnTo>
                        <a:pt x="2" y="272"/>
                      </a:lnTo>
                      <a:lnTo>
                        <a:pt x="7" y="280"/>
                      </a:lnTo>
                      <a:lnTo>
                        <a:pt x="13" y="285"/>
                      </a:lnTo>
                      <a:lnTo>
                        <a:pt x="21" y="288"/>
                      </a:lnTo>
                      <a:lnTo>
                        <a:pt x="30" y="290"/>
                      </a:lnTo>
                      <a:lnTo>
                        <a:pt x="41" y="291"/>
                      </a:lnTo>
                      <a:lnTo>
                        <a:pt x="340" y="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a:extLst>
                    <a:ext uri="{FF2B5EF4-FFF2-40B4-BE49-F238E27FC236}">
                      <a16:creationId xmlns:a16="http://schemas.microsoft.com/office/drawing/2014/main" id="{3FCE6D2A-78BC-E801-F161-07B3CB768D56}"/>
                    </a:ext>
                  </a:extLst>
                </p:cNvPr>
                <p:cNvSpPr>
                  <a:spLocks/>
                </p:cNvSpPr>
                <p:nvPr/>
              </p:nvSpPr>
              <p:spPr bwMode="auto">
                <a:xfrm>
                  <a:off x="4804" y="8056"/>
                  <a:ext cx="1005" cy="1783"/>
                </a:xfrm>
                <a:custGeom>
                  <a:avLst/>
                  <a:gdLst>
                    <a:gd name="T0" fmla="*/ 2 w 1243"/>
                    <a:gd name="T1" fmla="*/ 1077 h 1080"/>
                    <a:gd name="T2" fmla="*/ 0 w 1243"/>
                    <a:gd name="T3" fmla="*/ 1053 h 1080"/>
                    <a:gd name="T4" fmla="*/ 2 w 1243"/>
                    <a:gd name="T5" fmla="*/ 1006 h 1080"/>
                    <a:gd name="T6" fmla="*/ 13 w 1243"/>
                    <a:gd name="T7" fmla="*/ 940 h 1080"/>
                    <a:gd name="T8" fmla="*/ 38 w 1243"/>
                    <a:gd name="T9" fmla="*/ 857 h 1080"/>
                    <a:gd name="T10" fmla="*/ 84 w 1243"/>
                    <a:gd name="T11" fmla="*/ 758 h 1080"/>
                    <a:gd name="T12" fmla="*/ 153 w 1243"/>
                    <a:gd name="T13" fmla="*/ 647 h 1080"/>
                    <a:gd name="T14" fmla="*/ 253 w 1243"/>
                    <a:gd name="T15" fmla="*/ 528 h 1080"/>
                    <a:gd name="T16" fmla="*/ 384 w 1243"/>
                    <a:gd name="T17" fmla="*/ 405 h 1080"/>
                    <a:gd name="T18" fmla="*/ 529 w 1243"/>
                    <a:gd name="T19" fmla="*/ 299 h 1080"/>
                    <a:gd name="T20" fmla="*/ 684 w 1243"/>
                    <a:gd name="T21" fmla="*/ 211 h 1080"/>
                    <a:gd name="T22" fmla="*/ 837 w 1243"/>
                    <a:gd name="T23" fmla="*/ 139 h 1080"/>
                    <a:gd name="T24" fmla="*/ 978 w 1243"/>
                    <a:gd name="T25" fmla="*/ 82 h 1080"/>
                    <a:gd name="T26" fmla="*/ 1098 w 1243"/>
                    <a:gd name="T27" fmla="*/ 42 h 1080"/>
                    <a:gd name="T28" fmla="*/ 1188 w 1243"/>
                    <a:gd name="T29" fmla="*/ 15 h 1080"/>
                    <a:gd name="T30" fmla="*/ 1237 w 1243"/>
                    <a:gd name="T31" fmla="*/ 2 h 1080"/>
                    <a:gd name="T32" fmla="*/ 1241 w 1243"/>
                    <a:gd name="T33" fmla="*/ 2 h 1080"/>
                    <a:gd name="T34" fmla="*/ 1224 w 1243"/>
                    <a:gd name="T35" fmla="*/ 21 h 1080"/>
                    <a:gd name="T36" fmla="*/ 1180 w 1243"/>
                    <a:gd name="T37" fmla="*/ 62 h 1080"/>
                    <a:gd name="T38" fmla="*/ 1101 w 1243"/>
                    <a:gd name="T39" fmla="*/ 125 h 1080"/>
                    <a:gd name="T40" fmla="*/ 1000 w 1243"/>
                    <a:gd name="T41" fmla="*/ 203 h 1080"/>
                    <a:gd name="T42" fmla="*/ 930 w 1243"/>
                    <a:gd name="T43" fmla="*/ 269 h 1080"/>
                    <a:gd name="T44" fmla="*/ 886 w 1243"/>
                    <a:gd name="T45" fmla="*/ 327 h 1080"/>
                    <a:gd name="T46" fmla="*/ 861 w 1243"/>
                    <a:gd name="T47" fmla="*/ 379 h 1080"/>
                    <a:gd name="T48" fmla="*/ 850 w 1243"/>
                    <a:gd name="T49" fmla="*/ 423 h 1080"/>
                    <a:gd name="T50" fmla="*/ 848 w 1243"/>
                    <a:gd name="T51" fmla="*/ 458 h 1080"/>
                    <a:gd name="T52" fmla="*/ 851 w 1243"/>
                    <a:gd name="T53" fmla="*/ 482 h 1080"/>
                    <a:gd name="T54" fmla="*/ 856 w 1243"/>
                    <a:gd name="T55" fmla="*/ 493 h 1080"/>
                    <a:gd name="T56" fmla="*/ 858 w 1243"/>
                    <a:gd name="T57" fmla="*/ 495 h 1080"/>
                    <a:gd name="T58" fmla="*/ 861 w 1243"/>
                    <a:gd name="T59" fmla="*/ 492 h 1080"/>
                    <a:gd name="T60" fmla="*/ 853 w 1243"/>
                    <a:gd name="T61" fmla="*/ 491 h 1080"/>
                    <a:gd name="T62" fmla="*/ 818 w 1243"/>
                    <a:gd name="T63" fmla="*/ 494 h 1080"/>
                    <a:gd name="T64" fmla="*/ 750 w 1243"/>
                    <a:gd name="T65" fmla="*/ 506 h 1080"/>
                    <a:gd name="T66" fmla="*/ 690 w 1243"/>
                    <a:gd name="T67" fmla="*/ 516 h 1080"/>
                    <a:gd name="T68" fmla="*/ 646 w 1243"/>
                    <a:gd name="T69" fmla="*/ 523 h 1080"/>
                    <a:gd name="T70" fmla="*/ 624 w 1243"/>
                    <a:gd name="T71" fmla="*/ 526 h 1080"/>
                    <a:gd name="T72" fmla="*/ 624 w 1243"/>
                    <a:gd name="T73" fmla="*/ 526 h 1080"/>
                    <a:gd name="T74" fmla="*/ 646 w 1243"/>
                    <a:gd name="T75" fmla="*/ 519 h 1080"/>
                    <a:gd name="T76" fmla="*/ 684 w 1243"/>
                    <a:gd name="T77" fmla="*/ 511 h 1080"/>
                    <a:gd name="T78" fmla="*/ 733 w 1243"/>
                    <a:gd name="T79" fmla="*/ 509 h 1080"/>
                    <a:gd name="T80" fmla="*/ 783 w 1243"/>
                    <a:gd name="T81" fmla="*/ 517 h 1080"/>
                    <a:gd name="T82" fmla="*/ 818 w 1243"/>
                    <a:gd name="T83" fmla="*/ 530 h 1080"/>
                    <a:gd name="T84" fmla="*/ 837 w 1243"/>
                    <a:gd name="T85" fmla="*/ 542 h 1080"/>
                    <a:gd name="T86" fmla="*/ 845 w 1243"/>
                    <a:gd name="T87" fmla="*/ 550 h 1080"/>
                    <a:gd name="T88" fmla="*/ 843 w 1243"/>
                    <a:gd name="T89" fmla="*/ 553 h 1080"/>
                    <a:gd name="T90" fmla="*/ 817 w 1243"/>
                    <a:gd name="T91" fmla="*/ 561 h 1080"/>
                    <a:gd name="T92" fmla="*/ 772 w 1243"/>
                    <a:gd name="T93" fmla="*/ 583 h 1080"/>
                    <a:gd name="T94" fmla="*/ 714 w 1243"/>
                    <a:gd name="T95" fmla="*/ 619 h 1080"/>
                    <a:gd name="T96" fmla="*/ 648 w 1243"/>
                    <a:gd name="T97" fmla="*/ 680 h 1080"/>
                    <a:gd name="T98" fmla="*/ 565 w 1243"/>
                    <a:gd name="T99" fmla="*/ 777 h 1080"/>
                    <a:gd name="T100" fmla="*/ 490 w 1243"/>
                    <a:gd name="T101" fmla="*/ 877 h 1080"/>
                    <a:gd name="T102" fmla="*/ 441 w 1243"/>
                    <a:gd name="T103" fmla="*/ 945 h 1080"/>
                    <a:gd name="T104" fmla="*/ 433 w 1243"/>
                    <a:gd name="T105" fmla="*/ 954 h 1080"/>
                    <a:gd name="T106" fmla="*/ 423 w 1243"/>
                    <a:gd name="T107" fmla="*/ 950 h 1080"/>
                    <a:gd name="T108" fmla="*/ 395 w 1243"/>
                    <a:gd name="T109" fmla="*/ 946 h 1080"/>
                    <a:gd name="T110" fmla="*/ 341 w 1243"/>
                    <a:gd name="T111" fmla="*/ 946 h 1080"/>
                    <a:gd name="T112" fmla="*/ 261 w 1243"/>
                    <a:gd name="T113" fmla="*/ 956 h 1080"/>
                    <a:gd name="T114" fmla="*/ 190 w 1243"/>
                    <a:gd name="T115" fmla="*/ 976 h 1080"/>
                    <a:gd name="T116" fmla="*/ 139 w 1243"/>
                    <a:gd name="T117" fmla="*/ 996 h 1080"/>
                    <a:gd name="T118" fmla="*/ 112 w 1243"/>
                    <a:gd name="T119" fmla="*/ 1010 h 1080"/>
                    <a:gd name="T120" fmla="*/ 43 w 1243"/>
                    <a:gd name="T121" fmla="*/ 1079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3" h="1080">
                      <a:moveTo>
                        <a:pt x="2" y="1080"/>
                      </a:moveTo>
                      <a:lnTo>
                        <a:pt x="2" y="1077"/>
                      </a:lnTo>
                      <a:lnTo>
                        <a:pt x="0" y="1068"/>
                      </a:lnTo>
                      <a:lnTo>
                        <a:pt x="0" y="1053"/>
                      </a:lnTo>
                      <a:lnTo>
                        <a:pt x="0" y="1032"/>
                      </a:lnTo>
                      <a:lnTo>
                        <a:pt x="2" y="1006"/>
                      </a:lnTo>
                      <a:lnTo>
                        <a:pt x="6" y="975"/>
                      </a:lnTo>
                      <a:lnTo>
                        <a:pt x="13" y="940"/>
                      </a:lnTo>
                      <a:lnTo>
                        <a:pt x="24" y="900"/>
                      </a:lnTo>
                      <a:lnTo>
                        <a:pt x="38" y="857"/>
                      </a:lnTo>
                      <a:lnTo>
                        <a:pt x="59" y="809"/>
                      </a:lnTo>
                      <a:lnTo>
                        <a:pt x="84" y="758"/>
                      </a:lnTo>
                      <a:lnTo>
                        <a:pt x="115" y="705"/>
                      </a:lnTo>
                      <a:lnTo>
                        <a:pt x="153" y="647"/>
                      </a:lnTo>
                      <a:lnTo>
                        <a:pt x="199" y="589"/>
                      </a:lnTo>
                      <a:lnTo>
                        <a:pt x="253" y="528"/>
                      </a:lnTo>
                      <a:lnTo>
                        <a:pt x="316" y="464"/>
                      </a:lnTo>
                      <a:lnTo>
                        <a:pt x="384" y="405"/>
                      </a:lnTo>
                      <a:lnTo>
                        <a:pt x="455" y="349"/>
                      </a:lnTo>
                      <a:lnTo>
                        <a:pt x="529" y="299"/>
                      </a:lnTo>
                      <a:lnTo>
                        <a:pt x="607" y="252"/>
                      </a:lnTo>
                      <a:lnTo>
                        <a:pt x="684" y="211"/>
                      </a:lnTo>
                      <a:lnTo>
                        <a:pt x="761" y="172"/>
                      </a:lnTo>
                      <a:lnTo>
                        <a:pt x="837" y="139"/>
                      </a:lnTo>
                      <a:lnTo>
                        <a:pt x="910" y="108"/>
                      </a:lnTo>
                      <a:lnTo>
                        <a:pt x="978" y="82"/>
                      </a:lnTo>
                      <a:lnTo>
                        <a:pt x="1041" y="59"/>
                      </a:lnTo>
                      <a:lnTo>
                        <a:pt x="1098" y="42"/>
                      </a:lnTo>
                      <a:lnTo>
                        <a:pt x="1147" y="26"/>
                      </a:lnTo>
                      <a:lnTo>
                        <a:pt x="1188" y="15"/>
                      </a:lnTo>
                      <a:lnTo>
                        <a:pt x="1218" y="6"/>
                      </a:lnTo>
                      <a:lnTo>
                        <a:pt x="1237" y="2"/>
                      </a:lnTo>
                      <a:lnTo>
                        <a:pt x="1243" y="0"/>
                      </a:lnTo>
                      <a:lnTo>
                        <a:pt x="1241" y="2"/>
                      </a:lnTo>
                      <a:lnTo>
                        <a:pt x="1235" y="9"/>
                      </a:lnTo>
                      <a:lnTo>
                        <a:pt x="1224" y="21"/>
                      </a:lnTo>
                      <a:lnTo>
                        <a:pt x="1207" y="39"/>
                      </a:lnTo>
                      <a:lnTo>
                        <a:pt x="1180" y="62"/>
                      </a:lnTo>
                      <a:lnTo>
                        <a:pt x="1145" y="90"/>
                      </a:lnTo>
                      <a:lnTo>
                        <a:pt x="1101" y="125"/>
                      </a:lnTo>
                      <a:lnTo>
                        <a:pt x="1044" y="168"/>
                      </a:lnTo>
                      <a:lnTo>
                        <a:pt x="1000" y="203"/>
                      </a:lnTo>
                      <a:lnTo>
                        <a:pt x="962" y="237"/>
                      </a:lnTo>
                      <a:lnTo>
                        <a:pt x="930" y="269"/>
                      </a:lnTo>
                      <a:lnTo>
                        <a:pt x="907" y="299"/>
                      </a:lnTo>
                      <a:lnTo>
                        <a:pt x="886" y="327"/>
                      </a:lnTo>
                      <a:lnTo>
                        <a:pt x="872" y="354"/>
                      </a:lnTo>
                      <a:lnTo>
                        <a:pt x="861" y="379"/>
                      </a:lnTo>
                      <a:lnTo>
                        <a:pt x="853" y="402"/>
                      </a:lnTo>
                      <a:lnTo>
                        <a:pt x="850" y="423"/>
                      </a:lnTo>
                      <a:lnTo>
                        <a:pt x="848" y="442"/>
                      </a:lnTo>
                      <a:lnTo>
                        <a:pt x="848" y="458"/>
                      </a:lnTo>
                      <a:lnTo>
                        <a:pt x="850" y="471"/>
                      </a:lnTo>
                      <a:lnTo>
                        <a:pt x="851" y="482"/>
                      </a:lnTo>
                      <a:lnTo>
                        <a:pt x="853" y="489"/>
                      </a:lnTo>
                      <a:lnTo>
                        <a:pt x="856" y="493"/>
                      </a:lnTo>
                      <a:lnTo>
                        <a:pt x="856" y="495"/>
                      </a:lnTo>
                      <a:lnTo>
                        <a:pt x="858" y="495"/>
                      </a:lnTo>
                      <a:lnTo>
                        <a:pt x="859" y="493"/>
                      </a:lnTo>
                      <a:lnTo>
                        <a:pt x="861" y="492"/>
                      </a:lnTo>
                      <a:lnTo>
                        <a:pt x="859" y="491"/>
                      </a:lnTo>
                      <a:lnTo>
                        <a:pt x="853" y="491"/>
                      </a:lnTo>
                      <a:lnTo>
                        <a:pt x="840" y="492"/>
                      </a:lnTo>
                      <a:lnTo>
                        <a:pt x="818" y="494"/>
                      </a:lnTo>
                      <a:lnTo>
                        <a:pt x="787" y="499"/>
                      </a:lnTo>
                      <a:lnTo>
                        <a:pt x="750" y="506"/>
                      </a:lnTo>
                      <a:lnTo>
                        <a:pt x="719" y="511"/>
                      </a:lnTo>
                      <a:lnTo>
                        <a:pt x="690" y="516"/>
                      </a:lnTo>
                      <a:lnTo>
                        <a:pt x="667" y="519"/>
                      </a:lnTo>
                      <a:lnTo>
                        <a:pt x="646" y="523"/>
                      </a:lnTo>
                      <a:lnTo>
                        <a:pt x="632" y="525"/>
                      </a:lnTo>
                      <a:lnTo>
                        <a:pt x="624" y="526"/>
                      </a:lnTo>
                      <a:lnTo>
                        <a:pt x="621" y="528"/>
                      </a:lnTo>
                      <a:lnTo>
                        <a:pt x="624" y="526"/>
                      </a:lnTo>
                      <a:lnTo>
                        <a:pt x="632" y="523"/>
                      </a:lnTo>
                      <a:lnTo>
                        <a:pt x="646" y="519"/>
                      </a:lnTo>
                      <a:lnTo>
                        <a:pt x="663" y="515"/>
                      </a:lnTo>
                      <a:lnTo>
                        <a:pt x="684" y="511"/>
                      </a:lnTo>
                      <a:lnTo>
                        <a:pt x="708" y="509"/>
                      </a:lnTo>
                      <a:lnTo>
                        <a:pt x="733" y="509"/>
                      </a:lnTo>
                      <a:lnTo>
                        <a:pt x="760" y="512"/>
                      </a:lnTo>
                      <a:lnTo>
                        <a:pt x="783" y="517"/>
                      </a:lnTo>
                      <a:lnTo>
                        <a:pt x="804" y="523"/>
                      </a:lnTo>
                      <a:lnTo>
                        <a:pt x="818" y="530"/>
                      </a:lnTo>
                      <a:lnTo>
                        <a:pt x="829" y="536"/>
                      </a:lnTo>
                      <a:lnTo>
                        <a:pt x="837" y="542"/>
                      </a:lnTo>
                      <a:lnTo>
                        <a:pt x="843" y="547"/>
                      </a:lnTo>
                      <a:lnTo>
                        <a:pt x="845" y="550"/>
                      </a:lnTo>
                      <a:lnTo>
                        <a:pt x="847" y="552"/>
                      </a:lnTo>
                      <a:lnTo>
                        <a:pt x="843" y="553"/>
                      </a:lnTo>
                      <a:lnTo>
                        <a:pt x="832" y="556"/>
                      </a:lnTo>
                      <a:lnTo>
                        <a:pt x="817" y="561"/>
                      </a:lnTo>
                      <a:lnTo>
                        <a:pt x="796" y="570"/>
                      </a:lnTo>
                      <a:lnTo>
                        <a:pt x="772" y="583"/>
                      </a:lnTo>
                      <a:lnTo>
                        <a:pt x="744" y="599"/>
                      </a:lnTo>
                      <a:lnTo>
                        <a:pt x="714" y="619"/>
                      </a:lnTo>
                      <a:lnTo>
                        <a:pt x="682" y="645"/>
                      </a:lnTo>
                      <a:lnTo>
                        <a:pt x="648" y="680"/>
                      </a:lnTo>
                      <a:lnTo>
                        <a:pt x="608" y="726"/>
                      </a:lnTo>
                      <a:lnTo>
                        <a:pt x="565" y="777"/>
                      </a:lnTo>
                      <a:lnTo>
                        <a:pt x="526" y="828"/>
                      </a:lnTo>
                      <a:lnTo>
                        <a:pt x="490" y="877"/>
                      </a:lnTo>
                      <a:lnTo>
                        <a:pt x="460" y="917"/>
                      </a:lnTo>
                      <a:lnTo>
                        <a:pt x="441" y="945"/>
                      </a:lnTo>
                      <a:lnTo>
                        <a:pt x="433" y="955"/>
                      </a:lnTo>
                      <a:lnTo>
                        <a:pt x="433" y="954"/>
                      </a:lnTo>
                      <a:lnTo>
                        <a:pt x="430" y="952"/>
                      </a:lnTo>
                      <a:lnTo>
                        <a:pt x="423" y="950"/>
                      </a:lnTo>
                      <a:lnTo>
                        <a:pt x="412" y="948"/>
                      </a:lnTo>
                      <a:lnTo>
                        <a:pt x="395" y="946"/>
                      </a:lnTo>
                      <a:lnTo>
                        <a:pt x="373" y="945"/>
                      </a:lnTo>
                      <a:lnTo>
                        <a:pt x="341" y="946"/>
                      </a:lnTo>
                      <a:lnTo>
                        <a:pt x="302" y="950"/>
                      </a:lnTo>
                      <a:lnTo>
                        <a:pt x="261" y="956"/>
                      </a:lnTo>
                      <a:lnTo>
                        <a:pt x="223" y="965"/>
                      </a:lnTo>
                      <a:lnTo>
                        <a:pt x="190" y="976"/>
                      </a:lnTo>
                      <a:lnTo>
                        <a:pt x="163" y="986"/>
                      </a:lnTo>
                      <a:lnTo>
                        <a:pt x="139" y="996"/>
                      </a:lnTo>
                      <a:lnTo>
                        <a:pt x="123" y="1004"/>
                      </a:lnTo>
                      <a:lnTo>
                        <a:pt x="112" y="1010"/>
                      </a:lnTo>
                      <a:lnTo>
                        <a:pt x="109" y="1012"/>
                      </a:lnTo>
                      <a:lnTo>
                        <a:pt x="43" y="1079"/>
                      </a:lnTo>
                      <a:lnTo>
                        <a:pt x="2" y="10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0">
                  <a:extLst>
                    <a:ext uri="{FF2B5EF4-FFF2-40B4-BE49-F238E27FC236}">
                      <a16:creationId xmlns:a16="http://schemas.microsoft.com/office/drawing/2014/main" id="{1C6769D4-FAC7-8536-2222-9E254632F207}"/>
                    </a:ext>
                  </a:extLst>
                </p:cNvPr>
                <p:cNvSpPr>
                  <a:spLocks/>
                </p:cNvSpPr>
                <p:nvPr/>
              </p:nvSpPr>
              <p:spPr bwMode="auto">
                <a:xfrm>
                  <a:off x="4818" y="7510"/>
                  <a:ext cx="939" cy="1788"/>
                </a:xfrm>
                <a:custGeom>
                  <a:avLst/>
                  <a:gdLst>
                    <a:gd name="T0" fmla="*/ 16 w 1161"/>
                    <a:gd name="T1" fmla="*/ 1057 h 1083"/>
                    <a:gd name="T2" fmla="*/ 24 w 1161"/>
                    <a:gd name="T3" fmla="*/ 1028 h 1083"/>
                    <a:gd name="T4" fmla="*/ 46 w 1161"/>
                    <a:gd name="T5" fmla="*/ 999 h 1083"/>
                    <a:gd name="T6" fmla="*/ 79 w 1161"/>
                    <a:gd name="T7" fmla="*/ 972 h 1083"/>
                    <a:gd name="T8" fmla="*/ 126 w 1161"/>
                    <a:gd name="T9" fmla="*/ 947 h 1083"/>
                    <a:gd name="T10" fmla="*/ 185 w 1161"/>
                    <a:gd name="T11" fmla="*/ 926 h 1083"/>
                    <a:gd name="T12" fmla="*/ 256 w 1161"/>
                    <a:gd name="T13" fmla="*/ 910 h 1083"/>
                    <a:gd name="T14" fmla="*/ 341 w 1161"/>
                    <a:gd name="T15" fmla="*/ 901 h 1083"/>
                    <a:gd name="T16" fmla="*/ 396 w 1161"/>
                    <a:gd name="T17" fmla="*/ 885 h 1083"/>
                    <a:gd name="T18" fmla="*/ 430 w 1161"/>
                    <a:gd name="T19" fmla="*/ 838 h 1083"/>
                    <a:gd name="T20" fmla="*/ 480 w 1161"/>
                    <a:gd name="T21" fmla="*/ 776 h 1083"/>
                    <a:gd name="T22" fmla="*/ 540 w 1161"/>
                    <a:gd name="T23" fmla="*/ 706 h 1083"/>
                    <a:gd name="T24" fmla="*/ 606 w 1161"/>
                    <a:gd name="T25" fmla="*/ 637 h 1083"/>
                    <a:gd name="T26" fmla="*/ 673 w 1161"/>
                    <a:gd name="T27" fmla="*/ 577 h 1083"/>
                    <a:gd name="T28" fmla="*/ 733 w 1161"/>
                    <a:gd name="T29" fmla="*/ 534 h 1083"/>
                    <a:gd name="T30" fmla="*/ 783 w 1161"/>
                    <a:gd name="T31" fmla="*/ 516 h 1083"/>
                    <a:gd name="T32" fmla="*/ 791 w 1161"/>
                    <a:gd name="T33" fmla="*/ 514 h 1083"/>
                    <a:gd name="T34" fmla="*/ 766 w 1161"/>
                    <a:gd name="T35" fmla="*/ 507 h 1083"/>
                    <a:gd name="T36" fmla="*/ 738 w 1161"/>
                    <a:gd name="T37" fmla="*/ 504 h 1083"/>
                    <a:gd name="T38" fmla="*/ 706 w 1161"/>
                    <a:gd name="T39" fmla="*/ 505 h 1083"/>
                    <a:gd name="T40" fmla="*/ 673 w 1161"/>
                    <a:gd name="T41" fmla="*/ 510 h 1083"/>
                    <a:gd name="T42" fmla="*/ 638 w 1161"/>
                    <a:gd name="T43" fmla="*/ 518 h 1083"/>
                    <a:gd name="T44" fmla="*/ 602 w 1161"/>
                    <a:gd name="T45" fmla="*/ 531 h 1083"/>
                    <a:gd name="T46" fmla="*/ 565 w 1161"/>
                    <a:gd name="T47" fmla="*/ 546 h 1083"/>
                    <a:gd name="T48" fmla="*/ 556 w 1161"/>
                    <a:gd name="T49" fmla="*/ 546 h 1083"/>
                    <a:gd name="T50" fmla="*/ 576 w 1161"/>
                    <a:gd name="T51" fmla="*/ 530 h 1083"/>
                    <a:gd name="T52" fmla="*/ 603 w 1161"/>
                    <a:gd name="T53" fmla="*/ 512 h 1083"/>
                    <a:gd name="T54" fmla="*/ 635 w 1161"/>
                    <a:gd name="T55" fmla="*/ 494 h 1083"/>
                    <a:gd name="T56" fmla="*/ 670 w 1161"/>
                    <a:gd name="T57" fmla="*/ 479 h 1083"/>
                    <a:gd name="T58" fmla="*/ 708 w 1161"/>
                    <a:gd name="T59" fmla="*/ 466 h 1083"/>
                    <a:gd name="T60" fmla="*/ 749 w 1161"/>
                    <a:gd name="T61" fmla="*/ 457 h 1083"/>
                    <a:gd name="T62" fmla="*/ 788 w 1161"/>
                    <a:gd name="T63" fmla="*/ 452 h 1083"/>
                    <a:gd name="T64" fmla="*/ 804 w 1161"/>
                    <a:gd name="T65" fmla="*/ 439 h 1083"/>
                    <a:gd name="T66" fmla="*/ 798 w 1161"/>
                    <a:gd name="T67" fmla="*/ 413 h 1083"/>
                    <a:gd name="T68" fmla="*/ 801 w 1161"/>
                    <a:gd name="T69" fmla="*/ 379 h 1083"/>
                    <a:gd name="T70" fmla="*/ 815 w 1161"/>
                    <a:gd name="T71" fmla="*/ 336 h 1083"/>
                    <a:gd name="T72" fmla="*/ 847 w 1161"/>
                    <a:gd name="T73" fmla="*/ 284 h 1083"/>
                    <a:gd name="T74" fmla="*/ 900 w 1161"/>
                    <a:gd name="T75" fmla="*/ 219 h 1083"/>
                    <a:gd name="T76" fmla="*/ 981 w 1161"/>
                    <a:gd name="T77" fmla="*/ 143 h 1083"/>
                    <a:gd name="T78" fmla="*/ 1091 w 1161"/>
                    <a:gd name="T79" fmla="*/ 51 h 1083"/>
                    <a:gd name="T80" fmla="*/ 1120 w 1161"/>
                    <a:gd name="T81" fmla="*/ 11 h 1083"/>
                    <a:gd name="T82" fmla="*/ 1033 w 1161"/>
                    <a:gd name="T83" fmla="*/ 37 h 1083"/>
                    <a:gd name="T84" fmla="*/ 941 w 1161"/>
                    <a:gd name="T85" fmla="*/ 69 h 1083"/>
                    <a:gd name="T86" fmla="*/ 845 w 1161"/>
                    <a:gd name="T87" fmla="*/ 108 h 1083"/>
                    <a:gd name="T88" fmla="*/ 749 w 1161"/>
                    <a:gd name="T89" fmla="*/ 153 h 1083"/>
                    <a:gd name="T90" fmla="*/ 651 w 1161"/>
                    <a:gd name="T91" fmla="*/ 205 h 1083"/>
                    <a:gd name="T92" fmla="*/ 553 w 1161"/>
                    <a:gd name="T93" fmla="*/ 262 h 1083"/>
                    <a:gd name="T94" fmla="*/ 460 w 1161"/>
                    <a:gd name="T95" fmla="*/ 325 h 1083"/>
                    <a:gd name="T96" fmla="*/ 370 w 1161"/>
                    <a:gd name="T97" fmla="*/ 394 h 1083"/>
                    <a:gd name="T98" fmla="*/ 286 w 1161"/>
                    <a:gd name="T99" fmla="*/ 468 h 1083"/>
                    <a:gd name="T100" fmla="*/ 210 w 1161"/>
                    <a:gd name="T101" fmla="*/ 549 h 1083"/>
                    <a:gd name="T102" fmla="*/ 144 w 1161"/>
                    <a:gd name="T103" fmla="*/ 634 h 1083"/>
                    <a:gd name="T104" fmla="*/ 87 w 1161"/>
                    <a:gd name="T105" fmla="*/ 726 h 1083"/>
                    <a:gd name="T106" fmla="*/ 44 w 1161"/>
                    <a:gd name="T107" fmla="*/ 822 h 1083"/>
                    <a:gd name="T108" fmla="*/ 14 w 1161"/>
                    <a:gd name="T109" fmla="*/ 923 h 1083"/>
                    <a:gd name="T110" fmla="*/ 0 w 1161"/>
                    <a:gd name="T111" fmla="*/ 1028 h 1083"/>
                    <a:gd name="T112" fmla="*/ 17 w 1161"/>
                    <a:gd name="T113" fmla="*/ 1072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1" h="1083">
                      <a:moveTo>
                        <a:pt x="17" y="1072"/>
                      </a:moveTo>
                      <a:lnTo>
                        <a:pt x="16" y="1057"/>
                      </a:lnTo>
                      <a:lnTo>
                        <a:pt x="19" y="1043"/>
                      </a:lnTo>
                      <a:lnTo>
                        <a:pt x="24" y="1028"/>
                      </a:lnTo>
                      <a:lnTo>
                        <a:pt x="33" y="1014"/>
                      </a:lnTo>
                      <a:lnTo>
                        <a:pt x="46" y="999"/>
                      </a:lnTo>
                      <a:lnTo>
                        <a:pt x="60" y="985"/>
                      </a:lnTo>
                      <a:lnTo>
                        <a:pt x="79" y="972"/>
                      </a:lnTo>
                      <a:lnTo>
                        <a:pt x="101" y="958"/>
                      </a:lnTo>
                      <a:lnTo>
                        <a:pt x="126" y="947"/>
                      </a:lnTo>
                      <a:lnTo>
                        <a:pt x="153" y="935"/>
                      </a:lnTo>
                      <a:lnTo>
                        <a:pt x="185" y="926"/>
                      </a:lnTo>
                      <a:lnTo>
                        <a:pt x="220" y="917"/>
                      </a:lnTo>
                      <a:lnTo>
                        <a:pt x="256" y="910"/>
                      </a:lnTo>
                      <a:lnTo>
                        <a:pt x="297" y="905"/>
                      </a:lnTo>
                      <a:lnTo>
                        <a:pt x="341" y="901"/>
                      </a:lnTo>
                      <a:lnTo>
                        <a:pt x="387" y="900"/>
                      </a:lnTo>
                      <a:lnTo>
                        <a:pt x="396" y="885"/>
                      </a:lnTo>
                      <a:lnTo>
                        <a:pt x="411" y="864"/>
                      </a:lnTo>
                      <a:lnTo>
                        <a:pt x="430" y="838"/>
                      </a:lnTo>
                      <a:lnTo>
                        <a:pt x="453" y="808"/>
                      </a:lnTo>
                      <a:lnTo>
                        <a:pt x="480" y="776"/>
                      </a:lnTo>
                      <a:lnTo>
                        <a:pt x="509" y="741"/>
                      </a:lnTo>
                      <a:lnTo>
                        <a:pt x="540" y="706"/>
                      </a:lnTo>
                      <a:lnTo>
                        <a:pt x="573" y="671"/>
                      </a:lnTo>
                      <a:lnTo>
                        <a:pt x="606" y="637"/>
                      </a:lnTo>
                      <a:lnTo>
                        <a:pt x="640" y="605"/>
                      </a:lnTo>
                      <a:lnTo>
                        <a:pt x="673" y="577"/>
                      </a:lnTo>
                      <a:lnTo>
                        <a:pt x="704" y="553"/>
                      </a:lnTo>
                      <a:lnTo>
                        <a:pt x="733" y="534"/>
                      </a:lnTo>
                      <a:lnTo>
                        <a:pt x="760" y="521"/>
                      </a:lnTo>
                      <a:lnTo>
                        <a:pt x="783" y="516"/>
                      </a:lnTo>
                      <a:lnTo>
                        <a:pt x="802" y="519"/>
                      </a:lnTo>
                      <a:lnTo>
                        <a:pt x="791" y="514"/>
                      </a:lnTo>
                      <a:lnTo>
                        <a:pt x="779" y="510"/>
                      </a:lnTo>
                      <a:lnTo>
                        <a:pt x="766" y="507"/>
                      </a:lnTo>
                      <a:lnTo>
                        <a:pt x="752" y="505"/>
                      </a:lnTo>
                      <a:lnTo>
                        <a:pt x="738" y="504"/>
                      </a:lnTo>
                      <a:lnTo>
                        <a:pt x="722" y="504"/>
                      </a:lnTo>
                      <a:lnTo>
                        <a:pt x="706" y="505"/>
                      </a:lnTo>
                      <a:lnTo>
                        <a:pt x="690" y="507"/>
                      </a:lnTo>
                      <a:lnTo>
                        <a:pt x="673" y="510"/>
                      </a:lnTo>
                      <a:lnTo>
                        <a:pt x="655" y="513"/>
                      </a:lnTo>
                      <a:lnTo>
                        <a:pt x="638" y="518"/>
                      </a:lnTo>
                      <a:lnTo>
                        <a:pt x="619" y="524"/>
                      </a:lnTo>
                      <a:lnTo>
                        <a:pt x="602" y="531"/>
                      </a:lnTo>
                      <a:lnTo>
                        <a:pt x="584" y="538"/>
                      </a:lnTo>
                      <a:lnTo>
                        <a:pt x="565" y="546"/>
                      </a:lnTo>
                      <a:lnTo>
                        <a:pt x="548" y="555"/>
                      </a:lnTo>
                      <a:lnTo>
                        <a:pt x="556" y="546"/>
                      </a:lnTo>
                      <a:lnTo>
                        <a:pt x="565" y="538"/>
                      </a:lnTo>
                      <a:lnTo>
                        <a:pt x="576" y="530"/>
                      </a:lnTo>
                      <a:lnTo>
                        <a:pt x="589" y="520"/>
                      </a:lnTo>
                      <a:lnTo>
                        <a:pt x="603" y="512"/>
                      </a:lnTo>
                      <a:lnTo>
                        <a:pt x="619" y="503"/>
                      </a:lnTo>
                      <a:lnTo>
                        <a:pt x="635" y="494"/>
                      </a:lnTo>
                      <a:lnTo>
                        <a:pt x="652" y="487"/>
                      </a:lnTo>
                      <a:lnTo>
                        <a:pt x="670" y="479"/>
                      </a:lnTo>
                      <a:lnTo>
                        <a:pt x="689" y="472"/>
                      </a:lnTo>
                      <a:lnTo>
                        <a:pt x="708" y="466"/>
                      </a:lnTo>
                      <a:lnTo>
                        <a:pt x="728" y="461"/>
                      </a:lnTo>
                      <a:lnTo>
                        <a:pt x="749" y="457"/>
                      </a:lnTo>
                      <a:lnTo>
                        <a:pt x="768" y="454"/>
                      </a:lnTo>
                      <a:lnTo>
                        <a:pt x="788" y="452"/>
                      </a:lnTo>
                      <a:lnTo>
                        <a:pt x="809" y="451"/>
                      </a:lnTo>
                      <a:lnTo>
                        <a:pt x="804" y="439"/>
                      </a:lnTo>
                      <a:lnTo>
                        <a:pt x="801" y="427"/>
                      </a:lnTo>
                      <a:lnTo>
                        <a:pt x="798" y="413"/>
                      </a:lnTo>
                      <a:lnTo>
                        <a:pt x="798" y="397"/>
                      </a:lnTo>
                      <a:lnTo>
                        <a:pt x="801" y="379"/>
                      </a:lnTo>
                      <a:lnTo>
                        <a:pt x="805" y="359"/>
                      </a:lnTo>
                      <a:lnTo>
                        <a:pt x="815" y="336"/>
                      </a:lnTo>
                      <a:lnTo>
                        <a:pt x="829" y="311"/>
                      </a:lnTo>
                      <a:lnTo>
                        <a:pt x="847" y="284"/>
                      </a:lnTo>
                      <a:lnTo>
                        <a:pt x="870" y="254"/>
                      </a:lnTo>
                      <a:lnTo>
                        <a:pt x="900" y="219"/>
                      </a:lnTo>
                      <a:lnTo>
                        <a:pt x="937" y="183"/>
                      </a:lnTo>
                      <a:lnTo>
                        <a:pt x="981" y="143"/>
                      </a:lnTo>
                      <a:lnTo>
                        <a:pt x="1033" y="99"/>
                      </a:lnTo>
                      <a:lnTo>
                        <a:pt x="1091" y="51"/>
                      </a:lnTo>
                      <a:lnTo>
                        <a:pt x="1161" y="0"/>
                      </a:lnTo>
                      <a:lnTo>
                        <a:pt x="1120" y="11"/>
                      </a:lnTo>
                      <a:lnTo>
                        <a:pt x="1077" y="23"/>
                      </a:lnTo>
                      <a:lnTo>
                        <a:pt x="1033" y="37"/>
                      </a:lnTo>
                      <a:lnTo>
                        <a:pt x="987" y="52"/>
                      </a:lnTo>
                      <a:lnTo>
                        <a:pt x="941" y="69"/>
                      </a:lnTo>
                      <a:lnTo>
                        <a:pt x="894" y="88"/>
                      </a:lnTo>
                      <a:lnTo>
                        <a:pt x="845" y="108"/>
                      </a:lnTo>
                      <a:lnTo>
                        <a:pt x="798" y="129"/>
                      </a:lnTo>
                      <a:lnTo>
                        <a:pt x="749" y="153"/>
                      </a:lnTo>
                      <a:lnTo>
                        <a:pt x="700" y="178"/>
                      </a:lnTo>
                      <a:lnTo>
                        <a:pt x="651" y="205"/>
                      </a:lnTo>
                      <a:lnTo>
                        <a:pt x="602" y="233"/>
                      </a:lnTo>
                      <a:lnTo>
                        <a:pt x="553" y="262"/>
                      </a:lnTo>
                      <a:lnTo>
                        <a:pt x="505" y="293"/>
                      </a:lnTo>
                      <a:lnTo>
                        <a:pt x="460" y="325"/>
                      </a:lnTo>
                      <a:lnTo>
                        <a:pt x="414" y="359"/>
                      </a:lnTo>
                      <a:lnTo>
                        <a:pt x="370" y="394"/>
                      </a:lnTo>
                      <a:lnTo>
                        <a:pt x="327" y="431"/>
                      </a:lnTo>
                      <a:lnTo>
                        <a:pt x="286" y="468"/>
                      </a:lnTo>
                      <a:lnTo>
                        <a:pt x="248" y="508"/>
                      </a:lnTo>
                      <a:lnTo>
                        <a:pt x="210" y="549"/>
                      </a:lnTo>
                      <a:lnTo>
                        <a:pt x="175" y="591"/>
                      </a:lnTo>
                      <a:lnTo>
                        <a:pt x="144" y="634"/>
                      </a:lnTo>
                      <a:lnTo>
                        <a:pt x="114" y="679"/>
                      </a:lnTo>
                      <a:lnTo>
                        <a:pt x="87" y="726"/>
                      </a:lnTo>
                      <a:lnTo>
                        <a:pt x="65" y="773"/>
                      </a:lnTo>
                      <a:lnTo>
                        <a:pt x="44" y="822"/>
                      </a:lnTo>
                      <a:lnTo>
                        <a:pt x="27" y="872"/>
                      </a:lnTo>
                      <a:lnTo>
                        <a:pt x="14" y="923"/>
                      </a:lnTo>
                      <a:lnTo>
                        <a:pt x="5" y="975"/>
                      </a:lnTo>
                      <a:lnTo>
                        <a:pt x="0" y="1028"/>
                      </a:lnTo>
                      <a:lnTo>
                        <a:pt x="0" y="1083"/>
                      </a:lnTo>
                      <a:lnTo>
                        <a:pt x="17" y="1072"/>
                      </a:lnTo>
                      <a:close/>
                    </a:path>
                  </a:pathLst>
                </a:custGeom>
                <a:solidFill>
                  <a:srgbClr val="FF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7" name="Picture 11">
                  <a:extLst>
                    <a:ext uri="{FF2B5EF4-FFF2-40B4-BE49-F238E27FC236}">
                      <a16:creationId xmlns:a16="http://schemas.microsoft.com/office/drawing/2014/main" id="{2E4E2297-C0E8-E2CB-0F20-F05948BE888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85" y="7644"/>
                  <a:ext cx="1748" cy="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a:extLst>
                    <a:ext uri="{FF2B5EF4-FFF2-40B4-BE49-F238E27FC236}">
                      <a16:creationId xmlns:a16="http://schemas.microsoft.com/office/drawing/2014/main" id="{A384672E-AF0E-587E-9A68-4DD5826FD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 y="8943"/>
                  <a:ext cx="2040"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a:extLst>
                    <a:ext uri="{FF2B5EF4-FFF2-40B4-BE49-F238E27FC236}">
                      <a16:creationId xmlns:a16="http://schemas.microsoft.com/office/drawing/2014/main" id="{AD800F11-9D34-FE2B-6739-815929233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 y="8491"/>
                  <a:ext cx="2647"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42" name="Picture 5">
            <a:extLst>
              <a:ext uri="{FF2B5EF4-FFF2-40B4-BE49-F238E27FC236}">
                <a16:creationId xmlns:a16="http://schemas.microsoft.com/office/drawing/2014/main" id="{39AC6212-7556-3812-7BB6-DCC181152A3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9837" y="4701574"/>
            <a:ext cx="1043910" cy="18268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a:extLst>
              <a:ext uri="{FF2B5EF4-FFF2-40B4-BE49-F238E27FC236}">
                <a16:creationId xmlns:a16="http://schemas.microsoft.com/office/drawing/2014/main" id="{5EA51A3D-E0DA-76B7-E54D-17AC9D69FE8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819496" y="4798001"/>
            <a:ext cx="1014386" cy="17751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30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2000" fill="hold"/>
                                        <p:tgtEl>
                                          <p:spTgt spid="42"/>
                                        </p:tgtEl>
                                        <p:attrNameLst>
                                          <p:attrName>ppt_w</p:attrName>
                                        </p:attrNameLst>
                                      </p:cBhvr>
                                      <p:tavLst>
                                        <p:tav tm="0">
                                          <p:val>
                                            <p:fltVal val="0"/>
                                          </p:val>
                                        </p:tav>
                                        <p:tav tm="100000">
                                          <p:val>
                                            <p:strVal val="#ppt_w"/>
                                          </p:val>
                                        </p:tav>
                                      </p:tavLst>
                                    </p:anim>
                                    <p:anim calcmode="lin" valueType="num">
                                      <p:cBhvr>
                                        <p:cTn id="13" dur="2000" fill="hold"/>
                                        <p:tgtEl>
                                          <p:spTgt spid="42"/>
                                        </p:tgtEl>
                                        <p:attrNameLst>
                                          <p:attrName>ppt_h</p:attrName>
                                        </p:attrNameLst>
                                      </p:cBhvr>
                                      <p:tavLst>
                                        <p:tav tm="0">
                                          <p:val>
                                            <p:fltVal val="0"/>
                                          </p:val>
                                        </p:tav>
                                        <p:tav tm="100000">
                                          <p:val>
                                            <p:strVal val="#ppt_h"/>
                                          </p:val>
                                        </p:tav>
                                      </p:tavLst>
                                    </p:anim>
                                    <p:anim calcmode="lin" valueType="num">
                                      <p:cBhvr>
                                        <p:cTn id="14" dur="2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42"/>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2000" fill="hold"/>
                                        <p:tgtEl>
                                          <p:spTgt spid="43"/>
                                        </p:tgtEl>
                                        <p:attrNameLst>
                                          <p:attrName>ppt_w</p:attrName>
                                        </p:attrNameLst>
                                      </p:cBhvr>
                                      <p:tavLst>
                                        <p:tav tm="0">
                                          <p:val>
                                            <p:fltVal val="0"/>
                                          </p:val>
                                        </p:tav>
                                        <p:tav tm="100000">
                                          <p:val>
                                            <p:strVal val="#ppt_w"/>
                                          </p:val>
                                        </p:tav>
                                      </p:tavLst>
                                    </p:anim>
                                    <p:anim calcmode="lin" valueType="num">
                                      <p:cBhvr>
                                        <p:cTn id="19" dur="2000" fill="hold"/>
                                        <p:tgtEl>
                                          <p:spTgt spid="43"/>
                                        </p:tgtEl>
                                        <p:attrNameLst>
                                          <p:attrName>ppt_h</p:attrName>
                                        </p:attrNameLst>
                                      </p:cBhvr>
                                      <p:tavLst>
                                        <p:tav tm="0">
                                          <p:val>
                                            <p:fltVal val="0"/>
                                          </p:val>
                                        </p:tav>
                                        <p:tav tm="100000">
                                          <p:val>
                                            <p:strVal val="#ppt_h"/>
                                          </p:val>
                                        </p:tav>
                                      </p:tavLst>
                                    </p:anim>
                                    <p:anim calcmode="lin" valueType="num">
                                      <p:cBhvr>
                                        <p:cTn id="20" dur="2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43"/>
                                        </p:tgtEl>
                                        <p:attrNameLst>
                                          <p:attrName>ppt_y</p:attrName>
                                        </p:attrNameLst>
                                      </p:cBhvr>
                                      <p:tavLst>
                                        <p:tav tm="0" fmla="#ppt_y+(sin(-2*pi*(1-$))*-#ppt_x+cos(-2*pi*(1-$))*(1-#ppt_y))*(1-$)">
                                          <p:val>
                                            <p:fltVal val="0"/>
                                          </p:val>
                                        </p:tav>
                                        <p:tav tm="100000">
                                          <p:val>
                                            <p:fltVal val="1"/>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EB5226DC-A4A5-6795-6B53-F37E3056E028}"/>
              </a:ext>
            </a:extLst>
          </p:cNvPr>
          <p:cNvSpPr/>
          <p:nvPr/>
        </p:nvSpPr>
        <p:spPr>
          <a:xfrm>
            <a:off x="257175" y="242135"/>
            <a:ext cx="11668125" cy="9099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FF00FF"/>
                </a:solidFill>
                <a:latin typeface="Times New Roman" panose="02020603050405020304" pitchFamily="18" charset="0"/>
                <a:ea typeface="幼圆" panose="02010509060101010101" pitchFamily="49" charset="-122"/>
                <a:cs typeface="Times New Roman" panose="02020603050405020304" pitchFamily="18" charset="0"/>
              </a:rPr>
              <a:t>CẤU TRÚC BÀI HỌC</a:t>
            </a:r>
            <a:endParaRPr lang="zh-CN" altLang="en-US" sz="4000" b="1">
              <a:solidFill>
                <a:srgbClr val="FF00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2" name="Freeform: Shape 51">
            <a:extLst>
              <a:ext uri="{FF2B5EF4-FFF2-40B4-BE49-F238E27FC236}">
                <a16:creationId xmlns:a16="http://schemas.microsoft.com/office/drawing/2014/main" id="{83E37DFF-3A4A-8A24-FD3D-26A25763D564}"/>
              </a:ext>
            </a:extLst>
          </p:cNvPr>
          <p:cNvSpPr/>
          <p:nvPr/>
        </p:nvSpPr>
        <p:spPr>
          <a:xfrm>
            <a:off x="2787029" y="1587828"/>
            <a:ext cx="370390" cy="1446835"/>
          </a:xfrm>
          <a:custGeom>
            <a:avLst/>
            <a:gdLst>
              <a:gd name="connsiteX0" fmla="*/ 185196 w 370390"/>
              <a:gd name="connsiteY0" fmla="*/ 92597 h 1446835"/>
              <a:gd name="connsiteX1" fmla="*/ 92598 w 370390"/>
              <a:gd name="connsiteY1" fmla="*/ 185195 h 1446835"/>
              <a:gd name="connsiteX2" fmla="*/ 185196 w 370390"/>
              <a:gd name="connsiteY2" fmla="*/ 277793 h 1446835"/>
              <a:gd name="connsiteX3" fmla="*/ 277794 w 370390"/>
              <a:gd name="connsiteY3" fmla="*/ 185195 h 1446835"/>
              <a:gd name="connsiteX4" fmla="*/ 185196 w 370390"/>
              <a:gd name="connsiteY4" fmla="*/ 92597 h 1446835"/>
              <a:gd name="connsiteX5" fmla="*/ 185195 w 370390"/>
              <a:gd name="connsiteY5" fmla="*/ 0 h 1446835"/>
              <a:gd name="connsiteX6" fmla="*/ 370390 w 370390"/>
              <a:gd name="connsiteY6" fmla="*/ 185195 h 1446835"/>
              <a:gd name="connsiteX7" fmla="*/ 257281 w 370390"/>
              <a:gd name="connsiteY7" fmla="*/ 355837 h 1446835"/>
              <a:gd name="connsiteX8" fmla="*/ 248855 w 370390"/>
              <a:gd name="connsiteY8" fmla="*/ 357538 h 1446835"/>
              <a:gd name="connsiteX9" fmla="*/ 248855 w 370390"/>
              <a:gd name="connsiteY9" fmla="*/ 1446835 h 1446835"/>
              <a:gd name="connsiteX10" fmla="*/ 121534 w 370390"/>
              <a:gd name="connsiteY10" fmla="*/ 1446835 h 1446835"/>
              <a:gd name="connsiteX11" fmla="*/ 121534 w 370390"/>
              <a:gd name="connsiteY11" fmla="*/ 357538 h 1446835"/>
              <a:gd name="connsiteX12" fmla="*/ 113109 w 370390"/>
              <a:gd name="connsiteY12" fmla="*/ 355837 h 1446835"/>
              <a:gd name="connsiteX13" fmla="*/ 0 w 370390"/>
              <a:gd name="connsiteY13" fmla="*/ 185195 h 1446835"/>
              <a:gd name="connsiteX14" fmla="*/ 185195 w 370390"/>
              <a:gd name="connsiteY14" fmla="*/ 0 h 144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390" h="1446835">
                <a:moveTo>
                  <a:pt x="185196" y="92597"/>
                </a:moveTo>
                <a:cubicBezTo>
                  <a:pt x="134056" y="92597"/>
                  <a:pt x="92598" y="134055"/>
                  <a:pt x="92598" y="185195"/>
                </a:cubicBezTo>
                <a:cubicBezTo>
                  <a:pt x="92598" y="236335"/>
                  <a:pt x="134056" y="277793"/>
                  <a:pt x="185196" y="277793"/>
                </a:cubicBezTo>
                <a:cubicBezTo>
                  <a:pt x="236336" y="277793"/>
                  <a:pt x="277794" y="236335"/>
                  <a:pt x="277794" y="185195"/>
                </a:cubicBezTo>
                <a:cubicBezTo>
                  <a:pt x="277794" y="134055"/>
                  <a:pt x="236336" y="92597"/>
                  <a:pt x="185196" y="92597"/>
                </a:cubicBezTo>
                <a:close/>
                <a:moveTo>
                  <a:pt x="185195" y="0"/>
                </a:moveTo>
                <a:cubicBezTo>
                  <a:pt x="287475" y="0"/>
                  <a:pt x="370390" y="82915"/>
                  <a:pt x="370390" y="185195"/>
                </a:cubicBezTo>
                <a:cubicBezTo>
                  <a:pt x="370390" y="261905"/>
                  <a:pt x="323751" y="327722"/>
                  <a:pt x="257281" y="355837"/>
                </a:cubicBezTo>
                <a:lnTo>
                  <a:pt x="248855" y="357538"/>
                </a:lnTo>
                <a:lnTo>
                  <a:pt x="248855" y="1446835"/>
                </a:lnTo>
                <a:lnTo>
                  <a:pt x="121534" y="1446835"/>
                </a:lnTo>
                <a:lnTo>
                  <a:pt x="121534" y="357538"/>
                </a:lnTo>
                <a:lnTo>
                  <a:pt x="113109" y="355837"/>
                </a:lnTo>
                <a:cubicBezTo>
                  <a:pt x="46640" y="327722"/>
                  <a:pt x="0" y="261905"/>
                  <a:pt x="0" y="185195"/>
                </a:cubicBezTo>
                <a:cubicBezTo>
                  <a:pt x="0" y="82915"/>
                  <a:pt x="82915" y="0"/>
                  <a:pt x="18519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953C3960-0579-049D-220D-BEB47EEA7C66}"/>
              </a:ext>
            </a:extLst>
          </p:cNvPr>
          <p:cNvSpPr/>
          <p:nvPr/>
        </p:nvSpPr>
        <p:spPr>
          <a:xfrm rot="10800000">
            <a:off x="2787029" y="3011872"/>
            <a:ext cx="370390" cy="1446835"/>
          </a:xfrm>
          <a:custGeom>
            <a:avLst/>
            <a:gdLst>
              <a:gd name="connsiteX0" fmla="*/ 185196 w 370390"/>
              <a:gd name="connsiteY0" fmla="*/ 92597 h 1446835"/>
              <a:gd name="connsiteX1" fmla="*/ 92598 w 370390"/>
              <a:gd name="connsiteY1" fmla="*/ 185195 h 1446835"/>
              <a:gd name="connsiteX2" fmla="*/ 185196 w 370390"/>
              <a:gd name="connsiteY2" fmla="*/ 277793 h 1446835"/>
              <a:gd name="connsiteX3" fmla="*/ 277794 w 370390"/>
              <a:gd name="connsiteY3" fmla="*/ 185195 h 1446835"/>
              <a:gd name="connsiteX4" fmla="*/ 185196 w 370390"/>
              <a:gd name="connsiteY4" fmla="*/ 92597 h 1446835"/>
              <a:gd name="connsiteX5" fmla="*/ 185195 w 370390"/>
              <a:gd name="connsiteY5" fmla="*/ 0 h 1446835"/>
              <a:gd name="connsiteX6" fmla="*/ 370390 w 370390"/>
              <a:gd name="connsiteY6" fmla="*/ 185195 h 1446835"/>
              <a:gd name="connsiteX7" fmla="*/ 257281 w 370390"/>
              <a:gd name="connsiteY7" fmla="*/ 355837 h 1446835"/>
              <a:gd name="connsiteX8" fmla="*/ 248855 w 370390"/>
              <a:gd name="connsiteY8" fmla="*/ 357538 h 1446835"/>
              <a:gd name="connsiteX9" fmla="*/ 248855 w 370390"/>
              <a:gd name="connsiteY9" fmla="*/ 1446835 h 1446835"/>
              <a:gd name="connsiteX10" fmla="*/ 121534 w 370390"/>
              <a:gd name="connsiteY10" fmla="*/ 1446835 h 1446835"/>
              <a:gd name="connsiteX11" fmla="*/ 121534 w 370390"/>
              <a:gd name="connsiteY11" fmla="*/ 357538 h 1446835"/>
              <a:gd name="connsiteX12" fmla="*/ 113109 w 370390"/>
              <a:gd name="connsiteY12" fmla="*/ 355837 h 1446835"/>
              <a:gd name="connsiteX13" fmla="*/ 0 w 370390"/>
              <a:gd name="connsiteY13" fmla="*/ 185195 h 1446835"/>
              <a:gd name="connsiteX14" fmla="*/ 185195 w 370390"/>
              <a:gd name="connsiteY14" fmla="*/ 0 h 144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390" h="1446835">
                <a:moveTo>
                  <a:pt x="185196" y="92597"/>
                </a:moveTo>
                <a:cubicBezTo>
                  <a:pt x="134056" y="92597"/>
                  <a:pt x="92598" y="134055"/>
                  <a:pt x="92598" y="185195"/>
                </a:cubicBezTo>
                <a:cubicBezTo>
                  <a:pt x="92598" y="236335"/>
                  <a:pt x="134056" y="277793"/>
                  <a:pt x="185196" y="277793"/>
                </a:cubicBezTo>
                <a:cubicBezTo>
                  <a:pt x="236336" y="277793"/>
                  <a:pt x="277794" y="236335"/>
                  <a:pt x="277794" y="185195"/>
                </a:cubicBezTo>
                <a:cubicBezTo>
                  <a:pt x="277794" y="134055"/>
                  <a:pt x="236336" y="92597"/>
                  <a:pt x="185196" y="92597"/>
                </a:cubicBezTo>
                <a:close/>
                <a:moveTo>
                  <a:pt x="185195" y="0"/>
                </a:moveTo>
                <a:cubicBezTo>
                  <a:pt x="287475" y="0"/>
                  <a:pt x="370390" y="82915"/>
                  <a:pt x="370390" y="185195"/>
                </a:cubicBezTo>
                <a:cubicBezTo>
                  <a:pt x="370390" y="261905"/>
                  <a:pt x="323751" y="327722"/>
                  <a:pt x="257281" y="355837"/>
                </a:cubicBezTo>
                <a:lnTo>
                  <a:pt x="248855" y="357538"/>
                </a:lnTo>
                <a:lnTo>
                  <a:pt x="248855" y="1446835"/>
                </a:lnTo>
                <a:lnTo>
                  <a:pt x="121534" y="1446835"/>
                </a:lnTo>
                <a:lnTo>
                  <a:pt x="121534" y="357538"/>
                </a:lnTo>
                <a:lnTo>
                  <a:pt x="113109" y="355837"/>
                </a:lnTo>
                <a:cubicBezTo>
                  <a:pt x="46640" y="327722"/>
                  <a:pt x="0" y="261905"/>
                  <a:pt x="0" y="185195"/>
                </a:cubicBezTo>
                <a:cubicBezTo>
                  <a:pt x="0" y="82915"/>
                  <a:pt x="82915" y="0"/>
                  <a:pt x="18519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92" name="Group 91">
            <a:extLst>
              <a:ext uri="{FF2B5EF4-FFF2-40B4-BE49-F238E27FC236}">
                <a16:creationId xmlns:a16="http://schemas.microsoft.com/office/drawing/2014/main" id="{A1846620-E423-31EC-EB3F-7A4D37DABCB4}"/>
              </a:ext>
            </a:extLst>
          </p:cNvPr>
          <p:cNvGrpSpPr/>
          <p:nvPr/>
        </p:nvGrpSpPr>
        <p:grpSpPr>
          <a:xfrm>
            <a:off x="3407296" y="1600268"/>
            <a:ext cx="7408058" cy="1080668"/>
            <a:chOff x="3225401" y="1607185"/>
            <a:chExt cx="7408058" cy="1080668"/>
          </a:xfrm>
        </p:grpSpPr>
        <p:sp>
          <p:nvSpPr>
            <p:cNvPr id="88" name="Freeform: Shape 87">
              <a:extLst>
                <a:ext uri="{FF2B5EF4-FFF2-40B4-BE49-F238E27FC236}">
                  <a16:creationId xmlns:a16="http://schemas.microsoft.com/office/drawing/2014/main" id="{81148AAD-5252-D6C8-129F-5BB550F0451B}"/>
                </a:ext>
              </a:extLst>
            </p:cNvPr>
            <p:cNvSpPr/>
            <p:nvPr/>
          </p:nvSpPr>
          <p:spPr>
            <a:xfrm rot="10800000">
              <a:off x="3225401" y="1607185"/>
              <a:ext cx="7377320" cy="1080668"/>
            </a:xfrm>
            <a:custGeom>
              <a:avLst/>
              <a:gdLst>
                <a:gd name="connsiteX0" fmla="*/ 6701021 w 7377320"/>
                <a:gd name="connsiteY0" fmla="*/ 128806 h 1080668"/>
                <a:gd name="connsiteX1" fmla="*/ 6701021 w 7377320"/>
                <a:gd name="connsiteY1" fmla="*/ 128806 h 1080668"/>
                <a:gd name="connsiteX2" fmla="*/ 6701021 w 7377320"/>
                <a:gd name="connsiteY2" fmla="*/ 128805 h 1080668"/>
                <a:gd name="connsiteX3" fmla="*/ 6646156 w 7377320"/>
                <a:gd name="connsiteY3" fmla="*/ 183670 h 1080668"/>
                <a:gd name="connsiteX4" fmla="*/ 54865 w 7377320"/>
                <a:gd name="connsiteY4" fmla="*/ 183670 h 1080668"/>
                <a:gd name="connsiteX5" fmla="*/ 0 w 7377320"/>
                <a:gd name="connsiteY5" fmla="*/ 128805 h 1080668"/>
                <a:gd name="connsiteX6" fmla="*/ 1 w 7377320"/>
                <a:gd name="connsiteY6" fmla="*/ 128805 h 1080668"/>
                <a:gd name="connsiteX7" fmla="*/ 54866 w 7377320"/>
                <a:gd name="connsiteY7" fmla="*/ 73940 h 1080668"/>
                <a:gd name="connsiteX8" fmla="*/ 6646156 w 7377320"/>
                <a:gd name="connsiteY8" fmla="*/ 73941 h 1080668"/>
                <a:gd name="connsiteX9" fmla="*/ 6684951 w 7377320"/>
                <a:gd name="connsiteY9" fmla="*/ 90011 h 1080668"/>
                <a:gd name="connsiteX10" fmla="*/ 6701021 w 7377320"/>
                <a:gd name="connsiteY10" fmla="*/ 128806 h 1080668"/>
                <a:gd name="connsiteX11" fmla="*/ 6684951 w 7377320"/>
                <a:gd name="connsiteY11" fmla="*/ 167601 h 1080668"/>
                <a:gd name="connsiteX12" fmla="*/ 6646156 w 7377320"/>
                <a:gd name="connsiteY12" fmla="*/ 183670 h 1080668"/>
                <a:gd name="connsiteX13" fmla="*/ 7377320 w 7377320"/>
                <a:gd name="connsiteY13" fmla="*/ 1080668 h 1080668"/>
                <a:gd name="connsiteX14" fmla="*/ 6743336 w 7377320"/>
                <a:gd name="connsiteY14" fmla="*/ 1080668 h 1080668"/>
                <a:gd name="connsiteX15" fmla="*/ 6743336 w 7377320"/>
                <a:gd name="connsiteY15" fmla="*/ 1070991 h 1080668"/>
                <a:gd name="connsiteX16" fmla="*/ 6505816 w 7377320"/>
                <a:gd name="connsiteY16" fmla="*/ 969197 h 1080668"/>
                <a:gd name="connsiteX17" fmla="*/ 6743336 w 7377320"/>
                <a:gd name="connsiteY17" fmla="*/ 969197 h 1080668"/>
                <a:gd name="connsiteX18" fmla="*/ 6743336 w 7377320"/>
                <a:gd name="connsiteY18" fmla="*/ 316992 h 1080668"/>
                <a:gd name="connsiteX19" fmla="*/ 7060328 w 7377320"/>
                <a:gd name="connsiteY19" fmla="*/ 0 h 1080668"/>
                <a:gd name="connsiteX20" fmla="*/ 7377320 w 7377320"/>
                <a:gd name="connsiteY20"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7320" h="1080668">
                  <a:moveTo>
                    <a:pt x="6701021" y="128806"/>
                  </a:moveTo>
                  <a:lnTo>
                    <a:pt x="6701021" y="128806"/>
                  </a:lnTo>
                  <a:lnTo>
                    <a:pt x="6701021" y="128805"/>
                  </a:lnTo>
                  <a:close/>
                  <a:moveTo>
                    <a:pt x="6646156" y="183670"/>
                  </a:moveTo>
                  <a:lnTo>
                    <a:pt x="54865" y="183670"/>
                  </a:lnTo>
                  <a:cubicBezTo>
                    <a:pt x="24564" y="183670"/>
                    <a:pt x="0" y="159106"/>
                    <a:pt x="0" y="128805"/>
                  </a:cubicBezTo>
                  <a:lnTo>
                    <a:pt x="1" y="128805"/>
                  </a:lnTo>
                  <a:cubicBezTo>
                    <a:pt x="1" y="98504"/>
                    <a:pt x="24565" y="73940"/>
                    <a:pt x="54866" y="73940"/>
                  </a:cubicBezTo>
                  <a:lnTo>
                    <a:pt x="6646156" y="73941"/>
                  </a:lnTo>
                  <a:cubicBezTo>
                    <a:pt x="6661306" y="73941"/>
                    <a:pt x="6675023" y="80082"/>
                    <a:pt x="6684951" y="90011"/>
                  </a:cubicBezTo>
                  <a:lnTo>
                    <a:pt x="6701021" y="128806"/>
                  </a:lnTo>
                  <a:lnTo>
                    <a:pt x="6684951" y="167601"/>
                  </a:lnTo>
                  <a:cubicBezTo>
                    <a:pt x="6675023" y="177529"/>
                    <a:pt x="6661306" y="183670"/>
                    <a:pt x="6646156" y="183670"/>
                  </a:cubicBezTo>
                  <a:close/>
                  <a:moveTo>
                    <a:pt x="7377320" y="1080668"/>
                  </a:moveTo>
                  <a:lnTo>
                    <a:pt x="6743336" y="1080668"/>
                  </a:lnTo>
                  <a:lnTo>
                    <a:pt x="6743336" y="1070991"/>
                  </a:lnTo>
                  <a:lnTo>
                    <a:pt x="6505816" y="969197"/>
                  </a:lnTo>
                  <a:lnTo>
                    <a:pt x="6743336" y="969197"/>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F41CFF0-8A51-0C2A-D74C-27D730128E5E}"/>
                </a:ext>
              </a:extLst>
            </p:cNvPr>
            <p:cNvGrpSpPr/>
            <p:nvPr/>
          </p:nvGrpSpPr>
          <p:grpSpPr>
            <a:xfrm>
              <a:off x="3870960" y="1724199"/>
              <a:ext cx="6762499" cy="694468"/>
              <a:chOff x="3870960" y="1654749"/>
              <a:chExt cx="6762499" cy="694468"/>
            </a:xfrm>
          </p:grpSpPr>
          <p:sp>
            <p:nvSpPr>
              <p:cNvPr id="61" name="Rectangle: Top Corners Rounded 60">
                <a:extLst>
                  <a:ext uri="{FF2B5EF4-FFF2-40B4-BE49-F238E27FC236}">
                    <a16:creationId xmlns:a16="http://schemas.microsoft.com/office/drawing/2014/main" id="{498C3511-AD57-3222-B470-5EB00BD22D67}"/>
                  </a:ext>
                </a:extLst>
              </p:cNvPr>
              <p:cNvSpPr/>
              <p:nvPr/>
            </p:nvSpPr>
            <p:spPr>
              <a:xfrm rot="5400000">
                <a:off x="6904976" y="-1379267"/>
                <a:ext cx="694468" cy="6762499"/>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8868A46-5487-56B8-4C02-1E43BB550217}"/>
                  </a:ext>
                </a:extLst>
              </p:cNvPr>
              <p:cNvSpPr txBox="1"/>
              <p:nvPr/>
            </p:nvSpPr>
            <p:spPr>
              <a:xfrm>
                <a:off x="4808833" y="1777025"/>
                <a:ext cx="3739357" cy="461665"/>
              </a:xfrm>
              <a:prstGeom prst="rect">
                <a:avLst/>
              </a:prstGeom>
              <a:noFill/>
            </p:spPr>
            <p:txBody>
              <a:bodyPr wrap="none" rtlCol="0">
                <a:spAutoFit/>
              </a:bodyPr>
              <a:lstStyle/>
              <a:p>
                <a:r>
                  <a:rPr lang="vi-VN" sz="2400" b="1">
                    <a:solidFill>
                      <a:schemeClr val="bg1"/>
                    </a:solidFill>
                    <a:latin typeface="Times New Roman" panose="02020603050405020304" pitchFamily="18" charset="0"/>
                    <a:cs typeface="Times New Roman" panose="02020603050405020304" pitchFamily="18" charset="0"/>
                  </a:rPr>
                  <a:t>NỘI DUNG BẢN VẼ NHÀ</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73" name="Oval 72">
                <a:extLst>
                  <a:ext uri="{FF2B5EF4-FFF2-40B4-BE49-F238E27FC236}">
                    <a16:creationId xmlns:a16="http://schemas.microsoft.com/office/drawing/2014/main" id="{31B42535-8DDA-DEC3-2E0C-57DF4CF5F8F9}"/>
                  </a:ext>
                </a:extLst>
              </p:cNvPr>
              <p:cNvSpPr/>
              <p:nvPr/>
            </p:nvSpPr>
            <p:spPr>
              <a:xfrm>
                <a:off x="4044246" y="1685194"/>
                <a:ext cx="633985"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B050"/>
                    </a:solidFill>
                    <a:latin typeface="Times New Roman" panose="02020603050405020304" pitchFamily="18" charset="0"/>
                    <a:cs typeface="Times New Roman" panose="02020603050405020304" pitchFamily="18" charset="0"/>
                  </a:rPr>
                  <a:t>I</a:t>
                </a:r>
              </a:p>
            </p:txBody>
          </p:sp>
        </p:grpSp>
      </p:grpSp>
      <p:grpSp>
        <p:nvGrpSpPr>
          <p:cNvPr id="93" name="Group 92">
            <a:extLst>
              <a:ext uri="{FF2B5EF4-FFF2-40B4-BE49-F238E27FC236}">
                <a16:creationId xmlns:a16="http://schemas.microsoft.com/office/drawing/2014/main" id="{3D4925C9-2699-C244-D926-A8F86BCB79D7}"/>
              </a:ext>
            </a:extLst>
          </p:cNvPr>
          <p:cNvGrpSpPr/>
          <p:nvPr/>
        </p:nvGrpSpPr>
        <p:grpSpPr>
          <a:xfrm>
            <a:off x="3495219" y="3110457"/>
            <a:ext cx="7408058" cy="1080668"/>
            <a:chOff x="3254896" y="3345057"/>
            <a:chExt cx="7408058" cy="1080668"/>
          </a:xfrm>
        </p:grpSpPr>
        <p:sp>
          <p:nvSpPr>
            <p:cNvPr id="89" name="Freeform: Shape 88">
              <a:extLst>
                <a:ext uri="{FF2B5EF4-FFF2-40B4-BE49-F238E27FC236}">
                  <a16:creationId xmlns:a16="http://schemas.microsoft.com/office/drawing/2014/main" id="{BAA09180-A22B-C665-6631-101774EF02A1}"/>
                </a:ext>
              </a:extLst>
            </p:cNvPr>
            <p:cNvSpPr/>
            <p:nvPr/>
          </p:nvSpPr>
          <p:spPr>
            <a:xfrm rot="10800000">
              <a:off x="3254896" y="3345057"/>
              <a:ext cx="7377320" cy="1080668"/>
            </a:xfrm>
            <a:custGeom>
              <a:avLst/>
              <a:gdLst>
                <a:gd name="connsiteX0" fmla="*/ 6701021 w 7377320"/>
                <a:gd name="connsiteY0" fmla="*/ 130549 h 1080668"/>
                <a:gd name="connsiteX1" fmla="*/ 6701021 w 7377320"/>
                <a:gd name="connsiteY1" fmla="*/ 130549 h 1080668"/>
                <a:gd name="connsiteX2" fmla="*/ 6701021 w 7377320"/>
                <a:gd name="connsiteY2" fmla="*/ 130548 h 1080668"/>
                <a:gd name="connsiteX3" fmla="*/ 6646156 w 7377320"/>
                <a:gd name="connsiteY3" fmla="*/ 185413 h 1080668"/>
                <a:gd name="connsiteX4" fmla="*/ 54865 w 7377320"/>
                <a:gd name="connsiteY4" fmla="*/ 185413 h 1080668"/>
                <a:gd name="connsiteX5" fmla="*/ 0 w 7377320"/>
                <a:gd name="connsiteY5" fmla="*/ 130548 h 1080668"/>
                <a:gd name="connsiteX6" fmla="*/ 1 w 7377320"/>
                <a:gd name="connsiteY6" fmla="*/ 130548 h 1080668"/>
                <a:gd name="connsiteX7" fmla="*/ 54866 w 7377320"/>
                <a:gd name="connsiteY7" fmla="*/ 75683 h 1080668"/>
                <a:gd name="connsiteX8" fmla="*/ 6646156 w 7377320"/>
                <a:gd name="connsiteY8" fmla="*/ 75684 h 1080668"/>
                <a:gd name="connsiteX9" fmla="*/ 6684951 w 7377320"/>
                <a:gd name="connsiteY9" fmla="*/ 91754 h 1080668"/>
                <a:gd name="connsiteX10" fmla="*/ 6701021 w 7377320"/>
                <a:gd name="connsiteY10" fmla="*/ 130549 h 1080668"/>
                <a:gd name="connsiteX11" fmla="*/ 6684951 w 7377320"/>
                <a:gd name="connsiteY11" fmla="*/ 169344 h 1080668"/>
                <a:gd name="connsiteX12" fmla="*/ 6646156 w 7377320"/>
                <a:gd name="connsiteY12" fmla="*/ 185413 h 1080668"/>
                <a:gd name="connsiteX13" fmla="*/ 7377320 w 7377320"/>
                <a:gd name="connsiteY13" fmla="*/ 1080668 h 1080668"/>
                <a:gd name="connsiteX14" fmla="*/ 6761848 w 7377320"/>
                <a:gd name="connsiteY14" fmla="*/ 1080668 h 1080668"/>
                <a:gd name="connsiteX15" fmla="*/ 6743336 w 7377320"/>
                <a:gd name="connsiteY15" fmla="*/ 1080668 h 1080668"/>
                <a:gd name="connsiteX16" fmla="*/ 6743336 w 7377320"/>
                <a:gd name="connsiteY16" fmla="*/ 1072734 h 1080668"/>
                <a:gd name="connsiteX17" fmla="*/ 6505816 w 7377320"/>
                <a:gd name="connsiteY17" fmla="*/ 970940 h 1080668"/>
                <a:gd name="connsiteX18" fmla="*/ 6743336 w 7377320"/>
                <a:gd name="connsiteY18" fmla="*/ 970940 h 1080668"/>
                <a:gd name="connsiteX19" fmla="*/ 6743336 w 7377320"/>
                <a:gd name="connsiteY19" fmla="*/ 316992 h 1080668"/>
                <a:gd name="connsiteX20" fmla="*/ 7060328 w 7377320"/>
                <a:gd name="connsiteY20" fmla="*/ 0 h 1080668"/>
                <a:gd name="connsiteX21" fmla="*/ 7377320 w 7377320"/>
                <a:gd name="connsiteY21" fmla="*/ 316992 h 108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77320" h="1080668">
                  <a:moveTo>
                    <a:pt x="6701021" y="130549"/>
                  </a:moveTo>
                  <a:lnTo>
                    <a:pt x="6701021" y="130549"/>
                  </a:lnTo>
                  <a:lnTo>
                    <a:pt x="6701021" y="130548"/>
                  </a:lnTo>
                  <a:close/>
                  <a:moveTo>
                    <a:pt x="6646156" y="185413"/>
                  </a:moveTo>
                  <a:lnTo>
                    <a:pt x="54865" y="185413"/>
                  </a:lnTo>
                  <a:cubicBezTo>
                    <a:pt x="24564" y="185413"/>
                    <a:pt x="0" y="160849"/>
                    <a:pt x="0" y="130548"/>
                  </a:cubicBezTo>
                  <a:lnTo>
                    <a:pt x="1" y="130548"/>
                  </a:lnTo>
                  <a:cubicBezTo>
                    <a:pt x="1" y="100247"/>
                    <a:pt x="24565" y="75683"/>
                    <a:pt x="54866" y="75683"/>
                  </a:cubicBezTo>
                  <a:lnTo>
                    <a:pt x="6646156" y="75684"/>
                  </a:lnTo>
                  <a:cubicBezTo>
                    <a:pt x="6661306" y="75684"/>
                    <a:pt x="6675023" y="81825"/>
                    <a:pt x="6684951" y="91754"/>
                  </a:cubicBezTo>
                  <a:lnTo>
                    <a:pt x="6701021" y="130549"/>
                  </a:lnTo>
                  <a:lnTo>
                    <a:pt x="6684951" y="169344"/>
                  </a:lnTo>
                  <a:cubicBezTo>
                    <a:pt x="6675023" y="179272"/>
                    <a:pt x="6661306" y="185413"/>
                    <a:pt x="6646156" y="185413"/>
                  </a:cubicBezTo>
                  <a:close/>
                  <a:moveTo>
                    <a:pt x="7377320" y="1080668"/>
                  </a:moveTo>
                  <a:lnTo>
                    <a:pt x="6761848" y="1080668"/>
                  </a:lnTo>
                  <a:lnTo>
                    <a:pt x="6743336" y="1080668"/>
                  </a:lnTo>
                  <a:lnTo>
                    <a:pt x="6743336" y="1072734"/>
                  </a:lnTo>
                  <a:lnTo>
                    <a:pt x="6505816" y="970940"/>
                  </a:lnTo>
                  <a:lnTo>
                    <a:pt x="6743336" y="970940"/>
                  </a:lnTo>
                  <a:lnTo>
                    <a:pt x="6743336" y="316992"/>
                  </a:lnTo>
                  <a:cubicBezTo>
                    <a:pt x="6743336" y="141922"/>
                    <a:pt x="6885258" y="0"/>
                    <a:pt x="7060328" y="0"/>
                  </a:cubicBezTo>
                  <a:cubicBezTo>
                    <a:pt x="7235398" y="0"/>
                    <a:pt x="7377320" y="141922"/>
                    <a:pt x="7377320" y="3169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1" name="Group 90">
              <a:extLst>
                <a:ext uri="{FF2B5EF4-FFF2-40B4-BE49-F238E27FC236}">
                  <a16:creationId xmlns:a16="http://schemas.microsoft.com/office/drawing/2014/main" id="{9E61127C-80C4-D25F-CEB4-4E06B48A8D79}"/>
                </a:ext>
              </a:extLst>
            </p:cNvPr>
            <p:cNvGrpSpPr/>
            <p:nvPr/>
          </p:nvGrpSpPr>
          <p:grpSpPr>
            <a:xfrm>
              <a:off x="3900455" y="3460328"/>
              <a:ext cx="6762499" cy="694468"/>
              <a:chOff x="3900455" y="3483478"/>
              <a:chExt cx="6762499" cy="694468"/>
            </a:xfrm>
          </p:grpSpPr>
          <p:sp>
            <p:nvSpPr>
              <p:cNvPr id="69" name="Rectangle: Top Corners Rounded 68">
                <a:extLst>
                  <a:ext uri="{FF2B5EF4-FFF2-40B4-BE49-F238E27FC236}">
                    <a16:creationId xmlns:a16="http://schemas.microsoft.com/office/drawing/2014/main" id="{1C38260E-0FD0-7665-D12D-B83232242DE6}"/>
                  </a:ext>
                </a:extLst>
              </p:cNvPr>
              <p:cNvSpPr/>
              <p:nvPr/>
            </p:nvSpPr>
            <p:spPr>
              <a:xfrm rot="5400000">
                <a:off x="6934471" y="449462"/>
                <a:ext cx="694468" cy="6762499"/>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E4DD35E5-E882-41B0-87D2-BE0797129F87}"/>
                  </a:ext>
                </a:extLst>
              </p:cNvPr>
              <p:cNvSpPr txBox="1"/>
              <p:nvPr/>
            </p:nvSpPr>
            <p:spPr>
              <a:xfrm>
                <a:off x="4954554" y="3599878"/>
                <a:ext cx="2934650" cy="461665"/>
              </a:xfrm>
              <a:prstGeom prst="rect">
                <a:avLst/>
              </a:prstGeom>
              <a:noFill/>
            </p:spPr>
            <p:txBody>
              <a:bodyPr wrap="none" rtlCol="0">
                <a:spAutoFit/>
              </a:bodyPr>
              <a:lstStyle/>
              <a:p>
                <a:r>
                  <a:rPr lang="vi-VN" sz="2400" b="1">
                    <a:solidFill>
                      <a:schemeClr val="bg1"/>
                    </a:solidFill>
                    <a:latin typeface="Times New Roman" panose="02020603050405020304" pitchFamily="18" charset="0"/>
                    <a:cs typeface="Times New Roman" panose="02020603050405020304" pitchFamily="18" charset="0"/>
                  </a:rPr>
                  <a:t> ĐỌC BẢN VẼ NHÀ</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75" name="Oval 74">
                <a:extLst>
                  <a:ext uri="{FF2B5EF4-FFF2-40B4-BE49-F238E27FC236}">
                    <a16:creationId xmlns:a16="http://schemas.microsoft.com/office/drawing/2014/main" id="{8625B593-6525-4222-D081-86E94568A22B}"/>
                  </a:ext>
                </a:extLst>
              </p:cNvPr>
              <p:cNvSpPr/>
              <p:nvPr/>
            </p:nvSpPr>
            <p:spPr>
              <a:xfrm>
                <a:off x="3978920" y="3514907"/>
                <a:ext cx="845126" cy="6339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B050"/>
                    </a:solidFill>
                    <a:latin typeface="Times New Roman" panose="02020603050405020304" pitchFamily="18" charset="0"/>
                    <a:cs typeface="Times New Roman" panose="02020603050405020304" pitchFamily="18" charset="0"/>
                  </a:rPr>
                  <a:t>II</a:t>
                </a:r>
              </a:p>
            </p:txBody>
          </p:sp>
        </p:grpSp>
      </p:grpSp>
      <p:grpSp>
        <p:nvGrpSpPr>
          <p:cNvPr id="99" name="Group 98">
            <a:extLst>
              <a:ext uri="{FF2B5EF4-FFF2-40B4-BE49-F238E27FC236}">
                <a16:creationId xmlns:a16="http://schemas.microsoft.com/office/drawing/2014/main" id="{3FFFB3C3-08D7-843D-CEA3-9825993C3D2B}"/>
              </a:ext>
            </a:extLst>
          </p:cNvPr>
          <p:cNvGrpSpPr/>
          <p:nvPr/>
        </p:nvGrpSpPr>
        <p:grpSpPr>
          <a:xfrm>
            <a:off x="778828" y="1310259"/>
            <a:ext cx="1845736" cy="3427255"/>
            <a:chOff x="778828" y="1310259"/>
            <a:chExt cx="1845736" cy="3427255"/>
          </a:xfrm>
        </p:grpSpPr>
        <p:grpSp>
          <p:nvGrpSpPr>
            <p:cNvPr id="97" name="Group 96">
              <a:extLst>
                <a:ext uri="{FF2B5EF4-FFF2-40B4-BE49-F238E27FC236}">
                  <a16:creationId xmlns:a16="http://schemas.microsoft.com/office/drawing/2014/main" id="{B01996D1-CE80-74C9-5B65-384D137D2CF3}"/>
                </a:ext>
              </a:extLst>
            </p:cNvPr>
            <p:cNvGrpSpPr/>
            <p:nvPr/>
          </p:nvGrpSpPr>
          <p:grpSpPr>
            <a:xfrm>
              <a:off x="778828" y="1310259"/>
              <a:ext cx="1845736" cy="3427255"/>
              <a:chOff x="778828" y="1310259"/>
              <a:chExt cx="1845736" cy="3427255"/>
            </a:xfrm>
          </p:grpSpPr>
          <p:sp>
            <p:nvSpPr>
              <p:cNvPr id="14" name="Freeform: Shape 13">
                <a:extLst>
                  <a:ext uri="{FF2B5EF4-FFF2-40B4-BE49-F238E27FC236}">
                    <a16:creationId xmlns:a16="http://schemas.microsoft.com/office/drawing/2014/main" id="{60CA7BAF-2D8E-367D-0281-BB0F61DBC2A0}"/>
                  </a:ext>
                </a:extLst>
              </p:cNvPr>
              <p:cNvSpPr/>
              <p:nvPr/>
            </p:nvSpPr>
            <p:spPr>
              <a:xfrm>
                <a:off x="907558" y="1704957"/>
                <a:ext cx="1307935" cy="2637859"/>
              </a:xfrm>
              <a:custGeom>
                <a:avLst/>
                <a:gdLst>
                  <a:gd name="connsiteX0" fmla="*/ 0 w 1307935"/>
                  <a:gd name="connsiteY0" fmla="*/ 0 h 2637859"/>
                  <a:gd name="connsiteX1" fmla="*/ 123334 w 1307935"/>
                  <a:gd name="connsiteY1" fmla="*/ 6228 h 2637859"/>
                  <a:gd name="connsiteX2" fmla="*/ 1307935 w 1307935"/>
                  <a:gd name="connsiteY2" fmla="*/ 1318929 h 2637859"/>
                  <a:gd name="connsiteX3" fmla="*/ 123334 w 1307935"/>
                  <a:gd name="connsiteY3" fmla="*/ 2631631 h 2637859"/>
                  <a:gd name="connsiteX4" fmla="*/ 0 w 1307935"/>
                  <a:gd name="connsiteY4" fmla="*/ 2637859 h 263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935" h="2637859">
                    <a:moveTo>
                      <a:pt x="0" y="0"/>
                    </a:moveTo>
                    <a:lnTo>
                      <a:pt x="123334" y="6228"/>
                    </a:lnTo>
                    <a:cubicBezTo>
                      <a:pt x="788706" y="73800"/>
                      <a:pt x="1307935" y="635729"/>
                      <a:pt x="1307935" y="1318929"/>
                    </a:cubicBezTo>
                    <a:cubicBezTo>
                      <a:pt x="1307935" y="2002130"/>
                      <a:pt x="788706" y="2564058"/>
                      <a:pt x="123334" y="2631631"/>
                    </a:cubicBezTo>
                    <a:lnTo>
                      <a:pt x="0" y="263785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sp>
            <p:nvSpPr>
              <p:cNvPr id="40" name="Freeform: Shape 39">
                <a:extLst>
                  <a:ext uri="{FF2B5EF4-FFF2-40B4-BE49-F238E27FC236}">
                    <a16:creationId xmlns:a16="http://schemas.microsoft.com/office/drawing/2014/main" id="{39BD97E8-31AC-2150-1238-67B2DB850387}"/>
                  </a:ext>
                </a:extLst>
              </p:cNvPr>
              <p:cNvSpPr/>
              <p:nvPr/>
            </p:nvSpPr>
            <p:spPr>
              <a:xfrm>
                <a:off x="778828" y="1310259"/>
                <a:ext cx="1845129" cy="1701613"/>
              </a:xfrm>
              <a:custGeom>
                <a:avLst/>
                <a:gdLst>
                  <a:gd name="connsiteX0" fmla="*/ 132108 w 1845129"/>
                  <a:gd name="connsiteY0" fmla="*/ 0 h 1701613"/>
                  <a:gd name="connsiteX1" fmla="*/ 1836889 w 1845129"/>
                  <a:gd name="connsiteY1" fmla="*/ 1538420 h 1701613"/>
                  <a:gd name="connsiteX2" fmla="*/ 1845129 w 1845129"/>
                  <a:gd name="connsiteY2" fmla="*/ 1701613 h 1701613"/>
                  <a:gd name="connsiteX3" fmla="*/ 1619690 w 1845129"/>
                  <a:gd name="connsiteY3" fmla="*/ 1700931 h 1701613"/>
                  <a:gd name="connsiteX4" fmla="*/ 1613531 w 1845129"/>
                  <a:gd name="connsiteY4" fmla="*/ 1570859 h 1701613"/>
                  <a:gd name="connsiteX5" fmla="*/ 284266 w 1845129"/>
                  <a:gd name="connsiteY5" fmla="*/ 233128 h 1701613"/>
                  <a:gd name="connsiteX6" fmla="*/ 135222 w 1845129"/>
                  <a:gd name="connsiteY6" fmla="*/ 225602 h 1701613"/>
                  <a:gd name="connsiteX7" fmla="*/ 114523 w 1845129"/>
                  <a:gd name="connsiteY7" fmla="*/ 229775 h 1701613"/>
                  <a:gd name="connsiteX8" fmla="*/ 0 w 1845129"/>
                  <a:gd name="connsiteY8" fmla="*/ 115412 h 1701613"/>
                  <a:gd name="connsiteX9" fmla="*/ 114523 w 1845129"/>
                  <a:gd name="connsiteY9" fmla="*/ 1049 h 1701613"/>
                  <a:gd name="connsiteX10" fmla="*/ 130620 w 1845129"/>
                  <a:gd name="connsiteY10" fmla="*/ 4294 h 1701613"/>
                  <a:gd name="connsiteX11" fmla="*/ 130620 w 1845129"/>
                  <a:gd name="connsiteY11" fmla="*/ 76 h 1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129" h="1701613">
                    <a:moveTo>
                      <a:pt x="132108" y="0"/>
                    </a:moveTo>
                    <a:cubicBezTo>
                      <a:pt x="1019368" y="0"/>
                      <a:pt x="1749134" y="674312"/>
                      <a:pt x="1836889" y="1538420"/>
                    </a:cubicBezTo>
                    <a:lnTo>
                      <a:pt x="1845129" y="1701613"/>
                    </a:lnTo>
                    <a:lnTo>
                      <a:pt x="1619690" y="1700931"/>
                    </a:lnTo>
                    <a:lnTo>
                      <a:pt x="1613531" y="1570859"/>
                    </a:lnTo>
                    <a:cubicBezTo>
                      <a:pt x="1546447" y="866054"/>
                      <a:pt x="987790" y="304575"/>
                      <a:pt x="284266" y="233128"/>
                    </a:cubicBezTo>
                    <a:lnTo>
                      <a:pt x="135222" y="225602"/>
                    </a:lnTo>
                    <a:lnTo>
                      <a:pt x="114523" y="229775"/>
                    </a:lnTo>
                    <a:cubicBezTo>
                      <a:pt x="51274" y="229775"/>
                      <a:pt x="0" y="178573"/>
                      <a:pt x="0" y="115412"/>
                    </a:cubicBezTo>
                    <a:cubicBezTo>
                      <a:pt x="0" y="52251"/>
                      <a:pt x="51274" y="1049"/>
                      <a:pt x="114523" y="1049"/>
                    </a:cubicBezTo>
                    <a:lnTo>
                      <a:pt x="130620" y="4294"/>
                    </a:lnTo>
                    <a:lnTo>
                      <a:pt x="130620" y="7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sp>
            <p:nvSpPr>
              <p:cNvPr id="39" name="Freeform: Shape 38">
                <a:extLst>
                  <a:ext uri="{FF2B5EF4-FFF2-40B4-BE49-F238E27FC236}">
                    <a16:creationId xmlns:a16="http://schemas.microsoft.com/office/drawing/2014/main" id="{02A88397-0BDF-5F78-0F43-7A53830F79E5}"/>
                  </a:ext>
                </a:extLst>
              </p:cNvPr>
              <p:cNvSpPr/>
              <p:nvPr/>
            </p:nvSpPr>
            <p:spPr>
              <a:xfrm>
                <a:off x="779209" y="3006678"/>
                <a:ext cx="1845355" cy="1730836"/>
              </a:xfrm>
              <a:custGeom>
                <a:avLst/>
                <a:gdLst>
                  <a:gd name="connsiteX0" fmla="*/ 1844486 w 1845355"/>
                  <a:gd name="connsiteY0" fmla="*/ 0 h 1730836"/>
                  <a:gd name="connsiteX1" fmla="*/ 1845355 w 1845355"/>
                  <a:gd name="connsiteY1" fmla="*/ 17208 h 1730836"/>
                  <a:gd name="connsiteX2" fmla="*/ 131727 w 1845355"/>
                  <a:gd name="connsiteY2" fmla="*/ 1730836 h 1730836"/>
                  <a:gd name="connsiteX3" fmla="*/ 130239 w 1845355"/>
                  <a:gd name="connsiteY3" fmla="*/ 1730762 h 1730836"/>
                  <a:gd name="connsiteX4" fmla="*/ 130239 w 1845355"/>
                  <a:gd name="connsiteY4" fmla="*/ 1727631 h 1730836"/>
                  <a:gd name="connsiteX5" fmla="*/ 114364 w 1845355"/>
                  <a:gd name="connsiteY5" fmla="*/ 1730836 h 1730836"/>
                  <a:gd name="connsiteX6" fmla="*/ 0 w 1845355"/>
                  <a:gd name="connsiteY6" fmla="*/ 1616472 h 1730836"/>
                  <a:gd name="connsiteX7" fmla="*/ 114364 w 1845355"/>
                  <a:gd name="connsiteY7" fmla="*/ 1502108 h 1730836"/>
                  <a:gd name="connsiteX8" fmla="*/ 130262 w 1845355"/>
                  <a:gd name="connsiteY8" fmla="*/ 1505318 h 1730836"/>
                  <a:gd name="connsiteX9" fmla="*/ 131727 w 1845355"/>
                  <a:gd name="connsiteY9" fmla="*/ 1505391 h 1730836"/>
                  <a:gd name="connsiteX10" fmla="*/ 1619910 w 1845355"/>
                  <a:gd name="connsiteY10" fmla="*/ 17208 h 1730836"/>
                  <a:gd name="connsiteX11" fmla="*/ 1619202 w 1845355"/>
                  <a:gd name="connsiteY11" fmla="*/ 2259 h 173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355" h="1730836">
                    <a:moveTo>
                      <a:pt x="1844486" y="0"/>
                    </a:moveTo>
                    <a:lnTo>
                      <a:pt x="1845355" y="17208"/>
                    </a:lnTo>
                    <a:cubicBezTo>
                      <a:pt x="1845355" y="963619"/>
                      <a:pt x="1078138" y="1730836"/>
                      <a:pt x="131727" y="1730836"/>
                    </a:cubicBezTo>
                    <a:lnTo>
                      <a:pt x="130239" y="1730762"/>
                    </a:lnTo>
                    <a:lnTo>
                      <a:pt x="130239" y="1727631"/>
                    </a:lnTo>
                    <a:lnTo>
                      <a:pt x="114364" y="1730836"/>
                    </a:lnTo>
                    <a:cubicBezTo>
                      <a:pt x="51203" y="1730836"/>
                      <a:pt x="0" y="1679633"/>
                      <a:pt x="0" y="1616472"/>
                    </a:cubicBezTo>
                    <a:cubicBezTo>
                      <a:pt x="0" y="1553311"/>
                      <a:pt x="51203" y="1502108"/>
                      <a:pt x="114364" y="1502108"/>
                    </a:cubicBezTo>
                    <a:lnTo>
                      <a:pt x="130262" y="1505318"/>
                    </a:lnTo>
                    <a:lnTo>
                      <a:pt x="131727" y="1505391"/>
                    </a:lnTo>
                    <a:cubicBezTo>
                      <a:pt x="953628" y="1505391"/>
                      <a:pt x="1619910" y="839109"/>
                      <a:pt x="1619910" y="17208"/>
                    </a:cubicBezTo>
                    <a:lnTo>
                      <a:pt x="1619202" y="225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a:p>
            </p:txBody>
          </p:sp>
        </p:grpSp>
        <p:pic>
          <p:nvPicPr>
            <p:cNvPr id="98" name="Picture 6">
              <a:extLst>
                <a:ext uri="{FF2B5EF4-FFF2-40B4-BE49-F238E27FC236}">
                  <a16:creationId xmlns:a16="http://schemas.microsoft.com/office/drawing/2014/main" id="{AED6DB46-C46D-ED8F-2BF8-6F7A8E71135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5423" y="2483550"/>
              <a:ext cx="1035885" cy="111440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5014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500" fill="hold"/>
                                        <p:tgtEl>
                                          <p:spTgt spid="99"/>
                                        </p:tgtEl>
                                        <p:attrNameLst>
                                          <p:attrName>ppt_x</p:attrName>
                                        </p:attrNameLst>
                                      </p:cBhvr>
                                      <p:tavLst>
                                        <p:tav tm="0">
                                          <p:val>
                                            <p:strVal val="0-#ppt_w/2"/>
                                          </p:val>
                                        </p:tav>
                                        <p:tav tm="100000">
                                          <p:val>
                                            <p:strVal val="#ppt_x"/>
                                          </p:val>
                                        </p:tav>
                                      </p:tavLst>
                                    </p:anim>
                                    <p:anim calcmode="lin" valueType="num">
                                      <p:cBhvr additive="base">
                                        <p:cTn id="13"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500"/>
                                        <p:tgtEl>
                                          <p:spTgt spid="5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wipe(left)">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wipe(left)">
                                      <p:cBhvr>
                                        <p:cTn id="3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89" y="650535"/>
            <a:ext cx="11582400"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I.NỘI DUNG BẢN VẼ NHÀ</a:t>
            </a:r>
          </a:p>
          <a:p>
            <a:r>
              <a:rPr lang="vi-VN" sz="2800" b="1">
                <a:solidFill>
                  <a:srgbClr val="7030A0"/>
                </a:solidFill>
                <a:latin typeface="Times New Roman" panose="02020603050405020304" pitchFamily="18" charset="0"/>
                <a:cs typeface="Times New Roman" panose="02020603050405020304" pitchFamily="18" charset="0"/>
              </a:rPr>
              <a:t>1. Nội dung</a:t>
            </a:r>
            <a:endParaRPr lang="en-US" sz="2800" b="1">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496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5995" y="3428997"/>
            <a:ext cx="9" cy="6"/>
          </a:xfrm>
          <a:prstGeom prst="rect">
            <a:avLst/>
          </a:prstGeom>
        </p:spPr>
      </p:pic>
      <p:pic>
        <p:nvPicPr>
          <p:cNvPr id="5" name="Picture 4"/>
          <p:cNvPicPr>
            <a:picLocks noChangeAspect="1"/>
          </p:cNvPicPr>
          <p:nvPr/>
        </p:nvPicPr>
        <p:blipFill>
          <a:blip r:embed="rId4"/>
          <a:stretch>
            <a:fillRect/>
          </a:stretch>
        </p:blipFill>
        <p:spPr>
          <a:xfrm>
            <a:off x="536330" y="584911"/>
            <a:ext cx="11192608" cy="5953261"/>
          </a:xfrm>
          <a:prstGeom prst="rect">
            <a:avLst/>
          </a:prstGeom>
        </p:spPr>
      </p:pic>
    </p:spTree>
    <p:custDataLst>
      <p:tags r:id="rId1"/>
    </p:custDataLst>
    <p:extLst>
      <p:ext uri="{BB962C8B-B14F-4D97-AF65-F5344CB8AC3E}">
        <p14:creationId xmlns:p14="http://schemas.microsoft.com/office/powerpoint/2010/main" val="328347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24669"/>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3"/>
          <a:stretch>
            <a:fillRect/>
          </a:stretch>
        </p:blipFill>
        <p:spPr>
          <a:xfrm>
            <a:off x="499387" y="450846"/>
            <a:ext cx="8134659" cy="5956308"/>
          </a:xfrm>
          <a:prstGeom prst="rect">
            <a:avLst/>
          </a:prstGeom>
        </p:spPr>
      </p:pic>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3"/>
          <a:stretch>
            <a:fillRect/>
          </a:stretch>
        </p:blipFill>
        <p:spPr>
          <a:xfrm>
            <a:off x="499388" y="450846"/>
            <a:ext cx="7070790" cy="5956308"/>
          </a:xfrm>
          <a:prstGeom prst="rect">
            <a:avLst/>
          </a:prstGeom>
        </p:spPr>
      </p:pic>
    </p:spTree>
    <p:custDataLst>
      <p:tags r:id="rId1"/>
    </p:custDataLst>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0158CB4-B4E9-4DA7-9A9E-537EA56C346B"/>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Powerpoint Công nghệ&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i 5 Ban ve nha Canh dieu"/>
</p:tagLst>
</file>

<file path=ppt/tags/tag10.xml><?xml version="1.0" encoding="utf-8"?>
<p:tagLst xmlns:a="http://schemas.openxmlformats.org/drawingml/2006/main" xmlns:r="http://schemas.openxmlformats.org/officeDocument/2006/relationships" xmlns:p="http://schemas.openxmlformats.org/presentationml/2006/main">
  <p:tag name="GENSWF_SLIDE_UID" val="{0B1712D2-F470-47F3-B3A3-3DDDF76583DC}:316"/>
</p:tagLst>
</file>

<file path=ppt/tags/tag11.xml><?xml version="1.0" encoding="utf-8"?>
<p:tagLst xmlns:a="http://schemas.openxmlformats.org/drawingml/2006/main" xmlns:r="http://schemas.openxmlformats.org/officeDocument/2006/relationships" xmlns:p="http://schemas.openxmlformats.org/presentationml/2006/main">
  <p:tag name="GENSWF_SLIDE_UID" val="{3459ED93-17E7-46EA-B6E2-785EE64E62A6}:352"/>
</p:tagLst>
</file>

<file path=ppt/tags/tag12.xml><?xml version="1.0" encoding="utf-8"?>
<p:tagLst xmlns:a="http://schemas.openxmlformats.org/drawingml/2006/main" xmlns:r="http://schemas.openxmlformats.org/officeDocument/2006/relationships" xmlns:p="http://schemas.openxmlformats.org/presentationml/2006/main">
  <p:tag name="GENSWF_SLIDE_UID" val="{6A4C4191-EF7D-4209-831E-9BA3ACD42E94}:261"/>
</p:tagLst>
</file>

<file path=ppt/tags/tag13.xml><?xml version="1.0" encoding="utf-8"?>
<p:tagLst xmlns:a="http://schemas.openxmlformats.org/drawingml/2006/main" xmlns:r="http://schemas.openxmlformats.org/officeDocument/2006/relationships" xmlns:p="http://schemas.openxmlformats.org/presentationml/2006/main">
  <p:tag name="GENSWF_SLIDE_UID" val="{9F11EF55-17FD-4F19-BA5A-F923ACAB7CD8}:334"/>
</p:tagLst>
</file>

<file path=ppt/tags/tag14.xml><?xml version="1.0" encoding="utf-8"?>
<p:tagLst xmlns:a="http://schemas.openxmlformats.org/drawingml/2006/main" xmlns:r="http://schemas.openxmlformats.org/officeDocument/2006/relationships" xmlns:p="http://schemas.openxmlformats.org/presentationml/2006/main">
  <p:tag name="GENSWF_SLIDE_UID" val="{A57FE79E-2B2D-4D57-A278-F984B1645C87}:349"/>
</p:tagLst>
</file>

<file path=ppt/tags/tag15.xml><?xml version="1.0" encoding="utf-8"?>
<p:tagLst xmlns:a="http://schemas.openxmlformats.org/drawingml/2006/main" xmlns:r="http://schemas.openxmlformats.org/officeDocument/2006/relationships" xmlns:p="http://schemas.openxmlformats.org/presentationml/2006/main">
  <p:tag name="GENSWF_SLIDE_UID" val="{59F98C77-B76C-41A2-9F37-BF94692944BD}:336"/>
</p:tagLst>
</file>

<file path=ppt/tags/tag16.xml><?xml version="1.0" encoding="utf-8"?>
<p:tagLst xmlns:a="http://schemas.openxmlformats.org/drawingml/2006/main" xmlns:r="http://schemas.openxmlformats.org/officeDocument/2006/relationships" xmlns:p="http://schemas.openxmlformats.org/presentationml/2006/main">
  <p:tag name="GENSWF_SLIDE_UID" val="{A02046BB-1F5C-477D-9775-C13F2D34E671}:350"/>
</p:tagLst>
</file>

<file path=ppt/tags/tag17.xml><?xml version="1.0" encoding="utf-8"?>
<p:tagLst xmlns:a="http://schemas.openxmlformats.org/drawingml/2006/main" xmlns:r="http://schemas.openxmlformats.org/officeDocument/2006/relationships" xmlns:p="http://schemas.openxmlformats.org/presentationml/2006/main">
  <p:tag name="GENSWF_SLIDE_UID" val="{38E554A4-F0D1-4A9C-83D5-BD15E002934E}:338"/>
</p:tagLst>
</file>

<file path=ppt/tags/tag18.xml><?xml version="1.0" encoding="utf-8"?>
<p:tagLst xmlns:a="http://schemas.openxmlformats.org/drawingml/2006/main" xmlns:r="http://schemas.openxmlformats.org/officeDocument/2006/relationships" xmlns:p="http://schemas.openxmlformats.org/presentationml/2006/main">
  <p:tag name="GENSWF_SLIDE_UID" val="{DB9CC867-5C8F-4A39-BBE6-AFD0B8C0E5B3}:351"/>
</p:tagLst>
</file>

<file path=ppt/tags/tag19.xml><?xml version="1.0" encoding="utf-8"?>
<p:tagLst xmlns:a="http://schemas.openxmlformats.org/drawingml/2006/main" xmlns:r="http://schemas.openxmlformats.org/officeDocument/2006/relationships" xmlns:p="http://schemas.openxmlformats.org/presentationml/2006/main">
  <p:tag name="GENSWF_SLIDE_UID" val="{27CC1FEE-A61F-481F-933F-CBE731B7A6B0}:309"/>
</p:tagLst>
</file>

<file path=ppt/tags/tag2.xml><?xml version="1.0" encoding="utf-8"?>
<p:tagLst xmlns:a="http://schemas.openxmlformats.org/drawingml/2006/main" xmlns:r="http://schemas.openxmlformats.org/officeDocument/2006/relationships" xmlns:p="http://schemas.openxmlformats.org/presentationml/2006/main">
  <p:tag name="GENSWF_SLIDE_UID" val="{F490B19B-BEFF-4476-8FC8-BF24712ABE5D}:354"/>
</p:tagLst>
</file>

<file path=ppt/tags/tag20.xml><?xml version="1.0" encoding="utf-8"?>
<p:tagLst xmlns:a="http://schemas.openxmlformats.org/drawingml/2006/main" xmlns:r="http://schemas.openxmlformats.org/officeDocument/2006/relationships" xmlns:p="http://schemas.openxmlformats.org/presentationml/2006/main">
  <p:tag name="GENSWF_SLIDE_UID" val="{DBEF68E5-F7EA-4031-A584-6F26EF61774C}:328"/>
</p:tagLst>
</file>

<file path=ppt/tags/tag21.xml><?xml version="1.0" encoding="utf-8"?>
<p:tagLst xmlns:a="http://schemas.openxmlformats.org/drawingml/2006/main" xmlns:r="http://schemas.openxmlformats.org/officeDocument/2006/relationships" xmlns:p="http://schemas.openxmlformats.org/presentationml/2006/main">
  <p:tag name="GENSWF_SLIDE_UID" val="{0DF59DB0-F34C-412B-BB60-748AD615678A}:323"/>
</p:tagLst>
</file>

<file path=ppt/tags/tag22.xml><?xml version="1.0" encoding="utf-8"?>
<p:tagLst xmlns:a="http://schemas.openxmlformats.org/drawingml/2006/main" xmlns:r="http://schemas.openxmlformats.org/officeDocument/2006/relationships" xmlns:p="http://schemas.openxmlformats.org/presentationml/2006/main">
  <p:tag name="GENSWF_SLIDE_UID" val="{88FE4521-5ABC-4A5B-9A4D-FC9EB85EE0B1}:366"/>
</p:tagLst>
</file>

<file path=ppt/tags/tag23.xml><?xml version="1.0" encoding="utf-8"?>
<p:tagLst xmlns:a="http://schemas.openxmlformats.org/drawingml/2006/main" xmlns:r="http://schemas.openxmlformats.org/officeDocument/2006/relationships" xmlns:p="http://schemas.openxmlformats.org/presentationml/2006/main">
  <p:tag name="GENSWF_SLIDE_UID" val="{53AB20CD-7A5F-4707-BBC8-6A7871176890}:360"/>
</p:tagLst>
</file>

<file path=ppt/tags/tag24.xml><?xml version="1.0" encoding="utf-8"?>
<p:tagLst xmlns:a="http://schemas.openxmlformats.org/drawingml/2006/main" xmlns:r="http://schemas.openxmlformats.org/officeDocument/2006/relationships" xmlns:p="http://schemas.openxmlformats.org/presentationml/2006/main">
  <p:tag name="GENSWF_SLIDE_UID" val="{C4A501E3-1970-424F-8091-956F7148E2AE}:368"/>
</p:tagLst>
</file>

<file path=ppt/tags/tag25.xml><?xml version="1.0" encoding="utf-8"?>
<p:tagLst xmlns:a="http://schemas.openxmlformats.org/drawingml/2006/main" xmlns:r="http://schemas.openxmlformats.org/officeDocument/2006/relationships" xmlns:p="http://schemas.openxmlformats.org/presentationml/2006/main">
  <p:tag name="GENSWF_SLIDE_UID" val="{3B01611F-3526-4EB9-AF4E-B65627045FC4}:362"/>
</p:tagLst>
</file>

<file path=ppt/tags/tag26.xml><?xml version="1.0" encoding="utf-8"?>
<p:tagLst xmlns:a="http://schemas.openxmlformats.org/drawingml/2006/main" xmlns:r="http://schemas.openxmlformats.org/officeDocument/2006/relationships" xmlns:p="http://schemas.openxmlformats.org/presentationml/2006/main">
  <p:tag name="GENSWF_SLIDE_UID" val="{FA28A03D-15BB-4F8A-9800-8CC34563BACF}:370"/>
</p:tagLst>
</file>

<file path=ppt/tags/tag27.xml><?xml version="1.0" encoding="utf-8"?>
<p:tagLst xmlns:a="http://schemas.openxmlformats.org/drawingml/2006/main" xmlns:r="http://schemas.openxmlformats.org/officeDocument/2006/relationships" xmlns:p="http://schemas.openxmlformats.org/presentationml/2006/main">
  <p:tag name="GENSWF_SLIDE_UID" val="{F55671F4-07EF-463F-B528-6B2F067F013D}:341"/>
</p:tagLst>
</file>

<file path=ppt/tags/tag28.xml><?xml version="1.0" encoding="utf-8"?>
<p:tagLst xmlns:a="http://schemas.openxmlformats.org/drawingml/2006/main" xmlns:r="http://schemas.openxmlformats.org/officeDocument/2006/relationships" xmlns:p="http://schemas.openxmlformats.org/presentationml/2006/main">
  <p:tag name="GENSWF_SLIDE_UID" val="{3D06FDC1-0078-4AB1-96D6-72F0ECE8A384}:374"/>
</p:tagLst>
</file>

<file path=ppt/tags/tag29.xml><?xml version="1.0" encoding="utf-8"?>
<p:tagLst xmlns:a="http://schemas.openxmlformats.org/drawingml/2006/main" xmlns:r="http://schemas.openxmlformats.org/officeDocument/2006/relationships" xmlns:p="http://schemas.openxmlformats.org/presentationml/2006/main">
  <p:tag name="GENSWF_SLIDE_UID" val="{6F0B77D8-D493-46FA-A1C7-E24B6F99A04B}:375"/>
</p:tagLst>
</file>

<file path=ppt/tags/tag3.xml><?xml version="1.0" encoding="utf-8"?>
<p:tagLst xmlns:a="http://schemas.openxmlformats.org/drawingml/2006/main" xmlns:r="http://schemas.openxmlformats.org/officeDocument/2006/relationships" xmlns:p="http://schemas.openxmlformats.org/presentationml/2006/main">
  <p:tag name="GENSWF_SLIDE_UID" val="{2E72861F-158B-40C4-B430-E990EBCC2F50}:343"/>
</p:tagLst>
</file>

<file path=ppt/tags/tag30.xml><?xml version="1.0" encoding="utf-8"?>
<p:tagLst xmlns:a="http://schemas.openxmlformats.org/drawingml/2006/main" xmlns:r="http://schemas.openxmlformats.org/officeDocument/2006/relationships" xmlns:p="http://schemas.openxmlformats.org/presentationml/2006/main">
  <p:tag name="GENSWF_SLIDE_UID" val="{67B34379-6790-4325-AC6F-00FFF9EFF526}:274"/>
</p:tagLst>
</file>

<file path=ppt/tags/tag31.xml><?xml version="1.0" encoding="utf-8"?>
<p:tagLst xmlns:a="http://schemas.openxmlformats.org/drawingml/2006/main" xmlns:r="http://schemas.openxmlformats.org/officeDocument/2006/relationships" xmlns:p="http://schemas.openxmlformats.org/presentationml/2006/main">
  <p:tag name="GENSWF_SLIDE_UID" val="{6459FDA7-EA3D-4141-964A-3D64F0B2385E}:377"/>
</p:tagLst>
</file>

<file path=ppt/tags/tag32.xml><?xml version="1.0" encoding="utf-8"?>
<p:tagLst xmlns:a="http://schemas.openxmlformats.org/drawingml/2006/main" xmlns:r="http://schemas.openxmlformats.org/officeDocument/2006/relationships" xmlns:p="http://schemas.openxmlformats.org/presentationml/2006/main">
  <p:tag name="GENSWF_SLIDE_UID" val="{633C50B0-E67C-48D2-B194-AD1DC58FF414}:376"/>
</p:tagLst>
</file>

<file path=ppt/tags/tag33.xml><?xml version="1.0" encoding="utf-8"?>
<p:tagLst xmlns:a="http://schemas.openxmlformats.org/drawingml/2006/main" xmlns:r="http://schemas.openxmlformats.org/officeDocument/2006/relationships" xmlns:p="http://schemas.openxmlformats.org/presentationml/2006/main">
  <p:tag name="GENSWF_SLIDE_UID" val="{EC29670A-2DF0-4FE7-A730-9E59A108D6EB}:326"/>
</p:tagLst>
</file>

<file path=ppt/tags/tag34.xml><?xml version="1.0" encoding="utf-8"?>
<p:tagLst xmlns:a="http://schemas.openxmlformats.org/drawingml/2006/main" xmlns:r="http://schemas.openxmlformats.org/officeDocument/2006/relationships" xmlns:p="http://schemas.openxmlformats.org/presentationml/2006/main">
  <p:tag name="GENSWF_SLIDE_UID" val="{467E0FBE-8A39-487A-936A-97143EF47950}:363"/>
</p:tagLst>
</file>

<file path=ppt/tags/tag35.xml><?xml version="1.0" encoding="utf-8"?>
<p:tagLst xmlns:a="http://schemas.openxmlformats.org/drawingml/2006/main" xmlns:r="http://schemas.openxmlformats.org/officeDocument/2006/relationships" xmlns:p="http://schemas.openxmlformats.org/presentationml/2006/main">
  <p:tag name="GENSWF_SLIDE_UID" val="{C3C4EBB7-D928-4634-8530-4F3F3B09DE79}:371"/>
</p:tagLst>
</file>

<file path=ppt/tags/tag36.xml><?xml version="1.0" encoding="utf-8"?>
<p:tagLst xmlns:a="http://schemas.openxmlformats.org/drawingml/2006/main" xmlns:r="http://schemas.openxmlformats.org/officeDocument/2006/relationships" xmlns:p="http://schemas.openxmlformats.org/presentationml/2006/main">
  <p:tag name="GENSWF_SLIDE_UID" val="{3FB261BB-489C-411E-9B1A-74433A141992}:364"/>
</p:tagLst>
</file>

<file path=ppt/tags/tag37.xml><?xml version="1.0" encoding="utf-8"?>
<p:tagLst xmlns:a="http://schemas.openxmlformats.org/drawingml/2006/main" xmlns:r="http://schemas.openxmlformats.org/officeDocument/2006/relationships" xmlns:p="http://schemas.openxmlformats.org/presentationml/2006/main">
  <p:tag name="GENSWF_SLIDE_UID" val="{455F7B0D-F62C-4C15-87BB-3B51E1A0BA67}:319"/>
</p:tagLst>
</file>

<file path=ppt/tags/tag38.xml><?xml version="1.0" encoding="utf-8"?>
<p:tagLst xmlns:a="http://schemas.openxmlformats.org/drawingml/2006/main" xmlns:r="http://schemas.openxmlformats.org/officeDocument/2006/relationships" xmlns:p="http://schemas.openxmlformats.org/presentationml/2006/main">
  <p:tag name="GENSWF_SLIDE_UID" val="{532BE2B9-3392-4FC3-82B9-1395AB80C048}:276"/>
</p:tagLst>
</file>

<file path=ppt/tags/tag39.xml><?xml version="1.0" encoding="utf-8"?>
<p:tagLst xmlns:a="http://schemas.openxmlformats.org/drawingml/2006/main" xmlns:r="http://schemas.openxmlformats.org/officeDocument/2006/relationships" xmlns:p="http://schemas.openxmlformats.org/presentationml/2006/main">
  <p:tag name="GENSWF_SLIDE_UID" val="{132AB232-5F86-4427-BDAB-A5C306275D68}:320"/>
</p:tagLst>
</file>

<file path=ppt/tags/tag4.xml><?xml version="1.0" encoding="utf-8"?>
<p:tagLst xmlns:a="http://schemas.openxmlformats.org/drawingml/2006/main" xmlns:r="http://schemas.openxmlformats.org/officeDocument/2006/relationships" xmlns:p="http://schemas.openxmlformats.org/presentationml/2006/main">
  <p:tag name="GENSWF_SLIDE_UID" val="{79B77B86-9819-488C-9D18-9D16CAADD936}:348"/>
</p:tagLst>
</file>

<file path=ppt/tags/tag5.xml><?xml version="1.0" encoding="utf-8"?>
<p:tagLst xmlns:a="http://schemas.openxmlformats.org/drawingml/2006/main" xmlns:r="http://schemas.openxmlformats.org/officeDocument/2006/relationships" xmlns:p="http://schemas.openxmlformats.org/presentationml/2006/main">
  <p:tag name="GENSWF_SLIDE_UID" val="{88A09E44-EF99-46C4-BEC0-0683D0195FE4}:356"/>
</p:tagLst>
</file>

<file path=ppt/tags/tag6.xml><?xml version="1.0" encoding="utf-8"?>
<p:tagLst xmlns:a="http://schemas.openxmlformats.org/drawingml/2006/main" xmlns:r="http://schemas.openxmlformats.org/officeDocument/2006/relationships" xmlns:p="http://schemas.openxmlformats.org/presentationml/2006/main">
  <p:tag name="GENSWF_SLIDE_UID" val="{DB8728B2-3504-4A65-9615-0739EEE4EB8B}:358"/>
</p:tagLst>
</file>

<file path=ppt/tags/tag7.xml><?xml version="1.0" encoding="utf-8"?>
<p:tagLst xmlns:a="http://schemas.openxmlformats.org/drawingml/2006/main" xmlns:r="http://schemas.openxmlformats.org/officeDocument/2006/relationships" xmlns:p="http://schemas.openxmlformats.org/presentationml/2006/main">
  <p:tag name="GENSWF_SLIDE_UID" val="{7933BB5B-82CD-4A08-915B-655803100526}:346"/>
</p:tagLst>
</file>

<file path=ppt/tags/tag8.xml><?xml version="1.0" encoding="utf-8"?>
<p:tagLst xmlns:a="http://schemas.openxmlformats.org/drawingml/2006/main" xmlns:r="http://schemas.openxmlformats.org/officeDocument/2006/relationships" xmlns:p="http://schemas.openxmlformats.org/presentationml/2006/main">
  <p:tag name="GENSWF_SLIDE_UID" val="{55D1BF2F-6EFB-4EAD-BE9D-EFF9CC2A8159}:331"/>
</p:tagLst>
</file>

<file path=ppt/tags/tag9.xml><?xml version="1.0" encoding="utf-8"?>
<p:tagLst xmlns:a="http://schemas.openxmlformats.org/drawingml/2006/main" xmlns:r="http://schemas.openxmlformats.org/officeDocument/2006/relationships" xmlns:p="http://schemas.openxmlformats.org/presentationml/2006/main">
  <p:tag name="GENSWF_SLIDE_UID" val="{AC1F97CF-AA1B-4B03-ABFD-C2A62404D039}: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TotalTime>
  <Words>2156</Words>
  <Application>Microsoft Office PowerPoint</Application>
  <PresentationFormat>Widescreen</PresentationFormat>
  <Paragraphs>254</Paragraphs>
  <Slides>38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.VnArialH</vt:lpstr>
      <vt:lpstr>.VnTime</vt: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5 Ban ve nha Canh dieu</dc:title>
  <dc:creator>DELL</dc:creator>
  <cp:lastModifiedBy>Office</cp:lastModifiedBy>
  <cp:revision>91</cp:revision>
  <dcterms:created xsi:type="dcterms:W3CDTF">2023-06-21T22:05:51Z</dcterms:created>
  <dcterms:modified xsi:type="dcterms:W3CDTF">2025-09-30T01:47:50Z</dcterms:modified>
</cp:coreProperties>
</file>