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338" r:id="rId4"/>
    <p:sldId id="361" r:id="rId5"/>
    <p:sldId id="362" r:id="rId6"/>
    <p:sldId id="326" r:id="rId7"/>
    <p:sldId id="363" r:id="rId8"/>
    <p:sldId id="364" r:id="rId9"/>
    <p:sldId id="365" r:id="rId10"/>
    <p:sldId id="366" r:id="rId11"/>
    <p:sldId id="368" r:id="rId12"/>
    <p:sldId id="371" r:id="rId13"/>
    <p:sldId id="373" r:id="rId14"/>
    <p:sldId id="347" r:id="rId15"/>
    <p:sldId id="372" r:id="rId16"/>
    <p:sldId id="374" r:id="rId17"/>
    <p:sldId id="375" r:id="rId18"/>
    <p:sldId id="376" r:id="rId19"/>
    <p:sldId id="377" r:id="rId20"/>
    <p:sldId id="378" r:id="rId21"/>
    <p:sldId id="379" r:id="rId22"/>
    <p:sldId id="380" r:id="rId23"/>
    <p:sldId id="381" r:id="rId24"/>
    <p:sldId id="382" r:id="rId25"/>
    <p:sldId id="383" r:id="rId26"/>
    <p:sldId id="320" r:id="rId27"/>
    <p:sldId id="360" r:id="rId28"/>
    <p:sldId id="384" r:id="rId29"/>
    <p:sldId id="385" r:id="rId30"/>
    <p:sldId id="386" r:id="rId31"/>
    <p:sldId id="387" r:id="rId32"/>
    <p:sldId id="388" r:id="rId33"/>
    <p:sldId id="389" r:id="rId34"/>
    <p:sldId id="311" r:id="rId35"/>
    <p:sldId id="335" r:id="rId36"/>
    <p:sldId id="276" r:id="rId37"/>
    <p:sldId id="336" r:id="rId38"/>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D91AB-3E5E-4B1B-A819-F94580E78AB2}" type="datetimeFigureOut">
              <a:rPr lang="en-US" smtClean="0"/>
              <a:t>30/09/2025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947B0-6874-4F5B-ADDC-D4794F1A63F1}" type="slidenum">
              <a:rPr lang="en-US" smtClean="0"/>
              <a:t>‹#›</a:t>
            </a:fld>
            <a:endParaRPr lang="en-US"/>
          </a:p>
        </p:txBody>
      </p:sp>
    </p:spTree>
    <p:extLst>
      <p:ext uri="{BB962C8B-B14F-4D97-AF65-F5344CB8AC3E}">
        <p14:creationId xmlns:p14="http://schemas.microsoft.com/office/powerpoint/2010/main" val="135442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947B0-6874-4F5B-ADDC-D4794F1A63F1}" type="slidenum">
              <a:rPr lang="en-US" smtClean="0"/>
              <a:t>1</a:t>
            </a:fld>
            <a:endParaRPr lang="en-US"/>
          </a:p>
        </p:txBody>
      </p:sp>
    </p:spTree>
    <p:extLst>
      <p:ext uri="{BB962C8B-B14F-4D97-AF65-F5344CB8AC3E}">
        <p14:creationId xmlns:p14="http://schemas.microsoft.com/office/powerpoint/2010/main" val="13847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30/09/2025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oleObject" Target="../embeddings/oleObject1.bin"/><Relationship Id="rId5" Type="http://schemas.openxmlformats.org/officeDocument/2006/relationships/image" Target="../media/image19.emf"/><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9915" y="126687"/>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095995" y="3428997"/>
            <a:ext cx="9" cy="6"/>
          </a:xfrm>
          <a:prstGeom prst="rect">
            <a:avLst/>
          </a:prstGeom>
        </p:spPr>
      </p:pic>
      <p:pic>
        <p:nvPicPr>
          <p:cNvPr id="3" name="Picture 2"/>
          <p:cNvPicPr>
            <a:picLocks noChangeAspect="1"/>
          </p:cNvPicPr>
          <p:nvPr/>
        </p:nvPicPr>
        <p:blipFill>
          <a:blip r:embed="rId5"/>
          <a:stretch>
            <a:fillRect/>
          </a:stretch>
        </p:blipFill>
        <p:spPr>
          <a:xfrm>
            <a:off x="371840" y="685801"/>
            <a:ext cx="11339514" cy="6075484"/>
          </a:xfrm>
          <a:prstGeom prst="rect">
            <a:avLst/>
          </a:prstGeom>
        </p:spPr>
      </p:pic>
    </p:spTree>
    <p:custDataLst>
      <p:tags r:id="rId1"/>
    </p:custDataLst>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8.3. Máy nghiền hạt</a:t>
            </a:r>
          </a:p>
        </p:txBody>
      </p:sp>
      <p:pic>
        <p:nvPicPr>
          <p:cNvPr id="6" name="Picture 5"/>
          <p:cNvPicPr>
            <a:picLocks noChangeAspect="1"/>
          </p:cNvPicPr>
          <p:nvPr/>
        </p:nvPicPr>
        <p:blipFill>
          <a:blip r:embed="rId3"/>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
        <p:nvSpPr>
          <p:cNvPr id="2" name="Rectangle 1"/>
          <p:cNvSpPr/>
          <p:nvPr/>
        </p:nvSpPr>
        <p:spPr>
          <a:xfrm>
            <a:off x="6820677" y="2079468"/>
            <a:ext cx="5085184" cy="138499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Động cơ quay dẫn dây đai và bánh dẫn (bánh nghiền) quay theo.</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23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202152" y="346747"/>
            <a:ext cx="11582400" cy="3046988"/>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II.Một số bộ truyền động cơ khí</a:t>
            </a:r>
          </a:p>
          <a:p>
            <a:r>
              <a:rPr lang="en-US" sz="2400" b="1">
                <a:latin typeface="Times New Roman" panose="02020603050405020304" pitchFamily="18" charset="0"/>
                <a:cs typeface="Times New Roman" panose="02020603050405020304" pitchFamily="18" charset="0"/>
              </a:rPr>
              <a:t>1. Truyền động đai</a:t>
            </a:r>
          </a:p>
          <a:p>
            <a:r>
              <a:rPr lang="en-US" sz="2400">
                <a:latin typeface="Times New Roman" panose="02020603050405020304" pitchFamily="18" charset="0"/>
                <a:cs typeface="Times New Roman" panose="02020603050405020304" pitchFamily="18" charset="0"/>
              </a:rPr>
              <a:t>a. Cấu tạo</a:t>
            </a:r>
          </a:p>
          <a:p>
            <a:r>
              <a:rPr lang="en-US" sz="2400">
                <a:latin typeface="Times New Roman" panose="02020603050405020304" pitchFamily="18" charset="0"/>
                <a:cs typeface="Times New Roman" panose="02020603050405020304" pitchFamily="18" charset="0"/>
              </a:rPr>
              <a:t>- Gồm bánh đai dẫn, bánh đai bị dẫn, dây đai.</a:t>
            </a:r>
          </a:p>
          <a:p>
            <a:r>
              <a:rPr lang="en-US" sz="2400">
                <a:latin typeface="Times New Roman" panose="02020603050405020304" pitchFamily="18" charset="0"/>
                <a:cs typeface="Times New Roman" panose="02020603050405020304" pitchFamily="18" charset="0"/>
              </a:rPr>
              <a:t>b. Nguyên lý hoạt động</a:t>
            </a:r>
          </a:p>
          <a:p>
            <a:r>
              <a:rPr lang="en-US" sz="2400">
                <a:latin typeface="Times New Roman" panose="02020603050405020304" pitchFamily="18" charset="0"/>
                <a:cs typeface="Times New Roman" panose="02020603050405020304" pitchFamily="18" charset="0"/>
              </a:rPr>
              <a:t>- Bánh đai dẫn(có đường kính D1) quay với tốc độ n1(vòng/phút) nhớ lực ma sát giữa dây đai và bánh đai làm bánh đai bị dẫn 2(có đường kính D2) quay với tốc độ n2(vòng/phút)</a:t>
            </a:r>
          </a:p>
          <a:p>
            <a:r>
              <a:rPr lang="en-US" sz="2400">
                <a:latin typeface="Times New Roman" panose="02020603050405020304" pitchFamily="18" charset="0"/>
                <a:cs typeface="Times New Roman" panose="02020603050405020304" pitchFamily="18" charset="0"/>
              </a:rPr>
              <a:t>- Tỉ số tuyền (i) của hệ thống được tính theo công thức</a:t>
            </a:r>
          </a:p>
        </p:txBody>
      </p:sp>
      <p:sp>
        <p:nvSpPr>
          <p:cNvPr id="5" name="Rectangle 4"/>
          <p:cNvSpPr/>
          <p:nvPr/>
        </p:nvSpPr>
        <p:spPr>
          <a:xfrm>
            <a:off x="2943684" y="0"/>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639184" y="3428998"/>
            <a:ext cx="6133108" cy="1072989"/>
          </a:xfrm>
          <a:prstGeom prst="rect">
            <a:avLst/>
          </a:prstGeom>
        </p:spPr>
      </p:pic>
      <p:sp>
        <p:nvSpPr>
          <p:cNvPr id="3" name="Rectangle 2"/>
          <p:cNvSpPr/>
          <p:nvPr/>
        </p:nvSpPr>
        <p:spPr>
          <a:xfrm>
            <a:off x="262795" y="4401806"/>
            <a:ext cx="11666387" cy="1938992"/>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 Khi i = 1 truyền động đẳng tốc,</a:t>
            </a:r>
          </a:p>
          <a:p>
            <a:r>
              <a:rPr lang="en-US" sz="2400">
                <a:latin typeface="Times New Roman" panose="02020603050405020304" pitchFamily="18" charset="0"/>
                <a:cs typeface="Times New Roman" panose="02020603050405020304" pitchFamily="18" charset="0"/>
              </a:rPr>
              <a:t> + i &lt; 1 truyền động tăng  tốc</a:t>
            </a:r>
          </a:p>
          <a:p>
            <a:r>
              <a:rPr lang="en-US" sz="2400">
                <a:latin typeface="Times New Roman" panose="02020603050405020304" pitchFamily="18" charset="0"/>
                <a:cs typeface="Times New Roman" panose="02020603050405020304" pitchFamily="18" charset="0"/>
              </a:rPr>
              <a:t> + i &gt; 1 Truyền động giảm tốc</a:t>
            </a:r>
          </a:p>
          <a:p>
            <a:r>
              <a:rPr lang="en-US" sz="2400">
                <a:latin typeface="Times New Roman" panose="02020603050405020304" pitchFamily="18" charset="0"/>
                <a:cs typeface="Times New Roman" panose="02020603050405020304" pitchFamily="18" charset="0"/>
              </a:rPr>
              <a:t>c. Ứng dụng</a:t>
            </a:r>
          </a:p>
          <a:p>
            <a:r>
              <a:rPr lang="en-US" sz="2400">
                <a:latin typeface="Times New Roman" panose="02020603050405020304" pitchFamily="18" charset="0"/>
                <a:cs typeface="Times New Roman" panose="02020603050405020304" pitchFamily="18" charset="0"/>
              </a:rPr>
              <a:t>- Máy nghiền bột, máy thái khoai sắn, máy nén khí, ô tô, xe máy…</a:t>
            </a:r>
            <a:endParaRPr lang="vi-VN" sz="24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752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800" b="1">
                <a:latin typeface="Times New Roman" panose="02020603050405020304" pitchFamily="18" charset="0"/>
                <a:cs typeface="Times New Roman" panose="02020603050405020304" pitchFamily="18" charset="0"/>
              </a:rPr>
              <a:t>5. Quan sát máy ép quay tay Hình 8.7 và cho biết:</a:t>
            </a:r>
          </a:p>
          <a:p>
            <a:r>
              <a:rPr lang="vi-VN" sz="28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8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3"/>
          <a:stretch>
            <a:fillRect/>
          </a:stretch>
        </p:blipFill>
        <p:spPr>
          <a:xfrm>
            <a:off x="214604" y="135208"/>
            <a:ext cx="7128588" cy="6293583"/>
          </a:xfrm>
          <a:prstGeom prst="rect">
            <a:avLst/>
          </a:prstGeom>
        </p:spPr>
      </p:pic>
    </p:spTree>
    <p:custDataLst>
      <p:tags r:id="rId1"/>
    </p:custDataLst>
    <p:extLst>
      <p:ext uri="{BB962C8B-B14F-4D97-AF65-F5344CB8AC3E}">
        <p14:creationId xmlns:p14="http://schemas.microsoft.com/office/powerpoint/2010/main" val="27723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255454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000" b="1">
                <a:latin typeface="Times New Roman" panose="02020603050405020304" pitchFamily="18" charset="0"/>
                <a:cs typeface="Times New Roman" panose="02020603050405020304" pitchFamily="18" charset="0"/>
              </a:rPr>
              <a:t>5. Quan sát máy ép quay tay Hình 8.7 và cho biết:</a:t>
            </a:r>
          </a:p>
          <a:p>
            <a:r>
              <a:rPr lang="vi-VN" sz="20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0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3"/>
          <a:stretch>
            <a:fillRect/>
          </a:stretch>
        </p:blipFill>
        <p:spPr>
          <a:xfrm>
            <a:off x="214604" y="135209"/>
            <a:ext cx="7128588" cy="3587706"/>
          </a:xfrm>
          <a:prstGeom prst="rect">
            <a:avLst/>
          </a:prstGeom>
        </p:spPr>
      </p:pic>
      <p:sp>
        <p:nvSpPr>
          <p:cNvPr id="2" name="Rectangle 1"/>
          <p:cNvSpPr/>
          <p:nvPr/>
        </p:nvSpPr>
        <p:spPr>
          <a:xfrm>
            <a:off x="323460" y="3722915"/>
            <a:ext cx="11629053"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4. Dựa vào số răng và tốc độ quay của đĩa xích, bánh răng để tính tỉ số truyền.</a:t>
            </a:r>
          </a:p>
          <a:p>
            <a:r>
              <a:rPr lang="vi-VN" sz="2400">
                <a:solidFill>
                  <a:srgbClr val="FF0000"/>
                </a:solidFill>
                <a:latin typeface="Times New Roman" panose="02020603050405020304" pitchFamily="18" charset="0"/>
                <a:cs typeface="Times New Roman" panose="02020603050405020304" pitchFamily="18" charset="0"/>
              </a:rPr>
              <a:t>5. Tỉ số truyền của bộ bánh răng này lớn hơn 1. Vì bánh răng dẫn có số răng nhỏ hơn bánh răng bị dẫn (Z2 &gt; Z1)</a:t>
            </a:r>
          </a:p>
          <a:p>
            <a:r>
              <a:rPr lang="vi-VN" sz="2400">
                <a:solidFill>
                  <a:srgbClr val="FF0000"/>
                </a:solidFill>
                <a:latin typeface="Times New Roman" panose="02020603050405020304" pitchFamily="18" charset="0"/>
                <a:cs typeface="Times New Roman" panose="02020603050405020304" pitchFamily="18" charset="0"/>
              </a:rPr>
              <a:t>=&gt; </a:t>
            </a:r>
          </a:p>
        </p:txBody>
      </p:sp>
      <p:pic>
        <p:nvPicPr>
          <p:cNvPr id="3" name="Picture 2"/>
          <p:cNvPicPr>
            <a:picLocks noChangeAspect="1"/>
          </p:cNvPicPr>
          <p:nvPr/>
        </p:nvPicPr>
        <p:blipFill>
          <a:blip r:embed="rId4"/>
          <a:stretch>
            <a:fillRect/>
          </a:stretch>
        </p:blipFill>
        <p:spPr>
          <a:xfrm>
            <a:off x="1139394" y="4897653"/>
            <a:ext cx="6129153" cy="789843"/>
          </a:xfrm>
          <a:prstGeom prst="rect">
            <a:avLst/>
          </a:prstGeom>
        </p:spPr>
      </p:pic>
      <p:sp>
        <p:nvSpPr>
          <p:cNvPr id="6" name="Rectangle 5"/>
          <p:cNvSpPr/>
          <p:nvPr/>
        </p:nvSpPr>
        <p:spPr>
          <a:xfrm>
            <a:off x="466529" y="5687496"/>
            <a:ext cx="11485983" cy="83099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Không dùng bộ truyền xích cho trường hợp này vì máy ép quay tay cần có khả năng truyền lực lớn trong khi bộ truyền xích chỉ cho công suất nhỏ và trung bình.</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454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244145" y="564043"/>
            <a:ext cx="11582400" cy="2554545"/>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2. Truyền động ăn khớp</a:t>
            </a:r>
          </a:p>
          <a:p>
            <a:r>
              <a:rPr lang="en-US" sz="2000">
                <a:latin typeface="Times New Roman" panose="02020603050405020304" pitchFamily="18" charset="0"/>
                <a:cs typeface="Times New Roman" panose="02020603050405020304" pitchFamily="18" charset="0"/>
              </a:rPr>
              <a:t>a. Cấu tạo</a:t>
            </a:r>
          </a:p>
          <a:p>
            <a:r>
              <a:rPr lang="en-US" sz="2000">
                <a:latin typeface="Times New Roman" panose="02020603050405020304" pitchFamily="18" charset="0"/>
                <a:cs typeface="Times New Roman" panose="02020603050405020304" pitchFamily="18" charset="0"/>
              </a:rPr>
              <a:t>- Bộ truyền xích gồm đĩa xích dẫn, đĩa xích bị dẫn, dây xích.</a:t>
            </a:r>
          </a:p>
          <a:p>
            <a:r>
              <a:rPr lang="en-US" sz="2000">
                <a:latin typeface="Times New Roman" panose="02020603050405020304" pitchFamily="18" charset="0"/>
                <a:cs typeface="Times New Roman" panose="02020603050405020304" pitchFamily="18" charset="0"/>
              </a:rPr>
              <a:t>- Bộ truyền bánh răng gồm các bánh răng ăn khớp trực tiếp với nhau.</a:t>
            </a:r>
          </a:p>
          <a:p>
            <a:r>
              <a:rPr lang="en-US" sz="2000">
                <a:latin typeface="Times New Roman" panose="02020603050405020304" pitchFamily="18" charset="0"/>
                <a:cs typeface="Times New Roman" panose="02020603050405020304" pitchFamily="18" charset="0"/>
              </a:rPr>
              <a:t>b. Nguyên lý hoạt động</a:t>
            </a:r>
          </a:p>
          <a:p>
            <a:r>
              <a:rPr lang="en-US" sz="2000">
                <a:latin typeface="Times New Roman" panose="02020603050405020304" pitchFamily="18" charset="0"/>
                <a:cs typeface="Times New Roman" panose="02020603050405020304" pitchFamily="18" charset="0"/>
              </a:rPr>
              <a:t>- Khi đĩa dẫn 1(hoặc bánh răng dẫn) có Z</a:t>
            </a:r>
            <a:r>
              <a:rPr lang="en-US" sz="2000" baseline="-25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 răng quay với tốc độ n</a:t>
            </a:r>
            <a:r>
              <a:rPr lang="en-US" sz="2000" baseline="-25000">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(vòng/phút) làm dẫn động đĩa bị dẫn (hoặc bánh răng bị dẫn) có Z</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răng quay với tốc độ n</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(vòng/phút)</a:t>
            </a:r>
          </a:p>
          <a:p>
            <a:r>
              <a:rPr lang="en-US" sz="2000">
                <a:latin typeface="Times New Roman" panose="02020603050405020304" pitchFamily="18" charset="0"/>
                <a:cs typeface="Times New Roman" panose="02020603050405020304" pitchFamily="18" charset="0"/>
              </a:rPr>
              <a:t>- Tỉ số tuyền (i) của hệ thống được tính theo công thức</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2151" y="4383145"/>
            <a:ext cx="11666387" cy="1938992"/>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 Khi i = 1 truyền động đẳng tốc,</a:t>
            </a:r>
          </a:p>
          <a:p>
            <a:r>
              <a:rPr lang="en-US" sz="2000">
                <a:latin typeface="Times New Roman" panose="02020603050405020304" pitchFamily="18" charset="0"/>
                <a:cs typeface="Times New Roman" panose="02020603050405020304" pitchFamily="18" charset="0"/>
              </a:rPr>
              <a:t> + i &lt; 1 truyền động tăng  tốc</a:t>
            </a:r>
          </a:p>
          <a:p>
            <a:r>
              <a:rPr lang="en-US" sz="2000">
                <a:latin typeface="Times New Roman" panose="02020603050405020304" pitchFamily="18" charset="0"/>
                <a:cs typeface="Times New Roman" panose="02020603050405020304" pitchFamily="18" charset="0"/>
              </a:rPr>
              <a:t> + i &gt; 1 Truyền động giảm tốc</a:t>
            </a:r>
          </a:p>
          <a:p>
            <a:r>
              <a:rPr lang="en-US" sz="2000">
                <a:latin typeface="Times New Roman" panose="02020603050405020304" pitchFamily="18" charset="0"/>
                <a:cs typeface="Times New Roman" panose="02020603050405020304" pitchFamily="18" charset="0"/>
              </a:rPr>
              <a:t>c. Ứng dụng</a:t>
            </a:r>
          </a:p>
          <a:p>
            <a:r>
              <a:rPr lang="en-US" sz="2000">
                <a:latin typeface="Times New Roman" panose="02020603050405020304" pitchFamily="18" charset="0"/>
                <a:cs typeface="Times New Roman" panose="02020603050405020304" pitchFamily="18" charset="0"/>
              </a:rPr>
              <a:t>- Bộ truyền xích: xe đạp, xe máy..</a:t>
            </a:r>
          </a:p>
          <a:p>
            <a:r>
              <a:rPr lang="en-US" sz="2000">
                <a:latin typeface="Times New Roman" panose="02020603050405020304" pitchFamily="18" charset="0"/>
                <a:cs typeface="Times New Roman" panose="02020603050405020304" pitchFamily="18" charset="0"/>
              </a:rPr>
              <a:t>- Bộ truyền bánh răng: đồng hồ, các loại hộp số, xe máy….</a:t>
            </a:r>
            <a:endParaRPr lang="vi-VN" sz="20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2690162" y="3144364"/>
            <a:ext cx="5188146" cy="1072989"/>
          </a:xfrm>
          <a:prstGeom prst="rect">
            <a:avLst/>
          </a:prstGeom>
        </p:spPr>
      </p:pic>
    </p:spTree>
    <p:custDataLst>
      <p:tags r:id="rId1"/>
    </p:custDataLst>
    <p:extLst>
      <p:ext uri="{BB962C8B-B14F-4D97-AF65-F5344CB8AC3E}">
        <p14:creationId xmlns:p14="http://schemas.microsoft.com/office/powerpoint/2010/main" val="13879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804" y="290910"/>
            <a:ext cx="6096000" cy="2246769"/>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Quan sát Hình 8.9 và cho biết:  </a:t>
            </a:r>
          </a:p>
          <a:p>
            <a:r>
              <a:rPr lang="en-US" sz="2800" b="1">
                <a:latin typeface="Times New Roman" panose="02020603050405020304" pitchFamily="18" charset="0"/>
                <a:cs typeface="Times New Roman" panose="02020603050405020304" pitchFamily="18" charset="0"/>
              </a:rPr>
              <a:t>1. Khi muốn cho trục ren chuyển động thẳng lên hoặc xuống thì phải làm gì?</a:t>
            </a:r>
          </a:p>
          <a:p>
            <a:r>
              <a:rPr lang="en-US" sz="2800" b="1">
                <a:latin typeface="Times New Roman" panose="02020603050405020304" pitchFamily="18" charset="0"/>
                <a:cs typeface="Times New Roman" panose="02020603050405020304" pitchFamily="18" charset="0"/>
              </a:rPr>
              <a:t>2. Trục ren có những chuyển động nào?</a:t>
            </a:r>
          </a:p>
        </p:txBody>
      </p:sp>
      <p:pic>
        <p:nvPicPr>
          <p:cNvPr id="5" name="Picture 4"/>
          <p:cNvPicPr>
            <a:picLocks noChangeAspect="1"/>
          </p:cNvPicPr>
          <p:nvPr/>
        </p:nvPicPr>
        <p:blipFill>
          <a:blip r:embed="rId3"/>
          <a:stretch>
            <a:fillRect/>
          </a:stretch>
        </p:blipFill>
        <p:spPr>
          <a:xfrm>
            <a:off x="442216" y="174016"/>
            <a:ext cx="5464062" cy="6282768"/>
          </a:xfrm>
          <a:prstGeom prst="rect">
            <a:avLst/>
          </a:prstGeom>
        </p:spPr>
      </p:pic>
    </p:spTree>
    <p:custDataLst>
      <p:tags r:id="rId1"/>
    </p:custDataLst>
    <p:extLst>
      <p:ext uri="{BB962C8B-B14F-4D97-AF65-F5344CB8AC3E}">
        <p14:creationId xmlns:p14="http://schemas.microsoft.com/office/powerpoint/2010/main" val="24500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804" y="290910"/>
            <a:ext cx="6096000" cy="2246769"/>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Quan sát Hình 8.9 và cho biết:  </a:t>
            </a:r>
          </a:p>
          <a:p>
            <a:r>
              <a:rPr lang="en-US" sz="2800" b="1">
                <a:latin typeface="Times New Roman" panose="02020603050405020304" pitchFamily="18" charset="0"/>
                <a:cs typeface="Times New Roman" panose="02020603050405020304" pitchFamily="18" charset="0"/>
              </a:rPr>
              <a:t>1. Khi muốn cho trục ren chuyển động thẳng lên hoặc xuống thì phải làm gì?</a:t>
            </a:r>
          </a:p>
          <a:p>
            <a:r>
              <a:rPr lang="en-US" sz="2800" b="1">
                <a:latin typeface="Times New Roman" panose="02020603050405020304" pitchFamily="18" charset="0"/>
                <a:cs typeface="Times New Roman" panose="02020603050405020304" pitchFamily="18" charset="0"/>
              </a:rPr>
              <a:t>2. Trục ren có những chuyển động nào?</a:t>
            </a:r>
          </a:p>
        </p:txBody>
      </p:sp>
      <p:pic>
        <p:nvPicPr>
          <p:cNvPr id="5" name="Picture 4"/>
          <p:cNvPicPr>
            <a:picLocks noChangeAspect="1"/>
          </p:cNvPicPr>
          <p:nvPr/>
        </p:nvPicPr>
        <p:blipFill>
          <a:blip r:embed="rId3"/>
          <a:stretch>
            <a:fillRect/>
          </a:stretch>
        </p:blipFill>
        <p:spPr>
          <a:xfrm>
            <a:off x="442216" y="174016"/>
            <a:ext cx="5464062" cy="6282768"/>
          </a:xfrm>
          <a:prstGeom prst="rect">
            <a:avLst/>
          </a:prstGeom>
        </p:spPr>
      </p:pic>
      <p:sp>
        <p:nvSpPr>
          <p:cNvPr id="2" name="Rectangle 1"/>
          <p:cNvSpPr/>
          <p:nvPr/>
        </p:nvSpPr>
        <p:spPr>
          <a:xfrm>
            <a:off x="6005803" y="2660884"/>
            <a:ext cx="5806751"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 Khi muốn cho trục ren chuyển động thẳng lên hoặc xuống thì phải quay tay quay.</a:t>
            </a:r>
          </a:p>
          <a:p>
            <a:r>
              <a:rPr lang="en-US" sz="2800">
                <a:solidFill>
                  <a:srgbClr val="FF0000"/>
                </a:solidFill>
                <a:latin typeface="Times New Roman" panose="02020603050405020304" pitchFamily="18" charset="0"/>
                <a:cs typeface="Times New Roman" panose="02020603050405020304" pitchFamily="18" charset="0"/>
              </a:rPr>
              <a:t>2. Trục ren có chuyển động tịnh tiến (lên xuống) và chuyển động quay.</a:t>
            </a:r>
          </a:p>
        </p:txBody>
      </p:sp>
    </p:spTree>
    <p:custDataLst>
      <p:tags r:id="rId1"/>
    </p:custDataLst>
    <p:extLst>
      <p:ext uri="{BB962C8B-B14F-4D97-AF65-F5344CB8AC3E}">
        <p14:creationId xmlns:p14="http://schemas.microsoft.com/office/powerpoint/2010/main" val="14077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70103" y="61152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III.Biến đổi chuyển động</a:t>
            </a:r>
          </a:p>
          <a:p>
            <a:r>
              <a:rPr lang="en-US" sz="2800">
                <a:latin typeface="Times New Roman" panose="02020603050405020304" pitchFamily="18" charset="0"/>
                <a:cs typeface="Times New Roman" panose="02020603050405020304" pitchFamily="18" charset="0"/>
              </a:rPr>
              <a:t>- Biến đổi chuyển động là biến đổi dạng chuyển động này thành dạng chuyển động khác</a:t>
            </a:r>
          </a:p>
          <a:p>
            <a:r>
              <a:rPr lang="en-US" sz="2800">
                <a:latin typeface="Times New Roman" panose="02020603050405020304" pitchFamily="18" charset="0"/>
                <a:cs typeface="Times New Roman" panose="02020603050405020304" pitchFamily="18" charset="0"/>
              </a:rPr>
              <a:t>- Có hai loại biến đổi chuyển động cơ bản là</a:t>
            </a:r>
          </a:p>
          <a:p>
            <a:r>
              <a:rPr lang="en-US" sz="2800">
                <a:latin typeface="Times New Roman" panose="02020603050405020304" pitchFamily="18" charset="0"/>
                <a:cs typeface="Times New Roman" panose="02020603050405020304" pitchFamily="18" charset="0"/>
              </a:rPr>
              <a:t>+ Biến đổi chuyển động quay thành chuyển động tịnh tiến hoặc ngược lại.</a:t>
            </a:r>
          </a:p>
          <a:p>
            <a:r>
              <a:rPr lang="en-US" sz="2800">
                <a:latin typeface="Times New Roman" panose="02020603050405020304" pitchFamily="18" charset="0"/>
                <a:cs typeface="Times New Roman" panose="02020603050405020304" pitchFamily="18" charset="0"/>
              </a:rPr>
              <a:t>+ Biến đổi chuyển động quay thành chuyển động lắc và ngược lại.</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98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8.10.</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3"/>
          <a:stretch>
            <a:fillRect/>
          </a:stretch>
        </p:blipFill>
        <p:spPr>
          <a:xfrm>
            <a:off x="278526" y="188150"/>
            <a:ext cx="6999352" cy="6277964"/>
          </a:xfrm>
          <a:prstGeom prst="rect">
            <a:avLst/>
          </a:prstGeom>
        </p:spPr>
      </p:pic>
    </p:spTree>
    <p:custDataLst>
      <p:tags r:id="rId1"/>
    </p:custDataLst>
    <p:extLst>
      <p:ext uri="{BB962C8B-B14F-4D97-AF65-F5344CB8AC3E}">
        <p14:creationId xmlns:p14="http://schemas.microsoft.com/office/powerpoint/2010/main" val="30533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8.10.</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3"/>
          <a:stretch>
            <a:fillRect/>
          </a:stretch>
        </p:blipFill>
        <p:spPr>
          <a:xfrm>
            <a:off x="278526" y="188150"/>
            <a:ext cx="6999352" cy="6277964"/>
          </a:xfrm>
          <a:prstGeom prst="rect">
            <a:avLst/>
          </a:prstGeom>
        </p:spPr>
      </p:pic>
      <p:sp>
        <p:nvSpPr>
          <p:cNvPr id="2" name="Rectangle 1"/>
          <p:cNvSpPr/>
          <p:nvPr/>
        </p:nvSpPr>
        <p:spPr>
          <a:xfrm>
            <a:off x="7501812" y="3967171"/>
            <a:ext cx="3474098"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Khớp quay: A, B, C</a:t>
            </a:r>
          </a:p>
          <a:p>
            <a:r>
              <a:rPr lang="vi-VN" sz="2800">
                <a:solidFill>
                  <a:srgbClr val="FF0000"/>
                </a:solidFill>
                <a:latin typeface="Times New Roman" panose="02020603050405020304" pitchFamily="18" charset="0"/>
                <a:cs typeface="Times New Roman" panose="02020603050405020304" pitchFamily="18" charset="0"/>
              </a:rPr>
              <a:t>Khớp trượt: C (con trượt và giá)</a:t>
            </a:r>
          </a:p>
          <a:p>
            <a:r>
              <a:rPr lang="vi-VN" sz="2800">
                <a:solidFill>
                  <a:srgbClr val="FF0000"/>
                </a:solidFill>
                <a:latin typeface="Times New Roman" panose="02020603050405020304" pitchFamily="18" charset="0"/>
                <a:cs typeface="Times New Roman" panose="02020603050405020304" pitchFamily="18" charset="0"/>
              </a:rPr>
              <a:t>2. Độ lớn quãng đường di chuyển được của con trượt là 2R.</a:t>
            </a:r>
          </a:p>
        </p:txBody>
      </p:sp>
    </p:spTree>
    <p:custDataLst>
      <p:tags r:id="rId1"/>
    </p:custDataLst>
    <p:extLst>
      <p:ext uri="{BB962C8B-B14F-4D97-AF65-F5344CB8AC3E}">
        <p14:creationId xmlns:p14="http://schemas.microsoft.com/office/powerpoint/2010/main" val="125905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đạp xe, bộ phận nào làm nhiệm vụ truyền chuyển động từ trục giữa đến trục sau bánh xe đạp?</a:t>
            </a:r>
          </a:p>
        </p:txBody>
      </p:sp>
      <p:pic>
        <p:nvPicPr>
          <p:cNvPr id="3" name="Picture 2"/>
          <p:cNvPicPr>
            <a:picLocks noChangeAspect="1"/>
          </p:cNvPicPr>
          <p:nvPr/>
        </p:nvPicPr>
        <p:blipFill>
          <a:blip r:embed="rId3"/>
          <a:stretch>
            <a:fillRect/>
          </a:stretch>
        </p:blipFill>
        <p:spPr>
          <a:xfrm>
            <a:off x="193008" y="353826"/>
            <a:ext cx="6814461" cy="3462036"/>
          </a:xfrm>
          <a:prstGeom prst="rect">
            <a:avLst/>
          </a:prstGeom>
        </p:spPr>
      </p:pic>
      <p:pic>
        <p:nvPicPr>
          <p:cNvPr id="5" name="Picture 4"/>
          <p:cNvPicPr>
            <a:picLocks noChangeAspect="1"/>
          </p:cNvPicPr>
          <p:nvPr/>
        </p:nvPicPr>
        <p:blipFill>
          <a:blip r:embed="rId4"/>
          <a:stretch>
            <a:fillRect/>
          </a:stretch>
        </p:blipFill>
        <p:spPr>
          <a:xfrm>
            <a:off x="2032720" y="4599731"/>
            <a:ext cx="3624900" cy="1474400"/>
          </a:xfrm>
          <a:prstGeom prst="rect">
            <a:avLst/>
          </a:prstGeom>
        </p:spPr>
      </p:pic>
      <p:cxnSp>
        <p:nvCxnSpPr>
          <p:cNvPr id="7" name="Straight Arrow Connector 6"/>
          <p:cNvCxnSpPr/>
          <p:nvPr/>
        </p:nvCxnSpPr>
        <p:spPr>
          <a:xfrm>
            <a:off x="2681654" y="3815862"/>
            <a:ext cx="918584" cy="7649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632" y="6145161"/>
            <a:ext cx="5722374"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          Bộ phần truyền chuyển động của xe đạp</a:t>
            </a:r>
          </a:p>
        </p:txBody>
      </p:sp>
    </p:spTree>
    <p:custDataLst>
      <p:tags r:id="rId1"/>
    </p:custDataLst>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216" y="160281"/>
            <a:ext cx="4932784"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mô hình động cơ đốt trong (Hình 8.11) cho biết các chi tiết pit tông, thanh truyền, trục khuỷu chuyển động như thế nào? Trục khuỷu, thanh truyền và pit tông có phải là cơ cấu tay quay con trượt không?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54866" y="227605"/>
            <a:ext cx="6552423" cy="6341145"/>
          </a:xfrm>
          <a:prstGeom prst="rect">
            <a:avLst/>
          </a:prstGeom>
        </p:spPr>
      </p:pic>
    </p:spTree>
    <p:custDataLst>
      <p:tags r:id="rId1"/>
    </p:custDataLst>
    <p:extLst>
      <p:ext uri="{BB962C8B-B14F-4D97-AF65-F5344CB8AC3E}">
        <p14:creationId xmlns:p14="http://schemas.microsoft.com/office/powerpoint/2010/main" val="31576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216" y="160281"/>
            <a:ext cx="4932784"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mô hình động cơ đốt trong (Hình 8.11) cho biết các chi tiết pit tông, thanh truyền, trục khuỷu chuyển động như thế nào? Trục khuỷu, thanh truyền và pit tông có phải là cơ cấu tay quay con trượt không?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54866" y="227605"/>
            <a:ext cx="6552423" cy="6341145"/>
          </a:xfrm>
          <a:prstGeom prst="rect">
            <a:avLst/>
          </a:prstGeom>
        </p:spPr>
      </p:pic>
      <p:sp>
        <p:nvSpPr>
          <p:cNvPr id="2" name="Rectangle 1"/>
          <p:cNvSpPr/>
          <p:nvPr/>
        </p:nvSpPr>
        <p:spPr>
          <a:xfrm>
            <a:off x="7259216" y="3699711"/>
            <a:ext cx="476794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Pit tông chuyển động tịnh tiến.</a:t>
            </a:r>
          </a:p>
          <a:p>
            <a:r>
              <a:rPr lang="vi-VN" sz="2800">
                <a:solidFill>
                  <a:srgbClr val="FF0000"/>
                </a:solidFill>
                <a:latin typeface="Times New Roman" panose="02020603050405020304" pitchFamily="18" charset="0"/>
                <a:cs typeface="Times New Roman" panose="02020603050405020304" pitchFamily="18" charset="0"/>
              </a:rPr>
              <a:t>Trục khuỷu và thanh truyền chuyển động quay.</a:t>
            </a:r>
          </a:p>
          <a:p>
            <a:r>
              <a:rPr lang="vi-VN" sz="2800">
                <a:solidFill>
                  <a:srgbClr val="FF0000"/>
                </a:solidFill>
                <a:latin typeface="Times New Roman" panose="02020603050405020304" pitchFamily="18" charset="0"/>
                <a:cs typeface="Times New Roman" panose="02020603050405020304" pitchFamily="18" charset="0"/>
              </a:rPr>
              <a:t>Trục khuỷu, thanh truyền và pit tông là cơ cấu tay quay con trượt.</a:t>
            </a:r>
          </a:p>
        </p:txBody>
      </p:sp>
    </p:spTree>
    <p:custDataLst>
      <p:tags r:id="rId1"/>
    </p:custDataLst>
    <p:extLst>
      <p:ext uri="{BB962C8B-B14F-4D97-AF65-F5344CB8AC3E}">
        <p14:creationId xmlns:p14="http://schemas.microsoft.com/office/powerpoint/2010/main" val="14303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70103" y="61152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Một số cơ cấu biến đổi chuyển động</a:t>
            </a:r>
          </a:p>
          <a:p>
            <a:r>
              <a:rPr lang="en-US" sz="2800" b="1">
                <a:latin typeface="Times New Roman" panose="02020603050405020304" pitchFamily="18" charset="0"/>
                <a:cs typeface="Times New Roman" panose="02020603050405020304" pitchFamily="18" charset="0"/>
              </a:rPr>
              <a:t>1. Cơ cấu tay quay con trượt</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trượt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với bán kính quay thông qua thanh truyền 2 làm cho con trượt 3 chuyển động tịnh tiến qua lại hoặc lên xuống trong giá đỡ 4</a:t>
            </a:r>
          </a:p>
          <a:p>
            <a:r>
              <a:rPr lang="en-US" sz="2800">
                <a:latin typeface="Times New Roman" panose="02020603050405020304" pitchFamily="18" charset="0"/>
                <a:cs typeface="Times New Roman" panose="02020603050405020304" pitchFamily="18" charset="0"/>
              </a:rPr>
              <a:t>c.Ứng dụng</a:t>
            </a:r>
          </a:p>
          <a:p>
            <a:r>
              <a:rPr lang="en-US" sz="2800">
                <a:latin typeface="Times New Roman" panose="02020603050405020304" pitchFamily="18" charset="0"/>
                <a:cs typeface="Times New Roman" panose="02020603050405020304" pitchFamily="18" charset="0"/>
              </a:rPr>
              <a:t>- Động cơ đốt trong, máy nén khí, máy cưa gỗ..</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190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4" y="245716"/>
            <a:ext cx="4285860"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8.12 và cho biết:</a:t>
            </a:r>
          </a:p>
          <a:p>
            <a:r>
              <a:rPr lang="vi-VN" sz="2800" b="1">
                <a:latin typeface="Times New Roman" panose="02020603050405020304" pitchFamily="18" charset="0"/>
                <a:cs typeface="Times New Roman" panose="02020603050405020304" pitchFamily="18" charset="0"/>
              </a:rPr>
              <a:t>1. Vị trí các khớp bản lề của cơ cấu.</a:t>
            </a:r>
          </a:p>
          <a:p>
            <a:r>
              <a:rPr lang="vi-VN" sz="2800" b="1">
                <a:latin typeface="Times New Roman" panose="02020603050405020304" pitchFamily="18" charset="0"/>
                <a:cs typeface="Times New Roman" panose="02020603050405020304" pitchFamily="18" charset="0"/>
              </a:rPr>
              <a:t>2. Nguyên lí làm việc của cơ cấu.</a:t>
            </a:r>
          </a:p>
          <a:p>
            <a:r>
              <a:rPr lang="vi-VN" sz="28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3"/>
          <a:stretch>
            <a:fillRect/>
          </a:stretch>
        </p:blipFill>
        <p:spPr>
          <a:xfrm>
            <a:off x="4567316" y="245716"/>
            <a:ext cx="7226577" cy="6248390"/>
          </a:xfrm>
          <a:prstGeom prst="rect">
            <a:avLst/>
          </a:prstGeom>
        </p:spPr>
      </p:pic>
    </p:spTree>
    <p:custDataLst>
      <p:tags r:id="rId1"/>
    </p:custDataLst>
    <p:extLst>
      <p:ext uri="{BB962C8B-B14F-4D97-AF65-F5344CB8AC3E}">
        <p14:creationId xmlns:p14="http://schemas.microsoft.com/office/powerpoint/2010/main" val="28976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850" y="87096"/>
            <a:ext cx="4285860"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Quan sát Hình 8.12 và cho biết:</a:t>
            </a:r>
          </a:p>
          <a:p>
            <a:r>
              <a:rPr lang="vi-VN" sz="2400" b="1">
                <a:latin typeface="Times New Roman" panose="02020603050405020304" pitchFamily="18" charset="0"/>
                <a:cs typeface="Times New Roman" panose="02020603050405020304" pitchFamily="18" charset="0"/>
              </a:rPr>
              <a:t>1. Vị trí các khớp bản lề của cơ cấu.</a:t>
            </a:r>
          </a:p>
          <a:p>
            <a:r>
              <a:rPr lang="vi-VN" sz="2400" b="1">
                <a:latin typeface="Times New Roman" panose="02020603050405020304" pitchFamily="18" charset="0"/>
                <a:cs typeface="Times New Roman" panose="02020603050405020304" pitchFamily="18" charset="0"/>
              </a:rPr>
              <a:t>2. Nguyên lí làm việc của cơ cấu.</a:t>
            </a:r>
          </a:p>
          <a:p>
            <a:r>
              <a:rPr lang="vi-VN" sz="24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3"/>
          <a:stretch>
            <a:fillRect/>
          </a:stretch>
        </p:blipFill>
        <p:spPr>
          <a:xfrm>
            <a:off x="4725936" y="87096"/>
            <a:ext cx="7226577" cy="3047990"/>
          </a:xfrm>
          <a:prstGeom prst="rect">
            <a:avLst/>
          </a:prstGeom>
        </p:spPr>
      </p:pic>
      <p:sp>
        <p:nvSpPr>
          <p:cNvPr id="2" name="Rectangle 1"/>
          <p:cNvSpPr/>
          <p:nvPr/>
        </p:nvSpPr>
        <p:spPr>
          <a:xfrm>
            <a:off x="360784" y="3991671"/>
            <a:ext cx="10882604"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Vị trí các khớp bản lề của cơ cấu: A, B, C, D.</a:t>
            </a:r>
          </a:p>
          <a:p>
            <a:r>
              <a:rPr lang="vi-VN" sz="2400">
                <a:solidFill>
                  <a:srgbClr val="FF0000"/>
                </a:solidFill>
                <a:latin typeface="Times New Roman" panose="02020603050405020304" pitchFamily="18" charset="0"/>
                <a:cs typeface="Times New Roman" panose="02020603050405020304" pitchFamily="18" charset="0"/>
              </a:rPr>
              <a:t>2. Nguyên lí làm việc của cơ cấu: Khi tay quay (1) quay quanh trục A, thông qua thanh truyền (2) làm thanh lắc (3) chuyển động lắc qua lại quanh trục D từ vị trí M đến vị trí N và ngược lại.</a:t>
            </a:r>
          </a:p>
          <a:p>
            <a:r>
              <a:rPr lang="vi-VN" sz="2400">
                <a:solidFill>
                  <a:srgbClr val="FF0000"/>
                </a:solidFill>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quay về phía điểm M.</a:t>
            </a:r>
          </a:p>
        </p:txBody>
      </p:sp>
    </p:spTree>
    <p:custDataLst>
      <p:tags r:id="rId1"/>
    </p:custDataLst>
    <p:extLst>
      <p:ext uri="{BB962C8B-B14F-4D97-AF65-F5344CB8AC3E}">
        <p14:creationId xmlns:p14="http://schemas.microsoft.com/office/powerpoint/2010/main" val="2248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70103" y="61152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Một số cơ cấu biến đổi chuyển động</a:t>
            </a:r>
          </a:p>
          <a:p>
            <a:r>
              <a:rPr lang="en-US" sz="2800" b="1">
                <a:latin typeface="Times New Roman" panose="02020603050405020304" pitchFamily="18" charset="0"/>
                <a:cs typeface="Times New Roman" panose="02020603050405020304" pitchFamily="18" charset="0"/>
              </a:rPr>
              <a:t>2. Cơ cấu tay quay con lắc</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lắc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thông qua thanh truyền 2 làm thanh lắc 3 lắc qua lại quanh trục D một góc xác định.</a:t>
            </a:r>
          </a:p>
          <a:p>
            <a:r>
              <a:rPr lang="en-US" sz="2800">
                <a:latin typeface="Times New Roman" panose="02020603050405020304" pitchFamily="18" charset="0"/>
                <a:cs typeface="Times New Roman" panose="02020603050405020304" pitchFamily="18" charset="0"/>
              </a:rPr>
              <a:t>C. Ứng dụng</a:t>
            </a:r>
          </a:p>
          <a:p>
            <a:r>
              <a:rPr lang="en-US" sz="2800">
                <a:latin typeface="Times New Roman" panose="02020603050405020304" pitchFamily="18" charset="0"/>
                <a:cs typeface="Times New Roman" panose="02020603050405020304" pitchFamily="18" charset="0"/>
              </a:rPr>
              <a:t>- Máy khâu đạp chân, máy khai thác dầu mỏ, bánh tầu hỏa…..</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830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407426" y="0"/>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Kể tên các dụng cụ và thiết bị cần chuẩn bị.</a:t>
            </a:r>
          </a:p>
          <a:p>
            <a:r>
              <a:rPr lang="en-US" sz="2800" b="1">
                <a:latin typeface="Times New Roman" panose="02020603050405020304" pitchFamily="18" charset="0"/>
                <a:cs typeface="Times New Roman" panose="02020603050405020304" pitchFamily="18" charset="0"/>
              </a:rPr>
              <a:t>2. Nêu nội dung cần tiến hành.</a:t>
            </a:r>
          </a:p>
          <a:p>
            <a:r>
              <a:rPr lang="en-US" sz="2800" b="1">
                <a:latin typeface="Times New Roman" panose="02020603050405020304" pitchFamily="18" charset="0"/>
                <a:cs typeface="Times New Roman" panose="02020603050405020304" pitchFamily="18" charset="0"/>
              </a:rPr>
              <a:t>3. Để tháo lắp đúng quy trình cần tuân theo yêu cầu gì?</a:t>
            </a:r>
          </a:p>
        </p:txBody>
      </p:sp>
    </p:spTree>
    <p:custDataLst>
      <p:tags r:id="rId1"/>
    </p:custDataLst>
    <p:extLst>
      <p:ext uri="{BB962C8B-B14F-4D97-AF65-F5344CB8AC3E}">
        <p14:creationId xmlns:p14="http://schemas.microsoft.com/office/powerpoint/2010/main" val="3683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Rectangle 2"/>
          <p:cNvSpPr/>
          <p:nvPr/>
        </p:nvSpPr>
        <p:spPr>
          <a:xfrm>
            <a:off x="108855" y="167951"/>
            <a:ext cx="11731692" cy="594008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 Chuẩn bị</a:t>
            </a:r>
          </a:p>
          <a:p>
            <a:r>
              <a:rPr lang="en-US" sz="2000">
                <a:solidFill>
                  <a:srgbClr val="FF0000"/>
                </a:solidFill>
                <a:latin typeface="Times New Roman" panose="02020603050405020304" pitchFamily="18" charset="0"/>
                <a:cs typeface="Times New Roman" panose="02020603050405020304" pitchFamily="18" charset="0"/>
              </a:rPr>
              <a:t>- Dụng cụ: Kìm, tua vít, mỏ lết, thước cặp, thước lá:</a:t>
            </a:r>
          </a:p>
          <a:p>
            <a:r>
              <a:rPr lang="en-US" sz="2000">
                <a:solidFill>
                  <a:srgbClr val="FF0000"/>
                </a:solidFill>
                <a:latin typeface="Times New Roman" panose="02020603050405020304" pitchFamily="18" charset="0"/>
                <a:cs typeface="Times New Roman" panose="02020603050405020304" pitchFamily="18" charset="0"/>
              </a:rPr>
              <a:t>- Thiết bị: </a:t>
            </a:r>
          </a:p>
          <a:p>
            <a:r>
              <a:rPr lang="en-US" sz="2000">
                <a:solidFill>
                  <a:srgbClr val="FF0000"/>
                </a:solidFill>
                <a:latin typeface="Times New Roman" panose="02020603050405020304" pitchFamily="18" charset="0"/>
                <a:cs typeface="Times New Roman" panose="02020603050405020304" pitchFamily="18" charset="0"/>
              </a:rPr>
              <a:t>+ Bộ thực hành truyền động cơ khí gồm bộ truyền đai, bộ truyền xích, bộ truyền bánh răng.</a:t>
            </a:r>
          </a:p>
          <a:p>
            <a:r>
              <a:rPr lang="en-US" sz="2000">
                <a:solidFill>
                  <a:srgbClr val="FF0000"/>
                </a:solidFill>
                <a:latin typeface="Times New Roman" panose="02020603050405020304" pitchFamily="18" charset="0"/>
                <a:cs typeface="Times New Roman" panose="02020603050405020304" pitchFamily="18" charset="0"/>
              </a:rPr>
              <a:t>+ Bộ thực hành cơ cấu biến đổi chuyển động gồm cơ cấu tay quay con trượt, cơ cấu bốn khâu bản lể</a:t>
            </a:r>
          </a:p>
          <a:p>
            <a:r>
              <a:rPr lang="en-US" sz="2000">
                <a:solidFill>
                  <a:srgbClr val="FF0000"/>
                </a:solidFill>
                <a:latin typeface="Times New Roman" panose="02020603050405020304" pitchFamily="18" charset="0"/>
                <a:cs typeface="Times New Roman" panose="02020603050405020304" pitchFamily="18" charset="0"/>
              </a:rPr>
              <a:t>2. Nội dung</a:t>
            </a:r>
          </a:p>
          <a:p>
            <a:r>
              <a:rPr lang="en-US" sz="2000">
                <a:solidFill>
                  <a:srgbClr val="FF0000"/>
                </a:solidFill>
                <a:latin typeface="Times New Roman" panose="02020603050405020304" pitchFamily="18" charset="0"/>
                <a:cs typeface="Times New Roman" panose="02020603050405020304" pitchFamily="18" charset="0"/>
              </a:rPr>
              <a:t>- Tháo lắp các bộ truyền và biến đổi chuyển động</a:t>
            </a:r>
          </a:p>
          <a:p>
            <a:r>
              <a:rPr lang="en-US" sz="2000">
                <a:solidFill>
                  <a:srgbClr val="FF0000"/>
                </a:solidFill>
                <a:latin typeface="Times New Roman" panose="02020603050405020304" pitchFamily="18" charset="0"/>
                <a:cs typeface="Times New Roman" panose="02020603050405020304" pitchFamily="18" charset="0"/>
              </a:rPr>
              <a:t>- Tính tỉ số truyền của các bộ truyền chuyển động</a:t>
            </a:r>
          </a:p>
          <a:p>
            <a:r>
              <a:rPr lang="en-US" sz="2000">
                <a:solidFill>
                  <a:srgbClr val="FF0000"/>
                </a:solidFill>
                <a:latin typeface="Times New Roman" panose="02020603050405020304" pitchFamily="18" charset="0"/>
                <a:cs typeface="Times New Roman" panose="02020603050405020304" pitchFamily="18" charset="0"/>
              </a:rPr>
              <a:t>.3. Yêu cầu kỹ thuật</a:t>
            </a:r>
          </a:p>
          <a:p>
            <a:r>
              <a:rPr lang="en-US" sz="2000">
                <a:solidFill>
                  <a:srgbClr val="FF0000"/>
                </a:solidFill>
                <a:latin typeface="Times New Roman" panose="02020603050405020304" pitchFamily="18" charset="0"/>
                <a:cs typeface="Times New Roman" panose="02020603050405020304" pitchFamily="18" charset="0"/>
              </a:rPr>
              <a:t>- Tháo lắp được bộ truyền và biến đổi chuyển động đảm bảo đúng cấu trúc.</a:t>
            </a:r>
          </a:p>
          <a:p>
            <a:r>
              <a:rPr lang="en-US" sz="2000">
                <a:solidFill>
                  <a:srgbClr val="FF0000"/>
                </a:solidFill>
                <a:latin typeface="Times New Roman" panose="02020603050405020304" pitchFamily="18" charset="0"/>
                <a:cs typeface="Times New Roman" panose="02020603050405020304" pitchFamily="18" charset="0"/>
              </a:rPr>
              <a:t>- Mô hình sau khi lắp chuyển động nhẹ, êm</a:t>
            </a:r>
          </a:p>
          <a:p>
            <a:r>
              <a:rPr lang="en-US" sz="2000">
                <a:solidFill>
                  <a:srgbClr val="FF0000"/>
                </a:solidFill>
                <a:latin typeface="Times New Roman" panose="02020603050405020304" pitchFamily="18" charset="0"/>
                <a:cs typeface="Times New Roman" panose="02020603050405020304" pitchFamily="18" charset="0"/>
              </a:rPr>
              <a:t>- Tính được tỉ số truyền của bộ truyền động</a:t>
            </a:r>
          </a:p>
          <a:p>
            <a:r>
              <a:rPr lang="en-US" sz="2000">
                <a:solidFill>
                  <a:srgbClr val="FF0000"/>
                </a:solidFill>
                <a:latin typeface="Times New Roman" panose="02020603050405020304" pitchFamily="18" charset="0"/>
                <a:cs typeface="Times New Roman" panose="02020603050405020304" pitchFamily="18" charset="0"/>
              </a:rPr>
              <a:t>4. Tiến trình thực hiện</a:t>
            </a:r>
          </a:p>
          <a:p>
            <a:r>
              <a:rPr lang="en-US" sz="2000">
                <a:solidFill>
                  <a:srgbClr val="FF0000"/>
                </a:solidFill>
                <a:latin typeface="Times New Roman" panose="02020603050405020304" pitchFamily="18" charset="0"/>
                <a:cs typeface="Times New Roman" panose="02020603050405020304" pitchFamily="18" charset="0"/>
              </a:rPr>
              <a:t>Theo đúng quy trình </a:t>
            </a:r>
          </a:p>
          <a:p>
            <a:r>
              <a:rPr lang="en-US" sz="2000">
                <a:solidFill>
                  <a:srgbClr val="FF0000"/>
                </a:solidFill>
                <a:latin typeface="Times New Roman" panose="02020603050405020304" pitchFamily="18" charset="0"/>
                <a:cs typeface="Times New Roman" panose="02020603050405020304" pitchFamily="18" charset="0"/>
              </a:rPr>
              <a:t>- Đo đường kính bánh đai dẫn, bánh đai bị dẫn</a:t>
            </a:r>
          </a:p>
          <a:p>
            <a:r>
              <a:rPr lang="en-US" sz="2000">
                <a:solidFill>
                  <a:srgbClr val="FF0000"/>
                </a:solidFill>
                <a:latin typeface="Times New Roman" panose="02020603050405020304" pitchFamily="18" charset="0"/>
                <a:cs typeface="Times New Roman" panose="02020603050405020304" pitchFamily="18" charset="0"/>
              </a:rPr>
              <a:t>- Đếm số răng của đĩa xích dẫn và đĩa xích bị dẫn, đếm số răng của bánh răng dẫn và bánh răng bị dẫn</a:t>
            </a:r>
          </a:p>
          <a:p>
            <a:r>
              <a:rPr lang="en-US" sz="2000">
                <a:solidFill>
                  <a:srgbClr val="FF0000"/>
                </a:solidFill>
                <a:latin typeface="Times New Roman" panose="02020603050405020304" pitchFamily="18" charset="0"/>
                <a:cs typeface="Times New Roman" panose="02020603050405020304" pitchFamily="18" charset="0"/>
              </a:rPr>
              <a:t>- Tính toán tỉ sổ truyền I theo hướng dẫn ở bảng 8.1</a:t>
            </a:r>
          </a:p>
          <a:p>
            <a:r>
              <a:rPr lang="en-US" sz="2000">
                <a:solidFill>
                  <a:srgbClr val="FF0000"/>
                </a:solidFill>
                <a:latin typeface="Times New Roman" panose="02020603050405020304" pitchFamily="18" charset="0"/>
                <a:cs typeface="Times New Roman" panose="02020603050405020304" pitchFamily="18" charset="0"/>
              </a:rPr>
              <a:t>- Lần lượt thảo lắp các bộ truyền và biến đổi chuyển động; kiểm tra lại tỉ số truyền của cơ cấu truyền chuyển động bằng cách quay và đếm vòng quay.</a:t>
            </a:r>
            <a:endParaRPr lang="vi-VN" sz="20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774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4"/>
          <a:stretch>
            <a:fillRect/>
          </a:stretch>
        </p:blipFill>
        <p:spPr>
          <a:xfrm>
            <a:off x="523249" y="2400657"/>
            <a:ext cx="5746922" cy="4224078"/>
          </a:xfrm>
          <a:prstGeom prst="rect">
            <a:avLst/>
          </a:prstGeom>
        </p:spPr>
      </p:pic>
    </p:spTree>
    <p:custDataLst>
      <p:tags r:id="rId1"/>
    </p:custDataLst>
    <p:extLst>
      <p:ext uri="{BB962C8B-B14F-4D97-AF65-F5344CB8AC3E}">
        <p14:creationId xmlns:p14="http://schemas.microsoft.com/office/powerpoint/2010/main" val="10034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4"/>
          <a:stretch>
            <a:fillRect/>
          </a:stretch>
        </p:blipFill>
        <p:spPr>
          <a:xfrm>
            <a:off x="523249" y="2400657"/>
            <a:ext cx="5746922" cy="4224078"/>
          </a:xfrm>
          <a:prstGeom prst="rect">
            <a:avLst/>
          </a:prstGeom>
        </p:spPr>
      </p:pic>
      <p:sp>
        <p:nvSpPr>
          <p:cNvPr id="5" name="Rectangle 4"/>
          <p:cNvSpPr/>
          <p:nvPr/>
        </p:nvSpPr>
        <p:spPr>
          <a:xfrm>
            <a:off x="6488620" y="2266889"/>
            <a:ext cx="42392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1.</a:t>
            </a:r>
          </a:p>
          <a:p>
            <a:r>
              <a:rPr lang="vi-VN" sz="2800">
                <a:solidFill>
                  <a:srgbClr val="FF0000"/>
                </a:solidFill>
                <a:latin typeface="Times New Roman" panose="02020603050405020304" pitchFamily="18" charset="0"/>
                <a:cs typeface="Times New Roman" panose="02020603050405020304" pitchFamily="18" charset="0"/>
              </a:rPr>
              <a:t>- Khớp A, B, C là khớp quay, khớp D là khớp trượt</a:t>
            </a:r>
          </a:p>
          <a:p>
            <a:r>
              <a:rPr lang="vi-VN" sz="2800">
                <a:solidFill>
                  <a:srgbClr val="FF0000"/>
                </a:solidFill>
                <a:latin typeface="Times New Roman" panose="02020603050405020304" pitchFamily="18" charset="0"/>
                <a:cs typeface="Times New Roman" panose="02020603050405020304" pitchFamily="18" charset="0"/>
              </a:rPr>
              <a:t>- Khi thanh truyền 2 làm con trượt 3 chuyển động tịnh tiến trên giá đỡ</a:t>
            </a:r>
          </a:p>
          <a:p>
            <a:r>
              <a:rPr lang="vi-VN" sz="2800">
                <a:solidFill>
                  <a:srgbClr val="FF0000"/>
                </a:solidFill>
                <a:latin typeface="Times New Roman" panose="02020603050405020304" pitchFamily="18" charset="0"/>
                <a:cs typeface="Times New Roman" panose="02020603050405020304" pitchFamily="18" charset="0"/>
              </a:rPr>
              <a:t>- Cánh cửa là khâu giá đỡ</a:t>
            </a:r>
          </a:p>
        </p:txBody>
      </p:sp>
    </p:spTree>
    <p:custDataLst>
      <p:tags r:id="rId1"/>
    </p:custDataLst>
    <p:extLst>
      <p:ext uri="{BB962C8B-B14F-4D97-AF65-F5344CB8AC3E}">
        <p14:creationId xmlns:p14="http://schemas.microsoft.com/office/powerpoint/2010/main" val="886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3008" y="353826"/>
            <a:ext cx="6814461" cy="3462036"/>
          </a:xfrm>
          <a:prstGeom prst="rect">
            <a:avLst/>
          </a:prstGeom>
        </p:spPr>
      </p:pic>
      <p:pic>
        <p:nvPicPr>
          <p:cNvPr id="5" name="Picture 4"/>
          <p:cNvPicPr>
            <a:picLocks noChangeAspect="1"/>
          </p:cNvPicPr>
          <p:nvPr/>
        </p:nvPicPr>
        <p:blipFill>
          <a:blip r:embed="rId4"/>
          <a:stretch>
            <a:fillRect/>
          </a:stretch>
        </p:blipFill>
        <p:spPr>
          <a:xfrm>
            <a:off x="2032720" y="4599731"/>
            <a:ext cx="3624900" cy="1474400"/>
          </a:xfrm>
          <a:prstGeom prst="rect">
            <a:avLst/>
          </a:prstGeom>
        </p:spPr>
      </p:pic>
      <p:cxnSp>
        <p:nvCxnSpPr>
          <p:cNvPr id="7" name="Straight Arrow Connector 6"/>
          <p:cNvCxnSpPr/>
          <p:nvPr/>
        </p:nvCxnSpPr>
        <p:spPr>
          <a:xfrm>
            <a:off x="2681654" y="3815862"/>
            <a:ext cx="918584" cy="7649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632" y="6145161"/>
            <a:ext cx="5722374"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            Bộ phần truyền chuyển động của xe đạp</a:t>
            </a:r>
          </a:p>
        </p:txBody>
      </p:sp>
      <p:sp>
        <p:nvSpPr>
          <p:cNvPr id="4" name="Rectangle 3"/>
          <p:cNvSpPr/>
          <p:nvPr/>
        </p:nvSpPr>
        <p:spPr>
          <a:xfrm>
            <a:off x="7165730" y="182269"/>
            <a:ext cx="4835769" cy="6124754"/>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Khi chúng ta đạp bàn đạp, lực truyền qua làm trục giữa quay, đĩa xích quay, kéo dây xích chuyển động, dây xích kéo líp quay cùng bánh xe sau (trục sau), khi bánh xe quay và lăn trên mặt đường làm cho xe chuyển động về phía trước. Nguyên tắc chuyển động như sau:</a:t>
            </a:r>
          </a:p>
          <a:p>
            <a:r>
              <a:rPr lang="vi-VN" sz="280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(trục sau) → Xe chuyển động.</a:t>
            </a:r>
          </a:p>
        </p:txBody>
      </p:sp>
    </p:spTree>
    <p:custDataLst>
      <p:tags r:id="rId1"/>
    </p:custDataLst>
    <p:extLst>
      <p:ext uri="{BB962C8B-B14F-4D97-AF65-F5344CB8AC3E}">
        <p14:creationId xmlns:p14="http://schemas.microsoft.com/office/powerpoint/2010/main" val="25640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Tree>
    <p:custDataLst>
      <p:tags r:id="rId1"/>
    </p:custDataLst>
    <p:extLst>
      <p:ext uri="{BB962C8B-B14F-4D97-AF65-F5344CB8AC3E}">
        <p14:creationId xmlns:p14="http://schemas.microsoft.com/office/powerpoint/2010/main" val="42766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
        <p:nvSpPr>
          <p:cNvPr id="2" name="Rectangle 1"/>
          <p:cNvSpPr/>
          <p:nvPr/>
        </p:nvSpPr>
        <p:spPr>
          <a:xfrm>
            <a:off x="2003926" y="2185213"/>
            <a:ext cx="2669898" cy="523220"/>
          </a:xfrm>
          <a:prstGeom prst="rect">
            <a:avLst/>
          </a:prstGeom>
        </p:spPr>
        <p:txBody>
          <a:bodyPr wrap="none">
            <a:spAutoFit/>
          </a:bodyPr>
          <a:lstStyle/>
          <a:p>
            <a:r>
              <a:rPr lang="en-US" sz="2800">
                <a:solidFill>
                  <a:srgbClr val="0000FF"/>
                </a:solidFill>
                <a:latin typeface="Times New Roman" panose="02020603050405020304" pitchFamily="18" charset="0"/>
                <a:cs typeface="Times New Roman" panose="02020603050405020304" pitchFamily="18" charset="0"/>
              </a:rPr>
              <a:t>Ta có tỉ số truyền</a:t>
            </a:r>
          </a:p>
        </p:txBody>
      </p:sp>
      <p:pic>
        <p:nvPicPr>
          <p:cNvPr id="5" name="Picture 4"/>
          <p:cNvPicPr>
            <a:picLocks noChangeAspect="1"/>
          </p:cNvPicPr>
          <p:nvPr/>
        </p:nvPicPr>
        <p:blipFill>
          <a:blip r:embed="rId4"/>
          <a:stretch>
            <a:fillRect/>
          </a:stretch>
        </p:blipFill>
        <p:spPr>
          <a:xfrm>
            <a:off x="764084" y="2931441"/>
            <a:ext cx="6129153" cy="789843"/>
          </a:xfrm>
          <a:prstGeom prst="rect">
            <a:avLst/>
          </a:prstGeom>
        </p:spPr>
      </p:pic>
      <p:pic>
        <p:nvPicPr>
          <p:cNvPr id="6" name="Picture 5"/>
          <p:cNvPicPr>
            <a:picLocks noChangeAspect="1"/>
          </p:cNvPicPr>
          <p:nvPr/>
        </p:nvPicPr>
        <p:blipFill>
          <a:blip r:embed="rId5"/>
          <a:stretch>
            <a:fillRect/>
          </a:stretch>
        </p:blipFill>
        <p:spPr>
          <a:xfrm>
            <a:off x="946630" y="3926559"/>
            <a:ext cx="6129153" cy="78984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383520758"/>
              </p:ext>
            </p:extLst>
          </p:nvPr>
        </p:nvGraphicFramePr>
        <p:xfrm>
          <a:off x="1169178" y="5103326"/>
          <a:ext cx="6121400" cy="809625"/>
        </p:xfrm>
        <a:graphic>
          <a:graphicData uri="http://schemas.openxmlformats.org/presentationml/2006/ole">
            <mc:AlternateContent xmlns:mc="http://schemas.openxmlformats.org/markup-compatibility/2006">
              <mc:Choice xmlns:v="urn:schemas-microsoft-com:vml" Requires="v">
                <p:oleObj name="Document" r:id="rId6" imgW="6121481" imgH="809219" progId="Word.Document.12">
                  <p:embed/>
                </p:oleObj>
              </mc:Choice>
              <mc:Fallback>
                <p:oleObj name="Document" r:id="rId6" imgW="6121481" imgH="809219" progId="Word.Document.12">
                  <p:embed/>
                  <p:pic>
                    <p:nvPicPr>
                      <p:cNvPr id="0" name=""/>
                      <p:cNvPicPr/>
                      <p:nvPr/>
                    </p:nvPicPr>
                    <p:blipFill>
                      <a:blip r:embed="rId7"/>
                      <a:stretch>
                        <a:fillRect/>
                      </a:stretch>
                    </p:blipFill>
                    <p:spPr>
                      <a:xfrm>
                        <a:off x="1169178" y="5103326"/>
                        <a:ext cx="6121400" cy="8096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4798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quay con </a:t>
            </a:r>
            <a:r>
              <a:rPr lang="en-US" sz="2800" b="1" dirty="0" err="1">
                <a:latin typeface="Times New Roman" panose="02020603050405020304" pitchFamily="18" charset="0"/>
                <a:cs typeface="Times New Roman" panose="02020603050405020304" pitchFamily="18" charset="0"/>
              </a:rPr>
              <a:t>trượt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8.10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kính</a:t>
            </a:r>
            <a:r>
              <a:rPr lang="en-US" sz="2800" b="1" dirty="0">
                <a:latin typeface="Times New Roman" panose="02020603050405020304" pitchFamily="18" charset="0"/>
                <a:cs typeface="Times New Roman" panose="02020603050405020304" pitchFamily="18" charset="0"/>
              </a:rPr>
              <a:t> quay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quay </a:t>
            </a:r>
            <a:r>
              <a:rPr lang="en-US" sz="2800" b="1" dirty="0" err="1">
                <a:latin typeface="Times New Roman" panose="02020603050405020304" pitchFamily="18" charset="0"/>
                <a:cs typeface="Times New Roman" panose="02020603050405020304" pitchFamily="18" charset="0"/>
              </a:rPr>
              <a:t>là</a:t>
            </a:r>
            <a:r>
              <a:rPr lang="en-US" sz="2800" b="1">
                <a:latin typeface="Times New Roman" panose="02020603050405020304" pitchFamily="18" charset="0"/>
                <a:cs typeface="Times New Roman" panose="02020603050405020304" pitchFamily="18" charset="0"/>
              </a:rPr>
              <a:t> R=100mm.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di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trượt</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639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Cơ cấu tay quay con trượt hình 8.10 có bán kính quay của tay quay là R=100mmm. Tính quãng đường di chuyển của con trượt</a:t>
            </a:r>
          </a:p>
        </p:txBody>
      </p:sp>
      <p:sp>
        <p:nvSpPr>
          <p:cNvPr id="2" name="Rectangle 1"/>
          <p:cNvSpPr/>
          <p:nvPr/>
        </p:nvSpPr>
        <p:spPr>
          <a:xfrm>
            <a:off x="1032587" y="2123657"/>
            <a:ext cx="8456645"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3. R = 100 mm</a:t>
            </a:r>
          </a:p>
          <a:p>
            <a:r>
              <a:rPr lang="vi-VN" sz="2800">
                <a:solidFill>
                  <a:srgbClr val="0000FF"/>
                </a:solidFill>
                <a:latin typeface="Times New Roman" panose="02020603050405020304" pitchFamily="18" charset="0"/>
                <a:cs typeface="Times New Roman" panose="02020603050405020304" pitchFamily="18" charset="0"/>
              </a:rPr>
              <a:t>Quãng đường di chuyển được của con trượt là:</a:t>
            </a:r>
          </a:p>
          <a:p>
            <a:r>
              <a:rPr lang="vi-VN" sz="2800">
                <a:solidFill>
                  <a:srgbClr val="0000FF"/>
                </a:solidFill>
                <a:latin typeface="Times New Roman" panose="02020603050405020304" pitchFamily="18" charset="0"/>
                <a:cs typeface="Times New Roman" panose="02020603050405020304" pitchFamily="18" charset="0"/>
              </a:rPr>
              <a:t>S = 2R = 2.100 = 200 mm</a:t>
            </a:r>
          </a:p>
        </p:txBody>
      </p:sp>
    </p:spTree>
    <p:custDataLst>
      <p:tags r:id="rId1"/>
    </p:custDataLst>
    <p:extLst>
      <p:ext uri="{BB962C8B-B14F-4D97-AF65-F5344CB8AC3E}">
        <p14:creationId xmlns:p14="http://schemas.microsoft.com/office/powerpoint/2010/main" val="41723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a:t>
            </a:r>
          </a:p>
          <a:p>
            <a:r>
              <a:rPr lang="en-US" sz="2800" b="1">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b="1">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4"/>
          <a:stretch>
            <a:fillRect/>
          </a:stretch>
        </p:blipFill>
        <p:spPr>
          <a:xfrm>
            <a:off x="447868" y="2831543"/>
            <a:ext cx="11448663" cy="3895827"/>
          </a:xfrm>
          <a:prstGeom prst="rect">
            <a:avLst/>
          </a:prstGeom>
        </p:spPr>
      </p:pic>
    </p:spTree>
    <p:custDataLst>
      <p:tags r:id="rId1"/>
    </p:custDataLst>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80865" y="234590"/>
            <a:ext cx="11693912" cy="2246769"/>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Bài tập 1.</a:t>
            </a:r>
          </a:p>
          <a:p>
            <a:r>
              <a:rPr lang="en-US" sz="2800">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4"/>
          <a:stretch>
            <a:fillRect/>
          </a:stretch>
        </p:blipFill>
        <p:spPr>
          <a:xfrm>
            <a:off x="223936" y="2480053"/>
            <a:ext cx="2976464" cy="3895827"/>
          </a:xfrm>
          <a:prstGeom prst="rect">
            <a:avLst/>
          </a:prstGeom>
        </p:spPr>
      </p:pic>
      <p:sp>
        <p:nvSpPr>
          <p:cNvPr id="2" name="Rectangle 1"/>
          <p:cNvSpPr/>
          <p:nvPr/>
        </p:nvSpPr>
        <p:spPr>
          <a:xfrm>
            <a:off x="3343471" y="2480053"/>
            <a:ext cx="8798311" cy="440120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Bài 1.  </a:t>
            </a:r>
          </a:p>
          <a:p>
            <a:r>
              <a:rPr lang="vi-VN" sz="2000">
                <a:solidFill>
                  <a:srgbClr val="FF0000"/>
                </a:solidFill>
                <a:latin typeface="Times New Roman" panose="02020603050405020304" pitchFamily="18" charset="0"/>
                <a:cs typeface="Times New Roman" panose="02020603050405020304" pitchFamily="18" charset="0"/>
              </a:rPr>
              <a:t>* Các bộ truyền động và các cơ cấu biến đối chuyến động trong máy may đạp chân:</a:t>
            </a:r>
          </a:p>
          <a:p>
            <a:r>
              <a:rPr lang="vi-VN" sz="2000">
                <a:solidFill>
                  <a:srgbClr val="FF0000"/>
                </a:solidFill>
                <a:latin typeface="Times New Roman" panose="02020603050405020304" pitchFamily="18" charset="0"/>
                <a:cs typeface="Times New Roman" panose="02020603050405020304" pitchFamily="18" charset="0"/>
              </a:rPr>
              <a:t>- Cơ cấu quay tay thanh lắc</a:t>
            </a:r>
          </a:p>
          <a:p>
            <a:r>
              <a:rPr lang="vi-VN" sz="2000">
                <a:solidFill>
                  <a:srgbClr val="FF0000"/>
                </a:solidFill>
                <a:latin typeface="Times New Roman" panose="02020603050405020304" pitchFamily="18" charset="0"/>
                <a:cs typeface="Times New Roman" panose="02020603050405020304" pitchFamily="18" charset="0"/>
              </a:rPr>
              <a:t>- Bộ truyền động đai</a:t>
            </a:r>
          </a:p>
          <a:p>
            <a:r>
              <a:rPr lang="vi-VN" sz="2000">
                <a:solidFill>
                  <a:srgbClr val="FF0000"/>
                </a:solidFill>
                <a:latin typeface="Times New Roman" panose="02020603050405020304" pitchFamily="18" charset="0"/>
                <a:cs typeface="Times New Roman" panose="02020603050405020304" pitchFamily="18" charset="0"/>
              </a:rPr>
              <a:t>- Cơ cấu quay tay thanh trượt</a:t>
            </a:r>
          </a:p>
          <a:p>
            <a:r>
              <a:rPr lang="vi-VN" sz="2000">
                <a:solidFill>
                  <a:srgbClr val="FF0000"/>
                </a:solidFill>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a:p>
            <a:r>
              <a:rPr lang="vi-VN" sz="2000">
                <a:solidFill>
                  <a:srgbClr val="FF0000"/>
                </a:solidFill>
                <a:latin typeface="Times New Roman" panose="02020603050405020304" pitchFamily="18" charset="0"/>
                <a:cs typeface="Times New Roman" panose="02020603050405020304" pitchFamily="18" charset="0"/>
              </a:rPr>
              <a:t>- Chuyển động của bàn đạp: chuyển động lắc.</a:t>
            </a:r>
          </a:p>
          <a:p>
            <a:r>
              <a:rPr lang="vi-VN" sz="2000">
                <a:solidFill>
                  <a:srgbClr val="FF0000"/>
                </a:solidFill>
                <a:latin typeface="Times New Roman" panose="02020603050405020304" pitchFamily="18" charset="0"/>
                <a:cs typeface="Times New Roman" panose="02020603050405020304" pitchFamily="18" charset="0"/>
              </a:rPr>
              <a:t>- Chuyển động của thanh truyền: toàn thanh chuyển động lên xuống, đầu trên chuyển động theo vòng tròn, đầu dưới chuyển động theo cung tròn có tâm là bàn đạp.</a:t>
            </a:r>
          </a:p>
          <a:p>
            <a:r>
              <a:rPr lang="vi-VN" sz="2000">
                <a:solidFill>
                  <a:srgbClr val="FF0000"/>
                </a:solidFill>
                <a:latin typeface="Times New Roman" panose="02020603050405020304" pitchFamily="18" charset="0"/>
                <a:cs typeface="Times New Roman" panose="02020603050405020304" pitchFamily="18" charset="0"/>
              </a:rPr>
              <a:t>- Nhờ dây đai, bánh đai lớn quay làm bánh đai nhỏ quay theo dẫn đến trục máy may quay, đầu thanh truyền chuyển động tròn làm cho kim may chuyển động tịnh tiến lên xuống.</a:t>
            </a:r>
          </a:p>
        </p:txBody>
      </p:sp>
    </p:spTree>
    <p:custDataLst>
      <p:tags r:id="rId1"/>
    </p:custDataLst>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Quan sát và mô tả cấu tạo bộ truyền chuyển động của một số máy móc mà em biết</a:t>
            </a:r>
          </a:p>
          <a:p>
            <a:r>
              <a:rPr lang="en-US" sz="2800" b="1">
                <a:latin typeface="Times New Roman" panose="02020603050405020304" pitchFamily="18" charset="0"/>
                <a:cs typeface="Times New Roman" panose="02020603050405020304" pitchFamily="18" charset="0"/>
              </a:rPr>
              <a:t>2. Em hãy nêu một sản phẩm có ứng dụng một trong các cơ cấu biến đổi chuyển động. Xác định loại cơ cấu biến đổi chuyển động và mô tả nguyên lí làm việc của sản phẩm mà em đã chọn</a:t>
            </a:r>
          </a:p>
        </p:txBody>
      </p:sp>
    </p:spTree>
    <p:custDataLst>
      <p:tags r:id="rId1"/>
    </p:custDataLst>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2. Em hãy nêu một sản phẩm có ứng dụng một trong các cơ cấu biến đổi chuyển động. Xác định loại cơ cấu biến đổi chuyển động và mô tả nguyên lí làm việc của sản phẩm mà em đã chọn</a:t>
            </a:r>
          </a:p>
        </p:txBody>
      </p:sp>
      <p:sp>
        <p:nvSpPr>
          <p:cNvPr id="2" name="Rectangle 1"/>
          <p:cNvSpPr/>
          <p:nvPr/>
        </p:nvSpPr>
        <p:spPr>
          <a:xfrm>
            <a:off x="1688841" y="2298451"/>
            <a:ext cx="9909110"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a:t>
            </a:r>
            <a:r>
              <a:rPr lang="vi-VN" sz="2800">
                <a:solidFill>
                  <a:srgbClr val="FF0000"/>
                </a:solidFill>
                <a:latin typeface="Times New Roman" panose="02020603050405020304" pitchFamily="18" charset="0"/>
                <a:cs typeface="Times New Roman" panose="02020603050405020304" pitchFamily="18" charset="0"/>
              </a:rPr>
              <a:t>Trong quạt máy (có tuốc năng) ứng dụng cơ cấu tay quay thanh lắc</a:t>
            </a:r>
          </a:p>
          <a:p>
            <a:r>
              <a:rPr lang="vi-VN" sz="2800">
                <a:solidFill>
                  <a:srgbClr val="FF0000"/>
                </a:solidFill>
                <a:latin typeface="Times New Roman" panose="02020603050405020304" pitchFamily="18" charset="0"/>
                <a:cs typeface="Times New Roman" panose="02020603050405020304" pitchFamily="18" charset="0"/>
              </a:rPr>
              <a:t>Khi tay quay (màu vàng) quay xung quanh trục, thông qua thanh truyền (xanh lá) làm thanh lắc (màu đỏ) qua lại quanh trục một góc xác định.</a:t>
            </a:r>
          </a:p>
        </p:txBody>
      </p:sp>
    </p:spTree>
    <p:custDataLst>
      <p:tags r:id="rId1"/>
    </p:custDataLst>
    <p:extLst>
      <p:ext uri="{BB962C8B-B14F-4D97-AF65-F5344CB8AC3E}">
        <p14:creationId xmlns:p14="http://schemas.microsoft.com/office/powerpoint/2010/main" val="38665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9269" y="0"/>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Quan sát Hình 8.1 và cho biết:</a:t>
            </a:r>
          </a:p>
          <a:p>
            <a:r>
              <a:rPr lang="vi-VN" sz="2800" b="1">
                <a:latin typeface="Times New Roman" panose="02020603050405020304" pitchFamily="18" charset="0"/>
                <a:cs typeface="Times New Roman" panose="02020603050405020304" pitchFamily="18" charset="0"/>
              </a:rPr>
              <a:t>1. Chuyển động được truyền từ bộ phận nào tới bộ phận nào?</a:t>
            </a:r>
          </a:p>
          <a:p>
            <a:r>
              <a:rPr lang="vi-VN" sz="2800" b="1">
                <a:latin typeface="Times New Roman" panose="02020603050405020304" pitchFamily="18" charset="0"/>
                <a:cs typeface="Times New Roman" panose="02020603050405020304" pitchFamily="18" charset="0"/>
              </a:rPr>
              <a:t>2. Chỉ ra bộ phận dẫn, bộ phận bị dẫn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18643" y="165624"/>
            <a:ext cx="6050625" cy="6261553"/>
          </a:xfrm>
          <a:prstGeom prst="rect">
            <a:avLst/>
          </a:prstGeom>
        </p:spPr>
      </p:pic>
    </p:spTree>
    <p:custDataLst>
      <p:tags r:id="rId1"/>
    </p:custDataLst>
    <p:extLst>
      <p:ext uri="{BB962C8B-B14F-4D97-AF65-F5344CB8AC3E}">
        <p14:creationId xmlns:p14="http://schemas.microsoft.com/office/powerpoint/2010/main" val="15231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9269" y="0"/>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Quan sát Hình 8.1 và cho biết:</a:t>
            </a:r>
          </a:p>
          <a:p>
            <a:r>
              <a:rPr lang="vi-VN" sz="2800" b="1">
                <a:latin typeface="Times New Roman" panose="02020603050405020304" pitchFamily="18" charset="0"/>
                <a:cs typeface="Times New Roman" panose="02020603050405020304" pitchFamily="18" charset="0"/>
              </a:rPr>
              <a:t>1. Chuyển động được truyền từ bộ phận nào tới bộ phận nào?</a:t>
            </a:r>
          </a:p>
          <a:p>
            <a:r>
              <a:rPr lang="vi-VN" sz="2800" b="1">
                <a:latin typeface="Times New Roman" panose="02020603050405020304" pitchFamily="18" charset="0"/>
                <a:cs typeface="Times New Roman" panose="02020603050405020304" pitchFamily="18" charset="0"/>
              </a:rPr>
              <a:t>2. Chỉ ra bộ phận dẫn, bộ phận bị dẫn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18643" y="165624"/>
            <a:ext cx="6050625" cy="6261553"/>
          </a:xfrm>
          <a:prstGeom prst="rect">
            <a:avLst/>
          </a:prstGeom>
        </p:spPr>
      </p:pic>
      <p:sp>
        <p:nvSpPr>
          <p:cNvPr id="2" name="Rectangle 1"/>
          <p:cNvSpPr/>
          <p:nvPr/>
        </p:nvSpPr>
        <p:spPr>
          <a:xfrm>
            <a:off x="6288832" y="1865239"/>
            <a:ext cx="5691673" cy="452431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Khi chúng ta đạp bàn đạp, lực truyền qua làm trục giữa quay, đĩa xích quay, kéo dây xích chuyển động, dây xích kéo líp quay cùng bánh xe sau, khi bánh xe quay và lăn trên mặt đường làm cho xe chuyển động về phía trước. Nguyên tắc chuyển động như sau:</a:t>
            </a:r>
          </a:p>
          <a:p>
            <a:r>
              <a:rPr lang="vi-VN" sz="240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 Xe chuyển động.</a:t>
            </a:r>
          </a:p>
          <a:p>
            <a:r>
              <a:rPr lang="vi-VN" sz="2400">
                <a:solidFill>
                  <a:srgbClr val="FF0000"/>
                </a:solidFill>
                <a:latin typeface="Times New Roman" panose="02020603050405020304" pitchFamily="18" charset="0"/>
                <a:cs typeface="Times New Roman" panose="02020603050405020304" pitchFamily="18" charset="0"/>
              </a:rPr>
              <a:t>2. Bộ phận dẫn là bàn đạp (trục giữa), bộ phận bị dẫn là trục sau bánh xe đạp.</a:t>
            </a:r>
          </a:p>
        </p:txBody>
      </p:sp>
    </p:spTree>
    <p:custDataLst>
      <p:tags r:id="rId1"/>
    </p:custDataLst>
    <p:extLst>
      <p:ext uri="{BB962C8B-B14F-4D97-AF65-F5344CB8AC3E}">
        <p14:creationId xmlns:p14="http://schemas.microsoft.com/office/powerpoint/2010/main" val="25495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70103" y="61152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đai.</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3"/>
          <a:stretch>
            <a:fillRect/>
          </a:stretch>
        </p:blipFill>
        <p:spPr>
          <a:xfrm>
            <a:off x="489025" y="256696"/>
            <a:ext cx="7731244" cy="6181425"/>
          </a:xfrm>
          <a:prstGeom prst="rect">
            <a:avLst/>
          </a:prstGeom>
        </p:spPr>
      </p:pic>
    </p:spTree>
    <p:custDataLst>
      <p:tags r:id="rId1"/>
    </p:custDataLst>
    <p:extLst>
      <p:ext uri="{BB962C8B-B14F-4D97-AF65-F5344CB8AC3E}">
        <p14:creationId xmlns:p14="http://schemas.microsoft.com/office/powerpoint/2010/main" val="4975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đai.</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3"/>
          <a:stretch>
            <a:fillRect/>
          </a:stretch>
        </p:blipFill>
        <p:spPr>
          <a:xfrm>
            <a:off x="489025" y="256696"/>
            <a:ext cx="7731244" cy="3083663"/>
          </a:xfrm>
          <a:prstGeom prst="rect">
            <a:avLst/>
          </a:prstGeom>
        </p:spPr>
      </p:pic>
      <p:sp>
        <p:nvSpPr>
          <p:cNvPr id="2" name="Rectangle 1"/>
          <p:cNvSpPr/>
          <p:nvPr/>
        </p:nvSpPr>
        <p:spPr>
          <a:xfrm>
            <a:off x="489024" y="3496251"/>
            <a:ext cx="11304869" cy="1938992"/>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 Cấu tạo: Bộ truyền đai gồm bánh đai dẫn, bánh đai bị dẫn, dây đai. Dây đai được mắc trên các bánh đai.</a:t>
            </a:r>
          </a:p>
          <a:p>
            <a:r>
              <a:rPr lang="vi-VN" sz="2000">
                <a:solidFill>
                  <a:srgbClr val="FF0000"/>
                </a:solidFill>
                <a:latin typeface="Times New Roman" panose="02020603050405020304" pitchFamily="18" charset="0"/>
                <a:cs typeface="Times New Roman" panose="02020603050405020304" pitchFamily="18" charset="0"/>
              </a:rPr>
              <a:t>- Nguyên lí làm việc: Bánh đai dẫn (đường kính D1) quay với tốc độ quay n1 (vòng/phút), nhờ lực ma sát giữa dây đaivà bánh đai làm bánh đai bị dẫn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2. Bánh đai dẫn (đường kính D1) quay với tốc độ quay n1 (vòng/phút), nhờ lực ma sát giữa dây đai và bánh đai làm bánh đai bị dẫn (có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Tỉ số truyền i được tính bằng công thức:</a:t>
            </a:r>
          </a:p>
        </p:txBody>
      </p:sp>
      <p:pic>
        <p:nvPicPr>
          <p:cNvPr id="3" name="Picture 2"/>
          <p:cNvPicPr>
            <a:picLocks noChangeAspect="1"/>
          </p:cNvPicPr>
          <p:nvPr/>
        </p:nvPicPr>
        <p:blipFill>
          <a:blip r:embed="rId4"/>
          <a:stretch>
            <a:fillRect/>
          </a:stretch>
        </p:blipFill>
        <p:spPr>
          <a:xfrm>
            <a:off x="2572246" y="5591135"/>
            <a:ext cx="6133108" cy="1072989"/>
          </a:xfrm>
          <a:prstGeom prst="rect">
            <a:avLst/>
          </a:prstGeom>
        </p:spPr>
      </p:pic>
    </p:spTree>
    <p:custDataLst>
      <p:tags r:id="rId1"/>
    </p:custDataLst>
    <p:extLst>
      <p:ext uri="{BB962C8B-B14F-4D97-AF65-F5344CB8AC3E}">
        <p14:creationId xmlns:p14="http://schemas.microsoft.com/office/powerpoint/2010/main" val="29875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8.3. Máy nghiền hạt</a:t>
            </a:r>
          </a:p>
        </p:txBody>
      </p:sp>
      <p:pic>
        <p:nvPicPr>
          <p:cNvPr id="6" name="Picture 5"/>
          <p:cNvPicPr>
            <a:picLocks noChangeAspect="1"/>
          </p:cNvPicPr>
          <p:nvPr/>
        </p:nvPicPr>
        <p:blipFill>
          <a:blip r:embed="rId3"/>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Tree>
    <p:custDataLst>
      <p:tags r:id="rId1"/>
    </p:custDataLst>
    <p:extLst>
      <p:ext uri="{BB962C8B-B14F-4D97-AF65-F5344CB8AC3E}">
        <p14:creationId xmlns:p14="http://schemas.microsoft.com/office/powerpoint/2010/main" val="11591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E87102E-38A6-4E62-924F-863D48674BA1"/>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Powerpoint Công nghệ&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ai 8 TRUYỀN  VÀ BIẾN ĐỔI CHUYỂN ĐỘNG"/>
</p:tagLst>
</file>

<file path=ppt/tags/tag10.xml><?xml version="1.0" encoding="utf-8"?>
<p:tagLst xmlns:a="http://schemas.openxmlformats.org/drawingml/2006/main" xmlns:r="http://schemas.openxmlformats.org/officeDocument/2006/relationships" xmlns:p="http://schemas.openxmlformats.org/presentationml/2006/main">
  <p:tag name="GENSWF_SLIDE_UID" val="{24F5B991-8DF3-4FFA-91ED-0F4A459C0D13}:365"/>
</p:tagLst>
</file>

<file path=ppt/tags/tag11.xml><?xml version="1.0" encoding="utf-8"?>
<p:tagLst xmlns:a="http://schemas.openxmlformats.org/drawingml/2006/main" xmlns:r="http://schemas.openxmlformats.org/officeDocument/2006/relationships" xmlns:p="http://schemas.openxmlformats.org/presentationml/2006/main">
  <p:tag name="GENSWF_SLIDE_UID" val="{AEDC838D-82CE-4561-AC7F-5F6297BB71A8}:366"/>
</p:tagLst>
</file>

<file path=ppt/tags/tag12.xml><?xml version="1.0" encoding="utf-8"?>
<p:tagLst xmlns:a="http://schemas.openxmlformats.org/drawingml/2006/main" xmlns:r="http://schemas.openxmlformats.org/officeDocument/2006/relationships" xmlns:p="http://schemas.openxmlformats.org/presentationml/2006/main">
  <p:tag name="GENSWF_SLIDE_UID" val="{C80674AE-B455-429D-8BD8-4AFDFA4EC90A}:368"/>
</p:tagLst>
</file>

<file path=ppt/tags/tag13.xml><?xml version="1.0" encoding="utf-8"?>
<p:tagLst xmlns:a="http://schemas.openxmlformats.org/drawingml/2006/main" xmlns:r="http://schemas.openxmlformats.org/officeDocument/2006/relationships" xmlns:p="http://schemas.openxmlformats.org/presentationml/2006/main">
  <p:tag name="GENSWF_SLIDE_UID" val="{71406892-0E96-4B77-8E9E-1430A52ECD2E}:371"/>
</p:tagLst>
</file>

<file path=ppt/tags/tag14.xml><?xml version="1.0" encoding="utf-8"?>
<p:tagLst xmlns:a="http://schemas.openxmlformats.org/drawingml/2006/main" xmlns:r="http://schemas.openxmlformats.org/officeDocument/2006/relationships" xmlns:p="http://schemas.openxmlformats.org/presentationml/2006/main">
  <p:tag name="GENSWF_SLIDE_UID" val="{30EB786F-5374-4642-B97B-DB4D86692202}:373"/>
</p:tagLst>
</file>

<file path=ppt/tags/tag15.xml><?xml version="1.0" encoding="utf-8"?>
<p:tagLst xmlns:a="http://schemas.openxmlformats.org/drawingml/2006/main" xmlns:r="http://schemas.openxmlformats.org/officeDocument/2006/relationships" xmlns:p="http://schemas.openxmlformats.org/presentationml/2006/main">
  <p:tag name="GENSWF_SLIDE_UID" val="{E0F4F171-7C9F-4653-B579-26406E81EF2D}:347"/>
</p:tagLst>
</file>

<file path=ppt/tags/tag16.xml><?xml version="1.0" encoding="utf-8"?>
<p:tagLst xmlns:a="http://schemas.openxmlformats.org/drawingml/2006/main" xmlns:r="http://schemas.openxmlformats.org/officeDocument/2006/relationships" xmlns:p="http://schemas.openxmlformats.org/presentationml/2006/main">
  <p:tag name="GENSWF_SLIDE_UID" val="{DAEB849A-F2FF-463E-A98D-C9F38C2A143C}:372"/>
</p:tagLst>
</file>

<file path=ppt/tags/tag17.xml><?xml version="1.0" encoding="utf-8"?>
<p:tagLst xmlns:a="http://schemas.openxmlformats.org/drawingml/2006/main" xmlns:r="http://schemas.openxmlformats.org/officeDocument/2006/relationships" xmlns:p="http://schemas.openxmlformats.org/presentationml/2006/main">
  <p:tag name="GENSWF_SLIDE_UID" val="{B537A818-84D5-4156-BBAF-2EAD8B94FB04}:374"/>
</p:tagLst>
</file>

<file path=ppt/tags/tag18.xml><?xml version="1.0" encoding="utf-8"?>
<p:tagLst xmlns:a="http://schemas.openxmlformats.org/drawingml/2006/main" xmlns:r="http://schemas.openxmlformats.org/officeDocument/2006/relationships" xmlns:p="http://schemas.openxmlformats.org/presentationml/2006/main">
  <p:tag name="GENSWF_SLIDE_UID" val="{016351F4-EEED-4838-8B6F-A4B421CD50C2}:375"/>
</p:tagLst>
</file>

<file path=ppt/tags/tag19.xml><?xml version="1.0" encoding="utf-8"?>
<p:tagLst xmlns:a="http://schemas.openxmlformats.org/drawingml/2006/main" xmlns:r="http://schemas.openxmlformats.org/officeDocument/2006/relationships" xmlns:p="http://schemas.openxmlformats.org/presentationml/2006/main">
  <p:tag name="GENSWF_SLIDE_UID" val="{68D3F779-EF32-4677-83E2-7E5F4560F826}:376"/>
</p:tagLst>
</file>

<file path=ppt/tags/tag2.xml><?xml version="1.0" encoding="utf-8"?>
<p:tagLst xmlns:a="http://schemas.openxmlformats.org/drawingml/2006/main" xmlns:r="http://schemas.openxmlformats.org/officeDocument/2006/relationships" xmlns:p="http://schemas.openxmlformats.org/presentationml/2006/main">
  <p:tag name="GENSWF_SLIDE_UID" val="{BBC14B7D-DFA9-40F5-B16F-18A30AC706A3}: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A6C979FC-06B3-456B-A7CF-1CEB4CA0F46A}:377"/>
</p:tagLst>
</file>

<file path=ppt/tags/tag21.xml><?xml version="1.0" encoding="utf-8"?>
<p:tagLst xmlns:a="http://schemas.openxmlformats.org/drawingml/2006/main" xmlns:r="http://schemas.openxmlformats.org/officeDocument/2006/relationships" xmlns:p="http://schemas.openxmlformats.org/presentationml/2006/main">
  <p:tag name="GENSWF_SLIDE_UID" val="{85CE52D1-010F-4C9D-8A6A-A0348497C123}:378"/>
</p:tagLst>
</file>

<file path=ppt/tags/tag22.xml><?xml version="1.0" encoding="utf-8"?>
<p:tagLst xmlns:a="http://schemas.openxmlformats.org/drawingml/2006/main" xmlns:r="http://schemas.openxmlformats.org/officeDocument/2006/relationships" xmlns:p="http://schemas.openxmlformats.org/presentationml/2006/main">
  <p:tag name="GENSWF_SLIDE_UID" val="{070FBEDD-A5C5-469A-A6CF-DAC348AB2E4D}:379"/>
</p:tagLst>
</file>

<file path=ppt/tags/tag23.xml><?xml version="1.0" encoding="utf-8"?>
<p:tagLst xmlns:a="http://schemas.openxmlformats.org/drawingml/2006/main" xmlns:r="http://schemas.openxmlformats.org/officeDocument/2006/relationships" xmlns:p="http://schemas.openxmlformats.org/presentationml/2006/main">
  <p:tag name="GENSWF_SLIDE_UID" val="{66927F87-778A-4052-817B-8C1C5CDD02AE}:380"/>
</p:tagLst>
</file>

<file path=ppt/tags/tag24.xml><?xml version="1.0" encoding="utf-8"?>
<p:tagLst xmlns:a="http://schemas.openxmlformats.org/drawingml/2006/main" xmlns:r="http://schemas.openxmlformats.org/officeDocument/2006/relationships" xmlns:p="http://schemas.openxmlformats.org/presentationml/2006/main">
  <p:tag name="GENSWF_SLIDE_UID" val="{87E61318-3C11-4A29-A0B0-581A45C70D2A}:381"/>
</p:tagLst>
</file>

<file path=ppt/tags/tag25.xml><?xml version="1.0" encoding="utf-8"?>
<p:tagLst xmlns:a="http://schemas.openxmlformats.org/drawingml/2006/main" xmlns:r="http://schemas.openxmlformats.org/officeDocument/2006/relationships" xmlns:p="http://schemas.openxmlformats.org/presentationml/2006/main">
  <p:tag name="GENSWF_SLIDE_UID" val="{AA97340E-2959-4EA3-AC9F-D8645ECA8629}:382"/>
</p:tagLst>
</file>

<file path=ppt/tags/tag26.xml><?xml version="1.0" encoding="utf-8"?>
<p:tagLst xmlns:a="http://schemas.openxmlformats.org/drawingml/2006/main" xmlns:r="http://schemas.openxmlformats.org/officeDocument/2006/relationships" xmlns:p="http://schemas.openxmlformats.org/presentationml/2006/main">
  <p:tag name="GENSWF_SLIDE_UID" val="{7F5FDF10-FA32-47DB-810E-FE11A9AEB5C8}:383"/>
</p:tagLst>
</file>

<file path=ppt/tags/tag27.xml><?xml version="1.0" encoding="utf-8"?>
<p:tagLst xmlns:a="http://schemas.openxmlformats.org/drawingml/2006/main" xmlns:r="http://schemas.openxmlformats.org/officeDocument/2006/relationships" xmlns:p="http://schemas.openxmlformats.org/presentationml/2006/main">
  <p:tag name="GENSWF_SLIDE_UID" val="{7A0037EE-6C05-4BF3-BD0F-D3E12300438D}:320"/>
</p:tagLst>
</file>

<file path=ppt/tags/tag28.xml><?xml version="1.0" encoding="utf-8"?>
<p:tagLst xmlns:a="http://schemas.openxmlformats.org/drawingml/2006/main" xmlns:r="http://schemas.openxmlformats.org/officeDocument/2006/relationships" xmlns:p="http://schemas.openxmlformats.org/presentationml/2006/main">
  <p:tag name="GENSWF_SLIDE_UID" val="{79FF34A9-C35F-4AE9-AD20-F6D0A0B407ED}:360"/>
</p:tagLst>
</file>

<file path=ppt/tags/tag29.xml><?xml version="1.0" encoding="utf-8"?>
<p:tagLst xmlns:a="http://schemas.openxmlformats.org/drawingml/2006/main" xmlns:r="http://schemas.openxmlformats.org/officeDocument/2006/relationships" xmlns:p="http://schemas.openxmlformats.org/presentationml/2006/main">
  <p:tag name="GENSWF_SLIDE_UID" val="{4551121B-8EB6-41E2-A50B-DEF9A2978328}:384"/>
</p:tagLst>
</file>

<file path=ppt/tags/tag3.xml><?xml version="1.0" encoding="utf-8"?>
<p:tagLst xmlns:a="http://schemas.openxmlformats.org/drawingml/2006/main" xmlns:r="http://schemas.openxmlformats.org/officeDocument/2006/relationships" xmlns:p="http://schemas.openxmlformats.org/presentationml/2006/main">
  <p:tag name="GENSWF_SLIDE_UID" val="{76DB8F7C-DC85-4525-B929-CCE3D3CF0428}: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3D82F501-6BB3-4BA5-8FC5-91ABF0A65E7B}:385"/>
</p:tagLst>
</file>

<file path=ppt/tags/tag31.xml><?xml version="1.0" encoding="utf-8"?>
<p:tagLst xmlns:a="http://schemas.openxmlformats.org/drawingml/2006/main" xmlns:r="http://schemas.openxmlformats.org/officeDocument/2006/relationships" xmlns:p="http://schemas.openxmlformats.org/presentationml/2006/main">
  <p:tag name="GENSWF_SLIDE_UID" val="{5F3B2F57-F64A-423F-8C48-6B19539511D5}:386"/>
</p:tagLst>
</file>

<file path=ppt/tags/tag32.xml><?xml version="1.0" encoding="utf-8"?>
<p:tagLst xmlns:a="http://schemas.openxmlformats.org/drawingml/2006/main" xmlns:r="http://schemas.openxmlformats.org/officeDocument/2006/relationships" xmlns:p="http://schemas.openxmlformats.org/presentationml/2006/main">
  <p:tag name="GENSWF_SLIDE_UID" val="{2F3B1F95-1999-44AB-8B14-8E7A2C9959EA}:387"/>
</p:tagLst>
</file>

<file path=ppt/tags/tag33.xml><?xml version="1.0" encoding="utf-8"?>
<p:tagLst xmlns:a="http://schemas.openxmlformats.org/drawingml/2006/main" xmlns:r="http://schemas.openxmlformats.org/officeDocument/2006/relationships" xmlns:p="http://schemas.openxmlformats.org/presentationml/2006/main">
  <p:tag name="GENSWF_SLIDE_UID" val="{28D848E2-A37F-4045-BCE6-1FC6B917EA4D}:388"/>
</p:tagLst>
</file>

<file path=ppt/tags/tag34.xml><?xml version="1.0" encoding="utf-8"?>
<p:tagLst xmlns:a="http://schemas.openxmlformats.org/drawingml/2006/main" xmlns:r="http://schemas.openxmlformats.org/officeDocument/2006/relationships" xmlns:p="http://schemas.openxmlformats.org/presentationml/2006/main">
  <p:tag name="GENSWF_SLIDE_UID" val="{45C93A4C-B7C3-4BD5-A8AD-F14CA94A0B91}:389"/>
</p:tagLst>
</file>

<file path=ppt/tags/tag35.xml><?xml version="1.0" encoding="utf-8"?>
<p:tagLst xmlns:a="http://schemas.openxmlformats.org/drawingml/2006/main" xmlns:r="http://schemas.openxmlformats.org/officeDocument/2006/relationships" xmlns:p="http://schemas.openxmlformats.org/presentationml/2006/main">
  <p:tag name="GENSWF_SLIDE_UID" val="{C27409C1-3B00-4BA6-97D5-ADE2F5465220}:311"/>
</p:tagLst>
</file>

<file path=ppt/tags/tag36.xml><?xml version="1.0" encoding="utf-8"?>
<p:tagLst xmlns:a="http://schemas.openxmlformats.org/drawingml/2006/main" xmlns:r="http://schemas.openxmlformats.org/officeDocument/2006/relationships" xmlns:p="http://schemas.openxmlformats.org/presentationml/2006/main">
  <p:tag name="GENSWF_SLIDE_UID" val="{8AA8A5E1-FBF0-495B-89E8-E813EBAE4D79}:335"/>
</p:tagLst>
</file>

<file path=ppt/tags/tag37.xml><?xml version="1.0" encoding="utf-8"?>
<p:tagLst xmlns:a="http://schemas.openxmlformats.org/drawingml/2006/main" xmlns:r="http://schemas.openxmlformats.org/officeDocument/2006/relationships" xmlns:p="http://schemas.openxmlformats.org/presentationml/2006/main">
  <p:tag name="GENSWF_SLIDE_UID" val="{B20C9838-CBB6-4233-A9EB-FDA6C4F988D0}:276"/>
</p:tagLst>
</file>

<file path=ppt/tags/tag38.xml><?xml version="1.0" encoding="utf-8"?>
<p:tagLst xmlns:a="http://schemas.openxmlformats.org/drawingml/2006/main" xmlns:r="http://schemas.openxmlformats.org/officeDocument/2006/relationships" xmlns:p="http://schemas.openxmlformats.org/presentationml/2006/main">
  <p:tag name="GENSWF_SLIDE_UID" val="{4E4D09DA-A33B-47D5-A63B-B49F47DA0EFD}:336"/>
</p:tagLst>
</file>

<file path=ppt/tags/tag4.xml><?xml version="1.0" encoding="utf-8"?>
<p:tagLst xmlns:a="http://schemas.openxmlformats.org/drawingml/2006/main" xmlns:r="http://schemas.openxmlformats.org/officeDocument/2006/relationships" xmlns:p="http://schemas.openxmlformats.org/presentationml/2006/main">
  <p:tag name="GENSWF_SLIDE_UID" val="{A04AD888-A01C-417A-AB0B-CAB99AC776B4}:338"/>
</p:tagLst>
</file>

<file path=ppt/tags/tag5.xml><?xml version="1.0" encoding="utf-8"?>
<p:tagLst xmlns:a="http://schemas.openxmlformats.org/drawingml/2006/main" xmlns:r="http://schemas.openxmlformats.org/officeDocument/2006/relationships" xmlns:p="http://schemas.openxmlformats.org/presentationml/2006/main">
  <p:tag name="GENSWF_SLIDE_UID" val="{CAB32BB3-EBA8-4436-BDFD-9FC2E15C0039}:361"/>
</p:tagLst>
</file>

<file path=ppt/tags/tag6.xml><?xml version="1.0" encoding="utf-8"?>
<p:tagLst xmlns:a="http://schemas.openxmlformats.org/drawingml/2006/main" xmlns:r="http://schemas.openxmlformats.org/officeDocument/2006/relationships" xmlns:p="http://schemas.openxmlformats.org/presentationml/2006/main">
  <p:tag name="GENSWF_SLIDE_UID" val="{36E217E1-DDF1-4165-B2B5-38D3CBD75711}:362"/>
</p:tagLst>
</file>

<file path=ppt/tags/tag7.xml><?xml version="1.0" encoding="utf-8"?>
<p:tagLst xmlns:a="http://schemas.openxmlformats.org/drawingml/2006/main" xmlns:r="http://schemas.openxmlformats.org/officeDocument/2006/relationships" xmlns:p="http://schemas.openxmlformats.org/presentationml/2006/main">
  <p:tag name="GENSWF_SLIDE_UID" val="{6A03AA80-F780-4586-9B59-C34EF6B66EA6}:326"/>
</p:tagLst>
</file>

<file path=ppt/tags/tag8.xml><?xml version="1.0" encoding="utf-8"?>
<p:tagLst xmlns:a="http://schemas.openxmlformats.org/drawingml/2006/main" xmlns:r="http://schemas.openxmlformats.org/officeDocument/2006/relationships" xmlns:p="http://schemas.openxmlformats.org/presentationml/2006/main">
  <p:tag name="GENSWF_SLIDE_UID" val="{52492E68-0593-4CD5-94D8-A016EF4A4764}:363"/>
</p:tagLst>
</file>

<file path=ppt/tags/tag9.xml><?xml version="1.0" encoding="utf-8"?>
<p:tagLst xmlns:a="http://schemas.openxmlformats.org/drawingml/2006/main" xmlns:r="http://schemas.openxmlformats.org/officeDocument/2006/relationships" xmlns:p="http://schemas.openxmlformats.org/presentationml/2006/main">
  <p:tag name="GENSWF_SLIDE_UID" val="{A98D2F7E-7774-4FB4-96FA-C69822481D37}:364"/>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959</TotalTime>
  <Words>3241</Words>
  <Application>Microsoft Office PowerPoint</Application>
  <PresentationFormat>Widescreen</PresentationFormat>
  <Paragraphs>198</Paragraphs>
  <Slides>37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Aptos</vt:lpstr>
      <vt:lpstr>Arial</vt:lpstr>
      <vt:lpstr>Century Gothic</vt:lpstr>
      <vt:lpstr>Times New Roman</vt:lpstr>
      <vt:lpstr>Wingdings 3</vt:lpstr>
      <vt:lpstr>Wisp</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8 TRUYỀN  VÀ BIẾN ĐỔI CHUYỂN ĐỘNG</dc:title>
  <dc:creator>DELL</dc:creator>
  <cp:lastModifiedBy>Office</cp:lastModifiedBy>
  <cp:revision>111</cp:revision>
  <dcterms:created xsi:type="dcterms:W3CDTF">2023-06-21T22:05:51Z</dcterms:created>
  <dcterms:modified xsi:type="dcterms:W3CDTF">2025-09-30T01:53:05Z</dcterms:modified>
</cp:coreProperties>
</file>