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82" r:id="rId3"/>
    <p:sldId id="259" r:id="rId4"/>
    <p:sldId id="264" r:id="rId5"/>
    <p:sldId id="263" r:id="rId6"/>
    <p:sldId id="260" r:id="rId7"/>
    <p:sldId id="262" r:id="rId8"/>
    <p:sldId id="261" r:id="rId9"/>
    <p:sldId id="276" r:id="rId10"/>
    <p:sldId id="287" r:id="rId11"/>
    <p:sldId id="278" r:id="rId12"/>
    <p:sldId id="280" r:id="rId13"/>
    <p:sldId id="279" r:id="rId14"/>
    <p:sldId id="281" r:id="rId15"/>
    <p:sldId id="269" r:id="rId16"/>
    <p:sldId id="270" r:id="rId17"/>
    <p:sldId id="273" r:id="rId18"/>
    <p:sldId id="275" r:id="rId19"/>
    <p:sldId id="284" r:id="rId20"/>
    <p:sldId id="286" r:id="rId21"/>
    <p:sldId id="272" r:id="rId22"/>
    <p:sldId id="271" r:id="rId23"/>
  </p:sldIdLst>
  <p:sldSz cx="9144000" cy="5143500" type="screen16x9"/>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63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81A66F-A271-4592-ACDF-8EBDCF08A523}" type="datetimeFigureOut">
              <a:rPr lang="en-US" smtClean="0"/>
              <a:t>8/12/2025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D5EDC6-B056-4729-9F25-0BB789562FA0}" type="slidenum">
              <a:rPr lang="en-US" smtClean="0"/>
              <a:t>‹#›</a:t>
            </a:fld>
            <a:endParaRPr lang="en-US"/>
          </a:p>
        </p:txBody>
      </p:sp>
    </p:spTree>
    <p:extLst>
      <p:ext uri="{BB962C8B-B14F-4D97-AF65-F5344CB8AC3E}">
        <p14:creationId xmlns:p14="http://schemas.microsoft.com/office/powerpoint/2010/main" val="526427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D5EDC6-B056-4729-9F25-0BB789562FA0}" type="slidenum">
              <a:rPr lang="en-US" smtClean="0"/>
              <a:t>1</a:t>
            </a:fld>
            <a:endParaRPr lang="en-US"/>
          </a:p>
        </p:txBody>
      </p:sp>
    </p:spTree>
    <p:extLst>
      <p:ext uri="{BB962C8B-B14F-4D97-AF65-F5344CB8AC3E}">
        <p14:creationId xmlns:p14="http://schemas.microsoft.com/office/powerpoint/2010/main" val="3675961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36EF9A-131E-42CA-997F-30DC4514C199}" type="datetimeFigureOut">
              <a:rPr lang="en-US" smtClean="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14415-5CC2-4E84-AF7D-B37EBF6BB591}" type="slidenum">
              <a:rPr lang="en-US" smtClean="0"/>
              <a:t>‹#›</a:t>
            </a:fld>
            <a:endParaRPr lang="en-US"/>
          </a:p>
        </p:txBody>
      </p:sp>
    </p:spTree>
    <p:extLst>
      <p:ext uri="{BB962C8B-B14F-4D97-AF65-F5344CB8AC3E}">
        <p14:creationId xmlns:p14="http://schemas.microsoft.com/office/powerpoint/2010/main" val="1421996205"/>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36EF9A-131E-42CA-997F-30DC4514C199}" type="datetimeFigureOut">
              <a:rPr lang="en-US" smtClean="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14415-5CC2-4E84-AF7D-B37EBF6BB591}" type="slidenum">
              <a:rPr lang="en-US" smtClean="0"/>
              <a:t>‹#›</a:t>
            </a:fld>
            <a:endParaRPr lang="en-US"/>
          </a:p>
        </p:txBody>
      </p:sp>
    </p:spTree>
    <p:extLst>
      <p:ext uri="{BB962C8B-B14F-4D97-AF65-F5344CB8AC3E}">
        <p14:creationId xmlns:p14="http://schemas.microsoft.com/office/powerpoint/2010/main" val="1453683610"/>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36EF9A-131E-42CA-997F-30DC4514C199}" type="datetimeFigureOut">
              <a:rPr lang="en-US" smtClean="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14415-5CC2-4E84-AF7D-B37EBF6BB591}" type="slidenum">
              <a:rPr lang="en-US" smtClean="0"/>
              <a:t>‹#›</a:t>
            </a:fld>
            <a:endParaRPr lang="en-US"/>
          </a:p>
        </p:txBody>
      </p:sp>
    </p:spTree>
    <p:extLst>
      <p:ext uri="{BB962C8B-B14F-4D97-AF65-F5344CB8AC3E}">
        <p14:creationId xmlns:p14="http://schemas.microsoft.com/office/powerpoint/2010/main" val="2837975113"/>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36EF9A-131E-42CA-997F-30DC4514C199}" type="datetimeFigureOut">
              <a:rPr lang="en-US" smtClean="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14415-5CC2-4E84-AF7D-B37EBF6BB591}" type="slidenum">
              <a:rPr lang="en-US" smtClean="0"/>
              <a:t>‹#›</a:t>
            </a:fld>
            <a:endParaRPr lang="en-US"/>
          </a:p>
        </p:txBody>
      </p:sp>
    </p:spTree>
    <p:extLst>
      <p:ext uri="{BB962C8B-B14F-4D97-AF65-F5344CB8AC3E}">
        <p14:creationId xmlns:p14="http://schemas.microsoft.com/office/powerpoint/2010/main" val="263976750"/>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36EF9A-131E-42CA-997F-30DC4514C199}" type="datetimeFigureOut">
              <a:rPr lang="en-US" smtClean="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14415-5CC2-4E84-AF7D-B37EBF6BB591}" type="slidenum">
              <a:rPr lang="en-US" smtClean="0"/>
              <a:t>‹#›</a:t>
            </a:fld>
            <a:endParaRPr lang="en-US"/>
          </a:p>
        </p:txBody>
      </p:sp>
    </p:spTree>
    <p:extLst>
      <p:ext uri="{BB962C8B-B14F-4D97-AF65-F5344CB8AC3E}">
        <p14:creationId xmlns:p14="http://schemas.microsoft.com/office/powerpoint/2010/main" val="462629322"/>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36EF9A-131E-42CA-997F-30DC4514C199}" type="datetimeFigureOut">
              <a:rPr lang="en-US" smtClean="0"/>
              <a:t>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F14415-5CC2-4E84-AF7D-B37EBF6BB591}" type="slidenum">
              <a:rPr lang="en-US" smtClean="0"/>
              <a:t>‹#›</a:t>
            </a:fld>
            <a:endParaRPr lang="en-US"/>
          </a:p>
        </p:txBody>
      </p:sp>
    </p:spTree>
    <p:extLst>
      <p:ext uri="{BB962C8B-B14F-4D97-AF65-F5344CB8AC3E}">
        <p14:creationId xmlns:p14="http://schemas.microsoft.com/office/powerpoint/2010/main" val="90796996"/>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36EF9A-131E-42CA-997F-30DC4514C199}" type="datetimeFigureOut">
              <a:rPr lang="en-US" smtClean="0"/>
              <a:t>8/12/2025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F14415-5CC2-4E84-AF7D-B37EBF6BB591}" type="slidenum">
              <a:rPr lang="en-US" smtClean="0"/>
              <a:t>‹#›</a:t>
            </a:fld>
            <a:endParaRPr lang="en-US"/>
          </a:p>
        </p:txBody>
      </p:sp>
    </p:spTree>
    <p:extLst>
      <p:ext uri="{BB962C8B-B14F-4D97-AF65-F5344CB8AC3E}">
        <p14:creationId xmlns:p14="http://schemas.microsoft.com/office/powerpoint/2010/main" val="3203326852"/>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36EF9A-131E-42CA-997F-30DC4514C199}" type="datetimeFigureOut">
              <a:rPr lang="en-US" smtClean="0"/>
              <a:t>8/12/2025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F14415-5CC2-4E84-AF7D-B37EBF6BB591}" type="slidenum">
              <a:rPr lang="en-US" smtClean="0"/>
              <a:t>‹#›</a:t>
            </a:fld>
            <a:endParaRPr lang="en-US"/>
          </a:p>
        </p:txBody>
      </p:sp>
    </p:spTree>
    <p:extLst>
      <p:ext uri="{BB962C8B-B14F-4D97-AF65-F5344CB8AC3E}">
        <p14:creationId xmlns:p14="http://schemas.microsoft.com/office/powerpoint/2010/main" val="2684102522"/>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36EF9A-131E-42CA-997F-30DC4514C199}" type="datetimeFigureOut">
              <a:rPr lang="en-US" smtClean="0"/>
              <a:t>8/12/2025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F14415-5CC2-4E84-AF7D-B37EBF6BB591}" type="slidenum">
              <a:rPr lang="en-US" smtClean="0"/>
              <a:t>‹#›</a:t>
            </a:fld>
            <a:endParaRPr lang="en-US"/>
          </a:p>
        </p:txBody>
      </p:sp>
    </p:spTree>
    <p:extLst>
      <p:ext uri="{BB962C8B-B14F-4D97-AF65-F5344CB8AC3E}">
        <p14:creationId xmlns:p14="http://schemas.microsoft.com/office/powerpoint/2010/main" val="3901324137"/>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36EF9A-131E-42CA-997F-30DC4514C199}" type="datetimeFigureOut">
              <a:rPr lang="en-US" smtClean="0"/>
              <a:t>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F14415-5CC2-4E84-AF7D-B37EBF6BB591}" type="slidenum">
              <a:rPr lang="en-US" smtClean="0"/>
              <a:t>‹#›</a:t>
            </a:fld>
            <a:endParaRPr lang="en-US"/>
          </a:p>
        </p:txBody>
      </p:sp>
    </p:spTree>
    <p:extLst>
      <p:ext uri="{BB962C8B-B14F-4D97-AF65-F5344CB8AC3E}">
        <p14:creationId xmlns:p14="http://schemas.microsoft.com/office/powerpoint/2010/main" val="3586706018"/>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36EF9A-131E-42CA-997F-30DC4514C199}" type="datetimeFigureOut">
              <a:rPr lang="en-US" smtClean="0"/>
              <a:t>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F14415-5CC2-4E84-AF7D-B37EBF6BB591}" type="slidenum">
              <a:rPr lang="en-US" smtClean="0"/>
              <a:t>‹#›</a:t>
            </a:fld>
            <a:endParaRPr lang="en-US"/>
          </a:p>
        </p:txBody>
      </p:sp>
    </p:spTree>
    <p:extLst>
      <p:ext uri="{BB962C8B-B14F-4D97-AF65-F5344CB8AC3E}">
        <p14:creationId xmlns:p14="http://schemas.microsoft.com/office/powerpoint/2010/main" val="1612877020"/>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36EF9A-131E-42CA-997F-30DC4514C199}" type="datetimeFigureOut">
              <a:rPr lang="en-US" smtClean="0"/>
              <a:t>8/12/2025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F14415-5CC2-4E84-AF7D-B37EBF6BB591}" type="slidenum">
              <a:rPr lang="en-US" smtClean="0"/>
              <a:t>‹#›</a:t>
            </a:fld>
            <a:endParaRPr lang="en-US"/>
          </a:p>
        </p:txBody>
      </p:sp>
    </p:spTree>
    <p:extLst>
      <p:ext uri="{BB962C8B-B14F-4D97-AF65-F5344CB8AC3E}">
        <p14:creationId xmlns:p14="http://schemas.microsoft.com/office/powerpoint/2010/main" val="2151628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gif"/><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2" descr="EJ02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7411" name="Text Box 3"/>
          <p:cNvSpPr txBox="1">
            <a:spLocks noChangeArrowheads="1"/>
          </p:cNvSpPr>
          <p:nvPr/>
        </p:nvSpPr>
        <p:spPr bwMode="auto">
          <a:xfrm>
            <a:off x="1219200" y="2914650"/>
            <a:ext cx="6858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solidFill>
                  <a:srgbClr val="CC0000"/>
                </a:solidFill>
                <a:latin typeface="Times New Roman" pitchFamily="18" charset="0"/>
              </a:rPr>
              <a:t>NHIỆT LIỆT CHÀO MỪNG </a:t>
            </a:r>
          </a:p>
          <a:p>
            <a:pPr algn="ctr">
              <a:spcBef>
                <a:spcPct val="50000"/>
              </a:spcBef>
            </a:pPr>
            <a:r>
              <a:rPr lang="en-US" altLang="en-US" sz="2400" b="1">
                <a:solidFill>
                  <a:srgbClr val="CC0000"/>
                </a:solidFill>
                <a:latin typeface="Times New Roman" pitchFamily="18" charset="0"/>
              </a:rPr>
              <a:t>THẦY CÔ VỀ DỰ TIẾT HỌC</a:t>
            </a:r>
          </a:p>
        </p:txBody>
      </p:sp>
      <p:pic>
        <p:nvPicPr>
          <p:cNvPr id="17412" name="Picture 4" descr="spin"/>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52801" y="2514601"/>
            <a:ext cx="447675" cy="335756"/>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5" descr="spin"/>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810001" y="2514601"/>
            <a:ext cx="447675" cy="335756"/>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spin"/>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267201" y="2514601"/>
            <a:ext cx="447675" cy="335756"/>
          </a:xfrm>
          <a:prstGeom prst="rect">
            <a:avLst/>
          </a:prstGeom>
          <a:noFill/>
          <a:extLst>
            <a:ext uri="{909E8E84-426E-40DD-AFC4-6F175D3DCCD1}">
              <a14:hiddenFill xmlns:a14="http://schemas.microsoft.com/office/drawing/2010/main">
                <a:solidFill>
                  <a:srgbClr val="FFFFFF"/>
                </a:solidFill>
              </a14:hiddenFill>
            </a:ext>
          </a:extLst>
        </p:spPr>
      </p:pic>
      <p:pic>
        <p:nvPicPr>
          <p:cNvPr id="17415" name="Picture 7" descr="spin"/>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724401" y="2514601"/>
            <a:ext cx="447675" cy="335756"/>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spin"/>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181601" y="2514601"/>
            <a:ext cx="447675" cy="335756"/>
          </a:xfrm>
          <a:prstGeom prst="rect">
            <a:avLst/>
          </a:prstGeom>
          <a:noFill/>
          <a:extLst>
            <a:ext uri="{909E8E84-426E-40DD-AFC4-6F175D3DCCD1}">
              <a14:hiddenFill xmlns:a14="http://schemas.microsoft.com/office/drawing/2010/main">
                <a:solidFill>
                  <a:srgbClr val="FFFFFF"/>
                </a:solidFill>
              </a14:hiddenFill>
            </a:ext>
          </a:extLst>
        </p:spPr>
      </p:pic>
      <p:sp>
        <p:nvSpPr>
          <p:cNvPr id="17417" name="Oval 9"/>
          <p:cNvSpPr>
            <a:spLocks noChangeArrowheads="1"/>
          </p:cNvSpPr>
          <p:nvPr/>
        </p:nvSpPr>
        <p:spPr bwMode="auto">
          <a:xfrm>
            <a:off x="1371600" y="1085850"/>
            <a:ext cx="1066800" cy="628650"/>
          </a:xfrm>
          <a:prstGeom prst="ellipse">
            <a:avLst/>
          </a:prstGeom>
          <a:noFill/>
          <a:ln w="38100" cmpd="dbl">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dirty="0">
                <a:solidFill>
                  <a:schemeClr val="accent2"/>
                </a:solidFill>
              </a:rPr>
              <a:t>LỚP </a:t>
            </a:r>
            <a:r>
              <a:rPr lang="en-US" altLang="en-US" dirty="0" smtClean="0">
                <a:solidFill>
                  <a:schemeClr val="accent2"/>
                </a:solidFill>
              </a:rPr>
              <a:t>6D</a:t>
            </a:r>
            <a:endParaRPr lang="en-US" altLang="en-US" dirty="0">
              <a:solidFill>
                <a:schemeClr val="accent2"/>
              </a:solidFill>
            </a:endParaRPr>
          </a:p>
        </p:txBody>
      </p:sp>
    </p:spTree>
    <p:custDataLst>
      <p:tags r:id="rId1"/>
    </p:custDataLst>
    <p:extLst>
      <p:ext uri="{BB962C8B-B14F-4D97-AF65-F5344CB8AC3E}">
        <p14:creationId xmlns:p14="http://schemas.microsoft.com/office/powerpoint/2010/main" val="2563515379"/>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5146" y="460677"/>
            <a:ext cx="2514600" cy="369332"/>
          </a:xfrm>
          <a:prstGeom prst="rect">
            <a:avLst/>
          </a:prstGeom>
          <a:noFill/>
        </p:spPr>
        <p:txBody>
          <a:bodyPr wrap="square" rtlCol="0">
            <a:spAutoFit/>
          </a:bodyPr>
          <a:lstStyle/>
          <a:p>
            <a:r>
              <a:rPr lang="en-US" b="1" u="sng" dirty="0" smtClean="0"/>
              <a:t>PHIẾU HỌC TẬP</a:t>
            </a:r>
            <a:endParaRPr lang="en-US" b="1" u="sng" dirty="0"/>
          </a:p>
        </p:txBody>
      </p:sp>
      <p:sp>
        <p:nvSpPr>
          <p:cNvPr id="3" name="TextBox 2"/>
          <p:cNvSpPr txBox="1"/>
          <p:nvPr/>
        </p:nvSpPr>
        <p:spPr>
          <a:xfrm>
            <a:off x="762000" y="101084"/>
            <a:ext cx="7086600" cy="369332"/>
          </a:xfrm>
          <a:prstGeom prst="rect">
            <a:avLst/>
          </a:prstGeom>
          <a:noFill/>
        </p:spPr>
        <p:txBody>
          <a:bodyPr wrap="square" rtlCol="0">
            <a:spAutoFit/>
          </a:bodyPr>
          <a:lstStyle/>
          <a:p>
            <a:r>
              <a:rPr lang="en-US" b="1" dirty="0" err="1" smtClean="0"/>
              <a:t>Quan</a:t>
            </a:r>
            <a:r>
              <a:rPr lang="en-US" b="1" dirty="0" smtClean="0"/>
              <a:t> </a:t>
            </a:r>
            <a:r>
              <a:rPr lang="en-US" b="1" dirty="0" err="1" smtClean="0"/>
              <a:t>sát</a:t>
            </a:r>
            <a:r>
              <a:rPr lang="en-US" b="1" dirty="0"/>
              <a:t> </a:t>
            </a:r>
            <a:r>
              <a:rPr lang="en-US" b="1" dirty="0" err="1" smtClean="0"/>
              <a:t>các</a:t>
            </a:r>
            <a:r>
              <a:rPr lang="en-US" b="1" dirty="0" smtClean="0"/>
              <a:t> </a:t>
            </a:r>
            <a:r>
              <a:rPr lang="en-US" b="1" dirty="0" err="1" smtClean="0"/>
              <a:t>hình</a:t>
            </a:r>
            <a:r>
              <a:rPr lang="en-US" b="1" dirty="0" smtClean="0"/>
              <a:t> </a:t>
            </a:r>
            <a:r>
              <a:rPr lang="en-US" b="1" dirty="0" err="1" smtClean="0"/>
              <a:t>ảnh</a:t>
            </a:r>
            <a:r>
              <a:rPr lang="en-US" b="1" dirty="0" smtClean="0"/>
              <a:t> </a:t>
            </a:r>
            <a:r>
              <a:rPr lang="en-US" b="1" dirty="0" err="1" smtClean="0"/>
              <a:t>sau</a:t>
            </a:r>
            <a:r>
              <a:rPr lang="en-US" b="1" dirty="0" smtClean="0"/>
              <a:t>, </a:t>
            </a:r>
            <a:r>
              <a:rPr lang="en-US" b="1" dirty="0" err="1" smtClean="0"/>
              <a:t>thảo</a:t>
            </a:r>
            <a:r>
              <a:rPr lang="en-US" b="1" dirty="0" smtClean="0"/>
              <a:t> </a:t>
            </a:r>
            <a:r>
              <a:rPr lang="en-US" b="1" dirty="0" err="1" smtClean="0"/>
              <a:t>luận</a:t>
            </a:r>
            <a:r>
              <a:rPr lang="en-US" b="1" dirty="0" smtClean="0"/>
              <a:t> </a:t>
            </a:r>
            <a:r>
              <a:rPr lang="en-US" b="1" dirty="0" err="1" smtClean="0"/>
              <a:t>nhóm</a:t>
            </a:r>
            <a:r>
              <a:rPr lang="en-US" b="1" dirty="0" smtClean="0"/>
              <a:t>, </a:t>
            </a:r>
            <a:r>
              <a:rPr lang="en-US" b="1" dirty="0" err="1" smtClean="0"/>
              <a:t>hoàn</a:t>
            </a:r>
            <a:r>
              <a:rPr lang="en-US" b="1" dirty="0" smtClean="0"/>
              <a:t> </a:t>
            </a:r>
            <a:r>
              <a:rPr lang="en-US" b="1" dirty="0" err="1" smtClean="0"/>
              <a:t>thành</a:t>
            </a:r>
            <a:r>
              <a:rPr lang="en-US" b="1" dirty="0" smtClean="0"/>
              <a:t> </a:t>
            </a:r>
            <a:r>
              <a:rPr lang="en-US" b="1" dirty="0" err="1" smtClean="0"/>
              <a:t>Phiếu</a:t>
            </a:r>
            <a:r>
              <a:rPr lang="en-US" b="1" dirty="0" smtClean="0"/>
              <a:t> </a:t>
            </a:r>
            <a:r>
              <a:rPr lang="en-US" b="1" dirty="0" err="1" smtClean="0"/>
              <a:t>học</a:t>
            </a:r>
            <a:r>
              <a:rPr lang="en-US" b="1" dirty="0" smtClean="0"/>
              <a:t> </a:t>
            </a:r>
            <a:r>
              <a:rPr lang="en-US" b="1" dirty="0" err="1" smtClean="0"/>
              <a:t>tập</a:t>
            </a:r>
            <a:endParaRPr lang="en-US" b="1" dirty="0"/>
          </a:p>
        </p:txBody>
      </p:sp>
      <p:sp>
        <p:nvSpPr>
          <p:cNvPr id="4" name="Isosceles Triangle 3"/>
          <p:cNvSpPr/>
          <p:nvPr/>
        </p:nvSpPr>
        <p:spPr>
          <a:xfrm rot="10800000">
            <a:off x="342900" y="200435"/>
            <a:ext cx="419100" cy="26086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313584775"/>
              </p:ext>
            </p:extLst>
          </p:nvPr>
        </p:nvGraphicFramePr>
        <p:xfrm>
          <a:off x="152400" y="971550"/>
          <a:ext cx="8839200" cy="3613820"/>
        </p:xfrm>
        <a:graphic>
          <a:graphicData uri="http://schemas.openxmlformats.org/drawingml/2006/table">
            <a:tbl>
              <a:tblPr firstRow="1" bandRow="1">
                <a:tableStyleId>{8EC20E35-A176-4012-BC5E-935CFFF8708E}</a:tableStyleId>
              </a:tblPr>
              <a:tblGrid>
                <a:gridCol w="838199"/>
                <a:gridCol w="533400"/>
                <a:gridCol w="838201"/>
                <a:gridCol w="4953000"/>
                <a:gridCol w="838200"/>
                <a:gridCol w="838200"/>
              </a:tblGrid>
              <a:tr h="334845">
                <a:tc rowSpan="2">
                  <a:txBody>
                    <a:bodyPr/>
                    <a:lstStyle/>
                    <a:p>
                      <a:pPr algn="ctr"/>
                      <a:r>
                        <a:rPr lang="en-US" sz="1600" b="1" dirty="0" err="1" smtClean="0">
                          <a:solidFill>
                            <a:schemeClr val="tx1"/>
                          </a:solidFill>
                        </a:rPr>
                        <a:t>Trường</a:t>
                      </a:r>
                      <a:r>
                        <a:rPr lang="en-US" sz="1600" b="1" baseline="0" dirty="0" smtClean="0">
                          <a:solidFill>
                            <a:schemeClr val="tx1"/>
                          </a:solidFill>
                        </a:rPr>
                        <a:t> </a:t>
                      </a:r>
                      <a:r>
                        <a:rPr lang="en-US" sz="1600" b="1" baseline="0" dirty="0" err="1" smtClean="0">
                          <a:solidFill>
                            <a:schemeClr val="tx1"/>
                          </a:solidFill>
                        </a:rPr>
                        <a:t>hợp</a:t>
                      </a:r>
                      <a:r>
                        <a:rPr lang="en-US" sz="1600" b="1" baseline="0" dirty="0" smtClean="0">
                          <a:solidFill>
                            <a:schemeClr val="tx1"/>
                          </a:solidFill>
                        </a:rPr>
                        <a:t> </a:t>
                      </a:r>
                      <a:r>
                        <a:rPr lang="en-US" sz="1600" b="1" baseline="0" dirty="0" err="1" smtClean="0">
                          <a:solidFill>
                            <a:schemeClr val="tx1"/>
                          </a:solidFill>
                        </a:rPr>
                        <a:t>số</a:t>
                      </a:r>
                      <a:r>
                        <a:rPr lang="en-US" sz="1600" b="1" baseline="0" dirty="0" smtClean="0">
                          <a:solidFill>
                            <a:schemeClr val="tx1"/>
                          </a:solidFill>
                        </a:rPr>
                        <a:t>…</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dirty="0" err="1" smtClean="0">
                          <a:solidFill>
                            <a:schemeClr val="tx1"/>
                          </a:solidFill>
                        </a:rPr>
                        <a:t>Lực</a:t>
                      </a:r>
                      <a:r>
                        <a:rPr lang="en-US" baseline="0" dirty="0" smtClean="0">
                          <a:solidFill>
                            <a:schemeClr val="tx1"/>
                          </a:solidFill>
                        </a:rPr>
                        <a:t> ma </a:t>
                      </a:r>
                      <a:r>
                        <a:rPr lang="en-US" baseline="0" dirty="0" err="1" smtClean="0">
                          <a:solidFill>
                            <a:schemeClr val="tx1"/>
                          </a:solidFill>
                        </a:rPr>
                        <a:t>sát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b="1" dirty="0" err="1" smtClean="0">
                          <a:solidFill>
                            <a:schemeClr val="tx1"/>
                          </a:solidFill>
                        </a:rPr>
                        <a:t>Lực</a:t>
                      </a:r>
                      <a:r>
                        <a:rPr lang="en-US" b="1" baseline="0" dirty="0" smtClean="0">
                          <a:solidFill>
                            <a:schemeClr val="tx1"/>
                          </a:solidFill>
                        </a:rPr>
                        <a:t> ma </a:t>
                      </a:r>
                      <a:r>
                        <a:rPr lang="en-US" b="1" baseline="0" dirty="0" err="1" smtClean="0">
                          <a:solidFill>
                            <a:schemeClr val="tx1"/>
                          </a:solidFill>
                        </a:rPr>
                        <a:t>sát</a:t>
                      </a:r>
                      <a:r>
                        <a:rPr lang="en-US" b="1" baseline="0" dirty="0" smtClean="0">
                          <a:solidFill>
                            <a:schemeClr val="tx1"/>
                          </a:solidFill>
                        </a:rPr>
                        <a:t> </a:t>
                      </a:r>
                      <a:r>
                        <a:rPr lang="en-US" b="1" baseline="0" dirty="0" err="1" smtClean="0">
                          <a:solidFill>
                            <a:schemeClr val="tx1"/>
                          </a:solidFill>
                        </a:rPr>
                        <a:t>tạo</a:t>
                      </a:r>
                      <a:r>
                        <a:rPr lang="en-US" b="1" baseline="0" dirty="0" smtClean="0">
                          <a:solidFill>
                            <a:schemeClr val="tx1"/>
                          </a:solidFill>
                        </a:rPr>
                        <a:t> </a:t>
                      </a:r>
                      <a:r>
                        <a:rPr lang="en-US" b="1" baseline="0" dirty="0" err="1" smtClean="0">
                          <a:solidFill>
                            <a:schemeClr val="tx1"/>
                          </a:solidFill>
                        </a:rPr>
                        <a:t>ra</a:t>
                      </a:r>
                      <a:r>
                        <a:rPr lang="en-US" b="1" baseline="0" dirty="0" smtClean="0">
                          <a:solidFill>
                            <a:schemeClr val="tx1"/>
                          </a:solidFill>
                        </a:rPr>
                        <a:t> do </a:t>
                      </a:r>
                      <a:r>
                        <a:rPr lang="en-US" b="1" baseline="0" dirty="0" err="1" smtClean="0">
                          <a:solidFill>
                            <a:schemeClr val="tx1"/>
                          </a:solidFill>
                        </a:rPr>
                        <a:t>sự</a:t>
                      </a:r>
                      <a:r>
                        <a:rPr lang="en-US" b="1" baseline="0" dirty="0" smtClean="0">
                          <a:solidFill>
                            <a:schemeClr val="tx1"/>
                          </a:solidFill>
                        </a:rPr>
                        <a:t> </a:t>
                      </a:r>
                      <a:r>
                        <a:rPr lang="en-US" b="1" baseline="0" dirty="0" err="1" smtClean="0">
                          <a:solidFill>
                            <a:schemeClr val="tx1"/>
                          </a:solidFill>
                        </a:rPr>
                        <a:t>tiếp</a:t>
                      </a:r>
                      <a:r>
                        <a:rPr lang="en-US" b="1" baseline="0" dirty="0" smtClean="0">
                          <a:solidFill>
                            <a:schemeClr val="tx1"/>
                          </a:solidFill>
                        </a:rPr>
                        <a:t> </a:t>
                      </a:r>
                      <a:r>
                        <a:rPr lang="en-US" b="1" baseline="0" dirty="0" err="1" smtClean="0">
                          <a:solidFill>
                            <a:schemeClr val="tx1"/>
                          </a:solidFill>
                        </a:rPr>
                        <a:t>xúc</a:t>
                      </a:r>
                      <a:r>
                        <a:rPr lang="en-US" b="1" baseline="0" dirty="0" smtClean="0">
                          <a:solidFill>
                            <a:schemeClr val="tx1"/>
                          </a:solidFill>
                        </a:rPr>
                        <a:t> </a:t>
                      </a:r>
                      <a:r>
                        <a:rPr lang="en-US" b="1" baseline="0" dirty="0" err="1" smtClean="0">
                          <a:solidFill>
                            <a:schemeClr val="tx1"/>
                          </a:solidFill>
                        </a:rPr>
                        <a:t>của</a:t>
                      </a:r>
                      <a:r>
                        <a:rPr lang="en-US" b="1" baseline="0" dirty="0" smtClean="0">
                          <a:solidFill>
                            <a:schemeClr val="tx1"/>
                          </a:solidFill>
                        </a:rPr>
                        <a:t>….</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dirty="0" err="1" smtClean="0">
                          <a:solidFill>
                            <a:schemeClr val="tx1"/>
                          </a:solidFill>
                        </a:rPr>
                        <a:t>Loại</a:t>
                      </a:r>
                      <a:r>
                        <a:rPr lang="en-US" baseline="0" dirty="0" smtClean="0">
                          <a:solidFill>
                            <a:schemeClr val="tx1"/>
                          </a:solidFill>
                        </a:rPr>
                        <a:t> </a:t>
                      </a:r>
                      <a:r>
                        <a:rPr lang="en-US" baseline="0" dirty="0" err="1" smtClean="0">
                          <a:solidFill>
                            <a:schemeClr val="tx1"/>
                          </a:solidFill>
                        </a:rPr>
                        <a:t>lực</a:t>
                      </a:r>
                      <a:r>
                        <a:rPr lang="en-US" baseline="0" dirty="0" smtClean="0">
                          <a:solidFill>
                            <a:schemeClr val="tx1"/>
                          </a:solidFill>
                        </a:rPr>
                        <a:t> ma </a:t>
                      </a:r>
                      <a:r>
                        <a:rPr lang="en-US" baseline="0" dirty="0" err="1" smtClean="0">
                          <a:solidFill>
                            <a:schemeClr val="tx1"/>
                          </a:solidFill>
                        </a:rPr>
                        <a:t>sát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6239">
                <a:tc vMerge="1">
                  <a:txBody>
                    <a:bodyPr/>
                    <a:lstStyle/>
                    <a:p>
                      <a:endParaRPr lang="en-US"/>
                    </a:p>
                  </a:txBody>
                  <a:tcPr/>
                </a:tc>
                <a:tc>
                  <a:txBody>
                    <a:bodyPr/>
                    <a:lstStyle/>
                    <a:p>
                      <a:pPr algn="ctr"/>
                      <a:r>
                        <a:rPr lang="en-US" b="1" dirty="0" err="1" smtClean="0">
                          <a:solidFill>
                            <a:schemeClr val="tx1"/>
                          </a:solidFill>
                        </a:rPr>
                        <a:t>Có</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err="1" smtClean="0">
                          <a:solidFill>
                            <a:schemeClr val="tx1"/>
                          </a:solidFill>
                        </a:rPr>
                        <a:t>Không</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a:txBody>
                    <a:bodyPr/>
                    <a:lstStyle/>
                    <a:p>
                      <a:pPr algn="ctr"/>
                      <a:r>
                        <a:rPr lang="en-US" b="1" dirty="0" err="1" smtClean="0">
                          <a:solidFill>
                            <a:schemeClr val="tx1"/>
                          </a:solidFill>
                        </a:rPr>
                        <a:t>Trượt</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b="1" dirty="0" err="1" smtClean="0">
                          <a:solidFill>
                            <a:schemeClr val="tx1"/>
                          </a:solidFill>
                        </a:rPr>
                        <a:t>Nghỉ</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b="1" dirty="0" smtClean="0">
                          <a:solidFill>
                            <a:schemeClr val="tx1"/>
                          </a:solidFill>
                        </a:rPr>
                        <a:t>1</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err="1" smtClean="0">
                          <a:solidFill>
                            <a:schemeClr val="tx1"/>
                          </a:solidFill>
                        </a:rPr>
                        <a:t>Má</a:t>
                      </a:r>
                      <a:r>
                        <a:rPr lang="en-US" sz="1600" b="1" baseline="0" dirty="0" smtClean="0">
                          <a:solidFill>
                            <a:schemeClr val="tx1"/>
                          </a:solidFill>
                        </a:rPr>
                        <a:t> </a:t>
                      </a:r>
                      <a:r>
                        <a:rPr lang="en-US" sz="1600" b="1" baseline="0" dirty="0" err="1" smtClean="0">
                          <a:solidFill>
                            <a:schemeClr val="tx1"/>
                          </a:solidFill>
                        </a:rPr>
                        <a:t>ph</a:t>
                      </a:r>
                      <a:r>
                        <a:rPr lang="en-US" sz="1600" b="1" dirty="0" err="1" smtClean="0">
                          <a:solidFill>
                            <a:schemeClr val="tx1"/>
                          </a:solidFill>
                        </a:rPr>
                        <a:t>anh</a:t>
                      </a:r>
                      <a:r>
                        <a:rPr lang="en-US" sz="1600" b="1" baseline="0" dirty="0" smtClean="0">
                          <a:solidFill>
                            <a:schemeClr val="tx1"/>
                          </a:solidFill>
                        </a:rPr>
                        <a:t> </a:t>
                      </a:r>
                      <a:r>
                        <a:rPr lang="en-US" sz="1600" b="1" baseline="0" dirty="0" err="1" smtClean="0">
                          <a:solidFill>
                            <a:schemeClr val="tx1"/>
                          </a:solidFill>
                        </a:rPr>
                        <a:t>với</a:t>
                      </a:r>
                      <a:r>
                        <a:rPr lang="en-US" sz="1600" b="1" baseline="0" dirty="0" smtClean="0">
                          <a:solidFill>
                            <a:schemeClr val="tx1"/>
                          </a:solidFill>
                        </a:rPr>
                        <a:t> </a:t>
                      </a:r>
                      <a:r>
                        <a:rPr lang="en-US" sz="1600" b="1" baseline="0" dirty="0" err="1" smtClean="0">
                          <a:solidFill>
                            <a:schemeClr val="tx1"/>
                          </a:solidFill>
                        </a:rPr>
                        <a:t>vành</a:t>
                      </a:r>
                      <a:r>
                        <a:rPr lang="en-US" sz="1600" b="1" baseline="0" dirty="0" smtClean="0">
                          <a:solidFill>
                            <a:schemeClr val="tx1"/>
                          </a:solidFill>
                        </a:rPr>
                        <a:t>( </a:t>
                      </a:r>
                      <a:r>
                        <a:rPr lang="en-US" sz="1600" b="1" baseline="0" dirty="0" err="1" smtClean="0">
                          <a:solidFill>
                            <a:schemeClr val="tx1"/>
                          </a:solidFill>
                        </a:rPr>
                        <a:t>xe</a:t>
                      </a:r>
                      <a:r>
                        <a:rPr lang="en-US" sz="1600" b="1" baseline="0" dirty="0" smtClean="0">
                          <a:solidFill>
                            <a:schemeClr val="tx1"/>
                          </a:solidFill>
                        </a:rPr>
                        <a:t> </a:t>
                      </a:r>
                      <a:r>
                        <a:rPr lang="en-US" sz="1600" b="1" baseline="0" dirty="0" err="1" smtClean="0">
                          <a:solidFill>
                            <a:schemeClr val="tx1"/>
                          </a:solidFill>
                        </a:rPr>
                        <a:t>đang</a:t>
                      </a:r>
                      <a:r>
                        <a:rPr lang="en-US" sz="1600" b="1" baseline="0" dirty="0" smtClean="0">
                          <a:solidFill>
                            <a:schemeClr val="tx1"/>
                          </a:solidFill>
                        </a:rPr>
                        <a:t> </a:t>
                      </a:r>
                      <a:r>
                        <a:rPr lang="en-US" sz="1600" b="1" baseline="0" dirty="0" err="1" smtClean="0">
                          <a:solidFill>
                            <a:schemeClr val="tx1"/>
                          </a:solidFill>
                        </a:rPr>
                        <a:t>chuyển</a:t>
                      </a:r>
                      <a:r>
                        <a:rPr lang="en-US" sz="1600" b="1" baseline="0" dirty="0" smtClean="0">
                          <a:solidFill>
                            <a:schemeClr val="tx1"/>
                          </a:solidFill>
                        </a:rPr>
                        <a:t> </a:t>
                      </a:r>
                      <a:r>
                        <a:rPr lang="en-US" sz="1600" b="1" baseline="0" dirty="0" err="1" smtClean="0">
                          <a:solidFill>
                            <a:schemeClr val="tx1"/>
                          </a:solidFill>
                        </a:rPr>
                        <a:t>động</a:t>
                      </a:r>
                      <a:r>
                        <a:rPr lang="en-US" sz="1600" b="1" baseline="0" dirty="0" smtClean="0">
                          <a:solidFill>
                            <a:schemeClr val="tx1"/>
                          </a:solidFill>
                        </a:rPr>
                        <a:t>, </a:t>
                      </a:r>
                      <a:r>
                        <a:rPr lang="en-US" sz="1600" b="1" baseline="0" dirty="0" err="1" smtClean="0">
                          <a:solidFill>
                            <a:schemeClr val="tx1"/>
                          </a:solidFill>
                        </a:rPr>
                        <a:t>khi</a:t>
                      </a:r>
                      <a:r>
                        <a:rPr lang="en-US" sz="1600" b="1" baseline="0" dirty="0" smtClean="0">
                          <a:solidFill>
                            <a:schemeClr val="tx1"/>
                          </a:solidFill>
                        </a:rPr>
                        <a:t> </a:t>
                      </a:r>
                      <a:r>
                        <a:rPr lang="en-US" sz="1600" b="1" baseline="0" dirty="0" err="1" smtClean="0">
                          <a:solidFill>
                            <a:schemeClr val="tx1"/>
                          </a:solidFill>
                        </a:rPr>
                        <a:t>phanh</a:t>
                      </a:r>
                      <a:r>
                        <a:rPr lang="en-US" sz="1600" b="1" baseline="0" dirty="0" smtClean="0">
                          <a:solidFill>
                            <a:schemeClr val="tx1"/>
                          </a:solidFill>
                        </a:rPr>
                        <a:t> </a:t>
                      </a:r>
                      <a:r>
                        <a:rPr lang="en-US" sz="1600" b="1" baseline="0" dirty="0" err="1" smtClean="0">
                          <a:solidFill>
                            <a:schemeClr val="tx1"/>
                          </a:solidFill>
                        </a:rPr>
                        <a:t>má</a:t>
                      </a:r>
                      <a:r>
                        <a:rPr lang="en-US" sz="1600" b="1" baseline="0" dirty="0" smtClean="0">
                          <a:solidFill>
                            <a:schemeClr val="tx1"/>
                          </a:solidFill>
                        </a:rPr>
                        <a:t> </a:t>
                      </a:r>
                      <a:r>
                        <a:rPr lang="en-US" sz="1600" b="1" baseline="0" dirty="0" err="1" smtClean="0">
                          <a:solidFill>
                            <a:schemeClr val="tx1"/>
                          </a:solidFill>
                        </a:rPr>
                        <a:t>phanh</a:t>
                      </a:r>
                      <a:r>
                        <a:rPr lang="en-US" sz="1600" b="1" baseline="0" dirty="0" smtClean="0">
                          <a:solidFill>
                            <a:schemeClr val="tx1"/>
                          </a:solidFill>
                        </a:rPr>
                        <a:t> </a:t>
                      </a:r>
                      <a:r>
                        <a:rPr lang="en-US" sz="1600" b="1" baseline="0" dirty="0" err="1" smtClean="0">
                          <a:solidFill>
                            <a:schemeClr val="tx1"/>
                          </a:solidFill>
                        </a:rPr>
                        <a:t>giữ</a:t>
                      </a:r>
                      <a:r>
                        <a:rPr lang="en-US" sz="1600" b="1" baseline="0" dirty="0" smtClean="0">
                          <a:solidFill>
                            <a:schemeClr val="tx1"/>
                          </a:solidFill>
                        </a:rPr>
                        <a:t> </a:t>
                      </a:r>
                      <a:r>
                        <a:rPr lang="en-US" sz="1600" b="1" baseline="0" dirty="0" err="1" smtClean="0">
                          <a:solidFill>
                            <a:schemeClr val="tx1"/>
                          </a:solidFill>
                        </a:rPr>
                        <a:t>bánh</a:t>
                      </a:r>
                      <a:r>
                        <a:rPr lang="en-US" sz="1600" b="1" baseline="0" dirty="0" smtClean="0">
                          <a:solidFill>
                            <a:schemeClr val="tx1"/>
                          </a:solidFill>
                        </a:rPr>
                        <a:t> </a:t>
                      </a:r>
                      <a:r>
                        <a:rPr lang="en-US" sz="1600" b="1" baseline="0" dirty="0" err="1" smtClean="0">
                          <a:solidFill>
                            <a:schemeClr val="tx1"/>
                          </a:solidFill>
                        </a:rPr>
                        <a:t>xe</a:t>
                      </a:r>
                      <a:r>
                        <a:rPr lang="en-US" sz="1600" b="1" baseline="0" dirty="0" smtClean="0">
                          <a:solidFill>
                            <a:schemeClr val="tx1"/>
                          </a:solidFill>
                        </a:rPr>
                        <a:t> </a:t>
                      </a:r>
                      <a:r>
                        <a:rPr lang="en-US" sz="1600" b="1" baseline="0" dirty="0" err="1" smtClean="0">
                          <a:solidFill>
                            <a:schemeClr val="tx1"/>
                          </a:solidFill>
                        </a:rPr>
                        <a:t>không</a:t>
                      </a:r>
                      <a:r>
                        <a:rPr lang="en-US" sz="1600" b="1" baseline="0" dirty="0" smtClean="0">
                          <a:solidFill>
                            <a:schemeClr val="tx1"/>
                          </a:solidFill>
                        </a:rPr>
                        <a:t> quay </a:t>
                      </a:r>
                      <a:r>
                        <a:rPr lang="en-US" sz="1600" b="1" baseline="0" dirty="0" err="1" smtClean="0">
                          <a:solidFill>
                            <a:schemeClr val="tx1"/>
                          </a:solidFill>
                        </a:rPr>
                        <a:t>được</a:t>
                      </a:r>
                      <a:r>
                        <a:rPr lang="en-US" sz="1600" b="1" baseline="0" dirty="0" smtClean="0">
                          <a:solidFill>
                            <a:schemeClr val="tx1"/>
                          </a:solidFill>
                        </a:rPr>
                        <a:t> </a:t>
                      </a:r>
                      <a:r>
                        <a:rPr lang="en-US" sz="1600" b="1" baseline="0" dirty="0" err="1" smtClean="0">
                          <a:solidFill>
                            <a:schemeClr val="tx1"/>
                          </a:solidFill>
                        </a:rPr>
                        <a:t>nữa</a:t>
                      </a:r>
                      <a:r>
                        <a:rPr lang="en-US" sz="1600" b="1" baseline="0" dirty="0" smtClean="0">
                          <a:solidFill>
                            <a:schemeClr val="tx1"/>
                          </a:solidFill>
                        </a:rPr>
                        <a:t>)</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31844">
                <a:tc>
                  <a:txBody>
                    <a:bodyPr/>
                    <a:lstStyle/>
                    <a:p>
                      <a:pPr algn="ctr"/>
                      <a:r>
                        <a:rPr lang="en-US" b="1" dirty="0" smtClean="0">
                          <a:solidFill>
                            <a:schemeClr val="tx1"/>
                          </a:solidFill>
                        </a:rPr>
                        <a:t>2</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b="1" dirty="0" smtClean="0">
                          <a:solidFill>
                            <a:schemeClr val="tx1"/>
                          </a:solidFill>
                        </a:rPr>
                        <a:t>3</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b="1" dirty="0" smtClean="0">
                          <a:solidFill>
                            <a:schemeClr val="tx1"/>
                          </a:solidFill>
                        </a:rPr>
                        <a:t>4</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b="1" dirty="0" smtClean="0">
                          <a:solidFill>
                            <a:schemeClr val="tx1"/>
                          </a:solidFill>
                        </a:rPr>
                        <a:t>5</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b="1" dirty="0" smtClean="0">
                          <a:solidFill>
                            <a:schemeClr val="tx1"/>
                          </a:solidFill>
                        </a:rPr>
                        <a:t>6</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chemeClr val="tx1"/>
                          </a:solidFill>
                        </a:rPr>
                        <a:t>X</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chemeClr val="tx1"/>
                          </a:solidFill>
                        </a:rPr>
                        <a:t>………………………</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b="1" dirty="0" smtClean="0">
                          <a:solidFill>
                            <a:schemeClr val="tx1"/>
                          </a:solidFill>
                        </a:rPr>
                        <a:t>7</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chemeClr val="tx1"/>
                          </a:solidFill>
                        </a:rPr>
                        <a:t>X</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chemeClr val="tx1"/>
                          </a:solidFill>
                        </a:rPr>
                        <a:t>…………………….</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Tree>
    <p:custDataLst>
      <p:tags r:id="rId1"/>
    </p:custDataLst>
    <p:extLst>
      <p:ext uri="{BB962C8B-B14F-4D97-AF65-F5344CB8AC3E}">
        <p14:creationId xmlns:p14="http://schemas.microsoft.com/office/powerpoint/2010/main" val="1624223018"/>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0"/>
            <a:ext cx="2514600" cy="369332"/>
          </a:xfrm>
          <a:prstGeom prst="rect">
            <a:avLst/>
          </a:prstGeom>
          <a:noFill/>
        </p:spPr>
        <p:txBody>
          <a:bodyPr wrap="square" rtlCol="0">
            <a:spAutoFit/>
          </a:bodyPr>
          <a:lstStyle/>
          <a:p>
            <a:r>
              <a:rPr lang="en-US" dirty="0" smtClean="0"/>
              <a:t>PHIẾU HỌC TẬP</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54653697"/>
              </p:ext>
            </p:extLst>
          </p:nvPr>
        </p:nvGraphicFramePr>
        <p:xfrm>
          <a:off x="114300" y="358140"/>
          <a:ext cx="8953500" cy="3992879"/>
        </p:xfrm>
        <a:graphic>
          <a:graphicData uri="http://schemas.openxmlformats.org/drawingml/2006/table">
            <a:tbl>
              <a:tblPr firstRow="1" bandRow="1">
                <a:tableStyleId>{8EC20E35-A176-4012-BC5E-935CFFF8708E}</a:tableStyleId>
              </a:tblPr>
              <a:tblGrid>
                <a:gridCol w="800100"/>
                <a:gridCol w="457200"/>
                <a:gridCol w="838200"/>
                <a:gridCol w="5181600"/>
                <a:gridCol w="838200"/>
                <a:gridCol w="838200"/>
              </a:tblGrid>
              <a:tr h="334845">
                <a:tc rowSpan="2">
                  <a:txBody>
                    <a:bodyPr/>
                    <a:lstStyle/>
                    <a:p>
                      <a:pPr algn="ctr"/>
                      <a:r>
                        <a:rPr lang="en-US" sz="1800" b="1" dirty="0" err="1" smtClean="0">
                          <a:solidFill>
                            <a:schemeClr val="tx1"/>
                          </a:solidFill>
                        </a:rPr>
                        <a:t>Trường</a:t>
                      </a:r>
                      <a:r>
                        <a:rPr lang="en-US" sz="1800" b="1" baseline="0" dirty="0" smtClean="0">
                          <a:solidFill>
                            <a:schemeClr val="tx1"/>
                          </a:solidFill>
                        </a:rPr>
                        <a:t> </a:t>
                      </a:r>
                      <a:r>
                        <a:rPr lang="en-US" sz="1800" b="1" baseline="0" dirty="0" err="1" smtClean="0">
                          <a:solidFill>
                            <a:schemeClr val="tx1"/>
                          </a:solidFill>
                        </a:rPr>
                        <a:t>hợp</a:t>
                      </a:r>
                      <a:r>
                        <a:rPr lang="en-US" sz="1800" b="1" baseline="0" dirty="0" smtClean="0">
                          <a:solidFill>
                            <a:schemeClr val="tx1"/>
                          </a:solidFill>
                        </a:rPr>
                        <a:t> </a:t>
                      </a:r>
                      <a:r>
                        <a:rPr lang="en-US" sz="1800" b="1" baseline="0" dirty="0" err="1" smtClean="0">
                          <a:solidFill>
                            <a:schemeClr val="tx1"/>
                          </a:solidFill>
                        </a:rPr>
                        <a:t>số</a:t>
                      </a:r>
                      <a:r>
                        <a:rPr lang="en-US" sz="1800" b="1" baseline="0" dirty="0" smtClean="0">
                          <a:solidFill>
                            <a:schemeClr val="tx1"/>
                          </a:solidFill>
                        </a:rPr>
                        <a:t>…</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900" dirty="0" err="1" smtClean="0">
                          <a:solidFill>
                            <a:schemeClr val="tx1"/>
                          </a:solidFill>
                        </a:rPr>
                        <a:t>Lực</a:t>
                      </a:r>
                      <a:r>
                        <a:rPr lang="en-US" sz="1900" baseline="0" dirty="0" smtClean="0">
                          <a:solidFill>
                            <a:schemeClr val="tx1"/>
                          </a:solidFill>
                        </a:rPr>
                        <a:t> ma </a:t>
                      </a:r>
                      <a:r>
                        <a:rPr lang="en-US" sz="1900" baseline="0" dirty="0" err="1" smtClean="0">
                          <a:solidFill>
                            <a:schemeClr val="tx1"/>
                          </a:solidFill>
                        </a:rPr>
                        <a:t>sát</a:t>
                      </a:r>
                      <a:endParaRPr lang="en-US" sz="1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1900" b="1" dirty="0" err="1" smtClean="0">
                          <a:solidFill>
                            <a:schemeClr val="tx1"/>
                          </a:solidFill>
                        </a:rPr>
                        <a:t>Lực</a:t>
                      </a:r>
                      <a:r>
                        <a:rPr lang="en-US" sz="1900" b="1" baseline="0" dirty="0" smtClean="0">
                          <a:solidFill>
                            <a:schemeClr val="tx1"/>
                          </a:solidFill>
                        </a:rPr>
                        <a:t> ma </a:t>
                      </a:r>
                      <a:r>
                        <a:rPr lang="en-US" sz="1900" b="1" baseline="0" dirty="0" err="1" smtClean="0">
                          <a:solidFill>
                            <a:schemeClr val="tx1"/>
                          </a:solidFill>
                        </a:rPr>
                        <a:t>sát</a:t>
                      </a:r>
                      <a:r>
                        <a:rPr lang="en-US" sz="1900" b="1" baseline="0" dirty="0" smtClean="0">
                          <a:solidFill>
                            <a:schemeClr val="tx1"/>
                          </a:solidFill>
                        </a:rPr>
                        <a:t> </a:t>
                      </a:r>
                      <a:r>
                        <a:rPr lang="en-US" sz="1900" b="1" baseline="0" dirty="0" err="1" smtClean="0">
                          <a:solidFill>
                            <a:schemeClr val="tx1"/>
                          </a:solidFill>
                        </a:rPr>
                        <a:t>tạo</a:t>
                      </a:r>
                      <a:r>
                        <a:rPr lang="en-US" sz="1900" b="1" baseline="0" dirty="0" smtClean="0">
                          <a:solidFill>
                            <a:schemeClr val="tx1"/>
                          </a:solidFill>
                        </a:rPr>
                        <a:t> </a:t>
                      </a:r>
                      <a:r>
                        <a:rPr lang="en-US" sz="1900" b="1" baseline="0" dirty="0" err="1" smtClean="0">
                          <a:solidFill>
                            <a:schemeClr val="tx1"/>
                          </a:solidFill>
                        </a:rPr>
                        <a:t>ra</a:t>
                      </a:r>
                      <a:r>
                        <a:rPr lang="en-US" sz="1900" b="1" baseline="0" dirty="0" smtClean="0">
                          <a:solidFill>
                            <a:schemeClr val="tx1"/>
                          </a:solidFill>
                        </a:rPr>
                        <a:t> do </a:t>
                      </a:r>
                      <a:r>
                        <a:rPr lang="en-US" sz="1900" b="1" baseline="0" dirty="0" err="1" smtClean="0">
                          <a:solidFill>
                            <a:schemeClr val="tx1"/>
                          </a:solidFill>
                        </a:rPr>
                        <a:t>sự</a:t>
                      </a:r>
                      <a:r>
                        <a:rPr lang="en-US" sz="1900" b="1" baseline="0" dirty="0" smtClean="0">
                          <a:solidFill>
                            <a:schemeClr val="tx1"/>
                          </a:solidFill>
                        </a:rPr>
                        <a:t> </a:t>
                      </a:r>
                      <a:r>
                        <a:rPr lang="en-US" sz="1900" b="1" baseline="0" dirty="0" err="1" smtClean="0">
                          <a:solidFill>
                            <a:schemeClr val="tx1"/>
                          </a:solidFill>
                        </a:rPr>
                        <a:t>tiếp</a:t>
                      </a:r>
                      <a:r>
                        <a:rPr lang="en-US" sz="1900" b="1" baseline="0" dirty="0" smtClean="0">
                          <a:solidFill>
                            <a:schemeClr val="tx1"/>
                          </a:solidFill>
                        </a:rPr>
                        <a:t> </a:t>
                      </a:r>
                      <a:r>
                        <a:rPr lang="en-US" sz="1900" b="1" baseline="0" dirty="0" err="1" smtClean="0">
                          <a:solidFill>
                            <a:schemeClr val="tx1"/>
                          </a:solidFill>
                        </a:rPr>
                        <a:t>xúc</a:t>
                      </a:r>
                      <a:r>
                        <a:rPr lang="en-US" sz="1900" b="1" baseline="0" dirty="0" smtClean="0">
                          <a:solidFill>
                            <a:schemeClr val="tx1"/>
                          </a:solidFill>
                        </a:rPr>
                        <a:t> </a:t>
                      </a:r>
                      <a:r>
                        <a:rPr lang="en-US" sz="1900" b="1" baseline="0" dirty="0" err="1" smtClean="0">
                          <a:solidFill>
                            <a:schemeClr val="tx1"/>
                          </a:solidFill>
                        </a:rPr>
                        <a:t>của</a:t>
                      </a:r>
                      <a:r>
                        <a:rPr lang="en-US" sz="1900" b="1" baseline="0" dirty="0" smtClean="0">
                          <a:solidFill>
                            <a:schemeClr val="tx1"/>
                          </a:solidFill>
                        </a:rPr>
                        <a:t>….</a:t>
                      </a: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900" dirty="0" err="1" smtClean="0">
                          <a:solidFill>
                            <a:schemeClr val="tx1"/>
                          </a:solidFill>
                        </a:rPr>
                        <a:t>Loại</a:t>
                      </a:r>
                      <a:r>
                        <a:rPr lang="en-US" sz="1900" baseline="0" dirty="0" smtClean="0">
                          <a:solidFill>
                            <a:schemeClr val="tx1"/>
                          </a:solidFill>
                        </a:rPr>
                        <a:t> </a:t>
                      </a:r>
                      <a:r>
                        <a:rPr lang="en-US" sz="1900" baseline="0" dirty="0" err="1" smtClean="0">
                          <a:solidFill>
                            <a:schemeClr val="tx1"/>
                          </a:solidFill>
                        </a:rPr>
                        <a:t>lực</a:t>
                      </a:r>
                      <a:r>
                        <a:rPr lang="en-US" sz="1900" baseline="0" dirty="0" smtClean="0">
                          <a:solidFill>
                            <a:schemeClr val="tx1"/>
                          </a:solidFill>
                        </a:rPr>
                        <a:t> ma </a:t>
                      </a:r>
                      <a:r>
                        <a:rPr lang="en-US" sz="1900" baseline="0" dirty="0" err="1" smtClean="0">
                          <a:solidFill>
                            <a:schemeClr val="tx1"/>
                          </a:solidFill>
                        </a:rPr>
                        <a:t>sát</a:t>
                      </a:r>
                      <a:endParaRPr lang="en-US" sz="1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6239">
                <a:tc vMerge="1">
                  <a:txBody>
                    <a:bodyPr/>
                    <a:lstStyle/>
                    <a:p>
                      <a:endParaRPr lang="en-US"/>
                    </a:p>
                  </a:txBody>
                  <a:tcPr/>
                </a:tc>
                <a:tc>
                  <a:txBody>
                    <a:bodyPr/>
                    <a:lstStyle/>
                    <a:p>
                      <a:pPr algn="ctr"/>
                      <a:r>
                        <a:rPr lang="en-US" sz="1900" b="1" dirty="0" err="1" smtClean="0">
                          <a:solidFill>
                            <a:schemeClr val="tx1"/>
                          </a:solidFill>
                        </a:rPr>
                        <a:t>Có</a:t>
                      </a: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err="1" smtClean="0">
                          <a:solidFill>
                            <a:schemeClr val="tx1"/>
                          </a:solidFill>
                        </a:rPr>
                        <a:t>Không</a:t>
                      </a: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a:txBody>
                    <a:bodyPr/>
                    <a:lstStyle/>
                    <a:p>
                      <a:pPr algn="ctr"/>
                      <a:r>
                        <a:rPr lang="en-US" sz="1900" b="1" dirty="0" err="1" smtClean="0">
                          <a:solidFill>
                            <a:schemeClr val="tx1"/>
                          </a:solidFill>
                        </a:rPr>
                        <a:t>Trượt</a:t>
                      </a: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900" b="1" dirty="0" err="1" smtClean="0">
                          <a:solidFill>
                            <a:schemeClr val="tx1"/>
                          </a:solidFill>
                        </a:rPr>
                        <a:t>Nghỉ</a:t>
                      </a: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sz="1900" b="1" dirty="0" smtClean="0">
                          <a:solidFill>
                            <a:srgbClr val="FF0000"/>
                          </a:solidFill>
                        </a:rPr>
                        <a:t>1</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x</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err="1" smtClean="0">
                          <a:solidFill>
                            <a:schemeClr val="tx1"/>
                          </a:solidFill>
                        </a:rPr>
                        <a:t>Má</a:t>
                      </a:r>
                      <a:r>
                        <a:rPr lang="en-US" sz="1800" b="1" baseline="0" dirty="0" smtClean="0">
                          <a:solidFill>
                            <a:schemeClr val="tx1"/>
                          </a:solidFill>
                        </a:rPr>
                        <a:t> </a:t>
                      </a:r>
                      <a:r>
                        <a:rPr lang="en-US" sz="1800" b="1" baseline="0" dirty="0" err="1" smtClean="0">
                          <a:solidFill>
                            <a:schemeClr val="tx1"/>
                          </a:solidFill>
                        </a:rPr>
                        <a:t>ph</a:t>
                      </a:r>
                      <a:r>
                        <a:rPr lang="en-US" sz="1800" b="1" dirty="0" err="1" smtClean="0">
                          <a:solidFill>
                            <a:schemeClr val="tx1"/>
                          </a:solidFill>
                        </a:rPr>
                        <a:t>anh</a:t>
                      </a:r>
                      <a:r>
                        <a:rPr lang="en-US" sz="1800" b="1" baseline="0" dirty="0" smtClean="0">
                          <a:solidFill>
                            <a:schemeClr val="tx1"/>
                          </a:solidFill>
                        </a:rPr>
                        <a:t> </a:t>
                      </a:r>
                      <a:r>
                        <a:rPr lang="en-US" sz="1800" b="1" baseline="0" dirty="0" err="1" smtClean="0">
                          <a:solidFill>
                            <a:schemeClr val="tx1"/>
                          </a:solidFill>
                        </a:rPr>
                        <a:t>với</a:t>
                      </a:r>
                      <a:r>
                        <a:rPr lang="en-US" sz="1800" b="1" baseline="0" dirty="0" smtClean="0">
                          <a:solidFill>
                            <a:schemeClr val="tx1"/>
                          </a:solidFill>
                        </a:rPr>
                        <a:t> </a:t>
                      </a:r>
                      <a:r>
                        <a:rPr lang="en-US" sz="1800" b="1" baseline="0" dirty="0" err="1" smtClean="0">
                          <a:solidFill>
                            <a:schemeClr val="tx1"/>
                          </a:solidFill>
                        </a:rPr>
                        <a:t>vành</a:t>
                      </a:r>
                      <a:r>
                        <a:rPr lang="en-US" sz="1800" b="1" baseline="0" dirty="0" smtClean="0">
                          <a:solidFill>
                            <a:schemeClr val="tx1"/>
                          </a:solidFill>
                        </a:rPr>
                        <a:t>( </a:t>
                      </a:r>
                      <a:r>
                        <a:rPr lang="en-US" sz="1800" b="1" baseline="0" dirty="0" err="1" smtClean="0">
                          <a:solidFill>
                            <a:schemeClr val="tx1"/>
                          </a:solidFill>
                        </a:rPr>
                        <a:t>xe</a:t>
                      </a:r>
                      <a:r>
                        <a:rPr lang="en-US" sz="1800" b="1" baseline="0" dirty="0" smtClean="0">
                          <a:solidFill>
                            <a:schemeClr val="tx1"/>
                          </a:solidFill>
                        </a:rPr>
                        <a:t> </a:t>
                      </a:r>
                      <a:r>
                        <a:rPr lang="en-US" sz="1800" b="1" baseline="0" dirty="0" err="1" smtClean="0">
                          <a:solidFill>
                            <a:schemeClr val="tx1"/>
                          </a:solidFill>
                        </a:rPr>
                        <a:t>đang</a:t>
                      </a:r>
                      <a:r>
                        <a:rPr lang="en-US" sz="1800" b="1" baseline="0" dirty="0" smtClean="0">
                          <a:solidFill>
                            <a:schemeClr val="tx1"/>
                          </a:solidFill>
                        </a:rPr>
                        <a:t> </a:t>
                      </a:r>
                      <a:r>
                        <a:rPr lang="en-US" sz="1800" b="1" baseline="0" dirty="0" err="1" smtClean="0">
                          <a:solidFill>
                            <a:schemeClr val="tx1"/>
                          </a:solidFill>
                        </a:rPr>
                        <a:t>chuyển</a:t>
                      </a:r>
                      <a:r>
                        <a:rPr lang="en-US" sz="1800" b="1" baseline="0" dirty="0" smtClean="0">
                          <a:solidFill>
                            <a:schemeClr val="tx1"/>
                          </a:solidFill>
                        </a:rPr>
                        <a:t> </a:t>
                      </a:r>
                      <a:r>
                        <a:rPr lang="en-US" sz="1800" b="1" baseline="0" dirty="0" err="1" smtClean="0">
                          <a:solidFill>
                            <a:schemeClr val="tx1"/>
                          </a:solidFill>
                        </a:rPr>
                        <a:t>động</a:t>
                      </a:r>
                      <a:r>
                        <a:rPr lang="en-US" sz="1800" b="1" baseline="0" dirty="0" smtClean="0">
                          <a:solidFill>
                            <a:schemeClr val="tx1"/>
                          </a:solidFill>
                        </a:rPr>
                        <a:t>, </a:t>
                      </a:r>
                      <a:r>
                        <a:rPr lang="en-US" sz="1800" b="1" baseline="0" dirty="0" err="1" smtClean="0">
                          <a:solidFill>
                            <a:schemeClr val="tx1"/>
                          </a:solidFill>
                        </a:rPr>
                        <a:t>khi</a:t>
                      </a:r>
                      <a:r>
                        <a:rPr lang="en-US" sz="1800" b="1" baseline="0" dirty="0" smtClean="0">
                          <a:solidFill>
                            <a:schemeClr val="tx1"/>
                          </a:solidFill>
                        </a:rPr>
                        <a:t> </a:t>
                      </a:r>
                      <a:r>
                        <a:rPr lang="en-US" sz="1800" b="1" baseline="0" dirty="0" err="1" smtClean="0">
                          <a:solidFill>
                            <a:schemeClr val="tx1"/>
                          </a:solidFill>
                        </a:rPr>
                        <a:t>phanh</a:t>
                      </a:r>
                      <a:r>
                        <a:rPr lang="en-US" sz="1800" b="1" baseline="0" dirty="0" smtClean="0">
                          <a:solidFill>
                            <a:schemeClr val="tx1"/>
                          </a:solidFill>
                        </a:rPr>
                        <a:t> </a:t>
                      </a:r>
                      <a:r>
                        <a:rPr lang="en-US" sz="1800" b="1" baseline="0" dirty="0" err="1" smtClean="0">
                          <a:solidFill>
                            <a:schemeClr val="tx1"/>
                          </a:solidFill>
                        </a:rPr>
                        <a:t>má</a:t>
                      </a:r>
                      <a:r>
                        <a:rPr lang="en-US" sz="1800" b="1" baseline="0" dirty="0" smtClean="0">
                          <a:solidFill>
                            <a:schemeClr val="tx1"/>
                          </a:solidFill>
                        </a:rPr>
                        <a:t> </a:t>
                      </a:r>
                      <a:r>
                        <a:rPr lang="en-US" sz="1800" b="1" baseline="0" dirty="0" err="1" smtClean="0">
                          <a:solidFill>
                            <a:schemeClr val="tx1"/>
                          </a:solidFill>
                        </a:rPr>
                        <a:t>phanh</a:t>
                      </a:r>
                      <a:r>
                        <a:rPr lang="en-US" sz="1800" b="1" baseline="0" dirty="0" smtClean="0">
                          <a:solidFill>
                            <a:schemeClr val="tx1"/>
                          </a:solidFill>
                        </a:rPr>
                        <a:t> </a:t>
                      </a:r>
                      <a:r>
                        <a:rPr lang="en-US" sz="1800" b="1" baseline="0" dirty="0" err="1" smtClean="0">
                          <a:solidFill>
                            <a:schemeClr val="tx1"/>
                          </a:solidFill>
                        </a:rPr>
                        <a:t>giữ</a:t>
                      </a:r>
                      <a:r>
                        <a:rPr lang="en-US" sz="1800" b="1" baseline="0" dirty="0" smtClean="0">
                          <a:solidFill>
                            <a:schemeClr val="tx1"/>
                          </a:solidFill>
                        </a:rPr>
                        <a:t> </a:t>
                      </a:r>
                      <a:r>
                        <a:rPr lang="en-US" sz="1800" b="1" baseline="0" dirty="0" err="1" smtClean="0">
                          <a:solidFill>
                            <a:schemeClr val="tx1"/>
                          </a:solidFill>
                        </a:rPr>
                        <a:t>bánh</a:t>
                      </a:r>
                      <a:r>
                        <a:rPr lang="en-US" sz="1800" b="1" baseline="0" dirty="0" smtClean="0">
                          <a:solidFill>
                            <a:schemeClr val="tx1"/>
                          </a:solidFill>
                        </a:rPr>
                        <a:t> </a:t>
                      </a:r>
                      <a:r>
                        <a:rPr lang="en-US" sz="1800" b="1" baseline="0" dirty="0" err="1" smtClean="0">
                          <a:solidFill>
                            <a:schemeClr val="tx1"/>
                          </a:solidFill>
                        </a:rPr>
                        <a:t>xe</a:t>
                      </a:r>
                      <a:r>
                        <a:rPr lang="en-US" sz="1800" b="1" baseline="0" dirty="0" smtClean="0">
                          <a:solidFill>
                            <a:schemeClr val="tx1"/>
                          </a:solidFill>
                        </a:rPr>
                        <a:t> </a:t>
                      </a:r>
                      <a:r>
                        <a:rPr lang="en-US" sz="1800" b="1" baseline="0" dirty="0" err="1" smtClean="0">
                          <a:solidFill>
                            <a:schemeClr val="tx1"/>
                          </a:solidFill>
                        </a:rPr>
                        <a:t>không</a:t>
                      </a:r>
                      <a:r>
                        <a:rPr lang="en-US" sz="1800" b="1" baseline="0" dirty="0" smtClean="0">
                          <a:solidFill>
                            <a:schemeClr val="tx1"/>
                          </a:solidFill>
                        </a:rPr>
                        <a:t> quay </a:t>
                      </a:r>
                      <a:r>
                        <a:rPr lang="en-US" sz="1800" b="1" baseline="0" dirty="0" err="1" smtClean="0">
                          <a:solidFill>
                            <a:schemeClr val="tx1"/>
                          </a:solidFill>
                        </a:rPr>
                        <a:t>được</a:t>
                      </a:r>
                      <a:r>
                        <a:rPr lang="en-US" sz="1800" b="1" baseline="0" dirty="0" smtClean="0">
                          <a:solidFill>
                            <a:schemeClr val="tx1"/>
                          </a:solidFill>
                        </a:rPr>
                        <a:t> </a:t>
                      </a:r>
                      <a:r>
                        <a:rPr lang="en-US" sz="1800" b="1" baseline="0" dirty="0" err="1" smtClean="0">
                          <a:solidFill>
                            <a:schemeClr val="tx1"/>
                          </a:solidFill>
                        </a:rPr>
                        <a:t>nữa</a:t>
                      </a:r>
                      <a:r>
                        <a:rPr lang="en-US" sz="1800" b="1" baseline="0" dirty="0" smtClean="0">
                          <a:solidFill>
                            <a:schemeClr val="tx1"/>
                          </a:solidFill>
                        </a:rPr>
                        <a:t>)</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31844">
                <a:tc>
                  <a:txBody>
                    <a:bodyPr/>
                    <a:lstStyle/>
                    <a:p>
                      <a:pPr algn="ctr"/>
                      <a:r>
                        <a:rPr lang="en-US" sz="1900" b="1" dirty="0" smtClean="0">
                          <a:solidFill>
                            <a:srgbClr val="FF0000"/>
                          </a:solidFill>
                        </a:rPr>
                        <a:t>2</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x</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b="1" dirty="0" err="1" smtClean="0">
                          <a:solidFill>
                            <a:srgbClr val="FF0000"/>
                          </a:solidFill>
                        </a:rPr>
                        <a:t>Lưỡi</a:t>
                      </a:r>
                      <a:r>
                        <a:rPr lang="en-US" sz="1900" b="1" baseline="0" dirty="0" smtClean="0">
                          <a:solidFill>
                            <a:srgbClr val="FF0000"/>
                          </a:solidFill>
                        </a:rPr>
                        <a:t> </a:t>
                      </a:r>
                      <a:r>
                        <a:rPr lang="en-US" sz="1900" b="1" baseline="0" dirty="0" err="1" smtClean="0">
                          <a:solidFill>
                            <a:srgbClr val="FF0000"/>
                          </a:solidFill>
                        </a:rPr>
                        <a:t>dao</a:t>
                      </a:r>
                      <a:r>
                        <a:rPr lang="en-US" sz="1900" b="1" baseline="0" dirty="0" smtClean="0">
                          <a:solidFill>
                            <a:srgbClr val="FF0000"/>
                          </a:solidFill>
                        </a:rPr>
                        <a:t> </a:t>
                      </a:r>
                      <a:r>
                        <a:rPr lang="en-US" sz="1900" b="1" baseline="0" dirty="0" err="1" smtClean="0">
                          <a:solidFill>
                            <a:srgbClr val="FF0000"/>
                          </a:solidFill>
                        </a:rPr>
                        <a:t>với</a:t>
                      </a:r>
                      <a:r>
                        <a:rPr lang="en-US" sz="1900" b="1" baseline="0" dirty="0" smtClean="0">
                          <a:solidFill>
                            <a:srgbClr val="FF0000"/>
                          </a:solidFill>
                        </a:rPr>
                        <a:t> </a:t>
                      </a:r>
                      <a:r>
                        <a:rPr lang="en-US" sz="1900" b="1" baseline="0" dirty="0" err="1" smtClean="0">
                          <a:solidFill>
                            <a:srgbClr val="FF0000"/>
                          </a:solidFill>
                        </a:rPr>
                        <a:t>thanh</a:t>
                      </a:r>
                      <a:r>
                        <a:rPr lang="en-US" sz="1900" b="1" baseline="0" dirty="0" smtClean="0">
                          <a:solidFill>
                            <a:srgbClr val="FF0000"/>
                          </a:solidFill>
                        </a:rPr>
                        <a:t> </a:t>
                      </a:r>
                      <a:r>
                        <a:rPr lang="en-US" sz="1900" b="1" baseline="0" dirty="0" err="1" smtClean="0">
                          <a:solidFill>
                            <a:srgbClr val="FF0000"/>
                          </a:solidFill>
                        </a:rPr>
                        <a:t>gỗ</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23850">
                <a:tc>
                  <a:txBody>
                    <a:bodyPr/>
                    <a:lstStyle/>
                    <a:p>
                      <a:pPr algn="ctr"/>
                      <a:r>
                        <a:rPr lang="en-US" sz="1900" b="1" dirty="0" smtClean="0">
                          <a:solidFill>
                            <a:srgbClr val="FF0000"/>
                          </a:solidFill>
                        </a:rPr>
                        <a:t>3</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x</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sz="1900" b="1" dirty="0" smtClean="0">
                          <a:solidFill>
                            <a:srgbClr val="FF0000"/>
                          </a:solidFill>
                        </a:rPr>
                        <a:t>4</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x</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b="1" dirty="0" err="1" smtClean="0">
                          <a:solidFill>
                            <a:srgbClr val="FF0000"/>
                          </a:solidFill>
                        </a:rPr>
                        <a:t>Giày</a:t>
                      </a:r>
                      <a:r>
                        <a:rPr lang="en-US" sz="1900" b="1" baseline="0" dirty="0" smtClean="0">
                          <a:solidFill>
                            <a:srgbClr val="FF0000"/>
                          </a:solidFill>
                        </a:rPr>
                        <a:t> </a:t>
                      </a:r>
                      <a:r>
                        <a:rPr lang="en-US" sz="1900" b="1" baseline="0" dirty="0" err="1" smtClean="0">
                          <a:solidFill>
                            <a:srgbClr val="FF0000"/>
                          </a:solidFill>
                        </a:rPr>
                        <a:t>trượt</a:t>
                      </a:r>
                      <a:r>
                        <a:rPr lang="en-US" sz="1900" b="1" baseline="0" dirty="0" smtClean="0">
                          <a:solidFill>
                            <a:srgbClr val="FF0000"/>
                          </a:solidFill>
                        </a:rPr>
                        <a:t> </a:t>
                      </a:r>
                      <a:r>
                        <a:rPr lang="en-US" sz="1900" b="1" baseline="0" dirty="0" err="1" smtClean="0">
                          <a:solidFill>
                            <a:srgbClr val="FF0000"/>
                          </a:solidFill>
                        </a:rPr>
                        <a:t>với</a:t>
                      </a:r>
                      <a:r>
                        <a:rPr lang="en-US" sz="1900" b="1" baseline="0" dirty="0" smtClean="0">
                          <a:solidFill>
                            <a:srgbClr val="FF0000"/>
                          </a:solidFill>
                        </a:rPr>
                        <a:t> </a:t>
                      </a:r>
                      <a:r>
                        <a:rPr lang="en-US" sz="1900" b="1" baseline="0" dirty="0" err="1" smtClean="0">
                          <a:solidFill>
                            <a:srgbClr val="FF0000"/>
                          </a:solidFill>
                        </a:rPr>
                        <a:t>mặt</a:t>
                      </a:r>
                      <a:r>
                        <a:rPr lang="en-US" sz="1900" b="1" baseline="0" dirty="0" smtClean="0">
                          <a:solidFill>
                            <a:srgbClr val="FF0000"/>
                          </a:solidFill>
                        </a:rPr>
                        <a:t> </a:t>
                      </a:r>
                      <a:r>
                        <a:rPr lang="en-US" sz="1900" b="1" baseline="0" dirty="0" err="1" smtClean="0">
                          <a:solidFill>
                            <a:srgbClr val="FF0000"/>
                          </a:solidFill>
                        </a:rPr>
                        <a:t>băng</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sz="1900" b="1" dirty="0" smtClean="0">
                          <a:solidFill>
                            <a:srgbClr val="FF0000"/>
                          </a:solidFill>
                        </a:rPr>
                        <a:t>5</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x</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err="1" smtClean="0">
                          <a:solidFill>
                            <a:srgbClr val="FF0000"/>
                          </a:solidFill>
                        </a:rPr>
                        <a:t>Thùng</a:t>
                      </a:r>
                      <a:r>
                        <a:rPr lang="en-US" sz="1900" b="1" baseline="0" dirty="0" smtClean="0">
                          <a:solidFill>
                            <a:srgbClr val="FF0000"/>
                          </a:solidFill>
                        </a:rPr>
                        <a:t> </a:t>
                      </a:r>
                      <a:r>
                        <a:rPr lang="en-US" sz="1900" b="1" baseline="0" dirty="0" err="1" smtClean="0">
                          <a:solidFill>
                            <a:srgbClr val="FF0000"/>
                          </a:solidFill>
                        </a:rPr>
                        <a:t>hàng</a:t>
                      </a:r>
                      <a:r>
                        <a:rPr lang="en-US" sz="1900" b="1" baseline="0" dirty="0" smtClean="0">
                          <a:solidFill>
                            <a:srgbClr val="FF0000"/>
                          </a:solidFill>
                        </a:rPr>
                        <a:t> </a:t>
                      </a:r>
                      <a:r>
                        <a:rPr lang="en-US" sz="1900" b="1" baseline="0" dirty="0" err="1" smtClean="0">
                          <a:solidFill>
                            <a:srgbClr val="FF0000"/>
                          </a:solidFill>
                        </a:rPr>
                        <a:t>với</a:t>
                      </a:r>
                      <a:r>
                        <a:rPr lang="en-US" sz="1900" b="1" baseline="0" dirty="0" smtClean="0">
                          <a:solidFill>
                            <a:srgbClr val="FF0000"/>
                          </a:solidFill>
                        </a:rPr>
                        <a:t> </a:t>
                      </a:r>
                      <a:r>
                        <a:rPr lang="en-US" sz="1900" b="1" baseline="0" dirty="0" err="1" smtClean="0">
                          <a:solidFill>
                            <a:srgbClr val="FF0000"/>
                          </a:solidFill>
                        </a:rPr>
                        <a:t>băng</a:t>
                      </a:r>
                      <a:r>
                        <a:rPr lang="en-US" sz="1900" b="1" baseline="0" dirty="0" smtClean="0">
                          <a:solidFill>
                            <a:srgbClr val="FF0000"/>
                          </a:solidFill>
                        </a:rPr>
                        <a:t> </a:t>
                      </a:r>
                      <a:r>
                        <a:rPr lang="en-US" sz="1900" b="1" baseline="0" dirty="0" err="1" smtClean="0">
                          <a:solidFill>
                            <a:srgbClr val="FF0000"/>
                          </a:solidFill>
                        </a:rPr>
                        <a:t>chuyền</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sz="1900" b="1" dirty="0" smtClean="0">
                          <a:solidFill>
                            <a:srgbClr val="FF0000"/>
                          </a:solidFill>
                        </a:rPr>
                        <a:t>6</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sz="1900" b="1" dirty="0" smtClean="0">
                          <a:solidFill>
                            <a:srgbClr val="FF0000"/>
                          </a:solidFill>
                        </a:rPr>
                        <a:t>7</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
        <p:nvSpPr>
          <p:cNvPr id="6" name="TextBox 5"/>
          <p:cNvSpPr txBox="1"/>
          <p:nvPr/>
        </p:nvSpPr>
        <p:spPr>
          <a:xfrm>
            <a:off x="0" y="4552950"/>
            <a:ext cx="9067800" cy="461665"/>
          </a:xfrm>
          <a:prstGeom prst="rect">
            <a:avLst/>
          </a:prstGeom>
          <a:noFill/>
        </p:spPr>
        <p:txBody>
          <a:bodyPr wrap="square" rtlCol="0">
            <a:spAutoFit/>
          </a:bodyPr>
          <a:lstStyle/>
          <a:p>
            <a:r>
              <a:rPr lang="en-US" sz="2400" b="1" u="sng" dirty="0" err="1" smtClean="0">
                <a:solidFill>
                  <a:srgbClr val="FF0000"/>
                </a:solidFill>
              </a:rPr>
              <a:t>Hướng</a:t>
            </a:r>
            <a:r>
              <a:rPr lang="en-US" sz="2400" b="1" u="sng" dirty="0" smtClean="0">
                <a:solidFill>
                  <a:srgbClr val="FF0000"/>
                </a:solidFill>
              </a:rPr>
              <a:t> </a:t>
            </a:r>
            <a:r>
              <a:rPr lang="en-US" sz="2400" b="1" u="sng" dirty="0" err="1" smtClean="0">
                <a:solidFill>
                  <a:srgbClr val="FF0000"/>
                </a:solidFill>
              </a:rPr>
              <a:t>dẫn</a:t>
            </a:r>
            <a:r>
              <a:rPr lang="en-US" sz="2400" b="1" u="sng" dirty="0" smtClean="0">
                <a:solidFill>
                  <a:srgbClr val="FF0000"/>
                </a:solidFill>
              </a:rPr>
              <a:t> </a:t>
            </a:r>
            <a:r>
              <a:rPr lang="en-US" sz="2400" b="1" u="sng" dirty="0" err="1" smtClean="0">
                <a:solidFill>
                  <a:srgbClr val="FF0000"/>
                </a:solidFill>
              </a:rPr>
              <a:t>chấm</a:t>
            </a:r>
            <a:r>
              <a:rPr lang="en-US" sz="2400" b="1" dirty="0" smtClean="0">
                <a:solidFill>
                  <a:srgbClr val="FF0000"/>
                </a:solidFill>
              </a:rPr>
              <a:t>: </a:t>
            </a:r>
            <a:r>
              <a:rPr lang="en-US" sz="2400" dirty="0" err="1" smtClean="0">
                <a:solidFill>
                  <a:srgbClr val="FF0000"/>
                </a:solidFill>
              </a:rPr>
              <a:t>Mỗi</a:t>
            </a:r>
            <a:r>
              <a:rPr lang="en-US" sz="2400" dirty="0" smtClean="0">
                <a:solidFill>
                  <a:srgbClr val="FF0000"/>
                </a:solidFill>
              </a:rPr>
              <a:t> ô </a:t>
            </a:r>
            <a:r>
              <a:rPr lang="en-US" sz="2400" dirty="0" err="1" smtClean="0">
                <a:solidFill>
                  <a:srgbClr val="FF0000"/>
                </a:solidFill>
              </a:rPr>
              <a:t>đúng</a:t>
            </a:r>
            <a:r>
              <a:rPr lang="en-US" sz="2400" dirty="0" smtClean="0">
                <a:solidFill>
                  <a:srgbClr val="FF0000"/>
                </a:solidFill>
              </a:rPr>
              <a:t> </a:t>
            </a:r>
            <a:r>
              <a:rPr lang="en-US" sz="2400" dirty="0" err="1" smtClean="0">
                <a:solidFill>
                  <a:srgbClr val="FF0000"/>
                </a:solidFill>
              </a:rPr>
              <a:t>đạt</a:t>
            </a:r>
            <a:r>
              <a:rPr lang="en-US" sz="2400" dirty="0" smtClean="0">
                <a:solidFill>
                  <a:srgbClr val="FF0000"/>
                </a:solidFill>
              </a:rPr>
              <a:t> 1 </a:t>
            </a:r>
            <a:r>
              <a:rPr lang="en-US" sz="2400" dirty="0" err="1" smtClean="0">
                <a:solidFill>
                  <a:srgbClr val="FF0000"/>
                </a:solidFill>
              </a:rPr>
              <a:t>điểm</a:t>
            </a:r>
            <a:endParaRPr lang="en-US" sz="2400" dirty="0">
              <a:solidFill>
                <a:srgbClr val="FF0000"/>
              </a:solidFill>
            </a:endParaRPr>
          </a:p>
        </p:txBody>
      </p:sp>
    </p:spTree>
    <p:custDataLst>
      <p:tags r:id="rId1"/>
    </p:custDataLst>
    <p:extLst>
      <p:ext uri="{BB962C8B-B14F-4D97-AF65-F5344CB8AC3E}">
        <p14:creationId xmlns:p14="http://schemas.microsoft.com/office/powerpoint/2010/main" val="2091531311"/>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rot="10800000">
            <a:off x="50561" y="150227"/>
            <a:ext cx="419100" cy="26086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69661" y="57150"/>
            <a:ext cx="8598139" cy="707886"/>
          </a:xfrm>
          <a:prstGeom prst="rect">
            <a:avLst/>
          </a:prstGeom>
          <a:noFill/>
        </p:spPr>
        <p:txBody>
          <a:bodyPr wrap="square" rtlCol="0">
            <a:spAutoFit/>
          </a:bodyPr>
          <a:lstStyle/>
          <a:p>
            <a:r>
              <a:rPr lang="en-US" sz="2000" dirty="0" err="1" smtClean="0"/>
              <a:t>Nghiên</a:t>
            </a:r>
            <a:r>
              <a:rPr lang="en-US" sz="2000" dirty="0" smtClean="0"/>
              <a:t> </a:t>
            </a:r>
            <a:r>
              <a:rPr lang="en-US" sz="2000" dirty="0" err="1" smtClean="0"/>
              <a:t>cứu</a:t>
            </a:r>
            <a:r>
              <a:rPr lang="en-US" sz="2000" dirty="0" smtClean="0"/>
              <a:t> SGK </a:t>
            </a:r>
            <a:r>
              <a:rPr lang="en-US" sz="2000" dirty="0" err="1" smtClean="0"/>
              <a:t>mục</a:t>
            </a:r>
            <a:r>
              <a:rPr lang="en-US" sz="2000" dirty="0" smtClean="0"/>
              <a:t> 1, 2; </a:t>
            </a:r>
            <a:r>
              <a:rPr lang="en-US" sz="2000" dirty="0" err="1" smtClean="0"/>
              <a:t>thảo</a:t>
            </a:r>
            <a:r>
              <a:rPr lang="en-US" sz="2000" dirty="0" smtClean="0"/>
              <a:t> </a:t>
            </a:r>
            <a:r>
              <a:rPr lang="en-US" sz="2000" dirty="0" err="1" smtClean="0"/>
              <a:t>luận</a:t>
            </a:r>
            <a:r>
              <a:rPr lang="en-US" sz="2000" dirty="0" smtClean="0"/>
              <a:t> </a:t>
            </a:r>
            <a:r>
              <a:rPr lang="en-US" sz="2000" dirty="0" err="1" smtClean="0"/>
              <a:t>nhóm</a:t>
            </a:r>
            <a:r>
              <a:rPr lang="en-US" sz="2000" dirty="0" smtClean="0"/>
              <a:t>, </a:t>
            </a:r>
            <a:r>
              <a:rPr lang="en-US" sz="2000" dirty="0" err="1" smtClean="0"/>
              <a:t>hoàn</a:t>
            </a:r>
            <a:r>
              <a:rPr lang="en-US" sz="2000" dirty="0" smtClean="0"/>
              <a:t> </a:t>
            </a:r>
            <a:r>
              <a:rPr lang="en-US" sz="2000" dirty="0" err="1" smtClean="0"/>
              <a:t>thành</a:t>
            </a:r>
            <a:r>
              <a:rPr lang="en-US" sz="2000" dirty="0" smtClean="0"/>
              <a:t> </a:t>
            </a:r>
            <a:r>
              <a:rPr lang="en-US" sz="2000" dirty="0" err="1" smtClean="0"/>
              <a:t>nội</a:t>
            </a:r>
            <a:r>
              <a:rPr lang="en-US" sz="2000" dirty="0" smtClean="0"/>
              <a:t> dung </a:t>
            </a:r>
            <a:r>
              <a:rPr lang="en-US" sz="2000" dirty="0" err="1" smtClean="0"/>
              <a:t>còn</a:t>
            </a:r>
            <a:r>
              <a:rPr lang="en-US" sz="2000" dirty="0" smtClean="0"/>
              <a:t> </a:t>
            </a:r>
            <a:r>
              <a:rPr lang="en-US" sz="2000" dirty="0" err="1" smtClean="0"/>
              <a:t>lại</a:t>
            </a:r>
            <a:r>
              <a:rPr lang="en-US" sz="2000" dirty="0" smtClean="0"/>
              <a:t> </a:t>
            </a:r>
            <a:r>
              <a:rPr lang="en-US" sz="2000" dirty="0" err="1" smtClean="0"/>
              <a:t>của</a:t>
            </a:r>
            <a:r>
              <a:rPr lang="en-US" sz="2000" dirty="0" smtClean="0"/>
              <a:t> </a:t>
            </a:r>
            <a:r>
              <a:rPr lang="en-US" sz="2000" dirty="0" err="1" smtClean="0"/>
              <a:t>Phiếu</a:t>
            </a:r>
            <a:r>
              <a:rPr lang="en-US" sz="2000" dirty="0" smtClean="0"/>
              <a:t> </a:t>
            </a:r>
            <a:r>
              <a:rPr lang="en-US" sz="2000" dirty="0" err="1" smtClean="0"/>
              <a:t>học</a:t>
            </a:r>
            <a:r>
              <a:rPr lang="en-US" sz="2000" dirty="0" smtClean="0"/>
              <a:t> </a:t>
            </a:r>
            <a:r>
              <a:rPr lang="en-US" sz="2000" dirty="0" err="1" smtClean="0"/>
              <a:t>tập</a:t>
            </a:r>
            <a:r>
              <a:rPr lang="en-US" sz="2000" dirty="0" smtClean="0"/>
              <a:t> </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1008222581"/>
              </p:ext>
            </p:extLst>
          </p:nvPr>
        </p:nvGraphicFramePr>
        <p:xfrm>
          <a:off x="152400" y="765036"/>
          <a:ext cx="8839200" cy="4267199"/>
        </p:xfrm>
        <a:graphic>
          <a:graphicData uri="http://schemas.openxmlformats.org/drawingml/2006/table">
            <a:tbl>
              <a:tblPr firstRow="1" bandRow="1">
                <a:tableStyleId>{8EC20E35-A176-4012-BC5E-935CFFF8708E}</a:tableStyleId>
              </a:tblPr>
              <a:tblGrid>
                <a:gridCol w="838199"/>
                <a:gridCol w="533400"/>
                <a:gridCol w="838201"/>
                <a:gridCol w="4985084"/>
                <a:gridCol w="806116"/>
                <a:gridCol w="838200"/>
              </a:tblGrid>
              <a:tr h="334845">
                <a:tc rowSpan="2">
                  <a:txBody>
                    <a:bodyPr/>
                    <a:lstStyle/>
                    <a:p>
                      <a:pPr algn="ctr"/>
                      <a:r>
                        <a:rPr lang="en-US" sz="1900" b="1" dirty="0" err="1" smtClean="0">
                          <a:solidFill>
                            <a:schemeClr val="tx1"/>
                          </a:solidFill>
                        </a:rPr>
                        <a:t>Trường</a:t>
                      </a:r>
                      <a:r>
                        <a:rPr lang="en-US" sz="1900" b="1" baseline="0" dirty="0" smtClean="0">
                          <a:solidFill>
                            <a:schemeClr val="tx1"/>
                          </a:solidFill>
                        </a:rPr>
                        <a:t> </a:t>
                      </a:r>
                      <a:r>
                        <a:rPr lang="en-US" sz="1900" b="1" baseline="0" dirty="0" err="1" smtClean="0">
                          <a:solidFill>
                            <a:schemeClr val="tx1"/>
                          </a:solidFill>
                        </a:rPr>
                        <a:t>hợp</a:t>
                      </a:r>
                      <a:r>
                        <a:rPr lang="en-US" sz="1900" b="1" baseline="0" dirty="0" smtClean="0">
                          <a:solidFill>
                            <a:schemeClr val="tx1"/>
                          </a:solidFill>
                        </a:rPr>
                        <a:t> </a:t>
                      </a:r>
                      <a:r>
                        <a:rPr lang="en-US" sz="1900" b="1" baseline="0" dirty="0" err="1" smtClean="0">
                          <a:solidFill>
                            <a:schemeClr val="tx1"/>
                          </a:solidFill>
                        </a:rPr>
                        <a:t>số</a:t>
                      </a:r>
                      <a:r>
                        <a:rPr lang="en-US" sz="1900" b="1" baseline="0" dirty="0" smtClean="0">
                          <a:solidFill>
                            <a:schemeClr val="tx1"/>
                          </a:solidFill>
                        </a:rPr>
                        <a:t>…</a:t>
                      </a: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900" dirty="0" err="1" smtClean="0">
                          <a:solidFill>
                            <a:schemeClr val="tx1"/>
                          </a:solidFill>
                        </a:rPr>
                        <a:t>Lực</a:t>
                      </a:r>
                      <a:r>
                        <a:rPr lang="en-US" sz="1900" baseline="0" dirty="0" smtClean="0">
                          <a:solidFill>
                            <a:schemeClr val="tx1"/>
                          </a:solidFill>
                        </a:rPr>
                        <a:t> ma </a:t>
                      </a:r>
                      <a:r>
                        <a:rPr lang="en-US" sz="1900" baseline="0" dirty="0" err="1" smtClean="0">
                          <a:solidFill>
                            <a:schemeClr val="tx1"/>
                          </a:solidFill>
                        </a:rPr>
                        <a:t>sát</a:t>
                      </a:r>
                      <a:endParaRPr lang="en-US" sz="1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1900" b="1" dirty="0" err="1" smtClean="0">
                          <a:solidFill>
                            <a:schemeClr val="tx1"/>
                          </a:solidFill>
                        </a:rPr>
                        <a:t>Lực</a:t>
                      </a:r>
                      <a:r>
                        <a:rPr lang="en-US" sz="1900" b="1" baseline="0" dirty="0" smtClean="0">
                          <a:solidFill>
                            <a:schemeClr val="tx1"/>
                          </a:solidFill>
                        </a:rPr>
                        <a:t> ma </a:t>
                      </a:r>
                      <a:r>
                        <a:rPr lang="en-US" sz="1900" b="1" baseline="0" dirty="0" err="1" smtClean="0">
                          <a:solidFill>
                            <a:schemeClr val="tx1"/>
                          </a:solidFill>
                        </a:rPr>
                        <a:t>sát</a:t>
                      </a:r>
                      <a:r>
                        <a:rPr lang="en-US" sz="1900" b="1" baseline="0" dirty="0" smtClean="0">
                          <a:solidFill>
                            <a:schemeClr val="tx1"/>
                          </a:solidFill>
                        </a:rPr>
                        <a:t> </a:t>
                      </a:r>
                      <a:r>
                        <a:rPr lang="en-US" sz="1900" b="1" baseline="0" dirty="0" err="1" smtClean="0">
                          <a:solidFill>
                            <a:schemeClr val="tx1"/>
                          </a:solidFill>
                        </a:rPr>
                        <a:t>tạo</a:t>
                      </a:r>
                      <a:r>
                        <a:rPr lang="en-US" sz="1900" b="1" baseline="0" dirty="0" smtClean="0">
                          <a:solidFill>
                            <a:schemeClr val="tx1"/>
                          </a:solidFill>
                        </a:rPr>
                        <a:t> </a:t>
                      </a:r>
                      <a:r>
                        <a:rPr lang="en-US" sz="1900" b="1" baseline="0" dirty="0" err="1" smtClean="0">
                          <a:solidFill>
                            <a:schemeClr val="tx1"/>
                          </a:solidFill>
                        </a:rPr>
                        <a:t>ra</a:t>
                      </a:r>
                      <a:r>
                        <a:rPr lang="en-US" sz="1900" b="1" baseline="0" dirty="0" smtClean="0">
                          <a:solidFill>
                            <a:schemeClr val="tx1"/>
                          </a:solidFill>
                        </a:rPr>
                        <a:t> do </a:t>
                      </a:r>
                      <a:r>
                        <a:rPr lang="en-US" sz="1900" b="1" baseline="0" dirty="0" err="1" smtClean="0">
                          <a:solidFill>
                            <a:schemeClr val="tx1"/>
                          </a:solidFill>
                        </a:rPr>
                        <a:t>sự</a:t>
                      </a:r>
                      <a:r>
                        <a:rPr lang="en-US" sz="1900" b="1" baseline="0" dirty="0" smtClean="0">
                          <a:solidFill>
                            <a:schemeClr val="tx1"/>
                          </a:solidFill>
                        </a:rPr>
                        <a:t> </a:t>
                      </a:r>
                      <a:r>
                        <a:rPr lang="en-US" sz="1900" b="1" baseline="0" dirty="0" err="1" smtClean="0">
                          <a:solidFill>
                            <a:schemeClr val="tx1"/>
                          </a:solidFill>
                        </a:rPr>
                        <a:t>tiếp</a:t>
                      </a:r>
                      <a:r>
                        <a:rPr lang="en-US" sz="1900" b="1" baseline="0" dirty="0" smtClean="0">
                          <a:solidFill>
                            <a:schemeClr val="tx1"/>
                          </a:solidFill>
                        </a:rPr>
                        <a:t> </a:t>
                      </a:r>
                      <a:r>
                        <a:rPr lang="en-US" sz="1900" b="1" baseline="0" dirty="0" err="1" smtClean="0">
                          <a:solidFill>
                            <a:schemeClr val="tx1"/>
                          </a:solidFill>
                        </a:rPr>
                        <a:t>xúc</a:t>
                      </a:r>
                      <a:r>
                        <a:rPr lang="en-US" sz="1900" b="1" baseline="0" dirty="0" smtClean="0">
                          <a:solidFill>
                            <a:schemeClr val="tx1"/>
                          </a:solidFill>
                        </a:rPr>
                        <a:t> </a:t>
                      </a:r>
                      <a:r>
                        <a:rPr lang="en-US" sz="1900" b="1" baseline="0" dirty="0" err="1" smtClean="0">
                          <a:solidFill>
                            <a:schemeClr val="tx1"/>
                          </a:solidFill>
                        </a:rPr>
                        <a:t>của</a:t>
                      </a:r>
                      <a:r>
                        <a:rPr lang="en-US" sz="1900" b="1" baseline="0" dirty="0" smtClean="0">
                          <a:solidFill>
                            <a:schemeClr val="tx1"/>
                          </a:solidFill>
                        </a:rPr>
                        <a:t>….</a:t>
                      </a: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900" dirty="0" err="1" smtClean="0">
                          <a:solidFill>
                            <a:schemeClr val="tx1"/>
                          </a:solidFill>
                        </a:rPr>
                        <a:t>Loại</a:t>
                      </a:r>
                      <a:r>
                        <a:rPr lang="en-US" sz="1900" baseline="0" dirty="0" smtClean="0">
                          <a:solidFill>
                            <a:schemeClr val="tx1"/>
                          </a:solidFill>
                        </a:rPr>
                        <a:t> </a:t>
                      </a:r>
                      <a:r>
                        <a:rPr lang="en-US" sz="1900" baseline="0" dirty="0" err="1" smtClean="0">
                          <a:solidFill>
                            <a:schemeClr val="tx1"/>
                          </a:solidFill>
                        </a:rPr>
                        <a:t>lực</a:t>
                      </a:r>
                      <a:r>
                        <a:rPr lang="en-US" sz="1900" baseline="0" dirty="0" smtClean="0">
                          <a:solidFill>
                            <a:schemeClr val="tx1"/>
                          </a:solidFill>
                        </a:rPr>
                        <a:t> ma </a:t>
                      </a:r>
                      <a:r>
                        <a:rPr lang="en-US" sz="1900" baseline="0" dirty="0" err="1" smtClean="0">
                          <a:solidFill>
                            <a:schemeClr val="tx1"/>
                          </a:solidFill>
                        </a:rPr>
                        <a:t>sát</a:t>
                      </a:r>
                      <a:endParaRPr lang="en-US" sz="1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6239">
                <a:tc vMerge="1">
                  <a:txBody>
                    <a:bodyPr/>
                    <a:lstStyle/>
                    <a:p>
                      <a:endParaRPr lang="en-US"/>
                    </a:p>
                  </a:txBody>
                  <a:tcPr/>
                </a:tc>
                <a:tc>
                  <a:txBody>
                    <a:bodyPr/>
                    <a:lstStyle/>
                    <a:p>
                      <a:pPr algn="ctr"/>
                      <a:r>
                        <a:rPr lang="en-US" sz="1900" b="1" dirty="0" err="1" smtClean="0">
                          <a:solidFill>
                            <a:schemeClr val="tx1"/>
                          </a:solidFill>
                        </a:rPr>
                        <a:t>Có</a:t>
                      </a: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err="1" smtClean="0">
                          <a:solidFill>
                            <a:schemeClr val="tx1"/>
                          </a:solidFill>
                        </a:rPr>
                        <a:t>Không</a:t>
                      </a: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a:txBody>
                    <a:bodyPr/>
                    <a:lstStyle/>
                    <a:p>
                      <a:pPr algn="ctr"/>
                      <a:r>
                        <a:rPr lang="en-US" sz="1900" b="1" dirty="0" err="1" smtClean="0">
                          <a:solidFill>
                            <a:schemeClr val="tx1"/>
                          </a:solidFill>
                        </a:rPr>
                        <a:t>Trượt</a:t>
                      </a: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900" b="1" dirty="0" err="1" smtClean="0">
                          <a:solidFill>
                            <a:schemeClr val="tx1"/>
                          </a:solidFill>
                        </a:rPr>
                        <a:t>Nghỉ</a:t>
                      </a: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sz="1900" b="1" dirty="0" smtClean="0">
                          <a:solidFill>
                            <a:srgbClr val="FF0000"/>
                          </a:solidFill>
                        </a:rPr>
                        <a:t>1</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x</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err="1" smtClean="0">
                          <a:solidFill>
                            <a:srgbClr val="FF0000"/>
                          </a:solidFill>
                        </a:rPr>
                        <a:t>Má</a:t>
                      </a:r>
                      <a:r>
                        <a:rPr lang="en-US" sz="1800" b="1" baseline="0" dirty="0" smtClean="0">
                          <a:solidFill>
                            <a:srgbClr val="FF0000"/>
                          </a:solidFill>
                        </a:rPr>
                        <a:t> </a:t>
                      </a:r>
                      <a:r>
                        <a:rPr lang="en-US" sz="1800" b="1" baseline="0" dirty="0" err="1" smtClean="0">
                          <a:solidFill>
                            <a:srgbClr val="FF0000"/>
                          </a:solidFill>
                        </a:rPr>
                        <a:t>ph</a:t>
                      </a:r>
                      <a:r>
                        <a:rPr lang="en-US" sz="1800" b="1" dirty="0" err="1" smtClean="0">
                          <a:solidFill>
                            <a:srgbClr val="FF0000"/>
                          </a:solidFill>
                        </a:rPr>
                        <a:t>anh</a:t>
                      </a:r>
                      <a:r>
                        <a:rPr lang="en-US" sz="1800" b="1" baseline="0" dirty="0" smtClean="0">
                          <a:solidFill>
                            <a:srgbClr val="FF0000"/>
                          </a:solidFill>
                        </a:rPr>
                        <a:t> </a:t>
                      </a:r>
                      <a:r>
                        <a:rPr lang="en-US" sz="1800" b="1" baseline="0" dirty="0" err="1" smtClean="0">
                          <a:solidFill>
                            <a:srgbClr val="FF0000"/>
                          </a:solidFill>
                        </a:rPr>
                        <a:t>với</a:t>
                      </a:r>
                      <a:r>
                        <a:rPr lang="en-US" sz="1800" b="1" baseline="0" dirty="0" smtClean="0">
                          <a:solidFill>
                            <a:srgbClr val="FF0000"/>
                          </a:solidFill>
                        </a:rPr>
                        <a:t> </a:t>
                      </a:r>
                      <a:r>
                        <a:rPr lang="en-US" sz="1800" b="1" baseline="0" dirty="0" err="1" smtClean="0">
                          <a:solidFill>
                            <a:srgbClr val="FF0000"/>
                          </a:solidFill>
                        </a:rPr>
                        <a:t>vành</a:t>
                      </a:r>
                      <a:r>
                        <a:rPr lang="en-US" sz="1800" b="1" baseline="0" dirty="0" smtClean="0">
                          <a:solidFill>
                            <a:srgbClr val="FF0000"/>
                          </a:solidFill>
                        </a:rPr>
                        <a:t>( </a:t>
                      </a:r>
                      <a:r>
                        <a:rPr lang="en-US" sz="1800" b="1" baseline="0" dirty="0" err="1" smtClean="0">
                          <a:solidFill>
                            <a:srgbClr val="FF0000"/>
                          </a:solidFill>
                        </a:rPr>
                        <a:t>xe</a:t>
                      </a:r>
                      <a:r>
                        <a:rPr lang="en-US" sz="1800" b="1" baseline="0" dirty="0" smtClean="0">
                          <a:solidFill>
                            <a:srgbClr val="FF0000"/>
                          </a:solidFill>
                        </a:rPr>
                        <a:t> </a:t>
                      </a:r>
                      <a:r>
                        <a:rPr lang="en-US" sz="1800" b="1" baseline="0" dirty="0" err="1" smtClean="0">
                          <a:solidFill>
                            <a:srgbClr val="FF0000"/>
                          </a:solidFill>
                        </a:rPr>
                        <a:t>đang</a:t>
                      </a:r>
                      <a:r>
                        <a:rPr lang="en-US" sz="1800" b="1" baseline="0" dirty="0" smtClean="0">
                          <a:solidFill>
                            <a:srgbClr val="FF0000"/>
                          </a:solidFill>
                        </a:rPr>
                        <a:t> </a:t>
                      </a:r>
                      <a:r>
                        <a:rPr lang="en-US" sz="1800" b="1" baseline="0" dirty="0" err="1" smtClean="0">
                          <a:solidFill>
                            <a:srgbClr val="FF0000"/>
                          </a:solidFill>
                        </a:rPr>
                        <a:t>chuyển</a:t>
                      </a:r>
                      <a:r>
                        <a:rPr lang="en-US" sz="1800" b="1" baseline="0" dirty="0" smtClean="0">
                          <a:solidFill>
                            <a:srgbClr val="FF0000"/>
                          </a:solidFill>
                        </a:rPr>
                        <a:t> </a:t>
                      </a:r>
                      <a:r>
                        <a:rPr lang="en-US" sz="1800" b="1" baseline="0" dirty="0" err="1" smtClean="0">
                          <a:solidFill>
                            <a:srgbClr val="FF0000"/>
                          </a:solidFill>
                        </a:rPr>
                        <a:t>động</a:t>
                      </a:r>
                      <a:r>
                        <a:rPr lang="en-US" sz="1800" b="1" baseline="0" dirty="0" smtClean="0">
                          <a:solidFill>
                            <a:srgbClr val="FF0000"/>
                          </a:solidFill>
                        </a:rPr>
                        <a:t>, </a:t>
                      </a:r>
                      <a:r>
                        <a:rPr lang="en-US" sz="1800" b="1" baseline="0" dirty="0" err="1" smtClean="0">
                          <a:solidFill>
                            <a:srgbClr val="FF0000"/>
                          </a:solidFill>
                        </a:rPr>
                        <a:t>khi</a:t>
                      </a:r>
                      <a:r>
                        <a:rPr lang="en-US" sz="1800" b="1" baseline="0" dirty="0" smtClean="0">
                          <a:solidFill>
                            <a:srgbClr val="FF0000"/>
                          </a:solidFill>
                        </a:rPr>
                        <a:t> </a:t>
                      </a:r>
                      <a:r>
                        <a:rPr lang="en-US" sz="1800" b="1" baseline="0" dirty="0" err="1" smtClean="0">
                          <a:solidFill>
                            <a:srgbClr val="FF0000"/>
                          </a:solidFill>
                        </a:rPr>
                        <a:t>phanh</a:t>
                      </a:r>
                      <a:r>
                        <a:rPr lang="en-US" sz="1800" b="1" baseline="0" dirty="0" smtClean="0">
                          <a:solidFill>
                            <a:srgbClr val="FF0000"/>
                          </a:solidFill>
                        </a:rPr>
                        <a:t> </a:t>
                      </a:r>
                      <a:r>
                        <a:rPr lang="en-US" sz="1800" b="1" baseline="0" dirty="0" err="1" smtClean="0">
                          <a:solidFill>
                            <a:srgbClr val="FF0000"/>
                          </a:solidFill>
                        </a:rPr>
                        <a:t>má</a:t>
                      </a:r>
                      <a:r>
                        <a:rPr lang="en-US" sz="1800" b="1" baseline="0" dirty="0" smtClean="0">
                          <a:solidFill>
                            <a:srgbClr val="FF0000"/>
                          </a:solidFill>
                        </a:rPr>
                        <a:t> </a:t>
                      </a:r>
                      <a:r>
                        <a:rPr lang="en-US" sz="1800" b="1" baseline="0" dirty="0" err="1" smtClean="0">
                          <a:solidFill>
                            <a:srgbClr val="FF0000"/>
                          </a:solidFill>
                        </a:rPr>
                        <a:t>phanh</a:t>
                      </a:r>
                      <a:r>
                        <a:rPr lang="en-US" sz="1800" b="1" baseline="0" dirty="0" smtClean="0">
                          <a:solidFill>
                            <a:srgbClr val="FF0000"/>
                          </a:solidFill>
                        </a:rPr>
                        <a:t> </a:t>
                      </a:r>
                      <a:r>
                        <a:rPr lang="en-US" sz="1800" b="1" baseline="0" dirty="0" err="1" smtClean="0">
                          <a:solidFill>
                            <a:srgbClr val="FF0000"/>
                          </a:solidFill>
                        </a:rPr>
                        <a:t>giữ</a:t>
                      </a:r>
                      <a:r>
                        <a:rPr lang="en-US" sz="1800" b="1" baseline="0" dirty="0" smtClean="0">
                          <a:solidFill>
                            <a:srgbClr val="FF0000"/>
                          </a:solidFill>
                        </a:rPr>
                        <a:t> </a:t>
                      </a:r>
                      <a:r>
                        <a:rPr lang="en-US" sz="1800" b="1" baseline="0" dirty="0" err="1" smtClean="0">
                          <a:solidFill>
                            <a:srgbClr val="FF0000"/>
                          </a:solidFill>
                        </a:rPr>
                        <a:t>bánh</a:t>
                      </a:r>
                      <a:r>
                        <a:rPr lang="en-US" sz="1800" b="1" baseline="0" dirty="0" smtClean="0">
                          <a:solidFill>
                            <a:srgbClr val="FF0000"/>
                          </a:solidFill>
                        </a:rPr>
                        <a:t> </a:t>
                      </a:r>
                      <a:r>
                        <a:rPr lang="en-US" sz="1800" b="1" baseline="0" dirty="0" err="1" smtClean="0">
                          <a:solidFill>
                            <a:srgbClr val="FF0000"/>
                          </a:solidFill>
                        </a:rPr>
                        <a:t>xe</a:t>
                      </a:r>
                      <a:r>
                        <a:rPr lang="en-US" sz="1800" b="1" baseline="0" dirty="0" smtClean="0">
                          <a:solidFill>
                            <a:srgbClr val="FF0000"/>
                          </a:solidFill>
                        </a:rPr>
                        <a:t> </a:t>
                      </a:r>
                      <a:r>
                        <a:rPr lang="en-US" sz="1800" b="1" baseline="0" dirty="0" err="1" smtClean="0">
                          <a:solidFill>
                            <a:srgbClr val="FF0000"/>
                          </a:solidFill>
                        </a:rPr>
                        <a:t>không</a:t>
                      </a:r>
                      <a:r>
                        <a:rPr lang="en-US" sz="1800" b="1" baseline="0" dirty="0" smtClean="0">
                          <a:solidFill>
                            <a:srgbClr val="FF0000"/>
                          </a:solidFill>
                        </a:rPr>
                        <a:t> quay </a:t>
                      </a:r>
                      <a:r>
                        <a:rPr lang="en-US" sz="1800" b="1" baseline="0" dirty="0" err="1" smtClean="0">
                          <a:solidFill>
                            <a:srgbClr val="FF0000"/>
                          </a:solidFill>
                        </a:rPr>
                        <a:t>được</a:t>
                      </a:r>
                      <a:r>
                        <a:rPr lang="en-US" sz="1800" b="1" baseline="0" dirty="0" smtClean="0">
                          <a:solidFill>
                            <a:srgbClr val="FF0000"/>
                          </a:solidFill>
                        </a:rPr>
                        <a:t> </a:t>
                      </a:r>
                      <a:r>
                        <a:rPr lang="en-US" sz="1800" b="1" baseline="0" dirty="0" err="1" smtClean="0">
                          <a:solidFill>
                            <a:srgbClr val="FF0000"/>
                          </a:solidFill>
                        </a:rPr>
                        <a:t>nữa</a:t>
                      </a:r>
                      <a:r>
                        <a:rPr lang="en-US" sz="1800" b="1" baseline="0" dirty="0" smtClean="0">
                          <a:solidFill>
                            <a:srgbClr val="FF0000"/>
                          </a:solidFill>
                        </a:rPr>
                        <a:t>)</a:t>
                      </a:r>
                      <a:endParaRPr 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31844">
                <a:tc>
                  <a:txBody>
                    <a:bodyPr/>
                    <a:lstStyle/>
                    <a:p>
                      <a:pPr algn="ctr"/>
                      <a:r>
                        <a:rPr lang="en-US" sz="1900" b="1" dirty="0" smtClean="0">
                          <a:solidFill>
                            <a:srgbClr val="FF0000"/>
                          </a:solidFill>
                        </a:rPr>
                        <a:t>2</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x</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b="1" dirty="0" err="1" smtClean="0">
                          <a:solidFill>
                            <a:srgbClr val="FF0000"/>
                          </a:solidFill>
                        </a:rPr>
                        <a:t>Lưỡi</a:t>
                      </a:r>
                      <a:r>
                        <a:rPr lang="en-US" sz="1900" b="1" baseline="0" dirty="0" smtClean="0">
                          <a:solidFill>
                            <a:srgbClr val="FF0000"/>
                          </a:solidFill>
                        </a:rPr>
                        <a:t> </a:t>
                      </a:r>
                      <a:r>
                        <a:rPr lang="en-US" sz="1900" b="1" baseline="0" dirty="0" err="1" smtClean="0">
                          <a:solidFill>
                            <a:srgbClr val="FF0000"/>
                          </a:solidFill>
                        </a:rPr>
                        <a:t>dao</a:t>
                      </a:r>
                      <a:r>
                        <a:rPr lang="en-US" sz="1900" b="1" baseline="0" dirty="0" smtClean="0">
                          <a:solidFill>
                            <a:srgbClr val="FF0000"/>
                          </a:solidFill>
                        </a:rPr>
                        <a:t> </a:t>
                      </a:r>
                      <a:r>
                        <a:rPr lang="en-US" sz="1900" b="1" baseline="0" dirty="0" err="1" smtClean="0">
                          <a:solidFill>
                            <a:srgbClr val="FF0000"/>
                          </a:solidFill>
                        </a:rPr>
                        <a:t>với</a:t>
                      </a:r>
                      <a:r>
                        <a:rPr lang="en-US" sz="1900" b="1" baseline="0" dirty="0" smtClean="0">
                          <a:solidFill>
                            <a:srgbClr val="FF0000"/>
                          </a:solidFill>
                        </a:rPr>
                        <a:t> </a:t>
                      </a:r>
                      <a:r>
                        <a:rPr lang="en-US" sz="1900" b="1" baseline="0" dirty="0" err="1" smtClean="0">
                          <a:solidFill>
                            <a:srgbClr val="FF0000"/>
                          </a:solidFill>
                        </a:rPr>
                        <a:t>thanh</a:t>
                      </a:r>
                      <a:r>
                        <a:rPr lang="en-US" sz="1900" b="1" baseline="0" dirty="0" smtClean="0">
                          <a:solidFill>
                            <a:srgbClr val="FF0000"/>
                          </a:solidFill>
                        </a:rPr>
                        <a:t> </a:t>
                      </a:r>
                      <a:r>
                        <a:rPr lang="en-US" sz="1900" b="1" baseline="0" dirty="0" err="1" smtClean="0">
                          <a:solidFill>
                            <a:srgbClr val="FF0000"/>
                          </a:solidFill>
                        </a:rPr>
                        <a:t>gỗ</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sz="1900" b="1" dirty="0" smtClean="0">
                          <a:solidFill>
                            <a:srgbClr val="FF0000"/>
                          </a:solidFill>
                        </a:rPr>
                        <a:t>3</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x</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sz="1900" b="1" dirty="0" smtClean="0">
                          <a:solidFill>
                            <a:srgbClr val="FF0000"/>
                          </a:solidFill>
                        </a:rPr>
                        <a:t>4</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x</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b="1" dirty="0" err="1" smtClean="0">
                          <a:solidFill>
                            <a:srgbClr val="FF0000"/>
                          </a:solidFill>
                        </a:rPr>
                        <a:t>Giày</a:t>
                      </a:r>
                      <a:r>
                        <a:rPr lang="en-US" sz="1900" b="1" baseline="0" dirty="0" smtClean="0">
                          <a:solidFill>
                            <a:srgbClr val="FF0000"/>
                          </a:solidFill>
                        </a:rPr>
                        <a:t> </a:t>
                      </a:r>
                      <a:r>
                        <a:rPr lang="en-US" sz="1900" b="1" baseline="0" dirty="0" err="1" smtClean="0">
                          <a:solidFill>
                            <a:srgbClr val="FF0000"/>
                          </a:solidFill>
                        </a:rPr>
                        <a:t>trượt</a:t>
                      </a:r>
                      <a:r>
                        <a:rPr lang="en-US" sz="1900" b="1" baseline="0" dirty="0" smtClean="0">
                          <a:solidFill>
                            <a:srgbClr val="FF0000"/>
                          </a:solidFill>
                        </a:rPr>
                        <a:t> </a:t>
                      </a:r>
                      <a:r>
                        <a:rPr lang="en-US" sz="1900" b="1" baseline="0" dirty="0" err="1" smtClean="0">
                          <a:solidFill>
                            <a:srgbClr val="FF0000"/>
                          </a:solidFill>
                        </a:rPr>
                        <a:t>với</a:t>
                      </a:r>
                      <a:r>
                        <a:rPr lang="en-US" sz="1900" b="1" baseline="0" dirty="0" smtClean="0">
                          <a:solidFill>
                            <a:srgbClr val="FF0000"/>
                          </a:solidFill>
                        </a:rPr>
                        <a:t> </a:t>
                      </a:r>
                      <a:r>
                        <a:rPr lang="en-US" sz="1900" b="1" baseline="0" dirty="0" err="1" smtClean="0">
                          <a:solidFill>
                            <a:srgbClr val="FF0000"/>
                          </a:solidFill>
                        </a:rPr>
                        <a:t>mặt</a:t>
                      </a:r>
                      <a:r>
                        <a:rPr lang="en-US" sz="1900" b="1" baseline="0" dirty="0" smtClean="0">
                          <a:solidFill>
                            <a:srgbClr val="FF0000"/>
                          </a:solidFill>
                        </a:rPr>
                        <a:t> </a:t>
                      </a:r>
                      <a:r>
                        <a:rPr lang="en-US" sz="1900" b="1" baseline="0" dirty="0" err="1" smtClean="0">
                          <a:solidFill>
                            <a:srgbClr val="FF0000"/>
                          </a:solidFill>
                        </a:rPr>
                        <a:t>băng</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sz="1900" b="1" dirty="0" smtClean="0">
                          <a:solidFill>
                            <a:srgbClr val="FF0000"/>
                          </a:solidFill>
                        </a:rPr>
                        <a:t>5</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x</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err="1" smtClean="0">
                          <a:solidFill>
                            <a:srgbClr val="FF0000"/>
                          </a:solidFill>
                        </a:rPr>
                        <a:t>Thùng</a:t>
                      </a:r>
                      <a:r>
                        <a:rPr lang="en-US" sz="1900" b="1" baseline="0" dirty="0" smtClean="0">
                          <a:solidFill>
                            <a:srgbClr val="FF0000"/>
                          </a:solidFill>
                        </a:rPr>
                        <a:t> </a:t>
                      </a:r>
                      <a:r>
                        <a:rPr lang="en-US" sz="1900" b="1" baseline="0" dirty="0" err="1" smtClean="0">
                          <a:solidFill>
                            <a:srgbClr val="FF0000"/>
                          </a:solidFill>
                        </a:rPr>
                        <a:t>hàng</a:t>
                      </a:r>
                      <a:r>
                        <a:rPr lang="en-US" sz="1900" b="1" baseline="0" dirty="0" smtClean="0">
                          <a:solidFill>
                            <a:srgbClr val="FF0000"/>
                          </a:solidFill>
                        </a:rPr>
                        <a:t> </a:t>
                      </a:r>
                      <a:r>
                        <a:rPr lang="en-US" sz="1900" b="1" baseline="0" dirty="0" err="1" smtClean="0">
                          <a:solidFill>
                            <a:srgbClr val="FF0000"/>
                          </a:solidFill>
                        </a:rPr>
                        <a:t>với</a:t>
                      </a:r>
                      <a:r>
                        <a:rPr lang="en-US" sz="1900" b="1" baseline="0" dirty="0" smtClean="0">
                          <a:solidFill>
                            <a:srgbClr val="FF0000"/>
                          </a:solidFill>
                        </a:rPr>
                        <a:t> </a:t>
                      </a:r>
                      <a:r>
                        <a:rPr lang="en-US" sz="1900" b="1" baseline="0" dirty="0" err="1" smtClean="0">
                          <a:solidFill>
                            <a:srgbClr val="FF0000"/>
                          </a:solidFill>
                        </a:rPr>
                        <a:t>băng</a:t>
                      </a:r>
                      <a:r>
                        <a:rPr lang="en-US" sz="1900" b="1" baseline="0" dirty="0" smtClean="0">
                          <a:solidFill>
                            <a:srgbClr val="FF0000"/>
                          </a:solidFill>
                        </a:rPr>
                        <a:t> </a:t>
                      </a:r>
                      <a:r>
                        <a:rPr lang="en-US" sz="1900" b="1" baseline="0" dirty="0" err="1" smtClean="0">
                          <a:solidFill>
                            <a:srgbClr val="FF0000"/>
                          </a:solidFill>
                        </a:rPr>
                        <a:t>chuyền</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sz="1900" b="1" dirty="0" smtClean="0">
                          <a:solidFill>
                            <a:srgbClr val="FF0000"/>
                          </a:solidFill>
                        </a:rPr>
                        <a:t>6</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x</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sz="1900" b="1" dirty="0" smtClean="0">
                          <a:solidFill>
                            <a:srgbClr val="FF0000"/>
                          </a:solidFill>
                        </a:rPr>
                        <a:t>7</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x</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Tree>
    <p:custDataLst>
      <p:tags r:id="rId1"/>
    </p:custDataLst>
    <p:extLst>
      <p:ext uri="{BB962C8B-B14F-4D97-AF65-F5344CB8AC3E}">
        <p14:creationId xmlns:p14="http://schemas.microsoft.com/office/powerpoint/2010/main" val="3829212967"/>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0"/>
            <a:ext cx="2514600" cy="369332"/>
          </a:xfrm>
          <a:prstGeom prst="rect">
            <a:avLst/>
          </a:prstGeom>
          <a:noFill/>
        </p:spPr>
        <p:txBody>
          <a:bodyPr wrap="square" rtlCol="0">
            <a:spAutoFit/>
          </a:bodyPr>
          <a:lstStyle/>
          <a:p>
            <a:r>
              <a:rPr lang="en-US" dirty="0" smtClean="0"/>
              <a:t>PHIẾU HỌC TẬP</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22845832"/>
              </p:ext>
            </p:extLst>
          </p:nvPr>
        </p:nvGraphicFramePr>
        <p:xfrm>
          <a:off x="152400" y="514350"/>
          <a:ext cx="8839200" cy="4023359"/>
        </p:xfrm>
        <a:graphic>
          <a:graphicData uri="http://schemas.openxmlformats.org/drawingml/2006/table">
            <a:tbl>
              <a:tblPr firstRow="1" bandRow="1">
                <a:tableStyleId>{8EC20E35-A176-4012-BC5E-935CFFF8708E}</a:tableStyleId>
              </a:tblPr>
              <a:tblGrid>
                <a:gridCol w="838199"/>
                <a:gridCol w="533400"/>
                <a:gridCol w="838201"/>
                <a:gridCol w="4953000"/>
                <a:gridCol w="838200"/>
                <a:gridCol w="838200"/>
              </a:tblGrid>
              <a:tr h="334845">
                <a:tc rowSpan="2">
                  <a:txBody>
                    <a:bodyPr/>
                    <a:lstStyle/>
                    <a:p>
                      <a:pPr algn="ctr"/>
                      <a:r>
                        <a:rPr lang="en-US" sz="1900" b="1" dirty="0" err="1" smtClean="0">
                          <a:solidFill>
                            <a:schemeClr val="tx1"/>
                          </a:solidFill>
                        </a:rPr>
                        <a:t>Trường</a:t>
                      </a:r>
                      <a:r>
                        <a:rPr lang="en-US" sz="1900" b="1" baseline="0" dirty="0" smtClean="0">
                          <a:solidFill>
                            <a:schemeClr val="tx1"/>
                          </a:solidFill>
                        </a:rPr>
                        <a:t> </a:t>
                      </a:r>
                      <a:r>
                        <a:rPr lang="en-US" sz="1900" b="1" baseline="0" dirty="0" err="1" smtClean="0">
                          <a:solidFill>
                            <a:schemeClr val="tx1"/>
                          </a:solidFill>
                        </a:rPr>
                        <a:t>hợp</a:t>
                      </a:r>
                      <a:r>
                        <a:rPr lang="en-US" sz="1900" b="1" baseline="0" dirty="0" smtClean="0">
                          <a:solidFill>
                            <a:schemeClr val="tx1"/>
                          </a:solidFill>
                        </a:rPr>
                        <a:t> </a:t>
                      </a:r>
                      <a:r>
                        <a:rPr lang="en-US" sz="1900" b="1" baseline="0" dirty="0" err="1" smtClean="0">
                          <a:solidFill>
                            <a:schemeClr val="tx1"/>
                          </a:solidFill>
                        </a:rPr>
                        <a:t>số</a:t>
                      </a:r>
                      <a:r>
                        <a:rPr lang="en-US" sz="1900" b="1" baseline="0" dirty="0" smtClean="0">
                          <a:solidFill>
                            <a:schemeClr val="tx1"/>
                          </a:solidFill>
                        </a:rPr>
                        <a:t>…</a:t>
                      </a: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900" dirty="0" err="1" smtClean="0">
                          <a:solidFill>
                            <a:schemeClr val="tx1"/>
                          </a:solidFill>
                        </a:rPr>
                        <a:t>Lực</a:t>
                      </a:r>
                      <a:r>
                        <a:rPr lang="en-US" sz="1900" baseline="0" dirty="0" smtClean="0">
                          <a:solidFill>
                            <a:schemeClr val="tx1"/>
                          </a:solidFill>
                        </a:rPr>
                        <a:t> ma </a:t>
                      </a:r>
                      <a:r>
                        <a:rPr lang="en-US" sz="1900" baseline="0" dirty="0" err="1" smtClean="0">
                          <a:solidFill>
                            <a:schemeClr val="tx1"/>
                          </a:solidFill>
                        </a:rPr>
                        <a:t>sát</a:t>
                      </a:r>
                      <a:endParaRPr lang="en-US" sz="1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1900" b="1" dirty="0" err="1" smtClean="0">
                          <a:solidFill>
                            <a:schemeClr val="tx1"/>
                          </a:solidFill>
                        </a:rPr>
                        <a:t>Lực</a:t>
                      </a:r>
                      <a:r>
                        <a:rPr lang="en-US" sz="1900" b="1" baseline="0" dirty="0" smtClean="0">
                          <a:solidFill>
                            <a:schemeClr val="tx1"/>
                          </a:solidFill>
                        </a:rPr>
                        <a:t> ma </a:t>
                      </a:r>
                      <a:r>
                        <a:rPr lang="en-US" sz="1900" b="1" baseline="0" dirty="0" err="1" smtClean="0">
                          <a:solidFill>
                            <a:schemeClr val="tx1"/>
                          </a:solidFill>
                        </a:rPr>
                        <a:t>sát</a:t>
                      </a:r>
                      <a:r>
                        <a:rPr lang="en-US" sz="1900" b="1" baseline="0" dirty="0" smtClean="0">
                          <a:solidFill>
                            <a:schemeClr val="tx1"/>
                          </a:solidFill>
                        </a:rPr>
                        <a:t> </a:t>
                      </a:r>
                      <a:r>
                        <a:rPr lang="en-US" sz="1900" b="1" baseline="0" dirty="0" err="1" smtClean="0">
                          <a:solidFill>
                            <a:schemeClr val="tx1"/>
                          </a:solidFill>
                        </a:rPr>
                        <a:t>tạo</a:t>
                      </a:r>
                      <a:r>
                        <a:rPr lang="en-US" sz="1900" b="1" baseline="0" dirty="0" smtClean="0">
                          <a:solidFill>
                            <a:schemeClr val="tx1"/>
                          </a:solidFill>
                        </a:rPr>
                        <a:t> </a:t>
                      </a:r>
                      <a:r>
                        <a:rPr lang="en-US" sz="1900" b="1" baseline="0" dirty="0" err="1" smtClean="0">
                          <a:solidFill>
                            <a:schemeClr val="tx1"/>
                          </a:solidFill>
                        </a:rPr>
                        <a:t>ra</a:t>
                      </a:r>
                      <a:r>
                        <a:rPr lang="en-US" sz="1900" b="1" baseline="0" dirty="0" smtClean="0">
                          <a:solidFill>
                            <a:schemeClr val="tx1"/>
                          </a:solidFill>
                        </a:rPr>
                        <a:t> do </a:t>
                      </a:r>
                      <a:r>
                        <a:rPr lang="en-US" sz="1900" b="1" baseline="0" dirty="0" err="1" smtClean="0">
                          <a:solidFill>
                            <a:schemeClr val="tx1"/>
                          </a:solidFill>
                        </a:rPr>
                        <a:t>sự</a:t>
                      </a:r>
                      <a:r>
                        <a:rPr lang="en-US" sz="1900" b="1" baseline="0" dirty="0" smtClean="0">
                          <a:solidFill>
                            <a:schemeClr val="tx1"/>
                          </a:solidFill>
                        </a:rPr>
                        <a:t> </a:t>
                      </a:r>
                      <a:r>
                        <a:rPr lang="en-US" sz="1900" b="1" baseline="0" dirty="0" err="1" smtClean="0">
                          <a:solidFill>
                            <a:schemeClr val="tx1"/>
                          </a:solidFill>
                        </a:rPr>
                        <a:t>tiếp</a:t>
                      </a:r>
                      <a:r>
                        <a:rPr lang="en-US" sz="1900" b="1" baseline="0" dirty="0" smtClean="0">
                          <a:solidFill>
                            <a:schemeClr val="tx1"/>
                          </a:solidFill>
                        </a:rPr>
                        <a:t> </a:t>
                      </a:r>
                      <a:r>
                        <a:rPr lang="en-US" sz="1900" b="1" baseline="0" dirty="0" err="1" smtClean="0">
                          <a:solidFill>
                            <a:schemeClr val="tx1"/>
                          </a:solidFill>
                        </a:rPr>
                        <a:t>xúc</a:t>
                      </a:r>
                      <a:r>
                        <a:rPr lang="en-US" sz="1900" b="1" baseline="0" dirty="0" smtClean="0">
                          <a:solidFill>
                            <a:schemeClr val="tx1"/>
                          </a:solidFill>
                        </a:rPr>
                        <a:t> </a:t>
                      </a:r>
                      <a:r>
                        <a:rPr lang="en-US" sz="1900" b="1" baseline="0" dirty="0" err="1" smtClean="0">
                          <a:solidFill>
                            <a:schemeClr val="tx1"/>
                          </a:solidFill>
                        </a:rPr>
                        <a:t>của</a:t>
                      </a:r>
                      <a:r>
                        <a:rPr lang="en-US" sz="1900" b="1" baseline="0" dirty="0" smtClean="0">
                          <a:solidFill>
                            <a:schemeClr val="tx1"/>
                          </a:solidFill>
                        </a:rPr>
                        <a:t>….</a:t>
                      </a: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900" dirty="0" err="1" smtClean="0">
                          <a:solidFill>
                            <a:schemeClr val="tx1"/>
                          </a:solidFill>
                        </a:rPr>
                        <a:t>Loại</a:t>
                      </a:r>
                      <a:r>
                        <a:rPr lang="en-US" sz="1900" baseline="0" dirty="0" smtClean="0">
                          <a:solidFill>
                            <a:schemeClr val="tx1"/>
                          </a:solidFill>
                        </a:rPr>
                        <a:t> </a:t>
                      </a:r>
                      <a:r>
                        <a:rPr lang="en-US" sz="1900" baseline="0" dirty="0" err="1" smtClean="0">
                          <a:solidFill>
                            <a:schemeClr val="tx1"/>
                          </a:solidFill>
                        </a:rPr>
                        <a:t>lực</a:t>
                      </a:r>
                      <a:r>
                        <a:rPr lang="en-US" sz="1900" baseline="0" dirty="0" smtClean="0">
                          <a:solidFill>
                            <a:schemeClr val="tx1"/>
                          </a:solidFill>
                        </a:rPr>
                        <a:t> ma </a:t>
                      </a:r>
                      <a:r>
                        <a:rPr lang="en-US" sz="1900" baseline="0" dirty="0" err="1" smtClean="0">
                          <a:solidFill>
                            <a:schemeClr val="tx1"/>
                          </a:solidFill>
                        </a:rPr>
                        <a:t>sát</a:t>
                      </a:r>
                      <a:endParaRPr lang="en-US" sz="1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6239">
                <a:tc vMerge="1">
                  <a:txBody>
                    <a:bodyPr/>
                    <a:lstStyle/>
                    <a:p>
                      <a:endParaRPr lang="en-US"/>
                    </a:p>
                  </a:txBody>
                  <a:tcPr/>
                </a:tc>
                <a:tc>
                  <a:txBody>
                    <a:bodyPr/>
                    <a:lstStyle/>
                    <a:p>
                      <a:pPr algn="ctr"/>
                      <a:r>
                        <a:rPr lang="en-US" sz="1900" b="1" dirty="0" err="1" smtClean="0">
                          <a:solidFill>
                            <a:schemeClr val="tx1"/>
                          </a:solidFill>
                        </a:rPr>
                        <a:t>Có</a:t>
                      </a: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err="1" smtClean="0">
                          <a:solidFill>
                            <a:schemeClr val="tx1"/>
                          </a:solidFill>
                        </a:rPr>
                        <a:t>Không</a:t>
                      </a: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a:txBody>
                    <a:bodyPr/>
                    <a:lstStyle/>
                    <a:p>
                      <a:pPr algn="ctr"/>
                      <a:r>
                        <a:rPr lang="en-US" sz="1900" b="1" dirty="0" err="1" smtClean="0">
                          <a:solidFill>
                            <a:schemeClr val="tx1"/>
                          </a:solidFill>
                        </a:rPr>
                        <a:t>Trượt</a:t>
                      </a: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900" b="1" dirty="0" err="1" smtClean="0">
                          <a:solidFill>
                            <a:schemeClr val="tx1"/>
                          </a:solidFill>
                        </a:rPr>
                        <a:t>Nghỉ</a:t>
                      </a: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sz="1900" b="1" dirty="0" smtClean="0">
                          <a:solidFill>
                            <a:srgbClr val="FF0000"/>
                          </a:solidFill>
                        </a:rPr>
                        <a:t>1</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x</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err="1" smtClean="0">
                          <a:solidFill>
                            <a:srgbClr val="FF0000"/>
                          </a:solidFill>
                        </a:rPr>
                        <a:t>Má</a:t>
                      </a:r>
                      <a:r>
                        <a:rPr lang="en-US" sz="1900" b="1" baseline="0" dirty="0" smtClean="0">
                          <a:solidFill>
                            <a:srgbClr val="FF0000"/>
                          </a:solidFill>
                        </a:rPr>
                        <a:t> </a:t>
                      </a:r>
                      <a:r>
                        <a:rPr lang="en-US" sz="1900" b="1" baseline="0" dirty="0" err="1" smtClean="0">
                          <a:solidFill>
                            <a:srgbClr val="FF0000"/>
                          </a:solidFill>
                        </a:rPr>
                        <a:t>ph</a:t>
                      </a:r>
                      <a:r>
                        <a:rPr lang="en-US" sz="1900" b="1" dirty="0" err="1" smtClean="0">
                          <a:solidFill>
                            <a:srgbClr val="FF0000"/>
                          </a:solidFill>
                        </a:rPr>
                        <a:t>anh</a:t>
                      </a:r>
                      <a:r>
                        <a:rPr lang="en-US" sz="1900" b="1" baseline="0" dirty="0" smtClean="0">
                          <a:solidFill>
                            <a:srgbClr val="FF0000"/>
                          </a:solidFill>
                        </a:rPr>
                        <a:t> </a:t>
                      </a:r>
                      <a:r>
                        <a:rPr lang="en-US" sz="1900" b="1" baseline="0" dirty="0" err="1" smtClean="0">
                          <a:solidFill>
                            <a:srgbClr val="FF0000"/>
                          </a:solidFill>
                        </a:rPr>
                        <a:t>với</a:t>
                      </a:r>
                      <a:r>
                        <a:rPr lang="en-US" sz="1900" b="1" baseline="0" dirty="0" smtClean="0">
                          <a:solidFill>
                            <a:srgbClr val="FF0000"/>
                          </a:solidFill>
                        </a:rPr>
                        <a:t> </a:t>
                      </a:r>
                      <a:r>
                        <a:rPr lang="en-US" sz="1900" b="1" baseline="0" dirty="0" err="1" smtClean="0">
                          <a:solidFill>
                            <a:srgbClr val="FF0000"/>
                          </a:solidFill>
                        </a:rPr>
                        <a:t>vành</a:t>
                      </a:r>
                      <a:r>
                        <a:rPr lang="en-US" sz="1900" b="1" baseline="0" dirty="0" smtClean="0">
                          <a:solidFill>
                            <a:srgbClr val="FF0000"/>
                          </a:solidFill>
                        </a:rPr>
                        <a:t>, </a:t>
                      </a:r>
                      <a:r>
                        <a:rPr lang="en-US" sz="1900" b="1" baseline="0" dirty="0" err="1" smtClean="0">
                          <a:solidFill>
                            <a:srgbClr val="FF0000"/>
                          </a:solidFill>
                        </a:rPr>
                        <a:t>khi</a:t>
                      </a:r>
                      <a:r>
                        <a:rPr lang="en-US" sz="1900" b="1" baseline="0" dirty="0" smtClean="0">
                          <a:solidFill>
                            <a:srgbClr val="FF0000"/>
                          </a:solidFill>
                        </a:rPr>
                        <a:t> </a:t>
                      </a:r>
                      <a:r>
                        <a:rPr lang="en-US" sz="1900" b="1" baseline="0" dirty="0" err="1" smtClean="0">
                          <a:solidFill>
                            <a:srgbClr val="FF0000"/>
                          </a:solidFill>
                        </a:rPr>
                        <a:t>phanh</a:t>
                      </a:r>
                      <a:r>
                        <a:rPr lang="en-US" sz="1900" b="1" baseline="0" dirty="0" smtClean="0">
                          <a:solidFill>
                            <a:srgbClr val="FF0000"/>
                          </a:solidFill>
                        </a:rPr>
                        <a:t> </a:t>
                      </a:r>
                      <a:r>
                        <a:rPr lang="en-US" sz="1900" b="1" baseline="0" dirty="0" err="1" smtClean="0">
                          <a:solidFill>
                            <a:srgbClr val="FF0000"/>
                          </a:solidFill>
                        </a:rPr>
                        <a:t>má</a:t>
                      </a:r>
                      <a:r>
                        <a:rPr lang="en-US" sz="1900" b="1" baseline="0" dirty="0" smtClean="0">
                          <a:solidFill>
                            <a:srgbClr val="FF0000"/>
                          </a:solidFill>
                        </a:rPr>
                        <a:t> </a:t>
                      </a:r>
                      <a:r>
                        <a:rPr lang="en-US" sz="1900" b="1" baseline="0" dirty="0" err="1" smtClean="0">
                          <a:solidFill>
                            <a:srgbClr val="FF0000"/>
                          </a:solidFill>
                        </a:rPr>
                        <a:t>phanh</a:t>
                      </a:r>
                      <a:r>
                        <a:rPr lang="en-US" sz="1900" b="1" baseline="0" dirty="0" smtClean="0">
                          <a:solidFill>
                            <a:srgbClr val="FF0000"/>
                          </a:solidFill>
                        </a:rPr>
                        <a:t> </a:t>
                      </a:r>
                      <a:r>
                        <a:rPr lang="en-US" sz="1900" b="1" baseline="0" dirty="0" err="1" smtClean="0">
                          <a:solidFill>
                            <a:srgbClr val="FF0000"/>
                          </a:solidFill>
                        </a:rPr>
                        <a:t>giữ</a:t>
                      </a:r>
                      <a:r>
                        <a:rPr lang="en-US" sz="1900" b="1" baseline="0" dirty="0" smtClean="0">
                          <a:solidFill>
                            <a:srgbClr val="FF0000"/>
                          </a:solidFill>
                        </a:rPr>
                        <a:t> </a:t>
                      </a:r>
                      <a:r>
                        <a:rPr lang="en-US" sz="1900" b="1" baseline="0" dirty="0" err="1" smtClean="0">
                          <a:solidFill>
                            <a:srgbClr val="FF0000"/>
                          </a:solidFill>
                        </a:rPr>
                        <a:t>bánh</a:t>
                      </a:r>
                      <a:r>
                        <a:rPr lang="en-US" sz="1900" b="1" baseline="0" dirty="0" smtClean="0">
                          <a:solidFill>
                            <a:srgbClr val="FF0000"/>
                          </a:solidFill>
                        </a:rPr>
                        <a:t> </a:t>
                      </a:r>
                      <a:r>
                        <a:rPr lang="en-US" sz="1900" b="1" baseline="0" dirty="0" err="1" smtClean="0">
                          <a:solidFill>
                            <a:srgbClr val="FF0000"/>
                          </a:solidFill>
                        </a:rPr>
                        <a:t>xe</a:t>
                      </a:r>
                      <a:r>
                        <a:rPr lang="en-US" sz="1900" b="1" baseline="0" dirty="0" smtClean="0">
                          <a:solidFill>
                            <a:srgbClr val="FF0000"/>
                          </a:solidFill>
                        </a:rPr>
                        <a:t> </a:t>
                      </a:r>
                      <a:r>
                        <a:rPr lang="en-US" sz="1900" b="1" baseline="0" dirty="0" err="1" smtClean="0">
                          <a:solidFill>
                            <a:srgbClr val="FF0000"/>
                          </a:solidFill>
                        </a:rPr>
                        <a:t>không</a:t>
                      </a:r>
                      <a:r>
                        <a:rPr lang="en-US" sz="1900" b="1" baseline="0" dirty="0" smtClean="0">
                          <a:solidFill>
                            <a:srgbClr val="FF0000"/>
                          </a:solidFill>
                        </a:rPr>
                        <a:t> quay </a:t>
                      </a:r>
                      <a:r>
                        <a:rPr lang="en-US" sz="1900" b="1" baseline="0" dirty="0" err="1" smtClean="0">
                          <a:solidFill>
                            <a:srgbClr val="FF0000"/>
                          </a:solidFill>
                        </a:rPr>
                        <a:t>được</a:t>
                      </a:r>
                      <a:r>
                        <a:rPr lang="en-US" sz="1900" b="1" baseline="0" dirty="0" smtClean="0">
                          <a:solidFill>
                            <a:srgbClr val="FF0000"/>
                          </a:solidFill>
                        </a:rPr>
                        <a:t> </a:t>
                      </a:r>
                      <a:r>
                        <a:rPr lang="en-US" sz="1900" b="1" baseline="0" dirty="0" err="1" smtClean="0">
                          <a:solidFill>
                            <a:srgbClr val="FF0000"/>
                          </a:solidFill>
                        </a:rPr>
                        <a:t>nữa</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31844">
                <a:tc>
                  <a:txBody>
                    <a:bodyPr/>
                    <a:lstStyle/>
                    <a:p>
                      <a:pPr algn="ctr"/>
                      <a:r>
                        <a:rPr lang="en-US" sz="1900" b="1" dirty="0" smtClean="0">
                          <a:solidFill>
                            <a:srgbClr val="FF0000"/>
                          </a:solidFill>
                        </a:rPr>
                        <a:t>2</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x</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b="1" dirty="0" err="1" smtClean="0">
                          <a:solidFill>
                            <a:srgbClr val="FF0000"/>
                          </a:solidFill>
                        </a:rPr>
                        <a:t>Lưỡi</a:t>
                      </a:r>
                      <a:r>
                        <a:rPr lang="en-US" sz="1900" b="1" baseline="0" dirty="0" smtClean="0">
                          <a:solidFill>
                            <a:srgbClr val="FF0000"/>
                          </a:solidFill>
                        </a:rPr>
                        <a:t> </a:t>
                      </a:r>
                      <a:r>
                        <a:rPr lang="en-US" sz="1900" b="1" baseline="0" dirty="0" err="1" smtClean="0">
                          <a:solidFill>
                            <a:srgbClr val="FF0000"/>
                          </a:solidFill>
                        </a:rPr>
                        <a:t>dao</a:t>
                      </a:r>
                      <a:r>
                        <a:rPr lang="en-US" sz="1900" b="1" baseline="0" dirty="0" smtClean="0">
                          <a:solidFill>
                            <a:srgbClr val="FF0000"/>
                          </a:solidFill>
                        </a:rPr>
                        <a:t> </a:t>
                      </a:r>
                      <a:r>
                        <a:rPr lang="en-US" sz="1900" b="1" baseline="0" dirty="0" err="1" smtClean="0">
                          <a:solidFill>
                            <a:srgbClr val="FF0000"/>
                          </a:solidFill>
                        </a:rPr>
                        <a:t>với</a:t>
                      </a:r>
                      <a:r>
                        <a:rPr lang="en-US" sz="1900" b="1" baseline="0" dirty="0" smtClean="0">
                          <a:solidFill>
                            <a:srgbClr val="FF0000"/>
                          </a:solidFill>
                        </a:rPr>
                        <a:t> </a:t>
                      </a:r>
                      <a:r>
                        <a:rPr lang="en-US" sz="1900" b="1" baseline="0" dirty="0" err="1" smtClean="0">
                          <a:solidFill>
                            <a:srgbClr val="FF0000"/>
                          </a:solidFill>
                        </a:rPr>
                        <a:t>thanh</a:t>
                      </a:r>
                      <a:r>
                        <a:rPr lang="en-US" sz="1900" b="1" baseline="0" dirty="0" smtClean="0">
                          <a:solidFill>
                            <a:srgbClr val="FF0000"/>
                          </a:solidFill>
                        </a:rPr>
                        <a:t> </a:t>
                      </a:r>
                      <a:r>
                        <a:rPr lang="en-US" sz="1900" b="1" baseline="0" dirty="0" err="1" smtClean="0">
                          <a:solidFill>
                            <a:srgbClr val="FF0000"/>
                          </a:solidFill>
                        </a:rPr>
                        <a:t>gỗ</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sz="1900" b="1" dirty="0" smtClean="0">
                          <a:solidFill>
                            <a:srgbClr val="FF0000"/>
                          </a:solidFill>
                        </a:rPr>
                        <a:t>3</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x</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sz="1900" b="1" dirty="0" smtClean="0">
                          <a:solidFill>
                            <a:srgbClr val="FF0000"/>
                          </a:solidFill>
                        </a:rPr>
                        <a:t>4</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x</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b="1" dirty="0" err="1" smtClean="0">
                          <a:solidFill>
                            <a:srgbClr val="FF0000"/>
                          </a:solidFill>
                        </a:rPr>
                        <a:t>Giày</a:t>
                      </a:r>
                      <a:r>
                        <a:rPr lang="en-US" sz="1900" b="1" baseline="0" dirty="0" smtClean="0">
                          <a:solidFill>
                            <a:srgbClr val="FF0000"/>
                          </a:solidFill>
                        </a:rPr>
                        <a:t> </a:t>
                      </a:r>
                      <a:r>
                        <a:rPr lang="en-US" sz="1900" b="1" baseline="0" dirty="0" err="1" smtClean="0">
                          <a:solidFill>
                            <a:srgbClr val="FF0000"/>
                          </a:solidFill>
                        </a:rPr>
                        <a:t>trượt</a:t>
                      </a:r>
                      <a:r>
                        <a:rPr lang="en-US" sz="1900" b="1" baseline="0" dirty="0" smtClean="0">
                          <a:solidFill>
                            <a:srgbClr val="FF0000"/>
                          </a:solidFill>
                        </a:rPr>
                        <a:t> </a:t>
                      </a:r>
                      <a:r>
                        <a:rPr lang="en-US" sz="1900" b="1" baseline="0" dirty="0" err="1" smtClean="0">
                          <a:solidFill>
                            <a:srgbClr val="FF0000"/>
                          </a:solidFill>
                        </a:rPr>
                        <a:t>với</a:t>
                      </a:r>
                      <a:r>
                        <a:rPr lang="en-US" sz="1900" b="1" baseline="0" dirty="0" smtClean="0">
                          <a:solidFill>
                            <a:srgbClr val="FF0000"/>
                          </a:solidFill>
                        </a:rPr>
                        <a:t> </a:t>
                      </a:r>
                      <a:r>
                        <a:rPr lang="en-US" sz="1900" b="1" baseline="0" dirty="0" err="1" smtClean="0">
                          <a:solidFill>
                            <a:srgbClr val="FF0000"/>
                          </a:solidFill>
                        </a:rPr>
                        <a:t>mặt</a:t>
                      </a:r>
                      <a:r>
                        <a:rPr lang="en-US" sz="1900" b="1" baseline="0" dirty="0" smtClean="0">
                          <a:solidFill>
                            <a:srgbClr val="FF0000"/>
                          </a:solidFill>
                        </a:rPr>
                        <a:t> </a:t>
                      </a:r>
                      <a:r>
                        <a:rPr lang="en-US" sz="1900" b="1" baseline="0" dirty="0" err="1" smtClean="0">
                          <a:solidFill>
                            <a:srgbClr val="FF0000"/>
                          </a:solidFill>
                        </a:rPr>
                        <a:t>băng</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sz="1900" b="1" dirty="0" smtClean="0">
                          <a:solidFill>
                            <a:srgbClr val="FF0000"/>
                          </a:solidFill>
                        </a:rPr>
                        <a:t>5</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x</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err="1" smtClean="0">
                          <a:solidFill>
                            <a:srgbClr val="FF0000"/>
                          </a:solidFill>
                        </a:rPr>
                        <a:t>Thùng</a:t>
                      </a:r>
                      <a:r>
                        <a:rPr lang="en-US" sz="1900" b="1" baseline="0" dirty="0" smtClean="0">
                          <a:solidFill>
                            <a:srgbClr val="FF0000"/>
                          </a:solidFill>
                        </a:rPr>
                        <a:t> </a:t>
                      </a:r>
                      <a:r>
                        <a:rPr lang="en-US" sz="1900" b="1" baseline="0" dirty="0" err="1" smtClean="0">
                          <a:solidFill>
                            <a:srgbClr val="FF0000"/>
                          </a:solidFill>
                        </a:rPr>
                        <a:t>hàng</a:t>
                      </a:r>
                      <a:r>
                        <a:rPr lang="en-US" sz="1900" b="1" baseline="0" dirty="0" smtClean="0">
                          <a:solidFill>
                            <a:srgbClr val="FF0000"/>
                          </a:solidFill>
                        </a:rPr>
                        <a:t> </a:t>
                      </a:r>
                      <a:r>
                        <a:rPr lang="en-US" sz="1900" b="1" baseline="0" dirty="0" err="1" smtClean="0">
                          <a:solidFill>
                            <a:srgbClr val="FF0000"/>
                          </a:solidFill>
                        </a:rPr>
                        <a:t>với</a:t>
                      </a:r>
                      <a:r>
                        <a:rPr lang="en-US" sz="1900" b="1" baseline="0" dirty="0" smtClean="0">
                          <a:solidFill>
                            <a:srgbClr val="FF0000"/>
                          </a:solidFill>
                        </a:rPr>
                        <a:t> </a:t>
                      </a:r>
                      <a:r>
                        <a:rPr lang="en-US" sz="1900" b="1" baseline="0" dirty="0" err="1" smtClean="0">
                          <a:solidFill>
                            <a:srgbClr val="FF0000"/>
                          </a:solidFill>
                        </a:rPr>
                        <a:t>băng</a:t>
                      </a:r>
                      <a:r>
                        <a:rPr lang="en-US" sz="1900" b="1" baseline="0" dirty="0" smtClean="0">
                          <a:solidFill>
                            <a:srgbClr val="FF0000"/>
                          </a:solidFill>
                        </a:rPr>
                        <a:t> </a:t>
                      </a:r>
                      <a:r>
                        <a:rPr lang="en-US" sz="1900" b="1" baseline="0" dirty="0" err="1" smtClean="0">
                          <a:solidFill>
                            <a:srgbClr val="FF0000"/>
                          </a:solidFill>
                        </a:rPr>
                        <a:t>chuyền</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sz="1900" b="1" dirty="0" smtClean="0">
                          <a:solidFill>
                            <a:srgbClr val="FF0000"/>
                          </a:solidFill>
                        </a:rPr>
                        <a:t>6</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x</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sz="1900" b="1" dirty="0" smtClean="0">
                          <a:solidFill>
                            <a:srgbClr val="FF0000"/>
                          </a:solidFill>
                        </a:rPr>
                        <a:t>7</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x</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
        <p:nvSpPr>
          <p:cNvPr id="3" name="TextBox 2"/>
          <p:cNvSpPr txBox="1"/>
          <p:nvPr/>
        </p:nvSpPr>
        <p:spPr>
          <a:xfrm>
            <a:off x="8453044" y="1689616"/>
            <a:ext cx="304800" cy="369332"/>
          </a:xfrm>
          <a:prstGeom prst="rect">
            <a:avLst/>
          </a:prstGeom>
          <a:noFill/>
        </p:spPr>
        <p:txBody>
          <a:bodyPr wrap="square" rtlCol="0">
            <a:spAutoFit/>
          </a:bodyPr>
          <a:lstStyle/>
          <a:p>
            <a:r>
              <a:rPr lang="en-US" b="1" dirty="0" smtClean="0">
                <a:solidFill>
                  <a:srgbClr val="FF0000"/>
                </a:solidFill>
              </a:rPr>
              <a:t>X</a:t>
            </a:r>
            <a:endParaRPr lang="en-US" b="1" dirty="0">
              <a:solidFill>
                <a:srgbClr val="FF0000"/>
              </a:solidFill>
            </a:endParaRPr>
          </a:p>
        </p:txBody>
      </p:sp>
      <p:sp>
        <p:nvSpPr>
          <p:cNvPr id="7" name="TextBox 6"/>
          <p:cNvSpPr txBox="1"/>
          <p:nvPr/>
        </p:nvSpPr>
        <p:spPr>
          <a:xfrm>
            <a:off x="7624582" y="2266950"/>
            <a:ext cx="304800" cy="369332"/>
          </a:xfrm>
          <a:prstGeom prst="rect">
            <a:avLst/>
          </a:prstGeom>
          <a:noFill/>
        </p:spPr>
        <p:txBody>
          <a:bodyPr wrap="square" rtlCol="0">
            <a:spAutoFit/>
          </a:bodyPr>
          <a:lstStyle/>
          <a:p>
            <a:r>
              <a:rPr lang="en-US" b="1" dirty="0" smtClean="0">
                <a:solidFill>
                  <a:srgbClr val="FF0000"/>
                </a:solidFill>
              </a:rPr>
              <a:t>X</a:t>
            </a:r>
            <a:endParaRPr lang="en-US" b="1" dirty="0">
              <a:solidFill>
                <a:srgbClr val="FF0000"/>
              </a:solidFill>
            </a:endParaRPr>
          </a:p>
        </p:txBody>
      </p:sp>
      <p:sp>
        <p:nvSpPr>
          <p:cNvPr id="8" name="TextBox 7"/>
          <p:cNvSpPr txBox="1"/>
          <p:nvPr/>
        </p:nvSpPr>
        <p:spPr>
          <a:xfrm>
            <a:off x="7624582" y="3028950"/>
            <a:ext cx="304800" cy="369332"/>
          </a:xfrm>
          <a:prstGeom prst="rect">
            <a:avLst/>
          </a:prstGeom>
          <a:noFill/>
        </p:spPr>
        <p:txBody>
          <a:bodyPr wrap="square" rtlCol="0">
            <a:spAutoFit/>
          </a:bodyPr>
          <a:lstStyle/>
          <a:p>
            <a:r>
              <a:rPr lang="en-US" b="1" dirty="0" smtClean="0">
                <a:solidFill>
                  <a:srgbClr val="FF0000"/>
                </a:solidFill>
              </a:rPr>
              <a:t>X</a:t>
            </a:r>
            <a:endParaRPr lang="en-US" b="1" dirty="0">
              <a:solidFill>
                <a:srgbClr val="FF0000"/>
              </a:solidFill>
            </a:endParaRPr>
          </a:p>
        </p:txBody>
      </p:sp>
      <p:sp>
        <p:nvSpPr>
          <p:cNvPr id="9" name="TextBox 8"/>
          <p:cNvSpPr txBox="1"/>
          <p:nvPr/>
        </p:nvSpPr>
        <p:spPr>
          <a:xfrm>
            <a:off x="8382000" y="3398282"/>
            <a:ext cx="304800" cy="369332"/>
          </a:xfrm>
          <a:prstGeom prst="rect">
            <a:avLst/>
          </a:prstGeom>
          <a:noFill/>
        </p:spPr>
        <p:txBody>
          <a:bodyPr wrap="square" rtlCol="0">
            <a:spAutoFit/>
          </a:bodyPr>
          <a:lstStyle/>
          <a:p>
            <a:r>
              <a:rPr lang="en-US" b="1" dirty="0" smtClean="0">
                <a:solidFill>
                  <a:srgbClr val="FF0000"/>
                </a:solidFill>
              </a:rPr>
              <a:t>X</a:t>
            </a:r>
            <a:endParaRPr lang="en-US" b="1" dirty="0">
              <a:solidFill>
                <a:srgbClr val="FF0000"/>
              </a:solidFill>
            </a:endParaRPr>
          </a:p>
        </p:txBody>
      </p:sp>
    </p:spTree>
    <p:custDataLst>
      <p:tags r:id="rId1"/>
    </p:custDataLst>
    <p:extLst>
      <p:ext uri="{BB962C8B-B14F-4D97-AF65-F5344CB8AC3E}">
        <p14:creationId xmlns:p14="http://schemas.microsoft.com/office/powerpoint/2010/main" val="1614907880"/>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00410845"/>
              </p:ext>
            </p:extLst>
          </p:nvPr>
        </p:nvGraphicFramePr>
        <p:xfrm>
          <a:off x="1358709" y="1428750"/>
          <a:ext cx="6400800" cy="2367280"/>
        </p:xfrm>
        <a:graphic>
          <a:graphicData uri="http://schemas.openxmlformats.org/drawingml/2006/table">
            <a:tbl>
              <a:tblPr firstRow="1" bandRow="1">
                <a:tableStyleId>{5C22544A-7EE6-4342-B048-85BDC9FD1C3A}</a:tableStyleId>
              </a:tblPr>
              <a:tblGrid>
                <a:gridCol w="1600200"/>
                <a:gridCol w="2667000"/>
                <a:gridCol w="2133600"/>
              </a:tblGrid>
              <a:tr h="660400">
                <a:tc>
                  <a:txBody>
                    <a:bodyPr/>
                    <a:lstStyle/>
                    <a:p>
                      <a:pPr algn="ctr"/>
                      <a:r>
                        <a:rPr lang="en-US" sz="2000" dirty="0" err="1" smtClean="0">
                          <a:solidFill>
                            <a:schemeClr val="tx1"/>
                          </a:solidFill>
                        </a:rPr>
                        <a:t>Nội</a:t>
                      </a:r>
                      <a:r>
                        <a:rPr lang="en-US" sz="2000" baseline="0" dirty="0" smtClean="0">
                          <a:solidFill>
                            <a:schemeClr val="tx1"/>
                          </a:solidFill>
                        </a:rPr>
                        <a:t> dung</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err="1" smtClean="0">
                          <a:solidFill>
                            <a:schemeClr val="tx1"/>
                          </a:solidFill>
                        </a:rPr>
                        <a:t>Lực</a:t>
                      </a:r>
                      <a:r>
                        <a:rPr lang="en-US" sz="2000" baseline="0" dirty="0" smtClean="0">
                          <a:solidFill>
                            <a:schemeClr val="tx1"/>
                          </a:solidFill>
                        </a:rPr>
                        <a:t> ma </a:t>
                      </a:r>
                      <a:r>
                        <a:rPr lang="en-US" sz="2000" baseline="0" dirty="0" err="1" smtClean="0">
                          <a:solidFill>
                            <a:schemeClr val="tx1"/>
                          </a:solidFill>
                        </a:rPr>
                        <a:t>sát</a:t>
                      </a:r>
                      <a:r>
                        <a:rPr lang="en-US" sz="2000" baseline="0" dirty="0" smtClean="0">
                          <a:solidFill>
                            <a:schemeClr val="tx1"/>
                          </a:solidFill>
                        </a:rPr>
                        <a:t> </a:t>
                      </a:r>
                      <a:r>
                        <a:rPr lang="en-US" sz="2000" baseline="0" dirty="0" err="1" smtClean="0">
                          <a:solidFill>
                            <a:schemeClr val="tx1"/>
                          </a:solidFill>
                        </a:rPr>
                        <a:t>trượt</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err="1" smtClean="0">
                          <a:solidFill>
                            <a:schemeClr val="tx1"/>
                          </a:solidFill>
                        </a:rPr>
                        <a:t>Lực</a:t>
                      </a:r>
                      <a:r>
                        <a:rPr lang="en-US" sz="2000" baseline="0" dirty="0" smtClean="0">
                          <a:solidFill>
                            <a:schemeClr val="tx1"/>
                          </a:solidFill>
                        </a:rPr>
                        <a:t> ma </a:t>
                      </a:r>
                      <a:r>
                        <a:rPr lang="en-US" sz="2000" baseline="0" dirty="0" err="1" smtClean="0">
                          <a:solidFill>
                            <a:schemeClr val="tx1"/>
                          </a:solidFill>
                        </a:rPr>
                        <a:t>sát</a:t>
                      </a:r>
                      <a:r>
                        <a:rPr lang="en-US" sz="2000" baseline="0" dirty="0" smtClean="0">
                          <a:solidFill>
                            <a:schemeClr val="tx1"/>
                          </a:solidFill>
                        </a:rPr>
                        <a:t> </a:t>
                      </a:r>
                      <a:r>
                        <a:rPr lang="en-US" sz="2000" baseline="0" dirty="0" err="1" smtClean="0">
                          <a:solidFill>
                            <a:schemeClr val="tx1"/>
                          </a:solidFill>
                        </a:rPr>
                        <a:t>nghỉ</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r>
                        <a:rPr lang="en-US" sz="2000" dirty="0" err="1" smtClean="0"/>
                        <a:t>Ví</a:t>
                      </a:r>
                      <a:r>
                        <a:rPr lang="en-US" sz="2000" baseline="0" dirty="0" smtClean="0"/>
                        <a:t> </a:t>
                      </a:r>
                      <a:r>
                        <a:rPr lang="en-US" sz="2000" baseline="0" dirty="0" err="1" smtClean="0"/>
                        <a:t>dụ</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smtClean="0"/>
                    </a:p>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9959">
                <a:tc>
                  <a:txBody>
                    <a:bodyPr/>
                    <a:lstStyle/>
                    <a:p>
                      <a:r>
                        <a:rPr lang="en-US" sz="2000" dirty="0" err="1" smtClean="0"/>
                        <a:t>Dấu</a:t>
                      </a:r>
                      <a:r>
                        <a:rPr lang="en-US" sz="2000" baseline="0" dirty="0" smtClean="0"/>
                        <a:t> </a:t>
                      </a:r>
                      <a:r>
                        <a:rPr lang="en-US" sz="2000" baseline="0" dirty="0" err="1" smtClean="0"/>
                        <a:t>hiệu</a:t>
                      </a:r>
                      <a:r>
                        <a:rPr lang="en-US" sz="2000" baseline="0" dirty="0" smtClean="0"/>
                        <a:t> </a:t>
                      </a:r>
                      <a:r>
                        <a:rPr lang="en-US" sz="2000" baseline="0" dirty="0" err="1" smtClean="0"/>
                        <a:t>nhận</a:t>
                      </a:r>
                      <a:r>
                        <a:rPr lang="en-US" sz="2000" baseline="0" dirty="0" smtClean="0"/>
                        <a:t> </a:t>
                      </a:r>
                      <a:r>
                        <a:rPr lang="en-US" sz="2000" baseline="0" dirty="0" err="1" smtClean="0"/>
                        <a:t>biết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smtClean="0"/>
                    </a:p>
                    <a:p>
                      <a:endParaRPr lang="en-US" sz="2000" dirty="0" smtClean="0"/>
                    </a:p>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Isosceles Triangle 2"/>
          <p:cNvSpPr/>
          <p:nvPr/>
        </p:nvSpPr>
        <p:spPr>
          <a:xfrm rot="10800000">
            <a:off x="914400" y="280661"/>
            <a:ext cx="419100" cy="26086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47799" y="180261"/>
            <a:ext cx="5410201" cy="461665"/>
          </a:xfrm>
          <a:prstGeom prst="rect">
            <a:avLst/>
          </a:prstGeom>
          <a:noFill/>
        </p:spPr>
        <p:txBody>
          <a:bodyPr wrap="square" rtlCol="0">
            <a:spAutoFit/>
          </a:bodyPr>
          <a:lstStyle/>
          <a:p>
            <a:r>
              <a:rPr lang="en-US" sz="2400" dirty="0" err="1" smtClean="0"/>
              <a:t>Lập</a:t>
            </a:r>
            <a:r>
              <a:rPr lang="en-US" sz="2400" dirty="0" smtClean="0"/>
              <a:t> </a:t>
            </a:r>
            <a:r>
              <a:rPr lang="en-US" sz="2400" dirty="0" err="1" smtClean="0"/>
              <a:t>bảng</a:t>
            </a:r>
            <a:r>
              <a:rPr lang="en-US" sz="2400" dirty="0" smtClean="0"/>
              <a:t> </a:t>
            </a:r>
            <a:r>
              <a:rPr lang="en-US" sz="2400" dirty="0" err="1" smtClean="0"/>
              <a:t>có</a:t>
            </a:r>
            <a:r>
              <a:rPr lang="en-US" sz="2400" dirty="0" smtClean="0"/>
              <a:t> </a:t>
            </a:r>
            <a:r>
              <a:rPr lang="en-US" sz="2400" dirty="0" err="1" smtClean="0"/>
              <a:t>nội</a:t>
            </a:r>
            <a:r>
              <a:rPr lang="en-US" sz="2400" dirty="0" smtClean="0"/>
              <a:t> dung </a:t>
            </a:r>
            <a:r>
              <a:rPr lang="en-US" sz="2400" dirty="0" err="1" smtClean="0"/>
              <a:t>như</a:t>
            </a:r>
            <a:r>
              <a:rPr lang="en-US" sz="2400" dirty="0" smtClean="0"/>
              <a:t> </a:t>
            </a:r>
            <a:r>
              <a:rPr lang="en-US" sz="2400" dirty="0" err="1" smtClean="0"/>
              <a:t>sau</a:t>
            </a:r>
            <a:r>
              <a:rPr lang="en-US" sz="2400" dirty="0" smtClean="0"/>
              <a:t> </a:t>
            </a:r>
            <a:r>
              <a:rPr lang="en-US" sz="2400" dirty="0" err="1" smtClean="0"/>
              <a:t>vào</a:t>
            </a:r>
            <a:r>
              <a:rPr lang="en-US" sz="2400" dirty="0" smtClean="0"/>
              <a:t> </a:t>
            </a:r>
            <a:r>
              <a:rPr lang="en-US" sz="2400" dirty="0" err="1" smtClean="0"/>
              <a:t>vở</a:t>
            </a:r>
            <a:r>
              <a:rPr lang="en-US" sz="2400" dirty="0" smtClean="0"/>
              <a:t>.</a:t>
            </a:r>
            <a:endParaRPr lang="en-US" dirty="0"/>
          </a:p>
        </p:txBody>
      </p:sp>
      <p:sp>
        <p:nvSpPr>
          <p:cNvPr id="5" name="TextBox 4"/>
          <p:cNvSpPr txBox="1"/>
          <p:nvPr/>
        </p:nvSpPr>
        <p:spPr>
          <a:xfrm>
            <a:off x="1333500" y="742950"/>
            <a:ext cx="6743700" cy="400110"/>
          </a:xfrm>
          <a:prstGeom prst="rect">
            <a:avLst/>
          </a:prstGeom>
          <a:noFill/>
        </p:spPr>
        <p:txBody>
          <a:bodyPr wrap="square" rtlCol="0">
            <a:spAutoFit/>
          </a:bodyPr>
          <a:lstStyle/>
          <a:p>
            <a:r>
              <a:rPr lang="en-US" sz="2000" b="1" i="1" dirty="0" smtClean="0"/>
              <a:t>BẢNG PHÂN BIỆT LỰC MA SÁT TRƯỢT VÀ LỰC MA SÁT NGHỈ</a:t>
            </a:r>
            <a:endParaRPr lang="en-US" sz="1600" b="1" i="1" dirty="0"/>
          </a:p>
        </p:txBody>
      </p:sp>
    </p:spTree>
    <p:custDataLst>
      <p:tags r:id="rId1"/>
    </p:custDataLst>
    <p:extLst>
      <p:ext uri="{BB962C8B-B14F-4D97-AF65-F5344CB8AC3E}">
        <p14:creationId xmlns:p14="http://schemas.microsoft.com/office/powerpoint/2010/main" val="3975561346"/>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WordArt 4"/>
          <p:cNvSpPr>
            <a:spLocks noChangeArrowheads="1" noChangeShapeType="1" noTextEdit="1"/>
          </p:cNvSpPr>
          <p:nvPr/>
        </p:nvSpPr>
        <p:spPr bwMode="auto">
          <a:xfrm>
            <a:off x="1371600" y="80367"/>
            <a:ext cx="1323975" cy="182166"/>
          </a:xfrm>
          <a:prstGeom prst="rect">
            <a:avLst/>
          </a:prstGeom>
        </p:spPr>
        <p:txBody>
          <a:bodyPr wrap="none" fromWordArt="1">
            <a:prstTxWarp prst="textPlain">
              <a:avLst>
                <a:gd name="adj" fmla="val 50000"/>
              </a:avLst>
            </a:prstTxWarp>
          </a:bodyPr>
          <a:lstStyle/>
          <a:p>
            <a:pPr algn="ctr"/>
            <a:r>
              <a:rPr lang="en-US" sz="2800" kern="1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BÀI TẬP</a:t>
            </a:r>
          </a:p>
        </p:txBody>
      </p:sp>
      <p:sp>
        <p:nvSpPr>
          <p:cNvPr id="26627" name="Text Box 5"/>
          <p:cNvSpPr txBox="1">
            <a:spLocks noChangeArrowheads="1"/>
          </p:cNvSpPr>
          <p:nvPr/>
        </p:nvSpPr>
        <p:spPr bwMode="auto">
          <a:xfrm>
            <a:off x="546864" y="819150"/>
            <a:ext cx="8001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400" b="1" u="sng" dirty="0" err="1">
                <a:solidFill>
                  <a:srgbClr val="FF0000"/>
                </a:solidFill>
              </a:rPr>
              <a:t>Câu</a:t>
            </a:r>
            <a:r>
              <a:rPr lang="vi-VN" altLang="en-US" sz="2400" b="1" u="sng" dirty="0">
                <a:solidFill>
                  <a:srgbClr val="FF0000"/>
                </a:solidFill>
              </a:rPr>
              <a:t> </a:t>
            </a:r>
            <a:r>
              <a:rPr lang="en-US" altLang="en-US" sz="2400" b="1" u="sng" dirty="0">
                <a:solidFill>
                  <a:srgbClr val="FF0000"/>
                </a:solidFill>
              </a:rPr>
              <a:t>1:</a:t>
            </a:r>
            <a:r>
              <a:rPr lang="en-US" altLang="en-US" sz="2400" b="1" dirty="0"/>
              <a:t> </a:t>
            </a:r>
            <a:r>
              <a:rPr lang="en-US" altLang="en-US" sz="2400" b="1" dirty="0" err="1">
                <a:solidFill>
                  <a:srgbClr val="000066"/>
                </a:solidFill>
              </a:rPr>
              <a:t>Trường</a:t>
            </a:r>
            <a:r>
              <a:rPr lang="en-US" altLang="en-US" sz="2400" b="1" dirty="0">
                <a:solidFill>
                  <a:srgbClr val="000066"/>
                </a:solidFill>
              </a:rPr>
              <a:t> </a:t>
            </a:r>
            <a:r>
              <a:rPr lang="en-US" altLang="en-US" sz="2400" b="1" dirty="0" err="1">
                <a:solidFill>
                  <a:srgbClr val="000066"/>
                </a:solidFill>
              </a:rPr>
              <a:t>hợp</a:t>
            </a:r>
            <a:r>
              <a:rPr lang="en-US" altLang="en-US" sz="2400" b="1" dirty="0">
                <a:solidFill>
                  <a:srgbClr val="000066"/>
                </a:solidFill>
              </a:rPr>
              <a:t> </a:t>
            </a:r>
            <a:r>
              <a:rPr lang="en-US" altLang="en-US" sz="2400" b="1" dirty="0" err="1">
                <a:solidFill>
                  <a:srgbClr val="000066"/>
                </a:solidFill>
              </a:rPr>
              <a:t>nào</a:t>
            </a:r>
            <a:r>
              <a:rPr lang="en-US" altLang="en-US" sz="2400" b="1" dirty="0">
                <a:solidFill>
                  <a:srgbClr val="000066"/>
                </a:solidFill>
              </a:rPr>
              <a:t> </a:t>
            </a:r>
            <a:r>
              <a:rPr lang="en-US" altLang="en-US" sz="2400" b="1" dirty="0" err="1">
                <a:solidFill>
                  <a:srgbClr val="000066"/>
                </a:solidFill>
              </a:rPr>
              <a:t>sau</a:t>
            </a:r>
            <a:r>
              <a:rPr lang="en-US" altLang="en-US" sz="2400" b="1" dirty="0">
                <a:solidFill>
                  <a:srgbClr val="000066"/>
                </a:solidFill>
              </a:rPr>
              <a:t> </a:t>
            </a:r>
            <a:r>
              <a:rPr lang="en-US" altLang="en-US" sz="2400" b="1" dirty="0" err="1">
                <a:solidFill>
                  <a:srgbClr val="000066"/>
                </a:solidFill>
              </a:rPr>
              <a:t>đây</a:t>
            </a:r>
            <a:r>
              <a:rPr lang="en-US" altLang="en-US" sz="2400" b="1" dirty="0">
                <a:solidFill>
                  <a:srgbClr val="000066"/>
                </a:solidFill>
              </a:rPr>
              <a:t> </a:t>
            </a:r>
            <a:r>
              <a:rPr lang="en-US" altLang="en-US" sz="2400" b="1" dirty="0" err="1">
                <a:solidFill>
                  <a:srgbClr val="000066"/>
                </a:solidFill>
              </a:rPr>
              <a:t>lực</a:t>
            </a:r>
            <a:r>
              <a:rPr lang="en-US" altLang="en-US" sz="2400" b="1" dirty="0">
                <a:solidFill>
                  <a:srgbClr val="000066"/>
                </a:solidFill>
              </a:rPr>
              <a:t> </a:t>
            </a:r>
            <a:r>
              <a:rPr lang="en-US" altLang="en-US" sz="2400" b="1" dirty="0" err="1">
                <a:solidFill>
                  <a:srgbClr val="000066"/>
                </a:solidFill>
              </a:rPr>
              <a:t>xuất</a:t>
            </a:r>
            <a:r>
              <a:rPr lang="en-US" altLang="en-US" sz="2400" b="1" dirty="0">
                <a:solidFill>
                  <a:srgbClr val="000066"/>
                </a:solidFill>
              </a:rPr>
              <a:t> </a:t>
            </a:r>
            <a:r>
              <a:rPr lang="en-US" altLang="en-US" sz="2400" b="1" dirty="0" err="1">
                <a:solidFill>
                  <a:srgbClr val="000066"/>
                </a:solidFill>
              </a:rPr>
              <a:t>hiện</a:t>
            </a:r>
            <a:r>
              <a:rPr lang="en-US" altLang="en-US" sz="2400" b="1" dirty="0">
                <a:solidFill>
                  <a:srgbClr val="000066"/>
                </a:solidFill>
              </a:rPr>
              <a:t> </a:t>
            </a:r>
            <a:r>
              <a:rPr lang="en-US" altLang="en-US" sz="2400" b="1" dirty="0" err="1">
                <a:solidFill>
                  <a:srgbClr val="FF0000"/>
                </a:solidFill>
              </a:rPr>
              <a:t>không</a:t>
            </a:r>
            <a:r>
              <a:rPr lang="en-US" altLang="en-US" sz="2400" b="1" dirty="0">
                <a:solidFill>
                  <a:srgbClr val="FF0000"/>
                </a:solidFill>
              </a:rPr>
              <a:t> </a:t>
            </a:r>
            <a:r>
              <a:rPr lang="en-US" altLang="en-US" sz="2400" b="1" dirty="0" err="1">
                <a:solidFill>
                  <a:srgbClr val="FF0000"/>
                </a:solidFill>
              </a:rPr>
              <a:t>phải</a:t>
            </a:r>
            <a:r>
              <a:rPr lang="en-US" altLang="en-US" sz="2400" b="1" dirty="0">
                <a:solidFill>
                  <a:srgbClr val="FF0000"/>
                </a:solidFill>
              </a:rPr>
              <a:t> </a:t>
            </a:r>
            <a:r>
              <a:rPr lang="en-US" altLang="en-US" sz="2400" b="1" dirty="0" err="1">
                <a:solidFill>
                  <a:srgbClr val="000066"/>
                </a:solidFill>
              </a:rPr>
              <a:t>là</a:t>
            </a:r>
            <a:r>
              <a:rPr lang="en-US" altLang="en-US" sz="2400" b="1" dirty="0">
                <a:solidFill>
                  <a:srgbClr val="000066"/>
                </a:solidFill>
              </a:rPr>
              <a:t> </a:t>
            </a:r>
            <a:r>
              <a:rPr lang="en-US" altLang="en-US" sz="2400" b="1" dirty="0" err="1">
                <a:solidFill>
                  <a:srgbClr val="000066"/>
                </a:solidFill>
              </a:rPr>
              <a:t>lực</a:t>
            </a:r>
            <a:r>
              <a:rPr lang="en-US" altLang="en-US" sz="2400" b="1" dirty="0">
                <a:solidFill>
                  <a:srgbClr val="000066"/>
                </a:solidFill>
              </a:rPr>
              <a:t> ma </a:t>
            </a:r>
            <a:r>
              <a:rPr lang="en-US" altLang="en-US" sz="2400" b="1" dirty="0" err="1">
                <a:solidFill>
                  <a:srgbClr val="000066"/>
                </a:solidFill>
              </a:rPr>
              <a:t>sát</a:t>
            </a:r>
            <a:r>
              <a:rPr lang="en-US" altLang="en-US" sz="2400" b="1" dirty="0">
                <a:solidFill>
                  <a:srgbClr val="000066"/>
                </a:solidFill>
              </a:rPr>
              <a:t>?</a:t>
            </a:r>
          </a:p>
        </p:txBody>
      </p:sp>
      <p:sp>
        <p:nvSpPr>
          <p:cNvPr id="26628" name="Text Box 6"/>
          <p:cNvSpPr txBox="1">
            <a:spLocks noChangeArrowheads="1"/>
          </p:cNvSpPr>
          <p:nvPr/>
        </p:nvSpPr>
        <p:spPr bwMode="auto">
          <a:xfrm>
            <a:off x="576084" y="1581150"/>
            <a:ext cx="800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400" b="1" dirty="0">
                <a:solidFill>
                  <a:srgbClr val="000066"/>
                </a:solidFill>
              </a:rPr>
              <a:t>A. </a:t>
            </a:r>
            <a:r>
              <a:rPr lang="en-US" altLang="en-US" sz="2400" b="1" dirty="0" err="1">
                <a:solidFill>
                  <a:srgbClr val="000066"/>
                </a:solidFill>
              </a:rPr>
              <a:t>Lực</a:t>
            </a:r>
            <a:r>
              <a:rPr lang="en-US" altLang="en-US" sz="2400" b="1" dirty="0">
                <a:solidFill>
                  <a:srgbClr val="000066"/>
                </a:solidFill>
              </a:rPr>
              <a:t> </a:t>
            </a:r>
            <a:r>
              <a:rPr lang="en-US" altLang="en-US" sz="2400" b="1" dirty="0" err="1">
                <a:solidFill>
                  <a:srgbClr val="000066"/>
                </a:solidFill>
              </a:rPr>
              <a:t>xuất</a:t>
            </a:r>
            <a:r>
              <a:rPr lang="en-US" altLang="en-US" sz="2400" b="1" dirty="0">
                <a:solidFill>
                  <a:srgbClr val="000066"/>
                </a:solidFill>
              </a:rPr>
              <a:t> </a:t>
            </a:r>
            <a:r>
              <a:rPr lang="en-US" altLang="en-US" sz="2400" b="1" dirty="0" err="1">
                <a:solidFill>
                  <a:srgbClr val="000066"/>
                </a:solidFill>
              </a:rPr>
              <a:t>hiện</a:t>
            </a:r>
            <a:r>
              <a:rPr lang="en-US" altLang="en-US" sz="2400" b="1" dirty="0">
                <a:solidFill>
                  <a:srgbClr val="000066"/>
                </a:solidFill>
              </a:rPr>
              <a:t> </a:t>
            </a:r>
            <a:r>
              <a:rPr lang="en-US" altLang="en-US" sz="2400" b="1" dirty="0" err="1">
                <a:solidFill>
                  <a:srgbClr val="000066"/>
                </a:solidFill>
              </a:rPr>
              <a:t>khi</a:t>
            </a:r>
            <a:r>
              <a:rPr lang="en-US" altLang="en-US" sz="2400" b="1" dirty="0">
                <a:solidFill>
                  <a:srgbClr val="000066"/>
                </a:solidFill>
              </a:rPr>
              <a:t> </a:t>
            </a:r>
            <a:r>
              <a:rPr lang="en-US" altLang="en-US" sz="2400" b="1" dirty="0" err="1">
                <a:solidFill>
                  <a:srgbClr val="000066"/>
                </a:solidFill>
              </a:rPr>
              <a:t>lốp</a:t>
            </a:r>
            <a:r>
              <a:rPr lang="en-US" altLang="en-US" sz="2400" b="1" dirty="0">
                <a:solidFill>
                  <a:srgbClr val="000066"/>
                </a:solidFill>
              </a:rPr>
              <a:t> </a:t>
            </a:r>
            <a:r>
              <a:rPr lang="en-US" altLang="en-US" sz="2400" b="1" dirty="0" err="1">
                <a:solidFill>
                  <a:srgbClr val="000066"/>
                </a:solidFill>
              </a:rPr>
              <a:t>xe</a:t>
            </a:r>
            <a:r>
              <a:rPr lang="en-US" altLang="en-US" sz="2400" b="1" dirty="0">
                <a:solidFill>
                  <a:srgbClr val="000066"/>
                </a:solidFill>
              </a:rPr>
              <a:t> </a:t>
            </a:r>
            <a:r>
              <a:rPr lang="en-US" altLang="en-US" sz="2400" b="1" dirty="0" err="1">
                <a:solidFill>
                  <a:srgbClr val="000066"/>
                </a:solidFill>
              </a:rPr>
              <a:t>trượt</a:t>
            </a:r>
            <a:r>
              <a:rPr lang="en-US" altLang="en-US" sz="2400" b="1" dirty="0">
                <a:solidFill>
                  <a:srgbClr val="000066"/>
                </a:solidFill>
              </a:rPr>
              <a:t> </a:t>
            </a:r>
            <a:r>
              <a:rPr lang="en-US" altLang="en-US" sz="2400" b="1" dirty="0" err="1">
                <a:solidFill>
                  <a:srgbClr val="000066"/>
                </a:solidFill>
              </a:rPr>
              <a:t>trên</a:t>
            </a:r>
            <a:r>
              <a:rPr lang="en-US" altLang="en-US" sz="2400" b="1" dirty="0">
                <a:solidFill>
                  <a:srgbClr val="000066"/>
                </a:solidFill>
              </a:rPr>
              <a:t> </a:t>
            </a:r>
            <a:r>
              <a:rPr lang="en-US" altLang="en-US" sz="2400" b="1" dirty="0" err="1">
                <a:solidFill>
                  <a:srgbClr val="000066"/>
                </a:solidFill>
              </a:rPr>
              <a:t>mặt</a:t>
            </a:r>
            <a:r>
              <a:rPr lang="en-US" altLang="en-US" sz="2400" b="1" dirty="0">
                <a:solidFill>
                  <a:srgbClr val="000066"/>
                </a:solidFill>
              </a:rPr>
              <a:t> </a:t>
            </a:r>
            <a:r>
              <a:rPr lang="en-US" altLang="en-US" sz="2400" b="1" dirty="0" err="1">
                <a:solidFill>
                  <a:srgbClr val="000066"/>
                </a:solidFill>
              </a:rPr>
              <a:t>đường</a:t>
            </a:r>
            <a:r>
              <a:rPr lang="en-US" altLang="en-US" sz="2400" b="1" dirty="0">
                <a:solidFill>
                  <a:srgbClr val="000066"/>
                </a:solidFill>
              </a:rPr>
              <a:t>.</a:t>
            </a:r>
          </a:p>
        </p:txBody>
      </p:sp>
      <p:sp>
        <p:nvSpPr>
          <p:cNvPr id="26629" name="Text Box 7"/>
          <p:cNvSpPr txBox="1">
            <a:spLocks noChangeArrowheads="1"/>
          </p:cNvSpPr>
          <p:nvPr/>
        </p:nvSpPr>
        <p:spPr bwMode="auto">
          <a:xfrm>
            <a:off x="571500" y="2110085"/>
            <a:ext cx="800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400" b="1" dirty="0">
                <a:solidFill>
                  <a:srgbClr val="000066"/>
                </a:solidFill>
              </a:rPr>
              <a:t>B. </a:t>
            </a:r>
            <a:r>
              <a:rPr lang="en-US" altLang="en-US" sz="2400" b="1" dirty="0" err="1">
                <a:solidFill>
                  <a:srgbClr val="000066"/>
                </a:solidFill>
              </a:rPr>
              <a:t>Lực</a:t>
            </a:r>
            <a:r>
              <a:rPr lang="en-US" altLang="en-US" sz="2400" b="1" dirty="0">
                <a:solidFill>
                  <a:srgbClr val="000066"/>
                </a:solidFill>
              </a:rPr>
              <a:t> </a:t>
            </a:r>
            <a:r>
              <a:rPr lang="en-US" altLang="en-US" sz="2400" b="1" dirty="0" err="1">
                <a:solidFill>
                  <a:srgbClr val="000066"/>
                </a:solidFill>
              </a:rPr>
              <a:t>xuất</a:t>
            </a:r>
            <a:r>
              <a:rPr lang="en-US" altLang="en-US" sz="2400" b="1" dirty="0">
                <a:solidFill>
                  <a:srgbClr val="000066"/>
                </a:solidFill>
              </a:rPr>
              <a:t> </a:t>
            </a:r>
            <a:r>
              <a:rPr lang="en-US" altLang="en-US" sz="2400" b="1" dirty="0" err="1">
                <a:solidFill>
                  <a:srgbClr val="000066"/>
                </a:solidFill>
              </a:rPr>
              <a:t>hiện</a:t>
            </a:r>
            <a:r>
              <a:rPr lang="en-US" altLang="en-US" sz="2400" b="1" dirty="0">
                <a:solidFill>
                  <a:srgbClr val="000066"/>
                </a:solidFill>
              </a:rPr>
              <a:t>  </a:t>
            </a:r>
            <a:r>
              <a:rPr lang="en-US" altLang="en-US" sz="2400" b="1" dirty="0" err="1">
                <a:solidFill>
                  <a:srgbClr val="000066"/>
                </a:solidFill>
              </a:rPr>
              <a:t>làm</a:t>
            </a:r>
            <a:r>
              <a:rPr lang="en-US" altLang="en-US" sz="2400" b="1" dirty="0">
                <a:solidFill>
                  <a:srgbClr val="000066"/>
                </a:solidFill>
              </a:rPr>
              <a:t> </a:t>
            </a:r>
            <a:r>
              <a:rPr lang="en-US" altLang="en-US" sz="2400" b="1" dirty="0" err="1">
                <a:solidFill>
                  <a:srgbClr val="000066"/>
                </a:solidFill>
              </a:rPr>
              <a:t>mòn</a:t>
            </a:r>
            <a:r>
              <a:rPr lang="en-US" altLang="en-US" sz="2400" b="1" dirty="0">
                <a:solidFill>
                  <a:srgbClr val="000066"/>
                </a:solidFill>
              </a:rPr>
              <a:t> </a:t>
            </a:r>
            <a:r>
              <a:rPr lang="en-US" altLang="en-US" sz="2400" b="1" dirty="0" err="1">
                <a:solidFill>
                  <a:srgbClr val="000066"/>
                </a:solidFill>
              </a:rPr>
              <a:t>đế</a:t>
            </a:r>
            <a:r>
              <a:rPr lang="en-US" altLang="en-US" sz="2400" b="1" dirty="0">
                <a:solidFill>
                  <a:srgbClr val="000066"/>
                </a:solidFill>
              </a:rPr>
              <a:t> </a:t>
            </a:r>
            <a:r>
              <a:rPr lang="en-US" altLang="en-US" sz="2400" b="1" dirty="0" err="1">
                <a:solidFill>
                  <a:srgbClr val="000066"/>
                </a:solidFill>
              </a:rPr>
              <a:t>giầy</a:t>
            </a:r>
            <a:r>
              <a:rPr lang="en-US" altLang="en-US" sz="2400" b="1" dirty="0">
                <a:solidFill>
                  <a:srgbClr val="000066"/>
                </a:solidFill>
              </a:rPr>
              <a:t>.</a:t>
            </a:r>
          </a:p>
        </p:txBody>
      </p:sp>
      <p:sp>
        <p:nvSpPr>
          <p:cNvPr id="26630" name="Text Box 8"/>
          <p:cNvSpPr txBox="1">
            <a:spLocks noChangeArrowheads="1"/>
          </p:cNvSpPr>
          <p:nvPr/>
        </p:nvSpPr>
        <p:spPr bwMode="auto">
          <a:xfrm>
            <a:off x="592138" y="2643485"/>
            <a:ext cx="800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400" b="1" dirty="0">
                <a:solidFill>
                  <a:srgbClr val="000066"/>
                </a:solidFill>
              </a:rPr>
              <a:t>C. </a:t>
            </a:r>
            <a:r>
              <a:rPr lang="en-US" altLang="en-US" sz="2400" b="1" dirty="0" err="1" smtClean="0">
                <a:solidFill>
                  <a:srgbClr val="000066"/>
                </a:solidFill>
              </a:rPr>
              <a:t>Lực</a:t>
            </a:r>
            <a:r>
              <a:rPr lang="en-US" altLang="en-US" sz="2400" b="1" dirty="0" smtClean="0">
                <a:solidFill>
                  <a:srgbClr val="000066"/>
                </a:solidFill>
              </a:rPr>
              <a:t> </a:t>
            </a:r>
            <a:r>
              <a:rPr lang="en-US" altLang="en-US" sz="2400" b="1" dirty="0" err="1" smtClean="0">
                <a:solidFill>
                  <a:srgbClr val="000066"/>
                </a:solidFill>
              </a:rPr>
              <a:t>làm</a:t>
            </a:r>
            <a:r>
              <a:rPr lang="en-US" altLang="en-US" sz="2400" b="1" dirty="0" smtClean="0">
                <a:solidFill>
                  <a:srgbClr val="000066"/>
                </a:solidFill>
              </a:rPr>
              <a:t> </a:t>
            </a:r>
            <a:r>
              <a:rPr lang="en-US" altLang="en-US" sz="2400" b="1" dirty="0" err="1" smtClean="0">
                <a:solidFill>
                  <a:srgbClr val="000066"/>
                </a:solidFill>
              </a:rPr>
              <a:t>quả</a:t>
            </a:r>
            <a:r>
              <a:rPr lang="en-US" altLang="en-US" sz="2400" b="1" dirty="0" smtClean="0">
                <a:solidFill>
                  <a:srgbClr val="000066"/>
                </a:solidFill>
              </a:rPr>
              <a:t> </a:t>
            </a:r>
            <a:r>
              <a:rPr lang="en-US" altLang="en-US" sz="2400" b="1" dirty="0" err="1" smtClean="0">
                <a:solidFill>
                  <a:srgbClr val="000066"/>
                </a:solidFill>
              </a:rPr>
              <a:t>táo</a:t>
            </a:r>
            <a:r>
              <a:rPr lang="en-US" altLang="en-US" sz="2400" b="1" dirty="0" smtClean="0">
                <a:solidFill>
                  <a:srgbClr val="000066"/>
                </a:solidFill>
              </a:rPr>
              <a:t> </a:t>
            </a:r>
            <a:r>
              <a:rPr lang="en-US" altLang="en-US" sz="2400" b="1" dirty="0" err="1" smtClean="0">
                <a:solidFill>
                  <a:srgbClr val="000066"/>
                </a:solidFill>
              </a:rPr>
              <a:t>rụng</a:t>
            </a:r>
            <a:r>
              <a:rPr lang="en-US" altLang="en-US" sz="2400" b="1" dirty="0" smtClean="0">
                <a:solidFill>
                  <a:srgbClr val="000066"/>
                </a:solidFill>
              </a:rPr>
              <a:t> </a:t>
            </a:r>
            <a:r>
              <a:rPr lang="en-US" altLang="en-US" sz="2400" b="1" dirty="0" err="1" smtClean="0">
                <a:solidFill>
                  <a:srgbClr val="000066"/>
                </a:solidFill>
              </a:rPr>
              <a:t>rơi</a:t>
            </a:r>
            <a:r>
              <a:rPr lang="en-US" altLang="en-US" sz="2400" b="1" dirty="0" smtClean="0">
                <a:solidFill>
                  <a:srgbClr val="000066"/>
                </a:solidFill>
              </a:rPr>
              <a:t> </a:t>
            </a:r>
            <a:r>
              <a:rPr lang="en-US" altLang="en-US" sz="2400" b="1" dirty="0" err="1" smtClean="0">
                <a:solidFill>
                  <a:srgbClr val="000066"/>
                </a:solidFill>
              </a:rPr>
              <a:t>xuống</a:t>
            </a:r>
            <a:r>
              <a:rPr lang="en-US" altLang="en-US" sz="2400" b="1" dirty="0" smtClean="0">
                <a:solidFill>
                  <a:srgbClr val="000066"/>
                </a:solidFill>
              </a:rPr>
              <a:t> </a:t>
            </a:r>
            <a:r>
              <a:rPr lang="en-US" altLang="en-US" sz="2400" b="1" dirty="0" err="1" smtClean="0">
                <a:solidFill>
                  <a:srgbClr val="000066"/>
                </a:solidFill>
              </a:rPr>
              <a:t>đất</a:t>
            </a:r>
            <a:endParaRPr lang="en-US" altLang="en-US" sz="2400" b="1" dirty="0">
              <a:solidFill>
                <a:srgbClr val="000066"/>
              </a:solidFill>
            </a:endParaRPr>
          </a:p>
        </p:txBody>
      </p:sp>
      <p:sp>
        <p:nvSpPr>
          <p:cNvPr id="26631" name="Text Box 9"/>
          <p:cNvSpPr txBox="1">
            <a:spLocks noChangeArrowheads="1"/>
          </p:cNvSpPr>
          <p:nvPr/>
        </p:nvSpPr>
        <p:spPr bwMode="auto">
          <a:xfrm>
            <a:off x="571500" y="3207663"/>
            <a:ext cx="8001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200" b="1" dirty="0">
                <a:solidFill>
                  <a:srgbClr val="000066"/>
                </a:solidFill>
              </a:rPr>
              <a:t>D. </a:t>
            </a:r>
            <a:r>
              <a:rPr lang="en-US" altLang="en-US" sz="2200" b="1" dirty="0" err="1">
                <a:solidFill>
                  <a:srgbClr val="000066"/>
                </a:solidFill>
              </a:rPr>
              <a:t>Lực</a:t>
            </a:r>
            <a:r>
              <a:rPr lang="en-US" altLang="en-US" sz="2200" b="1" dirty="0">
                <a:solidFill>
                  <a:srgbClr val="000066"/>
                </a:solidFill>
              </a:rPr>
              <a:t> </a:t>
            </a:r>
            <a:r>
              <a:rPr lang="en-US" altLang="en-US" sz="2200" b="1" dirty="0" err="1">
                <a:solidFill>
                  <a:srgbClr val="000066"/>
                </a:solidFill>
              </a:rPr>
              <a:t>xuất</a:t>
            </a:r>
            <a:r>
              <a:rPr lang="en-US" altLang="en-US" sz="2200" b="1" dirty="0">
                <a:solidFill>
                  <a:srgbClr val="000066"/>
                </a:solidFill>
              </a:rPr>
              <a:t> </a:t>
            </a:r>
            <a:r>
              <a:rPr lang="en-US" altLang="en-US" sz="2200" b="1" dirty="0" err="1">
                <a:solidFill>
                  <a:srgbClr val="000066"/>
                </a:solidFill>
              </a:rPr>
              <a:t>hiện</a:t>
            </a:r>
            <a:r>
              <a:rPr lang="en-US" altLang="en-US" sz="2200" b="1" dirty="0">
                <a:solidFill>
                  <a:srgbClr val="000066"/>
                </a:solidFill>
              </a:rPr>
              <a:t> </a:t>
            </a:r>
            <a:r>
              <a:rPr lang="en-US" altLang="en-US" sz="2200" b="1" dirty="0" err="1">
                <a:solidFill>
                  <a:srgbClr val="000066"/>
                </a:solidFill>
              </a:rPr>
              <a:t>giữa</a:t>
            </a:r>
            <a:r>
              <a:rPr lang="en-US" altLang="en-US" sz="2200" b="1" dirty="0">
                <a:solidFill>
                  <a:srgbClr val="000066"/>
                </a:solidFill>
              </a:rPr>
              <a:t> </a:t>
            </a:r>
            <a:r>
              <a:rPr lang="en-US" altLang="en-US" sz="2200" b="1" dirty="0" err="1">
                <a:solidFill>
                  <a:srgbClr val="000066"/>
                </a:solidFill>
              </a:rPr>
              <a:t>dây</a:t>
            </a:r>
            <a:r>
              <a:rPr lang="en-US" altLang="en-US" sz="2200" b="1" dirty="0">
                <a:solidFill>
                  <a:srgbClr val="000066"/>
                </a:solidFill>
              </a:rPr>
              <a:t> </a:t>
            </a:r>
            <a:r>
              <a:rPr lang="en-US" altLang="en-US" sz="2200" b="1" dirty="0" err="1">
                <a:solidFill>
                  <a:srgbClr val="000066"/>
                </a:solidFill>
              </a:rPr>
              <a:t>curoa</a:t>
            </a:r>
            <a:r>
              <a:rPr lang="en-US" altLang="en-US" sz="2200" b="1" dirty="0">
                <a:solidFill>
                  <a:srgbClr val="000066"/>
                </a:solidFill>
              </a:rPr>
              <a:t> </a:t>
            </a:r>
            <a:r>
              <a:rPr lang="en-US" altLang="en-US" sz="2200" b="1" dirty="0" err="1">
                <a:solidFill>
                  <a:srgbClr val="000066"/>
                </a:solidFill>
              </a:rPr>
              <a:t>với</a:t>
            </a:r>
            <a:r>
              <a:rPr lang="en-US" altLang="en-US" sz="2200" b="1" dirty="0">
                <a:solidFill>
                  <a:srgbClr val="000066"/>
                </a:solidFill>
              </a:rPr>
              <a:t> </a:t>
            </a:r>
            <a:r>
              <a:rPr lang="en-US" altLang="en-US" sz="2200" b="1" dirty="0" err="1">
                <a:solidFill>
                  <a:srgbClr val="000066"/>
                </a:solidFill>
              </a:rPr>
              <a:t>bánh</a:t>
            </a:r>
            <a:r>
              <a:rPr lang="en-US" altLang="en-US" sz="2200" b="1" dirty="0">
                <a:solidFill>
                  <a:srgbClr val="000066"/>
                </a:solidFill>
              </a:rPr>
              <a:t> </a:t>
            </a:r>
            <a:r>
              <a:rPr lang="en-US" altLang="en-US" sz="2200" b="1" dirty="0" err="1">
                <a:solidFill>
                  <a:srgbClr val="000066"/>
                </a:solidFill>
              </a:rPr>
              <a:t>xe</a:t>
            </a:r>
            <a:r>
              <a:rPr lang="en-US" altLang="en-US" sz="2200" b="1" dirty="0">
                <a:solidFill>
                  <a:srgbClr val="000066"/>
                </a:solidFill>
              </a:rPr>
              <a:t> </a:t>
            </a:r>
            <a:r>
              <a:rPr lang="en-US" altLang="en-US" sz="2200" b="1" dirty="0" err="1">
                <a:solidFill>
                  <a:srgbClr val="000066"/>
                </a:solidFill>
              </a:rPr>
              <a:t>truyền</a:t>
            </a:r>
            <a:r>
              <a:rPr lang="en-US" altLang="en-US" sz="2200" b="1" dirty="0">
                <a:solidFill>
                  <a:srgbClr val="000066"/>
                </a:solidFill>
              </a:rPr>
              <a:t> </a:t>
            </a:r>
            <a:r>
              <a:rPr lang="en-US" altLang="en-US" sz="2200" b="1" dirty="0" err="1">
                <a:solidFill>
                  <a:srgbClr val="000066"/>
                </a:solidFill>
              </a:rPr>
              <a:t>chuyển</a:t>
            </a:r>
            <a:r>
              <a:rPr lang="en-US" altLang="en-US" sz="2200" b="1" dirty="0">
                <a:solidFill>
                  <a:srgbClr val="000066"/>
                </a:solidFill>
              </a:rPr>
              <a:t> </a:t>
            </a:r>
            <a:r>
              <a:rPr lang="en-US" altLang="en-US" sz="2200" b="1" dirty="0" err="1">
                <a:solidFill>
                  <a:srgbClr val="000066"/>
                </a:solidFill>
              </a:rPr>
              <a:t>động</a:t>
            </a:r>
            <a:r>
              <a:rPr lang="en-US" altLang="en-US" sz="2200" b="1" dirty="0">
                <a:solidFill>
                  <a:srgbClr val="000066"/>
                </a:solidFill>
              </a:rPr>
              <a:t>.</a:t>
            </a:r>
          </a:p>
        </p:txBody>
      </p:sp>
      <p:sp>
        <p:nvSpPr>
          <p:cNvPr id="26637" name="Text Box 21"/>
          <p:cNvSpPr txBox="1">
            <a:spLocks noChangeArrowheads="1"/>
          </p:cNvSpPr>
          <p:nvPr/>
        </p:nvSpPr>
        <p:spPr bwMode="auto">
          <a:xfrm>
            <a:off x="381000" y="262533"/>
            <a:ext cx="838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200" b="1" dirty="0" err="1">
                <a:solidFill>
                  <a:srgbClr val="0000FF"/>
                </a:solidFill>
              </a:rPr>
              <a:t>Khoanh</a:t>
            </a:r>
            <a:r>
              <a:rPr lang="en-US" altLang="en-US" sz="2200" b="1" dirty="0">
                <a:solidFill>
                  <a:srgbClr val="0000FF"/>
                </a:solidFill>
              </a:rPr>
              <a:t> </a:t>
            </a:r>
            <a:r>
              <a:rPr lang="en-US" altLang="en-US" sz="2200" b="1" dirty="0" err="1">
                <a:solidFill>
                  <a:srgbClr val="0000FF"/>
                </a:solidFill>
              </a:rPr>
              <a:t>tròn</a:t>
            </a:r>
            <a:r>
              <a:rPr lang="en-US" altLang="en-US" sz="2200" b="1" dirty="0">
                <a:solidFill>
                  <a:srgbClr val="0000FF"/>
                </a:solidFill>
              </a:rPr>
              <a:t> </a:t>
            </a:r>
            <a:r>
              <a:rPr lang="en-US" altLang="en-US" sz="2200" b="1" dirty="0" err="1">
                <a:solidFill>
                  <a:srgbClr val="0000FF"/>
                </a:solidFill>
              </a:rPr>
              <a:t>chữ</a:t>
            </a:r>
            <a:r>
              <a:rPr lang="en-US" altLang="en-US" sz="2200" b="1" dirty="0">
                <a:solidFill>
                  <a:srgbClr val="0000FF"/>
                </a:solidFill>
              </a:rPr>
              <a:t> </a:t>
            </a:r>
            <a:r>
              <a:rPr lang="en-US" altLang="en-US" sz="2200" b="1" dirty="0" err="1">
                <a:solidFill>
                  <a:srgbClr val="0000FF"/>
                </a:solidFill>
              </a:rPr>
              <a:t>cái</a:t>
            </a:r>
            <a:r>
              <a:rPr lang="en-US" altLang="en-US" sz="2200" b="1" dirty="0">
                <a:solidFill>
                  <a:srgbClr val="0000FF"/>
                </a:solidFill>
              </a:rPr>
              <a:t> </a:t>
            </a:r>
            <a:r>
              <a:rPr lang="en-US" altLang="en-US" sz="2200" b="1" dirty="0" err="1">
                <a:solidFill>
                  <a:srgbClr val="0000FF"/>
                </a:solidFill>
              </a:rPr>
              <a:t>đứng</a:t>
            </a:r>
            <a:r>
              <a:rPr lang="en-US" altLang="en-US" sz="2200" b="1" dirty="0">
                <a:solidFill>
                  <a:srgbClr val="0000FF"/>
                </a:solidFill>
              </a:rPr>
              <a:t> </a:t>
            </a:r>
            <a:r>
              <a:rPr lang="en-US" altLang="en-US" sz="2200" b="1" dirty="0" err="1">
                <a:solidFill>
                  <a:srgbClr val="0000FF"/>
                </a:solidFill>
              </a:rPr>
              <a:t>trước</a:t>
            </a:r>
            <a:r>
              <a:rPr lang="en-US" altLang="en-US" sz="2200" b="1" dirty="0">
                <a:solidFill>
                  <a:srgbClr val="0000FF"/>
                </a:solidFill>
              </a:rPr>
              <a:t> </a:t>
            </a:r>
            <a:r>
              <a:rPr lang="en-US" altLang="en-US" sz="2200" b="1" dirty="0" err="1">
                <a:solidFill>
                  <a:srgbClr val="0000FF"/>
                </a:solidFill>
              </a:rPr>
              <a:t>câu</a:t>
            </a:r>
            <a:r>
              <a:rPr lang="en-US" altLang="en-US" sz="2200" b="1" dirty="0">
                <a:solidFill>
                  <a:srgbClr val="0000FF"/>
                </a:solidFill>
              </a:rPr>
              <a:t> </a:t>
            </a:r>
            <a:r>
              <a:rPr lang="en-US" altLang="en-US" sz="2200" b="1" dirty="0" err="1">
                <a:solidFill>
                  <a:srgbClr val="0000FF"/>
                </a:solidFill>
              </a:rPr>
              <a:t>trả</a:t>
            </a:r>
            <a:r>
              <a:rPr lang="en-US" altLang="en-US" sz="2200" b="1" dirty="0">
                <a:solidFill>
                  <a:srgbClr val="0000FF"/>
                </a:solidFill>
              </a:rPr>
              <a:t> </a:t>
            </a:r>
            <a:r>
              <a:rPr lang="en-US" altLang="en-US" sz="2200" b="1" dirty="0" err="1">
                <a:solidFill>
                  <a:srgbClr val="0000FF"/>
                </a:solidFill>
              </a:rPr>
              <a:t>lời</a:t>
            </a:r>
            <a:r>
              <a:rPr lang="en-US" altLang="en-US" sz="2200" b="1" dirty="0">
                <a:solidFill>
                  <a:srgbClr val="0000FF"/>
                </a:solidFill>
              </a:rPr>
              <a:t> </a:t>
            </a:r>
            <a:r>
              <a:rPr lang="en-US" altLang="en-US" sz="2200" b="1" dirty="0" err="1">
                <a:solidFill>
                  <a:srgbClr val="0000FF"/>
                </a:solidFill>
              </a:rPr>
              <a:t>mà</a:t>
            </a:r>
            <a:r>
              <a:rPr lang="en-US" altLang="en-US" sz="2200" b="1" dirty="0">
                <a:solidFill>
                  <a:srgbClr val="0000FF"/>
                </a:solidFill>
              </a:rPr>
              <a:t> </a:t>
            </a:r>
            <a:r>
              <a:rPr lang="en-US" altLang="en-US" sz="2200" b="1" dirty="0" err="1">
                <a:solidFill>
                  <a:srgbClr val="0000FF"/>
                </a:solidFill>
              </a:rPr>
              <a:t>em</a:t>
            </a:r>
            <a:r>
              <a:rPr lang="en-US" altLang="en-US" sz="2200" b="1" dirty="0">
                <a:solidFill>
                  <a:srgbClr val="0000FF"/>
                </a:solidFill>
              </a:rPr>
              <a:t> </a:t>
            </a:r>
            <a:r>
              <a:rPr lang="en-US" altLang="en-US" sz="2200" b="1" dirty="0" err="1">
                <a:solidFill>
                  <a:srgbClr val="0000FF"/>
                </a:solidFill>
              </a:rPr>
              <a:t>chọn</a:t>
            </a:r>
            <a:r>
              <a:rPr lang="en-US" altLang="en-US" sz="2200" b="1" dirty="0">
                <a:solidFill>
                  <a:srgbClr val="0000FF"/>
                </a:solidFill>
              </a:rPr>
              <a:t> </a:t>
            </a:r>
            <a:r>
              <a:rPr lang="en-US" altLang="en-US" sz="2200" b="1" dirty="0" err="1">
                <a:solidFill>
                  <a:srgbClr val="0000FF"/>
                </a:solidFill>
              </a:rPr>
              <a:t>là</a:t>
            </a:r>
            <a:r>
              <a:rPr lang="en-US" altLang="en-US" sz="2200" b="1" dirty="0">
                <a:solidFill>
                  <a:srgbClr val="0000FF"/>
                </a:solidFill>
              </a:rPr>
              <a:t> “</a:t>
            </a:r>
            <a:r>
              <a:rPr lang="en-US" altLang="en-US" sz="2200" b="1" dirty="0" err="1">
                <a:solidFill>
                  <a:srgbClr val="0000FF"/>
                </a:solidFill>
              </a:rPr>
              <a:t>Đúng</a:t>
            </a:r>
            <a:r>
              <a:rPr lang="en-US" altLang="en-US" sz="2200" b="1" dirty="0">
                <a:solidFill>
                  <a:srgbClr val="0000FF"/>
                </a:solidFill>
              </a:rPr>
              <a:t>” </a:t>
            </a:r>
            <a:endParaRPr lang="en-US" altLang="en-US" sz="2400" b="1" dirty="0">
              <a:solidFill>
                <a:srgbClr val="0000FF"/>
              </a:solidFill>
            </a:endParaRPr>
          </a:p>
        </p:txBody>
      </p:sp>
      <p:sp>
        <p:nvSpPr>
          <p:cNvPr id="118807" name="Oval 23"/>
          <p:cNvSpPr>
            <a:spLocks noChangeArrowheads="1"/>
          </p:cNvSpPr>
          <p:nvPr/>
        </p:nvSpPr>
        <p:spPr bwMode="auto">
          <a:xfrm>
            <a:off x="609600" y="2724150"/>
            <a:ext cx="3810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endParaRPr lang="en-US" altLang="en-US">
              <a:latin typeface="Arial" charset="0"/>
            </a:endParaRPr>
          </a:p>
        </p:txBody>
      </p:sp>
    </p:spTree>
    <p:custDataLst>
      <p:tags r:id="rId1"/>
    </p:custDataLst>
    <p:extLst>
      <p:ext uri="{BB962C8B-B14F-4D97-AF65-F5344CB8AC3E}">
        <p14:creationId xmlns:p14="http://schemas.microsoft.com/office/powerpoint/2010/main" val="2115215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8807"/>
                                        </p:tgtEl>
                                        <p:attrNameLst>
                                          <p:attrName>style.visibility</p:attrName>
                                        </p:attrNameLst>
                                      </p:cBhvr>
                                      <p:to>
                                        <p:strVal val="visible"/>
                                      </p:to>
                                    </p:set>
                                    <p:animEffect transition="in" filter="blinds(horizontal)">
                                      <p:cBhvr>
                                        <p:cTn id="7" dur="500"/>
                                        <p:tgtEl>
                                          <p:spTgt spid="118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0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WordArt 4"/>
          <p:cNvSpPr>
            <a:spLocks noChangeArrowheads="1" noChangeShapeType="1" noTextEdit="1"/>
          </p:cNvSpPr>
          <p:nvPr/>
        </p:nvSpPr>
        <p:spPr bwMode="auto">
          <a:xfrm>
            <a:off x="3930651" y="171450"/>
            <a:ext cx="1323975" cy="182166"/>
          </a:xfrm>
          <a:prstGeom prst="rect">
            <a:avLst/>
          </a:prstGeom>
        </p:spPr>
        <p:txBody>
          <a:bodyPr wrap="none" fromWordArt="1">
            <a:prstTxWarp prst="textPlain">
              <a:avLst>
                <a:gd name="adj" fmla="val 50000"/>
              </a:avLst>
            </a:prstTxWarp>
          </a:bodyPr>
          <a:lstStyle/>
          <a:p>
            <a:pPr algn="ctr"/>
            <a:r>
              <a:rPr lang="en-US" sz="2800" kern="1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BÀI TẬP</a:t>
            </a:r>
          </a:p>
        </p:txBody>
      </p:sp>
      <p:sp>
        <p:nvSpPr>
          <p:cNvPr id="26632" name="Text Box 15"/>
          <p:cNvSpPr txBox="1">
            <a:spLocks noChangeArrowheads="1"/>
          </p:cNvSpPr>
          <p:nvPr/>
        </p:nvSpPr>
        <p:spPr bwMode="auto">
          <a:xfrm>
            <a:off x="381000" y="742950"/>
            <a:ext cx="800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400" b="1" u="sng" dirty="0" err="1">
                <a:solidFill>
                  <a:srgbClr val="FF0000"/>
                </a:solidFill>
              </a:rPr>
              <a:t>Câu</a:t>
            </a:r>
            <a:r>
              <a:rPr lang="vi-VN" altLang="en-US" sz="2400" b="1" u="sng" dirty="0">
                <a:solidFill>
                  <a:srgbClr val="FF0000"/>
                </a:solidFill>
              </a:rPr>
              <a:t> </a:t>
            </a:r>
            <a:r>
              <a:rPr lang="en-US" altLang="en-US" sz="2400" b="1" u="sng" dirty="0">
                <a:solidFill>
                  <a:srgbClr val="FF0000"/>
                </a:solidFill>
              </a:rPr>
              <a:t>2:</a:t>
            </a:r>
            <a:r>
              <a:rPr lang="en-US" altLang="en-US" sz="2400" b="1" dirty="0"/>
              <a:t> </a:t>
            </a:r>
            <a:r>
              <a:rPr lang="en-US" altLang="en-US" sz="2400" b="1" dirty="0" err="1" smtClean="0">
                <a:solidFill>
                  <a:srgbClr val="000066"/>
                </a:solidFill>
              </a:rPr>
              <a:t>Trong</a:t>
            </a:r>
            <a:r>
              <a:rPr lang="en-US" altLang="en-US" sz="2400" b="1" dirty="0" smtClean="0">
                <a:solidFill>
                  <a:srgbClr val="000066"/>
                </a:solidFill>
              </a:rPr>
              <a:t> </a:t>
            </a:r>
            <a:r>
              <a:rPr lang="en-US" altLang="en-US" sz="2400" b="1" dirty="0" err="1" smtClean="0">
                <a:solidFill>
                  <a:srgbClr val="000066"/>
                </a:solidFill>
              </a:rPr>
              <a:t>trường</a:t>
            </a:r>
            <a:r>
              <a:rPr lang="en-US" altLang="en-US" sz="2400" b="1" dirty="0" smtClean="0">
                <a:solidFill>
                  <a:srgbClr val="000066"/>
                </a:solidFill>
              </a:rPr>
              <a:t> </a:t>
            </a:r>
            <a:r>
              <a:rPr lang="en-US" altLang="en-US" sz="2400" b="1" dirty="0" err="1" smtClean="0">
                <a:solidFill>
                  <a:srgbClr val="000066"/>
                </a:solidFill>
              </a:rPr>
              <a:t>hợp</a:t>
            </a:r>
            <a:r>
              <a:rPr lang="en-US" altLang="en-US" sz="2400" b="1" dirty="0" smtClean="0">
                <a:solidFill>
                  <a:srgbClr val="000066"/>
                </a:solidFill>
              </a:rPr>
              <a:t> </a:t>
            </a:r>
            <a:r>
              <a:rPr lang="en-US" altLang="en-US" sz="2400" b="1" dirty="0" err="1" smtClean="0">
                <a:solidFill>
                  <a:srgbClr val="000066"/>
                </a:solidFill>
              </a:rPr>
              <a:t>nào</a:t>
            </a:r>
            <a:r>
              <a:rPr lang="en-US" altLang="en-US" sz="2400" b="1" dirty="0" smtClean="0">
                <a:solidFill>
                  <a:srgbClr val="000066"/>
                </a:solidFill>
              </a:rPr>
              <a:t> </a:t>
            </a:r>
            <a:r>
              <a:rPr lang="en-US" altLang="en-US" sz="2400" b="1" dirty="0" err="1" smtClean="0">
                <a:solidFill>
                  <a:srgbClr val="000066"/>
                </a:solidFill>
              </a:rPr>
              <a:t>là</a:t>
            </a:r>
            <a:r>
              <a:rPr lang="en-US" altLang="en-US" sz="2400" b="1" dirty="0" smtClean="0">
                <a:solidFill>
                  <a:srgbClr val="000066"/>
                </a:solidFill>
              </a:rPr>
              <a:t> </a:t>
            </a:r>
            <a:r>
              <a:rPr lang="en-US" altLang="en-US" sz="2400" b="1" dirty="0" err="1" smtClean="0">
                <a:solidFill>
                  <a:srgbClr val="000066"/>
                </a:solidFill>
              </a:rPr>
              <a:t>lực</a:t>
            </a:r>
            <a:r>
              <a:rPr lang="en-US" altLang="en-US" sz="2400" b="1" dirty="0" smtClean="0">
                <a:solidFill>
                  <a:srgbClr val="000066"/>
                </a:solidFill>
              </a:rPr>
              <a:t> ma </a:t>
            </a:r>
            <a:r>
              <a:rPr lang="en-US" altLang="en-US" sz="2400" b="1" dirty="0" err="1" smtClean="0">
                <a:solidFill>
                  <a:srgbClr val="000066"/>
                </a:solidFill>
              </a:rPr>
              <a:t>sát</a:t>
            </a:r>
            <a:r>
              <a:rPr lang="en-US" altLang="en-US" sz="2400" b="1" dirty="0" smtClean="0">
                <a:solidFill>
                  <a:srgbClr val="000066"/>
                </a:solidFill>
              </a:rPr>
              <a:t> </a:t>
            </a:r>
            <a:r>
              <a:rPr lang="en-US" altLang="en-US" sz="2400" b="1" dirty="0" err="1" smtClean="0">
                <a:solidFill>
                  <a:srgbClr val="000066"/>
                </a:solidFill>
              </a:rPr>
              <a:t>trượt</a:t>
            </a:r>
            <a:r>
              <a:rPr lang="en-US" altLang="en-US" sz="2400" b="1" dirty="0" smtClean="0">
                <a:solidFill>
                  <a:srgbClr val="000066"/>
                </a:solidFill>
              </a:rPr>
              <a:t>?</a:t>
            </a:r>
            <a:endParaRPr lang="en-US" altLang="en-US" sz="2400" b="1" dirty="0">
              <a:solidFill>
                <a:srgbClr val="000066"/>
              </a:solidFill>
            </a:endParaRPr>
          </a:p>
        </p:txBody>
      </p:sp>
      <p:sp>
        <p:nvSpPr>
          <p:cNvPr id="26633" name="Text Box 16"/>
          <p:cNvSpPr txBox="1">
            <a:spLocks noChangeArrowheads="1"/>
          </p:cNvSpPr>
          <p:nvPr/>
        </p:nvSpPr>
        <p:spPr bwMode="auto">
          <a:xfrm>
            <a:off x="381000" y="1504950"/>
            <a:ext cx="800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400" b="1" dirty="0">
                <a:solidFill>
                  <a:srgbClr val="000066"/>
                </a:solidFill>
              </a:rPr>
              <a:t>A.  </a:t>
            </a:r>
            <a:r>
              <a:rPr lang="en-US" altLang="en-US" sz="2400" b="1" dirty="0" err="1" smtClean="0">
                <a:solidFill>
                  <a:srgbClr val="000066"/>
                </a:solidFill>
              </a:rPr>
              <a:t>Lực</a:t>
            </a:r>
            <a:r>
              <a:rPr lang="en-US" altLang="en-US" sz="2400" b="1" dirty="0" smtClean="0">
                <a:solidFill>
                  <a:srgbClr val="000066"/>
                </a:solidFill>
              </a:rPr>
              <a:t> </a:t>
            </a:r>
            <a:r>
              <a:rPr lang="en-US" altLang="en-US" sz="2400" b="1" dirty="0" err="1" smtClean="0">
                <a:solidFill>
                  <a:srgbClr val="000066"/>
                </a:solidFill>
              </a:rPr>
              <a:t>kéo</a:t>
            </a:r>
            <a:r>
              <a:rPr lang="en-US" altLang="en-US" sz="2400" b="1" dirty="0" smtClean="0">
                <a:solidFill>
                  <a:srgbClr val="000066"/>
                </a:solidFill>
              </a:rPr>
              <a:t> </a:t>
            </a:r>
            <a:r>
              <a:rPr lang="en-US" altLang="en-US" sz="2400" b="1" dirty="0" err="1" smtClean="0">
                <a:solidFill>
                  <a:srgbClr val="000066"/>
                </a:solidFill>
              </a:rPr>
              <a:t>giãn</a:t>
            </a:r>
            <a:r>
              <a:rPr lang="en-US" altLang="en-US" sz="2400" b="1" dirty="0" smtClean="0">
                <a:solidFill>
                  <a:srgbClr val="000066"/>
                </a:solidFill>
              </a:rPr>
              <a:t> </a:t>
            </a:r>
            <a:r>
              <a:rPr lang="en-US" altLang="en-US" sz="2400" b="1" dirty="0" err="1" smtClean="0">
                <a:solidFill>
                  <a:srgbClr val="000066"/>
                </a:solidFill>
              </a:rPr>
              <a:t>lò</a:t>
            </a:r>
            <a:r>
              <a:rPr lang="en-US" altLang="en-US" sz="2400" b="1" dirty="0" smtClean="0">
                <a:solidFill>
                  <a:srgbClr val="000066"/>
                </a:solidFill>
              </a:rPr>
              <a:t> xo.</a:t>
            </a:r>
            <a:endParaRPr lang="en-US" altLang="en-US" sz="2400" b="1" dirty="0">
              <a:solidFill>
                <a:srgbClr val="000066"/>
              </a:solidFill>
            </a:endParaRPr>
          </a:p>
        </p:txBody>
      </p:sp>
      <p:sp>
        <p:nvSpPr>
          <p:cNvPr id="26634" name="Text Box 17"/>
          <p:cNvSpPr txBox="1">
            <a:spLocks noChangeArrowheads="1"/>
          </p:cNvSpPr>
          <p:nvPr/>
        </p:nvSpPr>
        <p:spPr bwMode="auto">
          <a:xfrm>
            <a:off x="385583" y="2114550"/>
            <a:ext cx="883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400" b="1" dirty="0">
                <a:solidFill>
                  <a:srgbClr val="000066"/>
                </a:solidFill>
              </a:rPr>
              <a:t>B. </a:t>
            </a:r>
            <a:r>
              <a:rPr lang="en-US" altLang="en-US" sz="2400" b="1" dirty="0" err="1" smtClean="0">
                <a:solidFill>
                  <a:srgbClr val="000066"/>
                </a:solidFill>
              </a:rPr>
              <a:t>Lực</a:t>
            </a:r>
            <a:r>
              <a:rPr lang="en-US" altLang="en-US" sz="2400" b="1" dirty="0" smtClean="0">
                <a:solidFill>
                  <a:srgbClr val="000066"/>
                </a:solidFill>
              </a:rPr>
              <a:t> </a:t>
            </a:r>
            <a:r>
              <a:rPr lang="en-US" altLang="en-US" sz="2400" b="1" dirty="0" err="1" smtClean="0">
                <a:solidFill>
                  <a:srgbClr val="000066"/>
                </a:solidFill>
              </a:rPr>
              <a:t>giữa</a:t>
            </a:r>
            <a:r>
              <a:rPr lang="en-US" altLang="en-US" sz="2400" b="1" dirty="0" smtClean="0">
                <a:solidFill>
                  <a:srgbClr val="000066"/>
                </a:solidFill>
              </a:rPr>
              <a:t> </a:t>
            </a:r>
            <a:r>
              <a:rPr lang="en-US" altLang="en-US" sz="2400" b="1" dirty="0" err="1">
                <a:solidFill>
                  <a:srgbClr val="000066"/>
                </a:solidFill>
              </a:rPr>
              <a:t>cốc</a:t>
            </a:r>
            <a:r>
              <a:rPr lang="en-US" altLang="en-US" sz="2400" b="1" dirty="0">
                <a:solidFill>
                  <a:srgbClr val="000066"/>
                </a:solidFill>
              </a:rPr>
              <a:t> </a:t>
            </a:r>
            <a:r>
              <a:rPr lang="en-US" altLang="en-US" sz="2400" b="1" dirty="0" err="1">
                <a:solidFill>
                  <a:srgbClr val="000066"/>
                </a:solidFill>
              </a:rPr>
              <a:t>nước</a:t>
            </a:r>
            <a:r>
              <a:rPr lang="en-US" altLang="en-US" sz="2400" b="1" dirty="0">
                <a:solidFill>
                  <a:srgbClr val="000066"/>
                </a:solidFill>
              </a:rPr>
              <a:t> </a:t>
            </a:r>
            <a:r>
              <a:rPr lang="en-US" altLang="en-US" sz="2400" b="1" dirty="0" err="1" smtClean="0">
                <a:solidFill>
                  <a:srgbClr val="000066"/>
                </a:solidFill>
              </a:rPr>
              <a:t>đặt</a:t>
            </a:r>
            <a:r>
              <a:rPr lang="en-US" altLang="en-US" sz="2400" b="1" dirty="0" smtClean="0">
                <a:solidFill>
                  <a:srgbClr val="000066"/>
                </a:solidFill>
              </a:rPr>
              <a:t> </a:t>
            </a:r>
            <a:r>
              <a:rPr lang="en-US" altLang="en-US" sz="2400" b="1" dirty="0" err="1">
                <a:solidFill>
                  <a:srgbClr val="000066"/>
                </a:solidFill>
              </a:rPr>
              <a:t>trên</a:t>
            </a:r>
            <a:r>
              <a:rPr lang="en-US" altLang="en-US" sz="2400" b="1" dirty="0">
                <a:solidFill>
                  <a:srgbClr val="000066"/>
                </a:solidFill>
              </a:rPr>
              <a:t> </a:t>
            </a:r>
            <a:r>
              <a:rPr lang="en-US" altLang="en-US" sz="2400" b="1" dirty="0" err="1">
                <a:solidFill>
                  <a:srgbClr val="000066"/>
                </a:solidFill>
              </a:rPr>
              <a:t>mặt</a:t>
            </a:r>
            <a:r>
              <a:rPr lang="en-US" altLang="en-US" sz="2400" b="1" dirty="0">
                <a:solidFill>
                  <a:srgbClr val="000066"/>
                </a:solidFill>
              </a:rPr>
              <a:t> </a:t>
            </a:r>
            <a:r>
              <a:rPr lang="en-US" altLang="en-US" sz="2400" b="1" dirty="0" err="1">
                <a:solidFill>
                  <a:srgbClr val="000066"/>
                </a:solidFill>
              </a:rPr>
              <a:t>bàn</a:t>
            </a:r>
            <a:r>
              <a:rPr lang="en-US" altLang="en-US" sz="2400" b="1" dirty="0">
                <a:solidFill>
                  <a:srgbClr val="000066"/>
                </a:solidFill>
              </a:rPr>
              <a:t> </a:t>
            </a:r>
            <a:r>
              <a:rPr lang="en-US" altLang="en-US" sz="2400" b="1" dirty="0" err="1">
                <a:solidFill>
                  <a:srgbClr val="000066"/>
                </a:solidFill>
              </a:rPr>
              <a:t>với</a:t>
            </a:r>
            <a:r>
              <a:rPr lang="en-US" altLang="en-US" sz="2400" b="1" dirty="0">
                <a:solidFill>
                  <a:srgbClr val="000066"/>
                </a:solidFill>
              </a:rPr>
              <a:t> </a:t>
            </a:r>
            <a:r>
              <a:rPr lang="en-US" altLang="en-US" sz="2400" b="1" dirty="0" err="1">
                <a:solidFill>
                  <a:srgbClr val="000066"/>
                </a:solidFill>
              </a:rPr>
              <a:t>mặt</a:t>
            </a:r>
            <a:r>
              <a:rPr lang="en-US" altLang="en-US" sz="2400" b="1" dirty="0">
                <a:solidFill>
                  <a:srgbClr val="000066"/>
                </a:solidFill>
              </a:rPr>
              <a:t> </a:t>
            </a:r>
            <a:r>
              <a:rPr lang="en-US" altLang="en-US" sz="2400" b="1" dirty="0" err="1" smtClean="0">
                <a:solidFill>
                  <a:srgbClr val="000066"/>
                </a:solidFill>
              </a:rPr>
              <a:t>bàn</a:t>
            </a:r>
            <a:r>
              <a:rPr lang="en-US" altLang="en-US" sz="2400" b="1" dirty="0" smtClean="0">
                <a:solidFill>
                  <a:srgbClr val="000066"/>
                </a:solidFill>
              </a:rPr>
              <a:t> </a:t>
            </a:r>
            <a:r>
              <a:rPr lang="en-US" altLang="en-US" sz="2400" b="1" dirty="0" err="1" smtClean="0">
                <a:solidFill>
                  <a:srgbClr val="000066"/>
                </a:solidFill>
              </a:rPr>
              <a:t>nằm</a:t>
            </a:r>
            <a:r>
              <a:rPr lang="en-US" altLang="en-US" sz="2400" b="1" dirty="0" smtClean="0">
                <a:solidFill>
                  <a:srgbClr val="000066"/>
                </a:solidFill>
              </a:rPr>
              <a:t> </a:t>
            </a:r>
            <a:r>
              <a:rPr lang="en-US" altLang="en-US" sz="2400" b="1" dirty="0" err="1" smtClean="0">
                <a:solidFill>
                  <a:srgbClr val="000066"/>
                </a:solidFill>
              </a:rPr>
              <a:t>ngang</a:t>
            </a:r>
            <a:r>
              <a:rPr lang="en-US" altLang="en-US" sz="2400" b="1" dirty="0" smtClean="0">
                <a:solidFill>
                  <a:srgbClr val="000066"/>
                </a:solidFill>
              </a:rPr>
              <a:t>.</a:t>
            </a:r>
            <a:endParaRPr lang="en-US" altLang="en-US" sz="2400" b="1" dirty="0">
              <a:solidFill>
                <a:srgbClr val="000066"/>
              </a:solidFill>
            </a:endParaRPr>
          </a:p>
        </p:txBody>
      </p:sp>
      <p:sp>
        <p:nvSpPr>
          <p:cNvPr id="26635" name="Text Box 18"/>
          <p:cNvSpPr txBox="1">
            <a:spLocks noChangeArrowheads="1"/>
          </p:cNvSpPr>
          <p:nvPr/>
        </p:nvSpPr>
        <p:spPr bwMode="auto">
          <a:xfrm>
            <a:off x="381000" y="2800350"/>
            <a:ext cx="800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400" b="1" dirty="0">
                <a:solidFill>
                  <a:srgbClr val="000066"/>
                </a:solidFill>
              </a:rPr>
              <a:t>C. </a:t>
            </a:r>
            <a:r>
              <a:rPr lang="en-US" altLang="en-US" sz="2400" b="1" dirty="0" err="1" smtClean="0">
                <a:solidFill>
                  <a:srgbClr val="000066"/>
                </a:solidFill>
              </a:rPr>
              <a:t>Lực</a:t>
            </a:r>
            <a:r>
              <a:rPr lang="en-US" altLang="en-US" sz="2400" b="1" dirty="0" smtClean="0">
                <a:solidFill>
                  <a:srgbClr val="000066"/>
                </a:solidFill>
              </a:rPr>
              <a:t> </a:t>
            </a:r>
            <a:r>
              <a:rPr lang="en-US" altLang="en-US" sz="2400" b="1" dirty="0" err="1" smtClean="0">
                <a:solidFill>
                  <a:srgbClr val="000066"/>
                </a:solidFill>
              </a:rPr>
              <a:t>đẩy</a:t>
            </a:r>
            <a:r>
              <a:rPr lang="en-US" altLang="en-US" sz="2400" b="1" dirty="0" smtClean="0">
                <a:solidFill>
                  <a:srgbClr val="000066"/>
                </a:solidFill>
              </a:rPr>
              <a:t> </a:t>
            </a:r>
            <a:r>
              <a:rPr lang="en-US" altLang="en-US" sz="2400" b="1" dirty="0" err="1" smtClean="0">
                <a:solidFill>
                  <a:srgbClr val="000066"/>
                </a:solidFill>
              </a:rPr>
              <a:t>thùng</a:t>
            </a:r>
            <a:r>
              <a:rPr lang="en-US" altLang="en-US" sz="2400" b="1" dirty="0" smtClean="0">
                <a:solidFill>
                  <a:srgbClr val="000066"/>
                </a:solidFill>
              </a:rPr>
              <a:t> </a:t>
            </a:r>
            <a:r>
              <a:rPr lang="en-US" altLang="en-US" sz="2400" b="1" dirty="0" err="1" smtClean="0">
                <a:solidFill>
                  <a:srgbClr val="000066"/>
                </a:solidFill>
              </a:rPr>
              <a:t>hàng</a:t>
            </a:r>
            <a:r>
              <a:rPr lang="en-US" altLang="en-US" sz="2400" b="1" dirty="0" smtClean="0">
                <a:solidFill>
                  <a:srgbClr val="000066"/>
                </a:solidFill>
              </a:rPr>
              <a:t>.</a:t>
            </a:r>
            <a:endParaRPr lang="en-US" altLang="en-US" sz="2400" b="1" dirty="0">
              <a:solidFill>
                <a:srgbClr val="000066"/>
              </a:solidFill>
            </a:endParaRPr>
          </a:p>
        </p:txBody>
      </p:sp>
      <p:sp>
        <p:nvSpPr>
          <p:cNvPr id="26636" name="Text Box 19"/>
          <p:cNvSpPr txBox="1">
            <a:spLocks noChangeArrowheads="1"/>
          </p:cNvSpPr>
          <p:nvPr/>
        </p:nvSpPr>
        <p:spPr bwMode="auto">
          <a:xfrm>
            <a:off x="457200" y="3562350"/>
            <a:ext cx="853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400" b="1" dirty="0">
                <a:solidFill>
                  <a:srgbClr val="000066"/>
                </a:solidFill>
              </a:rPr>
              <a:t>D. </a:t>
            </a:r>
            <a:r>
              <a:rPr lang="en-US" altLang="en-US" sz="2400" b="1" dirty="0" err="1" smtClean="0">
                <a:solidFill>
                  <a:srgbClr val="000066"/>
                </a:solidFill>
              </a:rPr>
              <a:t>Lực</a:t>
            </a:r>
            <a:r>
              <a:rPr lang="en-US" altLang="en-US" sz="2400" b="1" dirty="0" smtClean="0">
                <a:solidFill>
                  <a:srgbClr val="000066"/>
                </a:solidFill>
              </a:rPr>
              <a:t> </a:t>
            </a:r>
            <a:r>
              <a:rPr lang="en-US" altLang="en-US" sz="2400" b="1" dirty="0" err="1" smtClean="0">
                <a:solidFill>
                  <a:srgbClr val="000066"/>
                </a:solidFill>
              </a:rPr>
              <a:t>sinh</a:t>
            </a:r>
            <a:r>
              <a:rPr lang="en-US" altLang="en-US" sz="2400" b="1" dirty="0" smtClean="0">
                <a:solidFill>
                  <a:srgbClr val="000066"/>
                </a:solidFill>
              </a:rPr>
              <a:t> </a:t>
            </a:r>
            <a:r>
              <a:rPr lang="en-US" altLang="en-US" sz="2400" b="1" dirty="0" err="1" smtClean="0">
                <a:solidFill>
                  <a:srgbClr val="000066"/>
                </a:solidFill>
              </a:rPr>
              <a:t>ra</a:t>
            </a:r>
            <a:r>
              <a:rPr lang="en-US" altLang="en-US" sz="2400" b="1" dirty="0" smtClean="0">
                <a:solidFill>
                  <a:srgbClr val="000066"/>
                </a:solidFill>
              </a:rPr>
              <a:t> </a:t>
            </a:r>
            <a:r>
              <a:rPr lang="en-US" altLang="en-US" sz="2400" b="1" dirty="0" err="1" smtClean="0">
                <a:solidFill>
                  <a:srgbClr val="000066"/>
                </a:solidFill>
              </a:rPr>
              <a:t>giữa</a:t>
            </a:r>
            <a:r>
              <a:rPr lang="en-US" altLang="en-US" sz="2400" b="1" dirty="0" smtClean="0">
                <a:solidFill>
                  <a:srgbClr val="000066"/>
                </a:solidFill>
              </a:rPr>
              <a:t> </a:t>
            </a:r>
            <a:r>
              <a:rPr lang="en-US" altLang="en-US" sz="2400" b="1" dirty="0" err="1" smtClean="0">
                <a:solidFill>
                  <a:srgbClr val="000066"/>
                </a:solidFill>
              </a:rPr>
              <a:t>má</a:t>
            </a:r>
            <a:r>
              <a:rPr lang="en-US" altLang="en-US" sz="2400" b="1" dirty="0" smtClean="0">
                <a:solidFill>
                  <a:srgbClr val="000066"/>
                </a:solidFill>
              </a:rPr>
              <a:t> </a:t>
            </a:r>
            <a:r>
              <a:rPr lang="en-US" altLang="en-US" sz="2400" b="1" dirty="0" err="1">
                <a:solidFill>
                  <a:srgbClr val="000066"/>
                </a:solidFill>
              </a:rPr>
              <a:t>phanh</a:t>
            </a:r>
            <a:r>
              <a:rPr lang="en-US" altLang="en-US" sz="2400" b="1" dirty="0">
                <a:solidFill>
                  <a:srgbClr val="000066"/>
                </a:solidFill>
              </a:rPr>
              <a:t> </a:t>
            </a:r>
            <a:r>
              <a:rPr lang="en-US" altLang="en-US" sz="2400" b="1" dirty="0" err="1">
                <a:solidFill>
                  <a:srgbClr val="000066"/>
                </a:solidFill>
              </a:rPr>
              <a:t>với</a:t>
            </a:r>
            <a:r>
              <a:rPr lang="en-US" altLang="en-US" sz="2400" b="1" dirty="0">
                <a:solidFill>
                  <a:srgbClr val="000066"/>
                </a:solidFill>
              </a:rPr>
              <a:t> </a:t>
            </a:r>
            <a:r>
              <a:rPr lang="en-US" altLang="en-US" sz="2400" b="1" dirty="0" err="1">
                <a:solidFill>
                  <a:srgbClr val="000066"/>
                </a:solidFill>
              </a:rPr>
              <a:t>vành</a:t>
            </a:r>
            <a:r>
              <a:rPr lang="en-US" altLang="en-US" sz="2400" b="1" dirty="0">
                <a:solidFill>
                  <a:srgbClr val="000066"/>
                </a:solidFill>
              </a:rPr>
              <a:t> </a:t>
            </a:r>
            <a:r>
              <a:rPr lang="en-US" altLang="en-US" sz="2400" b="1" dirty="0" err="1">
                <a:solidFill>
                  <a:srgbClr val="000066"/>
                </a:solidFill>
              </a:rPr>
              <a:t>xe</a:t>
            </a:r>
            <a:r>
              <a:rPr lang="en-US" altLang="en-US" sz="2400" b="1" dirty="0">
                <a:solidFill>
                  <a:srgbClr val="000066"/>
                </a:solidFill>
              </a:rPr>
              <a:t> </a:t>
            </a:r>
            <a:r>
              <a:rPr lang="en-US" altLang="en-US" sz="2400" b="1" dirty="0" err="1">
                <a:solidFill>
                  <a:srgbClr val="000066"/>
                </a:solidFill>
              </a:rPr>
              <a:t>khi</a:t>
            </a:r>
            <a:r>
              <a:rPr lang="en-US" altLang="en-US" sz="2400" b="1" dirty="0">
                <a:solidFill>
                  <a:srgbClr val="000066"/>
                </a:solidFill>
              </a:rPr>
              <a:t> </a:t>
            </a:r>
            <a:r>
              <a:rPr lang="en-US" altLang="en-US" sz="2400" b="1" dirty="0" err="1">
                <a:solidFill>
                  <a:srgbClr val="000066"/>
                </a:solidFill>
              </a:rPr>
              <a:t>bóp</a:t>
            </a:r>
            <a:r>
              <a:rPr lang="en-US" altLang="en-US" sz="2400" b="1" dirty="0">
                <a:solidFill>
                  <a:srgbClr val="000066"/>
                </a:solidFill>
              </a:rPr>
              <a:t> </a:t>
            </a:r>
            <a:r>
              <a:rPr lang="en-US" altLang="en-US" sz="2400" b="1" dirty="0" err="1">
                <a:solidFill>
                  <a:srgbClr val="000066"/>
                </a:solidFill>
              </a:rPr>
              <a:t>nhẹ</a:t>
            </a:r>
            <a:r>
              <a:rPr lang="en-US" altLang="en-US" sz="2400" b="1" dirty="0">
                <a:solidFill>
                  <a:srgbClr val="000066"/>
                </a:solidFill>
              </a:rPr>
              <a:t> </a:t>
            </a:r>
            <a:r>
              <a:rPr lang="en-US" altLang="en-US" sz="2400" b="1" dirty="0" err="1" smtClean="0">
                <a:solidFill>
                  <a:srgbClr val="000066"/>
                </a:solidFill>
              </a:rPr>
              <a:t>phanh</a:t>
            </a:r>
            <a:r>
              <a:rPr lang="en-US" altLang="en-US" sz="2400" b="1" dirty="0" smtClean="0">
                <a:solidFill>
                  <a:srgbClr val="000066"/>
                </a:solidFill>
              </a:rPr>
              <a:t> </a:t>
            </a:r>
            <a:r>
              <a:rPr lang="en-US" altLang="en-US" sz="2400" b="1" dirty="0" err="1" smtClean="0">
                <a:solidFill>
                  <a:srgbClr val="000066"/>
                </a:solidFill>
              </a:rPr>
              <a:t>và</a:t>
            </a:r>
            <a:r>
              <a:rPr lang="en-US" altLang="en-US" sz="2400" b="1" dirty="0" smtClean="0">
                <a:solidFill>
                  <a:srgbClr val="000066"/>
                </a:solidFill>
              </a:rPr>
              <a:t> </a:t>
            </a:r>
            <a:r>
              <a:rPr lang="en-US" altLang="en-US" sz="2400" b="1" dirty="0" err="1" smtClean="0">
                <a:solidFill>
                  <a:srgbClr val="000066"/>
                </a:solidFill>
              </a:rPr>
              <a:t>vành</a:t>
            </a:r>
            <a:r>
              <a:rPr lang="en-US" altLang="en-US" sz="2400" b="1" dirty="0" smtClean="0">
                <a:solidFill>
                  <a:srgbClr val="000066"/>
                </a:solidFill>
              </a:rPr>
              <a:t> </a:t>
            </a:r>
            <a:r>
              <a:rPr lang="en-US" altLang="en-US" sz="2400" b="1" dirty="0" err="1" smtClean="0">
                <a:solidFill>
                  <a:srgbClr val="000066"/>
                </a:solidFill>
              </a:rPr>
              <a:t>xe</a:t>
            </a:r>
            <a:r>
              <a:rPr lang="en-US" altLang="en-US" sz="2400" b="1" dirty="0" smtClean="0">
                <a:solidFill>
                  <a:srgbClr val="000066"/>
                </a:solidFill>
              </a:rPr>
              <a:t> </a:t>
            </a:r>
            <a:r>
              <a:rPr lang="en-US" altLang="en-US" sz="2400" b="1" dirty="0" err="1" smtClean="0">
                <a:solidFill>
                  <a:srgbClr val="000066"/>
                </a:solidFill>
              </a:rPr>
              <a:t>vẫn</a:t>
            </a:r>
            <a:r>
              <a:rPr lang="en-US" altLang="en-US" sz="2400" b="1" dirty="0" smtClean="0">
                <a:solidFill>
                  <a:srgbClr val="000066"/>
                </a:solidFill>
              </a:rPr>
              <a:t> </a:t>
            </a:r>
            <a:r>
              <a:rPr lang="en-US" altLang="en-US" sz="2400" b="1" dirty="0" err="1" smtClean="0">
                <a:solidFill>
                  <a:srgbClr val="000066"/>
                </a:solidFill>
              </a:rPr>
              <a:t>chuyển</a:t>
            </a:r>
            <a:r>
              <a:rPr lang="en-US" altLang="en-US" sz="2400" b="1" dirty="0" smtClean="0">
                <a:solidFill>
                  <a:srgbClr val="000066"/>
                </a:solidFill>
              </a:rPr>
              <a:t> </a:t>
            </a:r>
            <a:r>
              <a:rPr lang="en-US" altLang="en-US" sz="2400" b="1" dirty="0" err="1" smtClean="0">
                <a:solidFill>
                  <a:srgbClr val="000066"/>
                </a:solidFill>
              </a:rPr>
              <a:t>xoay</a:t>
            </a:r>
            <a:r>
              <a:rPr lang="en-US" altLang="en-US" sz="2400" b="1" dirty="0" smtClean="0">
                <a:solidFill>
                  <a:srgbClr val="000066"/>
                </a:solidFill>
              </a:rPr>
              <a:t>.</a:t>
            </a:r>
            <a:endParaRPr lang="en-US" altLang="en-US" sz="2400" b="1" dirty="0">
              <a:solidFill>
                <a:srgbClr val="000066"/>
              </a:solidFill>
            </a:endParaRPr>
          </a:p>
        </p:txBody>
      </p:sp>
      <p:sp>
        <p:nvSpPr>
          <p:cNvPr id="118809" name="Oval 25"/>
          <p:cNvSpPr>
            <a:spLocks noChangeArrowheads="1"/>
          </p:cNvSpPr>
          <p:nvPr/>
        </p:nvSpPr>
        <p:spPr bwMode="auto">
          <a:xfrm>
            <a:off x="423863" y="3637210"/>
            <a:ext cx="409575" cy="311944"/>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endParaRPr lang="en-US" altLang="en-US">
              <a:latin typeface="Arial" charset="0"/>
            </a:endParaRPr>
          </a:p>
        </p:txBody>
      </p:sp>
    </p:spTree>
    <p:custDataLst>
      <p:tags r:id="rId1"/>
    </p:custDataLst>
    <p:extLst>
      <p:ext uri="{BB962C8B-B14F-4D97-AF65-F5344CB8AC3E}">
        <p14:creationId xmlns:p14="http://schemas.microsoft.com/office/powerpoint/2010/main" val="2115215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8809"/>
                                        </p:tgtEl>
                                        <p:attrNameLst>
                                          <p:attrName>style.visibility</p:attrName>
                                        </p:attrNameLst>
                                      </p:cBhvr>
                                      <p:to>
                                        <p:strVal val="visible"/>
                                      </p:to>
                                    </p:set>
                                    <p:animEffect transition="in" filter="blinds(horizontal)">
                                      <p:cBhvr>
                                        <p:cTn id="7" dur="500"/>
                                        <p:tgtEl>
                                          <p:spTgt spid="1188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WordArt 4"/>
          <p:cNvSpPr>
            <a:spLocks noChangeArrowheads="1" noChangeShapeType="1" noTextEdit="1"/>
          </p:cNvSpPr>
          <p:nvPr/>
        </p:nvSpPr>
        <p:spPr bwMode="auto">
          <a:xfrm>
            <a:off x="3930651" y="171450"/>
            <a:ext cx="1323975" cy="182166"/>
          </a:xfrm>
          <a:prstGeom prst="rect">
            <a:avLst/>
          </a:prstGeom>
        </p:spPr>
        <p:txBody>
          <a:bodyPr wrap="none" fromWordArt="1">
            <a:prstTxWarp prst="textPlain">
              <a:avLst>
                <a:gd name="adj" fmla="val 50000"/>
              </a:avLst>
            </a:prstTxWarp>
          </a:bodyPr>
          <a:lstStyle/>
          <a:p>
            <a:pPr algn="ctr"/>
            <a:r>
              <a:rPr lang="en-US" sz="2800" kern="1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BÀI TẬP</a:t>
            </a:r>
          </a:p>
        </p:txBody>
      </p:sp>
      <p:sp>
        <p:nvSpPr>
          <p:cNvPr id="26632" name="Text Box 15"/>
          <p:cNvSpPr txBox="1">
            <a:spLocks noChangeArrowheads="1"/>
          </p:cNvSpPr>
          <p:nvPr/>
        </p:nvSpPr>
        <p:spPr bwMode="auto">
          <a:xfrm>
            <a:off x="381000" y="280997"/>
            <a:ext cx="861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400" b="1" u="sng" dirty="0" err="1">
                <a:solidFill>
                  <a:srgbClr val="FF0000"/>
                </a:solidFill>
              </a:rPr>
              <a:t>Câu</a:t>
            </a:r>
            <a:r>
              <a:rPr lang="vi-VN" altLang="en-US" sz="2400" b="1" u="sng" dirty="0">
                <a:solidFill>
                  <a:srgbClr val="FF0000"/>
                </a:solidFill>
              </a:rPr>
              <a:t> </a:t>
            </a:r>
            <a:r>
              <a:rPr lang="en-US" altLang="en-US" sz="2400" b="1" u="sng" dirty="0" smtClean="0">
                <a:solidFill>
                  <a:srgbClr val="FF0000"/>
                </a:solidFill>
              </a:rPr>
              <a:t>3:</a:t>
            </a:r>
            <a:r>
              <a:rPr lang="en-US" altLang="en-US" sz="2400" b="1" dirty="0"/>
              <a:t> </a:t>
            </a:r>
            <a:r>
              <a:rPr lang="en-US" altLang="en-US" sz="2400" b="1" dirty="0" err="1" smtClean="0"/>
              <a:t>Vai</a:t>
            </a:r>
            <a:r>
              <a:rPr lang="en-US" altLang="en-US" sz="2400" b="1" dirty="0" smtClean="0"/>
              <a:t> </a:t>
            </a:r>
            <a:r>
              <a:rPr lang="en-US" altLang="en-US" sz="2400" b="1" dirty="0" err="1" smtClean="0"/>
              <a:t>trò</a:t>
            </a:r>
            <a:r>
              <a:rPr lang="en-US" altLang="en-US" sz="2400" b="1" dirty="0" smtClean="0"/>
              <a:t> </a:t>
            </a:r>
            <a:r>
              <a:rPr lang="en-US" altLang="en-US" sz="2400" b="1" dirty="0" err="1" smtClean="0"/>
              <a:t>chủ</a:t>
            </a:r>
            <a:r>
              <a:rPr lang="en-US" altLang="en-US" sz="2400" b="1" dirty="0" smtClean="0"/>
              <a:t> </a:t>
            </a:r>
            <a:r>
              <a:rPr lang="en-US" altLang="en-US" sz="2400" b="1" dirty="0" err="1" smtClean="0"/>
              <a:t>yếu</a:t>
            </a:r>
            <a:r>
              <a:rPr lang="en-US" altLang="en-US" sz="2400" b="1" dirty="0" smtClean="0"/>
              <a:t> </a:t>
            </a:r>
            <a:r>
              <a:rPr lang="en-US" altLang="en-US" sz="2400" b="1" dirty="0" err="1" smtClean="0"/>
              <a:t>của</a:t>
            </a:r>
            <a:r>
              <a:rPr lang="en-US" altLang="en-US" sz="2400" b="1" dirty="0" smtClean="0"/>
              <a:t> </a:t>
            </a:r>
            <a:r>
              <a:rPr lang="en-US" altLang="en-US" sz="2400" b="1" dirty="0" err="1" smtClean="0"/>
              <a:t>lực</a:t>
            </a:r>
            <a:r>
              <a:rPr lang="en-US" altLang="en-US" sz="2400" b="1" dirty="0" smtClean="0"/>
              <a:t> ma </a:t>
            </a:r>
            <a:r>
              <a:rPr lang="en-US" altLang="en-US" sz="2400" b="1" dirty="0" err="1" smtClean="0"/>
              <a:t>sát</a:t>
            </a:r>
            <a:r>
              <a:rPr lang="en-US" altLang="en-US" sz="2400" b="1" dirty="0" smtClean="0"/>
              <a:t> </a:t>
            </a:r>
            <a:r>
              <a:rPr lang="en-US" altLang="en-US" sz="2400" b="1" dirty="0" err="1" smtClean="0"/>
              <a:t>trượt</a:t>
            </a:r>
            <a:r>
              <a:rPr lang="en-US" altLang="en-US" sz="2400" b="1" dirty="0" smtClean="0"/>
              <a:t>:</a:t>
            </a:r>
            <a:endParaRPr lang="en-US" altLang="en-US" sz="2400" b="1" dirty="0">
              <a:solidFill>
                <a:srgbClr val="000066"/>
              </a:solidFill>
            </a:endParaRPr>
          </a:p>
        </p:txBody>
      </p:sp>
      <p:sp>
        <p:nvSpPr>
          <p:cNvPr id="26633" name="Text Box 16"/>
          <p:cNvSpPr txBox="1">
            <a:spLocks noChangeArrowheads="1"/>
          </p:cNvSpPr>
          <p:nvPr/>
        </p:nvSpPr>
        <p:spPr bwMode="auto">
          <a:xfrm>
            <a:off x="461783" y="1104936"/>
            <a:ext cx="876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400" b="1" dirty="0" smtClean="0">
                <a:solidFill>
                  <a:srgbClr val="000066"/>
                </a:solidFill>
              </a:rPr>
              <a:t>A. </a:t>
            </a:r>
            <a:r>
              <a:rPr lang="en-US" altLang="en-US" sz="2400" b="1" dirty="0" err="1" smtClean="0">
                <a:solidFill>
                  <a:srgbClr val="000066"/>
                </a:solidFill>
              </a:rPr>
              <a:t>Cản</a:t>
            </a:r>
            <a:r>
              <a:rPr lang="en-US" altLang="en-US" sz="2400" b="1" dirty="0" smtClean="0">
                <a:solidFill>
                  <a:srgbClr val="000066"/>
                </a:solidFill>
              </a:rPr>
              <a:t> </a:t>
            </a:r>
            <a:r>
              <a:rPr lang="en-US" altLang="en-US" sz="2400" b="1" dirty="0" err="1" smtClean="0">
                <a:solidFill>
                  <a:srgbClr val="000066"/>
                </a:solidFill>
              </a:rPr>
              <a:t>trở</a:t>
            </a:r>
            <a:r>
              <a:rPr lang="en-US" altLang="en-US" sz="2400" b="1" dirty="0" smtClean="0">
                <a:solidFill>
                  <a:srgbClr val="000066"/>
                </a:solidFill>
              </a:rPr>
              <a:t> </a:t>
            </a:r>
            <a:r>
              <a:rPr lang="en-US" altLang="en-US" sz="2400" b="1" dirty="0" err="1" smtClean="0">
                <a:solidFill>
                  <a:srgbClr val="000066"/>
                </a:solidFill>
              </a:rPr>
              <a:t>chuyển</a:t>
            </a:r>
            <a:r>
              <a:rPr lang="en-US" altLang="en-US" sz="2400" b="1" dirty="0" smtClean="0">
                <a:solidFill>
                  <a:srgbClr val="000066"/>
                </a:solidFill>
              </a:rPr>
              <a:t> </a:t>
            </a:r>
            <a:r>
              <a:rPr lang="en-US" altLang="en-US" sz="2400" b="1" dirty="0" err="1" smtClean="0">
                <a:solidFill>
                  <a:srgbClr val="000066"/>
                </a:solidFill>
              </a:rPr>
              <a:t>động</a:t>
            </a:r>
            <a:endParaRPr lang="en-US" altLang="en-US" sz="2400" b="1" dirty="0">
              <a:solidFill>
                <a:srgbClr val="000066"/>
              </a:solidFill>
            </a:endParaRPr>
          </a:p>
        </p:txBody>
      </p:sp>
      <p:sp>
        <p:nvSpPr>
          <p:cNvPr id="26634" name="Text Box 17"/>
          <p:cNvSpPr txBox="1">
            <a:spLocks noChangeArrowheads="1"/>
          </p:cNvSpPr>
          <p:nvPr/>
        </p:nvSpPr>
        <p:spPr bwMode="auto">
          <a:xfrm>
            <a:off x="480690" y="1962150"/>
            <a:ext cx="883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400" b="1" dirty="0">
                <a:solidFill>
                  <a:srgbClr val="000066"/>
                </a:solidFill>
              </a:rPr>
              <a:t>B</a:t>
            </a:r>
            <a:r>
              <a:rPr lang="en-US" altLang="en-US" sz="2400" b="1" dirty="0" smtClean="0">
                <a:solidFill>
                  <a:srgbClr val="000066"/>
                </a:solidFill>
              </a:rPr>
              <a:t>. </a:t>
            </a:r>
            <a:r>
              <a:rPr lang="en-US" altLang="en-US" sz="2400" b="1" dirty="0" err="1" smtClean="0">
                <a:solidFill>
                  <a:srgbClr val="000066"/>
                </a:solidFill>
              </a:rPr>
              <a:t>Thúc</a:t>
            </a:r>
            <a:r>
              <a:rPr lang="en-US" altLang="en-US" sz="2400" b="1" dirty="0" smtClean="0">
                <a:solidFill>
                  <a:srgbClr val="000066"/>
                </a:solidFill>
              </a:rPr>
              <a:t> </a:t>
            </a:r>
            <a:r>
              <a:rPr lang="en-US" altLang="en-US" sz="2400" b="1" dirty="0" err="1" smtClean="0">
                <a:solidFill>
                  <a:srgbClr val="000066"/>
                </a:solidFill>
              </a:rPr>
              <a:t>đẩy</a:t>
            </a:r>
            <a:r>
              <a:rPr lang="en-US" altLang="en-US" sz="2400" b="1" dirty="0" smtClean="0">
                <a:solidFill>
                  <a:srgbClr val="000066"/>
                </a:solidFill>
              </a:rPr>
              <a:t> </a:t>
            </a:r>
            <a:r>
              <a:rPr lang="en-US" altLang="en-US" sz="2400" b="1" dirty="0" err="1" smtClean="0">
                <a:solidFill>
                  <a:srgbClr val="000066"/>
                </a:solidFill>
              </a:rPr>
              <a:t>chuyển</a:t>
            </a:r>
            <a:r>
              <a:rPr lang="en-US" altLang="en-US" sz="2400" b="1" dirty="0" smtClean="0">
                <a:solidFill>
                  <a:srgbClr val="000066"/>
                </a:solidFill>
              </a:rPr>
              <a:t> </a:t>
            </a:r>
            <a:r>
              <a:rPr lang="en-US" altLang="en-US" sz="2400" b="1" dirty="0" err="1" smtClean="0">
                <a:solidFill>
                  <a:srgbClr val="000066"/>
                </a:solidFill>
              </a:rPr>
              <a:t>động</a:t>
            </a:r>
            <a:endParaRPr lang="en-US" altLang="en-US" sz="2400" b="1" dirty="0">
              <a:solidFill>
                <a:srgbClr val="000066"/>
              </a:solidFill>
            </a:endParaRPr>
          </a:p>
        </p:txBody>
      </p:sp>
      <p:sp>
        <p:nvSpPr>
          <p:cNvPr id="26635" name="Text Box 18"/>
          <p:cNvSpPr txBox="1">
            <a:spLocks noChangeArrowheads="1"/>
          </p:cNvSpPr>
          <p:nvPr/>
        </p:nvSpPr>
        <p:spPr bwMode="auto">
          <a:xfrm>
            <a:off x="461783" y="2647950"/>
            <a:ext cx="800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400" b="1" dirty="0">
                <a:solidFill>
                  <a:srgbClr val="000066"/>
                </a:solidFill>
              </a:rPr>
              <a:t>C</a:t>
            </a:r>
            <a:r>
              <a:rPr lang="en-US" altLang="en-US" sz="2400" b="1" dirty="0" smtClean="0">
                <a:solidFill>
                  <a:srgbClr val="000066"/>
                </a:solidFill>
              </a:rPr>
              <a:t>. </a:t>
            </a:r>
            <a:r>
              <a:rPr lang="en-US" altLang="en-US" sz="2400" b="1" dirty="0" err="1" smtClean="0">
                <a:solidFill>
                  <a:srgbClr val="000066"/>
                </a:solidFill>
              </a:rPr>
              <a:t>Không</a:t>
            </a:r>
            <a:r>
              <a:rPr lang="en-US" altLang="en-US" sz="2400" b="1" dirty="0" smtClean="0">
                <a:solidFill>
                  <a:srgbClr val="000066"/>
                </a:solidFill>
              </a:rPr>
              <a:t> </a:t>
            </a:r>
            <a:r>
              <a:rPr lang="en-US" altLang="en-US" sz="2400" b="1" dirty="0" err="1" smtClean="0">
                <a:solidFill>
                  <a:srgbClr val="000066"/>
                </a:solidFill>
              </a:rPr>
              <a:t>liên</a:t>
            </a:r>
            <a:r>
              <a:rPr lang="en-US" altLang="en-US" sz="2400" b="1" dirty="0" smtClean="0">
                <a:solidFill>
                  <a:srgbClr val="000066"/>
                </a:solidFill>
              </a:rPr>
              <a:t> </a:t>
            </a:r>
            <a:r>
              <a:rPr lang="en-US" altLang="en-US" sz="2400" b="1" dirty="0" err="1" smtClean="0">
                <a:solidFill>
                  <a:srgbClr val="000066"/>
                </a:solidFill>
              </a:rPr>
              <a:t>quan</a:t>
            </a:r>
            <a:r>
              <a:rPr lang="en-US" altLang="en-US" sz="2400" b="1" dirty="0" smtClean="0">
                <a:solidFill>
                  <a:srgbClr val="000066"/>
                </a:solidFill>
              </a:rPr>
              <a:t> </a:t>
            </a:r>
            <a:r>
              <a:rPr lang="en-US" altLang="en-US" sz="2400" b="1" dirty="0" err="1" smtClean="0">
                <a:solidFill>
                  <a:srgbClr val="000066"/>
                </a:solidFill>
              </a:rPr>
              <a:t>gì</a:t>
            </a:r>
            <a:r>
              <a:rPr lang="en-US" altLang="en-US" sz="2400" b="1" dirty="0" smtClean="0">
                <a:solidFill>
                  <a:srgbClr val="000066"/>
                </a:solidFill>
              </a:rPr>
              <a:t> </a:t>
            </a:r>
            <a:r>
              <a:rPr lang="en-US" altLang="en-US" sz="2400" b="1" dirty="0" err="1" smtClean="0">
                <a:solidFill>
                  <a:srgbClr val="000066"/>
                </a:solidFill>
              </a:rPr>
              <a:t>đến</a:t>
            </a:r>
            <a:r>
              <a:rPr lang="en-US" altLang="en-US" sz="2400" b="1" dirty="0" smtClean="0">
                <a:solidFill>
                  <a:srgbClr val="000066"/>
                </a:solidFill>
              </a:rPr>
              <a:t> </a:t>
            </a:r>
            <a:r>
              <a:rPr lang="en-US" altLang="en-US" sz="2400" b="1" dirty="0" err="1" smtClean="0">
                <a:solidFill>
                  <a:srgbClr val="000066"/>
                </a:solidFill>
              </a:rPr>
              <a:t>chuyển</a:t>
            </a:r>
            <a:r>
              <a:rPr lang="en-US" altLang="en-US" sz="2400" b="1" dirty="0" smtClean="0">
                <a:solidFill>
                  <a:srgbClr val="000066"/>
                </a:solidFill>
              </a:rPr>
              <a:t> </a:t>
            </a:r>
            <a:r>
              <a:rPr lang="en-US" altLang="en-US" sz="2400" b="1" dirty="0" err="1" smtClean="0">
                <a:solidFill>
                  <a:srgbClr val="000066"/>
                </a:solidFill>
              </a:rPr>
              <a:t>động</a:t>
            </a:r>
            <a:endParaRPr lang="en-US" altLang="en-US" sz="2400" b="1" dirty="0">
              <a:solidFill>
                <a:srgbClr val="000066"/>
              </a:solidFill>
            </a:endParaRPr>
          </a:p>
        </p:txBody>
      </p:sp>
      <p:sp>
        <p:nvSpPr>
          <p:cNvPr id="26636" name="Text Box 19"/>
          <p:cNvSpPr txBox="1">
            <a:spLocks noChangeArrowheads="1"/>
          </p:cNvSpPr>
          <p:nvPr/>
        </p:nvSpPr>
        <p:spPr bwMode="auto">
          <a:xfrm>
            <a:off x="592138" y="3332520"/>
            <a:ext cx="800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spcBef>
                <a:spcPct val="50000"/>
              </a:spcBef>
            </a:pPr>
            <a:r>
              <a:rPr lang="en-US" altLang="en-US" sz="2400" b="1" dirty="0">
                <a:solidFill>
                  <a:srgbClr val="000066"/>
                </a:solidFill>
              </a:rPr>
              <a:t>D</a:t>
            </a:r>
            <a:r>
              <a:rPr lang="en-US" altLang="en-US" sz="2400" b="1" dirty="0" smtClean="0">
                <a:solidFill>
                  <a:srgbClr val="000066"/>
                </a:solidFill>
              </a:rPr>
              <a:t>. </a:t>
            </a:r>
            <a:r>
              <a:rPr lang="en-US" altLang="en-US" sz="2400" b="1" dirty="0" err="1" smtClean="0">
                <a:solidFill>
                  <a:srgbClr val="000066"/>
                </a:solidFill>
              </a:rPr>
              <a:t>Cả</a:t>
            </a:r>
            <a:r>
              <a:rPr lang="en-US" altLang="en-US" sz="2400" b="1" dirty="0" smtClean="0">
                <a:solidFill>
                  <a:srgbClr val="000066"/>
                </a:solidFill>
              </a:rPr>
              <a:t> A, B </a:t>
            </a:r>
            <a:r>
              <a:rPr lang="en-US" altLang="en-US" sz="2400" b="1" dirty="0" err="1" smtClean="0">
                <a:solidFill>
                  <a:srgbClr val="000066"/>
                </a:solidFill>
              </a:rPr>
              <a:t>đúng</a:t>
            </a:r>
            <a:r>
              <a:rPr lang="en-US" altLang="en-US" sz="2400" b="1" dirty="0" smtClean="0">
                <a:solidFill>
                  <a:srgbClr val="000066"/>
                </a:solidFill>
              </a:rPr>
              <a:t> </a:t>
            </a:r>
            <a:endParaRPr lang="en-US" altLang="en-US" sz="2400" b="1" dirty="0">
              <a:solidFill>
                <a:srgbClr val="000066"/>
              </a:solidFill>
            </a:endParaRPr>
          </a:p>
        </p:txBody>
      </p:sp>
      <p:sp>
        <p:nvSpPr>
          <p:cNvPr id="118809" name="Oval 25"/>
          <p:cNvSpPr>
            <a:spLocks noChangeArrowheads="1"/>
          </p:cNvSpPr>
          <p:nvPr/>
        </p:nvSpPr>
        <p:spPr bwMode="auto">
          <a:xfrm>
            <a:off x="480690" y="1154487"/>
            <a:ext cx="383678" cy="362561"/>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endParaRPr lang="en-US" altLang="en-US">
              <a:latin typeface="Arial" charset="0"/>
            </a:endParaRPr>
          </a:p>
        </p:txBody>
      </p:sp>
    </p:spTree>
    <p:custDataLst>
      <p:tags r:id="rId1"/>
    </p:custDataLst>
    <p:extLst>
      <p:ext uri="{BB962C8B-B14F-4D97-AF65-F5344CB8AC3E}">
        <p14:creationId xmlns:p14="http://schemas.microsoft.com/office/powerpoint/2010/main" val="27498791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8809"/>
                                        </p:tgtEl>
                                        <p:attrNameLst>
                                          <p:attrName>style.visibility</p:attrName>
                                        </p:attrNameLst>
                                      </p:cBhvr>
                                      <p:to>
                                        <p:strVal val="visible"/>
                                      </p:to>
                                    </p:set>
                                    <p:animEffect transition="in" filter="blinds(horizontal)">
                                      <p:cBhvr>
                                        <p:cTn id="7" dur="500"/>
                                        <p:tgtEl>
                                          <p:spTgt spid="1188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590550"/>
            <a:ext cx="8382000" cy="1077218"/>
          </a:xfrm>
          <a:prstGeom prst="rect">
            <a:avLst/>
          </a:prstGeom>
          <a:noFill/>
        </p:spPr>
        <p:txBody>
          <a:bodyPr wrap="square" rtlCol="0">
            <a:spAutoFit/>
          </a:bodyPr>
          <a:lstStyle/>
          <a:p>
            <a:r>
              <a:rPr lang="en-US" sz="3200" b="1" u="sng" dirty="0" smtClean="0"/>
              <a:t>BTVN</a:t>
            </a:r>
            <a:r>
              <a:rPr lang="en-US" sz="3200" dirty="0" smtClean="0"/>
              <a:t>: </a:t>
            </a:r>
            <a:r>
              <a:rPr lang="en-US" sz="3200" b="1" dirty="0" err="1" smtClean="0"/>
              <a:t>Vì</a:t>
            </a:r>
            <a:r>
              <a:rPr lang="en-US" sz="3200" b="1" dirty="0" smtClean="0"/>
              <a:t> </a:t>
            </a:r>
            <a:r>
              <a:rPr lang="en-US" sz="3200" b="1" dirty="0" err="1" smtClean="0"/>
              <a:t>sao</a:t>
            </a:r>
            <a:r>
              <a:rPr lang="en-US" sz="3200" b="1" dirty="0" smtClean="0"/>
              <a:t> </a:t>
            </a:r>
            <a:r>
              <a:rPr lang="en-US" sz="3200" b="1" dirty="0" err="1" smtClean="0"/>
              <a:t>khi</a:t>
            </a:r>
            <a:r>
              <a:rPr lang="en-US" sz="3200" b="1" dirty="0" smtClean="0"/>
              <a:t> </a:t>
            </a:r>
            <a:r>
              <a:rPr lang="en-US" sz="3200" b="1" dirty="0" err="1" smtClean="0"/>
              <a:t>đi</a:t>
            </a:r>
            <a:r>
              <a:rPr lang="en-US" sz="3200" b="1" dirty="0" smtClean="0"/>
              <a:t> </a:t>
            </a:r>
            <a:r>
              <a:rPr lang="en-US" sz="3200" b="1" dirty="0" err="1" smtClean="0"/>
              <a:t>trên</a:t>
            </a:r>
            <a:r>
              <a:rPr lang="en-US" sz="3200" b="1" dirty="0" smtClean="0"/>
              <a:t> </a:t>
            </a:r>
            <a:r>
              <a:rPr lang="en-US" sz="3200" b="1" dirty="0" err="1" smtClean="0"/>
              <a:t>nền</a:t>
            </a:r>
            <a:r>
              <a:rPr lang="en-US" sz="3200" b="1" dirty="0" smtClean="0"/>
              <a:t> </a:t>
            </a:r>
            <a:r>
              <a:rPr lang="en-US" sz="3200" b="1" dirty="0" err="1" smtClean="0"/>
              <a:t>nhẵn</a:t>
            </a:r>
            <a:r>
              <a:rPr lang="en-US" sz="3200" b="1" dirty="0" smtClean="0"/>
              <a:t>, </a:t>
            </a:r>
            <a:r>
              <a:rPr lang="en-US" sz="3200" b="1" dirty="0" err="1" smtClean="0"/>
              <a:t>đế</a:t>
            </a:r>
            <a:r>
              <a:rPr lang="en-US" sz="3200" b="1" dirty="0" smtClean="0"/>
              <a:t> </a:t>
            </a:r>
            <a:r>
              <a:rPr lang="en-US" sz="3200" b="1" dirty="0" err="1" smtClean="0"/>
              <a:t>dép</a:t>
            </a:r>
            <a:r>
              <a:rPr lang="en-US" sz="3200" b="1" dirty="0" smtClean="0"/>
              <a:t> </a:t>
            </a:r>
            <a:r>
              <a:rPr lang="en-US" sz="3200" b="1" dirty="0" err="1" smtClean="0"/>
              <a:t>mòn</a:t>
            </a:r>
            <a:r>
              <a:rPr lang="en-US" sz="3200" b="1" dirty="0" smtClean="0"/>
              <a:t> </a:t>
            </a:r>
            <a:r>
              <a:rPr lang="en-US" sz="3200" b="1" dirty="0" err="1" smtClean="0"/>
              <a:t>thì</a:t>
            </a:r>
            <a:r>
              <a:rPr lang="en-US" sz="3200" b="1" dirty="0" smtClean="0"/>
              <a:t> ta </a:t>
            </a:r>
            <a:r>
              <a:rPr lang="en-US" sz="3200" b="1" dirty="0" err="1" smtClean="0"/>
              <a:t>dễ</a:t>
            </a:r>
            <a:r>
              <a:rPr lang="en-US" sz="3200" b="1" dirty="0" smtClean="0"/>
              <a:t> </a:t>
            </a:r>
            <a:r>
              <a:rPr lang="en-US" sz="3200" b="1" dirty="0" err="1" smtClean="0"/>
              <a:t>bị</a:t>
            </a:r>
            <a:r>
              <a:rPr lang="en-US" sz="3200" b="1" dirty="0" smtClean="0"/>
              <a:t> </a:t>
            </a:r>
            <a:r>
              <a:rPr lang="en-US" sz="3200" b="1" dirty="0" err="1" smtClean="0"/>
              <a:t>trượt</a:t>
            </a:r>
            <a:r>
              <a:rPr lang="en-US" sz="3200" b="1" dirty="0" smtClean="0"/>
              <a:t> </a:t>
            </a:r>
            <a:r>
              <a:rPr lang="en-US" sz="3200" b="1" dirty="0" err="1" smtClean="0"/>
              <a:t>ngã</a:t>
            </a:r>
            <a:r>
              <a:rPr lang="en-US" sz="3200" b="1" dirty="0" smtClean="0"/>
              <a:t>?</a:t>
            </a:r>
            <a:endParaRPr lang="en-US" sz="3200" b="1" dirty="0"/>
          </a:p>
        </p:txBody>
      </p:sp>
    </p:spTree>
    <p:custDataLst>
      <p:tags r:id="rId1"/>
    </p:custDataLst>
    <p:extLst>
      <p:ext uri="{BB962C8B-B14F-4D97-AF65-F5344CB8AC3E}">
        <p14:creationId xmlns:p14="http://schemas.microsoft.com/office/powerpoint/2010/main" val="1849067428"/>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4" name="Picture 12" descr="Wooden-Matches-Block-of-100-Fitzs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914400"/>
            <a:ext cx="47625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ski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43001"/>
            <a:ext cx="5162550" cy="3399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ImageVi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1" y="1543051"/>
            <a:ext cx="4341813" cy="2451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701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1" y="1314450"/>
            <a:ext cx="574040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0" descr="NVSP08%20Viet%20bang%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1200150"/>
            <a:ext cx="5640388" cy="3173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A7CACF05-656C-4858-B0E7-BD9CBB718D4A}"/>
              </a:ext>
            </a:extLst>
          </p:cNvPr>
          <p:cNvSpPr txBox="1"/>
          <p:nvPr/>
        </p:nvSpPr>
        <p:spPr>
          <a:xfrm>
            <a:off x="1121569" y="114805"/>
            <a:ext cx="6718667" cy="530915"/>
          </a:xfrm>
          <a:prstGeom prst="rect">
            <a:avLst/>
          </a:prstGeom>
          <a:noFill/>
        </p:spPr>
        <p:txBody>
          <a:bodyPr wrap="none" lIns="68580" tIns="34290" rIns="68580" bIns="34290" rtlCol="0">
            <a:spAutoFit/>
          </a:bodyPr>
          <a:lstStyle/>
          <a:p>
            <a:r>
              <a:rPr lang="en-US" sz="3000" b="1" dirty="0">
                <a:solidFill>
                  <a:srgbClr val="FF0000"/>
                </a:solidFill>
                <a:latin typeface="Times New Roman" pitchFamily="18" charset="0"/>
                <a:cs typeface="Times New Roman" pitchFamily="18" charset="0"/>
              </a:rPr>
              <a:t>V</a:t>
            </a:r>
            <a:r>
              <a:rPr lang="vi-VN" sz="3000" b="1" dirty="0">
                <a:solidFill>
                  <a:srgbClr val="FF0000"/>
                </a:solidFill>
                <a:latin typeface="Times New Roman" pitchFamily="18" charset="0"/>
                <a:cs typeface="Times New Roman" pitchFamily="18" charset="0"/>
              </a:rPr>
              <a:t>í dụ về lực ma sát trượt trong đời sống</a:t>
            </a:r>
            <a:endParaRPr lang="en-US" sz="3000" b="1" dirty="0">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4268346520"/>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800" decel="100000"/>
                                        <p:tgtEl>
                                          <p:spTgt spid="13316"/>
                                        </p:tgtEl>
                                      </p:cBhvr>
                                    </p:animEffect>
                                    <p:anim calcmode="lin" valueType="num">
                                      <p:cBhvr>
                                        <p:cTn id="8" dur="800" decel="100000" fill="hold"/>
                                        <p:tgtEl>
                                          <p:spTgt spid="13316"/>
                                        </p:tgtEl>
                                        <p:attrNameLst>
                                          <p:attrName>style.rotation</p:attrName>
                                        </p:attrNameLst>
                                      </p:cBhvr>
                                      <p:tavLst>
                                        <p:tav tm="0">
                                          <p:val>
                                            <p:fltVal val="-90"/>
                                          </p:val>
                                        </p:tav>
                                        <p:tav tm="100000">
                                          <p:val>
                                            <p:fltVal val="0"/>
                                          </p:val>
                                        </p:tav>
                                      </p:tavLst>
                                    </p:anim>
                                    <p:anim calcmode="lin" valueType="num">
                                      <p:cBhvr>
                                        <p:cTn id="9" dur="800" decel="100000" fill="hold"/>
                                        <p:tgtEl>
                                          <p:spTgt spid="13316"/>
                                        </p:tgtEl>
                                        <p:attrNameLst>
                                          <p:attrName>ppt_x</p:attrName>
                                        </p:attrNameLst>
                                      </p:cBhvr>
                                      <p:tavLst>
                                        <p:tav tm="0">
                                          <p:val>
                                            <p:strVal val="#ppt_x+0.4"/>
                                          </p:val>
                                        </p:tav>
                                        <p:tav tm="100000">
                                          <p:val>
                                            <p:strVal val="#ppt_x-0.05"/>
                                          </p:val>
                                        </p:tav>
                                      </p:tavLst>
                                    </p:anim>
                                    <p:anim calcmode="lin" valueType="num">
                                      <p:cBhvr>
                                        <p:cTn id="10" dur="800" decel="100000" fill="hold"/>
                                        <p:tgtEl>
                                          <p:spTgt spid="1331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31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316"/>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13318"/>
                                        </p:tgtEl>
                                        <p:attrNameLst>
                                          <p:attrName>style.visibility</p:attrName>
                                        </p:attrNameLst>
                                      </p:cBhvr>
                                      <p:to>
                                        <p:strVal val="visible"/>
                                      </p:to>
                                    </p:set>
                                    <p:animEffect transition="in" filter="fade">
                                      <p:cBhvr>
                                        <p:cTn id="15" dur="800" decel="100000"/>
                                        <p:tgtEl>
                                          <p:spTgt spid="13318"/>
                                        </p:tgtEl>
                                      </p:cBhvr>
                                    </p:animEffect>
                                    <p:anim calcmode="lin" valueType="num">
                                      <p:cBhvr>
                                        <p:cTn id="16" dur="800" decel="100000" fill="hold"/>
                                        <p:tgtEl>
                                          <p:spTgt spid="13318"/>
                                        </p:tgtEl>
                                        <p:attrNameLst>
                                          <p:attrName>style.rotation</p:attrName>
                                        </p:attrNameLst>
                                      </p:cBhvr>
                                      <p:tavLst>
                                        <p:tav tm="0">
                                          <p:val>
                                            <p:fltVal val="-90"/>
                                          </p:val>
                                        </p:tav>
                                        <p:tav tm="100000">
                                          <p:val>
                                            <p:fltVal val="0"/>
                                          </p:val>
                                        </p:tav>
                                      </p:tavLst>
                                    </p:anim>
                                    <p:anim calcmode="lin" valueType="num">
                                      <p:cBhvr>
                                        <p:cTn id="17" dur="800" decel="100000" fill="hold"/>
                                        <p:tgtEl>
                                          <p:spTgt spid="13318"/>
                                        </p:tgtEl>
                                        <p:attrNameLst>
                                          <p:attrName>ppt_x</p:attrName>
                                        </p:attrNameLst>
                                      </p:cBhvr>
                                      <p:tavLst>
                                        <p:tav tm="0">
                                          <p:val>
                                            <p:strVal val="#ppt_x+0.4"/>
                                          </p:val>
                                        </p:tav>
                                        <p:tav tm="100000">
                                          <p:val>
                                            <p:strVal val="#ppt_x-0.05"/>
                                          </p:val>
                                        </p:tav>
                                      </p:tavLst>
                                    </p:anim>
                                    <p:anim calcmode="lin" valueType="num">
                                      <p:cBhvr>
                                        <p:cTn id="18" dur="800" decel="100000" fill="hold"/>
                                        <p:tgtEl>
                                          <p:spTgt spid="13318"/>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3318"/>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3318"/>
                                        </p:tgtEl>
                                        <p:attrNameLst>
                                          <p:attrName>ppt_y</p:attrName>
                                        </p:attrNameLst>
                                      </p:cBhvr>
                                      <p:tavLst>
                                        <p:tav tm="0">
                                          <p:val>
                                            <p:strVal val="#ppt_y+0.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xit" presetSubtype="10" fill="hold" nodeType="clickEffect">
                                  <p:stCondLst>
                                    <p:cond delay="0"/>
                                  </p:stCondLst>
                                  <p:childTnLst>
                                    <p:animEffect transition="out" filter="blinds(horizontal)">
                                      <p:cBhvr>
                                        <p:cTn id="24" dur="500"/>
                                        <p:tgtEl>
                                          <p:spTgt spid="13318"/>
                                        </p:tgtEl>
                                      </p:cBhvr>
                                    </p:animEffect>
                                    <p:set>
                                      <p:cBhvr>
                                        <p:cTn id="25" dur="1" fill="hold">
                                          <p:stCondLst>
                                            <p:cond delay="499"/>
                                          </p:stCondLst>
                                        </p:cTn>
                                        <p:tgtEl>
                                          <p:spTgt spid="13318"/>
                                        </p:tgtEl>
                                        <p:attrNameLst>
                                          <p:attrName>style.visibility</p:attrName>
                                        </p:attrNameLst>
                                      </p:cBhvr>
                                      <p:to>
                                        <p:strVal val="hidden"/>
                                      </p:to>
                                    </p:set>
                                  </p:childTnLst>
                                </p:cTn>
                              </p:par>
                              <p:par>
                                <p:cTn id="26" presetID="3" presetClass="exit" presetSubtype="10" fill="hold" nodeType="withEffect">
                                  <p:stCondLst>
                                    <p:cond delay="0"/>
                                  </p:stCondLst>
                                  <p:childTnLst>
                                    <p:animEffect transition="out" filter="blinds(horizontal)">
                                      <p:cBhvr>
                                        <p:cTn id="27" dur="500"/>
                                        <p:tgtEl>
                                          <p:spTgt spid="13316"/>
                                        </p:tgtEl>
                                      </p:cBhvr>
                                    </p:animEffect>
                                    <p:set>
                                      <p:cBhvr>
                                        <p:cTn id="28" dur="1" fill="hold">
                                          <p:stCondLst>
                                            <p:cond delay="499"/>
                                          </p:stCondLst>
                                        </p:cTn>
                                        <p:tgtEl>
                                          <p:spTgt spid="13316"/>
                                        </p:tgtEl>
                                        <p:attrNameLst>
                                          <p:attrName>style.visibility</p:attrName>
                                        </p:attrNameLst>
                                      </p:cBhvr>
                                      <p:to>
                                        <p:strVal val="hidden"/>
                                      </p:to>
                                    </p:set>
                                  </p:childTnLst>
                                </p:cTn>
                              </p:par>
                              <p:par>
                                <p:cTn id="29" presetID="20" presetClass="entr" presetSubtype="0" fill="hold" nodeType="withEffect">
                                  <p:stCondLst>
                                    <p:cond delay="0"/>
                                  </p:stCondLst>
                                  <p:childTnLst>
                                    <p:set>
                                      <p:cBhvr>
                                        <p:cTn id="30" dur="1" fill="hold">
                                          <p:stCondLst>
                                            <p:cond delay="0"/>
                                          </p:stCondLst>
                                        </p:cTn>
                                        <p:tgtEl>
                                          <p:spTgt spid="13319"/>
                                        </p:tgtEl>
                                        <p:attrNameLst>
                                          <p:attrName>style.visibility</p:attrName>
                                        </p:attrNameLst>
                                      </p:cBhvr>
                                      <p:to>
                                        <p:strVal val="visible"/>
                                      </p:to>
                                    </p:set>
                                    <p:animEffect transition="in" filter="wedge">
                                      <p:cBhvr>
                                        <p:cTn id="31" dur="2000"/>
                                        <p:tgtEl>
                                          <p:spTgt spid="1331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xit" presetSubtype="10" fill="hold" nodeType="clickEffect">
                                  <p:stCondLst>
                                    <p:cond delay="0"/>
                                  </p:stCondLst>
                                  <p:childTnLst>
                                    <p:animEffect transition="out" filter="blinds(horizontal)">
                                      <p:cBhvr>
                                        <p:cTn id="35" dur="500"/>
                                        <p:tgtEl>
                                          <p:spTgt spid="13319"/>
                                        </p:tgtEl>
                                      </p:cBhvr>
                                    </p:animEffect>
                                    <p:set>
                                      <p:cBhvr>
                                        <p:cTn id="36" dur="1" fill="hold">
                                          <p:stCondLst>
                                            <p:cond delay="499"/>
                                          </p:stCondLst>
                                        </p:cTn>
                                        <p:tgtEl>
                                          <p:spTgt spid="13319"/>
                                        </p:tgtEl>
                                        <p:attrNameLst>
                                          <p:attrName>style.visibility</p:attrName>
                                        </p:attrNameLst>
                                      </p:cBhvr>
                                      <p:to>
                                        <p:strVal val="hidden"/>
                                      </p:to>
                                    </p:set>
                                  </p:childTnLst>
                                </p:cTn>
                              </p:par>
                              <p:par>
                                <p:cTn id="37" presetID="2" presetClass="entr" presetSubtype="4" fill="hold" nodeType="withEffect">
                                  <p:stCondLst>
                                    <p:cond delay="0"/>
                                  </p:stCondLst>
                                  <p:childTnLst>
                                    <p:set>
                                      <p:cBhvr>
                                        <p:cTn id="38" dur="1" fill="hold">
                                          <p:stCondLst>
                                            <p:cond delay="0"/>
                                          </p:stCondLst>
                                        </p:cTn>
                                        <p:tgtEl>
                                          <p:spTgt spid="13322"/>
                                        </p:tgtEl>
                                        <p:attrNameLst>
                                          <p:attrName>style.visibility</p:attrName>
                                        </p:attrNameLst>
                                      </p:cBhvr>
                                      <p:to>
                                        <p:strVal val="visible"/>
                                      </p:to>
                                    </p:set>
                                    <p:anim calcmode="lin" valueType="num">
                                      <p:cBhvr additive="base">
                                        <p:cTn id="39" dur="500" fill="hold"/>
                                        <p:tgtEl>
                                          <p:spTgt spid="13322"/>
                                        </p:tgtEl>
                                        <p:attrNameLst>
                                          <p:attrName>ppt_x</p:attrName>
                                        </p:attrNameLst>
                                      </p:cBhvr>
                                      <p:tavLst>
                                        <p:tav tm="0">
                                          <p:val>
                                            <p:strVal val="#ppt_x"/>
                                          </p:val>
                                        </p:tav>
                                        <p:tav tm="100000">
                                          <p:val>
                                            <p:strVal val="#ppt_x"/>
                                          </p:val>
                                        </p:tav>
                                      </p:tavLst>
                                    </p:anim>
                                    <p:anim calcmode="lin" valueType="num">
                                      <p:cBhvr additive="base">
                                        <p:cTn id="40" dur="500" fill="hold"/>
                                        <p:tgtEl>
                                          <p:spTgt spid="13322"/>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xit" presetSubtype="10" fill="hold" nodeType="clickEffect">
                                  <p:stCondLst>
                                    <p:cond delay="0"/>
                                  </p:stCondLst>
                                  <p:childTnLst>
                                    <p:animEffect transition="out" filter="blinds(horizontal)">
                                      <p:cBhvr>
                                        <p:cTn id="44" dur="500"/>
                                        <p:tgtEl>
                                          <p:spTgt spid="13322"/>
                                        </p:tgtEl>
                                      </p:cBhvr>
                                    </p:animEffect>
                                    <p:set>
                                      <p:cBhvr>
                                        <p:cTn id="45" dur="1" fill="hold">
                                          <p:stCondLst>
                                            <p:cond delay="499"/>
                                          </p:stCondLst>
                                        </p:cTn>
                                        <p:tgtEl>
                                          <p:spTgt spid="13322"/>
                                        </p:tgtEl>
                                        <p:attrNameLst>
                                          <p:attrName>style.visibility</p:attrName>
                                        </p:attrNameLst>
                                      </p:cBhvr>
                                      <p:to>
                                        <p:strVal val="hidden"/>
                                      </p:to>
                                    </p:set>
                                  </p:childTnLst>
                                </p:cTn>
                              </p:par>
                              <p:par>
                                <p:cTn id="46" presetID="29" presetClass="entr" presetSubtype="0" fill="hold" nodeType="withEffect">
                                  <p:stCondLst>
                                    <p:cond delay="0"/>
                                  </p:stCondLst>
                                  <p:childTnLst>
                                    <p:set>
                                      <p:cBhvr>
                                        <p:cTn id="47" dur="1" fill="hold">
                                          <p:stCondLst>
                                            <p:cond delay="0"/>
                                          </p:stCondLst>
                                        </p:cTn>
                                        <p:tgtEl>
                                          <p:spTgt spid="13324"/>
                                        </p:tgtEl>
                                        <p:attrNameLst>
                                          <p:attrName>style.visibility</p:attrName>
                                        </p:attrNameLst>
                                      </p:cBhvr>
                                      <p:to>
                                        <p:strVal val="visible"/>
                                      </p:to>
                                    </p:set>
                                    <p:anim calcmode="lin" valueType="num">
                                      <p:cBhvr>
                                        <p:cTn id="48" dur="1000" fill="hold"/>
                                        <p:tgtEl>
                                          <p:spTgt spid="13324"/>
                                        </p:tgtEl>
                                        <p:attrNameLst>
                                          <p:attrName>ppt_x</p:attrName>
                                        </p:attrNameLst>
                                      </p:cBhvr>
                                      <p:tavLst>
                                        <p:tav tm="0">
                                          <p:val>
                                            <p:strVal val="#ppt_x-.2"/>
                                          </p:val>
                                        </p:tav>
                                        <p:tav tm="100000">
                                          <p:val>
                                            <p:strVal val="#ppt_x"/>
                                          </p:val>
                                        </p:tav>
                                      </p:tavLst>
                                    </p:anim>
                                    <p:anim calcmode="lin" valueType="num">
                                      <p:cBhvr>
                                        <p:cTn id="49" dur="1000" fill="hold"/>
                                        <p:tgtEl>
                                          <p:spTgt spid="13324"/>
                                        </p:tgtEl>
                                        <p:attrNameLst>
                                          <p:attrName>ppt_y</p:attrName>
                                        </p:attrNameLst>
                                      </p:cBhvr>
                                      <p:tavLst>
                                        <p:tav tm="0">
                                          <p:val>
                                            <p:strVal val="#ppt_y"/>
                                          </p:val>
                                        </p:tav>
                                        <p:tav tm="100000">
                                          <p:val>
                                            <p:strVal val="#ppt_y"/>
                                          </p:val>
                                        </p:tav>
                                      </p:tavLst>
                                    </p:anim>
                                    <p:animEffect transition="in" filter="wipe(right)" prLst="gradientSize: 0.1">
                                      <p:cBhvr>
                                        <p:cTn id="50" dur="1000"/>
                                        <p:tgtEl>
                                          <p:spTgt spid="13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438150"/>
            <a:ext cx="8839200" cy="2246769"/>
          </a:xfrm>
          <a:prstGeom prst="rect">
            <a:avLst/>
          </a:prstGeom>
          <a:noFill/>
        </p:spPr>
        <p:txBody>
          <a:bodyPr wrap="square" rtlCol="0">
            <a:spAutoFit/>
          </a:bodyPr>
          <a:lstStyle/>
          <a:p>
            <a:pPr marL="342900" indent="-342900">
              <a:buAutoNum type="arabicPeriod"/>
            </a:pPr>
            <a:r>
              <a:rPr lang="en-US" sz="2800" dirty="0" err="1" smtClean="0"/>
              <a:t>Tại</a:t>
            </a:r>
            <a:r>
              <a:rPr lang="en-US" sz="2800" dirty="0" smtClean="0"/>
              <a:t> </a:t>
            </a:r>
            <a:r>
              <a:rPr lang="en-US" sz="2800" dirty="0" err="1" smtClean="0"/>
              <a:t>sao</a:t>
            </a:r>
            <a:r>
              <a:rPr lang="en-US" sz="2800" dirty="0" smtClean="0"/>
              <a:t> </a:t>
            </a:r>
            <a:r>
              <a:rPr lang="en-US" sz="2800" dirty="0" err="1" smtClean="0"/>
              <a:t>có</a:t>
            </a:r>
            <a:r>
              <a:rPr lang="en-US" sz="2800" dirty="0" smtClean="0"/>
              <a:t> </a:t>
            </a:r>
            <a:r>
              <a:rPr lang="en-US" sz="2800" dirty="0" err="1" smtClean="0"/>
              <a:t>lực</a:t>
            </a:r>
            <a:r>
              <a:rPr lang="en-US" sz="2800" dirty="0" smtClean="0"/>
              <a:t> </a:t>
            </a:r>
            <a:r>
              <a:rPr lang="en-US" sz="2800" dirty="0" err="1" smtClean="0"/>
              <a:t>tác</a:t>
            </a:r>
            <a:r>
              <a:rPr lang="en-US" sz="2800" dirty="0" smtClean="0"/>
              <a:t> </a:t>
            </a:r>
            <a:r>
              <a:rPr lang="en-US" sz="2800" dirty="0" err="1" smtClean="0"/>
              <a:t>dụng</a:t>
            </a:r>
            <a:r>
              <a:rPr lang="en-US" sz="2800" dirty="0" smtClean="0"/>
              <a:t> </a:t>
            </a:r>
            <a:r>
              <a:rPr lang="en-US" sz="2800" dirty="0" err="1" smtClean="0"/>
              <a:t>vào</a:t>
            </a:r>
            <a:r>
              <a:rPr lang="en-US" sz="2800" dirty="0" smtClean="0"/>
              <a:t> </a:t>
            </a:r>
            <a:r>
              <a:rPr lang="en-US" sz="2800" dirty="0" err="1" smtClean="0"/>
              <a:t>chiếc</a:t>
            </a:r>
            <a:r>
              <a:rPr lang="en-US" sz="2800" dirty="0" smtClean="0"/>
              <a:t> </a:t>
            </a:r>
            <a:r>
              <a:rPr lang="en-US" sz="2800" dirty="0" err="1" smtClean="0"/>
              <a:t>điện</a:t>
            </a:r>
            <a:r>
              <a:rPr lang="en-US" sz="2800" dirty="0" smtClean="0"/>
              <a:t> </a:t>
            </a:r>
            <a:r>
              <a:rPr lang="en-US" sz="2800" dirty="0" err="1" smtClean="0"/>
              <a:t>thoại</a:t>
            </a:r>
            <a:r>
              <a:rPr lang="en-US" sz="2800" dirty="0" smtClean="0"/>
              <a:t> </a:t>
            </a:r>
            <a:r>
              <a:rPr lang="en-US" sz="2800" dirty="0" err="1" smtClean="0"/>
              <a:t>mà</a:t>
            </a:r>
            <a:r>
              <a:rPr lang="en-US" sz="2800" dirty="0" smtClean="0"/>
              <a:t> </a:t>
            </a:r>
            <a:r>
              <a:rPr lang="en-US" sz="2800" dirty="0" err="1" smtClean="0"/>
              <a:t>nó</a:t>
            </a:r>
            <a:r>
              <a:rPr lang="en-US" sz="2800" dirty="0" smtClean="0"/>
              <a:t> </a:t>
            </a:r>
            <a:r>
              <a:rPr lang="en-US" sz="2800" dirty="0" err="1" smtClean="0"/>
              <a:t>vẫn</a:t>
            </a:r>
            <a:r>
              <a:rPr lang="en-US" sz="2800" dirty="0" smtClean="0"/>
              <a:t> </a:t>
            </a:r>
            <a:r>
              <a:rPr lang="en-US" sz="2800" dirty="0" err="1" smtClean="0"/>
              <a:t>đứng</a:t>
            </a:r>
            <a:r>
              <a:rPr lang="en-US" sz="2800" dirty="0" smtClean="0"/>
              <a:t> </a:t>
            </a:r>
            <a:r>
              <a:rPr lang="en-US" sz="2800" dirty="0" err="1" smtClean="0"/>
              <a:t>yên</a:t>
            </a:r>
            <a:r>
              <a:rPr lang="en-US" sz="2800" dirty="0" smtClean="0"/>
              <a:t>?</a:t>
            </a:r>
          </a:p>
          <a:p>
            <a:pPr marL="342900" indent="-342900">
              <a:buAutoNum type="arabicPeriod"/>
            </a:pPr>
            <a:r>
              <a:rPr lang="en-US" sz="2800" dirty="0" err="1" smtClean="0"/>
              <a:t>Tại</a:t>
            </a:r>
            <a:r>
              <a:rPr lang="en-US" sz="2800" dirty="0" smtClean="0"/>
              <a:t> </a:t>
            </a:r>
            <a:r>
              <a:rPr lang="en-US" sz="2800" dirty="0" err="1" smtClean="0"/>
              <a:t>sao</a:t>
            </a:r>
            <a:r>
              <a:rPr lang="en-US" sz="2800" dirty="0" smtClean="0"/>
              <a:t> </a:t>
            </a:r>
            <a:r>
              <a:rPr lang="en-US" sz="2800" dirty="0" err="1" smtClean="0"/>
              <a:t>khi</a:t>
            </a:r>
            <a:r>
              <a:rPr lang="en-US" sz="2800" dirty="0" smtClean="0"/>
              <a:t> </a:t>
            </a:r>
            <a:r>
              <a:rPr lang="en-US" sz="2800" dirty="0" err="1" smtClean="0"/>
              <a:t>đẩy</a:t>
            </a:r>
            <a:r>
              <a:rPr lang="en-US" sz="2800" dirty="0" smtClean="0"/>
              <a:t> </a:t>
            </a:r>
            <a:r>
              <a:rPr lang="en-US" sz="2800" dirty="0" err="1" smtClean="0"/>
              <a:t>điện</a:t>
            </a:r>
            <a:r>
              <a:rPr lang="en-US" sz="2800" dirty="0" smtClean="0"/>
              <a:t> </a:t>
            </a:r>
            <a:r>
              <a:rPr lang="en-US" sz="2800" dirty="0" err="1" smtClean="0"/>
              <a:t>thoại</a:t>
            </a:r>
            <a:r>
              <a:rPr lang="en-US" sz="2800" dirty="0" smtClean="0"/>
              <a:t> </a:t>
            </a:r>
            <a:r>
              <a:rPr lang="en-US" sz="2800" dirty="0" err="1" smtClean="0"/>
              <a:t>trượt</a:t>
            </a:r>
            <a:r>
              <a:rPr lang="en-US" sz="2800" dirty="0" smtClean="0"/>
              <a:t> </a:t>
            </a:r>
            <a:r>
              <a:rPr lang="en-US" sz="2800" dirty="0" err="1" smtClean="0"/>
              <a:t>trên</a:t>
            </a:r>
            <a:r>
              <a:rPr lang="en-US" sz="2800" dirty="0" smtClean="0"/>
              <a:t> </a:t>
            </a:r>
            <a:r>
              <a:rPr lang="en-US" sz="2800" dirty="0" err="1" smtClean="0"/>
              <a:t>mặt</a:t>
            </a:r>
            <a:r>
              <a:rPr lang="en-US" sz="2800" dirty="0" smtClean="0"/>
              <a:t> </a:t>
            </a:r>
            <a:r>
              <a:rPr lang="en-US" sz="2800" dirty="0" err="1" smtClean="0"/>
              <a:t>bàn</a:t>
            </a:r>
            <a:r>
              <a:rPr lang="en-US" sz="2800" dirty="0" smtClean="0"/>
              <a:t>, </a:t>
            </a:r>
            <a:r>
              <a:rPr lang="en-US" sz="2800" dirty="0" err="1" smtClean="0"/>
              <a:t>điện</a:t>
            </a:r>
            <a:r>
              <a:rPr lang="en-US" sz="2800" dirty="0" smtClean="0"/>
              <a:t> </a:t>
            </a:r>
            <a:r>
              <a:rPr lang="en-US" sz="2800" dirty="0" err="1" smtClean="0"/>
              <a:t>thoại</a:t>
            </a:r>
            <a:r>
              <a:rPr lang="en-US" sz="2800" dirty="0" smtClean="0"/>
              <a:t> </a:t>
            </a:r>
            <a:r>
              <a:rPr lang="en-US" sz="2800" dirty="0" err="1" smtClean="0"/>
              <a:t>không</a:t>
            </a:r>
            <a:r>
              <a:rPr lang="en-US" sz="2800" dirty="0" smtClean="0"/>
              <a:t> </a:t>
            </a:r>
            <a:r>
              <a:rPr lang="en-US" sz="2800" dirty="0" err="1" smtClean="0"/>
              <a:t>trượt</a:t>
            </a:r>
            <a:r>
              <a:rPr lang="en-US" sz="2800" dirty="0" smtClean="0"/>
              <a:t> </a:t>
            </a:r>
            <a:r>
              <a:rPr lang="en-US" sz="2800" dirty="0" err="1" smtClean="0"/>
              <a:t>tiếp</a:t>
            </a:r>
            <a:r>
              <a:rPr lang="en-US" sz="2800" dirty="0" smtClean="0"/>
              <a:t> </a:t>
            </a:r>
            <a:r>
              <a:rPr lang="en-US" sz="2800" dirty="0" err="1" smtClean="0"/>
              <a:t>mà</a:t>
            </a:r>
            <a:r>
              <a:rPr lang="en-US" sz="2800" dirty="0" smtClean="0"/>
              <a:t> </a:t>
            </a:r>
            <a:r>
              <a:rPr lang="en-US" sz="2800" dirty="0" err="1" smtClean="0"/>
              <a:t>dừng</a:t>
            </a:r>
            <a:r>
              <a:rPr lang="en-US" sz="2800" dirty="0" smtClean="0"/>
              <a:t> </a:t>
            </a:r>
            <a:r>
              <a:rPr lang="en-US" sz="2800" dirty="0" err="1" smtClean="0"/>
              <a:t>lại</a:t>
            </a:r>
            <a:r>
              <a:rPr lang="en-US" sz="2800" dirty="0" smtClean="0"/>
              <a:t>?</a:t>
            </a:r>
          </a:p>
          <a:p>
            <a:pPr marL="342900" indent="-342900">
              <a:buAutoNum type="arabicPeriod"/>
            </a:pPr>
            <a:r>
              <a:rPr lang="en-US" sz="2800" dirty="0" err="1" smtClean="0"/>
              <a:t>Tại</a:t>
            </a:r>
            <a:r>
              <a:rPr lang="en-US" sz="2800" dirty="0" smtClean="0"/>
              <a:t> </a:t>
            </a:r>
            <a:r>
              <a:rPr lang="en-US" sz="2800" dirty="0" err="1" smtClean="0"/>
              <a:t>sao</a:t>
            </a:r>
            <a:r>
              <a:rPr lang="en-US" sz="2800" dirty="0" smtClean="0"/>
              <a:t> </a:t>
            </a:r>
            <a:r>
              <a:rPr lang="en-US" sz="2800" dirty="0" err="1" smtClean="0"/>
              <a:t>quyển</a:t>
            </a:r>
            <a:r>
              <a:rPr lang="en-US" sz="2800" dirty="0" smtClean="0"/>
              <a:t> </a:t>
            </a:r>
            <a:r>
              <a:rPr lang="en-US" sz="2800" dirty="0" err="1" smtClean="0"/>
              <a:t>sách</a:t>
            </a:r>
            <a:r>
              <a:rPr lang="en-US" sz="2800" dirty="0" smtClean="0"/>
              <a:t> </a:t>
            </a:r>
            <a:r>
              <a:rPr lang="en-US" sz="2800" dirty="0" err="1" smtClean="0"/>
              <a:t>không</a:t>
            </a:r>
            <a:r>
              <a:rPr lang="en-US" sz="2800" dirty="0" smtClean="0"/>
              <a:t> </a:t>
            </a:r>
            <a:r>
              <a:rPr lang="en-US" sz="2800" dirty="0" err="1" smtClean="0"/>
              <a:t>rơi</a:t>
            </a:r>
            <a:r>
              <a:rPr lang="en-US" sz="2800" dirty="0" smtClean="0"/>
              <a:t>?</a:t>
            </a:r>
            <a:endParaRPr lang="en-US" sz="2800" dirty="0"/>
          </a:p>
        </p:txBody>
      </p:sp>
    </p:spTree>
    <p:custDataLst>
      <p:tags r:id="rId1"/>
    </p:custDataLst>
    <p:extLst>
      <p:ext uri="{BB962C8B-B14F-4D97-AF65-F5344CB8AC3E}">
        <p14:creationId xmlns:p14="http://schemas.microsoft.com/office/powerpoint/2010/main" val="2027701707"/>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down)">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76C1C41-253A-43C0-BE1F-8ACC8B2B36E6}"/>
              </a:ext>
            </a:extLst>
          </p:cNvPr>
          <p:cNvSpPr txBox="1"/>
          <p:nvPr/>
        </p:nvSpPr>
        <p:spPr>
          <a:xfrm>
            <a:off x="37630" y="57150"/>
            <a:ext cx="9040089" cy="946413"/>
          </a:xfrm>
          <a:prstGeom prst="rect">
            <a:avLst/>
          </a:prstGeom>
          <a:noFill/>
        </p:spPr>
        <p:txBody>
          <a:bodyPr wrap="square" lIns="68580" tIns="34290" rIns="68580" bIns="34290">
            <a:spAutoFit/>
          </a:bodyPr>
          <a:lstStyle/>
          <a:p>
            <a:pPr algn="just"/>
            <a:r>
              <a:rPr lang="en-US" altLang="en-US" sz="2400" b="1" i="1" dirty="0" smtClean="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sym typeface="Wingdings" pitchFamily="2" charset="2"/>
              </a:rPr>
              <a:t></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333333"/>
                </a:solidFill>
                <a:latin typeface="Times New Roman" panose="02020603050405020304" pitchFamily="18" charset="0"/>
                <a:cs typeface="Times New Roman" panose="02020603050405020304" pitchFamily="18" charset="0"/>
              </a:rPr>
              <a:t>Bề mặt một tắm kim loại rất nhẵn khi nhìn bằng mắt thường nhưng qua kính hiển vi có thể thấy gồ ghề với các chỗ lồi lõm đan xen nhau</a:t>
            </a:r>
            <a:r>
              <a:rPr lang="vi-VN" sz="3300" dirty="0">
                <a:solidFill>
                  <a:srgbClr val="333333"/>
                </a:solidFill>
                <a:latin typeface="Times New Roman" panose="02020603050405020304" pitchFamily="18" charset="0"/>
                <a:cs typeface="Times New Roman" panose="02020603050405020304" pitchFamily="18" charset="0"/>
              </a:rPr>
              <a:t>.</a:t>
            </a:r>
          </a:p>
        </p:txBody>
      </p:sp>
      <p:pic>
        <p:nvPicPr>
          <p:cNvPr id="6146" name="Picture 2">
            <a:extLst>
              <a:ext uri="{FF2B5EF4-FFF2-40B4-BE49-F238E27FC236}">
                <a16:creationId xmlns="" xmlns:a16="http://schemas.microsoft.com/office/drawing/2014/main" id="{DFFF5920-DB72-466E-8C20-C4458C8C05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03563"/>
            <a:ext cx="7848600" cy="236184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8D43952F-629D-418A-8241-5E207E95F928}"/>
              </a:ext>
            </a:extLst>
          </p:cNvPr>
          <p:cNvSpPr txBox="1"/>
          <p:nvPr/>
        </p:nvSpPr>
        <p:spPr>
          <a:xfrm>
            <a:off x="76201" y="4019550"/>
            <a:ext cx="9001518" cy="900246"/>
          </a:xfrm>
          <a:prstGeom prst="rect">
            <a:avLst/>
          </a:prstGeom>
          <a:noFill/>
        </p:spPr>
        <p:txBody>
          <a:bodyPr wrap="square" lIns="68580" tIns="34290" rIns="68580" bIns="34290">
            <a:spAutoFit/>
          </a:bodyPr>
          <a:lstStyle/>
          <a:p>
            <a:pPr algn="just"/>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333333"/>
                </a:solidFill>
                <a:latin typeface="Times New Roman" panose="02020603050405020304" pitchFamily="18" charset="0"/>
                <a:cs typeface="Times New Roman" panose="02020603050405020304" pitchFamily="18" charset="0"/>
              </a:rPr>
              <a:t>Khi hai bề mặt áp sát vào nhau, chúng cũng gây ra lực ma sát. Nói cách khác, tương tác giữa hai bề mặt tiếp xúc tạo nên ma sát giữa chúng</a:t>
            </a:r>
            <a:r>
              <a:rPr lang="vi-VN" sz="3000" dirty="0">
                <a:solidFill>
                  <a:srgbClr val="333333"/>
                </a:solidFill>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609600" y="3365405"/>
            <a:ext cx="3352800" cy="430887"/>
          </a:xfrm>
          <a:prstGeom prst="rect">
            <a:avLst/>
          </a:prstGeom>
          <a:noFill/>
        </p:spPr>
        <p:txBody>
          <a:bodyPr wrap="square" rtlCol="0">
            <a:spAutoFit/>
          </a:bodyPr>
          <a:lstStyle/>
          <a:p>
            <a:r>
              <a:rPr lang="en-US" sz="2200" dirty="0" err="1" smtClean="0">
                <a:solidFill>
                  <a:srgbClr val="FF0000"/>
                </a:solidFill>
              </a:rPr>
              <a:t>Nhìn</a:t>
            </a:r>
            <a:r>
              <a:rPr lang="en-US" sz="2200" dirty="0" smtClean="0">
                <a:solidFill>
                  <a:srgbClr val="FF0000"/>
                </a:solidFill>
              </a:rPr>
              <a:t> </a:t>
            </a:r>
            <a:r>
              <a:rPr lang="en-US" sz="2200" dirty="0" err="1" smtClean="0">
                <a:solidFill>
                  <a:srgbClr val="FF0000"/>
                </a:solidFill>
              </a:rPr>
              <a:t>bằng</a:t>
            </a:r>
            <a:r>
              <a:rPr lang="en-US" sz="2200" dirty="0" smtClean="0">
                <a:solidFill>
                  <a:srgbClr val="FF0000"/>
                </a:solidFill>
              </a:rPr>
              <a:t> </a:t>
            </a:r>
            <a:r>
              <a:rPr lang="en-US" sz="2200" dirty="0" err="1" smtClean="0">
                <a:solidFill>
                  <a:srgbClr val="FF0000"/>
                </a:solidFill>
              </a:rPr>
              <a:t>mắt</a:t>
            </a:r>
            <a:r>
              <a:rPr lang="en-US" sz="2200" dirty="0" smtClean="0">
                <a:solidFill>
                  <a:srgbClr val="FF0000"/>
                </a:solidFill>
              </a:rPr>
              <a:t> </a:t>
            </a:r>
            <a:r>
              <a:rPr lang="en-US" sz="2200" dirty="0" err="1" smtClean="0">
                <a:solidFill>
                  <a:srgbClr val="FF0000"/>
                </a:solidFill>
              </a:rPr>
              <a:t>thường</a:t>
            </a:r>
            <a:endParaRPr lang="en-US" sz="2200" dirty="0">
              <a:solidFill>
                <a:srgbClr val="FF0000"/>
              </a:solidFill>
            </a:endParaRPr>
          </a:p>
        </p:txBody>
      </p:sp>
      <p:sp>
        <p:nvSpPr>
          <p:cNvPr id="7" name="TextBox 6"/>
          <p:cNvSpPr txBox="1"/>
          <p:nvPr/>
        </p:nvSpPr>
        <p:spPr>
          <a:xfrm>
            <a:off x="4648200" y="3347758"/>
            <a:ext cx="3352800" cy="430887"/>
          </a:xfrm>
          <a:prstGeom prst="rect">
            <a:avLst/>
          </a:prstGeom>
          <a:noFill/>
        </p:spPr>
        <p:txBody>
          <a:bodyPr wrap="square" rtlCol="0">
            <a:spAutoFit/>
          </a:bodyPr>
          <a:lstStyle/>
          <a:p>
            <a:r>
              <a:rPr lang="en-US" sz="2200" dirty="0" err="1" smtClean="0">
                <a:solidFill>
                  <a:srgbClr val="FF0000"/>
                </a:solidFill>
              </a:rPr>
              <a:t>Nhìn</a:t>
            </a:r>
            <a:r>
              <a:rPr lang="en-US" sz="2200" dirty="0" smtClean="0">
                <a:solidFill>
                  <a:srgbClr val="FF0000"/>
                </a:solidFill>
              </a:rPr>
              <a:t> </a:t>
            </a:r>
            <a:r>
              <a:rPr lang="en-US" sz="2200" dirty="0" err="1" smtClean="0">
                <a:solidFill>
                  <a:srgbClr val="FF0000"/>
                </a:solidFill>
              </a:rPr>
              <a:t>bằng</a:t>
            </a:r>
            <a:r>
              <a:rPr lang="en-US" sz="2200" dirty="0" smtClean="0">
                <a:solidFill>
                  <a:srgbClr val="FF0000"/>
                </a:solidFill>
              </a:rPr>
              <a:t> </a:t>
            </a:r>
            <a:r>
              <a:rPr lang="en-US" sz="2200" dirty="0" err="1" smtClean="0">
                <a:solidFill>
                  <a:srgbClr val="FF0000"/>
                </a:solidFill>
              </a:rPr>
              <a:t>kính</a:t>
            </a:r>
            <a:r>
              <a:rPr lang="en-US" sz="2200" dirty="0" smtClean="0">
                <a:solidFill>
                  <a:srgbClr val="FF0000"/>
                </a:solidFill>
              </a:rPr>
              <a:t> </a:t>
            </a:r>
            <a:r>
              <a:rPr lang="en-US" sz="2200" dirty="0" err="1" smtClean="0">
                <a:solidFill>
                  <a:srgbClr val="FF0000"/>
                </a:solidFill>
              </a:rPr>
              <a:t>hiển</a:t>
            </a:r>
            <a:r>
              <a:rPr lang="en-US" sz="2200" dirty="0" smtClean="0">
                <a:solidFill>
                  <a:srgbClr val="FF0000"/>
                </a:solidFill>
              </a:rPr>
              <a:t> vi</a:t>
            </a:r>
            <a:endParaRPr lang="en-US" sz="2200" dirty="0">
              <a:solidFill>
                <a:srgbClr val="FF0000"/>
              </a:solidFill>
            </a:endParaRPr>
          </a:p>
        </p:txBody>
      </p:sp>
    </p:spTree>
    <p:custDataLst>
      <p:tags r:id="rId1"/>
    </p:custDataLst>
    <p:extLst>
      <p:ext uri="{BB962C8B-B14F-4D97-AF65-F5344CB8AC3E}">
        <p14:creationId xmlns:p14="http://schemas.microsoft.com/office/powerpoint/2010/main" val="4162807598"/>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circle(in)">
                                      <p:cBhvr>
                                        <p:cTn id="10" dur="20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294300371"/>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324312166"/>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571500"/>
            <a:ext cx="3962400" cy="1701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2743201"/>
            <a:ext cx="4552950" cy="217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ight Arrow 11"/>
          <p:cNvSpPr/>
          <p:nvPr/>
        </p:nvSpPr>
        <p:spPr>
          <a:xfrm>
            <a:off x="4648200" y="558404"/>
            <a:ext cx="4191000" cy="1384697"/>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latin typeface="Times New Roman" panose="02020603050405020304" pitchFamily="18" charset="0"/>
                <a:cs typeface="Times New Roman" panose="02020603050405020304" pitchFamily="18" charset="0"/>
              </a:rPr>
              <a:t>1. </a:t>
            </a:r>
            <a:r>
              <a:rPr lang="en-US" sz="2400" dirty="0" err="1">
                <a:solidFill>
                  <a:schemeClr val="tx1"/>
                </a:solidFill>
                <a:latin typeface="Times New Roman" panose="02020603050405020304" pitchFamily="18" charset="0"/>
                <a:cs typeface="Times New Roman" panose="02020603050405020304" pitchFamily="18" charset="0"/>
              </a:rPr>
              <a:t>Lực</a:t>
            </a:r>
            <a:r>
              <a:rPr lang="en-US" sz="2400" dirty="0">
                <a:solidFill>
                  <a:schemeClr val="tx1"/>
                </a:solidFill>
                <a:latin typeface="Times New Roman" panose="02020603050405020304" pitchFamily="18" charset="0"/>
                <a:cs typeface="Times New Roman" panose="02020603050405020304" pitchFamily="18" charset="0"/>
              </a:rPr>
              <a:t> ma </a:t>
            </a:r>
            <a:r>
              <a:rPr lang="en-US" sz="2400" dirty="0" err="1">
                <a:solidFill>
                  <a:schemeClr val="tx1"/>
                </a:solidFill>
                <a:latin typeface="Times New Roman" panose="02020603050405020304" pitchFamily="18" charset="0"/>
                <a:cs typeface="Times New Roman" panose="02020603050405020304" pitchFamily="18" charset="0"/>
              </a:rPr>
              <a:t>sát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lực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xúc</a:t>
            </a:r>
            <a:r>
              <a:rPr lang="en-US" sz="2400" dirty="0">
                <a:solidFill>
                  <a:schemeClr val="tx1"/>
                </a:solidFill>
                <a:latin typeface="Times New Roman" panose="02020603050405020304" pitchFamily="18" charset="0"/>
                <a:cs typeface="Times New Roman" panose="02020603050405020304" pitchFamily="18" charset="0"/>
              </a:rPr>
              <a:t> hay </a:t>
            </a:r>
            <a:r>
              <a:rPr lang="en-US" sz="2400" dirty="0" err="1">
                <a:solidFill>
                  <a:schemeClr val="tx1"/>
                </a:solidFill>
                <a:latin typeface="Times New Roman" panose="02020603050405020304" pitchFamily="18" charset="0"/>
                <a:cs typeface="Times New Roman" panose="02020603050405020304" pitchFamily="18" charset="0"/>
              </a:rPr>
              <a:t>lực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xúc</a:t>
            </a:r>
            <a:r>
              <a:rPr lang="en-US" sz="2400" dirty="0">
                <a:solidFill>
                  <a:schemeClr val="tx1"/>
                </a:solidFill>
                <a:latin typeface="Times New Roman" panose="02020603050405020304" pitchFamily="18" charset="0"/>
                <a:cs typeface="Times New Roman" panose="02020603050405020304" pitchFamily="18" charset="0"/>
              </a:rPr>
              <a:t>? </a:t>
            </a:r>
          </a:p>
        </p:txBody>
      </p:sp>
      <p:sp>
        <p:nvSpPr>
          <p:cNvPr id="13" name="Right Arrow 12"/>
          <p:cNvSpPr/>
          <p:nvPr/>
        </p:nvSpPr>
        <p:spPr>
          <a:xfrm>
            <a:off x="4724400" y="2914650"/>
            <a:ext cx="3956050" cy="1498997"/>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latin typeface="Times New Roman" panose="02020603050405020304" pitchFamily="18" charset="0"/>
                <a:cs typeface="Times New Roman" panose="02020603050405020304" pitchFamily="18" charset="0"/>
              </a:rPr>
              <a:t>2. </a:t>
            </a:r>
            <a:r>
              <a:rPr lang="en-US" sz="2400" dirty="0" err="1">
                <a:solidFill>
                  <a:schemeClr val="tx1"/>
                </a:solidFill>
                <a:latin typeface="Times New Roman" panose="02020603050405020304" pitchFamily="18" charset="0"/>
                <a:cs typeface="Times New Roman" panose="02020603050405020304" pitchFamily="18" charset="0"/>
              </a:rPr>
              <a:t>Xác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định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phương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chiều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lực</a:t>
            </a:r>
            <a:r>
              <a:rPr lang="en-US" sz="2400" dirty="0">
                <a:solidFill>
                  <a:schemeClr val="tx1"/>
                </a:solidFill>
                <a:latin typeface="Times New Roman" panose="02020603050405020304" pitchFamily="18" charset="0"/>
                <a:cs typeface="Times New Roman" panose="02020603050405020304" pitchFamily="18" charset="0"/>
              </a:rPr>
              <a:t> ma </a:t>
            </a:r>
            <a:r>
              <a:rPr lang="en-US" sz="2400" dirty="0" err="1">
                <a:solidFill>
                  <a:schemeClr val="tx1"/>
                </a:solidFill>
                <a:latin typeface="Times New Roman" panose="02020603050405020304" pitchFamily="18" charset="0"/>
                <a:cs typeface="Times New Roman" panose="02020603050405020304" pitchFamily="18" charset="0"/>
              </a:rPr>
              <a:t>sát</a:t>
            </a:r>
            <a:r>
              <a:rPr lang="en-US" sz="2400" dirty="0">
                <a:solidFill>
                  <a:schemeClr val="tx1"/>
                </a:solidFill>
                <a:latin typeface="Times New Roman" panose="02020603050405020304" pitchFamily="18" charset="0"/>
                <a:cs typeface="Times New Roman" panose="02020603050405020304" pitchFamily="18" charset="0"/>
              </a:rPr>
              <a:t>?</a:t>
            </a:r>
          </a:p>
        </p:txBody>
      </p:sp>
      <p:cxnSp>
        <p:nvCxnSpPr>
          <p:cNvPr id="4" name="Straight Arrow Connector 3"/>
          <p:cNvCxnSpPr/>
          <p:nvPr/>
        </p:nvCxnSpPr>
        <p:spPr>
          <a:xfrm flipH="1">
            <a:off x="1962150" y="1962150"/>
            <a:ext cx="674370" cy="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210562" y="4608576"/>
            <a:ext cx="674370" cy="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562109099"/>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heel(1)">
                                      <p:cBhvr>
                                        <p:cTn id="7" dur="2000"/>
                                        <p:tgtEl>
                                          <p:spTgt spid="92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6" presetClass="emph" presetSubtype="0" repeatCount="indefinite" fill="hold" nodeType="clickEffect">
                                  <p:stCondLst>
                                    <p:cond delay="0"/>
                                  </p:stCondLst>
                                  <p:childTnLst>
                                    <p:animEffect transition="out" filter="fade">
                                      <p:cBhvr>
                                        <p:cTn id="15" dur="500" tmFilter="0, 0; .2, .5; .8, .5; 1, 0"/>
                                        <p:tgtEl>
                                          <p:spTgt spid="4"/>
                                        </p:tgtEl>
                                      </p:cBhvr>
                                    </p:animEffect>
                                    <p:animScale>
                                      <p:cBhvr>
                                        <p:cTn id="16" dur="250" autoRev="1" fill="hold"/>
                                        <p:tgtEl>
                                          <p:spTgt spid="4"/>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in)">
                                      <p:cBhvr>
                                        <p:cTn id="21" dur="2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9221"/>
                                        </p:tgtEl>
                                        <p:attrNameLst>
                                          <p:attrName>style.visibility</p:attrName>
                                        </p:attrNameLst>
                                      </p:cBhvr>
                                      <p:to>
                                        <p:strVal val="visible"/>
                                      </p:to>
                                    </p:set>
                                    <p:animEffect transition="in" filter="randombar(horizontal)">
                                      <p:cBhvr>
                                        <p:cTn id="26" dur="500"/>
                                        <p:tgtEl>
                                          <p:spTgt spid="9221"/>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6" presetClass="emph" presetSubtype="0" repeatCount="indefinite" fill="hold" nodeType="clickEffect">
                                  <p:stCondLst>
                                    <p:cond delay="0"/>
                                  </p:stCondLst>
                                  <p:childTnLst>
                                    <p:animEffect transition="out" filter="fade">
                                      <p:cBhvr>
                                        <p:cTn id="34" dur="500" tmFilter="0, 0; .2, .5; .8, .5; 1, 0"/>
                                        <p:tgtEl>
                                          <p:spTgt spid="19"/>
                                        </p:tgtEl>
                                      </p:cBhvr>
                                    </p:animEffect>
                                    <p:animScale>
                                      <p:cBhvr>
                                        <p:cTn id="35" dur="250" autoRev="1" fill="hold"/>
                                        <p:tgtEl>
                                          <p:spTgt spid="19"/>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5146" y="460677"/>
            <a:ext cx="2514600" cy="369332"/>
          </a:xfrm>
          <a:prstGeom prst="rect">
            <a:avLst/>
          </a:prstGeom>
          <a:noFill/>
        </p:spPr>
        <p:txBody>
          <a:bodyPr wrap="square" rtlCol="0">
            <a:spAutoFit/>
          </a:bodyPr>
          <a:lstStyle/>
          <a:p>
            <a:r>
              <a:rPr lang="en-US" b="1" u="sng" dirty="0" smtClean="0"/>
              <a:t>PHIẾU HỌC TẬP</a:t>
            </a:r>
            <a:endParaRPr lang="en-US" b="1" u="sng" dirty="0"/>
          </a:p>
        </p:txBody>
      </p:sp>
      <p:sp>
        <p:nvSpPr>
          <p:cNvPr id="3" name="TextBox 2"/>
          <p:cNvSpPr txBox="1"/>
          <p:nvPr/>
        </p:nvSpPr>
        <p:spPr>
          <a:xfrm>
            <a:off x="762000" y="101084"/>
            <a:ext cx="7086600" cy="369332"/>
          </a:xfrm>
          <a:prstGeom prst="rect">
            <a:avLst/>
          </a:prstGeom>
          <a:noFill/>
        </p:spPr>
        <p:txBody>
          <a:bodyPr wrap="square" rtlCol="0">
            <a:spAutoFit/>
          </a:bodyPr>
          <a:lstStyle/>
          <a:p>
            <a:r>
              <a:rPr lang="en-US" b="1" dirty="0" err="1" smtClean="0"/>
              <a:t>Quan</a:t>
            </a:r>
            <a:r>
              <a:rPr lang="en-US" b="1" dirty="0" smtClean="0"/>
              <a:t> </a:t>
            </a:r>
            <a:r>
              <a:rPr lang="en-US" b="1" dirty="0" err="1" smtClean="0"/>
              <a:t>sát</a:t>
            </a:r>
            <a:r>
              <a:rPr lang="en-US" b="1" dirty="0"/>
              <a:t> </a:t>
            </a:r>
            <a:r>
              <a:rPr lang="en-US" b="1" dirty="0" err="1" smtClean="0"/>
              <a:t>các</a:t>
            </a:r>
            <a:r>
              <a:rPr lang="en-US" b="1" dirty="0" smtClean="0"/>
              <a:t> </a:t>
            </a:r>
            <a:r>
              <a:rPr lang="en-US" b="1" dirty="0" err="1" smtClean="0"/>
              <a:t>hình</a:t>
            </a:r>
            <a:r>
              <a:rPr lang="en-US" b="1" dirty="0" smtClean="0"/>
              <a:t> </a:t>
            </a:r>
            <a:r>
              <a:rPr lang="en-US" b="1" dirty="0" err="1" smtClean="0"/>
              <a:t>ảnh</a:t>
            </a:r>
            <a:r>
              <a:rPr lang="en-US" b="1" dirty="0" smtClean="0"/>
              <a:t> </a:t>
            </a:r>
            <a:r>
              <a:rPr lang="en-US" b="1" dirty="0" err="1" smtClean="0"/>
              <a:t>sau</a:t>
            </a:r>
            <a:r>
              <a:rPr lang="en-US" b="1" dirty="0" smtClean="0"/>
              <a:t>, </a:t>
            </a:r>
            <a:r>
              <a:rPr lang="en-US" b="1" dirty="0" err="1" smtClean="0"/>
              <a:t>thảo</a:t>
            </a:r>
            <a:r>
              <a:rPr lang="en-US" b="1" dirty="0" smtClean="0"/>
              <a:t> </a:t>
            </a:r>
            <a:r>
              <a:rPr lang="en-US" b="1" dirty="0" err="1" smtClean="0"/>
              <a:t>luận</a:t>
            </a:r>
            <a:r>
              <a:rPr lang="en-US" b="1" dirty="0" smtClean="0"/>
              <a:t> </a:t>
            </a:r>
            <a:r>
              <a:rPr lang="en-US" b="1" dirty="0" err="1" smtClean="0"/>
              <a:t>nhóm</a:t>
            </a:r>
            <a:r>
              <a:rPr lang="en-US" b="1" dirty="0" smtClean="0"/>
              <a:t>, </a:t>
            </a:r>
            <a:r>
              <a:rPr lang="en-US" b="1" dirty="0" err="1" smtClean="0"/>
              <a:t>hoàn</a:t>
            </a:r>
            <a:r>
              <a:rPr lang="en-US" b="1" dirty="0" smtClean="0"/>
              <a:t> </a:t>
            </a:r>
            <a:r>
              <a:rPr lang="en-US" b="1" dirty="0" err="1" smtClean="0"/>
              <a:t>thành</a:t>
            </a:r>
            <a:r>
              <a:rPr lang="en-US" b="1" dirty="0" smtClean="0"/>
              <a:t> </a:t>
            </a:r>
            <a:r>
              <a:rPr lang="en-US" b="1" dirty="0" err="1" smtClean="0"/>
              <a:t>Phiếu</a:t>
            </a:r>
            <a:r>
              <a:rPr lang="en-US" b="1" dirty="0" smtClean="0"/>
              <a:t> </a:t>
            </a:r>
            <a:r>
              <a:rPr lang="en-US" b="1" dirty="0" err="1" smtClean="0"/>
              <a:t>học</a:t>
            </a:r>
            <a:r>
              <a:rPr lang="en-US" b="1" dirty="0" smtClean="0"/>
              <a:t> </a:t>
            </a:r>
            <a:r>
              <a:rPr lang="en-US" b="1" dirty="0" err="1" smtClean="0"/>
              <a:t>tập</a:t>
            </a:r>
            <a:endParaRPr lang="en-US" b="1" dirty="0"/>
          </a:p>
        </p:txBody>
      </p:sp>
      <p:sp>
        <p:nvSpPr>
          <p:cNvPr id="4" name="Isosceles Triangle 3"/>
          <p:cNvSpPr/>
          <p:nvPr/>
        </p:nvSpPr>
        <p:spPr>
          <a:xfrm rot="10800000">
            <a:off x="342900" y="200435"/>
            <a:ext cx="419100" cy="26086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624482081"/>
              </p:ext>
            </p:extLst>
          </p:nvPr>
        </p:nvGraphicFramePr>
        <p:xfrm>
          <a:off x="152400" y="971550"/>
          <a:ext cx="8839200" cy="3613820"/>
        </p:xfrm>
        <a:graphic>
          <a:graphicData uri="http://schemas.openxmlformats.org/drawingml/2006/table">
            <a:tbl>
              <a:tblPr firstRow="1" bandRow="1">
                <a:tableStyleId>{8EC20E35-A176-4012-BC5E-935CFFF8708E}</a:tableStyleId>
              </a:tblPr>
              <a:tblGrid>
                <a:gridCol w="838199"/>
                <a:gridCol w="533400"/>
                <a:gridCol w="838201"/>
                <a:gridCol w="4953000"/>
                <a:gridCol w="838200"/>
                <a:gridCol w="838200"/>
              </a:tblGrid>
              <a:tr h="334845">
                <a:tc rowSpan="2">
                  <a:txBody>
                    <a:bodyPr/>
                    <a:lstStyle/>
                    <a:p>
                      <a:pPr algn="ctr"/>
                      <a:r>
                        <a:rPr lang="en-US" sz="1600" b="1" dirty="0" err="1" smtClean="0">
                          <a:solidFill>
                            <a:schemeClr val="tx1"/>
                          </a:solidFill>
                        </a:rPr>
                        <a:t>Trường</a:t>
                      </a:r>
                      <a:r>
                        <a:rPr lang="en-US" sz="1600" b="1" baseline="0" dirty="0" smtClean="0">
                          <a:solidFill>
                            <a:schemeClr val="tx1"/>
                          </a:solidFill>
                        </a:rPr>
                        <a:t> </a:t>
                      </a:r>
                      <a:r>
                        <a:rPr lang="en-US" sz="1600" b="1" baseline="0" dirty="0" err="1" smtClean="0">
                          <a:solidFill>
                            <a:schemeClr val="tx1"/>
                          </a:solidFill>
                        </a:rPr>
                        <a:t>hợp</a:t>
                      </a:r>
                      <a:r>
                        <a:rPr lang="en-US" sz="1600" b="1" baseline="0" dirty="0" smtClean="0">
                          <a:solidFill>
                            <a:schemeClr val="tx1"/>
                          </a:solidFill>
                        </a:rPr>
                        <a:t> </a:t>
                      </a:r>
                      <a:r>
                        <a:rPr lang="en-US" sz="1600" b="1" baseline="0" dirty="0" err="1" smtClean="0">
                          <a:solidFill>
                            <a:schemeClr val="tx1"/>
                          </a:solidFill>
                        </a:rPr>
                        <a:t>số</a:t>
                      </a:r>
                      <a:r>
                        <a:rPr lang="en-US" sz="1600" b="1" baseline="0" dirty="0" smtClean="0">
                          <a:solidFill>
                            <a:schemeClr val="tx1"/>
                          </a:solidFill>
                        </a:rPr>
                        <a:t>…</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dirty="0" err="1" smtClean="0">
                          <a:solidFill>
                            <a:schemeClr val="tx1"/>
                          </a:solidFill>
                        </a:rPr>
                        <a:t>Lực</a:t>
                      </a:r>
                      <a:r>
                        <a:rPr lang="en-US" baseline="0" dirty="0" smtClean="0">
                          <a:solidFill>
                            <a:schemeClr val="tx1"/>
                          </a:solidFill>
                        </a:rPr>
                        <a:t> ma </a:t>
                      </a:r>
                      <a:r>
                        <a:rPr lang="en-US" baseline="0" dirty="0" err="1" smtClean="0">
                          <a:solidFill>
                            <a:schemeClr val="tx1"/>
                          </a:solidFill>
                        </a:rPr>
                        <a:t>sát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b="1" dirty="0" err="1" smtClean="0">
                          <a:solidFill>
                            <a:schemeClr val="tx1"/>
                          </a:solidFill>
                        </a:rPr>
                        <a:t>Lực</a:t>
                      </a:r>
                      <a:r>
                        <a:rPr lang="en-US" b="1" baseline="0" dirty="0" smtClean="0">
                          <a:solidFill>
                            <a:schemeClr val="tx1"/>
                          </a:solidFill>
                        </a:rPr>
                        <a:t> ma </a:t>
                      </a:r>
                      <a:r>
                        <a:rPr lang="en-US" b="1" baseline="0" dirty="0" err="1" smtClean="0">
                          <a:solidFill>
                            <a:schemeClr val="tx1"/>
                          </a:solidFill>
                        </a:rPr>
                        <a:t>sát</a:t>
                      </a:r>
                      <a:r>
                        <a:rPr lang="en-US" b="1" baseline="0" dirty="0" smtClean="0">
                          <a:solidFill>
                            <a:schemeClr val="tx1"/>
                          </a:solidFill>
                        </a:rPr>
                        <a:t> </a:t>
                      </a:r>
                      <a:r>
                        <a:rPr lang="en-US" b="1" baseline="0" dirty="0" err="1" smtClean="0">
                          <a:solidFill>
                            <a:schemeClr val="tx1"/>
                          </a:solidFill>
                        </a:rPr>
                        <a:t>tạo</a:t>
                      </a:r>
                      <a:r>
                        <a:rPr lang="en-US" b="1" baseline="0" dirty="0" smtClean="0">
                          <a:solidFill>
                            <a:schemeClr val="tx1"/>
                          </a:solidFill>
                        </a:rPr>
                        <a:t> </a:t>
                      </a:r>
                      <a:r>
                        <a:rPr lang="en-US" b="1" baseline="0" dirty="0" err="1" smtClean="0">
                          <a:solidFill>
                            <a:schemeClr val="tx1"/>
                          </a:solidFill>
                        </a:rPr>
                        <a:t>ra</a:t>
                      </a:r>
                      <a:r>
                        <a:rPr lang="en-US" b="1" baseline="0" dirty="0" smtClean="0">
                          <a:solidFill>
                            <a:schemeClr val="tx1"/>
                          </a:solidFill>
                        </a:rPr>
                        <a:t> do </a:t>
                      </a:r>
                      <a:r>
                        <a:rPr lang="en-US" b="1" baseline="0" dirty="0" err="1" smtClean="0">
                          <a:solidFill>
                            <a:schemeClr val="tx1"/>
                          </a:solidFill>
                        </a:rPr>
                        <a:t>sự</a:t>
                      </a:r>
                      <a:r>
                        <a:rPr lang="en-US" b="1" baseline="0" dirty="0" smtClean="0">
                          <a:solidFill>
                            <a:schemeClr val="tx1"/>
                          </a:solidFill>
                        </a:rPr>
                        <a:t> </a:t>
                      </a:r>
                      <a:r>
                        <a:rPr lang="en-US" b="1" baseline="0" dirty="0" err="1" smtClean="0">
                          <a:solidFill>
                            <a:schemeClr val="tx1"/>
                          </a:solidFill>
                        </a:rPr>
                        <a:t>tiếp</a:t>
                      </a:r>
                      <a:r>
                        <a:rPr lang="en-US" b="1" baseline="0" dirty="0" smtClean="0">
                          <a:solidFill>
                            <a:schemeClr val="tx1"/>
                          </a:solidFill>
                        </a:rPr>
                        <a:t> </a:t>
                      </a:r>
                      <a:r>
                        <a:rPr lang="en-US" b="1" baseline="0" dirty="0" err="1" smtClean="0">
                          <a:solidFill>
                            <a:schemeClr val="tx1"/>
                          </a:solidFill>
                        </a:rPr>
                        <a:t>xúc</a:t>
                      </a:r>
                      <a:r>
                        <a:rPr lang="en-US" b="1" baseline="0" dirty="0" smtClean="0">
                          <a:solidFill>
                            <a:schemeClr val="tx1"/>
                          </a:solidFill>
                        </a:rPr>
                        <a:t> </a:t>
                      </a:r>
                      <a:r>
                        <a:rPr lang="en-US" b="1" baseline="0" dirty="0" err="1" smtClean="0">
                          <a:solidFill>
                            <a:schemeClr val="tx1"/>
                          </a:solidFill>
                        </a:rPr>
                        <a:t>của</a:t>
                      </a:r>
                      <a:r>
                        <a:rPr lang="en-US" b="1" baseline="0" dirty="0" smtClean="0">
                          <a:solidFill>
                            <a:schemeClr val="tx1"/>
                          </a:solidFill>
                        </a:rPr>
                        <a:t>….</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dirty="0" err="1" smtClean="0">
                          <a:solidFill>
                            <a:schemeClr val="tx1"/>
                          </a:solidFill>
                        </a:rPr>
                        <a:t>Loại</a:t>
                      </a:r>
                      <a:r>
                        <a:rPr lang="en-US" baseline="0" dirty="0" smtClean="0">
                          <a:solidFill>
                            <a:schemeClr val="tx1"/>
                          </a:solidFill>
                        </a:rPr>
                        <a:t> </a:t>
                      </a:r>
                      <a:r>
                        <a:rPr lang="en-US" baseline="0" dirty="0" err="1" smtClean="0">
                          <a:solidFill>
                            <a:schemeClr val="tx1"/>
                          </a:solidFill>
                        </a:rPr>
                        <a:t>lực</a:t>
                      </a:r>
                      <a:r>
                        <a:rPr lang="en-US" baseline="0" dirty="0" smtClean="0">
                          <a:solidFill>
                            <a:schemeClr val="tx1"/>
                          </a:solidFill>
                        </a:rPr>
                        <a:t> ma </a:t>
                      </a:r>
                      <a:r>
                        <a:rPr lang="en-US" baseline="0" dirty="0" err="1" smtClean="0">
                          <a:solidFill>
                            <a:schemeClr val="tx1"/>
                          </a:solidFill>
                        </a:rPr>
                        <a:t>sát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6239">
                <a:tc vMerge="1">
                  <a:txBody>
                    <a:bodyPr/>
                    <a:lstStyle/>
                    <a:p>
                      <a:endParaRPr lang="en-US"/>
                    </a:p>
                  </a:txBody>
                  <a:tcPr/>
                </a:tc>
                <a:tc>
                  <a:txBody>
                    <a:bodyPr/>
                    <a:lstStyle/>
                    <a:p>
                      <a:pPr algn="ctr"/>
                      <a:r>
                        <a:rPr lang="en-US" b="1" dirty="0" err="1" smtClean="0">
                          <a:solidFill>
                            <a:schemeClr val="tx1"/>
                          </a:solidFill>
                        </a:rPr>
                        <a:t>Có</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err="1" smtClean="0">
                          <a:solidFill>
                            <a:schemeClr val="tx1"/>
                          </a:solidFill>
                        </a:rPr>
                        <a:t>Không</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a:txBody>
                    <a:bodyPr/>
                    <a:lstStyle/>
                    <a:p>
                      <a:pPr algn="ctr"/>
                      <a:r>
                        <a:rPr lang="en-US" b="1" dirty="0" err="1" smtClean="0">
                          <a:solidFill>
                            <a:schemeClr val="tx1"/>
                          </a:solidFill>
                        </a:rPr>
                        <a:t>Trượt</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b="1" dirty="0" err="1" smtClean="0">
                          <a:solidFill>
                            <a:schemeClr val="tx1"/>
                          </a:solidFill>
                        </a:rPr>
                        <a:t>Nghỉ</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b="1" dirty="0" smtClean="0">
                          <a:solidFill>
                            <a:schemeClr val="tx1"/>
                          </a:solidFill>
                        </a:rPr>
                        <a:t>1</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err="1" smtClean="0">
                          <a:solidFill>
                            <a:schemeClr val="tx1"/>
                          </a:solidFill>
                        </a:rPr>
                        <a:t>Má</a:t>
                      </a:r>
                      <a:r>
                        <a:rPr lang="en-US" sz="1600" b="1" baseline="0" dirty="0" smtClean="0">
                          <a:solidFill>
                            <a:schemeClr val="tx1"/>
                          </a:solidFill>
                        </a:rPr>
                        <a:t> </a:t>
                      </a:r>
                      <a:r>
                        <a:rPr lang="en-US" sz="1600" b="1" baseline="0" dirty="0" err="1" smtClean="0">
                          <a:solidFill>
                            <a:schemeClr val="tx1"/>
                          </a:solidFill>
                        </a:rPr>
                        <a:t>ph</a:t>
                      </a:r>
                      <a:r>
                        <a:rPr lang="en-US" sz="1600" b="1" dirty="0" err="1" smtClean="0">
                          <a:solidFill>
                            <a:schemeClr val="tx1"/>
                          </a:solidFill>
                        </a:rPr>
                        <a:t>anh</a:t>
                      </a:r>
                      <a:r>
                        <a:rPr lang="en-US" sz="1600" b="1" baseline="0" dirty="0" smtClean="0">
                          <a:solidFill>
                            <a:schemeClr val="tx1"/>
                          </a:solidFill>
                        </a:rPr>
                        <a:t> </a:t>
                      </a:r>
                      <a:r>
                        <a:rPr lang="en-US" sz="1600" b="1" baseline="0" dirty="0" err="1" smtClean="0">
                          <a:solidFill>
                            <a:schemeClr val="tx1"/>
                          </a:solidFill>
                        </a:rPr>
                        <a:t>với</a:t>
                      </a:r>
                      <a:r>
                        <a:rPr lang="en-US" sz="1600" b="1" baseline="0" dirty="0" smtClean="0">
                          <a:solidFill>
                            <a:schemeClr val="tx1"/>
                          </a:solidFill>
                        </a:rPr>
                        <a:t> </a:t>
                      </a:r>
                      <a:r>
                        <a:rPr lang="en-US" sz="1600" b="1" baseline="0" dirty="0" err="1" smtClean="0">
                          <a:solidFill>
                            <a:schemeClr val="tx1"/>
                          </a:solidFill>
                        </a:rPr>
                        <a:t>vành</a:t>
                      </a:r>
                      <a:r>
                        <a:rPr lang="en-US" sz="1600" b="1" baseline="0" dirty="0" smtClean="0">
                          <a:solidFill>
                            <a:schemeClr val="tx1"/>
                          </a:solidFill>
                        </a:rPr>
                        <a:t>( </a:t>
                      </a:r>
                      <a:r>
                        <a:rPr lang="en-US" sz="1600" b="1" baseline="0" dirty="0" err="1" smtClean="0">
                          <a:solidFill>
                            <a:schemeClr val="tx1"/>
                          </a:solidFill>
                        </a:rPr>
                        <a:t>xe</a:t>
                      </a:r>
                      <a:r>
                        <a:rPr lang="en-US" sz="1600" b="1" baseline="0" dirty="0" smtClean="0">
                          <a:solidFill>
                            <a:schemeClr val="tx1"/>
                          </a:solidFill>
                        </a:rPr>
                        <a:t> </a:t>
                      </a:r>
                      <a:r>
                        <a:rPr lang="en-US" sz="1600" b="1" baseline="0" dirty="0" err="1" smtClean="0">
                          <a:solidFill>
                            <a:schemeClr val="tx1"/>
                          </a:solidFill>
                        </a:rPr>
                        <a:t>đang</a:t>
                      </a:r>
                      <a:r>
                        <a:rPr lang="en-US" sz="1600" b="1" baseline="0" dirty="0" smtClean="0">
                          <a:solidFill>
                            <a:schemeClr val="tx1"/>
                          </a:solidFill>
                        </a:rPr>
                        <a:t> </a:t>
                      </a:r>
                      <a:r>
                        <a:rPr lang="en-US" sz="1600" b="1" baseline="0" dirty="0" err="1" smtClean="0">
                          <a:solidFill>
                            <a:schemeClr val="tx1"/>
                          </a:solidFill>
                        </a:rPr>
                        <a:t>chuyển</a:t>
                      </a:r>
                      <a:r>
                        <a:rPr lang="en-US" sz="1600" b="1" baseline="0" dirty="0" smtClean="0">
                          <a:solidFill>
                            <a:schemeClr val="tx1"/>
                          </a:solidFill>
                        </a:rPr>
                        <a:t> </a:t>
                      </a:r>
                      <a:r>
                        <a:rPr lang="en-US" sz="1600" b="1" baseline="0" dirty="0" err="1" smtClean="0">
                          <a:solidFill>
                            <a:schemeClr val="tx1"/>
                          </a:solidFill>
                        </a:rPr>
                        <a:t>động</a:t>
                      </a:r>
                      <a:r>
                        <a:rPr lang="en-US" sz="1600" b="1" baseline="0" dirty="0" smtClean="0">
                          <a:solidFill>
                            <a:schemeClr val="tx1"/>
                          </a:solidFill>
                        </a:rPr>
                        <a:t>, </a:t>
                      </a:r>
                      <a:r>
                        <a:rPr lang="en-US" sz="1600" b="1" baseline="0" dirty="0" err="1" smtClean="0">
                          <a:solidFill>
                            <a:schemeClr val="tx1"/>
                          </a:solidFill>
                        </a:rPr>
                        <a:t>khi</a:t>
                      </a:r>
                      <a:r>
                        <a:rPr lang="en-US" sz="1600" b="1" baseline="0" dirty="0" smtClean="0">
                          <a:solidFill>
                            <a:schemeClr val="tx1"/>
                          </a:solidFill>
                        </a:rPr>
                        <a:t> </a:t>
                      </a:r>
                      <a:r>
                        <a:rPr lang="en-US" sz="1600" b="1" baseline="0" dirty="0" err="1" smtClean="0">
                          <a:solidFill>
                            <a:schemeClr val="tx1"/>
                          </a:solidFill>
                        </a:rPr>
                        <a:t>phanh</a:t>
                      </a:r>
                      <a:r>
                        <a:rPr lang="en-US" sz="1600" b="1" baseline="0" dirty="0" smtClean="0">
                          <a:solidFill>
                            <a:schemeClr val="tx1"/>
                          </a:solidFill>
                        </a:rPr>
                        <a:t> </a:t>
                      </a:r>
                      <a:r>
                        <a:rPr lang="en-US" sz="1600" b="1" baseline="0" dirty="0" err="1" smtClean="0">
                          <a:solidFill>
                            <a:schemeClr val="tx1"/>
                          </a:solidFill>
                        </a:rPr>
                        <a:t>má</a:t>
                      </a:r>
                      <a:r>
                        <a:rPr lang="en-US" sz="1600" b="1" baseline="0" dirty="0" smtClean="0">
                          <a:solidFill>
                            <a:schemeClr val="tx1"/>
                          </a:solidFill>
                        </a:rPr>
                        <a:t> </a:t>
                      </a:r>
                      <a:r>
                        <a:rPr lang="en-US" sz="1600" b="1" baseline="0" dirty="0" err="1" smtClean="0">
                          <a:solidFill>
                            <a:schemeClr val="tx1"/>
                          </a:solidFill>
                        </a:rPr>
                        <a:t>phanh</a:t>
                      </a:r>
                      <a:r>
                        <a:rPr lang="en-US" sz="1600" b="1" baseline="0" dirty="0" smtClean="0">
                          <a:solidFill>
                            <a:schemeClr val="tx1"/>
                          </a:solidFill>
                        </a:rPr>
                        <a:t> </a:t>
                      </a:r>
                      <a:r>
                        <a:rPr lang="en-US" sz="1600" b="1" baseline="0" dirty="0" err="1" smtClean="0">
                          <a:solidFill>
                            <a:schemeClr val="tx1"/>
                          </a:solidFill>
                        </a:rPr>
                        <a:t>giữ</a:t>
                      </a:r>
                      <a:r>
                        <a:rPr lang="en-US" sz="1600" b="1" baseline="0" dirty="0" smtClean="0">
                          <a:solidFill>
                            <a:schemeClr val="tx1"/>
                          </a:solidFill>
                        </a:rPr>
                        <a:t> </a:t>
                      </a:r>
                      <a:r>
                        <a:rPr lang="en-US" sz="1600" b="1" baseline="0" dirty="0" err="1" smtClean="0">
                          <a:solidFill>
                            <a:schemeClr val="tx1"/>
                          </a:solidFill>
                        </a:rPr>
                        <a:t>bánh</a:t>
                      </a:r>
                      <a:r>
                        <a:rPr lang="en-US" sz="1600" b="1" baseline="0" dirty="0" smtClean="0">
                          <a:solidFill>
                            <a:schemeClr val="tx1"/>
                          </a:solidFill>
                        </a:rPr>
                        <a:t> </a:t>
                      </a:r>
                      <a:r>
                        <a:rPr lang="en-US" sz="1600" b="1" baseline="0" dirty="0" err="1" smtClean="0">
                          <a:solidFill>
                            <a:schemeClr val="tx1"/>
                          </a:solidFill>
                        </a:rPr>
                        <a:t>xe</a:t>
                      </a:r>
                      <a:r>
                        <a:rPr lang="en-US" sz="1600" b="1" baseline="0" dirty="0" smtClean="0">
                          <a:solidFill>
                            <a:schemeClr val="tx1"/>
                          </a:solidFill>
                        </a:rPr>
                        <a:t> </a:t>
                      </a:r>
                      <a:r>
                        <a:rPr lang="en-US" sz="1600" b="1" baseline="0" dirty="0" err="1" smtClean="0">
                          <a:solidFill>
                            <a:schemeClr val="tx1"/>
                          </a:solidFill>
                        </a:rPr>
                        <a:t>không</a:t>
                      </a:r>
                      <a:r>
                        <a:rPr lang="en-US" sz="1600" b="1" baseline="0" dirty="0" smtClean="0">
                          <a:solidFill>
                            <a:schemeClr val="tx1"/>
                          </a:solidFill>
                        </a:rPr>
                        <a:t> quay </a:t>
                      </a:r>
                      <a:r>
                        <a:rPr lang="en-US" sz="1600" b="1" baseline="0" dirty="0" err="1" smtClean="0">
                          <a:solidFill>
                            <a:schemeClr val="tx1"/>
                          </a:solidFill>
                        </a:rPr>
                        <a:t>được</a:t>
                      </a:r>
                      <a:r>
                        <a:rPr lang="en-US" sz="1600" b="1" baseline="0" dirty="0" smtClean="0">
                          <a:solidFill>
                            <a:schemeClr val="tx1"/>
                          </a:solidFill>
                        </a:rPr>
                        <a:t> </a:t>
                      </a:r>
                      <a:r>
                        <a:rPr lang="en-US" sz="1600" b="1" baseline="0" dirty="0" err="1" smtClean="0">
                          <a:solidFill>
                            <a:schemeClr val="tx1"/>
                          </a:solidFill>
                        </a:rPr>
                        <a:t>nữa</a:t>
                      </a:r>
                      <a:r>
                        <a:rPr lang="en-US" sz="1600" b="1" baseline="0" dirty="0" smtClean="0">
                          <a:solidFill>
                            <a:schemeClr val="tx1"/>
                          </a:solidFill>
                        </a:rPr>
                        <a:t>)</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31844">
                <a:tc>
                  <a:txBody>
                    <a:bodyPr/>
                    <a:lstStyle/>
                    <a:p>
                      <a:pPr algn="ctr"/>
                      <a:r>
                        <a:rPr lang="en-US" b="1" dirty="0" smtClean="0">
                          <a:solidFill>
                            <a:schemeClr val="tx1"/>
                          </a:solidFill>
                        </a:rPr>
                        <a:t>2</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b="1" dirty="0" smtClean="0">
                          <a:solidFill>
                            <a:schemeClr val="tx1"/>
                          </a:solidFill>
                        </a:rPr>
                        <a:t>3</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b="1" dirty="0" smtClean="0">
                          <a:solidFill>
                            <a:schemeClr val="tx1"/>
                          </a:solidFill>
                        </a:rPr>
                        <a:t>4</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b="1" dirty="0" smtClean="0">
                          <a:solidFill>
                            <a:schemeClr val="tx1"/>
                          </a:solidFill>
                        </a:rPr>
                        <a:t>5</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b="1" dirty="0" smtClean="0">
                          <a:solidFill>
                            <a:schemeClr val="tx1"/>
                          </a:solidFill>
                        </a:rPr>
                        <a:t>6</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chemeClr val="tx1"/>
                          </a:solidFill>
                        </a:rPr>
                        <a:t>X</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chemeClr val="tx1"/>
                          </a:solidFill>
                        </a:rPr>
                        <a:t>………………………</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b="1" dirty="0" smtClean="0">
                          <a:solidFill>
                            <a:schemeClr val="tx1"/>
                          </a:solidFill>
                        </a:rPr>
                        <a:t>7</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chemeClr val="tx1"/>
                          </a:solidFill>
                        </a:rPr>
                        <a:t>X</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chemeClr val="tx1"/>
                          </a:solidFill>
                        </a:rPr>
                        <a:t>…………………….</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Tree>
    <p:custDataLst>
      <p:tags r:id="rId1"/>
    </p:custDataLst>
    <p:extLst>
      <p:ext uri="{BB962C8B-B14F-4D97-AF65-F5344CB8AC3E}">
        <p14:creationId xmlns:p14="http://schemas.microsoft.com/office/powerpoint/2010/main" val="3011926192"/>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4" y="32515"/>
            <a:ext cx="7058025" cy="4368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52600" y="4552950"/>
            <a:ext cx="3276600" cy="369332"/>
          </a:xfrm>
          <a:prstGeom prst="rect">
            <a:avLst/>
          </a:prstGeom>
          <a:noFill/>
        </p:spPr>
        <p:txBody>
          <a:bodyPr wrap="square" rtlCol="0">
            <a:spAutoFit/>
          </a:bodyPr>
          <a:lstStyle/>
          <a:p>
            <a:r>
              <a:rPr lang="en-US" b="1" dirty="0" smtClean="0"/>
              <a:t>TRƯỜNG HỢP 1</a:t>
            </a:r>
            <a:endParaRPr lang="en-US" b="1" dirty="0"/>
          </a:p>
        </p:txBody>
      </p:sp>
    </p:spTree>
    <p:custDataLst>
      <p:tags r:id="rId1"/>
    </p:custDataLst>
    <p:extLst>
      <p:ext uri="{BB962C8B-B14F-4D97-AF65-F5344CB8AC3E}">
        <p14:creationId xmlns:p14="http://schemas.microsoft.com/office/powerpoint/2010/main" val="3109068951"/>
      </p:ext>
    </p:extLst>
  </p:cSld>
  <p:clrMapOvr>
    <a:masterClrMapping/>
  </p:clrMapOvr>
  <mc:AlternateContent xmlns:mc="http://schemas.openxmlformats.org/markup-compatibility/2006" xmlns:p14="http://schemas.microsoft.com/office/powerpoint/2010/main">
    <mc:Choice Requires="p14">
      <p:transition spd="slow" p14:dur="1250" advClick="0" advTm="75000"/>
    </mc:Choice>
    <mc:Fallback xmlns="">
      <p:transition spd="slow" advClick="0" advTm="7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hstatic.net/418/1000070418/10/2016/4-1/carpenter_lathe_carving_ha.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7150"/>
            <a:ext cx="7543800" cy="419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752600" y="4552950"/>
            <a:ext cx="3276600" cy="369332"/>
          </a:xfrm>
          <a:prstGeom prst="rect">
            <a:avLst/>
          </a:prstGeom>
          <a:noFill/>
        </p:spPr>
        <p:txBody>
          <a:bodyPr wrap="square" rtlCol="0">
            <a:spAutoFit/>
          </a:bodyPr>
          <a:lstStyle/>
          <a:p>
            <a:r>
              <a:rPr lang="en-US" b="1" dirty="0" smtClean="0"/>
              <a:t>TRƯỜNG HỢP 2</a:t>
            </a:r>
            <a:endParaRPr lang="en-US" b="1" dirty="0"/>
          </a:p>
        </p:txBody>
      </p:sp>
    </p:spTree>
    <p:custDataLst>
      <p:tags r:id="rId1"/>
    </p:custDataLst>
    <p:extLst>
      <p:ext uri="{BB962C8B-B14F-4D97-AF65-F5344CB8AC3E}">
        <p14:creationId xmlns:p14="http://schemas.microsoft.com/office/powerpoint/2010/main" val="166572789"/>
      </p:ext>
    </p:extLst>
  </p:cSld>
  <p:clrMapOvr>
    <a:masterClrMapping/>
  </p:clrMapOvr>
  <mc:AlternateContent xmlns:mc="http://schemas.openxmlformats.org/markup-compatibility/2006" xmlns:p14="http://schemas.microsoft.com/office/powerpoint/2010/main">
    <mc:Choice Requires="p14">
      <p:transition spd="slow" p14:dur="1250" advClick="0" advTm="80000"/>
    </mc:Choice>
    <mc:Fallback xmlns="">
      <p:transition spd="slow" advClick="0" advTm="8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AutoShape 2" descr="Lý thuyết lực đàn hồi lý 6"/>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Lý thuyết lực đàn hồi lý 6"/>
          <p:cNvSpPr>
            <a:spLocks noChangeAspect="1" noChangeArrowheads="1"/>
          </p:cNvSpPr>
          <p:nvPr/>
        </p:nvSpPr>
        <p:spPr bwMode="auto">
          <a:xfrm>
            <a:off x="307975" y="59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1752600" y="4552950"/>
            <a:ext cx="3276600" cy="369332"/>
          </a:xfrm>
          <a:prstGeom prst="rect">
            <a:avLst/>
          </a:prstGeom>
          <a:noFill/>
        </p:spPr>
        <p:txBody>
          <a:bodyPr wrap="square" rtlCol="0">
            <a:spAutoFit/>
          </a:bodyPr>
          <a:lstStyle/>
          <a:p>
            <a:r>
              <a:rPr lang="en-US" b="1" dirty="0" smtClean="0"/>
              <a:t>TRƯỜNG HỢP 3</a:t>
            </a:r>
            <a:endParaRPr lang="en-US"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7150"/>
            <a:ext cx="76200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507373255"/>
      </p:ext>
    </p:extLst>
  </p:cSld>
  <p:clrMapOvr>
    <a:masterClrMapping/>
  </p:clrMapOvr>
  <mc:AlternateContent xmlns:mc="http://schemas.openxmlformats.org/markup-compatibility/2006" xmlns:p14="http://schemas.microsoft.com/office/powerpoint/2010/main">
    <mc:Choice Requires="p14">
      <p:transition spd="slow" p14:dur="1250" advClick="0" advTm="75000"/>
    </mc:Choice>
    <mc:Fallback xmlns="">
      <p:transition spd="slow" advClick="0" advTm="75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7150"/>
            <a:ext cx="7543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52600" y="4552950"/>
            <a:ext cx="3276600" cy="369332"/>
          </a:xfrm>
          <a:prstGeom prst="rect">
            <a:avLst/>
          </a:prstGeom>
          <a:noFill/>
        </p:spPr>
        <p:txBody>
          <a:bodyPr wrap="square" rtlCol="0">
            <a:spAutoFit/>
          </a:bodyPr>
          <a:lstStyle/>
          <a:p>
            <a:r>
              <a:rPr lang="en-US" b="1" dirty="0" smtClean="0"/>
              <a:t>TRƯỜNG HỢP 4</a:t>
            </a:r>
            <a:endParaRPr lang="en-US" b="1" dirty="0"/>
          </a:p>
        </p:txBody>
      </p:sp>
    </p:spTree>
    <p:custDataLst>
      <p:tags r:id="rId1"/>
    </p:custDataLst>
    <p:extLst>
      <p:ext uri="{BB962C8B-B14F-4D97-AF65-F5344CB8AC3E}">
        <p14:creationId xmlns:p14="http://schemas.microsoft.com/office/powerpoint/2010/main" val="166572789"/>
      </p:ext>
    </p:extLst>
  </p:cSld>
  <p:clrMapOvr>
    <a:masterClrMapping/>
  </p:clrMapOvr>
  <mc:AlternateContent xmlns:mc="http://schemas.openxmlformats.org/markup-compatibility/2006" xmlns:p14="http://schemas.microsoft.com/office/powerpoint/2010/main">
    <mc:Choice Requires="p14">
      <p:transition spd="slow" p14:dur="1250" advClick="0" advTm="75000"/>
    </mc:Choice>
    <mc:Fallback xmlns="">
      <p:transition spd="slow" advClick="0" advTm="7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209550"/>
            <a:ext cx="7696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81200" y="4533900"/>
            <a:ext cx="3276600" cy="369332"/>
          </a:xfrm>
          <a:prstGeom prst="rect">
            <a:avLst/>
          </a:prstGeom>
          <a:noFill/>
        </p:spPr>
        <p:txBody>
          <a:bodyPr wrap="square" rtlCol="0">
            <a:spAutoFit/>
          </a:bodyPr>
          <a:lstStyle/>
          <a:p>
            <a:r>
              <a:rPr lang="en-US" b="1" dirty="0" smtClean="0"/>
              <a:t>TRƯỜNG HỢP 5</a:t>
            </a:r>
            <a:endParaRPr lang="en-US" b="1" dirty="0"/>
          </a:p>
        </p:txBody>
      </p:sp>
    </p:spTree>
    <p:custDataLst>
      <p:tags r:id="rId1"/>
    </p:custDataLst>
    <p:extLst>
      <p:ext uri="{BB962C8B-B14F-4D97-AF65-F5344CB8AC3E}">
        <p14:creationId xmlns:p14="http://schemas.microsoft.com/office/powerpoint/2010/main" val="224327598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F2DB2ED9-FC84-412A-98F8-F424F068B101"/>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Sb{82FA3B50-A882-4EB1-969D-8D953CAB75E8}&quot;,&quot;C:\\Users\\hpo\\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lực ma sát 1"/>
</p:tagLst>
</file>

<file path=ppt/tags/tag10.xml><?xml version="1.0" encoding="utf-8"?>
<p:tagLst xmlns:a="http://schemas.openxmlformats.org/drawingml/2006/main" xmlns:r="http://schemas.openxmlformats.org/officeDocument/2006/relationships" xmlns:p="http://schemas.openxmlformats.org/presentationml/2006/main">
  <p:tag name="GENSWF_SLIDE_UID" val="{84E549CD-87C8-4B3B-B54C-F99F617F605C}:276"/>
</p:tagLst>
</file>

<file path=ppt/tags/tag11.xml><?xml version="1.0" encoding="utf-8"?>
<p:tagLst xmlns:a="http://schemas.openxmlformats.org/drawingml/2006/main" xmlns:r="http://schemas.openxmlformats.org/officeDocument/2006/relationships" xmlns:p="http://schemas.openxmlformats.org/presentationml/2006/main">
  <p:tag name="GENSWF_SLIDE_UID" val="{99EC8F67-210F-4F4D-A794-4A5F698952C1}:287"/>
</p:tagLst>
</file>

<file path=ppt/tags/tag12.xml><?xml version="1.0" encoding="utf-8"?>
<p:tagLst xmlns:a="http://schemas.openxmlformats.org/drawingml/2006/main" xmlns:r="http://schemas.openxmlformats.org/officeDocument/2006/relationships" xmlns:p="http://schemas.openxmlformats.org/presentationml/2006/main">
  <p:tag name="GENSWF_SLIDE_UID" val="{A713F446-D1A4-441A-92CA-6CB50BB9D1C9}:278"/>
</p:tagLst>
</file>

<file path=ppt/tags/tag13.xml><?xml version="1.0" encoding="utf-8"?>
<p:tagLst xmlns:a="http://schemas.openxmlformats.org/drawingml/2006/main" xmlns:r="http://schemas.openxmlformats.org/officeDocument/2006/relationships" xmlns:p="http://schemas.openxmlformats.org/presentationml/2006/main">
  <p:tag name="GENSWF_SLIDE_UID" val="{2D2AB825-B52B-4DE8-824F-E858E72EE671}:280"/>
</p:tagLst>
</file>

<file path=ppt/tags/tag14.xml><?xml version="1.0" encoding="utf-8"?>
<p:tagLst xmlns:a="http://schemas.openxmlformats.org/drawingml/2006/main" xmlns:r="http://schemas.openxmlformats.org/officeDocument/2006/relationships" xmlns:p="http://schemas.openxmlformats.org/presentationml/2006/main">
  <p:tag name="GENSWF_SLIDE_UID" val="{1A0BBE80-25B3-46F2-A8C9-0BDAC307A26E}:279"/>
</p:tagLst>
</file>

<file path=ppt/tags/tag15.xml><?xml version="1.0" encoding="utf-8"?>
<p:tagLst xmlns:a="http://schemas.openxmlformats.org/drawingml/2006/main" xmlns:r="http://schemas.openxmlformats.org/officeDocument/2006/relationships" xmlns:p="http://schemas.openxmlformats.org/presentationml/2006/main">
  <p:tag name="GENSWF_SLIDE_UID" val="{3CD09B47-D27E-46E5-A226-05B5696FB2A8}:281"/>
</p:tagLst>
</file>

<file path=ppt/tags/tag16.xml><?xml version="1.0" encoding="utf-8"?>
<p:tagLst xmlns:a="http://schemas.openxmlformats.org/drawingml/2006/main" xmlns:r="http://schemas.openxmlformats.org/officeDocument/2006/relationships" xmlns:p="http://schemas.openxmlformats.org/presentationml/2006/main">
  <p:tag name="GENSWF_SLIDE_UID" val="{366B07D0-EC78-454F-9560-8EC3BECA16CA}:269"/>
</p:tagLst>
</file>

<file path=ppt/tags/tag17.xml><?xml version="1.0" encoding="utf-8"?>
<p:tagLst xmlns:a="http://schemas.openxmlformats.org/drawingml/2006/main" xmlns:r="http://schemas.openxmlformats.org/officeDocument/2006/relationships" xmlns:p="http://schemas.openxmlformats.org/presentationml/2006/main">
  <p:tag name="GENSWF_SLIDE_UID" val="{C09EDA03-8442-4927-A16B-1FFB15FA05F2}:270"/>
</p:tagLst>
</file>

<file path=ppt/tags/tag18.xml><?xml version="1.0" encoding="utf-8"?>
<p:tagLst xmlns:a="http://schemas.openxmlformats.org/drawingml/2006/main" xmlns:r="http://schemas.openxmlformats.org/officeDocument/2006/relationships" xmlns:p="http://schemas.openxmlformats.org/presentationml/2006/main">
  <p:tag name="GENSWF_SLIDE_UID" val="{5C25FC95-1446-4073-BB6B-D8E2B3930151}:273"/>
</p:tagLst>
</file>

<file path=ppt/tags/tag19.xml><?xml version="1.0" encoding="utf-8"?>
<p:tagLst xmlns:a="http://schemas.openxmlformats.org/drawingml/2006/main" xmlns:r="http://schemas.openxmlformats.org/officeDocument/2006/relationships" xmlns:p="http://schemas.openxmlformats.org/presentationml/2006/main">
  <p:tag name="GENSWF_SLIDE_UID" val="{8B71EBBE-A720-4024-8F1D-65C695B4B475}:275"/>
</p:tagLst>
</file>

<file path=ppt/tags/tag2.xml><?xml version="1.0" encoding="utf-8"?>
<p:tagLst xmlns:a="http://schemas.openxmlformats.org/drawingml/2006/main" xmlns:r="http://schemas.openxmlformats.org/officeDocument/2006/relationships" xmlns:p="http://schemas.openxmlformats.org/presentationml/2006/main">
  <p:tag name="GENSWF_SLIDE_UID" val="{4E29CF78-7099-46C7-8EC4-EC023511CA3E}:257"/>
</p:tagLst>
</file>

<file path=ppt/tags/tag20.xml><?xml version="1.0" encoding="utf-8"?>
<p:tagLst xmlns:a="http://schemas.openxmlformats.org/drawingml/2006/main" xmlns:r="http://schemas.openxmlformats.org/officeDocument/2006/relationships" xmlns:p="http://schemas.openxmlformats.org/presentationml/2006/main">
  <p:tag name="GENSWF_SLIDE_UID" val="{9598EAEF-45EE-4365-805D-8E0DC1FB4B85}:284"/>
</p:tagLst>
</file>

<file path=ppt/tags/tag21.xml><?xml version="1.0" encoding="utf-8"?>
<p:tagLst xmlns:a="http://schemas.openxmlformats.org/drawingml/2006/main" xmlns:r="http://schemas.openxmlformats.org/officeDocument/2006/relationships" xmlns:p="http://schemas.openxmlformats.org/presentationml/2006/main">
  <p:tag name="GENSWF_SLIDE_UID" val="{CD315748-EFC2-407D-AFE8-17786D28DEE4}:286"/>
</p:tagLst>
</file>

<file path=ppt/tags/tag22.xml><?xml version="1.0" encoding="utf-8"?>
<p:tagLst xmlns:a="http://schemas.openxmlformats.org/drawingml/2006/main" xmlns:r="http://schemas.openxmlformats.org/officeDocument/2006/relationships" xmlns:p="http://schemas.openxmlformats.org/presentationml/2006/main">
  <p:tag name="GENSWF_SLIDE_UID" val="{31C46E75-D165-4643-A6E8-3BCD078882E9}:272"/>
</p:tagLst>
</file>

<file path=ppt/tags/tag23.xml><?xml version="1.0" encoding="utf-8"?>
<p:tagLst xmlns:a="http://schemas.openxmlformats.org/drawingml/2006/main" xmlns:r="http://schemas.openxmlformats.org/officeDocument/2006/relationships" xmlns:p="http://schemas.openxmlformats.org/presentationml/2006/main">
  <p:tag name="GENSWF_SLIDE_UID" val="{D9DD31D8-4E70-4AEA-BE94-03AD53037A8B}:271"/>
</p:tagLst>
</file>

<file path=ppt/tags/tag3.xml><?xml version="1.0" encoding="utf-8"?>
<p:tagLst xmlns:a="http://schemas.openxmlformats.org/drawingml/2006/main" xmlns:r="http://schemas.openxmlformats.org/officeDocument/2006/relationships" xmlns:p="http://schemas.openxmlformats.org/presentationml/2006/main">
  <p:tag name="GENSWF_SLIDE_UID" val="{0FE5FF4F-B2CB-4F49-8134-F9839D59EBC7}:282"/>
</p:tagLst>
</file>

<file path=ppt/tags/tag4.xml><?xml version="1.0" encoding="utf-8"?>
<p:tagLst xmlns:a="http://schemas.openxmlformats.org/drawingml/2006/main" xmlns:r="http://schemas.openxmlformats.org/officeDocument/2006/relationships" xmlns:p="http://schemas.openxmlformats.org/presentationml/2006/main">
  <p:tag name="GENSWF_SLIDE_UID" val="{819A9720-DA56-4E3D-A678-EB9DCC5156F6}:259"/>
</p:tagLst>
</file>

<file path=ppt/tags/tag5.xml><?xml version="1.0" encoding="utf-8"?>
<p:tagLst xmlns:a="http://schemas.openxmlformats.org/drawingml/2006/main" xmlns:r="http://schemas.openxmlformats.org/officeDocument/2006/relationships" xmlns:p="http://schemas.openxmlformats.org/presentationml/2006/main">
  <p:tag name="GENSWF_SLIDE_UID" val="{7BF245CE-7624-4C1D-91FF-CE2651F78A52}:264"/>
</p:tagLst>
</file>

<file path=ppt/tags/tag6.xml><?xml version="1.0" encoding="utf-8"?>
<p:tagLst xmlns:a="http://schemas.openxmlformats.org/drawingml/2006/main" xmlns:r="http://schemas.openxmlformats.org/officeDocument/2006/relationships" xmlns:p="http://schemas.openxmlformats.org/presentationml/2006/main">
  <p:tag name="GENSWF_SLIDE_UID" val="{B3621EB8-96EB-42E8-99B9-285C8CBA9826}:263"/>
</p:tagLst>
</file>

<file path=ppt/tags/tag7.xml><?xml version="1.0" encoding="utf-8"?>
<p:tagLst xmlns:a="http://schemas.openxmlformats.org/drawingml/2006/main" xmlns:r="http://schemas.openxmlformats.org/officeDocument/2006/relationships" xmlns:p="http://schemas.openxmlformats.org/presentationml/2006/main">
  <p:tag name="GENSWF_SLIDE_UID" val="{A8E68543-E2C5-40D4-9287-5B7B581A47E8}:260"/>
</p:tagLst>
</file>

<file path=ppt/tags/tag8.xml><?xml version="1.0" encoding="utf-8"?>
<p:tagLst xmlns:a="http://schemas.openxmlformats.org/drawingml/2006/main" xmlns:r="http://schemas.openxmlformats.org/officeDocument/2006/relationships" xmlns:p="http://schemas.openxmlformats.org/presentationml/2006/main">
  <p:tag name="GENSWF_SLIDE_UID" val="{71AA0266-281B-4C31-B276-106A6FC08D2C}:262"/>
</p:tagLst>
</file>

<file path=ppt/tags/tag9.xml><?xml version="1.0" encoding="utf-8"?>
<p:tagLst xmlns:a="http://schemas.openxmlformats.org/drawingml/2006/main" xmlns:r="http://schemas.openxmlformats.org/officeDocument/2006/relationships" xmlns:p="http://schemas.openxmlformats.org/presentationml/2006/main">
  <p:tag name="GENSWF_SLIDE_UID" val="{16C93536-D54F-4947-B573-21235B2B3940}:26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TotalTime>
  <Words>870</Words>
  <Application>Microsoft Office PowerPoint</Application>
  <PresentationFormat>On-screen Show (16:9)</PresentationFormat>
  <Paragraphs>183</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lực ma sát 1</dc:title>
  <dc:creator>hpo</dc:creator>
  <cp:lastModifiedBy>hpo</cp:lastModifiedBy>
  <cp:revision>59</cp:revision>
  <dcterms:created xsi:type="dcterms:W3CDTF">2023-03-19T13:19:27Z</dcterms:created>
  <dcterms:modified xsi:type="dcterms:W3CDTF">2025-08-12T02:48:19Z</dcterms:modified>
</cp:coreProperties>
</file>