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65"/>
  </p:notesMasterIdLst>
  <p:sldIdLst>
    <p:sldId id="256" r:id="rId3"/>
    <p:sldId id="257" r:id="rId4"/>
    <p:sldId id="312" r:id="rId5"/>
    <p:sldId id="259" r:id="rId6"/>
    <p:sldId id="258" r:id="rId7"/>
    <p:sldId id="260" r:id="rId8"/>
    <p:sldId id="261" r:id="rId9"/>
    <p:sldId id="313" r:id="rId10"/>
    <p:sldId id="314" r:id="rId11"/>
    <p:sldId id="262" r:id="rId12"/>
    <p:sldId id="263" r:id="rId13"/>
    <p:sldId id="267" r:id="rId14"/>
    <p:sldId id="264" r:id="rId15"/>
    <p:sldId id="265" r:id="rId16"/>
    <p:sldId id="266" r:id="rId17"/>
    <p:sldId id="270" r:id="rId18"/>
    <p:sldId id="271" r:id="rId19"/>
    <p:sldId id="268" r:id="rId20"/>
    <p:sldId id="272" r:id="rId21"/>
    <p:sldId id="273" r:id="rId22"/>
    <p:sldId id="315" r:id="rId23"/>
    <p:sldId id="316" r:id="rId24"/>
    <p:sldId id="317" r:id="rId25"/>
    <p:sldId id="318" r:id="rId26"/>
    <p:sldId id="320" r:id="rId27"/>
    <p:sldId id="319" r:id="rId28"/>
    <p:sldId id="321" r:id="rId29"/>
    <p:sldId id="322" r:id="rId30"/>
    <p:sldId id="323" r:id="rId31"/>
    <p:sldId id="324" r:id="rId32"/>
    <p:sldId id="325" r:id="rId33"/>
    <p:sldId id="326" r:id="rId34"/>
    <p:sldId id="327" r:id="rId35"/>
    <p:sldId id="328" r:id="rId36"/>
    <p:sldId id="330" r:id="rId37"/>
    <p:sldId id="332" r:id="rId38"/>
    <p:sldId id="331" r:id="rId39"/>
    <p:sldId id="333" r:id="rId40"/>
    <p:sldId id="335" r:id="rId41"/>
    <p:sldId id="275" r:id="rId42"/>
    <p:sldId id="336" r:id="rId43"/>
    <p:sldId id="337" r:id="rId44"/>
    <p:sldId id="269" r:id="rId45"/>
    <p:sldId id="338" r:id="rId46"/>
    <p:sldId id="339" r:id="rId47"/>
    <p:sldId id="340" r:id="rId48"/>
    <p:sldId id="341" r:id="rId49"/>
    <p:sldId id="342" r:id="rId50"/>
    <p:sldId id="343" r:id="rId51"/>
    <p:sldId id="274" r:id="rId52"/>
    <p:sldId id="344" r:id="rId53"/>
    <p:sldId id="277" r:id="rId54"/>
    <p:sldId id="278" r:id="rId55"/>
    <p:sldId id="345" r:id="rId56"/>
    <p:sldId id="346" r:id="rId57"/>
    <p:sldId id="279" r:id="rId58"/>
    <p:sldId id="280" r:id="rId59"/>
    <p:sldId id="347" r:id="rId60"/>
    <p:sldId id="348" r:id="rId61"/>
    <p:sldId id="349" r:id="rId62"/>
    <p:sldId id="288" r:id="rId63"/>
    <p:sldId id="290" r:id="rId64"/>
  </p:sldIdLst>
  <p:sldSz cx="9144000" cy="5143500" type="screen16x9"/>
  <p:notesSz cx="6858000" cy="9144000"/>
  <p:embeddedFontLst>
    <p:embeddedFont>
      <p:font typeface="DengXian" panose="02010600030101010101" pitchFamily="2" charset="-122"/>
      <p:regular r:id="rId66"/>
      <p:bold r:id="rId67"/>
    </p:embeddedFont>
    <p:embeddedFont>
      <p:font typeface="Anaheim" panose="020B0604020202020204" charset="0"/>
      <p:regular r:id="rId68"/>
      <p:bold r:id="rId69"/>
    </p:embeddedFont>
    <p:embeddedFont>
      <p:font typeface="Cambria Math" panose="02040503050406030204" pitchFamily="18" charset="0"/>
      <p:regular r:id="rId70"/>
    </p:embeddedFont>
    <p:embeddedFont>
      <p:font typeface="DM Sans" pitchFamily="2" charset="0"/>
      <p:regular r:id="rId71"/>
      <p:bold r:id="rId72"/>
      <p:italic r:id="rId73"/>
      <p:boldItalic r:id="rId74"/>
    </p:embeddedFont>
    <p:embeddedFont>
      <p:font typeface="Figtree" panose="020B0604020202020204" charset="0"/>
      <p:regular r:id="rId75"/>
      <p:bold r:id="rId76"/>
      <p:italic r:id="rId77"/>
      <p:boldItalic r:id="rId78"/>
    </p:embeddedFont>
    <p:embeddedFont>
      <p:font typeface="Maven Pro ExtraBold" panose="020B0604020202020204" charset="0"/>
      <p:bold r:id="rId79"/>
    </p:embeddedFont>
    <p:embeddedFont>
      <p:font typeface="Maven Pro SemiBold" panose="020B0604020202020204" charset="0"/>
      <p:regular r:id="rId80"/>
      <p:bold r:id="rId81"/>
    </p:embeddedFont>
    <p:embeddedFont>
      <p:font typeface="Nunito Light" pitchFamily="2" charset="0"/>
      <p:regular r:id="rId82"/>
      <p: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51A67-9EFB-4DD3-B816-9AAF41DD4E67}">
  <a:tblStyle styleId="{14F51A67-9EFB-4DD3-B816-9AAF41DD4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6" autoAdjust="0"/>
    <p:restoredTop sz="94660"/>
  </p:normalViewPr>
  <p:slideViewPr>
    <p:cSldViewPr snapToGrid="0">
      <p:cViewPr varScale="1">
        <p:scale>
          <a:sx n="78" d="100"/>
          <a:sy n="78" d="100"/>
        </p:scale>
        <p:origin x="3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3.fntdata"/><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fntdata"/><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59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14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40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621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67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769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96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433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33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420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7717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132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3532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637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095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263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010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65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7288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692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từng đồng xu và câu hỏi theo thứ tự từ trái sang phải đường đi của </a:t>
            </a:r>
            <a:r>
              <a:rPr lang="en-VN"/>
              <a:t>nhân vật</a:t>
            </a:r>
            <a:r>
              <a:rPr lang="en-US" baseline="0"/>
              <a:t> </a:t>
            </a:r>
            <a:r>
              <a:rPr lang="en-VN"/>
              <a:t>(điểm </a:t>
            </a:r>
            <a:r>
              <a:rPr lang="en-VN" dirty="0"/>
              <a:t>sẽ tự cộng ở góc </a:t>
            </a:r>
            <a:r>
              <a:rPr lang="en-VN"/>
              <a:t>trái)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69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630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09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935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189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706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227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458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9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87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264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343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1"/>
        <p:cNvGrpSpPr/>
        <p:nvPr/>
      </p:nvGrpSpPr>
      <p:grpSpPr>
        <a:xfrm>
          <a:off x="0" y="0"/>
          <a:ext cx="0" cy="0"/>
          <a:chOff x="0" y="0"/>
          <a:chExt cx="0" cy="0"/>
        </a:xfrm>
      </p:grpSpPr>
      <p:sp>
        <p:nvSpPr>
          <p:cNvPr id="3512" name="Google Shape;351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3" name="Google Shape;351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1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470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99"/>
        <p:cNvGrpSpPr/>
        <p:nvPr/>
      </p:nvGrpSpPr>
      <p:grpSpPr>
        <a:xfrm>
          <a:off x="0" y="0"/>
          <a:ext cx="0" cy="0"/>
          <a:chOff x="0" y="0"/>
          <a:chExt cx="0" cy="0"/>
        </a:xfrm>
      </p:grpSpPr>
      <p:pic>
        <p:nvPicPr>
          <p:cNvPr id="600" name="Google Shape;600;p1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01" name="Google Shape;601;p1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txBox="1">
            <a:spLocks noGrp="1"/>
          </p:cNvSpPr>
          <p:nvPr>
            <p:ph type="title"/>
          </p:nvPr>
        </p:nvSpPr>
        <p:spPr>
          <a:xfrm>
            <a:off x="1093675" y="1377450"/>
            <a:ext cx="2908200" cy="117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3" name="Google Shape;603;p16"/>
          <p:cNvSpPr txBox="1">
            <a:spLocks noGrp="1"/>
          </p:cNvSpPr>
          <p:nvPr>
            <p:ph type="subTitle" idx="1"/>
          </p:nvPr>
        </p:nvSpPr>
        <p:spPr>
          <a:xfrm>
            <a:off x="1093675" y="2548650"/>
            <a:ext cx="29082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04" name="Google Shape;604;p16"/>
          <p:cNvGrpSpPr/>
          <p:nvPr/>
        </p:nvGrpSpPr>
        <p:grpSpPr>
          <a:xfrm>
            <a:off x="232615" y="243511"/>
            <a:ext cx="9065260" cy="4808883"/>
            <a:chOff x="232615" y="245998"/>
            <a:chExt cx="9065260" cy="4808883"/>
          </a:xfrm>
        </p:grpSpPr>
        <p:grpSp>
          <p:nvGrpSpPr>
            <p:cNvPr id="605" name="Google Shape;605;p16"/>
            <p:cNvGrpSpPr/>
            <p:nvPr/>
          </p:nvGrpSpPr>
          <p:grpSpPr>
            <a:xfrm>
              <a:off x="7686576" y="4647169"/>
              <a:ext cx="449805" cy="407712"/>
              <a:chOff x="5752459" y="1744741"/>
              <a:chExt cx="577117" cy="523110"/>
            </a:xfrm>
          </p:grpSpPr>
          <p:sp>
            <p:nvSpPr>
              <p:cNvPr id="606" name="Google Shape;606;p1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16"/>
              <p:cNvGrpSpPr/>
              <p:nvPr/>
            </p:nvGrpSpPr>
            <p:grpSpPr>
              <a:xfrm>
                <a:off x="5876129" y="1859008"/>
                <a:ext cx="343285" cy="332191"/>
                <a:chOff x="5876129" y="1859008"/>
                <a:chExt cx="343285" cy="332191"/>
              </a:xfrm>
            </p:grpSpPr>
            <p:sp>
              <p:nvSpPr>
                <p:cNvPr id="609" name="Google Shape;609;p1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 name="Google Shape;613;p16"/>
            <p:cNvGrpSpPr/>
            <p:nvPr/>
          </p:nvGrpSpPr>
          <p:grpSpPr>
            <a:xfrm>
              <a:off x="269249" y="1091820"/>
              <a:ext cx="366369" cy="324010"/>
              <a:chOff x="4967212" y="3076095"/>
              <a:chExt cx="366369" cy="324010"/>
            </a:xfrm>
          </p:grpSpPr>
          <p:sp>
            <p:nvSpPr>
              <p:cNvPr id="614" name="Google Shape;614;p16"/>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6"/>
            <p:cNvSpPr/>
            <p:nvPr/>
          </p:nvSpPr>
          <p:spPr>
            <a:xfrm>
              <a:off x="436725" y="791250"/>
              <a:ext cx="198900" cy="198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7998575" y="4362200"/>
              <a:ext cx="198900" cy="1989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6"/>
            <p:cNvGrpSpPr/>
            <p:nvPr/>
          </p:nvGrpSpPr>
          <p:grpSpPr>
            <a:xfrm>
              <a:off x="660813" y="245998"/>
              <a:ext cx="366329" cy="587004"/>
              <a:chOff x="5029670" y="1742067"/>
              <a:chExt cx="554708" cy="888861"/>
            </a:xfrm>
          </p:grpSpPr>
          <p:sp>
            <p:nvSpPr>
              <p:cNvPr id="625" name="Google Shape;625;p1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6"/>
            <p:cNvGrpSpPr/>
            <p:nvPr/>
          </p:nvGrpSpPr>
          <p:grpSpPr>
            <a:xfrm>
              <a:off x="232615" y="374764"/>
              <a:ext cx="366366" cy="524997"/>
              <a:chOff x="2511197" y="2270995"/>
              <a:chExt cx="614915" cy="881164"/>
            </a:xfrm>
          </p:grpSpPr>
          <p:sp>
            <p:nvSpPr>
              <p:cNvPr id="634" name="Google Shape;634;p16"/>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6"/>
            <p:cNvGrpSpPr/>
            <p:nvPr/>
          </p:nvGrpSpPr>
          <p:grpSpPr>
            <a:xfrm>
              <a:off x="8199849" y="4224212"/>
              <a:ext cx="636366" cy="759567"/>
              <a:chOff x="5935824" y="3413524"/>
              <a:chExt cx="636366" cy="759567"/>
            </a:xfrm>
          </p:grpSpPr>
          <p:grpSp>
            <p:nvGrpSpPr>
              <p:cNvPr id="644" name="Google Shape;644;p16"/>
              <p:cNvGrpSpPr/>
              <p:nvPr/>
            </p:nvGrpSpPr>
            <p:grpSpPr>
              <a:xfrm>
                <a:off x="5935824" y="3514688"/>
                <a:ext cx="636366" cy="658403"/>
                <a:chOff x="5935824" y="3514688"/>
                <a:chExt cx="636366" cy="658403"/>
              </a:xfrm>
            </p:grpSpPr>
            <p:sp>
              <p:nvSpPr>
                <p:cNvPr id="645" name="Google Shape;645;p16"/>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16"/>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6"/>
              <p:cNvGrpSpPr/>
              <p:nvPr/>
            </p:nvGrpSpPr>
            <p:grpSpPr>
              <a:xfrm>
                <a:off x="5962764" y="3413524"/>
                <a:ext cx="537142" cy="571969"/>
                <a:chOff x="5962764" y="3413524"/>
                <a:chExt cx="537142" cy="571969"/>
              </a:xfrm>
            </p:grpSpPr>
            <p:sp>
              <p:nvSpPr>
                <p:cNvPr id="654" name="Google Shape;654;p16"/>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0" name="Google Shape;660;p16"/>
            <p:cNvSpPr/>
            <p:nvPr/>
          </p:nvSpPr>
          <p:spPr>
            <a:xfrm>
              <a:off x="8213475" y="4000500"/>
              <a:ext cx="1084400" cy="273125"/>
            </a:xfrm>
            <a:custGeom>
              <a:avLst/>
              <a:gdLst/>
              <a:ahLst/>
              <a:cxnLst/>
              <a:rect l="l" t="t" r="r" b="b"/>
              <a:pathLst>
                <a:path w="43376" h="10925" extrusionOk="0">
                  <a:moveTo>
                    <a:pt x="0" y="0"/>
                  </a:moveTo>
                  <a:cubicBezTo>
                    <a:pt x="2720" y="2718"/>
                    <a:pt x="6724" y="6790"/>
                    <a:pt x="10258" y="5275"/>
                  </a:cubicBezTo>
                  <a:cubicBezTo>
                    <a:pt x="14464" y="3473"/>
                    <a:pt x="19198" y="-236"/>
                    <a:pt x="23446" y="1465"/>
                  </a:cubicBezTo>
                  <a:cubicBezTo>
                    <a:pt x="27359" y="3032"/>
                    <a:pt x="28240" y="9219"/>
                    <a:pt x="32239" y="10551"/>
                  </a:cubicBezTo>
                  <a:cubicBezTo>
                    <a:pt x="36309" y="11907"/>
                    <a:pt x="43376" y="8393"/>
                    <a:pt x="43376" y="4103"/>
                  </a:cubicBezTo>
                </a:path>
              </a:pathLst>
            </a:custGeom>
            <a:noFill/>
            <a:ln w="9525" cap="flat" cmpd="sng">
              <a:solidFill>
                <a:schemeClr val="dk1"/>
              </a:solidFill>
              <a:prstDash val="dash"/>
              <a:round/>
              <a:headEnd type="none" w="med" len="med"/>
              <a:tailEnd type="none" w="med" len="med"/>
            </a:ln>
          </p:spPr>
        </p:sp>
        <p:grpSp>
          <p:nvGrpSpPr>
            <p:cNvPr id="661" name="Google Shape;661;p16"/>
            <p:cNvGrpSpPr/>
            <p:nvPr/>
          </p:nvGrpSpPr>
          <p:grpSpPr>
            <a:xfrm>
              <a:off x="7980939" y="3885612"/>
              <a:ext cx="449839" cy="272894"/>
              <a:chOff x="3319039" y="1881112"/>
              <a:chExt cx="449839" cy="272894"/>
            </a:xfrm>
          </p:grpSpPr>
          <p:sp>
            <p:nvSpPr>
              <p:cNvPr id="662" name="Google Shape;662;p16"/>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9"/>
        <p:cNvGrpSpPr/>
        <p:nvPr/>
      </p:nvGrpSpPr>
      <p:grpSpPr>
        <a:xfrm>
          <a:off x="0" y="0"/>
          <a:ext cx="0" cy="0"/>
          <a:chOff x="0" y="0"/>
          <a:chExt cx="0" cy="0"/>
        </a:xfrm>
      </p:grpSpPr>
      <p:pic>
        <p:nvPicPr>
          <p:cNvPr id="1060" name="Google Shape;1060;p2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61" name="Google Shape;1061;p2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3" name="Google Shape;1063;p21"/>
          <p:cNvSpPr txBox="1">
            <a:spLocks noGrp="1"/>
          </p:cNvSpPr>
          <p:nvPr>
            <p:ph type="subTitle" idx="1"/>
          </p:nvPr>
        </p:nvSpPr>
        <p:spPr>
          <a:xfrm>
            <a:off x="93762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21"/>
          <p:cNvSpPr txBox="1">
            <a:spLocks noGrp="1"/>
          </p:cNvSpPr>
          <p:nvPr>
            <p:ph type="subTitle" idx="2"/>
          </p:nvPr>
        </p:nvSpPr>
        <p:spPr>
          <a:xfrm>
            <a:off x="3484347"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21"/>
          <p:cNvSpPr txBox="1">
            <a:spLocks noGrp="1"/>
          </p:cNvSpPr>
          <p:nvPr>
            <p:ph type="subTitle" idx="3"/>
          </p:nvPr>
        </p:nvSpPr>
        <p:spPr>
          <a:xfrm>
            <a:off x="603107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6" name="Google Shape;1066;p21"/>
          <p:cNvSpPr txBox="1">
            <a:spLocks noGrp="1"/>
          </p:cNvSpPr>
          <p:nvPr>
            <p:ph type="subTitle" idx="4"/>
          </p:nvPr>
        </p:nvSpPr>
        <p:spPr>
          <a:xfrm>
            <a:off x="93762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7" name="Google Shape;1067;p21"/>
          <p:cNvSpPr txBox="1">
            <a:spLocks noGrp="1"/>
          </p:cNvSpPr>
          <p:nvPr>
            <p:ph type="subTitle" idx="5"/>
          </p:nvPr>
        </p:nvSpPr>
        <p:spPr>
          <a:xfrm>
            <a:off x="3484350"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8" name="Google Shape;1068;p21"/>
          <p:cNvSpPr txBox="1">
            <a:spLocks noGrp="1"/>
          </p:cNvSpPr>
          <p:nvPr>
            <p:ph type="subTitle" idx="6"/>
          </p:nvPr>
        </p:nvSpPr>
        <p:spPr>
          <a:xfrm>
            <a:off x="603107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069" name="Google Shape;1069;p21"/>
          <p:cNvGrpSpPr/>
          <p:nvPr/>
        </p:nvGrpSpPr>
        <p:grpSpPr>
          <a:xfrm>
            <a:off x="151300" y="102711"/>
            <a:ext cx="8924001" cy="4876024"/>
            <a:chOff x="151300" y="102711"/>
            <a:chExt cx="8924001" cy="4876024"/>
          </a:xfrm>
        </p:grpSpPr>
        <p:sp>
          <p:nvSpPr>
            <p:cNvPr id="1070" name="Google Shape;1070;p21"/>
            <p:cNvSpPr/>
            <p:nvPr/>
          </p:nvSpPr>
          <p:spPr>
            <a:xfrm>
              <a:off x="151300" y="6595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8247975" y="414527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1"/>
            <p:cNvGrpSpPr/>
            <p:nvPr/>
          </p:nvGrpSpPr>
          <p:grpSpPr>
            <a:xfrm>
              <a:off x="8498184" y="3771866"/>
              <a:ext cx="577117" cy="523110"/>
              <a:chOff x="5752459" y="1744741"/>
              <a:chExt cx="577117" cy="523110"/>
            </a:xfrm>
          </p:grpSpPr>
          <p:sp>
            <p:nvSpPr>
              <p:cNvPr id="1073" name="Google Shape;1073;p2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1"/>
              <p:cNvGrpSpPr/>
              <p:nvPr/>
            </p:nvGrpSpPr>
            <p:grpSpPr>
              <a:xfrm>
                <a:off x="5876129" y="1859008"/>
                <a:ext cx="343285" cy="332191"/>
                <a:chOff x="5876129" y="1859008"/>
                <a:chExt cx="343285" cy="332191"/>
              </a:xfrm>
            </p:grpSpPr>
            <p:sp>
              <p:nvSpPr>
                <p:cNvPr id="1076" name="Google Shape;1076;p2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0" name="Google Shape;1080;p21"/>
            <p:cNvGrpSpPr/>
            <p:nvPr/>
          </p:nvGrpSpPr>
          <p:grpSpPr>
            <a:xfrm>
              <a:off x="8090870" y="4361695"/>
              <a:ext cx="679822" cy="484604"/>
              <a:chOff x="5497632" y="1159795"/>
              <a:chExt cx="679822" cy="484604"/>
            </a:xfrm>
          </p:grpSpPr>
          <p:sp>
            <p:nvSpPr>
              <p:cNvPr id="1081" name="Google Shape;1081;p2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1"/>
            <p:cNvGrpSpPr/>
            <p:nvPr/>
          </p:nvGrpSpPr>
          <p:grpSpPr>
            <a:xfrm>
              <a:off x="211357" y="916240"/>
              <a:ext cx="387027" cy="554604"/>
              <a:chOff x="2511197" y="2270995"/>
              <a:chExt cx="614915" cy="881164"/>
            </a:xfrm>
          </p:grpSpPr>
          <p:sp>
            <p:nvSpPr>
              <p:cNvPr id="1086" name="Google Shape;1086;p21"/>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1"/>
            <p:cNvGrpSpPr/>
            <p:nvPr/>
          </p:nvGrpSpPr>
          <p:grpSpPr>
            <a:xfrm>
              <a:off x="279424" y="102711"/>
              <a:ext cx="658200" cy="663138"/>
              <a:chOff x="2235848" y="1207369"/>
              <a:chExt cx="793012" cy="798961"/>
            </a:xfrm>
          </p:grpSpPr>
          <p:sp>
            <p:nvSpPr>
              <p:cNvPr id="1096" name="Google Shape;1096;p2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21"/>
              <p:cNvGrpSpPr/>
              <p:nvPr/>
            </p:nvGrpSpPr>
            <p:grpSpPr>
              <a:xfrm>
                <a:off x="2291377" y="1249060"/>
                <a:ext cx="678668" cy="431239"/>
                <a:chOff x="2291377" y="1249060"/>
                <a:chExt cx="678668" cy="431239"/>
              </a:xfrm>
            </p:grpSpPr>
            <p:sp>
              <p:nvSpPr>
                <p:cNvPr id="1099" name="Google Shape;1099;p2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2" name="Google Shape;1122;p21"/>
            <p:cNvGrpSpPr/>
            <p:nvPr/>
          </p:nvGrpSpPr>
          <p:grpSpPr>
            <a:xfrm>
              <a:off x="8586426" y="4728503"/>
              <a:ext cx="279935" cy="250232"/>
              <a:chOff x="4426251" y="1823065"/>
              <a:chExt cx="279935" cy="250232"/>
            </a:xfrm>
          </p:grpSpPr>
          <p:sp>
            <p:nvSpPr>
              <p:cNvPr id="1123" name="Google Shape;1123;p21"/>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255"/>
        <p:cNvGrpSpPr/>
        <p:nvPr/>
      </p:nvGrpSpPr>
      <p:grpSpPr>
        <a:xfrm>
          <a:off x="0" y="0"/>
          <a:ext cx="0" cy="0"/>
          <a:chOff x="0" y="0"/>
          <a:chExt cx="0" cy="0"/>
        </a:xfrm>
      </p:grpSpPr>
      <p:pic>
        <p:nvPicPr>
          <p:cNvPr id="1256" name="Google Shape;1256;p2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57" name="Google Shape;1257;p2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txBox="1">
            <a:spLocks noGrp="1"/>
          </p:cNvSpPr>
          <p:nvPr>
            <p:ph type="title" hasCustomPrompt="1"/>
          </p:nvPr>
        </p:nvSpPr>
        <p:spPr>
          <a:xfrm>
            <a:off x="16771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9" name="Google Shape;1259;p25"/>
          <p:cNvSpPr txBox="1">
            <a:spLocks noGrp="1"/>
          </p:cNvSpPr>
          <p:nvPr>
            <p:ph type="subTitle" idx="1"/>
          </p:nvPr>
        </p:nvSpPr>
        <p:spPr>
          <a:xfrm>
            <a:off x="9385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0" name="Google Shape;1260;p25"/>
          <p:cNvSpPr txBox="1">
            <a:spLocks noGrp="1"/>
          </p:cNvSpPr>
          <p:nvPr>
            <p:ph type="subTitle" idx="2"/>
          </p:nvPr>
        </p:nvSpPr>
        <p:spPr>
          <a:xfrm>
            <a:off x="9385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1" name="Google Shape;1261;p25"/>
          <p:cNvSpPr txBox="1">
            <a:spLocks noGrp="1"/>
          </p:cNvSpPr>
          <p:nvPr>
            <p:ph type="title" idx="3" hasCustomPrompt="1"/>
          </p:nvPr>
        </p:nvSpPr>
        <p:spPr>
          <a:xfrm>
            <a:off x="4224000" y="2233470"/>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2" name="Google Shape;1262;p25"/>
          <p:cNvSpPr txBox="1">
            <a:spLocks noGrp="1"/>
          </p:cNvSpPr>
          <p:nvPr>
            <p:ph type="subTitle" idx="4"/>
          </p:nvPr>
        </p:nvSpPr>
        <p:spPr>
          <a:xfrm>
            <a:off x="3485400" y="3722288"/>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3" name="Google Shape;1263;p25"/>
          <p:cNvSpPr txBox="1">
            <a:spLocks noGrp="1"/>
          </p:cNvSpPr>
          <p:nvPr>
            <p:ph type="subTitle" idx="5"/>
          </p:nvPr>
        </p:nvSpPr>
        <p:spPr>
          <a:xfrm>
            <a:off x="3485400" y="2960413"/>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4" name="Google Shape;1264;p25"/>
          <p:cNvSpPr txBox="1">
            <a:spLocks noGrp="1"/>
          </p:cNvSpPr>
          <p:nvPr>
            <p:ph type="title" idx="6" hasCustomPrompt="1"/>
          </p:nvPr>
        </p:nvSpPr>
        <p:spPr>
          <a:xfrm>
            <a:off x="67709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5" name="Google Shape;1265;p25"/>
          <p:cNvSpPr txBox="1">
            <a:spLocks noGrp="1"/>
          </p:cNvSpPr>
          <p:nvPr>
            <p:ph type="subTitle" idx="7"/>
          </p:nvPr>
        </p:nvSpPr>
        <p:spPr>
          <a:xfrm>
            <a:off x="60323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6" name="Google Shape;1266;p25"/>
          <p:cNvSpPr txBox="1">
            <a:spLocks noGrp="1"/>
          </p:cNvSpPr>
          <p:nvPr>
            <p:ph type="subTitle" idx="8"/>
          </p:nvPr>
        </p:nvSpPr>
        <p:spPr>
          <a:xfrm>
            <a:off x="60323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7" name="Google Shape;1267;p25"/>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68" name="Google Shape;1268;p25"/>
          <p:cNvGrpSpPr/>
          <p:nvPr/>
        </p:nvGrpSpPr>
        <p:grpSpPr>
          <a:xfrm>
            <a:off x="262476" y="260416"/>
            <a:ext cx="8745425" cy="4733315"/>
            <a:chOff x="262476" y="260416"/>
            <a:chExt cx="8745425" cy="4733315"/>
          </a:xfrm>
        </p:grpSpPr>
        <p:sp>
          <p:nvSpPr>
            <p:cNvPr id="1269" name="Google Shape;1269;p25"/>
            <p:cNvSpPr/>
            <p:nvPr/>
          </p:nvSpPr>
          <p:spPr>
            <a:xfrm>
              <a:off x="8430775" y="585400"/>
              <a:ext cx="250200" cy="250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469800" y="408322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25"/>
            <p:cNvGrpSpPr/>
            <p:nvPr/>
          </p:nvGrpSpPr>
          <p:grpSpPr>
            <a:xfrm>
              <a:off x="8430784" y="972541"/>
              <a:ext cx="577117" cy="523110"/>
              <a:chOff x="5752459" y="1744741"/>
              <a:chExt cx="577117" cy="523110"/>
            </a:xfrm>
          </p:grpSpPr>
          <p:sp>
            <p:nvSpPr>
              <p:cNvPr id="1272" name="Google Shape;1272;p2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25"/>
              <p:cNvGrpSpPr/>
              <p:nvPr/>
            </p:nvGrpSpPr>
            <p:grpSpPr>
              <a:xfrm>
                <a:off x="5876129" y="1859008"/>
                <a:ext cx="343285" cy="332191"/>
                <a:chOff x="5876129" y="1859008"/>
                <a:chExt cx="343285" cy="332191"/>
              </a:xfrm>
            </p:grpSpPr>
            <p:sp>
              <p:nvSpPr>
                <p:cNvPr id="1275" name="Google Shape;1275;p2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9" name="Google Shape;1279;p25"/>
            <p:cNvGrpSpPr/>
            <p:nvPr/>
          </p:nvGrpSpPr>
          <p:grpSpPr>
            <a:xfrm>
              <a:off x="262476" y="4252763"/>
              <a:ext cx="397375" cy="475559"/>
              <a:chOff x="4512263" y="939351"/>
              <a:chExt cx="673517" cy="806032"/>
            </a:xfrm>
          </p:grpSpPr>
          <p:sp>
            <p:nvSpPr>
              <p:cNvPr id="1280" name="Google Shape;1280;p25"/>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5"/>
            <p:cNvGrpSpPr/>
            <p:nvPr/>
          </p:nvGrpSpPr>
          <p:grpSpPr>
            <a:xfrm>
              <a:off x="8430775" y="260416"/>
              <a:ext cx="250206" cy="223633"/>
              <a:chOff x="4426251" y="1823065"/>
              <a:chExt cx="279935" cy="250232"/>
            </a:xfrm>
          </p:grpSpPr>
          <p:sp>
            <p:nvSpPr>
              <p:cNvPr id="1290" name="Google Shape;1290;p2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5"/>
            <p:cNvGrpSpPr/>
            <p:nvPr/>
          </p:nvGrpSpPr>
          <p:grpSpPr>
            <a:xfrm>
              <a:off x="649487" y="4669720"/>
              <a:ext cx="366369" cy="324010"/>
              <a:chOff x="4967212" y="3076095"/>
              <a:chExt cx="366369" cy="324010"/>
            </a:xfrm>
          </p:grpSpPr>
          <p:sp>
            <p:nvSpPr>
              <p:cNvPr id="1293" name="Google Shape;1293;p2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5"/>
            <p:cNvGrpSpPr/>
            <p:nvPr/>
          </p:nvGrpSpPr>
          <p:grpSpPr>
            <a:xfrm>
              <a:off x="8596164" y="532304"/>
              <a:ext cx="366385" cy="587093"/>
              <a:chOff x="5029670" y="1742067"/>
              <a:chExt cx="554708" cy="888861"/>
            </a:xfrm>
          </p:grpSpPr>
          <p:sp>
            <p:nvSpPr>
              <p:cNvPr id="1302" name="Google Shape;1302;p2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1471"/>
        <p:cNvGrpSpPr/>
        <p:nvPr/>
      </p:nvGrpSpPr>
      <p:grpSpPr>
        <a:xfrm>
          <a:off x="0" y="0"/>
          <a:ext cx="0" cy="0"/>
          <a:chOff x="0" y="0"/>
          <a:chExt cx="0" cy="0"/>
        </a:xfrm>
      </p:grpSpPr>
      <p:pic>
        <p:nvPicPr>
          <p:cNvPr id="1472" name="Google Shape;1472;p2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73" name="Google Shape;1473;p2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75" name="Google Shape;1475;p29"/>
          <p:cNvGrpSpPr/>
          <p:nvPr/>
        </p:nvGrpSpPr>
        <p:grpSpPr>
          <a:xfrm>
            <a:off x="160250" y="270368"/>
            <a:ext cx="8806998" cy="4821036"/>
            <a:chOff x="160250" y="270368"/>
            <a:chExt cx="8806998" cy="4821036"/>
          </a:xfrm>
        </p:grpSpPr>
        <p:sp>
          <p:nvSpPr>
            <p:cNvPr id="1476" name="Google Shape;1476;p29"/>
            <p:cNvSpPr/>
            <p:nvPr/>
          </p:nvSpPr>
          <p:spPr>
            <a:xfrm>
              <a:off x="618275" y="730888"/>
              <a:ext cx="189900" cy="1899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270238" y="4051400"/>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29"/>
            <p:cNvGrpSpPr/>
            <p:nvPr/>
          </p:nvGrpSpPr>
          <p:grpSpPr>
            <a:xfrm>
              <a:off x="8570737" y="3858824"/>
              <a:ext cx="396505" cy="635358"/>
              <a:chOff x="5029670" y="1742067"/>
              <a:chExt cx="554708" cy="888861"/>
            </a:xfrm>
          </p:grpSpPr>
          <p:sp>
            <p:nvSpPr>
              <p:cNvPr id="1479" name="Google Shape;1479;p2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29"/>
            <p:cNvGrpSpPr/>
            <p:nvPr/>
          </p:nvGrpSpPr>
          <p:grpSpPr>
            <a:xfrm>
              <a:off x="160259" y="908399"/>
              <a:ext cx="449689" cy="407608"/>
              <a:chOff x="5752459" y="1744741"/>
              <a:chExt cx="577117" cy="523110"/>
            </a:xfrm>
          </p:grpSpPr>
          <p:sp>
            <p:nvSpPr>
              <p:cNvPr id="1488" name="Google Shape;1488;p2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29"/>
              <p:cNvGrpSpPr/>
              <p:nvPr/>
            </p:nvGrpSpPr>
            <p:grpSpPr>
              <a:xfrm>
                <a:off x="5876129" y="1859008"/>
                <a:ext cx="343285" cy="332191"/>
                <a:chOff x="5876129" y="1859008"/>
                <a:chExt cx="343285" cy="332191"/>
              </a:xfrm>
            </p:grpSpPr>
            <p:sp>
              <p:nvSpPr>
                <p:cNvPr id="1491" name="Google Shape;1491;p2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29"/>
            <p:cNvGrpSpPr/>
            <p:nvPr/>
          </p:nvGrpSpPr>
          <p:grpSpPr>
            <a:xfrm>
              <a:off x="160250" y="270368"/>
              <a:ext cx="449707" cy="538268"/>
              <a:chOff x="4512263" y="939351"/>
              <a:chExt cx="673517" cy="806032"/>
            </a:xfrm>
          </p:grpSpPr>
          <p:sp>
            <p:nvSpPr>
              <p:cNvPr id="1496" name="Google Shape;1496;p2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a:off x="8174236" y="4292444"/>
              <a:ext cx="793012" cy="798961"/>
              <a:chOff x="2235848" y="1207369"/>
              <a:chExt cx="793012" cy="798961"/>
            </a:xfrm>
          </p:grpSpPr>
          <p:sp>
            <p:nvSpPr>
              <p:cNvPr id="1506" name="Google Shape;1506;p29"/>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29"/>
              <p:cNvGrpSpPr/>
              <p:nvPr/>
            </p:nvGrpSpPr>
            <p:grpSpPr>
              <a:xfrm>
                <a:off x="2291377" y="1249060"/>
                <a:ext cx="678668" cy="431239"/>
                <a:chOff x="2291377" y="1249060"/>
                <a:chExt cx="678668" cy="431239"/>
              </a:xfrm>
            </p:grpSpPr>
            <p:sp>
              <p:nvSpPr>
                <p:cNvPr id="1509" name="Google Shape;1509;p29"/>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2" name="Google Shape;1532;p29"/>
            <p:cNvGrpSpPr/>
            <p:nvPr/>
          </p:nvGrpSpPr>
          <p:grpSpPr>
            <a:xfrm>
              <a:off x="7938289" y="4603990"/>
              <a:ext cx="279935" cy="250232"/>
              <a:chOff x="4426251" y="1823065"/>
              <a:chExt cx="279935" cy="250232"/>
            </a:xfrm>
          </p:grpSpPr>
          <p:sp>
            <p:nvSpPr>
              <p:cNvPr id="1533" name="Google Shape;1533;p29"/>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9"/>
            <p:cNvGrpSpPr/>
            <p:nvPr/>
          </p:nvGrpSpPr>
          <p:grpSpPr>
            <a:xfrm>
              <a:off x="609962" y="270370"/>
              <a:ext cx="366369" cy="324010"/>
              <a:chOff x="4967212" y="3076095"/>
              <a:chExt cx="366369" cy="324010"/>
            </a:xfrm>
          </p:grpSpPr>
          <p:sp>
            <p:nvSpPr>
              <p:cNvPr id="1536" name="Google Shape;1536;p2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01"/>
        <p:cNvGrpSpPr/>
        <p:nvPr/>
      </p:nvGrpSpPr>
      <p:grpSpPr>
        <a:xfrm>
          <a:off x="0" y="0"/>
          <a:ext cx="0" cy="0"/>
          <a:chOff x="0" y="0"/>
          <a:chExt cx="0" cy="0"/>
        </a:xfrm>
      </p:grpSpPr>
      <p:pic>
        <p:nvPicPr>
          <p:cNvPr id="1602" name="Google Shape;1602;p3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3" name="Google Shape;1603;p3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1"/>
          <p:cNvSpPr txBox="1">
            <a:spLocks noGrp="1"/>
          </p:cNvSpPr>
          <p:nvPr>
            <p:ph type="title"/>
          </p:nvPr>
        </p:nvSpPr>
        <p:spPr>
          <a:xfrm>
            <a:off x="4279225" y="539500"/>
            <a:ext cx="41514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5" name="Google Shape;1605;p31"/>
          <p:cNvSpPr txBox="1">
            <a:spLocks noGrp="1"/>
          </p:cNvSpPr>
          <p:nvPr>
            <p:ph type="subTitle" idx="1"/>
          </p:nvPr>
        </p:nvSpPr>
        <p:spPr>
          <a:xfrm>
            <a:off x="4279225" y="1598200"/>
            <a:ext cx="41514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6" name="Google Shape;1606;p31"/>
          <p:cNvSpPr txBox="1"/>
          <p:nvPr/>
        </p:nvSpPr>
        <p:spPr>
          <a:xfrm>
            <a:off x="4279225" y="3508167"/>
            <a:ext cx="41514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Figtree"/>
                <a:ea typeface="Figtree"/>
                <a:cs typeface="Figtree"/>
                <a:sym typeface="Figtree"/>
              </a:rPr>
              <a:t>CREDITS:</a:t>
            </a:r>
            <a:r>
              <a:rPr lang="en" sz="1000">
                <a:solidFill>
                  <a:schemeClr val="dk1"/>
                </a:solidFill>
                <a:latin typeface="Figtree"/>
                <a:ea typeface="Figtree"/>
                <a:cs typeface="Figtree"/>
                <a:sym typeface="Figtree"/>
              </a:rPr>
              <a:t> This presentation template was created by </a:t>
            </a:r>
            <a:r>
              <a:rPr lang="en" sz="1000" b="1" u="sng">
                <a:solidFill>
                  <a:schemeClr val="hlink"/>
                </a:solidFill>
                <a:latin typeface="Figtree"/>
                <a:ea typeface="Figtree"/>
                <a:cs typeface="Figtree"/>
                <a:sym typeface="Figtree"/>
                <a:hlinkClick r:id="rId3"/>
              </a:rPr>
              <a:t>Slidesgo</a:t>
            </a:r>
            <a:r>
              <a:rPr lang="en" sz="1000">
                <a:solidFill>
                  <a:schemeClr val="dk1"/>
                </a:solidFill>
                <a:latin typeface="Figtree"/>
                <a:ea typeface="Figtree"/>
                <a:cs typeface="Figtree"/>
                <a:sym typeface="Figtree"/>
              </a:rPr>
              <a:t>, and includes icons by </a:t>
            </a:r>
            <a:r>
              <a:rPr lang="en" sz="1000" b="1"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Flaticon</a:t>
            </a:r>
            <a:r>
              <a:rPr lang="en" sz="1000">
                <a:solidFill>
                  <a:schemeClr val="dk1"/>
                </a:solidFill>
                <a:latin typeface="Figtree"/>
                <a:ea typeface="Figtree"/>
                <a:cs typeface="Figtree"/>
                <a:sym typeface="Figtree"/>
              </a:rPr>
              <a:t>, and infographics &amp; images by </a:t>
            </a:r>
            <a:r>
              <a:rPr lang="en" sz="1000" b="1" u="sng">
                <a:solidFill>
                  <a:schemeClr val="dk1"/>
                </a:solidFill>
                <a:latin typeface="Figtree"/>
                <a:ea typeface="Figtree"/>
                <a:cs typeface="Figtree"/>
                <a:sym typeface="Figtree"/>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Figtree"/>
                <a:ea typeface="Figtree"/>
                <a:cs typeface="Figtree"/>
                <a:sym typeface="Figtree"/>
              </a:rPr>
              <a:t> </a:t>
            </a:r>
            <a:endParaRPr sz="1000" b="1" u="sng">
              <a:solidFill>
                <a:schemeClr val="dk1"/>
              </a:solidFill>
              <a:latin typeface="Figtree"/>
              <a:ea typeface="Figtree"/>
              <a:cs typeface="Figtree"/>
              <a:sym typeface="Figtre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195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804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093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4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6880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18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4440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53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541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672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124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pic>
        <p:nvPicPr>
          <p:cNvPr id="323" name="Google Shape;323;p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24" name="Google Shape;324;p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a:spLocks noGrp="1"/>
          </p:cNvSpPr>
          <p:nvPr>
            <p:ph type="title"/>
          </p:nvPr>
        </p:nvSpPr>
        <p:spPr>
          <a:xfrm>
            <a:off x="2823775"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6" name="Google Shape;326;p8"/>
          <p:cNvGrpSpPr/>
          <p:nvPr/>
        </p:nvGrpSpPr>
        <p:grpSpPr>
          <a:xfrm>
            <a:off x="7839212" y="4292695"/>
            <a:ext cx="1122766" cy="622606"/>
            <a:chOff x="7839212" y="4292695"/>
            <a:chExt cx="1122766" cy="622606"/>
          </a:xfrm>
        </p:grpSpPr>
        <p:grpSp>
          <p:nvGrpSpPr>
            <p:cNvPr id="327" name="Google Shape;327;p8"/>
            <p:cNvGrpSpPr/>
            <p:nvPr/>
          </p:nvGrpSpPr>
          <p:grpSpPr>
            <a:xfrm>
              <a:off x="8275093" y="4292695"/>
              <a:ext cx="686884" cy="622606"/>
              <a:chOff x="5752459" y="1744741"/>
              <a:chExt cx="577117" cy="523110"/>
            </a:xfrm>
          </p:grpSpPr>
          <p:sp>
            <p:nvSpPr>
              <p:cNvPr id="328" name="Google Shape;328;p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8"/>
              <p:cNvGrpSpPr/>
              <p:nvPr/>
            </p:nvGrpSpPr>
            <p:grpSpPr>
              <a:xfrm>
                <a:off x="5876129" y="1859008"/>
                <a:ext cx="343285" cy="332191"/>
                <a:chOff x="5876129" y="1859008"/>
                <a:chExt cx="343285" cy="332191"/>
              </a:xfrm>
            </p:grpSpPr>
            <p:sp>
              <p:nvSpPr>
                <p:cNvPr id="331" name="Google Shape;331;p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8"/>
            <p:cNvGrpSpPr/>
            <p:nvPr/>
          </p:nvGrpSpPr>
          <p:grpSpPr>
            <a:xfrm>
              <a:off x="7839212" y="4441995"/>
              <a:ext cx="366369" cy="324010"/>
              <a:chOff x="4967212" y="3076095"/>
              <a:chExt cx="366369" cy="324010"/>
            </a:xfrm>
          </p:grpSpPr>
          <p:sp>
            <p:nvSpPr>
              <p:cNvPr id="336" name="Google Shape;336;p8"/>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03/07/2024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8978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62.png"/><Relationship Id="rId4" Type="http://schemas.openxmlformats.org/officeDocument/2006/relationships/image" Target="../media/image61.jpg"/></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64.svg"/><Relationship Id="rId21" Type="http://schemas.openxmlformats.org/officeDocument/2006/relationships/image" Target="../media/image82.svg"/><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svg"/><Relationship Id="rId25" Type="http://schemas.openxmlformats.org/officeDocument/2006/relationships/image" Target="../media/image86.gif"/><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34.xml"/><Relationship Id="rId6" Type="http://schemas.openxmlformats.org/officeDocument/2006/relationships/image" Target="../media/image67.png"/><Relationship Id="rId11" Type="http://schemas.openxmlformats.org/officeDocument/2006/relationships/image" Target="../media/image72.svg"/><Relationship Id="rId24" Type="http://schemas.openxmlformats.org/officeDocument/2006/relationships/image" Target="../media/image85.gif"/><Relationship Id="rId5" Type="http://schemas.openxmlformats.org/officeDocument/2006/relationships/image" Target="../media/image66.svg"/><Relationship Id="rId15" Type="http://schemas.openxmlformats.org/officeDocument/2006/relationships/image" Target="../media/image76.svg"/><Relationship Id="rId23" Type="http://schemas.openxmlformats.org/officeDocument/2006/relationships/image" Target="../media/image84.svg"/><Relationship Id="rId10" Type="http://schemas.openxmlformats.org/officeDocument/2006/relationships/image" Target="../media/image71.png"/><Relationship Id="rId19" Type="http://schemas.openxmlformats.org/officeDocument/2006/relationships/image" Target="../media/image80.sv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svg"/></Relationships>
</file>

<file path=ppt/slides/_rels/slide43.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gif"/><Relationship Id="rId18" Type="http://schemas.openxmlformats.org/officeDocument/2006/relationships/slide" Target="slide46.xml"/><Relationship Id="rId26" Type="http://schemas.openxmlformats.org/officeDocument/2006/relationships/image" Target="../media/image104.png"/><Relationship Id="rId3" Type="http://schemas.openxmlformats.org/officeDocument/2006/relationships/image" Target="../media/image89.png"/><Relationship Id="rId21" Type="http://schemas.openxmlformats.org/officeDocument/2006/relationships/image" Target="../media/image85.gif"/><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slide" Target="slide47.xml"/><Relationship Id="rId25" Type="http://schemas.openxmlformats.org/officeDocument/2006/relationships/image" Target="../media/image86.gif"/><Relationship Id="rId2" Type="http://schemas.openxmlformats.org/officeDocument/2006/relationships/notesSlide" Target="../notesSlides/notesSlide41.xml"/><Relationship Id="rId16" Type="http://schemas.openxmlformats.org/officeDocument/2006/relationships/image" Target="../media/image101.svg"/><Relationship Id="rId20" Type="http://schemas.openxmlformats.org/officeDocument/2006/relationships/slide" Target="slide44.xml"/><Relationship Id="rId1" Type="http://schemas.openxmlformats.org/officeDocument/2006/relationships/slideLayout" Target="../slideLayouts/slideLayout34.xml"/><Relationship Id="rId6" Type="http://schemas.openxmlformats.org/officeDocument/2006/relationships/image" Target="../media/image92.svg"/><Relationship Id="rId11" Type="http://schemas.openxmlformats.org/officeDocument/2006/relationships/image" Target="../media/image97.png"/><Relationship Id="rId24" Type="http://schemas.openxmlformats.org/officeDocument/2006/relationships/image" Target="../media/image103.sv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2.png"/><Relationship Id="rId10" Type="http://schemas.openxmlformats.org/officeDocument/2006/relationships/image" Target="../media/image96.svg"/><Relationship Id="rId19" Type="http://schemas.openxmlformats.org/officeDocument/2006/relationships/slide" Target="slide45.xml"/><Relationship Id="rId4" Type="http://schemas.openxmlformats.org/officeDocument/2006/relationships/image" Target="../media/image90.svg"/><Relationship Id="rId9" Type="http://schemas.openxmlformats.org/officeDocument/2006/relationships/image" Target="../media/image95.png"/><Relationship Id="rId14" Type="http://schemas.openxmlformats.org/officeDocument/2006/relationships/slide" Target="slide48.xml"/><Relationship Id="rId22" Type="http://schemas.openxmlformats.org/officeDocument/2006/relationships/slide" Target="slide49.xml"/><Relationship Id="rId27" Type="http://schemas.openxmlformats.org/officeDocument/2006/relationships/image" Target="../media/image105.svg"/></Relationships>
</file>

<file path=ppt/slides/_rels/slide4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jpg"/><Relationship Id="rId7" Type="http://schemas.openxmlformats.org/officeDocument/2006/relationships/image" Target="../media/image110.png"/><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slide" Target="slide43.xml"/></Relationships>
</file>

<file path=ppt/slides/_rels/slide4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06.jpg"/><Relationship Id="rId7"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image" Target="../media/image115.png"/><Relationship Id="rId11" Type="http://schemas.openxmlformats.org/officeDocument/2006/relationships/image" Target="../media/image112.png"/><Relationship Id="rId5" Type="http://schemas.openxmlformats.org/officeDocument/2006/relationships/image" Target="../media/image114.png"/><Relationship Id="rId10" Type="http://schemas.openxmlformats.org/officeDocument/2006/relationships/slide" Target="slide43.xml"/><Relationship Id="rId4" Type="http://schemas.openxmlformats.org/officeDocument/2006/relationships/image" Target="../media/image113.png"/><Relationship Id="rId9" Type="http://schemas.openxmlformats.org/officeDocument/2006/relationships/image" Target="../media/image118.png"/></Relationships>
</file>

<file path=ppt/slides/_rels/slide4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6.jpg"/><Relationship Id="rId7" Type="http://schemas.openxmlformats.org/officeDocument/2006/relationships/image" Target="../media/image122.png"/><Relationship Id="rId12" Type="http://schemas.openxmlformats.org/officeDocument/2006/relationships/image" Target="../media/image125.png"/><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image" Target="../media/image121.png"/><Relationship Id="rId11" Type="http://schemas.openxmlformats.org/officeDocument/2006/relationships/image" Target="../media/image112.png"/><Relationship Id="rId5" Type="http://schemas.openxmlformats.org/officeDocument/2006/relationships/image" Target="../media/image120.png"/><Relationship Id="rId10" Type="http://schemas.openxmlformats.org/officeDocument/2006/relationships/slide" Target="slide43.xml"/><Relationship Id="rId4" Type="http://schemas.openxmlformats.org/officeDocument/2006/relationships/image" Target="../media/image119.png"/><Relationship Id="rId9" Type="http://schemas.openxmlformats.org/officeDocument/2006/relationships/image" Target="../media/image124.png"/></Relationships>
</file>

<file path=ppt/slides/_rels/slide4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6.jpg"/><Relationship Id="rId7" Type="http://schemas.openxmlformats.org/officeDocument/2006/relationships/image" Target="../media/image129.png"/><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image" Target="../media/image128.png"/><Relationship Id="rId11" Type="http://schemas.openxmlformats.org/officeDocument/2006/relationships/image" Target="../media/image112.png"/><Relationship Id="rId5" Type="http://schemas.openxmlformats.org/officeDocument/2006/relationships/image" Target="../media/image127.png"/><Relationship Id="rId10" Type="http://schemas.openxmlformats.org/officeDocument/2006/relationships/slide" Target="slide43.xml"/><Relationship Id="rId4" Type="http://schemas.openxmlformats.org/officeDocument/2006/relationships/image" Target="../media/image126.png"/><Relationship Id="rId9" Type="http://schemas.openxmlformats.org/officeDocument/2006/relationships/image" Target="../media/image131.png"/></Relationships>
</file>

<file path=ppt/slides/_rels/slide4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06.jpg"/><Relationship Id="rId7" Type="http://schemas.openxmlformats.org/officeDocument/2006/relationships/image" Target="../media/image135.png"/><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image" Target="../media/image134.png"/><Relationship Id="rId11" Type="http://schemas.openxmlformats.org/officeDocument/2006/relationships/image" Target="../media/image112.png"/><Relationship Id="rId5" Type="http://schemas.openxmlformats.org/officeDocument/2006/relationships/image" Target="../media/image133.png"/><Relationship Id="rId10" Type="http://schemas.openxmlformats.org/officeDocument/2006/relationships/slide" Target="slide43.xml"/><Relationship Id="rId4" Type="http://schemas.openxmlformats.org/officeDocument/2006/relationships/image" Target="../media/image132.png"/><Relationship Id="rId9" Type="http://schemas.openxmlformats.org/officeDocument/2006/relationships/image" Target="../media/image137.png"/></Relationships>
</file>

<file path=ppt/slides/_rels/slide49.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40.png"/></Relationships>
</file>

<file path=ppt/slides/_rels/slide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3.png"/></Relationships>
</file>

<file path=ppt/slides/_rels/slide5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0.xml"/><Relationship Id="rId1" Type="http://schemas.openxmlformats.org/officeDocument/2006/relationships/slideLayout" Target="../slideLayouts/slideLayout21.xml"/><Relationship Id="rId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14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4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grpSp>
        <p:nvGrpSpPr>
          <p:cNvPr id="1876" name="Google Shape;1876;p37"/>
          <p:cNvGrpSpPr/>
          <p:nvPr/>
        </p:nvGrpSpPr>
        <p:grpSpPr>
          <a:xfrm>
            <a:off x="7789761" y="2588588"/>
            <a:ext cx="1542989" cy="2556863"/>
            <a:chOff x="6145448" y="106155"/>
            <a:chExt cx="2851637" cy="4742495"/>
          </a:xfrm>
        </p:grpSpPr>
        <p:sp>
          <p:nvSpPr>
            <p:cNvPr id="1877"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37"/>
            <p:cNvGrpSpPr/>
            <p:nvPr/>
          </p:nvGrpSpPr>
          <p:grpSpPr>
            <a:xfrm>
              <a:off x="7220320" y="834167"/>
              <a:ext cx="554708" cy="888861"/>
              <a:chOff x="5029670" y="1742067"/>
              <a:chExt cx="554708" cy="888861"/>
            </a:xfrm>
          </p:grpSpPr>
          <p:sp>
            <p:nvSpPr>
              <p:cNvPr id="1879"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7"/>
            <p:cNvGrpSpPr/>
            <p:nvPr/>
          </p:nvGrpSpPr>
          <p:grpSpPr>
            <a:xfrm>
              <a:off x="6467342" y="352445"/>
              <a:ext cx="510540" cy="657406"/>
              <a:chOff x="5578942" y="2478983"/>
              <a:chExt cx="510540" cy="657406"/>
            </a:xfrm>
          </p:grpSpPr>
          <p:sp>
            <p:nvSpPr>
              <p:cNvPr id="1888"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7"/>
              <p:cNvGrpSpPr/>
              <p:nvPr/>
            </p:nvGrpSpPr>
            <p:grpSpPr>
              <a:xfrm>
                <a:off x="5803732" y="2564727"/>
                <a:ext cx="252754" cy="252842"/>
                <a:chOff x="5803732" y="2564727"/>
                <a:chExt cx="252754" cy="252842"/>
              </a:xfrm>
            </p:grpSpPr>
            <p:sp>
              <p:nvSpPr>
                <p:cNvPr id="1897"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37"/>
            <p:cNvGrpSpPr/>
            <p:nvPr/>
          </p:nvGrpSpPr>
          <p:grpSpPr>
            <a:xfrm>
              <a:off x="8204073" y="539494"/>
              <a:ext cx="793012" cy="798961"/>
              <a:chOff x="2235848" y="1207369"/>
              <a:chExt cx="793012" cy="798961"/>
            </a:xfrm>
          </p:grpSpPr>
          <p:sp>
            <p:nvSpPr>
              <p:cNvPr id="1903"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7"/>
              <p:cNvGrpSpPr/>
              <p:nvPr/>
            </p:nvGrpSpPr>
            <p:grpSpPr>
              <a:xfrm>
                <a:off x="2291377" y="1249060"/>
                <a:ext cx="678668" cy="431239"/>
                <a:chOff x="2291377" y="1249060"/>
                <a:chExt cx="678668" cy="431239"/>
              </a:xfrm>
            </p:grpSpPr>
            <p:sp>
              <p:nvSpPr>
                <p:cNvPr id="1906"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7"/>
            <p:cNvGrpSpPr/>
            <p:nvPr/>
          </p:nvGrpSpPr>
          <p:grpSpPr>
            <a:xfrm>
              <a:off x="6394869" y="1928475"/>
              <a:ext cx="2337472" cy="2843097"/>
              <a:chOff x="2903598" y="83200"/>
              <a:chExt cx="710888" cy="864663"/>
            </a:xfrm>
          </p:grpSpPr>
          <p:sp>
            <p:nvSpPr>
              <p:cNvPr id="1930"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0C82F21A-D047-54D7-D105-B93C50AD6826}"/>
              </a:ext>
            </a:extLst>
          </p:cNvPr>
          <p:cNvSpPr txBox="1"/>
          <p:nvPr/>
        </p:nvSpPr>
        <p:spPr>
          <a:xfrm>
            <a:off x="944940" y="1054652"/>
            <a:ext cx="7249903" cy="2590646"/>
          </a:xfrm>
          <a:prstGeom prst="rect">
            <a:avLst/>
          </a:prstGeom>
          <a:noFill/>
        </p:spPr>
        <p:txBody>
          <a:bodyPr wrap="square">
            <a:spAutoFit/>
          </a:bodyPr>
          <a:lstStyle/>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THÂN MẾN CHÀO CÁC EM </a:t>
            </a:r>
          </a:p>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ĐẾN VỚI BÀI HỌC MỚI</a:t>
            </a:r>
            <a:endParaRPr lang="en-US" sz="4300" b="1" dirty="0">
              <a:solidFill>
                <a:srgbClr val="FFC000"/>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TextBox 8">
            <a:extLst>
              <a:ext uri="{FF2B5EF4-FFF2-40B4-BE49-F238E27FC236}">
                <a16:creationId xmlns:a16="http://schemas.microsoft.com/office/drawing/2014/main" id="{EAF2936A-DBE3-D47F-795D-7E7C95F36480}"/>
              </a:ext>
            </a:extLst>
          </p:cNvPr>
          <p:cNvSpPr txBox="1"/>
          <p:nvPr/>
        </p:nvSpPr>
        <p:spPr>
          <a:xfrm>
            <a:off x="1082233" y="613888"/>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D2D5E52-3F72-7D58-27BA-CD07DE520C0D}"/>
                  </a:ext>
                </a:extLst>
              </p:cNvPr>
              <p:cNvSpPr txBox="1"/>
              <p:nvPr/>
            </p:nvSpPr>
            <p:spPr>
              <a:xfrm>
                <a:off x="2245489" y="522036"/>
                <a:ext cx="6279266" cy="1254831"/>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7</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3,14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DD2D5E52-3F72-7D58-27BA-CD07DE520C0D}"/>
                  </a:ext>
                </a:extLst>
              </p:cNvPr>
              <p:cNvSpPr txBox="1">
                <a:spLocks noRot="1" noChangeAspect="1" noMove="1" noResize="1" noEditPoints="1" noAdjustHandles="1" noChangeArrowheads="1" noChangeShapeType="1" noTextEdit="1"/>
              </p:cNvSpPr>
              <p:nvPr/>
            </p:nvSpPr>
            <p:spPr>
              <a:xfrm>
                <a:off x="2245489" y="522036"/>
                <a:ext cx="6279266" cy="1254831"/>
              </a:xfrm>
              <a:prstGeom prst="rect">
                <a:avLst/>
              </a:prstGeom>
              <a:blipFill>
                <a:blip r:embed="rId3"/>
                <a:stretch>
                  <a:fillRect l="-971" b="-2927"/>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57617EF6-1881-6D78-1BD0-EB03D2D7854D}"/>
              </a:ext>
            </a:extLst>
          </p:cNvPr>
          <p:cNvSpPr/>
          <p:nvPr/>
        </p:nvSpPr>
        <p:spPr>
          <a:xfrm rot="2165">
            <a:off x="761311" y="225976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D3A0DF7-D12B-0948-FDEF-F9039CEF94E1}"/>
                  </a:ext>
                </a:extLst>
              </p:cNvPr>
              <p:cNvSpPr txBox="1"/>
              <p:nvPr/>
            </p:nvSpPr>
            <p:spPr>
              <a:xfrm>
                <a:off x="2424897" y="2488901"/>
                <a:ext cx="5052350" cy="1900457"/>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=3,1428…</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&gt;3,14</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16</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16&lt;17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16</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BD3A0DF7-D12B-0948-FDEF-F9039CEF94E1}"/>
                  </a:ext>
                </a:extLst>
              </p:cNvPr>
              <p:cNvSpPr txBox="1">
                <a:spLocks noRot="1" noChangeAspect="1" noMove="1" noResize="1" noEditPoints="1" noAdjustHandles="1" noChangeArrowheads="1" noChangeShapeType="1" noTextEdit="1"/>
              </p:cNvSpPr>
              <p:nvPr/>
            </p:nvSpPr>
            <p:spPr>
              <a:xfrm>
                <a:off x="2424897" y="2488901"/>
                <a:ext cx="5052350" cy="1900457"/>
              </a:xfrm>
              <a:prstGeom prst="rect">
                <a:avLst/>
              </a:prstGeom>
              <a:blipFill>
                <a:blip r:embed="rId4"/>
                <a:stretch>
                  <a:fillRect l="-1327" b="-448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2" name="Rounded Rectangle 100">
            <a:extLst>
              <a:ext uri="{FF2B5EF4-FFF2-40B4-BE49-F238E27FC236}">
                <a16:creationId xmlns:a16="http://schemas.microsoft.com/office/drawing/2014/main" id="{3A6CAEC7-902B-904A-D97C-7DC7DE248B37}"/>
              </a:ext>
            </a:extLst>
          </p:cNvPr>
          <p:cNvSpPr/>
          <p:nvPr/>
        </p:nvSpPr>
        <p:spPr>
          <a:xfrm>
            <a:off x="608598" y="478487"/>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E2332E6-DFEA-0475-FA51-D5FE0DCF1DF5}"/>
                  </a:ext>
                </a:extLst>
              </p:cNvPr>
              <p:cNvSpPr txBox="1"/>
              <p:nvPr/>
            </p:nvSpPr>
            <p:spPr>
              <a:xfrm>
                <a:off x="608599" y="478487"/>
                <a:ext cx="8728220" cy="1517788"/>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5,251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26</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den>
                        </m:f>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EE2332E6-DFEA-0475-FA51-D5FE0DCF1DF5}"/>
                  </a:ext>
                </a:extLst>
              </p:cNvPr>
              <p:cNvSpPr txBox="1">
                <a:spLocks noRot="1" noChangeAspect="1" noMove="1" noResize="1" noEditPoints="1" noAdjustHandles="1" noChangeArrowheads="1" noChangeShapeType="1" noTextEdit="1"/>
              </p:cNvSpPr>
              <p:nvPr/>
            </p:nvSpPr>
            <p:spPr>
              <a:xfrm>
                <a:off x="608599" y="478487"/>
                <a:ext cx="8728220" cy="1517788"/>
              </a:xfrm>
              <a:prstGeom prst="rect">
                <a:avLst/>
              </a:prstGeom>
              <a:blipFill>
                <a:blip r:embed="rId3"/>
                <a:stretch>
                  <a:fillRect l="-768"/>
                </a:stretch>
              </a:blipFill>
            </p:spPr>
            <p:txBody>
              <a:bodyPr/>
              <a:lstStyle/>
              <a:p>
                <a:r>
                  <a:rPr lang="en-US">
                    <a:noFill/>
                  </a:rPr>
                  <a:t> </a:t>
                </a:r>
              </a:p>
            </p:txBody>
          </p:sp>
        </mc:Fallback>
      </mc:AlternateContent>
      <p:sp>
        <p:nvSpPr>
          <p:cNvPr id="15" name="Google Shape;1913;p42">
            <a:extLst>
              <a:ext uri="{FF2B5EF4-FFF2-40B4-BE49-F238E27FC236}">
                <a16:creationId xmlns:a16="http://schemas.microsoft.com/office/drawing/2014/main" id="{74CB47AF-0FC8-4F86-06D5-788ACF1284B4}"/>
              </a:ext>
            </a:extLst>
          </p:cNvPr>
          <p:cNvSpPr/>
          <p:nvPr/>
        </p:nvSpPr>
        <p:spPr>
          <a:xfrm rot="2165">
            <a:off x="761311" y="225976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0" name="Group 19">
            <a:extLst>
              <a:ext uri="{FF2B5EF4-FFF2-40B4-BE49-F238E27FC236}">
                <a16:creationId xmlns:a16="http://schemas.microsoft.com/office/drawing/2014/main" id="{B21C6B1F-A630-C57B-0C10-2980797BCFDF}"/>
              </a:ext>
            </a:extLst>
          </p:cNvPr>
          <p:cNvGrpSpPr/>
          <p:nvPr/>
        </p:nvGrpSpPr>
        <p:grpSpPr>
          <a:xfrm>
            <a:off x="2080550" y="2054147"/>
            <a:ext cx="6501150" cy="2828467"/>
            <a:chOff x="2034251" y="1996275"/>
            <a:chExt cx="6501150" cy="2828467"/>
          </a:xfrm>
        </p:grpSpPr>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82DA8E4-559F-08EF-3565-C2CC65CEBF18}"/>
                    </a:ext>
                  </a:extLst>
                </p:cNvPr>
                <p:cNvSpPr txBox="1"/>
                <p:nvPr/>
              </p:nvSpPr>
              <p:spPr>
                <a:xfrm>
                  <a:off x="2034251" y="2213572"/>
                  <a:ext cx="3185931" cy="2301527"/>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5,251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r>
                        <a:rPr lang="pt-BR" sz="2000" i="1">
                          <a:effectLst/>
                          <a:latin typeface="Cambria Math" panose="02040503050406030204" pitchFamily="18" charset="0"/>
                          <a:ea typeface="Times New Roman" panose="02020603050405020304" pitchFamily="18" charset="0"/>
                          <a:cs typeface="Arial" panose="020B0604020202020204" pitchFamily="34" charset="0"/>
                        </a:rPr>
                        <m:t>=5,25&lt;5,251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r>
                        <a:rPr lang="pt-BR" sz="2000" i="1">
                          <a:effectLst/>
                          <a:latin typeface="Cambria Math" panose="02040503050406030204" pitchFamily="18" charset="0"/>
                          <a:ea typeface="Times New Roman" panose="02020603050405020304" pitchFamily="18" charset="0"/>
                          <a:cs typeface="Arial" panose="020B0604020202020204" pitchFamily="34" charset="0"/>
                        </a:rPr>
                        <m:t>&lt;5,251</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7" name="TextBox 16">
                  <a:extLst>
                    <a:ext uri="{FF2B5EF4-FFF2-40B4-BE49-F238E27FC236}">
                      <a16:creationId xmlns:a16="http://schemas.microsoft.com/office/drawing/2014/main" id="{482DA8E4-559F-08EF-3565-C2CC65CEBF18}"/>
                    </a:ext>
                  </a:extLst>
                </p:cNvPr>
                <p:cNvSpPr txBox="1">
                  <a:spLocks noRot="1" noChangeAspect="1" noMove="1" noResize="1" noEditPoints="1" noAdjustHandles="1" noChangeArrowheads="1" noChangeShapeType="1" noTextEdit="1"/>
                </p:cNvSpPr>
                <p:nvPr/>
              </p:nvSpPr>
              <p:spPr>
                <a:xfrm>
                  <a:off x="2034251" y="2213572"/>
                  <a:ext cx="3185931" cy="2301527"/>
                </a:xfrm>
                <a:prstGeom prst="rect">
                  <a:avLst/>
                </a:prstGeom>
                <a:blipFill>
                  <a:blip r:embed="rId4"/>
                  <a:stretch>
                    <a:fillRect l="-1912" b="-10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C94578C-D7F8-AC5B-8D08-8612AAC303FF}"/>
                    </a:ext>
                  </a:extLst>
                </p:cNvPr>
                <p:cNvSpPr txBox="1"/>
                <p:nvPr/>
              </p:nvSpPr>
              <p:spPr>
                <a:xfrm>
                  <a:off x="5302945" y="1996275"/>
                  <a:ext cx="3232456" cy="2828467"/>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26</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5</m:t>
                              </m:r>
                            </m:den>
                          </m:f>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26</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5</m:t>
                              </m:r>
                            </m:den>
                          </m:f>
                        </m:e>
                      </m:rad>
                      <m:r>
                        <a:rPr lang="pt-BR" sz="20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5,2</m:t>
                          </m:r>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2000" kern="0" dirty="0" err="1">
                      <a:effectLst/>
                      <a:latin typeface="Arial" panose="020B0604020202020204" pitchFamily="34" charset="0"/>
                      <a:ea typeface="Times New Roman" panose="02020603050405020304" pitchFamily="18" charset="0"/>
                    </a:rPr>
                    <a:t>Vì</a:t>
                  </a:r>
                  <a:r>
                    <a:rPr lang="nl-NL" sz="2000" kern="0" dirty="0">
                      <a:effectLst/>
                      <a:latin typeface="Arial" panose="020B0604020202020204" pitchFamily="34" charset="0"/>
                      <a:ea typeface="Times New Roman" panose="02020603050405020304" pitchFamily="18" charset="0"/>
                    </a:rPr>
                    <a:t> </a:t>
                  </a:r>
                  <a14:m>
                    <m:oMath xmlns:m="http://schemas.openxmlformats.org/officeDocument/2006/math">
                      <m:r>
                        <a:rPr lang="nl-NL" sz="2000" i="1" kern="0">
                          <a:effectLst/>
                          <a:latin typeface="Cambria Math" panose="02040503050406030204" pitchFamily="18" charset="0"/>
                          <a:ea typeface="Times New Roman" panose="02020603050405020304" pitchFamily="18" charset="0"/>
                          <a:cs typeface="Arial" panose="020B0604020202020204" pitchFamily="34" charset="0"/>
                        </a:rPr>
                        <m:t>5,2&gt;5</m:t>
                      </m:r>
                    </m:oMath>
                  </a14:m>
                  <a:r>
                    <a:rPr lang="nl-NL" sz="2000" kern="0" dirty="0">
                      <a:effectLst/>
                      <a:latin typeface="Arial" panose="020B0604020202020204" pitchFamily="34" charset="0"/>
                      <a:ea typeface="Times New Roman" panose="02020603050405020304" pitchFamily="18" charset="0"/>
                    </a:rPr>
                    <a:t> </a:t>
                  </a:r>
                  <a:r>
                    <a:rPr lang="nl-NL" sz="2000" kern="0" dirty="0" err="1">
                      <a:effectLst/>
                      <a:latin typeface="Arial" panose="020B0604020202020204" pitchFamily="34" charset="0"/>
                      <a:ea typeface="Times New Roman" panose="02020603050405020304" pitchFamily="18" charset="0"/>
                    </a:rPr>
                    <a:t>nên</a:t>
                  </a:r>
                  <a:r>
                    <a:rPr lang="nl-NL" sz="2000" kern="0" dirty="0">
                      <a:effectLst/>
                      <a:latin typeface="Arial" panose="020B0604020202020204" pitchFamily="34" charset="0"/>
                      <a:ea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2000" i="1" kern="0">
                                  <a:effectLst/>
                                  <a:latin typeface="Cambria Math" panose="02040503050406030204" pitchFamily="18" charset="0"/>
                                  <a:ea typeface="Times New Roman" panose="02020603050405020304" pitchFamily="18" charset="0"/>
                                  <a:cs typeface="Arial" panose="020B0604020202020204" pitchFamily="34" charset="0"/>
                                </a:rPr>
                                <m:t>26</m:t>
                              </m:r>
                            </m:num>
                            <m:den>
                              <m:r>
                                <a:rPr lang="nl-NL" sz="2000" i="1" kern="0">
                                  <a:effectLst/>
                                  <a:latin typeface="Cambria Math" panose="02040503050406030204" pitchFamily="18" charset="0"/>
                                  <a:ea typeface="Times New Roman" panose="02020603050405020304" pitchFamily="18" charset="0"/>
                                  <a:cs typeface="Arial" panose="020B0604020202020204" pitchFamily="34" charset="0"/>
                                </a:rPr>
                                <m:t>5</m:t>
                              </m:r>
                            </m:den>
                          </m:f>
                        </m:e>
                      </m:rad>
                      <m:r>
                        <a:rPr lang="nl-NL" sz="2000" i="1" kern="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nl-NL" sz="2000" i="1" kern="0">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nl-NL" sz="2000" kern="0" dirty="0">
                      <a:effectLst/>
                      <a:latin typeface="Arial" panose="020B0604020202020204" pitchFamily="34" charset="0"/>
                      <a:ea typeface="Times New Roman" panose="02020603050405020304" pitchFamily="18" charset="0"/>
                    </a:rPr>
                    <a:t>.</a:t>
                  </a:r>
                  <a:endParaRPr lang="en-US" sz="2000" dirty="0"/>
                </a:p>
              </p:txBody>
            </p:sp>
          </mc:Choice>
          <mc:Fallback>
            <p:sp>
              <p:nvSpPr>
                <p:cNvPr id="19" name="TextBox 18">
                  <a:extLst>
                    <a:ext uri="{FF2B5EF4-FFF2-40B4-BE49-F238E27FC236}">
                      <a16:creationId xmlns:a16="http://schemas.microsoft.com/office/drawing/2014/main" id="{AC94578C-D7F8-AC5B-8D08-8612AAC303FF}"/>
                    </a:ext>
                  </a:extLst>
                </p:cNvPr>
                <p:cNvSpPr txBox="1">
                  <a:spLocks noRot="1" noChangeAspect="1" noMove="1" noResize="1" noEditPoints="1" noAdjustHandles="1" noChangeArrowheads="1" noChangeShapeType="1" noTextEdit="1"/>
                </p:cNvSpPr>
                <p:nvPr/>
              </p:nvSpPr>
              <p:spPr>
                <a:xfrm>
                  <a:off x="5302945" y="1996275"/>
                  <a:ext cx="3232456" cy="2828467"/>
                </a:xfrm>
                <a:prstGeom prst="rect">
                  <a:avLst/>
                </a:prstGeom>
                <a:blipFill>
                  <a:blip r:embed="rId5"/>
                  <a:stretch>
                    <a:fillRect l="-2075"/>
                  </a:stretch>
                </a:blipFill>
              </p:spPr>
              <p:txBody>
                <a:bodyPr/>
                <a:lstStyle/>
                <a:p>
                  <a:r>
                    <a:rPr lang="en-US">
                      <a:noFill/>
                    </a:rPr>
                    <a:t> </a:t>
                  </a:r>
                </a:p>
              </p:txBody>
            </p:sp>
          </mc:Fallback>
        </mc:AlternateContent>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606788"/>
            <a:ext cx="2235546" cy="3076711"/>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3722243" y="1559680"/>
            <a:ext cx="4512715" cy="1204369"/>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II. BẤT ĐẲNG THỨC</a:t>
            </a: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6" name="Rounded Rectangle 8">
            <a:extLst>
              <a:ext uri="{FF2B5EF4-FFF2-40B4-BE49-F238E27FC236}">
                <a16:creationId xmlns:a16="http://schemas.microsoft.com/office/drawing/2014/main" id="{3164E44A-B9BD-393B-150D-9DE6AAE94593}"/>
              </a:ext>
            </a:extLst>
          </p:cNvPr>
          <p:cNvSpPr/>
          <p:nvPr/>
        </p:nvSpPr>
        <p:spPr>
          <a:xfrm>
            <a:off x="1009342" y="1118558"/>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123ECE4-584A-D479-57DB-595D3BE45404}"/>
                  </a:ext>
                </a:extLst>
              </p:cNvPr>
              <p:cNvSpPr txBox="1"/>
              <p:nvPr/>
            </p:nvSpPr>
            <p:spPr>
              <a:xfrm>
                <a:off x="2214203" y="1118558"/>
                <a:ext cx="5920451" cy="400110"/>
              </a:xfrm>
              <a:prstGeom prst="rect">
                <a:avLst/>
              </a:prstGeom>
              <a:noFill/>
            </p:spPr>
            <p:txBody>
              <a:bodyPr wrap="square">
                <a:spAutoFit/>
              </a:bodyPr>
              <a:lstStyle/>
              <a:p>
                <a:r>
                  <a:rPr lang="en-US" sz="2000" dirty="0" err="1">
                    <a:effectLst/>
                    <a:latin typeface="Arial" panose="020B0604020202020204" pitchFamily="34" charset="0"/>
                    <a:ea typeface="Times New Roman" panose="02020603050405020304" pitchFamily="18" charset="0"/>
                  </a:rPr>
                  <a:t>Viết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thức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thể</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hiện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lớn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p>
            </p:txBody>
          </p:sp>
        </mc:Choice>
        <mc:Fallback>
          <p:sp>
            <p:nvSpPr>
              <p:cNvPr id="18" name="TextBox 17">
                <a:extLst>
                  <a:ext uri="{FF2B5EF4-FFF2-40B4-BE49-F238E27FC236}">
                    <a16:creationId xmlns:a16="http://schemas.microsoft.com/office/drawing/2014/main" id="{E123ECE4-584A-D479-57DB-595D3BE45404}"/>
                  </a:ext>
                </a:extLst>
              </p:cNvPr>
              <p:cNvSpPr txBox="1">
                <a:spLocks noRot="1" noChangeAspect="1" noMove="1" noResize="1" noEditPoints="1" noAdjustHandles="1" noChangeArrowheads="1" noChangeShapeType="1" noTextEdit="1"/>
              </p:cNvSpPr>
              <p:nvPr/>
            </p:nvSpPr>
            <p:spPr>
              <a:xfrm>
                <a:off x="2214203" y="1118558"/>
                <a:ext cx="5920451" cy="400110"/>
              </a:xfrm>
              <a:prstGeom prst="rect">
                <a:avLst/>
              </a:prstGeom>
              <a:blipFill>
                <a:blip r:embed="rId3"/>
                <a:stretch>
                  <a:fillRect l="-1030" t="-6061" b="-27273"/>
                </a:stretch>
              </a:blipFill>
            </p:spPr>
            <p:txBody>
              <a:bodyPr/>
              <a:lstStyle/>
              <a:p>
                <a:r>
                  <a:rPr lang="en-US">
                    <a:noFill/>
                  </a:rPr>
                  <a:t> </a:t>
                </a:r>
              </a:p>
            </p:txBody>
          </p:sp>
        </mc:Fallback>
      </mc:AlternateContent>
      <p:sp>
        <p:nvSpPr>
          <p:cNvPr id="19" name="Google Shape;1913;p42">
            <a:extLst>
              <a:ext uri="{FF2B5EF4-FFF2-40B4-BE49-F238E27FC236}">
                <a16:creationId xmlns:a16="http://schemas.microsoft.com/office/drawing/2014/main" id="{22446089-A564-FFD2-2BDC-9BDD8788EF1A}"/>
              </a:ext>
            </a:extLst>
          </p:cNvPr>
          <p:cNvSpPr/>
          <p:nvPr/>
        </p:nvSpPr>
        <p:spPr>
          <a:xfrm rot="2165">
            <a:off x="1828852" y="210186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726DFFA5-DEAD-7B12-1CF3-0E098B39CDD4}"/>
                  </a:ext>
                </a:extLst>
              </p:cNvPr>
              <p:cNvSpPr txBox="1"/>
              <p:nvPr/>
            </p:nvSpPr>
            <p:spPr>
              <a:xfrm>
                <a:off x="3686535" y="2101547"/>
                <a:ext cx="2031357" cy="498342"/>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Hệ thức: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r>
                      <a:rPr lang="vi-VN" sz="2000" i="1">
                        <a:effectLst/>
                        <a:latin typeface="Cambria Math" panose="02040503050406030204" pitchFamily="18" charset="0"/>
                        <a:ea typeface="Calibri" panose="020F0502020204030204" pitchFamily="34" charset="0"/>
                        <a:cs typeface="Arial" panose="020B0604020202020204" pitchFamily="34" charset="0"/>
                      </a:rPr>
                      <m:t>&gt;</m:t>
                    </m:r>
                    <m:r>
                      <a:rPr lang="vi-VN" sz="2000" i="1">
                        <a:effectLst/>
                        <a:latin typeface="Cambria Math" panose="02040503050406030204" pitchFamily="18" charset="0"/>
                        <a:ea typeface="Calibri" panose="020F0502020204030204" pitchFamily="34" charset="0"/>
                        <a:cs typeface="Arial" panose="020B0604020202020204" pitchFamily="34" charset="0"/>
                      </a:rPr>
                      <m:t>𝑏</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726DFFA5-DEAD-7B12-1CF3-0E098B39CDD4}"/>
                  </a:ext>
                </a:extLst>
              </p:cNvPr>
              <p:cNvSpPr txBox="1">
                <a:spLocks noRot="1" noChangeAspect="1" noMove="1" noResize="1" noEditPoints="1" noAdjustHandles="1" noChangeArrowheads="1" noChangeShapeType="1" noTextEdit="1"/>
              </p:cNvSpPr>
              <p:nvPr/>
            </p:nvSpPr>
            <p:spPr>
              <a:xfrm>
                <a:off x="3686535" y="2101547"/>
                <a:ext cx="2031357" cy="498342"/>
              </a:xfrm>
              <a:prstGeom prst="rect">
                <a:avLst/>
              </a:prstGeom>
              <a:blipFill>
                <a:blip r:embed="rId4"/>
                <a:stretch>
                  <a:fillRect l="-3303" b="-2222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FCD5D43-EDC8-B45E-3645-479133CDF9FC}"/>
              </a:ext>
            </a:extLst>
          </p:cNvPr>
          <p:cNvSpPr txBox="1"/>
          <p:nvPr/>
        </p:nvSpPr>
        <p:spPr>
          <a:xfrm>
            <a:off x="668895" y="2750136"/>
            <a:ext cx="1842812" cy="559256"/>
          </a:xfrm>
          <a:prstGeom prst="rect">
            <a:avLst/>
          </a:prstGeom>
          <a:noFill/>
        </p:spPr>
        <p:txBody>
          <a:bodyPr wrap="square">
            <a:spAutoFit/>
          </a:bodyPr>
          <a:lstStyle/>
          <a:p>
            <a:pPr algn="just">
              <a:lnSpc>
                <a:spcPct val="150000"/>
              </a:lnSpc>
              <a:spcBef>
                <a:spcPts val="600"/>
              </a:spcBef>
              <a:spcAft>
                <a:spcPts val="600"/>
              </a:spcAft>
            </a:pPr>
            <a:r>
              <a:rPr lang="vi-VN" sz="23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Khái niệm</a:t>
            </a:r>
            <a:endParaRPr lang="en-US" sz="2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B08DD22-8A5B-82B9-8A65-BBD314DEBA7E}"/>
                  </a:ext>
                </a:extLst>
              </p:cNvPr>
              <p:cNvSpPr txBox="1"/>
              <p:nvPr/>
            </p:nvSpPr>
            <p:spPr>
              <a:xfrm>
                <a:off x="1163255" y="3371716"/>
                <a:ext cx="7077919" cy="1062135"/>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50000"/>
                  </a:lnSpc>
                  <a:spcBef>
                    <a:spcPts val="600"/>
                  </a:spcBef>
                  <a:spcAft>
                    <a:spcPts val="600"/>
                  </a:spcAft>
                </a:pPr>
                <a:r>
                  <a:rPr lang="vi-VN" sz="20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Ta gọi hệ thức </a:t>
                </a:r>
                <a14:m>
                  <m:oMath xmlns:m="http://schemas.openxmlformats.org/officeDocument/2006/math">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𝑎</m:t>
                    </m:r>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&lt;</m:t>
                    </m:r>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&gt;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bất đẳng thức và gọi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vế trái,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vế phải của bất đẳng thức.</a:t>
                </a:r>
                <a:endParaRPr lang="en-US" sz="20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CB08DD22-8A5B-82B9-8A65-BBD314DEBA7E}"/>
                  </a:ext>
                </a:extLst>
              </p:cNvPr>
              <p:cNvSpPr txBox="1">
                <a:spLocks noRot="1" noChangeAspect="1" noMove="1" noResize="1" noEditPoints="1" noAdjustHandles="1" noChangeArrowheads="1" noChangeShapeType="1" noTextEdit="1"/>
              </p:cNvSpPr>
              <p:nvPr/>
            </p:nvSpPr>
            <p:spPr>
              <a:xfrm>
                <a:off x="1163255" y="3371716"/>
                <a:ext cx="7077919" cy="1062135"/>
              </a:xfrm>
              <a:prstGeom prst="roundRect">
                <a:avLst/>
              </a:prstGeom>
              <a:blipFill>
                <a:blip r:embed="rId5"/>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1C660BF4-C019-3475-9781-49ACA37C8F90}"/>
              </a:ext>
            </a:extLst>
          </p:cNvPr>
          <p:cNvSpPr txBox="1"/>
          <p:nvPr/>
        </p:nvSpPr>
        <p:spPr>
          <a:xfrm>
            <a:off x="3605869" y="346731"/>
            <a:ext cx="2204977" cy="599908"/>
          </a:xfrm>
          <a:prstGeom prst="rect">
            <a:avLst/>
          </a:prstGeom>
          <a:noFill/>
        </p:spPr>
        <p:txBody>
          <a:bodyPr wrap="square">
            <a:spAutoFit/>
          </a:bodyPr>
          <a:lstStyle/>
          <a:p>
            <a:pPr algn="just">
              <a:lnSpc>
                <a:spcPct val="150000"/>
              </a:lnSpc>
              <a:spcBef>
                <a:spcPts val="600"/>
              </a:spcBef>
              <a:spcAft>
                <a:spcPts val="600"/>
              </a:spcAft>
            </a:pPr>
            <a:r>
              <a:rPr lang="vi-VN"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1. Khái niệm</a:t>
            </a:r>
            <a:endParaRPr lang="en-US" sz="25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3" grpId="0"/>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944073" y="522864"/>
            <a:ext cx="1255853" cy="660758"/>
          </a:xfrm>
          <a:prstGeom prst="rect">
            <a:avLst/>
          </a:prstGeom>
          <a:noFill/>
        </p:spPr>
        <p:txBody>
          <a:bodyPr wrap="square">
            <a:spAutoFit/>
          </a:bodyPr>
          <a:lstStyle/>
          <a:p>
            <a:pPr algn="just">
              <a:lnSpc>
                <a:spcPct val="150000"/>
              </a:lnSpc>
              <a:spcBef>
                <a:spcPts val="600"/>
              </a:spcBef>
              <a:spcAft>
                <a:spcPts val="600"/>
              </a:spcAft>
            </a:pPr>
            <a:r>
              <a:rPr lang="nl-NL" sz="2800" b="1"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Chú</a:t>
            </a:r>
            <a:r>
              <a:rPr lang="nl-NL" sz="28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ý</a:t>
            </a:r>
            <a:endPar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468441D-C001-6ACB-853F-FA2B2A8DC9E4}"/>
                  </a:ext>
                </a:extLst>
              </p:cNvPr>
              <p:cNvSpPr txBox="1"/>
              <p:nvPr/>
            </p:nvSpPr>
            <p:spPr>
              <a:xfrm>
                <a:off x="1053295" y="1332722"/>
                <a:ext cx="7037407" cy="3191386"/>
              </a:xfrm>
              <a:prstGeom prst="rect">
                <a:avLst/>
              </a:prstGeom>
              <a:noFill/>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89865" algn="l"/>
                  </a:tabLst>
                </a:pPr>
                <a:r>
                  <a:rPr lang="nl-NL" sz="2000" dirty="0">
                    <a:effectLst/>
                    <a:latin typeface="Arial" panose="020B0604020202020204" pitchFamily="34" charset="0"/>
                    <a:ea typeface="Calibri" panose="020F0502020204030204" pitchFamily="34" charset="0"/>
                    <a:cs typeface="Times New Roman" panose="02020603050405020304" pitchFamily="18" charset="0"/>
                  </a:rPr>
                  <a:t>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Calibri" panose="020F0502020204030204" pitchFamily="34" charset="0"/>
                        <a:cs typeface="Arial" panose="020B0604020202020204" pitchFamily="34" charset="0"/>
                      </a:rPr>
                      <m:t>𝑎</m:t>
                    </m:r>
                    <m:r>
                      <a:rPr lang="nl-NL"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&lt;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hay</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89865" algn="l"/>
                  </a:tabLst>
                </a:pPr>
                <a:r>
                  <a:rPr lang="nl-NL" sz="2000" dirty="0">
                    <a:effectLst/>
                    <a:latin typeface="Arial" panose="020B0604020202020204" pitchFamily="34" charset="0"/>
                    <a:ea typeface="Calibri" panose="020F0502020204030204" pitchFamily="34" charset="0"/>
                    <a:cs typeface="Times New Roman" panose="02020603050405020304" pitchFamily="18" charset="0"/>
                  </a:rPr>
                  <a:t>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Calibri" panose="020F0502020204030204" pitchFamily="34" charset="0"/>
                        <a:cs typeface="Arial" panose="020B0604020202020204" pitchFamily="34" charset="0"/>
                      </a:rPr>
                      <m:t>𝑎</m:t>
                    </m:r>
                    <m:r>
                      <a:rPr lang="nl-NL"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hay</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&lt;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C468441D-C001-6ACB-853F-FA2B2A8DC9E4}"/>
                  </a:ext>
                </a:extLst>
              </p:cNvPr>
              <p:cNvSpPr txBox="1">
                <a:spLocks noRot="1" noChangeAspect="1" noMove="1" noResize="1" noEditPoints="1" noAdjustHandles="1" noChangeArrowheads="1" noChangeShapeType="1" noTextEdit="1"/>
              </p:cNvSpPr>
              <p:nvPr/>
            </p:nvSpPr>
            <p:spPr>
              <a:xfrm>
                <a:off x="1053295" y="1332722"/>
                <a:ext cx="7037407" cy="3191386"/>
              </a:xfrm>
              <a:prstGeom prst="rect">
                <a:avLst/>
              </a:prstGeom>
              <a:blipFill>
                <a:blip r:embed="rId3"/>
                <a:stretch>
                  <a:fillRect l="-953" r="-867" b="-2677"/>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extBox 27">
            <a:extLst>
              <a:ext uri="{FF2B5EF4-FFF2-40B4-BE49-F238E27FC236}">
                <a16:creationId xmlns:a16="http://schemas.microsoft.com/office/drawing/2014/main" id="{DBAF64B3-340B-2129-BC34-3316F09E0CD5}"/>
              </a:ext>
            </a:extLst>
          </p:cNvPr>
          <p:cNvSpPr txBox="1"/>
          <p:nvPr/>
        </p:nvSpPr>
        <p:spPr>
          <a:xfrm>
            <a:off x="592976" y="550501"/>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2</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6E650804-5963-6EBB-BEE1-0F6124FEED59}"/>
                  </a:ext>
                </a:extLst>
              </p:cNvPr>
              <p:cNvSpPr txBox="1"/>
              <p:nvPr/>
            </p:nvSpPr>
            <p:spPr>
              <a:xfrm>
                <a:off x="592976" y="426193"/>
                <a:ext cx="7789858" cy="217591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Trong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3&lt;4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11&lt;23</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50</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6&gt;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34</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13</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82</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97</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6E650804-5963-6EBB-BEE1-0F6124FEED59}"/>
                  </a:ext>
                </a:extLst>
              </p:cNvPr>
              <p:cNvSpPr txBox="1">
                <a:spLocks noRot="1" noChangeAspect="1" noMove="1" noResize="1" noEditPoints="1" noAdjustHandles="1" noChangeArrowheads="1" noChangeShapeType="1" noTextEdit="1"/>
              </p:cNvSpPr>
              <p:nvPr/>
            </p:nvSpPr>
            <p:spPr>
              <a:xfrm>
                <a:off x="592976" y="426193"/>
                <a:ext cx="7789858" cy="2175917"/>
              </a:xfrm>
              <a:prstGeom prst="rect">
                <a:avLst/>
              </a:prstGeom>
              <a:blipFill>
                <a:blip r:embed="rId3"/>
                <a:stretch>
                  <a:fillRect l="-782" r="-861" b="-3922"/>
                </a:stretch>
              </a:blipFill>
            </p:spPr>
            <p:txBody>
              <a:bodyPr/>
              <a:lstStyle/>
              <a:p>
                <a:r>
                  <a:rPr lang="en-US">
                    <a:noFill/>
                  </a:rPr>
                  <a:t> </a:t>
                </a:r>
              </a:p>
            </p:txBody>
          </p:sp>
        </mc:Fallback>
      </mc:AlternateContent>
      <p:sp>
        <p:nvSpPr>
          <p:cNvPr id="30" name="Google Shape;1913;p42">
            <a:extLst>
              <a:ext uri="{FF2B5EF4-FFF2-40B4-BE49-F238E27FC236}">
                <a16:creationId xmlns:a16="http://schemas.microsoft.com/office/drawing/2014/main" id="{01779F84-425A-72B8-182D-09F912E0F809}"/>
              </a:ext>
            </a:extLst>
          </p:cNvPr>
          <p:cNvSpPr/>
          <p:nvPr/>
        </p:nvSpPr>
        <p:spPr>
          <a:xfrm rot="2165">
            <a:off x="648326" y="3090832"/>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1" name="TextBox 30">
            <a:extLst>
              <a:ext uri="{FF2B5EF4-FFF2-40B4-BE49-F238E27FC236}">
                <a16:creationId xmlns:a16="http://schemas.microsoft.com/office/drawing/2014/main" id="{8C20CD57-926D-7709-D799-B19F45E4D05D}"/>
              </a:ext>
            </a:extLst>
          </p:cNvPr>
          <p:cNvSpPr txBox="1"/>
          <p:nvPr/>
        </p:nvSpPr>
        <p:spPr>
          <a:xfrm>
            <a:off x="1956122" y="3011363"/>
            <a:ext cx="6539696" cy="1427635"/>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 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8" name="Rounded Rectangle 100">
            <a:extLst>
              <a:ext uri="{FF2B5EF4-FFF2-40B4-BE49-F238E27FC236}">
                <a16:creationId xmlns:a16="http://schemas.microsoft.com/office/drawing/2014/main" id="{02B2133F-A394-E91E-25B1-48DC693F57D8}"/>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2</a:t>
            </a:r>
          </a:p>
        </p:txBody>
      </p:sp>
      <p:sp>
        <p:nvSpPr>
          <p:cNvPr id="9" name="TextBox 8">
            <a:extLst>
              <a:ext uri="{FF2B5EF4-FFF2-40B4-BE49-F238E27FC236}">
                <a16:creationId xmlns:a16="http://schemas.microsoft.com/office/drawing/2014/main" id="{4096D1E8-4B49-0C1C-9715-AC2736911F0C}"/>
              </a:ext>
            </a:extLst>
          </p:cNvPr>
          <p:cNvSpPr txBox="1"/>
          <p:nvPr/>
        </p:nvSpPr>
        <p:spPr>
          <a:xfrm>
            <a:off x="3155030" y="387572"/>
            <a:ext cx="5259766" cy="965970"/>
          </a:xfrm>
          <a:prstGeom prst="rect">
            <a:avLst/>
          </a:prstGeom>
          <a:noFill/>
        </p:spPr>
        <p:txBody>
          <a:bodyPr wrap="square">
            <a:spAutoFit/>
          </a:bodyPr>
          <a:lstStyle/>
          <a:p>
            <a:pPr algn="just">
              <a:lnSpc>
                <a:spcPct val="150000"/>
              </a:lnSpc>
              <a:spcAft>
                <a:spcPts val="800"/>
              </a:spcAft>
            </a:pPr>
            <a:r>
              <a:rPr lang="en-US" sz="2000">
                <a:effectLst/>
                <a:latin typeface="Arial" panose="020B0604020202020204" pitchFamily="34" charset="0"/>
                <a:ea typeface="Times New Roman" panose="02020603050405020304" pitchFamily="18" charset="0"/>
              </a:rPr>
              <a:t>Hãy viết hai cặp bất đẳng thức cùng chiều và hai cặp bất đẳng thức ngược chiều.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913;p42">
            <a:extLst>
              <a:ext uri="{FF2B5EF4-FFF2-40B4-BE49-F238E27FC236}">
                <a16:creationId xmlns:a16="http://schemas.microsoft.com/office/drawing/2014/main" id="{C3B3891D-3CDD-F9BF-B1C2-BAF3D4C3F603}"/>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0056388-C7D3-817D-791C-5336615A5D90}"/>
                  </a:ext>
                </a:extLst>
              </p:cNvPr>
              <p:cNvSpPr txBox="1"/>
              <p:nvPr/>
            </p:nvSpPr>
            <p:spPr>
              <a:xfrm>
                <a:off x="1273216" y="2571750"/>
                <a:ext cx="6956385" cy="2002664"/>
              </a:xfrm>
              <a:prstGeom prst="rect">
                <a:avLst/>
              </a:prstGeom>
              <a:noFill/>
            </p:spPr>
            <p:txBody>
              <a:bodyPr wrap="square">
                <a:spAutoFit/>
              </a:bodyPr>
              <a:lstStyle/>
              <a:p>
                <a:pPr algn="just">
                  <a:lnSpc>
                    <a:spcPct val="1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Ví</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dụ</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là</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2&gt;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3</m:t>
                        </m:r>
                      </m:e>
                    </m:rad>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1</m:t>
                        </m:r>
                      </m:num>
                      <m:den>
                        <m:r>
                          <a:rPr lang="nl-NL" sz="2000" i="1">
                            <a:latin typeface="Cambria Math" panose="02040503050406030204" pitchFamily="18" charset="0"/>
                            <a:ea typeface="Times New Roman" panose="02020603050405020304" pitchFamily="18" charset="0"/>
                            <a:cs typeface="Arial" panose="020B0604020202020204" pitchFamily="34" charset="0"/>
                          </a:rPr>
                          <m:t>2</m:t>
                        </m:r>
                      </m:den>
                    </m:f>
                    <m:r>
                      <a:rPr lang="nl-NL" sz="2000" i="1">
                        <a:latin typeface="Cambria Math" panose="02040503050406030204" pitchFamily="18" charset="0"/>
                        <a:ea typeface="Times New Roman" panose="02020603050405020304" pitchFamily="18" charset="0"/>
                        <a:cs typeface="Arial" panose="020B0604020202020204" pitchFamily="34" charset="0"/>
                      </a:rPr>
                      <m:t>&gt;5</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Ví</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dụ</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ngược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là</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3</m:t>
                        </m:r>
                      </m:e>
                    </m:rad>
                    <m:r>
                      <a:rPr lang="nl-NL" sz="2000" i="1">
                        <a:latin typeface="Cambria Math" panose="02040503050406030204" pitchFamily="18" charset="0"/>
                        <a:ea typeface="Calibri" panose="020F0502020204030204" pitchFamily="34" charset="0"/>
                        <a:cs typeface="Arial" panose="020B0604020202020204" pitchFamily="34" charset="0"/>
                      </a:rPr>
                      <m:t>&lt;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27</m:t>
                        </m:r>
                      </m:e>
                    </m:rad>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3,789&gt;3</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3</m:t>
                        </m:r>
                      </m:num>
                      <m:den>
                        <m:r>
                          <a:rPr lang="nl-NL" sz="2000" i="1">
                            <a:latin typeface="Cambria Math" panose="02040503050406030204" pitchFamily="18" charset="0"/>
                            <a:ea typeface="Times New Roman" panose="02020603050405020304" pitchFamily="18" charset="0"/>
                            <a:cs typeface="Arial" panose="020B0604020202020204" pitchFamily="34" charset="0"/>
                          </a:rPr>
                          <m:t>4</m:t>
                        </m:r>
                      </m:den>
                    </m:f>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A0056388-C7D3-817D-791C-5336615A5D90}"/>
                  </a:ext>
                </a:extLst>
              </p:cNvPr>
              <p:cNvSpPr txBox="1">
                <a:spLocks noRot="1" noChangeAspect="1" noMove="1" noResize="1" noEditPoints="1" noAdjustHandles="1" noChangeArrowheads="1" noChangeShapeType="1" noTextEdit="1"/>
              </p:cNvSpPr>
              <p:nvPr/>
            </p:nvSpPr>
            <p:spPr>
              <a:xfrm>
                <a:off x="1273216" y="2571750"/>
                <a:ext cx="6956385" cy="2002664"/>
              </a:xfrm>
              <a:prstGeom prst="rect">
                <a:avLst/>
              </a:prstGeom>
              <a:blipFill>
                <a:blip r:embed="rId3"/>
                <a:stretch>
                  <a:fillRect l="-964" r="-876" b="-122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6" name="TextBox 5">
            <a:extLst>
              <a:ext uri="{FF2B5EF4-FFF2-40B4-BE49-F238E27FC236}">
                <a16:creationId xmlns:a16="http://schemas.microsoft.com/office/drawing/2014/main" id="{7E7D1103-CF91-ADD8-4806-9657A6C5EDF8}"/>
              </a:ext>
            </a:extLst>
          </p:cNvPr>
          <p:cNvSpPr txBox="1"/>
          <p:nvPr/>
        </p:nvSpPr>
        <p:spPr>
          <a:xfrm>
            <a:off x="3721613" y="416249"/>
            <a:ext cx="2204977" cy="599908"/>
          </a:xfrm>
          <a:prstGeom prst="rect">
            <a:avLst/>
          </a:prstGeom>
          <a:noFill/>
        </p:spPr>
        <p:txBody>
          <a:bodyPr wrap="square">
            <a:spAutoFit/>
          </a:bodyPr>
          <a:lstStyle/>
          <a:p>
            <a:pPr algn="just">
              <a:lnSpc>
                <a:spcPct val="150000"/>
              </a:lnSpc>
              <a:spcBef>
                <a:spcPts val="600"/>
              </a:spcBef>
              <a:spcAft>
                <a:spcPts val="600"/>
              </a:spcAft>
            </a:pPr>
            <a:r>
              <a:rPr lang="en-US"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2. </a:t>
            </a:r>
            <a:r>
              <a:rPr lang="en-US" sz="2500" b="1" dirty="0" err="1">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Tính</a:t>
            </a:r>
            <a:r>
              <a:rPr lang="en-US"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2500" b="1" dirty="0" err="1">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chất</a:t>
            </a:r>
            <a:endParaRPr lang="en-US" sz="25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030235A2-7656-9706-CA56-2F69D598DB88}"/>
              </a:ext>
            </a:extLst>
          </p:cNvPr>
          <p:cNvSpPr/>
          <p:nvPr/>
        </p:nvSpPr>
        <p:spPr>
          <a:xfrm>
            <a:off x="766273" y="151449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1351651" y="2171102"/>
                <a:ext cx="6944903" cy="400110"/>
              </a:xfrm>
              <a:prstGeom prst="rect">
                <a:avLst/>
              </a:prstGeom>
              <a:noFill/>
            </p:spPr>
            <p:txBody>
              <a:bodyPr wrap="square">
                <a:spAutoFit/>
              </a:bodyPr>
              <a:lstStyle/>
              <a:p>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thức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15&gt;14</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Hãy</a:t>
                </a:r>
                <a:r>
                  <a:rPr lang="en-US" sz="2000" dirty="0">
                    <a:latin typeface="Arial" panose="020B0604020202020204" pitchFamily="34" charset="0"/>
                    <a:ea typeface="Times New Roman" panose="02020603050405020304" pitchFamily="18" charset="0"/>
                  </a:rPr>
                  <a:t> so </a:t>
                </a:r>
                <a:r>
                  <a:rPr lang="en-US" sz="2000" dirty="0" err="1">
                    <a:latin typeface="Arial" panose="020B0604020202020204" pitchFamily="34" charset="0"/>
                    <a:ea typeface="Times New Roman" panose="02020603050405020304" pitchFamily="18" charset="0"/>
                  </a:rPr>
                  <a:t>sánh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hiệu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15−14</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1351651" y="2171102"/>
                <a:ext cx="6944903" cy="400110"/>
              </a:xfrm>
              <a:prstGeom prst="rect">
                <a:avLst/>
              </a:prstGeom>
              <a:blipFill>
                <a:blip r:embed="rId3"/>
                <a:stretch>
                  <a:fillRect l="-966" t="-6061" b="-27273"/>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1470036" y="3170423"/>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3218113" y="3629001"/>
                <a:ext cx="2980483" cy="498342"/>
              </a:xfrm>
              <a:prstGeom prst="rect">
                <a:avLst/>
              </a:prstGeom>
              <a:noFill/>
            </p:spPr>
            <p:txBody>
              <a:bodyPr wrap="square">
                <a:spAutoFit/>
              </a:bodyPr>
              <a:lstStyle/>
              <a:p>
                <a:pPr algn="just">
                  <a:lnSpc>
                    <a:spcPct val="150000"/>
                  </a:lnSpc>
                  <a:spcBef>
                    <a:spcPts val="600"/>
                  </a:spcBef>
                  <a:spcAft>
                    <a:spcPts val="600"/>
                  </a:spcAft>
                </a:pPr>
                <a:r>
                  <a:rPr lang="nl-NL"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15−14=1&gt;0</m:t>
                    </m:r>
                  </m:oMath>
                </a14:m>
                <a:r>
                  <a:rPr lang="nl-NL"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3218113" y="3629001"/>
                <a:ext cx="2980483" cy="498342"/>
              </a:xfrm>
              <a:prstGeom prst="rect">
                <a:avLst/>
              </a:prstGeom>
              <a:blipFill>
                <a:blip r:embed="rId4"/>
                <a:stretch>
                  <a:fillRect l="-2249" b="-2073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3494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879676" y="886746"/>
                <a:ext cx="7384648" cy="2960554"/>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Với hai số thực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886746"/>
                <a:ext cx="7384648" cy="2960554"/>
              </a:xfrm>
              <a:prstGeom prst="rect">
                <a:avLst/>
              </a:prstGeom>
              <a:blipFill>
                <a:blip r:embed="rId3"/>
                <a:stretch>
                  <a:fillRect l="-908" b="-26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278728C-9F8D-115C-2A35-5A6DF63F9A27}"/>
                  </a:ext>
                </a:extLst>
              </p:cNvPr>
              <p:cNvSpPr txBox="1"/>
              <p:nvPr/>
            </p:nvSpPr>
            <p:spPr>
              <a:xfrm>
                <a:off x="1267428" y="3940772"/>
                <a:ext cx="7598779" cy="916661"/>
              </a:xfrm>
              <a:prstGeom prst="rect">
                <a:avLst/>
              </a:prstGeom>
              <a:noFill/>
            </p:spPr>
            <p:txBody>
              <a:bodyPr wrap="square">
                <a:spAutoFit/>
              </a:bodyPr>
              <a:lstStyle/>
              <a:p>
                <a:pPr marL="20320" algn="just">
                  <a:lnSpc>
                    <a:spcPct val="150000"/>
                  </a:lnSpc>
                  <a:spcBef>
                    <a:spcPts val="600"/>
                  </a:spcBef>
                  <a:spcAft>
                    <a:spcPts val="600"/>
                  </a:spcAft>
                  <a:tabLst>
                    <a:tab pos="163195" algn="l"/>
                  </a:tabLst>
                </a:pPr>
                <a:r>
                  <a:rPr lang="en-US" sz="1900" b="1"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1900" b="1" dirty="0">
                    <a:effectLst/>
                    <a:latin typeface="Arial" panose="020B0604020202020204" pitchFamily="34" charset="0"/>
                    <a:ea typeface="Calibri" panose="020F0502020204030204" pitchFamily="34" charset="0"/>
                    <a:cs typeface="Times New Roman" panose="02020603050405020304" pitchFamily="18" charset="0"/>
                  </a:rPr>
                  <a:t> </a:t>
                </a:r>
                <a:r>
                  <a:rPr lang="en-US" sz="1900" b="1" dirty="0" err="1">
                    <a:effectLst/>
                    <a:latin typeface="Arial" panose="020B0604020202020204" pitchFamily="34" charset="0"/>
                    <a:ea typeface="Calibri" panose="020F0502020204030204" pitchFamily="34" charset="0"/>
                    <a:cs typeface="Times New Roman" panose="02020603050405020304" pitchFamily="18" charset="0"/>
                  </a:rPr>
                  <a:t>xét</a:t>
                </a:r>
                <a:r>
                  <a:rPr lang="en-US" sz="1900" b="1" dirty="0">
                    <a:effectLst/>
                    <a:latin typeface="Arial" panose="020B0604020202020204" pitchFamily="34" charset="0"/>
                    <a:ea typeface="Calibri" panose="020F0502020204030204" pitchFamily="34" charset="0"/>
                    <a:cs typeface="Times New Roman" panose="02020603050405020304" pitchFamily="18" charset="0"/>
                  </a:rPr>
                  <a:t>:</a:t>
                </a:r>
                <a:r>
                  <a:rPr lang="en-US" sz="1900"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Dựa</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vào</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khẳng</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nêu</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minh</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Calibri" panose="020F0502020204030204" pitchFamily="34" charset="0"/>
                        <a:cs typeface="Arial" panose="020B0604020202020204" pitchFamily="34" charset="0"/>
                      </a:rPr>
                      <m:t>𝑎</m:t>
                    </m:r>
                    <m:r>
                      <a:rPr lang="en-US" sz="1900" i="1">
                        <a:effectLst/>
                        <a:latin typeface="Cambria Math" panose="02040503050406030204" pitchFamily="18" charset="0"/>
                        <a:ea typeface="Calibri" panose="020F0502020204030204" pitchFamily="34" charset="0"/>
                        <a:cs typeface="Arial" panose="020B0604020202020204" pitchFamily="34" charset="0"/>
                      </a:rPr>
                      <m:t>&gt;</m:t>
                    </m:r>
                    <m:r>
                      <a:rPr lang="en-US" sz="1900" i="1">
                        <a:effectLst/>
                        <a:latin typeface="Cambria Math" panose="02040503050406030204" pitchFamily="18" charset="0"/>
                        <a:ea typeface="Calibri" panose="020F0502020204030204" pitchFamily="34" charset="0"/>
                        <a:cs typeface="Arial" panose="020B0604020202020204" pitchFamily="34" charset="0"/>
                      </a:rPr>
                      <m:t>𝑏</m:t>
                    </m:r>
                    <m:r>
                      <a:rPr lang="en-US" sz="1900" i="1">
                        <a:effectLst/>
                        <a:latin typeface="Cambria Math" panose="02040503050406030204" pitchFamily="18" charset="0"/>
                        <a:ea typeface="Calibri" panose="020F0502020204030204" pitchFamily="34" charset="0"/>
                        <a:cs typeface="Arial" panose="020B0604020202020204" pitchFamily="34" charset="0"/>
                      </a:rPr>
                      <m:t>,</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Arial" panose="020B0604020202020204" pitchFamily="34" charset="0"/>
                      </a:rPr>
                      <m:t>𝑎</m:t>
                    </m:r>
                    <m:r>
                      <a:rPr lang="en-US" sz="1900" i="1">
                        <a:effectLst/>
                        <a:latin typeface="Cambria Math" panose="02040503050406030204" pitchFamily="18" charset="0"/>
                        <a:ea typeface="Times New Roman" panose="02020603050405020304" pitchFamily="18" charset="0"/>
                        <a:cs typeface="Arial" panose="020B0604020202020204" pitchFamily="34" charset="0"/>
                      </a:rPr>
                      <m:t>−</m:t>
                    </m:r>
                    <m:r>
                      <a:rPr lang="en-US" sz="1900" i="1">
                        <a:effectLst/>
                        <a:latin typeface="Cambria Math" panose="02040503050406030204" pitchFamily="18" charset="0"/>
                        <a:ea typeface="Times New Roman" panose="02020603050405020304" pitchFamily="18" charset="0"/>
                        <a:cs typeface="Arial" panose="020B0604020202020204" pitchFamily="34" charset="0"/>
                      </a:rPr>
                      <m:t>𝑏</m:t>
                    </m:r>
                    <m:r>
                      <a:rPr lang="en-US" sz="19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Arial" panose="020B0604020202020204" pitchFamily="34" charset="0"/>
                      </a:rPr>
                      <m:t>𝑏</m:t>
                    </m:r>
                    <m:r>
                      <a:rPr lang="en-US" sz="1900" i="1">
                        <a:effectLst/>
                        <a:latin typeface="Cambria Math" panose="02040503050406030204" pitchFamily="18" charset="0"/>
                        <a:ea typeface="Times New Roman" panose="02020603050405020304" pitchFamily="18" charset="0"/>
                        <a:cs typeface="Arial" panose="020B0604020202020204" pitchFamily="34" charset="0"/>
                      </a:rPr>
                      <m:t>−</m:t>
                    </m:r>
                    <m:r>
                      <a:rPr lang="en-US" sz="1900" i="1">
                        <a:effectLst/>
                        <a:latin typeface="Cambria Math" panose="02040503050406030204" pitchFamily="18" charset="0"/>
                        <a:ea typeface="Times New Roman" panose="02020603050405020304" pitchFamily="18" charset="0"/>
                        <a:cs typeface="Arial" panose="020B0604020202020204" pitchFamily="34" charset="0"/>
                      </a:rPr>
                      <m:t>𝑎</m:t>
                    </m:r>
                    <m:r>
                      <a:rPr lang="en-US" sz="19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C278728C-9F8D-115C-2A35-5A6DF63F9A27}"/>
                  </a:ext>
                </a:extLst>
              </p:cNvPr>
              <p:cNvSpPr txBox="1">
                <a:spLocks noRot="1" noChangeAspect="1" noMove="1" noResize="1" noEditPoints="1" noAdjustHandles="1" noChangeArrowheads="1" noChangeShapeType="1" noTextEdit="1"/>
              </p:cNvSpPr>
              <p:nvPr/>
            </p:nvSpPr>
            <p:spPr>
              <a:xfrm>
                <a:off x="1267428" y="3940772"/>
                <a:ext cx="7598779" cy="916661"/>
              </a:xfrm>
              <a:prstGeom prst="rect">
                <a:avLst/>
              </a:prstGeom>
              <a:blipFill>
                <a:blip r:embed="rId4"/>
                <a:stretch>
                  <a:fillRect l="-562" b="-9934"/>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8A171D54-DB48-E0D8-70EE-09AE87813E28}"/>
              </a:ext>
            </a:extLst>
          </p:cNvPr>
          <p:cNvCxnSpPr>
            <a:cxnSpLocks/>
          </p:cNvCxnSpPr>
          <p:nvPr/>
        </p:nvCxnSpPr>
        <p:spPr>
          <a:xfrm flipH="1">
            <a:off x="3356482" y="397828"/>
            <a:ext cx="11575" cy="4511979"/>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365711" y="1035498"/>
                <a:ext cx="3071970" cy="3492303"/>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365711" y="1035498"/>
                <a:ext cx="3071970" cy="3492303"/>
              </a:xfrm>
              <a:prstGeom prst="rect">
                <a:avLst/>
              </a:prstGeom>
              <a:blipFill>
                <a:blip r:embed="rId3"/>
                <a:stretch>
                  <a:fillRect l="-2183" b="-2094"/>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2870669" y="398142"/>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2433873-DC8A-EA45-0CA4-40AA5663D75F}"/>
                  </a:ext>
                </a:extLst>
              </p:cNvPr>
              <p:cNvSpPr txBox="1"/>
              <p:nvPr/>
            </p:nvSpPr>
            <p:spPr>
              <a:xfrm>
                <a:off x="3368057" y="397828"/>
                <a:ext cx="5335928" cy="4454104"/>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&lt;4</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7&gt;0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+7&gt;0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F2433873-DC8A-EA45-0CA4-40AA5663D75F}"/>
                  </a:ext>
                </a:extLst>
              </p:cNvPr>
              <p:cNvSpPr txBox="1">
                <a:spLocks noRot="1" noChangeAspect="1" noMove="1" noResize="1" noEditPoints="1" noAdjustHandles="1" noChangeArrowheads="1" noChangeShapeType="1" noTextEdit="1"/>
              </p:cNvSpPr>
              <p:nvPr/>
            </p:nvSpPr>
            <p:spPr>
              <a:xfrm>
                <a:off x="3368057" y="397828"/>
                <a:ext cx="5335928" cy="4454104"/>
              </a:xfrm>
              <a:prstGeom prst="rect">
                <a:avLst/>
              </a:prstGeom>
              <a:blipFill>
                <a:blip r:embed="rId4"/>
                <a:stretch>
                  <a:fillRect l="-1257" b="-136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145E730-45AD-564C-7074-405D713956CE}"/>
              </a:ext>
            </a:extLst>
          </p:cNvPr>
          <p:cNvSpPr txBox="1"/>
          <p:nvPr/>
        </p:nvSpPr>
        <p:spPr>
          <a:xfrm>
            <a:off x="1079113" y="1035498"/>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3016390" y="442550"/>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sp>
        <p:nvSpPr>
          <p:cNvPr id="3" name="TextBox 2">
            <a:extLst>
              <a:ext uri="{FF2B5EF4-FFF2-40B4-BE49-F238E27FC236}">
                <a16:creationId xmlns:a16="http://schemas.microsoft.com/office/drawing/2014/main" id="{EC39A7A7-DBF6-33E5-32F5-60C443EFE68C}"/>
              </a:ext>
            </a:extLst>
          </p:cNvPr>
          <p:cNvSpPr txBox="1"/>
          <p:nvPr/>
        </p:nvSpPr>
        <p:spPr>
          <a:xfrm>
            <a:off x="405114" y="1151425"/>
            <a:ext cx="8333772" cy="1420325"/>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Tìm hiểu trên Internet, bạn Minh được biết một con voi trưởng thành nặng khoảng 5 000 kg, một con hổ trưởng thành nặng khoảng 200 kg, một con tê giác đen trưởng thành nặng khoảng 450 kg.</a:t>
            </a:r>
            <a:endParaRPr lang="en-US" sz="2000" dirty="0"/>
          </a:p>
        </p:txBody>
      </p:sp>
      <p:pic>
        <p:nvPicPr>
          <p:cNvPr id="5" name="Picture 4">
            <a:extLst>
              <a:ext uri="{FF2B5EF4-FFF2-40B4-BE49-F238E27FC236}">
                <a16:creationId xmlns:a16="http://schemas.microsoft.com/office/drawing/2014/main" id="{74A95C7D-E3B8-A463-FFCC-9A3B3648DBB8}"/>
              </a:ext>
            </a:extLst>
          </p:cNvPr>
          <p:cNvPicPr>
            <a:picLocks noChangeAspect="1"/>
          </p:cNvPicPr>
          <p:nvPr/>
        </p:nvPicPr>
        <p:blipFill>
          <a:blip r:embed="rId3"/>
          <a:stretch>
            <a:fillRect/>
          </a:stretch>
        </p:blipFill>
        <p:spPr>
          <a:xfrm>
            <a:off x="997475" y="2707925"/>
            <a:ext cx="7149049" cy="2115125"/>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91"/>
                                        </p:tgtEl>
                                        <p:attrNameLst>
                                          <p:attrName>style.visibility</p:attrName>
                                        </p:attrNameLst>
                                      </p:cBhvr>
                                      <p:to>
                                        <p:strVal val="visible"/>
                                      </p:to>
                                    </p:set>
                                    <p:animEffect transition="in" filter="barn(inVertical)">
                                      <p:cBhvr>
                                        <p:cTn id="7" dur="500"/>
                                        <p:tgtEl>
                                          <p:spTgt spid="19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06856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068562"/>
              </a:xfrm>
              <a:prstGeom prst="rect">
                <a:avLst/>
              </a:prstGeom>
              <a:blipFill>
                <a:blip r:embed="rId3"/>
                <a:stretch>
                  <a:fillRect l="-769" b="-9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1841368" y="2428900"/>
                <a:ext cx="555006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Xét hiệu: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841368" y="2428900"/>
                <a:ext cx="5550061" cy="2345001"/>
              </a:xfrm>
              <a:prstGeom prst="rect">
                <a:avLst/>
              </a:prstGeom>
              <a:blipFill>
                <a:blip r:embed="rId4"/>
                <a:stretch>
                  <a:fillRect l="-1098" b="-3636"/>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06856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068562"/>
              </a:xfrm>
              <a:prstGeom prst="rect">
                <a:avLst/>
              </a:prstGeom>
              <a:blipFill>
                <a:blip r:embed="rId3"/>
                <a:stretch>
                  <a:fillRect l="-769" b="-9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1841368" y="2428900"/>
                <a:ext cx="5550061"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 có:</a:t>
                </a:r>
                <a:r>
                  <a:rPr lang="pt-BR" sz="2000" i="1"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Xét hiệu: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e>
                    </m:d>
                    <m:r>
                      <a:rPr lang="pt-B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e>
                    </m:d>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841368" y="2428900"/>
                <a:ext cx="5550061" cy="2345001"/>
              </a:xfrm>
              <a:prstGeom prst="rect">
                <a:avLst/>
              </a:prstGeom>
              <a:blipFill>
                <a:blip r:embed="rId4"/>
                <a:stretch>
                  <a:fillRect l="-1098" b="-3636"/>
                </a:stretch>
              </a:blipFill>
            </p:spPr>
            <p:txBody>
              <a:bodyPr/>
              <a:lstStyle/>
              <a:p>
                <a:r>
                  <a:rPr lang="en-US">
                    <a:noFill/>
                  </a:rPr>
                  <a:t> </a:t>
                </a:r>
              </a:p>
            </p:txBody>
          </p:sp>
        </mc:Fallback>
      </mc:AlternateContent>
    </p:spTree>
    <p:extLst>
      <p:ext uri="{BB962C8B-B14F-4D97-AF65-F5344CB8AC3E}">
        <p14:creationId xmlns:p14="http://schemas.microsoft.com/office/powerpoint/2010/main" val="2452050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3</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Cho bất đẳng thức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số thực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Xác định dấu của hiệu: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Hãy so sánh: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64787" y="2358661"/>
                <a:ext cx="6542283"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r>
                  <a:rPr lang="pt-B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Xét hiệu: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hiệu trên mang dấu dương.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b) </a:t>
                </a:r>
                <a:r>
                  <a:rPr lang="nl-NL" sz="2000" dirty="0" err="1">
                    <a:latin typeface="Arial" panose="020B0604020202020204" pitchFamily="34" charset="0"/>
                    <a:ea typeface="Calibri" panose="020F0502020204030204" pitchFamily="34" charset="0"/>
                    <a:cs typeface="Times New Roman" panose="02020603050405020304" pitchFamily="18" charset="0"/>
                  </a:rPr>
                  <a:t>Vì</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nl-NL"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64787" y="2358661"/>
                <a:ext cx="6542283" cy="2345001"/>
              </a:xfrm>
              <a:prstGeom prst="rect">
                <a:avLst/>
              </a:prstGeom>
              <a:blipFill>
                <a:blip r:embed="rId4"/>
                <a:stretch>
                  <a:fillRect l="-1025" b="-3636"/>
                </a:stretch>
              </a:blipFill>
            </p:spPr>
            <p:txBody>
              <a:bodyPr/>
              <a:lstStyle/>
              <a:p>
                <a:r>
                  <a:rPr lang="en-US">
                    <a:noFill/>
                  </a:rPr>
                  <a:t> </a:t>
                </a:r>
              </a:p>
            </p:txBody>
          </p:sp>
        </mc:Fallback>
      </mc:AlternateContent>
    </p:spTree>
    <p:extLst>
      <p:ext uri="{BB962C8B-B14F-4D97-AF65-F5344CB8AC3E}">
        <p14:creationId xmlns:p14="http://schemas.microsoft.com/office/powerpoint/2010/main" val="349306288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48623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879676" y="1025642"/>
                <a:ext cx="7384648" cy="3345275"/>
              </a:xfrm>
              <a:prstGeom prst="rect">
                <a:avLst/>
              </a:prstGeom>
              <a:noFill/>
            </p:spPr>
            <p:txBody>
              <a:bodyPr wrap="square">
                <a:spAutoFit/>
              </a:bodyPr>
              <a:lstStyle/>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Khi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cộng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một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số</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vào</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cả</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vế</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của</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một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ta </a:t>
                </a:r>
                <a:r>
                  <a:rPr lang="nl-NL" sz="2000" dirty="0" err="1">
                    <a:latin typeface="Arial" panose="020B0604020202020204" pitchFamily="34" charset="0"/>
                    <a:ea typeface="Calibri" panose="020F0502020204030204" pitchFamily="34" charset="0"/>
                    <a:cs typeface="Times New Roman" panose="02020603050405020304" pitchFamily="18" charset="0"/>
                  </a:rPr>
                  <a:t>được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mới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với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đã</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cho</a:t>
                </a:r>
                <a:r>
                  <a:rPr lang="nl-NL"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Như</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vậy</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nếu</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thì</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mọi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thực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Tương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tự</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nếu</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thì</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mọi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thực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1025642"/>
                <a:ext cx="7384648" cy="3345275"/>
              </a:xfrm>
              <a:prstGeom prst="rect">
                <a:avLst/>
              </a:prstGeom>
              <a:blipFill>
                <a:blip r:embed="rId3"/>
                <a:stretch>
                  <a:fillRect l="-825" r="-825" b="-2368"/>
                </a:stretch>
              </a:blipFill>
            </p:spPr>
            <p:txBody>
              <a:bodyPr/>
              <a:lstStyle/>
              <a:p>
                <a:r>
                  <a:rPr lang="en-US">
                    <a:noFill/>
                  </a:rPr>
                  <a:t> </a:t>
                </a:r>
              </a:p>
            </p:txBody>
          </p:sp>
        </mc:Fallback>
      </mc:AlternateContent>
    </p:spTree>
    <p:extLst>
      <p:ext uri="{BB962C8B-B14F-4D97-AF65-F5344CB8AC3E}">
        <p14:creationId xmlns:p14="http://schemas.microsoft.com/office/powerpoint/2010/main" val="11799980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4064376" y="445870"/>
                <a:ext cx="3071970" cy="865173"/>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lang="en-US" sz="2000" dirty="0" err="1">
                    <a:effectLst/>
                    <a:latin typeface="Arial" panose="020B0604020202020204" pitchFamily="34" charset="0"/>
                    <a:ea typeface="Times New Roman" panose="02020603050405020304" pitchFamily="18" charset="0"/>
                  </a:rPr>
                  <a:t>Chứng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minh</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2024</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2025</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4064376" y="445870"/>
                <a:ext cx="3071970" cy="865173"/>
              </a:xfrm>
              <a:prstGeom prst="rect">
                <a:avLst/>
              </a:prstGeom>
              <a:blipFill>
                <a:blip r:embed="rId3"/>
                <a:stretch>
                  <a:fillRect l="-2183" b="-3521"/>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822680" y="211317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2680647" y="878457"/>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4</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2680647" y="2224509"/>
                <a:ext cx="4653022" cy="178818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+1&gt;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2025</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2680647" y="2224509"/>
                <a:ext cx="4653022" cy="1788182"/>
              </a:xfrm>
              <a:prstGeom prst="rect">
                <a:avLst/>
              </a:prstGeom>
              <a:blipFill>
                <a:blip r:embed="rId4"/>
                <a:stretch>
                  <a:fillRect l="-1442" b="-1365"/>
                </a:stretch>
              </a:blipFill>
            </p:spPr>
            <p:txBody>
              <a:bodyPr/>
              <a:lstStyle/>
              <a:p>
                <a:r>
                  <a:rPr lang="en-US">
                    <a:noFill/>
                  </a:rPr>
                  <a:t> </a:t>
                </a:r>
              </a:p>
            </p:txBody>
          </p:sp>
        </mc:Fallback>
      </mc:AlternateContent>
    </p:spTree>
    <p:extLst>
      <p:ext uri="{BB962C8B-B14F-4D97-AF65-F5344CB8AC3E}">
        <p14:creationId xmlns:p14="http://schemas.microsoft.com/office/powerpoint/2010/main" val="30092520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181025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71710" y="838728"/>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kumimoji="0" lang="en-US"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5</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EFAA8-19FA-961C-9082-1FA1E2A88EED}"/>
                  </a:ext>
                </a:extLst>
              </p:cNvPr>
              <p:cNvSpPr txBox="1"/>
              <p:nvPr/>
            </p:nvSpPr>
            <p:spPr>
              <a:xfrm>
                <a:off x="2334966" y="838728"/>
                <a:ext cx="5341716" cy="400110"/>
              </a:xfrm>
              <a:prstGeom prst="rect">
                <a:avLst/>
              </a:prstGeom>
              <a:noFill/>
            </p:spPr>
            <p:txBody>
              <a:bodyPr wrap="square">
                <a:spAutoFit/>
              </a:bodyPr>
              <a:lstStyle/>
              <a:p>
                <a:r>
                  <a:rPr lang="en-US" sz="2000" dirty="0">
                    <a:effectLst/>
                    <a:latin typeface="Arial" panose="020B0604020202020204" pitchFamily="34" charset="0"/>
                    <a:ea typeface="Times New Roman" panose="02020603050405020304" pitchFamily="18" charset="0"/>
                  </a:rPr>
                  <a:t>Cho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Chứng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minh</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dirty="0"/>
              </a:p>
            </p:txBody>
          </p:sp>
        </mc:Choice>
        <mc:Fallback>
          <p:sp>
            <p:nvSpPr>
              <p:cNvPr id="3" name="TextBox 2">
                <a:extLst>
                  <a:ext uri="{FF2B5EF4-FFF2-40B4-BE49-F238E27FC236}">
                    <a16:creationId xmlns:a16="http://schemas.microsoft.com/office/drawing/2014/main" id="{6CBEFAA8-19FA-961C-9082-1FA1E2A88EED}"/>
                  </a:ext>
                </a:extLst>
              </p:cNvPr>
              <p:cNvSpPr txBox="1">
                <a:spLocks noRot="1" noChangeAspect="1" noMove="1" noResize="1" noEditPoints="1" noAdjustHandles="1" noChangeArrowheads="1" noChangeShapeType="1" noTextEdit="1"/>
              </p:cNvSpPr>
              <p:nvPr/>
            </p:nvSpPr>
            <p:spPr>
              <a:xfrm>
                <a:off x="2334966" y="838728"/>
                <a:ext cx="5341716" cy="400110"/>
              </a:xfrm>
              <a:prstGeom prst="rect">
                <a:avLst/>
              </a:prstGeom>
              <a:blipFill>
                <a:blip r:embed="rId3"/>
                <a:stretch>
                  <a:fillRect l="-1142"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3887592-A654-F291-1B74-61EEBD834DB2}"/>
                  </a:ext>
                </a:extLst>
              </p:cNvPr>
              <p:cNvSpPr txBox="1"/>
              <p:nvPr/>
            </p:nvSpPr>
            <p:spPr>
              <a:xfrm>
                <a:off x="1262973" y="2571750"/>
                <a:ext cx="6618052" cy="2055884"/>
              </a:xfrm>
              <a:prstGeom prst="rect">
                <a:avLst/>
              </a:prstGeom>
              <a:noFill/>
            </p:spPr>
            <p:txBody>
              <a:bodyPr wrap="square">
                <a:spAutoFit/>
              </a:bodyPr>
              <a:lstStyle/>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suy ra</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E3887592-A654-F291-1B74-61EEBD834DB2}"/>
                  </a:ext>
                </a:extLst>
              </p:cNvPr>
              <p:cNvSpPr txBox="1">
                <a:spLocks noRot="1" noChangeAspect="1" noMove="1" noResize="1" noEditPoints="1" noAdjustHandles="1" noChangeArrowheads="1" noChangeShapeType="1" noTextEdit="1"/>
              </p:cNvSpPr>
              <p:nvPr/>
            </p:nvSpPr>
            <p:spPr>
              <a:xfrm>
                <a:off x="1262973" y="2571750"/>
                <a:ext cx="6618052" cy="2055884"/>
              </a:xfrm>
              <a:prstGeom prst="rect">
                <a:avLst/>
              </a:prstGeom>
              <a:blipFill>
                <a:blip r:embed="rId4"/>
                <a:stretch>
                  <a:fillRect l="-921" b="-4154"/>
                </a:stretch>
              </a:blipFill>
            </p:spPr>
            <p:txBody>
              <a:bodyPr/>
              <a:lstStyle/>
              <a:p>
                <a:r>
                  <a:rPr lang="en-US">
                    <a:noFill/>
                  </a:rPr>
                  <a:t> </a:t>
                </a:r>
              </a:p>
            </p:txBody>
          </p:sp>
        </mc:Fallback>
      </mc:AlternateContent>
    </p:spTree>
    <p:extLst>
      <p:ext uri="{BB962C8B-B14F-4D97-AF65-F5344CB8AC3E}">
        <p14:creationId xmlns:p14="http://schemas.microsoft.com/office/powerpoint/2010/main" val="422932482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846448" y="2342618"/>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10228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11</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10</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≥4−2</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102289"/>
              </a:xfrm>
              <a:prstGeom prst="rect">
                <a:avLst/>
              </a:prstGeom>
              <a:blipFill>
                <a:blip r:embed="rId3"/>
                <a:stretch>
                  <a:fillRect l="-769" b="-82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2670483" y="2238521"/>
                <a:ext cx="5154004" cy="2434897"/>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11&gt;10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11</m:t>
                        </m:r>
                      </m:e>
                    </m:rad>
                    <m:r>
                      <a:rPr lang="pt-BR" sz="2000" i="1">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10</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11</m:t>
                        </m:r>
                      </m:e>
                    </m:rad>
                    <m:r>
                      <a:rPr lang="pt-BR" sz="20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3</m:t>
                        </m:r>
                      </m:e>
                    </m:rad>
                    <m:r>
                      <a:rPr lang="pt-BR" sz="2000" i="1">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10</m:t>
                        </m:r>
                      </m:e>
                    </m:rad>
                    <m:r>
                      <a:rPr lang="pt-BR" sz="2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b) Có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≥3</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nl-NL" sz="2000" i="1">
                            <a:latin typeface="Cambria Math" panose="02040503050406030204" pitchFamily="18" charset="0"/>
                            <a:ea typeface="Times New Roman" panose="02020603050405020304" pitchFamily="18" charset="0"/>
                            <a:cs typeface="Arial" panose="020B0604020202020204" pitchFamily="34" charset="0"/>
                          </a:rPr>
                          <m:t>𝑎</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−2</m:t>
                    </m:r>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+1≥3−2</m:t>
                    </m:r>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−1</m:t>
                            </m:r>
                          </m:e>
                        </m:d>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≥4−2</m:t>
                    </m:r>
                    <m:r>
                      <a:rPr lang="nl-NL" sz="2000" i="1">
                        <a:latin typeface="Cambria Math" panose="02040503050406030204" pitchFamily="18" charset="0"/>
                        <a:ea typeface="Calibri" panose="020F0502020204030204" pitchFamily="34" charset="0"/>
                        <a:cs typeface="Arial" panose="020B0604020202020204" pitchFamily="34" charset="0"/>
                      </a:rPr>
                      <m:t>𝑎</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2670483" y="2238521"/>
                <a:ext cx="5154004" cy="2434897"/>
              </a:xfrm>
              <a:prstGeom prst="rect">
                <a:avLst/>
              </a:prstGeom>
              <a:blipFill>
                <a:blip r:embed="rId4"/>
                <a:stretch>
                  <a:fillRect l="-1182" b="-3500"/>
                </a:stretch>
              </a:blipFill>
            </p:spPr>
            <p:txBody>
              <a:bodyPr/>
              <a:lstStyle/>
              <a:p>
                <a:r>
                  <a:rPr lang="en-US">
                    <a:noFill/>
                  </a:rPr>
                  <a:t> </a:t>
                </a:r>
              </a:p>
            </p:txBody>
          </p:sp>
        </mc:Fallback>
      </mc:AlternateContent>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4</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78416193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&gt;0</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64787" y="2358661"/>
                <a:ext cx="6542283"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Khi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dấu của hiệu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mang dấu dương.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b) </a:t>
                </a:r>
                <a:r>
                  <a:rPr lang="nl-NL" sz="2000" dirty="0" err="1">
                    <a:latin typeface="Arial" panose="020B0604020202020204" pitchFamily="34" charset="0"/>
                    <a:ea typeface="Calibri" panose="020F0502020204030204" pitchFamily="34" charset="0"/>
                    <a:cs typeface="Times New Roman" panose="02020603050405020304" pitchFamily="18" charset="0"/>
                  </a:rPr>
                  <a:t>Vì</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nl-NL" sz="2000" i="1">
                        <a:latin typeface="Cambria Math" panose="02040503050406030204" pitchFamily="18" charset="0"/>
                        <a:ea typeface="Times New Roman" panose="02020603050405020304" pitchFamily="18" charset="0"/>
                        <a:cs typeface="Arial" panose="020B0604020202020204" pitchFamily="34" charset="0"/>
                      </a:rPr>
                      <m:t>𝑏𝑐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64787" y="2358661"/>
                <a:ext cx="6542283" cy="2345001"/>
              </a:xfrm>
              <a:prstGeom prst="rect">
                <a:avLst/>
              </a:prstGeom>
              <a:blipFill>
                <a:blip r:embed="rId4"/>
                <a:stretch>
                  <a:fillRect l="-1025" b="-3636"/>
                </a:stretch>
              </a:blipFill>
            </p:spPr>
            <p:txBody>
              <a:bodyPr/>
              <a:lstStyle/>
              <a:p>
                <a:r>
                  <a:rPr lang="en-US">
                    <a:noFill/>
                  </a:rPr>
                  <a:t> </a:t>
                </a:r>
              </a:p>
            </p:txBody>
          </p:sp>
        </mc:Fallback>
      </mc:AlternateContent>
    </p:spTree>
    <p:extLst>
      <p:ext uri="{BB962C8B-B14F-4D97-AF65-F5344CB8AC3E}">
        <p14:creationId xmlns:p14="http://schemas.microsoft.com/office/powerpoint/2010/main" val="403601577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662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640162" y="881095"/>
                <a:ext cx="7863676" cy="4037772"/>
              </a:xfrm>
              <a:prstGeom prst="rect">
                <a:avLst/>
              </a:prstGeom>
              <a:noFill/>
            </p:spPr>
            <p:txBody>
              <a:bodyPr wrap="square">
                <a:spAutoFit/>
              </a:bodyPr>
              <a:lstStyle/>
              <a:p>
                <a:pPr algn="just">
                  <a:lnSpc>
                    <a:spcPct val="150000"/>
                  </a:lnSpc>
                  <a:spcBef>
                    <a:spcPts val="600"/>
                  </a:spcBef>
                  <a:spcAft>
                    <a:spcPts val="600"/>
                  </a:spcAft>
                </a:pPr>
                <a:r>
                  <a:rPr lang="nl-NL" sz="2000" dirty="0" err="1">
                    <a:effectLst/>
                    <a:latin typeface="Arial" panose="020B0604020202020204" pitchFamily="34" charset="0"/>
                    <a:ea typeface="Calibri" panose="020F0502020204030204" pitchFamily="34" charset="0"/>
                    <a:cs typeface="Times New Roman" panose="02020603050405020304" pitchFamily="18" charset="0"/>
                  </a:rPr>
                  <a:t>Khi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cả</a:t>
                </a:r>
                <a:r>
                  <a:rPr lang="nl-NL" sz="2000" dirty="0">
                    <a:effectLst/>
                    <a:latin typeface="Arial" panose="020B0604020202020204" pitchFamily="34" charset="0"/>
                    <a:ea typeface="Calibri" panose="020F0502020204030204" pitchFamily="34" charset="0"/>
                    <a:cs typeface="Times New Roman" panose="02020603050405020304" pitchFamily="18" charset="0"/>
                  </a:rPr>
                  <a:t> 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vế</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số</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dương</a:t>
                </a:r>
                <a:r>
                  <a:rPr lang="nl-NL" sz="2000" dirty="0">
                    <a:effectLst/>
                    <a:latin typeface="Arial" panose="020B0604020202020204" pitchFamily="34" charset="0"/>
                    <a:ea typeface="Calibri" panose="020F0502020204030204" pitchFamily="34" charset="0"/>
                    <a:cs typeface="Times New Roman" panose="02020603050405020304" pitchFamily="18" charset="0"/>
                  </a:rPr>
                  <a:t>, ta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đã</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cho</a:t>
                </a:r>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Với ba số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𝑐</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mà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640162" y="881095"/>
                <a:ext cx="7863676" cy="4037772"/>
              </a:xfrm>
              <a:prstGeom prst="rect">
                <a:avLst/>
              </a:prstGeom>
              <a:blipFill>
                <a:blip r:embed="rId3"/>
                <a:stretch>
                  <a:fillRect l="-775" r="-853" b="-1813"/>
                </a:stretch>
              </a:blipFill>
            </p:spPr>
            <p:txBody>
              <a:bodyPr/>
              <a:lstStyle/>
              <a:p>
                <a:r>
                  <a:rPr lang="en-US">
                    <a:noFill/>
                  </a:rPr>
                  <a:t> </a:t>
                </a:r>
              </a:p>
            </p:txBody>
          </p:sp>
        </mc:Fallback>
      </mc:AlternateContent>
    </p:spTree>
    <p:extLst>
      <p:ext uri="{BB962C8B-B14F-4D97-AF65-F5344CB8AC3E}">
        <p14:creationId xmlns:p14="http://schemas.microsoft.com/office/powerpoint/2010/main" val="290629030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2264752" y="424531"/>
                <a:ext cx="5352737" cy="619721"/>
              </a:xfrm>
              <a:prstGeom prst="rect">
                <a:avLst/>
              </a:prstGeom>
              <a:noFill/>
            </p:spPr>
            <p:txBody>
              <a:bodyPr wrap="square">
                <a:spAutoFit/>
              </a:bodyPr>
              <a:lstStyle/>
              <a:p>
                <a:pPr lvl="0" algn="just">
                  <a:lnSpc>
                    <a:spcPct val="200000"/>
                  </a:lnSpc>
                  <a:spcAft>
                    <a:spcPts val="800"/>
                  </a:spcAft>
                </a:pPr>
                <a:r>
                  <a:rPr lang="en-US" sz="2000" dirty="0">
                    <a:latin typeface="Arial" panose="020B0604020202020204" pitchFamily="34" charset="0"/>
                    <a:ea typeface="Times New Roman" panose="02020603050405020304" pitchFamily="18" charset="0"/>
                  </a:rPr>
                  <a:t>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&lt;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+1&lt;2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en-US" sz="2000" i="1">
                        <a:latin typeface="Cambria Math" panose="02040503050406030204" pitchFamily="18" charset="0"/>
                        <a:ea typeface="Times New Roman" panose="02020603050405020304" pitchFamily="18" charset="0"/>
                        <a:cs typeface="Arial" panose="020B0604020202020204" pitchFamily="34" charset="0"/>
                      </a:rPr>
                      <m:t>+1</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2264752" y="424531"/>
                <a:ext cx="5352737" cy="619721"/>
              </a:xfrm>
              <a:prstGeom prst="rect">
                <a:avLst/>
              </a:prstGeom>
              <a:blipFill>
                <a:blip r:embed="rId3"/>
                <a:stretch>
                  <a:fillRect l="-1253" b="-16832"/>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1629085" y="1434361"/>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01496" y="644142"/>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6</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2807969" y="1388635"/>
                <a:ext cx="5261372" cy="504305"/>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+1&lt;2</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2807969" y="1388635"/>
                <a:ext cx="5261372" cy="504305"/>
              </a:xfrm>
              <a:prstGeom prst="rect">
                <a:avLst/>
              </a:prstGeom>
              <a:blipFill>
                <a:blip r:embed="rId4"/>
                <a:stretch>
                  <a:fillRect l="-1275" b="-1927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239C1FDB-4F45-D134-02E5-B83E43DBEBF9}"/>
              </a:ext>
            </a:extLst>
          </p:cNvPr>
          <p:cNvSpPr/>
          <p:nvPr/>
        </p:nvSpPr>
        <p:spPr>
          <a:xfrm rot="2165">
            <a:off x="4074613" y="3141003"/>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Rounded Rectangle 100">
            <a:extLst>
              <a:ext uri="{FF2B5EF4-FFF2-40B4-BE49-F238E27FC236}">
                <a16:creationId xmlns:a16="http://schemas.microsoft.com/office/drawing/2014/main" id="{716DEA26-165F-B37A-1EA2-122349C4E7CE}"/>
              </a:ext>
            </a:extLst>
          </p:cNvPr>
          <p:cNvSpPr/>
          <p:nvPr/>
        </p:nvSpPr>
        <p:spPr>
          <a:xfrm>
            <a:off x="562348" y="2314575"/>
            <a:ext cx="1648417"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000" b="1" kern="1200" dirty="0">
                <a:solidFill>
                  <a:srgbClr val="E719C2"/>
                </a:solidFill>
                <a:latin typeface="Arial" panose="020B0604020202020204" pitchFamily="34" charset="0"/>
                <a:cs typeface="Arial" panose="020B0604020202020204" pitchFamily="34" charset="0"/>
              </a:rPr>
              <a:t>5</a:t>
            </a:r>
            <a:endPar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03CB187-7763-8194-9FB9-CB709065302A}"/>
                  </a:ext>
                </a:extLst>
              </p:cNvPr>
              <p:cNvSpPr txBox="1"/>
              <p:nvPr/>
            </p:nvSpPr>
            <p:spPr>
              <a:xfrm>
                <a:off x="2435203" y="2237323"/>
                <a:ext cx="5011837" cy="50430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D03CB187-7763-8194-9FB9-CB709065302A}"/>
                  </a:ext>
                </a:extLst>
              </p:cNvPr>
              <p:cNvSpPr txBox="1">
                <a:spLocks noRot="1" noChangeAspect="1" noMove="1" noResize="1" noEditPoints="1" noAdjustHandles="1" noChangeArrowheads="1" noChangeShapeType="1" noTextEdit="1"/>
              </p:cNvSpPr>
              <p:nvPr/>
            </p:nvSpPr>
            <p:spPr>
              <a:xfrm>
                <a:off x="2435203" y="2237323"/>
                <a:ext cx="5011837" cy="504305"/>
              </a:xfrm>
              <a:prstGeom prst="rect">
                <a:avLst/>
              </a:prstGeom>
              <a:blipFill>
                <a:blip r:embed="rId5"/>
                <a:stretch>
                  <a:fillRect l="-1215" b="-19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4A67D65-9994-7238-9409-A706EFD64DD2}"/>
                  </a:ext>
                </a:extLst>
              </p:cNvPr>
              <p:cNvSpPr txBox="1"/>
              <p:nvPr/>
            </p:nvSpPr>
            <p:spPr>
              <a:xfrm>
                <a:off x="3107892" y="3713455"/>
                <a:ext cx="2928215" cy="1113895"/>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pt-BR" sz="2000" i="1">
                        <a:effectLst/>
                        <a:latin typeface="Cambria Math" panose="02040503050406030204" pitchFamily="18" charset="0"/>
                        <a:ea typeface="Calibri" panose="020F0502020204030204" pitchFamily="34" charset="0"/>
                        <a:cs typeface="Arial" panose="020B0604020202020204" pitchFamily="34" charset="0"/>
                      </a:rPr>
                      <m:t>5</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−2≤5</m:t>
                    </m:r>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−2</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54A67D65-9994-7238-9409-A706EFD64DD2}"/>
                  </a:ext>
                </a:extLst>
              </p:cNvPr>
              <p:cNvSpPr txBox="1">
                <a:spLocks noRot="1" noChangeAspect="1" noMove="1" noResize="1" noEditPoints="1" noAdjustHandles="1" noChangeArrowheads="1" noChangeShapeType="1" noTextEdit="1"/>
              </p:cNvSpPr>
              <p:nvPr/>
            </p:nvSpPr>
            <p:spPr>
              <a:xfrm>
                <a:off x="3107892" y="3713455"/>
                <a:ext cx="2928215" cy="1113895"/>
              </a:xfrm>
              <a:prstGeom prst="rect">
                <a:avLst/>
              </a:prstGeom>
              <a:blipFill>
                <a:blip r:embed="rId6"/>
                <a:stretch>
                  <a:fillRect l="-2292" b="-8743"/>
                </a:stretch>
              </a:blipFill>
            </p:spPr>
            <p:txBody>
              <a:bodyPr/>
              <a:lstStyle/>
              <a:p>
                <a:r>
                  <a:rPr lang="en-US">
                    <a:noFill/>
                  </a:rPr>
                  <a:t> </a:t>
                </a:r>
              </a:p>
            </p:txBody>
          </p:sp>
        </mc:Fallback>
      </mc:AlternateContent>
    </p:spTree>
    <p:extLst>
      <p:ext uri="{BB962C8B-B14F-4D97-AF65-F5344CB8AC3E}">
        <p14:creationId xmlns:p14="http://schemas.microsoft.com/office/powerpoint/2010/main" val="35798083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P spid="2" grpId="0" animBg="1"/>
      <p:bldP spid="3"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3016390" y="442550"/>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C39A7A7-DBF6-33E5-32F5-60C443EFE68C}"/>
                  </a:ext>
                </a:extLst>
              </p:cNvPr>
              <p:cNvSpPr txBox="1"/>
              <p:nvPr/>
            </p:nvSpPr>
            <p:spPr>
              <a:xfrm>
                <a:off x="405114" y="1151425"/>
                <a:ext cx="8333772" cy="1530227"/>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Để biểu thị cân nặng của con voi hơn tổng cân nặng của cả con hổ và con tê giác đen, bạn Minh đã viết: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5 000&gt;200+450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Hệ thức dạng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5 000&gt;200+450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gợi nên khái niệm gì trong toán học?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EC39A7A7-DBF6-33E5-32F5-60C443EFE68C}"/>
                  </a:ext>
                </a:extLst>
              </p:cNvPr>
              <p:cNvSpPr txBox="1">
                <a:spLocks noRot="1" noChangeAspect="1" noMove="1" noResize="1" noEditPoints="1" noAdjustHandles="1" noChangeArrowheads="1" noChangeShapeType="1" noTextEdit="1"/>
              </p:cNvSpPr>
              <p:nvPr/>
            </p:nvSpPr>
            <p:spPr>
              <a:xfrm>
                <a:off x="405114" y="1151425"/>
                <a:ext cx="8333772" cy="1530227"/>
              </a:xfrm>
              <a:prstGeom prst="rect">
                <a:avLst/>
              </a:prstGeom>
              <a:blipFill>
                <a:blip r:embed="rId3"/>
                <a:stretch>
                  <a:fillRect l="-731" r="-731" b="-597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4A95C7D-E3B8-A463-FFCC-9A3B3648DBB8}"/>
              </a:ext>
            </a:extLst>
          </p:cNvPr>
          <p:cNvPicPr>
            <a:picLocks noChangeAspect="1"/>
          </p:cNvPicPr>
          <p:nvPr/>
        </p:nvPicPr>
        <p:blipFill>
          <a:blip r:embed="rId4"/>
          <a:stretch>
            <a:fillRect/>
          </a:stretch>
        </p:blipFill>
        <p:spPr>
          <a:xfrm>
            <a:off x="997475" y="2707925"/>
            <a:ext cx="7149049" cy="2115125"/>
          </a:xfrm>
          <a:prstGeom prst="rect">
            <a:avLst/>
          </a:prstGeom>
        </p:spPr>
      </p:pic>
    </p:spTree>
    <p:extLst>
      <p:ext uri="{BB962C8B-B14F-4D97-AF65-F5344CB8AC3E}">
        <p14:creationId xmlns:p14="http://schemas.microsoft.com/office/powerpoint/2010/main" val="24851933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5</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Cho bất đẳng thức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số thực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&lt;0</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Xác định dấu của hiệu: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Hãy so sánh: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76362" y="2479153"/>
                <a:ext cx="6542283" cy="2268057"/>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Khi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&lt;0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&lt;0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dấu của hiệu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mang dấu âm.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000" dirty="0">
                    <a:latin typeface="Arial" panose="020B0604020202020204" pitchFamily="34" charset="0"/>
                    <a:ea typeface="Calibri" panose="020F0502020204030204" pitchFamily="34" charset="0"/>
                  </a:rPr>
                  <a:t>b) </a:t>
                </a:r>
                <a:r>
                  <a:rPr lang="nl-NL" sz="2000" dirty="0" err="1">
                    <a:latin typeface="Arial" panose="020B0604020202020204" pitchFamily="34" charset="0"/>
                    <a:ea typeface="Calibri" panose="020F0502020204030204" pitchFamily="34" charset="0"/>
                  </a:rPr>
                  <a:t>Vì</a:t>
                </a:r>
                <a:r>
                  <a:rPr lang="nl-NL" sz="2000" dirty="0">
                    <a:latin typeface="Arial" panose="020B0604020202020204" pitchFamily="34" charset="0"/>
                    <a:ea typeface="Calibri" panose="020F050202020403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nl-NL" sz="2000" i="1">
                        <a:latin typeface="Cambria Math" panose="02040503050406030204" pitchFamily="18" charset="0"/>
                        <a:ea typeface="Calibri" panose="020F0502020204030204" pitchFamily="34" charset="0"/>
                        <a:cs typeface="Arial" panose="020B0604020202020204" pitchFamily="34" charset="0"/>
                      </a:rPr>
                      <m:t>&lt;0</m:t>
                    </m:r>
                  </m:oMath>
                </a14:m>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nên</a:t>
                </a:r>
                <a:r>
                  <a:rPr lang="nl-NL"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&lt;</m:t>
                    </m:r>
                    <m:r>
                      <a:rPr lang="nl-NL" sz="2000" i="1">
                        <a:latin typeface="Cambria Math" panose="02040503050406030204" pitchFamily="18" charset="0"/>
                        <a:ea typeface="Times New Roman" panose="02020603050405020304" pitchFamily="18" charset="0"/>
                        <a:cs typeface="Arial" panose="020B0604020202020204" pitchFamily="34" charset="0"/>
                      </a:rPr>
                      <m:t>𝑏𝑐</m:t>
                    </m:r>
                  </m:oMath>
                </a14:m>
                <a:r>
                  <a:rPr lang="nl-NL"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76362" y="2479153"/>
                <a:ext cx="6542283" cy="2268057"/>
              </a:xfrm>
              <a:prstGeom prst="rect">
                <a:avLst/>
              </a:prstGeom>
              <a:blipFill>
                <a:blip r:embed="rId4"/>
                <a:stretch>
                  <a:fillRect l="-1025" b="-4032"/>
                </a:stretch>
              </a:blipFill>
            </p:spPr>
            <p:txBody>
              <a:bodyPr/>
              <a:lstStyle/>
              <a:p>
                <a:r>
                  <a:rPr lang="en-US">
                    <a:noFill/>
                  </a:rPr>
                  <a:t> </a:t>
                </a:r>
              </a:p>
            </p:txBody>
          </p:sp>
        </mc:Fallback>
      </mc:AlternateContent>
    </p:spTree>
    <p:extLst>
      <p:ext uri="{BB962C8B-B14F-4D97-AF65-F5344CB8AC3E}">
        <p14:creationId xmlns:p14="http://schemas.microsoft.com/office/powerpoint/2010/main" val="25920645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662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640162" y="881095"/>
                <a:ext cx="7863676" cy="4037772"/>
              </a:xfrm>
              <a:prstGeom prst="rect">
                <a:avLst/>
              </a:prstGeom>
              <a:noFill/>
            </p:spPr>
            <p:txBody>
              <a:bodyPr wrap="square">
                <a:spAutoFit/>
              </a:bodyPr>
              <a:lstStyle/>
              <a:p>
                <a:pPr algn="just">
                  <a:lnSpc>
                    <a:spcPct val="150000"/>
                  </a:lnSpc>
                  <a:spcBef>
                    <a:spcPts val="600"/>
                  </a:spcBef>
                  <a:spcAft>
                    <a:spcPts val="600"/>
                  </a:spcAft>
                </a:pPr>
                <a:r>
                  <a:rPr lang="nl-NL" sz="2000" dirty="0" err="1">
                    <a:effectLst/>
                    <a:latin typeface="Arial" panose="020B0604020202020204" pitchFamily="34" charset="0"/>
                    <a:ea typeface="Calibri" panose="020F0502020204030204" pitchFamily="34" charset="0"/>
                    <a:cs typeface="Times New Roman" panose="02020603050405020304" pitchFamily="18" charset="0"/>
                  </a:rPr>
                  <a:t>Khi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cả</a:t>
                </a:r>
                <a:r>
                  <a:rPr lang="nl-NL" sz="2000" dirty="0">
                    <a:effectLst/>
                    <a:latin typeface="Arial" panose="020B0604020202020204" pitchFamily="34" charset="0"/>
                    <a:ea typeface="Calibri" panose="020F0502020204030204" pitchFamily="34" charset="0"/>
                    <a:cs typeface="Times New Roman" panose="02020603050405020304" pitchFamily="18" charset="0"/>
                  </a:rPr>
                  <a:t> 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vế</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số</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âm</a:t>
                </a:r>
                <a:r>
                  <a:rPr lang="nl-NL" sz="2000" dirty="0">
                    <a:effectLst/>
                    <a:latin typeface="Arial" panose="020B0604020202020204" pitchFamily="34" charset="0"/>
                    <a:ea typeface="Calibri" panose="020F0502020204030204" pitchFamily="34" charset="0"/>
                    <a:cs typeface="Times New Roman" panose="02020603050405020304" pitchFamily="18" charset="0"/>
                  </a:rPr>
                  <a:t>, ta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ngược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đã</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cho</a:t>
                </a:r>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Với ba số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𝑐</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mà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640162" y="881095"/>
                <a:ext cx="7863676" cy="4037772"/>
              </a:xfrm>
              <a:prstGeom prst="rect">
                <a:avLst/>
              </a:prstGeom>
              <a:blipFill>
                <a:blip r:embed="rId3"/>
                <a:stretch>
                  <a:fillRect l="-775" r="-853" b="-1813"/>
                </a:stretch>
              </a:blipFill>
            </p:spPr>
            <p:txBody>
              <a:bodyPr/>
              <a:lstStyle/>
              <a:p>
                <a:r>
                  <a:rPr lang="en-US">
                    <a:noFill/>
                  </a:rPr>
                  <a:t> </a:t>
                </a:r>
              </a:p>
            </p:txBody>
          </p:sp>
        </mc:Fallback>
      </mc:AlternateContent>
    </p:spTree>
    <p:extLst>
      <p:ext uri="{BB962C8B-B14F-4D97-AF65-F5344CB8AC3E}">
        <p14:creationId xmlns:p14="http://schemas.microsoft.com/office/powerpoint/2010/main" val="15674847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2244087"/>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01496" y="644142"/>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7</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1314003" y="3060406"/>
                <a:ext cx="6515993" cy="1337867"/>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&gt;−3</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Vậy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+19&gt;−3</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+19</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−8&gt;−2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1314003" y="3060406"/>
                <a:ext cx="6515993" cy="1337867"/>
              </a:xfrm>
              <a:prstGeom prst="rect">
                <a:avLst/>
              </a:prstGeom>
              <a:blipFill>
                <a:blip r:embed="rId3"/>
                <a:stretch>
                  <a:fillRect l="-1030" b="-6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1314003" y="467918"/>
                <a:ext cx="6515993" cy="1337867"/>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+19&gt;−3</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+19</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−8&gt;−2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1314003" y="467918"/>
                <a:ext cx="6515993" cy="1337867"/>
              </a:xfrm>
              <a:prstGeom prst="rect">
                <a:avLst/>
              </a:prstGeom>
              <a:blipFill>
                <a:blip r:embed="rId4"/>
                <a:stretch>
                  <a:fillRect l="-1030" b="-7306"/>
                </a:stretch>
              </a:blipFill>
            </p:spPr>
            <p:txBody>
              <a:bodyPr/>
              <a:lstStyle/>
              <a:p>
                <a:r>
                  <a:rPr lang="en-US">
                    <a:noFill/>
                  </a:rPr>
                  <a:t> </a:t>
                </a:r>
              </a:p>
            </p:txBody>
          </p:sp>
        </mc:Fallback>
      </mc:AlternateContent>
    </p:spTree>
    <p:extLst>
      <p:ext uri="{BB962C8B-B14F-4D97-AF65-F5344CB8AC3E}">
        <p14:creationId xmlns:p14="http://schemas.microsoft.com/office/powerpoint/2010/main" val="2098262384"/>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2" name="Google Shape;1913;p42">
            <a:extLst>
              <a:ext uri="{FF2B5EF4-FFF2-40B4-BE49-F238E27FC236}">
                <a16:creationId xmlns:a16="http://schemas.microsoft.com/office/drawing/2014/main" id="{239C1FDB-4F45-D134-02E5-B83E43DBEBF9}"/>
              </a:ext>
            </a:extLst>
          </p:cNvPr>
          <p:cNvSpPr/>
          <p:nvPr/>
        </p:nvSpPr>
        <p:spPr>
          <a:xfrm rot="2165">
            <a:off x="632119" y="2113172"/>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Rounded Rectangle 100">
            <a:extLst>
              <a:ext uri="{FF2B5EF4-FFF2-40B4-BE49-F238E27FC236}">
                <a16:creationId xmlns:a16="http://schemas.microsoft.com/office/drawing/2014/main" id="{716DEA26-165F-B37A-1EA2-122349C4E7CE}"/>
              </a:ext>
            </a:extLst>
          </p:cNvPr>
          <p:cNvSpPr/>
          <p:nvPr/>
        </p:nvSpPr>
        <p:spPr>
          <a:xfrm>
            <a:off x="1129507" y="879315"/>
            <a:ext cx="2204002"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6</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03CB187-7763-8194-9FB9-CB709065302A}"/>
                  </a:ext>
                </a:extLst>
              </p:cNvPr>
              <p:cNvSpPr txBox="1"/>
              <p:nvPr/>
            </p:nvSpPr>
            <p:spPr>
              <a:xfrm>
                <a:off x="3592964" y="879315"/>
                <a:ext cx="5011837" cy="504177"/>
              </a:xfrm>
              <a:prstGeom prst="rect">
                <a:avLst/>
              </a:prstGeom>
              <a:noFill/>
            </p:spPr>
            <p:txBody>
              <a:bodyPr wrap="square">
                <a:spAutoFit/>
              </a:bodyPr>
              <a:lstStyle/>
              <a:p>
                <a:pPr lvl="0" algn="just">
                  <a:lnSpc>
                    <a:spcPct val="150000"/>
                  </a:lnSpc>
                  <a:spcAft>
                    <a:spcPts val="800"/>
                  </a:spcAft>
                  <a:defRPr/>
                </a:pPr>
                <a:r>
                  <a:rPr lang="en-US" sz="2000" dirty="0">
                    <a:latin typeface="Arial" panose="020B0604020202020204" pitchFamily="34" charset="0"/>
                    <a:ea typeface="Times New Roman" panose="02020603050405020304" pitchFamily="18" charset="0"/>
                  </a:rPr>
                  <a:t>Cho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−1</m:t>
                    </m:r>
                  </m:oMath>
                </a14:m>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6" name="TextBox 5">
                <a:extLst>
                  <a:ext uri="{FF2B5EF4-FFF2-40B4-BE49-F238E27FC236}">
                    <a16:creationId xmlns:a16="http://schemas.microsoft.com/office/drawing/2014/main" id="{D03CB187-7763-8194-9FB9-CB709065302A}"/>
                  </a:ext>
                </a:extLst>
              </p:cNvPr>
              <p:cNvSpPr txBox="1">
                <a:spLocks noRot="1" noChangeAspect="1" noMove="1" noResize="1" noEditPoints="1" noAdjustHandles="1" noChangeArrowheads="1" noChangeShapeType="1" noTextEdit="1"/>
              </p:cNvSpPr>
              <p:nvPr/>
            </p:nvSpPr>
            <p:spPr>
              <a:xfrm>
                <a:off x="3592964" y="879315"/>
                <a:ext cx="5011837" cy="504177"/>
              </a:xfrm>
              <a:prstGeom prst="rect">
                <a:avLst/>
              </a:prstGeom>
              <a:blipFill>
                <a:blip r:embed="rId3"/>
                <a:stretch>
                  <a:fillRect l="-1215" b="-19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4A67D65-9994-7238-9409-A706EFD64DD2}"/>
                  </a:ext>
                </a:extLst>
              </p:cNvPr>
              <p:cNvSpPr txBox="1"/>
              <p:nvPr/>
            </p:nvSpPr>
            <p:spPr>
              <a:xfrm>
                <a:off x="3107891" y="1960339"/>
                <a:ext cx="4334630" cy="2575705"/>
              </a:xfrm>
              <a:prstGeom prst="rect">
                <a:avLst/>
              </a:prstGeom>
              <a:noFill/>
            </p:spPr>
            <p:txBody>
              <a:bodyPr wrap="square">
                <a:spAutoFit/>
              </a:bodyPr>
              <a:lstStyle/>
              <a:p>
                <a:pPr algn="just">
                  <a:lnSpc>
                    <a:spcPct val="2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en-US" sz="2000" dirty="0">
                    <a:latin typeface="Arial" panose="020B0604020202020204" pitchFamily="34" charset="0"/>
                    <a:ea typeface="Calibri" panose="020F0502020204030204" pitchFamily="34" charset="0"/>
                    <a:cs typeface="Times New Roman" panose="02020603050405020304" pitchFamily="18" charset="0"/>
                  </a:rPr>
                  <a:t>Khi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−2</m:t>
                    </m:r>
                    <m:r>
                      <a:rPr lang="en-US" sz="2000" i="1">
                        <a:latin typeface="Cambria Math" panose="02040503050406030204" pitchFamily="18" charset="0"/>
                        <a:ea typeface="Calibri" panose="020F0502020204030204" pitchFamily="34" charset="0"/>
                        <a:cs typeface="Arial" panose="020B0604020202020204" pitchFamily="34" charset="0"/>
                      </a:rPr>
                      <m:t>𝑎</m:t>
                    </m:r>
                    <m:r>
                      <a:rPr lang="en-US" sz="2000" i="1">
                        <a:latin typeface="Cambria Math" panose="02040503050406030204" pitchFamily="18" charset="0"/>
                        <a:ea typeface="Calibri" panose="020F0502020204030204" pitchFamily="34" charset="0"/>
                        <a:cs typeface="Arial" panose="020B0604020202020204" pitchFamily="34" charset="0"/>
                      </a:rPr>
                      <m:t>+1≥</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+1−2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54A67D65-9994-7238-9409-A706EFD64DD2}"/>
                  </a:ext>
                </a:extLst>
              </p:cNvPr>
              <p:cNvSpPr txBox="1">
                <a:spLocks noRot="1" noChangeAspect="1" noMove="1" noResize="1" noEditPoints="1" noAdjustHandles="1" noChangeArrowheads="1" noChangeShapeType="1" noTextEdit="1"/>
              </p:cNvSpPr>
              <p:nvPr/>
            </p:nvSpPr>
            <p:spPr>
              <a:xfrm>
                <a:off x="3107891" y="1960339"/>
                <a:ext cx="4334630" cy="2575705"/>
              </a:xfrm>
              <a:prstGeom prst="rect">
                <a:avLst/>
              </a:prstGeom>
              <a:blipFill>
                <a:blip r:embed="rId4"/>
                <a:stretch>
                  <a:fillRect l="-1547" b="-3555"/>
                </a:stretch>
              </a:blipFill>
            </p:spPr>
            <p:txBody>
              <a:bodyPr/>
              <a:lstStyle/>
              <a:p>
                <a:r>
                  <a:rPr lang="en-US">
                    <a:noFill/>
                  </a:rPr>
                  <a:t> </a:t>
                </a:r>
              </a:p>
            </p:txBody>
          </p:sp>
        </mc:Fallback>
      </mc:AlternateContent>
    </p:spTree>
    <p:extLst>
      <p:ext uri="{BB962C8B-B14F-4D97-AF65-F5344CB8AC3E}">
        <p14:creationId xmlns:p14="http://schemas.microsoft.com/office/powerpoint/2010/main" val="2508130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1222347" y="52964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6</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243291"/>
                <a:ext cx="5345553" cy="163281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243291"/>
                <a:ext cx="5345553" cy="1632819"/>
              </a:xfrm>
              <a:prstGeom prst="rect">
                <a:avLst/>
              </a:prstGeom>
              <a:blipFill>
                <a:blip r:embed="rId3"/>
                <a:stretch>
                  <a:fillRect l="-1140"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24959" y="223640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166417" y="2035486"/>
                <a:ext cx="4741127" cy="2169825"/>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Lại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nl-NL" sz="2000" dirty="0">
                    <a:latin typeface="Arial" panose="020B0604020202020204" pitchFamily="34" charset="0"/>
                    <a:ea typeface="Calibri" panose="020F0502020204030204" pitchFamily="34" charset="0"/>
                  </a:rPr>
                  <a:t>b) </a:t>
                </a:r>
                <a:r>
                  <a:rPr lang="nl-NL" sz="2000" dirty="0" err="1">
                    <a:latin typeface="Arial" panose="020B0604020202020204" pitchFamily="34" charset="0"/>
                    <a:ea typeface="Calibri" panose="020F0502020204030204" pitchFamily="34" charset="0"/>
                  </a:rPr>
                  <a:t>Vì</a:t>
                </a:r>
                <a:r>
                  <a:rPr lang="nl-NL" sz="2000" dirty="0">
                    <a:latin typeface="Arial" panose="020B0604020202020204" pitchFamily="34" charset="0"/>
                    <a:ea typeface="Calibri" panose="020F050202020403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nên</a:t>
                </a:r>
                <a:r>
                  <a:rPr lang="nl-NL"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166417" y="2035486"/>
                <a:ext cx="4741127" cy="2169825"/>
              </a:xfrm>
              <a:prstGeom prst="rect">
                <a:avLst/>
              </a:prstGeom>
              <a:blipFill>
                <a:blip r:embed="rId4"/>
                <a:stretch>
                  <a:fillRect l="-1285" b="-4213"/>
                </a:stretch>
              </a:blipFill>
            </p:spPr>
            <p:txBody>
              <a:bodyPr/>
              <a:lstStyle/>
              <a:p>
                <a:r>
                  <a:rPr lang="en-US">
                    <a:noFill/>
                  </a:rPr>
                  <a:t> </a:t>
                </a:r>
              </a:p>
            </p:txBody>
          </p:sp>
        </mc:Fallback>
      </mc:AlternateContent>
      <p:sp>
        <p:nvSpPr>
          <p:cNvPr id="2" name="Google Shape;2315;p42">
            <a:extLst>
              <a:ext uri="{FF2B5EF4-FFF2-40B4-BE49-F238E27FC236}">
                <a16:creationId xmlns:a16="http://schemas.microsoft.com/office/drawing/2014/main" id="{01631DFE-B40A-EEF9-0D02-A9A0B5CC95D0}"/>
              </a:ext>
            </a:extLst>
          </p:cNvPr>
          <p:cNvSpPr txBox="1">
            <a:spLocks noGrp="1"/>
          </p:cNvSpPr>
          <p:nvPr>
            <p:ph type="title"/>
          </p:nvPr>
        </p:nvSpPr>
        <p:spPr>
          <a:xfrm>
            <a:off x="836850" y="4290330"/>
            <a:ext cx="176606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10FCDAC-6E7E-9AE4-BA42-DFA433FE1CF5}"/>
                  </a:ext>
                </a:extLst>
              </p:cNvPr>
              <p:cNvSpPr txBox="1"/>
              <p:nvPr/>
            </p:nvSpPr>
            <p:spPr>
              <a:xfrm>
                <a:off x="2772137" y="4327509"/>
                <a:ext cx="3599725" cy="49834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lnSpc>
                    <a:spcPct val="150000"/>
                  </a:lnSpc>
                  <a:spcBef>
                    <a:spcPts val="600"/>
                  </a:spcBef>
                  <a:spcAft>
                    <a:spcPts val="600"/>
                  </a:spcAft>
                </a:pPr>
                <a:r>
                  <a:rPr lang="nl-NL"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Nếu </a:t>
                </a:r>
                <a14:m>
                  <m:oMath xmlns:m="http://schemas.openxmlformats.org/officeDocument/2006/math">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𝑎</m:t>
                    </m:r>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&gt;</m:t>
                    </m:r>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&gt;</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thì</a:t>
                </a:r>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&gt;</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D10FCDAC-6E7E-9AE4-BA42-DFA433FE1CF5}"/>
                  </a:ext>
                </a:extLst>
              </p:cNvPr>
              <p:cNvSpPr txBox="1">
                <a:spLocks noRot="1" noChangeAspect="1" noMove="1" noResize="1" noEditPoints="1" noAdjustHandles="1" noChangeArrowheads="1" noChangeShapeType="1" noTextEdit="1"/>
              </p:cNvSpPr>
              <p:nvPr/>
            </p:nvSpPr>
            <p:spPr>
              <a:xfrm>
                <a:off x="2772137" y="4327509"/>
                <a:ext cx="3599725" cy="4983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78736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2549700" y="658845"/>
                <a:ext cx="5508798" cy="619721"/>
              </a:xfrm>
              <a:prstGeom prst="rect">
                <a:avLst/>
              </a:prstGeom>
              <a:noFill/>
            </p:spPr>
            <p:txBody>
              <a:bodyPr wrap="square">
                <a:spAutoFit/>
              </a:bodyPr>
              <a:lstStyle/>
              <a:p>
                <a:pPr lvl="0" algn="just">
                  <a:lnSpc>
                    <a:spcPct val="200000"/>
                  </a:lnSpc>
                  <a:spcAft>
                    <a:spcPts val="800"/>
                  </a:spcAft>
                </a:pPr>
                <a:r>
                  <a:rPr lang="pt-BR" sz="2000">
                    <a:latin typeface="Arial" panose="020B0604020202020204" pitchFamily="34" charset="0"/>
                    <a:ea typeface="Times New Roman" panose="02020603050405020304" pitchFamily="18" charset="0"/>
                  </a:rPr>
                  <a:t>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pt-BR"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2549700" y="658845"/>
                <a:ext cx="5508798" cy="619721"/>
              </a:xfrm>
              <a:prstGeom prst="rect">
                <a:avLst/>
              </a:prstGeom>
              <a:blipFill>
                <a:blip r:embed="rId3"/>
                <a:stretch>
                  <a:fillRect l="-1106" b="-15686"/>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938427" y="2205771"/>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235973" y="878456"/>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8</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3166783" y="1842544"/>
                <a:ext cx="3870624" cy="2479205"/>
              </a:xfrm>
              <a:prstGeom prst="rect">
                <a:avLst/>
              </a:prstGeom>
              <a:noFill/>
            </p:spPr>
            <p:txBody>
              <a:bodyPr wrap="square">
                <a:spAutoFit/>
              </a:bodyPr>
              <a:lstStyle/>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Lại 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3166783" y="1842544"/>
                <a:ext cx="3870624" cy="2479205"/>
              </a:xfrm>
              <a:prstGeom prst="rect">
                <a:avLst/>
              </a:prstGeom>
              <a:blipFill>
                <a:blip r:embed="rId4"/>
                <a:stretch>
                  <a:fillRect l="-1575" b="-3194"/>
                </a:stretch>
              </a:blipFill>
            </p:spPr>
            <p:txBody>
              <a:bodyPr/>
              <a:lstStyle/>
              <a:p>
                <a:r>
                  <a:rPr lang="en-US">
                    <a:noFill/>
                  </a:rPr>
                  <a:t> </a:t>
                </a:r>
              </a:p>
            </p:txBody>
          </p:sp>
        </mc:Fallback>
      </mc:AlternateContent>
    </p:spTree>
    <p:extLst>
      <p:ext uri="{BB962C8B-B14F-4D97-AF65-F5344CB8AC3E}">
        <p14:creationId xmlns:p14="http://schemas.microsoft.com/office/powerpoint/2010/main" val="181558911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846448" y="2342618"/>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3016265" y="2250095"/>
                <a:ext cx="3892363" cy="2152641"/>
              </a:xfrm>
              <a:prstGeom prst="rect">
                <a:avLst/>
              </a:prstGeom>
              <a:noFill/>
            </p:spPr>
            <p:txBody>
              <a:bodyPr wrap="square">
                <a:spAutoFit/>
              </a:bodyPr>
              <a:lstStyle/>
              <a:p>
                <a:pPr algn="just">
                  <a:lnSpc>
                    <a:spcPct val="20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𝑏𝑐</m:t>
                    </m:r>
                    <m:r>
                      <a:rPr lang="nl-NL"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Mặt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khác</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𝑐</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𝑑</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𝑏𝑐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𝑏𝑑</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Vậy</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𝑏𝑑</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3016265" y="2250095"/>
                <a:ext cx="3892363" cy="2152641"/>
              </a:xfrm>
              <a:prstGeom prst="rect">
                <a:avLst/>
              </a:prstGeom>
              <a:blipFill>
                <a:blip r:embed="rId3"/>
                <a:stretch>
                  <a:fillRect l="-1724" b="-4249"/>
                </a:stretch>
              </a:blipFill>
            </p:spPr>
            <p:txBody>
              <a:bodyPr/>
              <a:lstStyle/>
              <a:p>
                <a:r>
                  <a:rPr lang="en-US">
                    <a:noFill/>
                  </a:rPr>
                  <a:t> </a:t>
                </a:r>
              </a:p>
            </p:txBody>
          </p:sp>
        </mc:Fallback>
      </mc:AlternateContent>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7</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66472" y="495638"/>
                <a:ext cx="7922121" cy="1235275"/>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lang="pt-BR" sz="2000" dirty="0">
                    <a:effectLst/>
                    <a:latin typeface="Arial" panose="020B0604020202020204" pitchFamily="34" charset="0"/>
                    <a:ea typeface="Times New Roman" panose="02020603050405020304" pitchFamily="18" charset="0"/>
                  </a:rPr>
                  <a:t>		        Cho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là các số thực dương thỏa mãn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Chứng minh: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𝑏𝑑</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66472" y="495638"/>
                <a:ext cx="7922121" cy="1235275"/>
              </a:xfrm>
              <a:prstGeom prst="rect">
                <a:avLst/>
              </a:prstGeom>
              <a:blipFill>
                <a:blip r:embed="rId4"/>
                <a:stretch>
                  <a:fillRect r="-846" b="-7389"/>
                </a:stretch>
              </a:blipFill>
            </p:spPr>
            <p:txBody>
              <a:bodyPr/>
              <a:lstStyle/>
              <a:p>
                <a:r>
                  <a:rPr lang="en-US">
                    <a:noFill/>
                  </a:rPr>
                  <a:t> </a:t>
                </a:r>
              </a:p>
            </p:txBody>
          </p:sp>
        </mc:Fallback>
      </mc:AlternateContent>
    </p:spTree>
    <p:extLst>
      <p:ext uri="{BB962C8B-B14F-4D97-AF65-F5344CB8AC3E}">
        <p14:creationId xmlns:p14="http://schemas.microsoft.com/office/powerpoint/2010/main" val="363353201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2"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68537" y="1804918"/>
            <a:ext cx="1006923" cy="339982"/>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527529" y="438618"/>
            <a:ext cx="1163256"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7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sym typeface="Arial"/>
              </a:rPr>
              <a:t>Ví dụ </a:t>
            </a:r>
            <a:r>
              <a:rPr lang="en-US" sz="1700" b="1" dirty="0">
                <a:highlight>
                  <a:srgbClr val="FFFF00"/>
                </a:highlight>
                <a:latin typeface="Arial" panose="020B0604020202020204" pitchFamily="34" charset="0"/>
                <a:ea typeface="Times New Roman" panose="02020603050405020304" pitchFamily="18" charset="0"/>
              </a:rPr>
              <a:t>9</a:t>
            </a:r>
            <a:r>
              <a:rPr kumimoji="0" lang="vi-VN" sz="17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sym typeface="Arial"/>
              </a:rPr>
              <a:t>: </a:t>
            </a:r>
            <a:endParaRPr kumimoji="0" lang="en-US" sz="1700" b="0" i="0" u="none" strike="noStrike" kern="0" cap="none" spc="0" normalizeH="0" baseline="0" noProof="0" dirty="0">
              <a:ln>
                <a:noFill/>
              </a:ln>
              <a:solidFill>
                <a:srgbClr val="000000"/>
              </a:solidFill>
              <a:effectLst/>
              <a:highlight>
                <a:srgbClr val="FFFF00"/>
              </a:highlight>
              <a:uLnTx/>
              <a:uFillTx/>
              <a:sym typeface="Arial"/>
            </a:endParaRPr>
          </a:p>
        </p:txBody>
      </p:sp>
      <p:sp>
        <p:nvSpPr>
          <p:cNvPr id="3" name="TextBox 2">
            <a:extLst>
              <a:ext uri="{FF2B5EF4-FFF2-40B4-BE49-F238E27FC236}">
                <a16:creationId xmlns:a16="http://schemas.microsoft.com/office/drawing/2014/main" id="{6CBEFAA8-19FA-961C-9082-1FA1E2A88EED}"/>
              </a:ext>
            </a:extLst>
          </p:cNvPr>
          <p:cNvSpPr txBox="1"/>
          <p:nvPr/>
        </p:nvSpPr>
        <p:spPr>
          <a:xfrm>
            <a:off x="527529" y="389073"/>
            <a:ext cx="8206020" cy="1221104"/>
          </a:xfrm>
          <a:prstGeom prst="rect">
            <a:avLst/>
          </a:prstGeom>
          <a:noFill/>
        </p:spPr>
        <p:txBody>
          <a:bodyPr wrap="square">
            <a:spAutoFit/>
          </a:bodyPr>
          <a:lstStyle/>
          <a:p>
            <a:pPr lvl="0" algn="just">
              <a:lnSpc>
                <a:spcPct val="150000"/>
              </a:lnSpc>
            </a:pPr>
            <a:r>
              <a:rPr lang="pt-BR" sz="1700" dirty="0">
                <a:latin typeface="Arial" panose="020B0604020202020204" pitchFamily="34" charset="0"/>
                <a:ea typeface="Times New Roman" panose="02020603050405020304" pitchFamily="18" charset="0"/>
              </a:rPr>
              <a:t>	Một ca nô đi xuôi dòng trong 2 giờ 30 phút. Biết rằng tốc độ của ca nô khi nước yên lặng không quá 40 km/h và tốc độ của dòng nước là 6 km/h. Chứng minh quãng đường ca nô đi được trong thời gian trên không vượt quá 115 km.</a:t>
            </a:r>
            <a:endParaRPr kumimoji="0" lang="en-US" sz="1700" b="0" i="0" u="none" strike="noStrike" kern="0" cap="none" spc="0" normalizeH="0" baseline="0" noProof="0" dirty="0">
              <a:ln>
                <a:noFill/>
              </a:ln>
              <a:solidFill>
                <a:srgbClr val="000000"/>
              </a:solidFill>
              <a:effectLst/>
              <a:uLnTx/>
              <a:uFillTx/>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3887592-A654-F291-1B74-61EEBD834DB2}"/>
                  </a:ext>
                </a:extLst>
              </p:cNvPr>
              <p:cNvSpPr txBox="1"/>
              <p:nvPr/>
            </p:nvSpPr>
            <p:spPr>
              <a:xfrm>
                <a:off x="555734" y="2163376"/>
                <a:ext cx="8032528" cy="2816669"/>
              </a:xfrm>
              <a:prstGeom prst="rect">
                <a:avLst/>
              </a:prstGeom>
              <a:noFill/>
            </p:spPr>
            <p:txBody>
              <a:bodyPr wrap="square">
                <a:spAutoFit/>
              </a:bodyPr>
              <a:lstStyle/>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Gọi tốc độ của ca nô khi nước yên lặng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(km/h) </a:t>
                </a:r>
                <a14:m>
                  <m:oMath xmlns:m="http://schemas.openxmlformats.org/officeDocument/2006/math">
                    <m:d>
                      <m:dPr>
                        <m:ctrlPr>
                          <a:rPr lang="en-US" sz="1700" i="1" kern="100">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&gt;0</m:t>
                        </m:r>
                      </m:e>
                    </m:d>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Tốc độ ca nô đi xuôi dòng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≤40</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+6≤40+6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tức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+6≤46</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 là quãng đường ca nô đi được trong 2 giờ 30 phút = 2,5 giờ</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r>
                      <a:rPr lang="pt-BR" sz="1700" i="1" kern="100">
                        <a:latin typeface="Cambria Math" panose="02040503050406030204" pitchFamily="18" charset="0"/>
                        <a:ea typeface="Times New Roman" panose="02020603050405020304" pitchFamily="18" charset="0"/>
                        <a:cs typeface="Arial" panose="020B0604020202020204" pitchFamily="34" charset="0"/>
                      </a:rPr>
                      <m:t>=2,5.(</m:t>
                    </m:r>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 Do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2,5.</m:t>
                    </m:r>
                    <m:d>
                      <m:dPr>
                        <m:ctrlPr>
                          <a:rPr lang="en-US" sz="1700" i="1" kern="100">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e>
                    </m:d>
                    <m:r>
                      <a:rPr lang="pt-BR" sz="1700" i="1" kern="100">
                        <a:latin typeface="Cambria Math" panose="02040503050406030204" pitchFamily="18" charset="0"/>
                        <a:ea typeface="Times New Roman" panose="02020603050405020304" pitchFamily="18" charset="0"/>
                        <a:cs typeface="Arial" panose="020B0604020202020204" pitchFamily="34" charset="0"/>
                      </a:rPr>
                      <m:t>≤2,5.46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r>
                      <a:rPr lang="pt-BR" sz="1700" i="1" kern="100">
                        <a:latin typeface="Cambria Math" panose="02040503050406030204" pitchFamily="18" charset="0"/>
                        <a:ea typeface="Times New Roman" panose="02020603050405020304" pitchFamily="18" charset="0"/>
                        <a:cs typeface="Arial" panose="020B0604020202020204" pitchFamily="34" charset="0"/>
                      </a:rPr>
                      <m:t>≤115</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dirty="0">
                    <a:effectLst/>
                    <a:latin typeface="Arial" panose="020B0604020202020204" pitchFamily="34" charset="0"/>
                    <a:ea typeface="Times New Roman" panose="02020603050405020304" pitchFamily="18" charset="0"/>
                  </a:rPr>
                  <a:t>Vậy quãng đường ca nô đi được trong 2 giờ 30 phút không vượt quá 115 km</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E3887592-A654-F291-1B74-61EEBD834DB2}"/>
                  </a:ext>
                </a:extLst>
              </p:cNvPr>
              <p:cNvSpPr txBox="1">
                <a:spLocks noRot="1" noChangeAspect="1" noMove="1" noResize="1" noEditPoints="1" noAdjustHandles="1" noChangeArrowheads="1" noChangeShapeType="1" noTextEdit="1"/>
              </p:cNvSpPr>
              <p:nvPr/>
            </p:nvSpPr>
            <p:spPr>
              <a:xfrm>
                <a:off x="555734" y="2163376"/>
                <a:ext cx="8032528" cy="2816669"/>
              </a:xfrm>
              <a:prstGeom prst="rect">
                <a:avLst/>
              </a:prstGeom>
              <a:blipFill>
                <a:blip r:embed="rId3"/>
                <a:stretch>
                  <a:fillRect l="-455" r="-531" b="-1732"/>
                </a:stretch>
              </a:blipFill>
            </p:spPr>
            <p:txBody>
              <a:bodyPr/>
              <a:lstStyle/>
              <a:p>
                <a:r>
                  <a:rPr lang="en-US">
                    <a:noFill/>
                  </a:rPr>
                  <a:t> </a:t>
                </a:r>
              </a:p>
            </p:txBody>
          </p:sp>
        </mc:Fallback>
      </mc:AlternateContent>
    </p:spTree>
    <p:extLst>
      <p:ext uri="{BB962C8B-B14F-4D97-AF65-F5344CB8AC3E}">
        <p14:creationId xmlns:p14="http://schemas.microsoft.com/office/powerpoint/2010/main" val="4131703796"/>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881575" y="468133"/>
            <a:ext cx="129446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10</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3B5B412-210B-B187-EE6C-46D0169F6251}"/>
                  </a:ext>
                </a:extLst>
              </p:cNvPr>
              <p:cNvSpPr txBox="1"/>
              <p:nvPr/>
            </p:nvSpPr>
            <p:spPr>
              <a:xfrm>
                <a:off x="772610" y="421833"/>
                <a:ext cx="7598779" cy="4493089"/>
              </a:xfrm>
              <a:prstGeom prst="rect">
                <a:avLst/>
              </a:prstGeom>
              <a:noFill/>
            </p:spPr>
            <p:txBody>
              <a:bodyPr wrap="square">
                <a:spAutoFit/>
              </a:bodyPr>
              <a:lstStyle/>
              <a:p>
                <a:pPr algn="just">
                  <a:lnSpc>
                    <a:spcPct val="150000"/>
                  </a:lnSpc>
                </a:pPr>
                <a:r>
                  <a:rPr lang="pt-BR" sz="1700" dirty="0">
                    <a:effectLst/>
                    <a:latin typeface="Arial" panose="020B0604020202020204" pitchFamily="34" charset="0"/>
                    <a:ea typeface="Times New Roman" panose="02020603050405020304" pitchFamily="18" charset="0"/>
                  </a:rPr>
                  <a:t>	      Chỉ số khối cơ thể, thường được biết đến với tên viết tắt BMI (tiếng Anh là Body Mass Index) cho phép đánh giá thể trạng của một người gầy, bình thường hay béo. Chỉ số khối cơ thể của một người được tính theo công thức sau: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7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1700" i="1">
                            <a:effectLst/>
                            <a:latin typeface="Cambria Math" panose="02040503050406030204" pitchFamily="18" charset="0"/>
                            <a:ea typeface="Times New Roman" panose="02020603050405020304" pitchFamily="18" charset="0"/>
                            <a:cs typeface="Arial" panose="020B0604020202020204" pitchFamily="34" charset="0"/>
                          </a:rPr>
                          <m:t>𝑚</m:t>
                        </m:r>
                      </m:num>
                      <m:den>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700" i="1">
                                <a:effectLst/>
                                <a:latin typeface="Cambria Math" panose="02040503050406030204" pitchFamily="18" charset="0"/>
                                <a:ea typeface="Times New Roman" panose="02020603050405020304" pitchFamily="18" charset="0"/>
                                <a:cs typeface="Arial" panose="020B0604020202020204" pitchFamily="34" charset="0"/>
                              </a:rPr>
                              <m:t>h</m:t>
                            </m:r>
                          </m:e>
                          <m:sup>
                            <m:r>
                              <a:rPr lang="pt-BR" sz="1700" i="1">
                                <a:effectLst/>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pt-BR" sz="1700" dirty="0">
                    <a:effectLst/>
                    <a:latin typeface="Arial" panose="020B0604020202020204" pitchFamily="34" charset="0"/>
                    <a:ea typeface="Times New Roman" panose="02020603050405020304" pitchFamily="18" charset="0"/>
                  </a:rPr>
                  <a:t>, trong đó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1700" dirty="0">
                    <a:effectLst/>
                    <a:latin typeface="Arial" panose="020B0604020202020204" pitchFamily="34" charset="0"/>
                    <a:ea typeface="Times New Roman" panose="02020603050405020304" pitchFamily="18" charset="0"/>
                  </a:rPr>
                  <a:t> là khối lượng cơ thể tính theo kilôgam,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h</m:t>
                    </m:r>
                  </m:oMath>
                </a14:m>
                <a:r>
                  <a:rPr lang="pt-BR" sz="1700" dirty="0">
                    <a:effectLst/>
                    <a:latin typeface="Arial" panose="020B0604020202020204" pitchFamily="34" charset="0"/>
                    <a:ea typeface="Times New Roman" panose="02020603050405020304" pitchFamily="18" charset="0"/>
                  </a:rPr>
                  <a:t> là chiều cao tính theo mét. Căn cứ vào bảng đánh giá thể trạng ở người lớn theo BMI đối với khu vực châu Á – Thái Bình Dương, một người đàn ông có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700" i="1">
                        <a:effectLst/>
                        <a:latin typeface="Cambria Math" panose="02040503050406030204" pitchFamily="18" charset="0"/>
                        <a:ea typeface="Times New Roman" panose="02020603050405020304" pitchFamily="18" charset="0"/>
                        <a:cs typeface="Arial" panose="020B0604020202020204" pitchFamily="34" charset="0"/>
                      </a:rPr>
                      <m:t>≥30</m:t>
                    </m:r>
                  </m:oMath>
                </a14:m>
                <a:r>
                  <a:rPr lang="pt-BR" sz="1700" dirty="0">
                    <a:effectLst/>
                    <a:latin typeface="Arial" panose="020B0604020202020204" pitchFamily="34" charset="0"/>
                    <a:ea typeface="Times New Roman" panose="02020603050405020304" pitchFamily="18" charset="0"/>
                  </a:rPr>
                  <a:t> sẽ bị béo phì độ II (trung bình) hoặc độ III(nặng), người đó cần phải có các biện pháp tập thể dục, thể thao, thay đổi chế độ dinh dưỡng để có được cơ thể khỏe mạnh (Nguồn: Toán 7 – Tập hai, NXB Giáo dục Việt Nam, năm 2017). Bác Dũng có chiều cao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1,65</m:t>
                    </m:r>
                  </m:oMath>
                </a14:m>
                <a:r>
                  <a:rPr lang="pt-BR" sz="1700" dirty="0">
                    <a:effectLst/>
                    <a:latin typeface="Arial" panose="020B0604020202020204" pitchFamily="34" charset="0"/>
                    <a:ea typeface="Times New Roman" panose="02020603050405020304" pitchFamily="18" charset="0"/>
                  </a:rPr>
                  <a:t>m và cân nặng ít nhất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82</m:t>
                    </m:r>
                  </m:oMath>
                </a14:m>
                <a:r>
                  <a:rPr lang="pt-BR" sz="1700" dirty="0">
                    <a:effectLst/>
                    <a:latin typeface="Arial" panose="020B0604020202020204" pitchFamily="34" charset="0"/>
                    <a:ea typeface="Times New Roman" panose="02020603050405020304" pitchFamily="18" charset="0"/>
                  </a:rPr>
                  <a:t> kg. Hỏi bác Dũng có bị béo phì độ II hoặc độ III hay không?</a:t>
                </a:r>
                <a:endParaRPr lang="en-US" sz="1700" dirty="0"/>
              </a:p>
            </p:txBody>
          </p:sp>
        </mc:Choice>
        <mc:Fallback>
          <p:sp>
            <p:nvSpPr>
              <p:cNvPr id="10" name="TextBox 9">
                <a:extLst>
                  <a:ext uri="{FF2B5EF4-FFF2-40B4-BE49-F238E27FC236}">
                    <a16:creationId xmlns:a16="http://schemas.microsoft.com/office/drawing/2014/main" id="{93B5B412-210B-B187-EE6C-46D0169F6251}"/>
                  </a:ext>
                </a:extLst>
              </p:cNvPr>
              <p:cNvSpPr txBox="1">
                <a:spLocks noRot="1" noChangeAspect="1" noMove="1" noResize="1" noEditPoints="1" noAdjustHandles="1" noChangeArrowheads="1" noChangeShapeType="1" noTextEdit="1"/>
              </p:cNvSpPr>
              <p:nvPr/>
            </p:nvSpPr>
            <p:spPr>
              <a:xfrm>
                <a:off x="772610" y="421833"/>
                <a:ext cx="7598779" cy="4493089"/>
              </a:xfrm>
              <a:prstGeom prst="rect">
                <a:avLst/>
              </a:prstGeom>
              <a:blipFill>
                <a:blip r:embed="rId3"/>
                <a:stretch>
                  <a:fillRect l="-562" r="-482" b="-950"/>
                </a:stretch>
              </a:blipFill>
            </p:spPr>
            <p:txBody>
              <a:bodyPr/>
              <a:lstStyle/>
              <a:p>
                <a:r>
                  <a:rPr lang="en-US">
                    <a:noFill/>
                  </a:rPr>
                  <a:t> </a:t>
                </a:r>
              </a:p>
            </p:txBody>
          </p:sp>
        </mc:Fallback>
      </mc:AlternateContent>
    </p:spTree>
    <p:extLst>
      <p:ext uri="{BB962C8B-B14F-4D97-AF65-F5344CB8AC3E}">
        <p14:creationId xmlns:p14="http://schemas.microsoft.com/office/powerpoint/2010/main" val="38426845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40997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177E1C-B59A-266A-658B-73D48EAD4C32}"/>
                  </a:ext>
                </a:extLst>
              </p:cNvPr>
              <p:cNvSpPr txBox="1"/>
              <p:nvPr/>
            </p:nvSpPr>
            <p:spPr>
              <a:xfrm>
                <a:off x="584520" y="985658"/>
                <a:ext cx="7974957" cy="3880421"/>
              </a:xfrm>
              <a:prstGeom prst="rect">
                <a:avLst/>
              </a:prstGeom>
              <a:noFill/>
            </p:spPr>
            <p:txBody>
              <a:bodyPr wrap="square">
                <a:spAutoFit/>
              </a:bodyPr>
              <a:lstStyle/>
              <a:p>
                <a:pPr algn="just">
                  <a:lnSpc>
                    <a:spcPct val="150000"/>
                  </a:lnSpc>
                  <a:spcAft>
                    <a:spcPts val="800"/>
                  </a:spcAft>
                </a:pPr>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(kg) là khối lượng cơ thể của bác Dũng,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h</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(m) là chiều cao của bác Dũng. Theo giả thiết, ta có: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&gt;−82;</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h</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=1,65</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Do đó, chỉ số BMI của bác Dũng là:</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sSup>
                          <m:sSup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900" i="1" kern="100">
                                    <a:effectLst/>
                                    <a:latin typeface="Cambria Math" panose="02040503050406030204" pitchFamily="18" charset="0"/>
                                    <a:ea typeface="Times New Roman" panose="02020603050405020304" pitchFamily="18" charset="0"/>
                                    <a:cs typeface="Arial" panose="020B0604020202020204" pitchFamily="34" charset="0"/>
                                  </a:rPr>
                                  <m:t>1,65</m:t>
                                </m:r>
                              </m:e>
                            </m:d>
                          </m:e>
                          <m:sup>
                            <m:r>
                              <a:rPr lang="pt-BR" sz="1900" i="1" kern="100">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oMath>
                </a14:m>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Vì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≈30,11938</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30,11928&gt;30</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&gt;30</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Vì thế, chỉ số BMI của bác Dũng lớn hơn 30. Vậy bác Dũng có thể đã bị béo phì độ II hoặc độ III</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2177E1C-B59A-266A-658B-73D48EAD4C32}"/>
                  </a:ext>
                </a:extLst>
              </p:cNvPr>
              <p:cNvSpPr txBox="1">
                <a:spLocks noRot="1" noChangeAspect="1" noMove="1" noResize="1" noEditPoints="1" noAdjustHandles="1" noChangeArrowheads="1" noChangeShapeType="1" noTextEdit="1"/>
              </p:cNvSpPr>
              <p:nvPr/>
            </p:nvSpPr>
            <p:spPr>
              <a:xfrm>
                <a:off x="584520" y="985658"/>
                <a:ext cx="7974957" cy="3880421"/>
              </a:xfrm>
              <a:prstGeom prst="rect">
                <a:avLst/>
              </a:prstGeom>
              <a:blipFill>
                <a:blip r:embed="rId3"/>
                <a:stretch>
                  <a:fillRect l="-765" r="-688" b="-1572"/>
                </a:stretch>
              </a:blipFill>
            </p:spPr>
            <p:txBody>
              <a:bodyPr/>
              <a:lstStyle/>
              <a:p>
                <a:r>
                  <a:rPr lang="en-US">
                    <a:noFill/>
                  </a:rPr>
                  <a:t> </a:t>
                </a:r>
              </a:p>
            </p:txBody>
          </p:sp>
        </mc:Fallback>
      </mc:AlternateContent>
    </p:spTree>
    <p:extLst>
      <p:ext uri="{BB962C8B-B14F-4D97-AF65-F5344CB8AC3E}">
        <p14:creationId xmlns:p14="http://schemas.microsoft.com/office/powerpoint/2010/main" val="2169572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7" name="TextBox 6">
            <a:extLst>
              <a:ext uri="{FF2B5EF4-FFF2-40B4-BE49-F238E27FC236}">
                <a16:creationId xmlns:a16="http://schemas.microsoft.com/office/drawing/2014/main" id="{456843CB-23B2-C5C8-2A1A-88BB56EBF401}"/>
              </a:ext>
            </a:extLst>
          </p:cNvPr>
          <p:cNvSpPr txBox="1"/>
          <p:nvPr/>
        </p:nvSpPr>
        <p:spPr>
          <a:xfrm>
            <a:off x="564266" y="909042"/>
            <a:ext cx="8015468" cy="1556645"/>
          </a:xfrm>
          <a:prstGeom prst="rect">
            <a:avLst/>
          </a:prstGeom>
          <a:noFill/>
        </p:spPr>
        <p:txBody>
          <a:bodyPr wrap="square">
            <a:spAutoFit/>
          </a:bodyPr>
          <a:lstStyle/>
          <a:p>
            <a:pPr algn="ctr">
              <a:lnSpc>
                <a:spcPct val="150000"/>
              </a:lnSpc>
              <a:spcBef>
                <a:spcPts val="1200"/>
              </a:spcBef>
              <a:tabLst>
                <a:tab pos="2514600" algn="l"/>
              </a:tabLst>
            </a:pPr>
            <a:r>
              <a:rPr lang="vi-VN"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CHƯƠNG </a:t>
            </a:r>
            <a:r>
              <a:rPr lang="en-US"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II. BẤT ĐẲNG THỨC. </a:t>
            </a:r>
          </a:p>
          <a:p>
            <a:pPr algn="ctr">
              <a:lnSpc>
                <a:spcPct val="150000"/>
              </a:lnSpc>
              <a:spcBef>
                <a:spcPts val="1200"/>
              </a:spcBef>
              <a:tabLst>
                <a:tab pos="2514600" algn="l"/>
              </a:tabLst>
            </a:pPr>
            <a:r>
              <a:rPr lang="en-US"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BẤT PHƯƠNG TRÌNH BẬC NHẤT MỘT ẨN</a:t>
            </a:r>
            <a:endParaRPr lang="en-US" sz="3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F9CF6B4-C193-08AC-2731-4E77650567D8}"/>
              </a:ext>
            </a:extLst>
          </p:cNvPr>
          <p:cNvSpPr txBox="1"/>
          <p:nvPr/>
        </p:nvSpPr>
        <p:spPr>
          <a:xfrm>
            <a:off x="1478666" y="2801056"/>
            <a:ext cx="6186668" cy="916276"/>
          </a:xfrm>
          <a:prstGeom prst="rect">
            <a:avLst/>
          </a:prstGeom>
          <a:noFill/>
        </p:spPr>
        <p:txBody>
          <a:bodyPr wrap="square">
            <a:spAutoFit/>
          </a:bodyPr>
          <a:lstStyle/>
          <a:p>
            <a:pPr algn="ctr">
              <a:lnSpc>
                <a:spcPct val="150000"/>
              </a:lnSpc>
              <a:spcBef>
                <a:spcPts val="200"/>
              </a:spcBef>
              <a:tabLst>
                <a:tab pos="2514600" algn="l"/>
              </a:tabLst>
            </a:pPr>
            <a:r>
              <a:rPr lang="vi-VN"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vi-VN"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BẤT ĐẲNG THỨC</a:t>
            </a:r>
            <a:endParaRPr lang="en-US" sz="40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0600" y="742950"/>
            <a:ext cx="3318656" cy="1824923"/>
          </a:xfrm>
          <a:prstGeom prst="rect">
            <a:avLst/>
          </a:prstGeom>
          <a:noFill/>
        </p:spPr>
        <p:txBody>
          <a:bodyPr wrap="square" rtlCol="0">
            <a:spAutoFit/>
          </a:bodyPr>
          <a:lstStyle/>
          <a:p>
            <a:pPr algn="ctr" defTabSz="457200">
              <a:lnSpc>
                <a:spcPct val="150000"/>
              </a:lnSpc>
              <a:buClrTx/>
            </a:pPr>
            <a:r>
              <a:rPr lang="en-US" sz="4000" b="1" kern="1200">
                <a:ln>
                  <a:solidFill>
                    <a:prstClr val="black"/>
                  </a:solidFill>
                </a:ln>
                <a:solidFill>
                  <a:srgbClr val="FFFF00"/>
                </a:solidFill>
                <a:effectLst>
                  <a:glow rad="228600">
                    <a:srgbClr val="FFFF00">
                      <a:alpha val="40000"/>
                    </a:srgbClr>
                  </a:glow>
                  <a:reflection blurRad="6350" stA="55000" endA="300" endPos="45500" dir="5400000" sy="-100000" algn="bl" rotWithShape="0"/>
                </a:effectLst>
                <a:latin typeface="Arial" panose="020B0604020202020204" pitchFamily="34" charset="0"/>
                <a:ea typeface="+mn-ea"/>
                <a:cs typeface="Arial" panose="020B0604020202020204" pitchFamily="34" charset="0"/>
              </a:rPr>
              <a:t>TRÒ CHƠI</a:t>
            </a:r>
          </a:p>
          <a:p>
            <a:pPr algn="ctr" defTabSz="457200">
              <a:lnSpc>
                <a:spcPct val="150000"/>
              </a:lnSpc>
              <a:buClrTx/>
            </a:pPr>
            <a:r>
              <a:rPr lang="en-US" sz="4000" b="1" kern="1200">
                <a:ln>
                  <a:solidFill>
                    <a:prstClr val="black"/>
                  </a:solidFill>
                </a:ln>
                <a:solidFill>
                  <a:srgbClr val="FFFF00"/>
                </a:solidFill>
                <a:effectLst>
                  <a:glow rad="228600">
                    <a:srgbClr val="FFFF00">
                      <a:alpha val="40000"/>
                    </a:srgbClr>
                  </a:glow>
                  <a:reflection blurRad="6350" stA="55000" endA="300" endPos="45500" dir="5400000" sy="-100000" algn="bl" rotWithShape="0"/>
                </a:effectLst>
                <a:latin typeface="Arial" panose="020B0604020202020204" pitchFamily="34" charset="0"/>
                <a:ea typeface="+mn-ea"/>
                <a:cs typeface="Arial" panose="020B0604020202020204" pitchFamily="34" charset="0"/>
              </a:rPr>
              <a:t>MARIO</a:t>
            </a:r>
          </a:p>
        </p:txBody>
      </p:sp>
      <p:pic>
        <p:nvPicPr>
          <p:cNvPr id="3" name="y2mate.com - Super Mario Bros Theme Song">
            <a:hlinkClick r:id="" action="ppaction://media"/>
          </p:cNvPr>
          <p:cNvPicPr>
            <a:picLocks noChangeAspect="1"/>
          </p:cNvPicPr>
          <p:nvPr>
            <a:audioFile r:link="rId1"/>
            <p:extLst>
              <p:ext uri="{DAA4B4D4-6D71-4841-9C94-3DE7FCFB9230}">
                <p14:media xmlns:p14="http://schemas.microsoft.com/office/powerpoint/2010/main" r:embed="rId2">
                  <p14:trim st="12580" end="60505.875"/>
                </p14:media>
              </p:ext>
            </p:extLst>
          </p:nvPr>
        </p:nvPicPr>
        <p:blipFill>
          <a:blip r:embed="rId5"/>
          <a:stretch>
            <a:fillRect/>
          </a:stretch>
        </p:blipFill>
        <p:spPr>
          <a:xfrm>
            <a:off x="-533400" y="0"/>
            <a:ext cx="304800" cy="304800"/>
          </a:xfrm>
          <a:prstGeom prst="rect">
            <a:avLst/>
          </a:prstGeom>
        </p:spPr>
      </p:pic>
    </p:spTree>
    <p:extLst>
      <p:ext uri="{BB962C8B-B14F-4D97-AF65-F5344CB8AC3E}">
        <p14:creationId xmlns:p14="http://schemas.microsoft.com/office/powerpoint/2010/main" val="192073328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52" fill="hold"/>
                                        <p:tgtEl>
                                          <p:spTgt spid="3"/>
                                        </p:tgtEl>
                                      </p:cBhvr>
                                    </p:cmd>
                                  </p:childTnLst>
                                </p:cTn>
                              </p:par>
                              <p:par>
                                <p:cTn id="7" presetID="26" presetClass="emph" presetSubtype="0" repeatCount="indefinite" fill="hold" nodeType="withEffect">
                                  <p:stCondLst>
                                    <p:cond delay="0"/>
                                  </p:stCondLst>
                                  <p:childTnLst>
                                    <p:animEffect transition="out" filter="fade">
                                      <p:cBhvr>
                                        <p:cTn id="8" dur="500" tmFilter="0, 0; .2, .5; .8, .5; 1, 0"/>
                                        <p:tgtEl>
                                          <p:spTgt spid="2">
                                            <p:txEl>
                                              <p:pRg st="0" end="0"/>
                                            </p:txEl>
                                          </p:spTgt>
                                        </p:tgtEl>
                                      </p:cBhvr>
                                    </p:animEffect>
                                    <p:animScale>
                                      <p:cBhvr>
                                        <p:cTn id="9" dur="250" autoRev="1" fill="hold"/>
                                        <p:tgtEl>
                                          <p:spTgt spid="2">
                                            <p:txEl>
                                              <p:pRg st="0" end="0"/>
                                            </p:txEl>
                                          </p:spTgt>
                                        </p:tgtEl>
                                      </p:cBhvr>
                                      <p:by x="105000" y="105000"/>
                                    </p:animScale>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DF5F5"/>
        </a:solidFill>
        <a:effectLst/>
      </p:bgPr>
    </p:bg>
    <p:spTree>
      <p:nvGrpSpPr>
        <p:cNvPr id="1" name=""/>
        <p:cNvGrpSpPr/>
        <p:nvPr/>
      </p:nvGrpSpPr>
      <p:grpSpPr>
        <a:xfrm>
          <a:off x="0" y="0"/>
          <a:ext cx="0" cy="0"/>
          <a:chOff x="0" y="0"/>
          <a:chExt cx="0" cy="0"/>
        </a:xfrm>
      </p:grpSpPr>
      <p:sp>
        <p:nvSpPr>
          <p:cNvPr id="3" name="Freeform 3"/>
          <p:cNvSpPr/>
          <p:nvPr/>
        </p:nvSpPr>
        <p:spPr>
          <a:xfrm rot="-3110424">
            <a:off x="8277213" y="137579"/>
            <a:ext cx="713330" cy="725197"/>
          </a:xfrm>
          <a:custGeom>
            <a:avLst/>
            <a:gdLst/>
            <a:ahLst/>
            <a:cxnLst/>
            <a:rect l="l" t="t" r="r" b="b"/>
            <a:pathLst>
              <a:path w="1426660" h="1450394">
                <a:moveTo>
                  <a:pt x="0" y="0"/>
                </a:moveTo>
                <a:lnTo>
                  <a:pt x="1426660" y="0"/>
                </a:lnTo>
                <a:lnTo>
                  <a:pt x="1426660" y="1450394"/>
                </a:lnTo>
                <a:lnTo>
                  <a:pt x="0" y="1450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701854">
            <a:off x="8075014" y="3651549"/>
            <a:ext cx="773560" cy="693391"/>
          </a:xfrm>
          <a:custGeom>
            <a:avLst/>
            <a:gdLst/>
            <a:ahLst/>
            <a:cxnLst/>
            <a:rect l="l" t="t" r="r" b="b"/>
            <a:pathLst>
              <a:path w="1547119" h="1386782">
                <a:moveTo>
                  <a:pt x="0" y="0"/>
                </a:moveTo>
                <a:lnTo>
                  <a:pt x="1547119" y="0"/>
                </a:lnTo>
                <a:lnTo>
                  <a:pt x="1547119" y="1386782"/>
                </a:lnTo>
                <a:lnTo>
                  <a:pt x="0" y="1386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3">
            <a:extLst>
              <a:ext uri="{FF2B5EF4-FFF2-40B4-BE49-F238E27FC236}">
                <a16:creationId xmlns:a16="http://schemas.microsoft.com/office/drawing/2014/main" id="{8DD03048-862F-F140-5BC2-DA509DC7B715}"/>
              </a:ext>
            </a:extLst>
          </p:cNvPr>
          <p:cNvGrpSpPr/>
          <p:nvPr/>
        </p:nvGrpSpPr>
        <p:grpSpPr>
          <a:xfrm>
            <a:off x="60498" y="3143250"/>
            <a:ext cx="1098946" cy="1043000"/>
            <a:chOff x="110098" y="221930"/>
            <a:chExt cx="3352800" cy="3182112"/>
          </a:xfrm>
        </p:grpSpPr>
        <p:sp>
          <p:nvSpPr>
            <p:cNvPr id="5" name="Freeform 12">
              <a:extLst>
                <a:ext uri="{FF2B5EF4-FFF2-40B4-BE49-F238E27FC236}">
                  <a16:creationId xmlns:a16="http://schemas.microsoft.com/office/drawing/2014/main" id="{282C18EF-E3ED-3E51-9286-393C611D9CA9}"/>
                </a:ext>
              </a:extLst>
            </p:cNvPr>
            <p:cNvSpPr/>
            <p:nvPr/>
          </p:nvSpPr>
          <p:spPr>
            <a:xfrm>
              <a:off x="110098" y="221930"/>
              <a:ext cx="3352800" cy="3182112"/>
            </a:xfrm>
            <a:custGeom>
              <a:avLst/>
              <a:gdLst/>
              <a:ahLst/>
              <a:cxnLst/>
              <a:rect l="l" t="t" r="r" b="b"/>
              <a:pathLst>
                <a:path w="1756109" h="1666707">
                  <a:moveTo>
                    <a:pt x="0" y="0"/>
                  </a:moveTo>
                  <a:lnTo>
                    <a:pt x="1756109" y="0"/>
                  </a:lnTo>
                  <a:lnTo>
                    <a:pt x="1756109" y="1666707"/>
                  </a:lnTo>
                  <a:lnTo>
                    <a:pt x="0" y="1666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15">
              <a:extLst>
                <a:ext uri="{FF2B5EF4-FFF2-40B4-BE49-F238E27FC236}">
                  <a16:creationId xmlns:a16="http://schemas.microsoft.com/office/drawing/2014/main" id="{CD335F99-0517-D5D8-0168-4A291BE72B26}"/>
                </a:ext>
              </a:extLst>
            </p:cNvPr>
            <p:cNvSpPr/>
            <p:nvPr/>
          </p:nvSpPr>
          <p:spPr>
            <a:xfrm rot="20991526">
              <a:off x="913169" y="1274463"/>
              <a:ext cx="1746658" cy="1101983"/>
            </a:xfrm>
            <a:custGeom>
              <a:avLst/>
              <a:gdLst/>
              <a:ahLst/>
              <a:cxnLst/>
              <a:rect l="l" t="t" r="r" b="b"/>
              <a:pathLst>
                <a:path w="2328877" h="1469310">
                  <a:moveTo>
                    <a:pt x="0" y="0"/>
                  </a:moveTo>
                  <a:lnTo>
                    <a:pt x="2328877" y="0"/>
                  </a:lnTo>
                  <a:lnTo>
                    <a:pt x="2328877" y="1469309"/>
                  </a:lnTo>
                  <a:lnTo>
                    <a:pt x="0" y="14693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0" name="Freeform 16">
            <a:extLst>
              <a:ext uri="{FF2B5EF4-FFF2-40B4-BE49-F238E27FC236}">
                <a16:creationId xmlns:a16="http://schemas.microsoft.com/office/drawing/2014/main" id="{F973A5AF-7D47-F251-1C6F-6202910D0B80}"/>
              </a:ext>
            </a:extLst>
          </p:cNvPr>
          <p:cNvSpPr/>
          <p:nvPr/>
        </p:nvSpPr>
        <p:spPr>
          <a:xfrm>
            <a:off x="503534" y="1305211"/>
            <a:ext cx="1281321" cy="1007439"/>
          </a:xfrm>
          <a:custGeom>
            <a:avLst/>
            <a:gdLst/>
            <a:ahLst/>
            <a:cxnLst/>
            <a:rect l="l" t="t" r="r" b="b"/>
            <a:pathLst>
              <a:path w="5233450" h="4114800">
                <a:moveTo>
                  <a:pt x="0" y="0"/>
                </a:moveTo>
                <a:lnTo>
                  <a:pt x="5233450" y="0"/>
                </a:lnTo>
                <a:lnTo>
                  <a:pt x="523345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13">
            <a:extLst>
              <a:ext uri="{FF2B5EF4-FFF2-40B4-BE49-F238E27FC236}">
                <a16:creationId xmlns:a16="http://schemas.microsoft.com/office/drawing/2014/main" id="{A6DBC21E-CE7D-00D1-B465-DB8C6D289D4B}"/>
              </a:ext>
            </a:extLst>
          </p:cNvPr>
          <p:cNvSpPr/>
          <p:nvPr/>
        </p:nvSpPr>
        <p:spPr>
          <a:xfrm>
            <a:off x="6205896" y="1004654"/>
            <a:ext cx="939945" cy="1187924"/>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14">
            <a:extLst>
              <a:ext uri="{FF2B5EF4-FFF2-40B4-BE49-F238E27FC236}">
                <a16:creationId xmlns:a16="http://schemas.microsoft.com/office/drawing/2014/main" id="{5DD79F35-3E20-E861-FAD9-17C829EA2C08}"/>
              </a:ext>
            </a:extLst>
          </p:cNvPr>
          <p:cNvSpPr/>
          <p:nvPr/>
        </p:nvSpPr>
        <p:spPr>
          <a:xfrm>
            <a:off x="7316730" y="1178185"/>
            <a:ext cx="452896" cy="1187925"/>
          </a:xfrm>
          <a:custGeom>
            <a:avLst/>
            <a:gdLst/>
            <a:ahLst/>
            <a:cxnLst/>
            <a:rect l="l" t="t" r="r" b="b"/>
            <a:pathLst>
              <a:path w="1568767" h="4114800">
                <a:moveTo>
                  <a:pt x="0" y="0"/>
                </a:moveTo>
                <a:lnTo>
                  <a:pt x="1568767" y="0"/>
                </a:lnTo>
                <a:lnTo>
                  <a:pt x="1568767"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15">
            <a:extLst>
              <a:ext uri="{FF2B5EF4-FFF2-40B4-BE49-F238E27FC236}">
                <a16:creationId xmlns:a16="http://schemas.microsoft.com/office/drawing/2014/main" id="{44AFB37E-F613-0DB7-FE2A-78CD9C22377A}"/>
              </a:ext>
            </a:extLst>
          </p:cNvPr>
          <p:cNvSpPr/>
          <p:nvPr/>
        </p:nvSpPr>
        <p:spPr>
          <a:xfrm>
            <a:off x="7921463" y="1143777"/>
            <a:ext cx="1037949" cy="1187924"/>
          </a:xfrm>
          <a:custGeom>
            <a:avLst/>
            <a:gdLst/>
            <a:ahLst/>
            <a:cxnLst/>
            <a:rect l="l" t="t" r="r" b="b"/>
            <a:pathLst>
              <a:path w="3595307" h="4114800">
                <a:moveTo>
                  <a:pt x="0" y="0"/>
                </a:moveTo>
                <a:lnTo>
                  <a:pt x="3595306" y="0"/>
                </a:lnTo>
                <a:lnTo>
                  <a:pt x="359530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7">
            <a:extLst>
              <a:ext uri="{FF2B5EF4-FFF2-40B4-BE49-F238E27FC236}">
                <a16:creationId xmlns:a16="http://schemas.microsoft.com/office/drawing/2014/main" id="{A47580C1-76A4-968F-E902-E1126DB51805}"/>
              </a:ext>
            </a:extLst>
          </p:cNvPr>
          <p:cNvSpPr/>
          <p:nvPr/>
        </p:nvSpPr>
        <p:spPr>
          <a:xfrm>
            <a:off x="4924349" y="1092903"/>
            <a:ext cx="1196901" cy="1187924"/>
          </a:xfrm>
          <a:custGeom>
            <a:avLst/>
            <a:gdLst/>
            <a:ahLst/>
            <a:cxnLst/>
            <a:rect l="l" t="t" r="r" b="b"/>
            <a:pathLst>
              <a:path w="4145894" h="4114800">
                <a:moveTo>
                  <a:pt x="0" y="0"/>
                </a:moveTo>
                <a:lnTo>
                  <a:pt x="4145894" y="0"/>
                </a:lnTo>
                <a:lnTo>
                  <a:pt x="4145894"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Freeform 18">
            <a:extLst>
              <a:ext uri="{FF2B5EF4-FFF2-40B4-BE49-F238E27FC236}">
                <a16:creationId xmlns:a16="http://schemas.microsoft.com/office/drawing/2014/main" id="{BA9C315B-FF1B-FDAA-E0CD-E1A64F9E75DC}"/>
              </a:ext>
            </a:extLst>
          </p:cNvPr>
          <p:cNvSpPr/>
          <p:nvPr/>
        </p:nvSpPr>
        <p:spPr>
          <a:xfrm>
            <a:off x="3782274" y="1178185"/>
            <a:ext cx="1215268" cy="1187924"/>
          </a:xfrm>
          <a:custGeom>
            <a:avLst/>
            <a:gdLst/>
            <a:ahLst/>
            <a:cxnLst/>
            <a:rect l="l" t="t" r="r" b="b"/>
            <a:pathLst>
              <a:path w="4209514" h="4114800">
                <a:moveTo>
                  <a:pt x="0" y="0"/>
                </a:moveTo>
                <a:lnTo>
                  <a:pt x="4209514" y="0"/>
                </a:lnTo>
                <a:lnTo>
                  <a:pt x="4209514"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Freeform 19">
            <a:extLst>
              <a:ext uri="{FF2B5EF4-FFF2-40B4-BE49-F238E27FC236}">
                <a16:creationId xmlns:a16="http://schemas.microsoft.com/office/drawing/2014/main" id="{F77B5A94-9222-9D7A-9807-9BD088DC6286}"/>
              </a:ext>
            </a:extLst>
          </p:cNvPr>
          <p:cNvSpPr/>
          <p:nvPr/>
        </p:nvSpPr>
        <p:spPr>
          <a:xfrm>
            <a:off x="-1" y="36961"/>
            <a:ext cx="5319311" cy="5106539"/>
          </a:xfrm>
          <a:custGeom>
            <a:avLst/>
            <a:gdLst/>
            <a:ahLst/>
            <a:cxnLst/>
            <a:rect l="l" t="t" r="r" b="b"/>
            <a:pathLst>
              <a:path w="4286250" h="4114800">
                <a:moveTo>
                  <a:pt x="0" y="0"/>
                </a:moveTo>
                <a:lnTo>
                  <a:pt x="4286250" y="0"/>
                </a:lnTo>
                <a:lnTo>
                  <a:pt x="4286250" y="4114800"/>
                </a:lnTo>
                <a:lnTo>
                  <a:pt x="0" y="41148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pic>
        <p:nvPicPr>
          <p:cNvPr id="16" name="Picture 18">
            <a:extLst>
              <a:ext uri="{FF2B5EF4-FFF2-40B4-BE49-F238E27FC236}">
                <a16:creationId xmlns:a16="http://schemas.microsoft.com/office/drawing/2014/main" id="{13DD0286-CE33-07BC-10F5-224FB347E93F}"/>
              </a:ext>
            </a:extLst>
          </p:cNvPr>
          <p:cNvPicPr>
            <a:picLocks noChangeAspect="1"/>
          </p:cNvPicPr>
          <p:nvPr/>
        </p:nvPicPr>
        <p:blipFill>
          <a:blip r:embed="rId24"/>
          <a:srcRect/>
          <a:stretch>
            <a:fillRect/>
          </a:stretch>
        </p:blipFill>
        <p:spPr>
          <a:xfrm flipH="1">
            <a:off x="5780585" y="2657916"/>
            <a:ext cx="2176157" cy="2495341"/>
          </a:xfrm>
          <a:prstGeom prst="rect">
            <a:avLst/>
          </a:prstGeom>
        </p:spPr>
      </p:pic>
      <p:pic>
        <p:nvPicPr>
          <p:cNvPr id="17" name="Picture 24">
            <a:extLst>
              <a:ext uri="{FF2B5EF4-FFF2-40B4-BE49-F238E27FC236}">
                <a16:creationId xmlns:a16="http://schemas.microsoft.com/office/drawing/2014/main" id="{323D677E-D386-F51F-E34D-E0806E2203CA}"/>
              </a:ext>
            </a:extLst>
          </p:cNvPr>
          <p:cNvPicPr>
            <a:picLocks noChangeAspect="1"/>
          </p:cNvPicPr>
          <p:nvPr/>
        </p:nvPicPr>
        <p:blipFill>
          <a:blip r:embed="rId25"/>
          <a:srcRect/>
          <a:stretch>
            <a:fillRect/>
          </a:stretch>
        </p:blipFill>
        <p:spPr>
          <a:xfrm>
            <a:off x="4093825" y="2684128"/>
            <a:ext cx="1482797" cy="1513059"/>
          </a:xfrm>
          <a:prstGeom prst="rect">
            <a:avLst/>
          </a:prstGeom>
        </p:spPr>
      </p:pic>
      <p:grpSp>
        <p:nvGrpSpPr>
          <p:cNvPr id="22" name="Group 21">
            <a:extLst>
              <a:ext uri="{FF2B5EF4-FFF2-40B4-BE49-F238E27FC236}">
                <a16:creationId xmlns:a16="http://schemas.microsoft.com/office/drawing/2014/main" id="{8981A26C-4D89-5447-4DB6-004F31991B2A}"/>
              </a:ext>
            </a:extLst>
          </p:cNvPr>
          <p:cNvGrpSpPr/>
          <p:nvPr/>
        </p:nvGrpSpPr>
        <p:grpSpPr>
          <a:xfrm>
            <a:off x="503534" y="137216"/>
            <a:ext cx="8328477" cy="4969324"/>
            <a:chOff x="1035116" y="274431"/>
            <a:chExt cx="16656954" cy="9938647"/>
          </a:xfrm>
        </p:grpSpPr>
        <p:sp>
          <p:nvSpPr>
            <p:cNvPr id="18" name="Freeform 9">
              <a:extLst>
                <a:ext uri="{FF2B5EF4-FFF2-40B4-BE49-F238E27FC236}">
                  <a16:creationId xmlns:a16="http://schemas.microsoft.com/office/drawing/2014/main" id="{6E31D6DA-BC83-BBDC-ED5F-E3ACFF5BAE2D}"/>
                </a:ext>
              </a:extLst>
            </p:cNvPr>
            <p:cNvSpPr/>
            <p:nvPr/>
          </p:nvSpPr>
          <p:spPr>
            <a:xfrm>
              <a:off x="1035116" y="274431"/>
              <a:ext cx="16656954" cy="9938647"/>
            </a:xfrm>
            <a:custGeom>
              <a:avLst/>
              <a:gdLst/>
              <a:ahLst/>
              <a:cxnLst/>
              <a:rect l="l" t="t" r="r" b="b"/>
              <a:pathLst>
                <a:path w="5020635" h="2995645">
                  <a:moveTo>
                    <a:pt x="0" y="0"/>
                  </a:moveTo>
                  <a:lnTo>
                    <a:pt x="5020635" y="0"/>
                  </a:lnTo>
                  <a:lnTo>
                    <a:pt x="5020635" y="2995646"/>
                  </a:lnTo>
                  <a:lnTo>
                    <a:pt x="0" y="299564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0" name="TextBox 19">
              <a:extLst>
                <a:ext uri="{FF2B5EF4-FFF2-40B4-BE49-F238E27FC236}">
                  <a16:creationId xmlns:a16="http://schemas.microsoft.com/office/drawing/2014/main" id="{EBC2B81A-27B0-A5CA-F63F-0E633E87A6B5}"/>
                </a:ext>
              </a:extLst>
            </p:cNvPr>
            <p:cNvSpPr txBox="1"/>
            <p:nvPr/>
          </p:nvSpPr>
          <p:spPr>
            <a:xfrm>
              <a:off x="2675634" y="2704177"/>
              <a:ext cx="13080616" cy="5587683"/>
            </a:xfrm>
            <a:prstGeom prst="rect">
              <a:avLst/>
            </a:prstGeom>
            <a:noFill/>
          </p:spPr>
          <p:txBody>
            <a:bodyPr wrap="square">
              <a:spAutoFit/>
            </a:bodyPr>
            <a:lstStyle/>
            <a:p>
              <a:pPr algn="just" defTabSz="457200">
                <a:lnSpc>
                  <a:spcPct val="150000"/>
                </a:lnSpc>
                <a:spcAft>
                  <a:spcPts val="400"/>
                </a:spcAft>
                <a:buClrTx/>
              </a:pPr>
              <a:r>
                <a:rPr lang="en-VN" sz="2400" kern="1200">
                  <a:solidFill>
                    <a:prstClr val="black"/>
                  </a:solidFill>
                  <a:latin typeface="Arial" panose="020B0604020202020204" pitchFamily="34" charset="0"/>
                  <a:ea typeface="Calibri" panose="020F0502020204030204" pitchFamily="34" charset="0"/>
                  <a:cs typeface="Arial" panose="020B0604020202020204" pitchFamily="34" charset="0"/>
                </a:rPr>
                <a:t>Để </a:t>
              </a:r>
              <a:r>
                <a:rPr lang="en-US" sz="2400" kern="1200">
                  <a:solidFill>
                    <a:prstClr val="black"/>
                  </a:solidFill>
                  <a:latin typeface="Arial" panose="020B0604020202020204" pitchFamily="34" charset="0"/>
                  <a:ea typeface="Calibri" panose="020F0502020204030204" pitchFamily="34" charset="0"/>
                  <a:cs typeface="Arial" panose="020B0604020202020204" pitchFamily="34" charset="0"/>
                </a:rPr>
                <a:t>hoàn thành thử thách, </a:t>
              </a:r>
              <a:r>
                <a:rPr lang="en-VN" sz="2400" kern="1200">
                  <a:solidFill>
                    <a:prstClr val="black"/>
                  </a:solidFill>
                  <a:latin typeface="Arial" panose="020B0604020202020204" pitchFamily="34" charset="0"/>
                  <a:ea typeface="Calibri" panose="020F0502020204030204" pitchFamily="34" charset="0"/>
                  <a:cs typeface="Arial" panose="020B0604020202020204" pitchFamily="34" charset="0"/>
                </a:rPr>
                <a:t>hãy </a:t>
              </a:r>
              <a:r>
                <a:rPr lang="en-VN" sz="2400" kern="1200" dirty="0">
                  <a:solidFill>
                    <a:prstClr val="black"/>
                  </a:solidFill>
                  <a:latin typeface="Arial" panose="020B0604020202020204" pitchFamily="34" charset="0"/>
                  <a:ea typeface="Calibri" panose="020F0502020204030204" pitchFamily="34" charset="0"/>
                  <a:cs typeface="Arial" panose="020B0604020202020204" pitchFamily="34" charset="0"/>
                </a:rPr>
                <a:t>thu thập đủ 15 xu trên đường đi của Mario. Lưu ý trên đường đi cũng sẽ xuất hiện những câu hỏi, mỗi câu hỏi sẽ được cộng 2 xu. Cùng nhau trả lời đúng các câu hỏi để được cộng xu nhé!</a:t>
              </a:r>
            </a:p>
          </p:txBody>
        </p:sp>
        <p:sp>
          <p:nvSpPr>
            <p:cNvPr id="21" name="TextBox 20">
              <a:extLst>
                <a:ext uri="{FF2B5EF4-FFF2-40B4-BE49-F238E27FC236}">
                  <a16:creationId xmlns:a16="http://schemas.microsoft.com/office/drawing/2014/main" id="{7E672CFD-F2D8-E7F5-19CD-33148B0899D6}"/>
                </a:ext>
              </a:extLst>
            </p:cNvPr>
            <p:cNvSpPr txBox="1"/>
            <p:nvPr/>
          </p:nvSpPr>
          <p:spPr>
            <a:xfrm>
              <a:off x="1243158" y="1536755"/>
              <a:ext cx="15945566" cy="1155700"/>
            </a:xfrm>
            <a:prstGeom prst="rect">
              <a:avLst/>
            </a:prstGeom>
            <a:noFill/>
          </p:spPr>
          <p:txBody>
            <a:bodyPr wrap="square">
              <a:spAutoFit/>
            </a:bodyPr>
            <a:lstStyle/>
            <a:p>
              <a:pPr algn="ctr" defTabSz="457200">
                <a:lnSpc>
                  <a:spcPct val="150000"/>
                </a:lnSpc>
                <a:spcAft>
                  <a:spcPts val="400"/>
                </a:spcAft>
                <a:buClrTx/>
              </a:pPr>
              <a:r>
                <a:rPr lang="en-US" sz="2400" b="1" kern="1200">
                  <a:solidFill>
                    <a:srgbClr val="C00000"/>
                  </a:solidFill>
                  <a:latin typeface="Arial" panose="020B0604020202020204" pitchFamily="34" charset="0"/>
                  <a:ea typeface="Calibri" panose="020F0502020204030204" pitchFamily="34" charset="0"/>
                  <a:cs typeface="Arial" panose="020B0604020202020204" pitchFamily="34" charset="0"/>
                </a:rPr>
                <a:t>LUẬT</a:t>
              </a:r>
              <a:r>
                <a:rPr lang="en-VN" sz="2400" b="1" kern="120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VN" sz="2400" b="1" kern="1200" dirty="0">
                  <a:solidFill>
                    <a:srgbClr val="C00000"/>
                  </a:solidFill>
                  <a:latin typeface="Arial" panose="020B0604020202020204" pitchFamily="34" charset="0"/>
                  <a:ea typeface="Calibri" panose="020F0502020204030204" pitchFamily="34" charset="0"/>
                  <a:cs typeface="Arial" panose="020B0604020202020204" pitchFamily="34" charset="0"/>
                </a:rPr>
                <a:t>CHƠI “MARIO”</a:t>
              </a:r>
            </a:p>
          </p:txBody>
        </p:sp>
      </p:grpSp>
    </p:spTree>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DF5F5"/>
        </a:solidFill>
        <a:effectLst/>
      </p:bgPr>
    </p:bg>
    <p:spTree>
      <p:nvGrpSpPr>
        <p:cNvPr id="1" name=""/>
        <p:cNvGrpSpPr/>
        <p:nvPr/>
      </p:nvGrpSpPr>
      <p:grpSpPr>
        <a:xfrm>
          <a:off x="0" y="0"/>
          <a:ext cx="0" cy="0"/>
          <a:chOff x="0" y="0"/>
          <a:chExt cx="0" cy="0"/>
        </a:xfrm>
      </p:grpSpPr>
      <p:sp>
        <p:nvSpPr>
          <p:cNvPr id="2" name="Freeform 2"/>
          <p:cNvSpPr/>
          <p:nvPr/>
        </p:nvSpPr>
        <p:spPr>
          <a:xfrm>
            <a:off x="0" y="4271918"/>
            <a:ext cx="9144000" cy="871582"/>
          </a:xfrm>
          <a:custGeom>
            <a:avLst/>
            <a:gdLst/>
            <a:ahLst/>
            <a:cxnLst/>
            <a:rect l="l" t="t" r="r" b="b"/>
            <a:pathLst>
              <a:path w="18288000" h="1743164">
                <a:moveTo>
                  <a:pt x="0" y="0"/>
                </a:moveTo>
                <a:lnTo>
                  <a:pt x="18288000" y="0"/>
                </a:lnTo>
                <a:lnTo>
                  <a:pt x="18288000" y="1743164"/>
                </a:lnTo>
                <a:lnTo>
                  <a:pt x="0" y="1743164"/>
                </a:lnTo>
                <a:lnTo>
                  <a:pt x="0" y="0"/>
                </a:lnTo>
                <a:close/>
              </a:path>
            </a:pathLst>
          </a:custGeom>
          <a:blipFill>
            <a:blip r:embed="rId3">
              <a:extLst>
                <a:ext uri="{96DAC541-7B7A-43D3-8B79-37D633B846F1}">
                  <asvg:svgBlip xmlns:asvg="http://schemas.microsoft.com/office/drawing/2016/SVG/main" r:embed="rId4"/>
                </a:ext>
              </a:extLst>
            </a:blip>
            <a:stretch>
              <a:fillRect t="-907161"/>
            </a:stretch>
          </a:blipFill>
        </p:spPr>
      </p:sp>
      <p:sp>
        <p:nvSpPr>
          <p:cNvPr id="3" name="Freeform 3"/>
          <p:cNvSpPr/>
          <p:nvPr/>
        </p:nvSpPr>
        <p:spPr>
          <a:xfrm>
            <a:off x="818115" y="3228975"/>
            <a:ext cx="497683" cy="1030915"/>
          </a:xfrm>
          <a:custGeom>
            <a:avLst/>
            <a:gdLst/>
            <a:ahLst/>
            <a:cxnLst/>
            <a:rect l="l" t="t" r="r" b="b"/>
            <a:pathLst>
              <a:path w="995366" h="2061829">
                <a:moveTo>
                  <a:pt x="0" y="0"/>
                </a:moveTo>
                <a:lnTo>
                  <a:pt x="995366" y="0"/>
                </a:lnTo>
                <a:lnTo>
                  <a:pt x="995366" y="2061829"/>
                </a:lnTo>
                <a:lnTo>
                  <a:pt x="0" y="2061829"/>
                </a:lnTo>
                <a:lnTo>
                  <a:pt x="0" y="0"/>
                </a:lnTo>
                <a:close/>
              </a:path>
            </a:pathLst>
          </a:custGeom>
          <a:blipFill>
            <a:blip r:embed="rId3">
              <a:extLst>
                <a:ext uri="{96DAC541-7B7A-43D3-8B79-37D633B846F1}">
                  <asvg:svgBlip xmlns:asvg="http://schemas.microsoft.com/office/drawing/2016/SVG/main" r:embed="rId4"/>
                </a:ext>
              </a:extLst>
            </a:blip>
            <a:stretch>
              <a:fillRect l="-87264" t="-283605" r="-744464" b="-48202"/>
            </a:stretch>
          </a:blipFill>
        </p:spPr>
      </p:sp>
      <p:sp>
        <p:nvSpPr>
          <p:cNvPr id="4" name="Freeform 4"/>
          <p:cNvSpPr/>
          <p:nvPr/>
        </p:nvSpPr>
        <p:spPr>
          <a:xfrm>
            <a:off x="2306790" y="199047"/>
            <a:ext cx="499539" cy="322203"/>
          </a:xfrm>
          <a:custGeom>
            <a:avLst/>
            <a:gdLst/>
            <a:ahLst/>
            <a:cxnLst/>
            <a:rect l="l" t="t" r="r" b="b"/>
            <a:pathLst>
              <a:path w="999078" h="644406">
                <a:moveTo>
                  <a:pt x="0" y="0"/>
                </a:moveTo>
                <a:lnTo>
                  <a:pt x="999078" y="0"/>
                </a:lnTo>
                <a:lnTo>
                  <a:pt x="999078" y="644405"/>
                </a:lnTo>
                <a:lnTo>
                  <a:pt x="0" y="644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7298945" y="863715"/>
            <a:ext cx="1516179" cy="1139030"/>
          </a:xfrm>
          <a:custGeom>
            <a:avLst/>
            <a:gdLst/>
            <a:ahLst/>
            <a:cxnLst/>
            <a:rect l="l" t="t" r="r" b="b"/>
            <a:pathLst>
              <a:path w="3032358" h="2278059">
                <a:moveTo>
                  <a:pt x="0" y="0"/>
                </a:moveTo>
                <a:lnTo>
                  <a:pt x="3032358" y="0"/>
                </a:lnTo>
                <a:lnTo>
                  <a:pt x="3032358" y="2278059"/>
                </a:lnTo>
                <a:lnTo>
                  <a:pt x="0" y="22780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5969816" y="1776495"/>
            <a:ext cx="1081949" cy="925518"/>
          </a:xfrm>
          <a:custGeom>
            <a:avLst/>
            <a:gdLst/>
            <a:ahLst/>
            <a:cxnLst/>
            <a:rect l="l" t="t" r="r" b="b"/>
            <a:pathLst>
              <a:path w="2163898" h="1851035">
                <a:moveTo>
                  <a:pt x="0" y="0"/>
                </a:moveTo>
                <a:lnTo>
                  <a:pt x="2163899" y="0"/>
                </a:lnTo>
                <a:lnTo>
                  <a:pt x="2163899" y="1851035"/>
                </a:lnTo>
                <a:lnTo>
                  <a:pt x="0" y="1851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2851047" y="3393343"/>
            <a:ext cx="418333" cy="866547"/>
          </a:xfrm>
          <a:custGeom>
            <a:avLst/>
            <a:gdLst/>
            <a:ahLst/>
            <a:cxnLst/>
            <a:rect l="l" t="t" r="r" b="b"/>
            <a:pathLst>
              <a:path w="836666" h="1733094">
                <a:moveTo>
                  <a:pt x="0" y="0"/>
                </a:moveTo>
                <a:lnTo>
                  <a:pt x="836666" y="0"/>
                </a:lnTo>
                <a:lnTo>
                  <a:pt x="836666" y="1733094"/>
                </a:lnTo>
                <a:lnTo>
                  <a:pt x="0" y="1733094"/>
                </a:lnTo>
                <a:lnTo>
                  <a:pt x="0" y="0"/>
                </a:lnTo>
                <a:close/>
              </a:path>
            </a:pathLst>
          </a:custGeom>
          <a:blipFill>
            <a:blip r:embed="rId3">
              <a:extLst>
                <a:ext uri="{96DAC541-7B7A-43D3-8B79-37D633B846F1}">
                  <asvg:svgBlip xmlns:asvg="http://schemas.microsoft.com/office/drawing/2016/SVG/main" r:embed="rId4"/>
                </a:ext>
              </a:extLst>
            </a:blip>
            <a:stretch>
              <a:fillRect l="-414419" t="-286304" r="-417308" b="-45503"/>
            </a:stretch>
          </a:blipFill>
        </p:spPr>
      </p:sp>
      <p:sp>
        <p:nvSpPr>
          <p:cNvPr id="9" name="Freeform 9"/>
          <p:cNvSpPr/>
          <p:nvPr/>
        </p:nvSpPr>
        <p:spPr>
          <a:xfrm>
            <a:off x="1928884" y="2253782"/>
            <a:ext cx="457835" cy="457835"/>
          </a:xfrm>
          <a:custGeom>
            <a:avLst/>
            <a:gdLst/>
            <a:ahLst/>
            <a:cxnLst/>
            <a:rect l="l" t="t" r="r" b="b"/>
            <a:pathLst>
              <a:path w="915669" h="915669">
                <a:moveTo>
                  <a:pt x="0" y="0"/>
                </a:moveTo>
                <a:lnTo>
                  <a:pt x="915670" y="0"/>
                </a:lnTo>
                <a:lnTo>
                  <a:pt x="915670"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2882983" y="2253782"/>
            <a:ext cx="457835" cy="457835"/>
          </a:xfrm>
          <a:custGeom>
            <a:avLst/>
            <a:gdLst/>
            <a:ahLst/>
            <a:cxnLst/>
            <a:rect l="l" t="t" r="r" b="b"/>
            <a:pathLst>
              <a:path w="915669" h="915669">
                <a:moveTo>
                  <a:pt x="0" y="0"/>
                </a:moveTo>
                <a:lnTo>
                  <a:pt x="915670" y="0"/>
                </a:lnTo>
                <a:lnTo>
                  <a:pt x="915670"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4804629" y="3241004"/>
            <a:ext cx="497683" cy="1030915"/>
          </a:xfrm>
          <a:custGeom>
            <a:avLst/>
            <a:gdLst/>
            <a:ahLst/>
            <a:cxnLst/>
            <a:rect l="l" t="t" r="r" b="b"/>
            <a:pathLst>
              <a:path w="995366" h="2061829">
                <a:moveTo>
                  <a:pt x="0" y="0"/>
                </a:moveTo>
                <a:lnTo>
                  <a:pt x="995366" y="0"/>
                </a:lnTo>
                <a:lnTo>
                  <a:pt x="995366" y="2061828"/>
                </a:lnTo>
                <a:lnTo>
                  <a:pt x="0" y="2061828"/>
                </a:lnTo>
                <a:lnTo>
                  <a:pt x="0" y="0"/>
                </a:lnTo>
                <a:close/>
              </a:path>
            </a:pathLst>
          </a:custGeom>
          <a:blipFill>
            <a:blip r:embed="rId3">
              <a:extLst>
                <a:ext uri="{96DAC541-7B7A-43D3-8B79-37D633B846F1}">
                  <asvg:svgBlip xmlns:asvg="http://schemas.microsoft.com/office/drawing/2016/SVG/main" r:embed="rId4"/>
                </a:ext>
              </a:extLst>
            </a:blip>
            <a:stretch>
              <a:fillRect l="-87264" t="-283605" r="-744464" b="-48202"/>
            </a:stretch>
          </a:blipFill>
        </p:spPr>
      </p:sp>
      <p:sp>
        <p:nvSpPr>
          <p:cNvPr id="12" name="Freeform 12"/>
          <p:cNvSpPr/>
          <p:nvPr/>
        </p:nvSpPr>
        <p:spPr>
          <a:xfrm>
            <a:off x="1484530" y="2253782"/>
            <a:ext cx="457835" cy="457835"/>
          </a:xfrm>
          <a:custGeom>
            <a:avLst/>
            <a:gdLst/>
            <a:ahLst/>
            <a:cxnLst/>
            <a:rect l="l" t="t" r="r" b="b"/>
            <a:pathLst>
              <a:path w="915669" h="915669">
                <a:moveTo>
                  <a:pt x="0" y="0"/>
                </a:moveTo>
                <a:lnTo>
                  <a:pt x="915669" y="0"/>
                </a:lnTo>
                <a:lnTo>
                  <a:pt x="915669"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a:off x="3836118" y="2268311"/>
            <a:ext cx="457835" cy="457835"/>
          </a:xfrm>
          <a:custGeom>
            <a:avLst/>
            <a:gdLst/>
            <a:ahLst/>
            <a:cxnLst/>
            <a:rect l="l" t="t" r="r" b="b"/>
            <a:pathLst>
              <a:path w="915669" h="915669">
                <a:moveTo>
                  <a:pt x="0" y="0"/>
                </a:moveTo>
                <a:lnTo>
                  <a:pt x="915669" y="0"/>
                </a:lnTo>
                <a:lnTo>
                  <a:pt x="915669"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17" name="xu5"/>
          <p:cNvPicPr>
            <a:picLocks noChangeAspect="1"/>
          </p:cNvPicPr>
          <p:nvPr/>
        </p:nvPicPr>
        <p:blipFill>
          <a:blip r:embed="rId13"/>
          <a:srcRect/>
          <a:stretch>
            <a:fillRect/>
          </a:stretch>
        </p:blipFill>
        <p:spPr>
          <a:xfrm>
            <a:off x="6510791" y="1229093"/>
            <a:ext cx="396045" cy="423577"/>
          </a:xfrm>
          <a:prstGeom prst="rect">
            <a:avLst/>
          </a:prstGeom>
        </p:spPr>
      </p:pic>
      <p:pic>
        <p:nvPicPr>
          <p:cNvPr id="16" name="xu4"/>
          <p:cNvPicPr>
            <a:picLocks noChangeAspect="1"/>
          </p:cNvPicPr>
          <p:nvPr/>
        </p:nvPicPr>
        <p:blipFill>
          <a:blip r:embed="rId13"/>
          <a:srcRect/>
          <a:stretch>
            <a:fillRect/>
          </a:stretch>
        </p:blipFill>
        <p:spPr>
          <a:xfrm>
            <a:off x="3958087" y="1790956"/>
            <a:ext cx="396045" cy="423577"/>
          </a:xfrm>
          <a:prstGeom prst="rect">
            <a:avLst/>
          </a:prstGeom>
        </p:spPr>
      </p:pic>
      <p:pic>
        <p:nvPicPr>
          <p:cNvPr id="30" name="xu3">
            <a:extLst>
              <a:ext uri="{FF2B5EF4-FFF2-40B4-BE49-F238E27FC236}">
                <a16:creationId xmlns:a16="http://schemas.microsoft.com/office/drawing/2014/main" id="{41DFD614-2D06-C9BC-D101-3336E2A51549}"/>
              </a:ext>
            </a:extLst>
          </p:cNvPr>
          <p:cNvPicPr>
            <a:picLocks noChangeAspect="1"/>
          </p:cNvPicPr>
          <p:nvPr/>
        </p:nvPicPr>
        <p:blipFill>
          <a:blip r:embed="rId13"/>
          <a:srcRect/>
          <a:stretch>
            <a:fillRect/>
          </a:stretch>
        </p:blipFill>
        <p:spPr>
          <a:xfrm>
            <a:off x="1990674" y="1801147"/>
            <a:ext cx="396045" cy="423577"/>
          </a:xfrm>
          <a:prstGeom prst="rect">
            <a:avLst/>
          </a:prstGeom>
        </p:spPr>
      </p:pic>
      <p:pic>
        <p:nvPicPr>
          <p:cNvPr id="19" name="xu2"/>
          <p:cNvPicPr>
            <a:picLocks noChangeAspect="1"/>
          </p:cNvPicPr>
          <p:nvPr/>
        </p:nvPicPr>
        <p:blipFill>
          <a:blip r:embed="rId13"/>
          <a:srcRect/>
          <a:stretch>
            <a:fillRect/>
          </a:stretch>
        </p:blipFill>
        <p:spPr>
          <a:xfrm>
            <a:off x="1484530" y="1776495"/>
            <a:ext cx="396045" cy="423577"/>
          </a:xfrm>
          <a:prstGeom prst="rect">
            <a:avLst/>
          </a:prstGeom>
        </p:spPr>
      </p:pic>
      <p:pic>
        <p:nvPicPr>
          <p:cNvPr id="15" name="xu1"/>
          <p:cNvPicPr>
            <a:picLocks noChangeAspect="1"/>
          </p:cNvPicPr>
          <p:nvPr/>
        </p:nvPicPr>
        <p:blipFill>
          <a:blip r:embed="rId13"/>
          <a:srcRect/>
          <a:stretch>
            <a:fillRect/>
          </a:stretch>
        </p:blipFill>
        <p:spPr>
          <a:xfrm>
            <a:off x="868935" y="2853995"/>
            <a:ext cx="396045" cy="423577"/>
          </a:xfrm>
          <a:prstGeom prst="rect">
            <a:avLst/>
          </a:prstGeom>
        </p:spPr>
      </p:pic>
      <p:sp>
        <p:nvSpPr>
          <p:cNvPr id="20" name="câu 5">
            <a:hlinkClick r:id="rId14" action="ppaction://hlinksldjump"/>
          </p:cNvPr>
          <p:cNvSpPr/>
          <p:nvPr/>
        </p:nvSpPr>
        <p:spPr>
          <a:xfrm>
            <a:off x="7813588" y="270904"/>
            <a:ext cx="486893" cy="486893"/>
          </a:xfrm>
          <a:custGeom>
            <a:avLst/>
            <a:gdLst/>
            <a:ahLst/>
            <a:cxnLst/>
            <a:rect l="l" t="t" r="r" b="b"/>
            <a:pathLst>
              <a:path w="973785" h="973785">
                <a:moveTo>
                  <a:pt x="0" y="0"/>
                </a:moveTo>
                <a:lnTo>
                  <a:pt x="973786" y="0"/>
                </a:lnTo>
                <a:lnTo>
                  <a:pt x="973786"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1" name="Câu 4">
            <a:hlinkClick r:id="rId17" action="ppaction://hlinksldjump"/>
          </p:cNvPr>
          <p:cNvSpPr/>
          <p:nvPr/>
        </p:nvSpPr>
        <p:spPr>
          <a:xfrm>
            <a:off x="5969816" y="1197435"/>
            <a:ext cx="486893" cy="486893"/>
          </a:xfrm>
          <a:custGeom>
            <a:avLst/>
            <a:gdLst/>
            <a:ahLst/>
            <a:cxnLst/>
            <a:rect l="l" t="t" r="r" b="b"/>
            <a:pathLst>
              <a:path w="973785" h="973785">
                <a:moveTo>
                  <a:pt x="0" y="0"/>
                </a:moveTo>
                <a:lnTo>
                  <a:pt x="973786" y="0"/>
                </a:lnTo>
                <a:lnTo>
                  <a:pt x="973786" y="973785"/>
                </a:lnTo>
                <a:lnTo>
                  <a:pt x="0" y="9737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câu 3">
            <a:hlinkClick r:id="rId18" action="ppaction://hlinksldjump"/>
          </p:cNvPr>
          <p:cNvSpPr/>
          <p:nvPr/>
        </p:nvSpPr>
        <p:spPr>
          <a:xfrm>
            <a:off x="4804629" y="2853995"/>
            <a:ext cx="486893" cy="486893"/>
          </a:xfrm>
          <a:custGeom>
            <a:avLst/>
            <a:gdLst/>
            <a:ahLst/>
            <a:cxnLst/>
            <a:rect l="l" t="t" r="r" b="b"/>
            <a:pathLst>
              <a:path w="973785" h="973785">
                <a:moveTo>
                  <a:pt x="0" y="0"/>
                </a:moveTo>
                <a:lnTo>
                  <a:pt x="973786" y="0"/>
                </a:lnTo>
                <a:lnTo>
                  <a:pt x="973786" y="973785"/>
                </a:lnTo>
                <a:lnTo>
                  <a:pt x="0" y="9737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3" name="câu 2">
            <a:hlinkClick r:id="rId19" action="ppaction://hlinksldjump"/>
          </p:cNvPr>
          <p:cNvSpPr/>
          <p:nvPr/>
        </p:nvSpPr>
        <p:spPr>
          <a:xfrm>
            <a:off x="3345021" y="2239253"/>
            <a:ext cx="486893" cy="486893"/>
          </a:xfrm>
          <a:custGeom>
            <a:avLst/>
            <a:gdLst/>
            <a:ahLst/>
            <a:cxnLst/>
            <a:rect l="l" t="t" r="r" b="b"/>
            <a:pathLst>
              <a:path w="973785" h="973785">
                <a:moveTo>
                  <a:pt x="0" y="0"/>
                </a:moveTo>
                <a:lnTo>
                  <a:pt x="973785" y="0"/>
                </a:lnTo>
                <a:lnTo>
                  <a:pt x="973785"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8" name="câu 1">
            <a:hlinkClick r:id="rId20" action="ppaction://hlinksldjump"/>
          </p:cNvPr>
          <p:cNvSpPr/>
          <p:nvPr/>
        </p:nvSpPr>
        <p:spPr>
          <a:xfrm>
            <a:off x="2386719" y="2239253"/>
            <a:ext cx="486893" cy="486893"/>
          </a:xfrm>
          <a:custGeom>
            <a:avLst/>
            <a:gdLst/>
            <a:ahLst/>
            <a:cxnLst/>
            <a:rect l="l" t="t" r="r" b="b"/>
            <a:pathLst>
              <a:path w="973785" h="973785">
                <a:moveTo>
                  <a:pt x="0" y="0"/>
                </a:moveTo>
                <a:lnTo>
                  <a:pt x="973785" y="0"/>
                </a:lnTo>
                <a:lnTo>
                  <a:pt x="973785"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8" name="ngưoiif"/>
          <p:cNvPicPr>
            <a:picLocks noChangeAspect="1"/>
          </p:cNvPicPr>
          <p:nvPr/>
        </p:nvPicPr>
        <p:blipFill>
          <a:blip r:embed="rId21"/>
          <a:srcRect/>
          <a:stretch>
            <a:fillRect/>
          </a:stretch>
        </p:blipFill>
        <p:spPr>
          <a:xfrm>
            <a:off x="172705" y="3714750"/>
            <a:ext cx="469735" cy="559237"/>
          </a:xfrm>
          <a:prstGeom prst="rect">
            <a:avLst/>
          </a:prstGeom>
        </p:spPr>
      </p:pic>
      <p:sp>
        <p:nvSpPr>
          <p:cNvPr id="23" name="Freeform 23"/>
          <p:cNvSpPr/>
          <p:nvPr/>
        </p:nvSpPr>
        <p:spPr>
          <a:xfrm>
            <a:off x="3464756" y="277533"/>
            <a:ext cx="734317" cy="473634"/>
          </a:xfrm>
          <a:custGeom>
            <a:avLst/>
            <a:gdLst/>
            <a:ahLst/>
            <a:cxnLst/>
            <a:rect l="l" t="t" r="r" b="b"/>
            <a:pathLst>
              <a:path w="1468633" h="947268">
                <a:moveTo>
                  <a:pt x="0" y="0"/>
                </a:moveTo>
                <a:lnTo>
                  <a:pt x="1468633" y="0"/>
                </a:lnTo>
                <a:lnTo>
                  <a:pt x="1468633" y="947268"/>
                </a:lnTo>
                <a:lnTo>
                  <a:pt x="0" y="947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cờ">
            <a:hlinkClick r:id="rId22" action="ppaction://hlinksldjump"/>
          </p:cNvPr>
          <p:cNvSpPr/>
          <p:nvPr/>
        </p:nvSpPr>
        <p:spPr>
          <a:xfrm>
            <a:off x="8377717" y="478013"/>
            <a:ext cx="503867" cy="717248"/>
          </a:xfrm>
          <a:custGeom>
            <a:avLst/>
            <a:gdLst/>
            <a:ahLst/>
            <a:cxnLst/>
            <a:rect l="l" t="t" r="r" b="b"/>
            <a:pathLst>
              <a:path w="1007733" h="1434495">
                <a:moveTo>
                  <a:pt x="0" y="0"/>
                </a:moveTo>
                <a:lnTo>
                  <a:pt x="1007732" y="0"/>
                </a:lnTo>
                <a:lnTo>
                  <a:pt x="1007732" y="1434495"/>
                </a:lnTo>
                <a:lnTo>
                  <a:pt x="0" y="143449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pic>
        <p:nvPicPr>
          <p:cNvPr id="24" name="xu x 2"/>
          <p:cNvPicPr>
            <a:picLocks noChangeAspect="1"/>
          </p:cNvPicPr>
          <p:nvPr/>
        </p:nvPicPr>
        <p:blipFill>
          <a:blip r:embed="rId25"/>
          <a:srcRect/>
          <a:stretch>
            <a:fillRect/>
          </a:stretch>
        </p:blipFill>
        <p:spPr>
          <a:xfrm>
            <a:off x="2005608" y="958134"/>
            <a:ext cx="851591" cy="868970"/>
          </a:xfrm>
          <a:prstGeom prst="rect">
            <a:avLst/>
          </a:prstGeom>
        </p:spPr>
      </p:pic>
      <p:sp>
        <p:nvSpPr>
          <p:cNvPr id="26" name="Freeform 26"/>
          <p:cNvSpPr/>
          <p:nvPr/>
        </p:nvSpPr>
        <p:spPr>
          <a:xfrm>
            <a:off x="6369611" y="3703036"/>
            <a:ext cx="537225" cy="537225"/>
          </a:xfrm>
          <a:custGeom>
            <a:avLst/>
            <a:gdLst/>
            <a:ahLst/>
            <a:cxnLst/>
            <a:rect l="l" t="t" r="r" b="b"/>
            <a:pathLst>
              <a:path w="1364309" h="1364309">
                <a:moveTo>
                  <a:pt x="0" y="0"/>
                </a:moveTo>
                <a:lnTo>
                  <a:pt x="1364309" y="0"/>
                </a:lnTo>
                <a:lnTo>
                  <a:pt x="1364309" y="1364309"/>
                </a:lnTo>
                <a:lnTo>
                  <a:pt x="0" y="136430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7" name="Rounded Rectangle 26">
            <a:extLst>
              <a:ext uri="{FF2B5EF4-FFF2-40B4-BE49-F238E27FC236}">
                <a16:creationId xmlns:a16="http://schemas.microsoft.com/office/drawing/2014/main" id="{8245D927-0E11-5D77-3C53-72898258A7AA}"/>
              </a:ext>
            </a:extLst>
          </p:cNvPr>
          <p:cNvSpPr/>
          <p:nvPr/>
        </p:nvSpPr>
        <p:spPr>
          <a:xfrm>
            <a:off x="498114"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0 </a:t>
            </a:r>
          </a:p>
        </p:txBody>
      </p:sp>
      <p:sp>
        <p:nvSpPr>
          <p:cNvPr id="29" name="TextBox 28">
            <a:extLst>
              <a:ext uri="{FF2B5EF4-FFF2-40B4-BE49-F238E27FC236}">
                <a16:creationId xmlns:a16="http://schemas.microsoft.com/office/drawing/2014/main" id="{DF17943A-6632-D26B-BCBD-7851946376F8}"/>
              </a:ext>
            </a:extLst>
          </p:cNvPr>
          <p:cNvSpPr txBox="1"/>
          <p:nvPr/>
        </p:nvSpPr>
        <p:spPr>
          <a:xfrm>
            <a:off x="1405565" y="202257"/>
            <a:ext cx="503867" cy="1045223"/>
          </a:xfrm>
          <a:prstGeom prst="rect">
            <a:avLst/>
          </a:prstGeom>
          <a:noFill/>
        </p:spPr>
        <p:txBody>
          <a:bodyPr wrap="square">
            <a:spAutoFit/>
          </a:bodyPr>
          <a:lstStyle/>
          <a:p>
            <a:pPr algn="ctr" defTabSz="457200">
              <a:lnSpc>
                <a:spcPct val="150000"/>
              </a:lnSpc>
              <a:spcAft>
                <a:spcPts val="400"/>
              </a:spcAft>
              <a:buClrTx/>
            </a:pPr>
            <a:r>
              <a:rPr lang="en-VN" sz="2200" b="1" kern="1200" dirty="0">
                <a:solidFill>
                  <a:srgbClr val="C00000"/>
                </a:solidFill>
                <a:latin typeface="Arial" panose="020B0604020202020204" pitchFamily="34" charset="0"/>
                <a:ea typeface="Calibri" panose="020F0502020204030204" pitchFamily="34" charset="0"/>
                <a:cs typeface="Arial" panose="020B0604020202020204" pitchFamily="34" charset="0"/>
              </a:rPr>
              <a:t>XU </a:t>
            </a:r>
          </a:p>
        </p:txBody>
      </p:sp>
      <p:sp>
        <p:nvSpPr>
          <p:cNvPr id="31" name="Rounded Rectangle 30">
            <a:extLst>
              <a:ext uri="{FF2B5EF4-FFF2-40B4-BE49-F238E27FC236}">
                <a16:creationId xmlns:a16="http://schemas.microsoft.com/office/drawing/2014/main" id="{3235E09A-6750-7131-4EC3-723B500A2246}"/>
              </a:ext>
            </a:extLst>
          </p:cNvPr>
          <p:cNvSpPr/>
          <p:nvPr/>
        </p:nvSpPr>
        <p:spPr>
          <a:xfrm>
            <a:off x="498114" y="21748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 </a:t>
            </a:r>
          </a:p>
        </p:txBody>
      </p:sp>
      <p:sp>
        <p:nvSpPr>
          <p:cNvPr id="32" name="Rounded Rectangle 31">
            <a:extLst>
              <a:ext uri="{FF2B5EF4-FFF2-40B4-BE49-F238E27FC236}">
                <a16:creationId xmlns:a16="http://schemas.microsoft.com/office/drawing/2014/main" id="{390EC3FB-41F0-3B29-F02F-075C5E7B0167}"/>
              </a:ext>
            </a:extLst>
          </p:cNvPr>
          <p:cNvSpPr/>
          <p:nvPr/>
        </p:nvSpPr>
        <p:spPr>
          <a:xfrm>
            <a:off x="487671" y="21748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2</a:t>
            </a:r>
          </a:p>
        </p:txBody>
      </p:sp>
      <p:sp>
        <p:nvSpPr>
          <p:cNvPr id="33" name="Rounded Rectangle 32">
            <a:extLst>
              <a:ext uri="{FF2B5EF4-FFF2-40B4-BE49-F238E27FC236}">
                <a16:creationId xmlns:a16="http://schemas.microsoft.com/office/drawing/2014/main" id="{A8251952-E92D-3CAA-4ACC-BABBBEB37CC1}"/>
              </a:ext>
            </a:extLst>
          </p:cNvPr>
          <p:cNvSpPr/>
          <p:nvPr/>
        </p:nvSpPr>
        <p:spPr>
          <a:xfrm>
            <a:off x="492892" y="21298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3</a:t>
            </a:r>
          </a:p>
        </p:txBody>
      </p:sp>
      <p:sp>
        <p:nvSpPr>
          <p:cNvPr id="34" name="Rounded Rectangle 33">
            <a:extLst>
              <a:ext uri="{FF2B5EF4-FFF2-40B4-BE49-F238E27FC236}">
                <a16:creationId xmlns:a16="http://schemas.microsoft.com/office/drawing/2014/main" id="{8421B75B-E8A9-A04F-114C-01A5CE4CC527}"/>
              </a:ext>
            </a:extLst>
          </p:cNvPr>
          <p:cNvSpPr/>
          <p:nvPr/>
        </p:nvSpPr>
        <p:spPr>
          <a:xfrm>
            <a:off x="492892" y="214080"/>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5</a:t>
            </a:r>
          </a:p>
        </p:txBody>
      </p:sp>
      <p:sp>
        <p:nvSpPr>
          <p:cNvPr id="35" name="Rounded Rectangle 34">
            <a:extLst>
              <a:ext uri="{FF2B5EF4-FFF2-40B4-BE49-F238E27FC236}">
                <a16:creationId xmlns:a16="http://schemas.microsoft.com/office/drawing/2014/main" id="{1274B128-18E9-7C7C-40FF-DFAD1F5A03D2}"/>
              </a:ext>
            </a:extLst>
          </p:cNvPr>
          <p:cNvSpPr/>
          <p:nvPr/>
        </p:nvSpPr>
        <p:spPr>
          <a:xfrm>
            <a:off x="498114" y="214881"/>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7</a:t>
            </a:r>
          </a:p>
        </p:txBody>
      </p:sp>
      <p:sp>
        <p:nvSpPr>
          <p:cNvPr id="36" name="Rounded Rectangle 35">
            <a:extLst>
              <a:ext uri="{FF2B5EF4-FFF2-40B4-BE49-F238E27FC236}">
                <a16:creationId xmlns:a16="http://schemas.microsoft.com/office/drawing/2014/main" id="{2CB784EC-3303-4B93-8491-3D0F7CCC9F28}"/>
              </a:ext>
            </a:extLst>
          </p:cNvPr>
          <p:cNvSpPr/>
          <p:nvPr/>
        </p:nvSpPr>
        <p:spPr>
          <a:xfrm>
            <a:off x="495430"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8</a:t>
            </a:r>
          </a:p>
        </p:txBody>
      </p:sp>
      <p:sp>
        <p:nvSpPr>
          <p:cNvPr id="37" name="Rounded Rectangle 36">
            <a:extLst>
              <a:ext uri="{FF2B5EF4-FFF2-40B4-BE49-F238E27FC236}">
                <a16:creationId xmlns:a16="http://schemas.microsoft.com/office/drawing/2014/main" id="{80B1BA4F-4949-4648-3509-0244FF6CE64C}"/>
              </a:ext>
            </a:extLst>
          </p:cNvPr>
          <p:cNvSpPr/>
          <p:nvPr/>
        </p:nvSpPr>
        <p:spPr>
          <a:xfrm>
            <a:off x="492746"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10</a:t>
            </a:r>
          </a:p>
        </p:txBody>
      </p:sp>
      <p:sp>
        <p:nvSpPr>
          <p:cNvPr id="38" name="Rounded Rectangle 37">
            <a:extLst>
              <a:ext uri="{FF2B5EF4-FFF2-40B4-BE49-F238E27FC236}">
                <a16:creationId xmlns:a16="http://schemas.microsoft.com/office/drawing/2014/main" id="{29C10CD6-E728-FA8F-AE85-B9AE516D43BF}"/>
              </a:ext>
            </a:extLst>
          </p:cNvPr>
          <p:cNvSpPr/>
          <p:nvPr/>
        </p:nvSpPr>
        <p:spPr>
          <a:xfrm>
            <a:off x="487524" y="21975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12</a:t>
            </a:r>
          </a:p>
        </p:txBody>
      </p:sp>
      <p:sp>
        <p:nvSpPr>
          <p:cNvPr id="39" name="Rounded Rectangle 38">
            <a:extLst>
              <a:ext uri="{FF2B5EF4-FFF2-40B4-BE49-F238E27FC236}">
                <a16:creationId xmlns:a16="http://schemas.microsoft.com/office/drawing/2014/main" id="{A3072668-CCF3-3DB2-766A-075D8300E6DB}"/>
              </a:ext>
            </a:extLst>
          </p:cNvPr>
          <p:cNvSpPr/>
          <p:nvPr/>
        </p:nvSpPr>
        <p:spPr>
          <a:xfrm>
            <a:off x="495357" y="218222"/>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13</a:t>
            </a:r>
          </a:p>
        </p:txBody>
      </p:sp>
      <p:sp>
        <p:nvSpPr>
          <p:cNvPr id="40" name="Rounded Rectangle 39">
            <a:extLst>
              <a:ext uri="{FF2B5EF4-FFF2-40B4-BE49-F238E27FC236}">
                <a16:creationId xmlns:a16="http://schemas.microsoft.com/office/drawing/2014/main" id="{F99C02AB-BC1B-EB4B-0B3C-E82BC0482303}"/>
              </a:ext>
            </a:extLst>
          </p:cNvPr>
          <p:cNvSpPr/>
          <p:nvPr/>
        </p:nvSpPr>
        <p:spPr>
          <a:xfrm>
            <a:off x="498114" y="212530"/>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15</a:t>
            </a:r>
          </a:p>
        </p:txBody>
      </p:sp>
      <p:pic>
        <p:nvPicPr>
          <p:cNvPr id="41" name="xu x 2">
            <a:extLst>
              <a:ext uri="{FF2B5EF4-FFF2-40B4-BE49-F238E27FC236}">
                <a16:creationId xmlns:a16="http://schemas.microsoft.com/office/drawing/2014/main" id="{E1672653-6144-C08D-89A1-9ED3D0BF4DA2}"/>
              </a:ext>
            </a:extLst>
          </p:cNvPr>
          <p:cNvPicPr>
            <a:picLocks noChangeAspect="1"/>
          </p:cNvPicPr>
          <p:nvPr/>
        </p:nvPicPr>
        <p:blipFill>
          <a:blip r:embed="rId25"/>
          <a:srcRect/>
          <a:stretch>
            <a:fillRect/>
          </a:stretch>
        </p:blipFill>
        <p:spPr>
          <a:xfrm>
            <a:off x="2857199" y="776854"/>
            <a:ext cx="851591" cy="868970"/>
          </a:xfrm>
          <a:prstGeom prst="rect">
            <a:avLst/>
          </a:prstGeom>
        </p:spPr>
      </p:pic>
      <p:pic>
        <p:nvPicPr>
          <p:cNvPr id="42" name="xu x 2">
            <a:extLst>
              <a:ext uri="{FF2B5EF4-FFF2-40B4-BE49-F238E27FC236}">
                <a16:creationId xmlns:a16="http://schemas.microsoft.com/office/drawing/2014/main" id="{C27944EB-674D-E7C0-0FFD-A6A1F126EAF0}"/>
              </a:ext>
            </a:extLst>
          </p:cNvPr>
          <p:cNvPicPr>
            <a:picLocks noChangeAspect="1"/>
          </p:cNvPicPr>
          <p:nvPr/>
        </p:nvPicPr>
        <p:blipFill>
          <a:blip r:embed="rId25"/>
          <a:srcRect/>
          <a:stretch>
            <a:fillRect/>
          </a:stretch>
        </p:blipFill>
        <p:spPr>
          <a:xfrm>
            <a:off x="4590886" y="1702780"/>
            <a:ext cx="851591" cy="868970"/>
          </a:xfrm>
          <a:prstGeom prst="rect">
            <a:avLst/>
          </a:prstGeom>
        </p:spPr>
      </p:pic>
      <p:pic>
        <p:nvPicPr>
          <p:cNvPr id="43" name="xu x 2">
            <a:extLst>
              <a:ext uri="{FF2B5EF4-FFF2-40B4-BE49-F238E27FC236}">
                <a16:creationId xmlns:a16="http://schemas.microsoft.com/office/drawing/2014/main" id="{0D30C179-795C-FB50-460F-9CEC7DBF51E8}"/>
              </a:ext>
            </a:extLst>
          </p:cNvPr>
          <p:cNvPicPr>
            <a:picLocks noChangeAspect="1"/>
          </p:cNvPicPr>
          <p:nvPr/>
        </p:nvPicPr>
        <p:blipFill>
          <a:blip r:embed="rId25"/>
          <a:srcRect/>
          <a:stretch>
            <a:fillRect/>
          </a:stretch>
        </p:blipFill>
        <p:spPr>
          <a:xfrm>
            <a:off x="5394502" y="155810"/>
            <a:ext cx="851591" cy="868970"/>
          </a:xfrm>
          <a:prstGeom prst="rect">
            <a:avLst/>
          </a:prstGeom>
        </p:spPr>
      </p:pic>
      <p:pic>
        <p:nvPicPr>
          <p:cNvPr id="44" name="xu x 2">
            <a:extLst>
              <a:ext uri="{FF2B5EF4-FFF2-40B4-BE49-F238E27FC236}">
                <a16:creationId xmlns:a16="http://schemas.microsoft.com/office/drawing/2014/main" id="{F1B4B073-78C1-515E-F6A8-626CA35F1516}"/>
              </a:ext>
            </a:extLst>
          </p:cNvPr>
          <p:cNvPicPr>
            <a:picLocks noChangeAspect="1"/>
          </p:cNvPicPr>
          <p:nvPr/>
        </p:nvPicPr>
        <p:blipFill>
          <a:blip r:embed="rId25"/>
          <a:srcRect/>
          <a:stretch>
            <a:fillRect/>
          </a:stretch>
        </p:blipFill>
        <p:spPr>
          <a:xfrm>
            <a:off x="6708813" y="34270"/>
            <a:ext cx="851591" cy="868970"/>
          </a:xfrm>
          <a:prstGeom prst="rect">
            <a:avLst/>
          </a:prstGeom>
        </p:spPr>
      </p:pic>
      <p:sp>
        <p:nvSpPr>
          <p:cNvPr id="45" name="Freeform 26">
            <a:extLst>
              <a:ext uri="{FF2B5EF4-FFF2-40B4-BE49-F238E27FC236}">
                <a16:creationId xmlns:a16="http://schemas.microsoft.com/office/drawing/2014/main" id="{79867702-D791-7216-C6CD-B81853319B14}"/>
              </a:ext>
            </a:extLst>
          </p:cNvPr>
          <p:cNvSpPr/>
          <p:nvPr/>
        </p:nvSpPr>
        <p:spPr>
          <a:xfrm>
            <a:off x="7788421" y="3714750"/>
            <a:ext cx="537225" cy="537225"/>
          </a:xfrm>
          <a:custGeom>
            <a:avLst/>
            <a:gdLst/>
            <a:ahLst/>
            <a:cxnLst/>
            <a:rect l="l" t="t" r="r" b="b"/>
            <a:pathLst>
              <a:path w="1364309" h="1364309">
                <a:moveTo>
                  <a:pt x="0" y="0"/>
                </a:moveTo>
                <a:lnTo>
                  <a:pt x="1364309" y="0"/>
                </a:lnTo>
                <a:lnTo>
                  <a:pt x="1364309" y="1364309"/>
                </a:lnTo>
                <a:lnTo>
                  <a:pt x="0" y="136430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86 0.00602 L 0.07396 -0.19444 " pathEditMode="relative" rAng="0" ptsTypes="AA">
                                      <p:cBhvr>
                                        <p:cTn id="6" dur="2000" fill="hold"/>
                                        <p:tgtEl>
                                          <p:spTgt spid="18"/>
                                        </p:tgtEl>
                                        <p:attrNameLst>
                                          <p:attrName>ppt_x</p:attrName>
                                          <p:attrName>ppt_y</p:attrName>
                                        </p:attrNameLst>
                                      </p:cBhvr>
                                      <p:rCtr x="4036" y="-10031"/>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1259 0.0679 C -0.01754 0.06435 -0.02249 0.06095 -0.02231 0.06296 C -0.02205 0.06497 -0.0112 0.08024 -0.0112 0.0804 C -0.00929 0.08271 -0.00651 0.10694 -0.0112 0.07778 C -0.0158 0.04861 -0.03637 -0.01651 -0.03898 -0.09522 C -0.0415 -0.17361 -0.02926 -0.34121 -0.02648 -0.39383 C -0.0237 -0.44645 -0.02231 -0.41111 -0.02231 -0.41096 L -0.02231 -0.41111 L -0.02231 -0.41096 " pathEditMode="relative" rAng="0" ptsTypes="AAAAAAAAA">
                                      <p:cBhvr>
                                        <p:cTn id="9" dur="2000" fill="hold"/>
                                        <p:tgtEl>
                                          <p:spTgt spid="15"/>
                                        </p:tgtEl>
                                        <p:attrNameLst>
                                          <p:attrName>ppt_x</p:attrName>
                                          <p:attrName>ppt_y</p:attrName>
                                        </p:attrNameLst>
                                      </p:cBhvr>
                                      <p:rCtr x="-1146" y="-23333"/>
                                    </p:animMotion>
                                  </p:childTnLst>
                                </p:cTn>
                              </p:par>
                            </p:childTnLst>
                          </p:cTn>
                        </p:par>
                        <p:par>
                          <p:cTn id="10" fill="hold">
                            <p:stCondLst>
                              <p:cond delay="40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par>
                          <p:cTn id="14" fill="hold">
                            <p:stCondLst>
                              <p:cond delay="4500"/>
                            </p:stCondLst>
                            <p:childTnLst>
                              <p:par>
                                <p:cTn id="15" presetID="53" presetClass="exit" presetSubtype="32" fill="hold" nodeType="after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7396 -0.19444 L 0.13255 -0.40185 " pathEditMode="relative" rAng="0" ptsTypes="AA">
                                      <p:cBhvr>
                                        <p:cTn id="24" dur="2000" fill="hold"/>
                                        <p:tgtEl>
                                          <p:spTgt spid="18"/>
                                        </p:tgtEl>
                                        <p:attrNameLst>
                                          <p:attrName>ppt_x</p:attrName>
                                          <p:attrName>ppt_y</p:attrName>
                                        </p:attrNameLst>
                                      </p:cBhvr>
                                      <p:rCtr x="2925" y="-10370"/>
                                    </p:animMotion>
                                  </p:childTnLst>
                                </p:cTn>
                              </p:par>
                            </p:childTnLst>
                          </p:cTn>
                        </p:par>
                        <p:par>
                          <p:cTn id="25" fill="hold">
                            <p:stCondLst>
                              <p:cond delay="2000"/>
                            </p:stCondLst>
                            <p:childTnLst>
                              <p:par>
                                <p:cTn id="26" presetID="47" presetClass="exit" presetSubtype="0" fill="hold" nodeType="afterEffect">
                                  <p:stCondLst>
                                    <p:cond delay="0"/>
                                  </p:stCondLst>
                                  <p:childTnLst>
                                    <p:animEffect transition="out" filter="fade">
                                      <p:cBhvr>
                                        <p:cTn id="27" dur="1000"/>
                                        <p:tgtEl>
                                          <p:spTgt spid="19"/>
                                        </p:tgtEl>
                                      </p:cBhvr>
                                    </p:animEffect>
                                    <p:anim calcmode="lin" valueType="num">
                                      <p:cBhvr>
                                        <p:cTn id="28" dur="1000"/>
                                        <p:tgtEl>
                                          <p:spTgt spid="19"/>
                                        </p:tgtEl>
                                        <p:attrNameLst>
                                          <p:attrName>ppt_x</p:attrName>
                                        </p:attrNameLst>
                                      </p:cBhvr>
                                      <p:tavLst>
                                        <p:tav tm="0">
                                          <p:val>
                                            <p:strVal val="ppt_x"/>
                                          </p:val>
                                        </p:tav>
                                        <p:tav tm="100000">
                                          <p:val>
                                            <p:strVal val="ppt_x"/>
                                          </p:val>
                                        </p:tav>
                                      </p:tavLst>
                                    </p:anim>
                                    <p:anim calcmode="lin" valueType="num">
                                      <p:cBhvr>
                                        <p:cTn id="29" dur="1000"/>
                                        <p:tgtEl>
                                          <p:spTgt spid="19"/>
                                        </p:tgtEl>
                                        <p:attrNameLst>
                                          <p:attrName>ppt_y</p:attrName>
                                        </p:attrNameLst>
                                      </p:cBhvr>
                                      <p:tavLst>
                                        <p:tav tm="0">
                                          <p:val>
                                            <p:strVal val="ppt_y"/>
                                          </p:val>
                                        </p:tav>
                                        <p:tav tm="100000">
                                          <p:val>
                                            <p:strVal val="ppt_y-.1"/>
                                          </p:val>
                                        </p:tav>
                                      </p:tavLst>
                                    </p:anim>
                                    <p:set>
                                      <p:cBhvr>
                                        <p:cTn id="30" dur="1" fill="hold">
                                          <p:stCondLst>
                                            <p:cond delay="999"/>
                                          </p:stCondLst>
                                        </p:cTn>
                                        <p:tgtEl>
                                          <p:spTgt spid="19"/>
                                        </p:tgtEl>
                                        <p:attrNameLst>
                                          <p:attrName>style.visibility</p:attrName>
                                        </p:attrNameLst>
                                      </p:cBhvr>
                                      <p:to>
                                        <p:strVal val="hidden"/>
                                      </p:to>
                                    </p:se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13898 -0.40663 L 0.19132 -0.40663 " pathEditMode="relative" rAng="0" ptsTypes="AA">
                                      <p:cBhvr>
                                        <p:cTn id="39" dur="2000" fill="hold"/>
                                        <p:tgtEl>
                                          <p:spTgt spid="18"/>
                                        </p:tgtEl>
                                        <p:attrNameLst>
                                          <p:attrName>ppt_x</p:attrName>
                                          <p:attrName>ppt_y</p:attrName>
                                        </p:attrNameLst>
                                      </p:cBhvr>
                                      <p:rCtr x="2613" y="0"/>
                                    </p:animMotion>
                                  </p:childTnLst>
                                </p:cTn>
                              </p:par>
                            </p:childTnLst>
                          </p:cTn>
                        </p:par>
                        <p:par>
                          <p:cTn id="40" fill="hold">
                            <p:stCondLst>
                              <p:cond delay="2000"/>
                            </p:stCondLst>
                            <p:childTnLst>
                              <p:par>
                                <p:cTn id="41" presetID="47" presetClass="exit" presetSubtype="0" fill="hold" nodeType="afterEffect">
                                  <p:stCondLst>
                                    <p:cond delay="0"/>
                                  </p:stCondLst>
                                  <p:childTnLst>
                                    <p:animEffect transition="out" filter="fade">
                                      <p:cBhvr>
                                        <p:cTn id="42" dur="1000"/>
                                        <p:tgtEl>
                                          <p:spTgt spid="30"/>
                                        </p:tgtEl>
                                      </p:cBhvr>
                                    </p:animEffect>
                                    <p:anim calcmode="lin" valueType="num">
                                      <p:cBhvr>
                                        <p:cTn id="43" dur="1000"/>
                                        <p:tgtEl>
                                          <p:spTgt spid="30"/>
                                        </p:tgtEl>
                                        <p:attrNameLst>
                                          <p:attrName>ppt_x</p:attrName>
                                        </p:attrNameLst>
                                      </p:cBhvr>
                                      <p:tavLst>
                                        <p:tav tm="0">
                                          <p:val>
                                            <p:strVal val="ppt_x"/>
                                          </p:val>
                                        </p:tav>
                                        <p:tav tm="100000">
                                          <p:val>
                                            <p:strVal val="ppt_x"/>
                                          </p:val>
                                        </p:tav>
                                      </p:tavLst>
                                    </p:anim>
                                    <p:anim calcmode="lin" valueType="num">
                                      <p:cBhvr>
                                        <p:cTn id="44" dur="1000"/>
                                        <p:tgtEl>
                                          <p:spTgt spid="30"/>
                                        </p:tgtEl>
                                        <p:attrNameLst>
                                          <p:attrName>ppt_y</p:attrName>
                                        </p:attrNameLst>
                                      </p:cBhvr>
                                      <p:tavLst>
                                        <p:tav tm="0">
                                          <p:val>
                                            <p:strVal val="ppt_y"/>
                                          </p:val>
                                        </p:tav>
                                        <p:tav tm="100000">
                                          <p:val>
                                            <p:strVal val="ppt_y-.1"/>
                                          </p:val>
                                        </p:tav>
                                      </p:tavLst>
                                    </p:anim>
                                    <p:set>
                                      <p:cBhvr>
                                        <p:cTn id="45" dur="1" fill="hold">
                                          <p:stCondLst>
                                            <p:cond delay="999"/>
                                          </p:stCondLst>
                                        </p:cTn>
                                        <p:tgtEl>
                                          <p:spTgt spid="30"/>
                                        </p:tgtEl>
                                        <p:attrNameLst>
                                          <p:attrName>style.visibility</p:attrName>
                                        </p:attrNameLst>
                                      </p:cBhvr>
                                      <p:to>
                                        <p:strVal val="hidden"/>
                                      </p:to>
                                    </p:se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0252 -0.40185 L 0.29731 -0.40185 " pathEditMode="relative" rAng="0" ptsTypes="AA">
                                      <p:cBhvr>
                                        <p:cTn id="54" dur="2000" fill="hold"/>
                                        <p:tgtEl>
                                          <p:spTgt spid="18"/>
                                        </p:tgtEl>
                                        <p:attrNameLst>
                                          <p:attrName>ppt_x</p:attrName>
                                          <p:attrName>ppt_y</p:attrName>
                                        </p:attrNameLst>
                                      </p:cBhvr>
                                      <p:rCtr x="4740" y="0"/>
                                    </p:animMotion>
                                  </p:childTnLst>
                                </p:cTn>
                              </p:par>
                            </p:childTnLst>
                          </p:cTn>
                        </p:par>
                        <p:par>
                          <p:cTn id="55" fill="hold">
                            <p:stCondLst>
                              <p:cond delay="2000"/>
                            </p:stCondLst>
                            <p:childTnLst>
                              <p:par>
                                <p:cTn id="56" presetID="53" presetClass="exit" presetSubtype="32" fill="hold" nodeType="afterEffect">
                                  <p:stCondLst>
                                    <p:cond delay="0"/>
                                  </p:stCondLst>
                                  <p:childTnLst>
                                    <p:anim calcmode="lin" valueType="num">
                                      <p:cBhvr>
                                        <p:cTn id="57" dur="500"/>
                                        <p:tgtEl>
                                          <p:spTgt spid="8"/>
                                        </p:tgtEl>
                                        <p:attrNameLst>
                                          <p:attrName>ppt_w</p:attrName>
                                        </p:attrNameLst>
                                      </p:cBhvr>
                                      <p:tavLst>
                                        <p:tav tm="0">
                                          <p:val>
                                            <p:strVal val="ppt_w"/>
                                          </p:val>
                                        </p:tav>
                                        <p:tav tm="100000">
                                          <p:val>
                                            <p:fltVal val="0"/>
                                          </p:val>
                                        </p:tav>
                                      </p:tavLst>
                                    </p:anim>
                                    <p:anim calcmode="lin" valueType="num">
                                      <p:cBhvr>
                                        <p:cTn id="58" dur="500"/>
                                        <p:tgtEl>
                                          <p:spTgt spid="8"/>
                                        </p:tgtEl>
                                        <p:attrNameLst>
                                          <p:attrName>ppt_h</p:attrName>
                                        </p:attrNameLst>
                                      </p:cBhvr>
                                      <p:tavLst>
                                        <p:tav tm="0">
                                          <p:val>
                                            <p:strVal val="ppt_h"/>
                                          </p:val>
                                        </p:tav>
                                        <p:tav tm="100000">
                                          <p:val>
                                            <p:fltVal val="0"/>
                                          </p:val>
                                        </p:tav>
                                      </p:tavLst>
                                    </p:anim>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7" presetClass="exit" presetSubtype="0" fill="hold" nodeType="after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0"/>
                                        <p:tgtEl>
                                          <p:spTgt spid="24"/>
                                        </p:tgtEl>
                                        <p:attrNameLst>
                                          <p:attrName>ppt_y</p:attrName>
                                        </p:attrNameLst>
                                      </p:cBhvr>
                                      <p:tavLst>
                                        <p:tav tm="0">
                                          <p:val>
                                            <p:strVal val="ppt_y"/>
                                          </p:val>
                                        </p:tav>
                                        <p:tav tm="100000">
                                          <p:val>
                                            <p:strVal val="ppt_y-.1"/>
                                          </p:val>
                                        </p:tav>
                                      </p:tavLst>
                                    </p:anim>
                                    <p:set>
                                      <p:cBhvr>
                                        <p:cTn id="72" dur="1" fill="hold">
                                          <p:stCondLst>
                                            <p:cond delay="999"/>
                                          </p:stCondLst>
                                        </p:cTn>
                                        <p:tgtEl>
                                          <p:spTgt spid="24"/>
                                        </p:tgtEl>
                                        <p:attrNameLst>
                                          <p:attrName>style.visibility</p:attrName>
                                        </p:attrNameLst>
                                      </p:cBhvr>
                                      <p:to>
                                        <p:strVal val="hidden"/>
                                      </p:to>
                                    </p:se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down)">
                                      <p:cBhvr>
                                        <p:cTn id="76" dur="500"/>
                                        <p:tgtEl>
                                          <p:spTgt spid="34"/>
                                        </p:tgtEl>
                                      </p:cBhvr>
                                    </p:animEffec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3125 -0.40185 L 0.39271 -0.40185 " pathEditMode="relative" rAng="0" ptsTypes="AA">
                                      <p:cBhvr>
                                        <p:cTn id="81" dur="2000" fill="hold"/>
                                        <p:tgtEl>
                                          <p:spTgt spid="18"/>
                                        </p:tgtEl>
                                        <p:attrNameLst>
                                          <p:attrName>ppt_x</p:attrName>
                                          <p:attrName>ppt_y</p:attrName>
                                        </p:attrNameLst>
                                      </p:cBhvr>
                                      <p:rCtr x="4010" y="0"/>
                                    </p:animMotion>
                                  </p:childTnLst>
                                </p:cTn>
                              </p:par>
                            </p:childTnLst>
                          </p:cTn>
                        </p:par>
                        <p:par>
                          <p:cTn id="82" fill="hold">
                            <p:stCondLst>
                              <p:cond delay="2000"/>
                            </p:stCondLst>
                            <p:childTnLst>
                              <p:par>
                                <p:cTn id="83" presetID="53" presetClass="exit" presetSubtype="32" fill="hold" nodeType="afterEffect">
                                  <p:stCondLst>
                                    <p:cond delay="0"/>
                                  </p:stCondLst>
                                  <p:childTnLst>
                                    <p:anim calcmode="lin" valueType="num">
                                      <p:cBhvr>
                                        <p:cTn id="84" dur="500"/>
                                        <p:tgtEl>
                                          <p:spTgt spid="13"/>
                                        </p:tgtEl>
                                        <p:attrNameLst>
                                          <p:attrName>ppt_w</p:attrName>
                                        </p:attrNameLst>
                                      </p:cBhvr>
                                      <p:tavLst>
                                        <p:tav tm="0">
                                          <p:val>
                                            <p:strVal val="ppt_w"/>
                                          </p:val>
                                        </p:tav>
                                        <p:tav tm="100000">
                                          <p:val>
                                            <p:fltVal val="0"/>
                                          </p:val>
                                        </p:tav>
                                      </p:tavLst>
                                    </p:anim>
                                    <p:anim calcmode="lin" valueType="num">
                                      <p:cBhvr>
                                        <p:cTn id="85" dur="500"/>
                                        <p:tgtEl>
                                          <p:spTgt spid="13"/>
                                        </p:tgtEl>
                                        <p:attrNameLst>
                                          <p:attrName>ppt_h</p:attrName>
                                        </p:attrNameLst>
                                      </p:cBhvr>
                                      <p:tavLst>
                                        <p:tav tm="0">
                                          <p:val>
                                            <p:strVal val="ppt_h"/>
                                          </p:val>
                                        </p:tav>
                                        <p:tav tm="100000">
                                          <p:val>
                                            <p:fltVal val="0"/>
                                          </p:val>
                                        </p:tav>
                                      </p:tavLst>
                                    </p:anim>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par>
                          <p:cTn id="88" fill="hold">
                            <p:stCondLst>
                              <p:cond delay="2500"/>
                            </p:stCondLst>
                            <p:childTnLst>
                              <p:par>
                                <p:cTn id="89" presetID="42"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3500"/>
                            </p:stCondLst>
                            <p:childTnLst>
                              <p:par>
                                <p:cTn id="95" presetID="47" presetClass="exit" presetSubtype="0" fill="hold" nodeType="afterEffect">
                                  <p:stCondLst>
                                    <p:cond delay="0"/>
                                  </p:stCondLst>
                                  <p:childTnLst>
                                    <p:animEffect transition="out" filter="fade">
                                      <p:cBhvr>
                                        <p:cTn id="96" dur="1000"/>
                                        <p:tgtEl>
                                          <p:spTgt spid="41"/>
                                        </p:tgtEl>
                                      </p:cBhvr>
                                    </p:animEffect>
                                    <p:anim calcmode="lin" valueType="num">
                                      <p:cBhvr>
                                        <p:cTn id="97" dur="1000"/>
                                        <p:tgtEl>
                                          <p:spTgt spid="41"/>
                                        </p:tgtEl>
                                        <p:attrNameLst>
                                          <p:attrName>ppt_x</p:attrName>
                                        </p:attrNameLst>
                                      </p:cBhvr>
                                      <p:tavLst>
                                        <p:tav tm="0">
                                          <p:val>
                                            <p:strVal val="ppt_x"/>
                                          </p:val>
                                        </p:tav>
                                        <p:tav tm="100000">
                                          <p:val>
                                            <p:strVal val="ppt_x"/>
                                          </p:val>
                                        </p:tav>
                                      </p:tavLst>
                                    </p:anim>
                                    <p:anim calcmode="lin" valueType="num">
                                      <p:cBhvr>
                                        <p:cTn id="98" dur="1000"/>
                                        <p:tgtEl>
                                          <p:spTgt spid="41"/>
                                        </p:tgtEl>
                                        <p:attrNameLst>
                                          <p:attrName>ppt_y</p:attrName>
                                        </p:attrNameLst>
                                      </p:cBhvr>
                                      <p:tavLst>
                                        <p:tav tm="0">
                                          <p:val>
                                            <p:strVal val="ppt_y"/>
                                          </p:val>
                                        </p:tav>
                                        <p:tav tm="100000">
                                          <p:val>
                                            <p:strVal val="ppt_y-.1"/>
                                          </p:val>
                                        </p:tav>
                                      </p:tavLst>
                                    </p:anim>
                                    <p:set>
                                      <p:cBhvr>
                                        <p:cTn id="99" dur="1" fill="hold">
                                          <p:stCondLst>
                                            <p:cond delay="999"/>
                                          </p:stCondLst>
                                        </p:cTn>
                                        <p:tgtEl>
                                          <p:spTgt spid="41"/>
                                        </p:tgtEl>
                                        <p:attrNameLst>
                                          <p:attrName>style.visibility</p:attrName>
                                        </p:attrNameLst>
                                      </p:cBhvr>
                                      <p:to>
                                        <p:strVal val="hidden"/>
                                      </p:to>
                                    </p:set>
                                  </p:childTnLst>
                                </p:cTn>
                              </p:par>
                            </p:childTnLst>
                          </p:cTn>
                        </p:par>
                        <p:par>
                          <p:cTn id="100" fill="hold">
                            <p:stCondLst>
                              <p:cond delay="4500"/>
                            </p:stCondLst>
                            <p:childTnLst>
                              <p:par>
                                <p:cTn id="101" presetID="47" presetClass="exit" presetSubtype="0" fill="hold" nodeType="afterEffect">
                                  <p:stCondLst>
                                    <p:cond delay="0"/>
                                  </p:stCondLst>
                                  <p:childTnLst>
                                    <p:animEffect transition="out" filter="fade">
                                      <p:cBhvr>
                                        <p:cTn id="102" dur="1000"/>
                                        <p:tgtEl>
                                          <p:spTgt spid="16"/>
                                        </p:tgtEl>
                                      </p:cBhvr>
                                    </p:animEffect>
                                    <p:anim calcmode="lin" valueType="num">
                                      <p:cBhvr>
                                        <p:cTn id="103" dur="1000"/>
                                        <p:tgtEl>
                                          <p:spTgt spid="16"/>
                                        </p:tgtEl>
                                        <p:attrNameLst>
                                          <p:attrName>ppt_x</p:attrName>
                                        </p:attrNameLst>
                                      </p:cBhvr>
                                      <p:tavLst>
                                        <p:tav tm="0">
                                          <p:val>
                                            <p:strVal val="ppt_x"/>
                                          </p:val>
                                        </p:tav>
                                        <p:tav tm="100000">
                                          <p:val>
                                            <p:strVal val="ppt_x"/>
                                          </p:val>
                                        </p:tav>
                                      </p:tavLst>
                                    </p:anim>
                                    <p:anim calcmode="lin" valueType="num">
                                      <p:cBhvr>
                                        <p:cTn id="104" dur="1000"/>
                                        <p:tgtEl>
                                          <p:spTgt spid="16"/>
                                        </p:tgtEl>
                                        <p:attrNameLst>
                                          <p:attrName>ppt_y</p:attrName>
                                        </p:attrNameLst>
                                      </p:cBhvr>
                                      <p:tavLst>
                                        <p:tav tm="0">
                                          <p:val>
                                            <p:strVal val="ppt_y"/>
                                          </p:val>
                                        </p:tav>
                                        <p:tav tm="100000">
                                          <p:val>
                                            <p:strVal val="ppt_y-.1"/>
                                          </p:val>
                                        </p:tav>
                                      </p:tavLst>
                                    </p:anim>
                                    <p:set>
                                      <p:cBhvr>
                                        <p:cTn id="105" dur="1" fill="hold">
                                          <p:stCondLst>
                                            <p:cond delay="999"/>
                                          </p:stCondLst>
                                        </p:cTn>
                                        <p:tgtEl>
                                          <p:spTgt spid="16"/>
                                        </p:tgtEl>
                                        <p:attrNameLst>
                                          <p:attrName>style.visibility</p:attrName>
                                        </p:attrNameLst>
                                      </p:cBhvr>
                                      <p:to>
                                        <p:strVal val="hidden"/>
                                      </p:to>
                                    </p:set>
                                  </p:childTnLst>
                                </p:cTn>
                              </p:par>
                            </p:childTnLst>
                          </p:cTn>
                        </p:par>
                        <p:par>
                          <p:cTn id="106" fill="hold">
                            <p:stCondLst>
                              <p:cond delay="5500"/>
                            </p:stCondLst>
                            <p:childTnLst>
                              <p:par>
                                <p:cTn id="107" presetID="22" presetClass="entr" presetSubtype="4"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00"/>
                                        <p:tgtEl>
                                          <p:spTgt spid="35"/>
                                        </p:tgtEl>
                                      </p:cBhvr>
                                    </p:animEffect>
                                  </p:childTnLst>
                                </p:cTn>
                              </p:par>
                            </p:childTnLst>
                          </p:cTn>
                        </p:par>
                        <p:par>
                          <p:cTn id="110" fill="hold">
                            <p:stCondLst>
                              <p:cond delay="6000"/>
                            </p:stCondLst>
                            <p:childTnLst>
                              <p:par>
                                <p:cTn id="111" presetID="22" presetClass="entr" presetSubtype="4"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down)">
                                      <p:cBhvr>
                                        <p:cTn id="113" dur="500"/>
                                        <p:tgtEl>
                                          <p:spTgt spid="36"/>
                                        </p:tgtEl>
                                      </p:cBhvr>
                                    </p:animEffect>
                                  </p:childTnLst>
                                </p:cTn>
                              </p:par>
                            </p:childTnLst>
                          </p:cTn>
                        </p:par>
                      </p:childTnLst>
                    </p:cTn>
                  </p:par>
                </p:childTnLst>
              </p:cTn>
              <p:nextCondLst>
                <p:cond evt="onClick" delay="0">
                  <p:tgtEl>
                    <p:spTgt spid="13"/>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0.41901 -0.34089 L 0.49731 -0.19706 " pathEditMode="relative" rAng="0" ptsTypes="AA">
                                      <p:cBhvr>
                                        <p:cTn id="118" dur="2000" fill="hold"/>
                                        <p:tgtEl>
                                          <p:spTgt spid="18"/>
                                        </p:tgtEl>
                                        <p:attrNameLst>
                                          <p:attrName>ppt_x</p:attrName>
                                          <p:attrName>ppt_y</p:attrName>
                                        </p:attrNameLst>
                                      </p:cBhvr>
                                      <p:rCtr x="3915" y="7191"/>
                                    </p:animMotion>
                                  </p:childTnLst>
                                </p:cTn>
                              </p:par>
                            </p:childTnLst>
                          </p:cTn>
                        </p:par>
                        <p:par>
                          <p:cTn id="119" fill="hold">
                            <p:stCondLst>
                              <p:cond delay="2000"/>
                            </p:stCondLst>
                            <p:childTnLst>
                              <p:par>
                                <p:cTn id="120" presetID="53" presetClass="exit" presetSubtype="32" fill="hold" nodeType="afterEffect">
                                  <p:stCondLst>
                                    <p:cond delay="0"/>
                                  </p:stCondLst>
                                  <p:childTnLst>
                                    <p:anim calcmode="lin" valueType="num">
                                      <p:cBhvr>
                                        <p:cTn id="121" dur="500"/>
                                        <p:tgtEl>
                                          <p:spTgt spid="22"/>
                                        </p:tgtEl>
                                        <p:attrNameLst>
                                          <p:attrName>ppt_w</p:attrName>
                                        </p:attrNameLst>
                                      </p:cBhvr>
                                      <p:tavLst>
                                        <p:tav tm="0">
                                          <p:val>
                                            <p:strVal val="ppt_w"/>
                                          </p:val>
                                        </p:tav>
                                        <p:tav tm="100000">
                                          <p:val>
                                            <p:fltVal val="0"/>
                                          </p:val>
                                        </p:tav>
                                      </p:tavLst>
                                    </p:anim>
                                    <p:anim calcmode="lin" valueType="num">
                                      <p:cBhvr>
                                        <p:cTn id="122" dur="500"/>
                                        <p:tgtEl>
                                          <p:spTgt spid="22"/>
                                        </p:tgtEl>
                                        <p:attrNameLst>
                                          <p:attrName>ppt_h</p:attrName>
                                        </p:attrNameLst>
                                      </p:cBhvr>
                                      <p:tavLst>
                                        <p:tav tm="0">
                                          <p:val>
                                            <p:strVal val="ppt_h"/>
                                          </p:val>
                                        </p:tav>
                                        <p:tav tm="100000">
                                          <p:val>
                                            <p:fltVal val="0"/>
                                          </p:val>
                                        </p:tav>
                                      </p:tavLst>
                                    </p:anim>
                                    <p:animEffect transition="out" filter="fade">
                                      <p:cBhvr>
                                        <p:cTn id="123" dur="500"/>
                                        <p:tgtEl>
                                          <p:spTgt spid="22"/>
                                        </p:tgtEl>
                                      </p:cBhvr>
                                    </p:animEffect>
                                    <p:set>
                                      <p:cBhvr>
                                        <p:cTn id="124" dur="1" fill="hold">
                                          <p:stCondLst>
                                            <p:cond delay="499"/>
                                          </p:stCondLst>
                                        </p:cTn>
                                        <p:tgtEl>
                                          <p:spTgt spid="22"/>
                                        </p:tgtEl>
                                        <p:attrNameLst>
                                          <p:attrName>style.visibility</p:attrName>
                                        </p:attrNameLst>
                                      </p:cBhvr>
                                      <p:to>
                                        <p:strVal val="hidden"/>
                                      </p:to>
                                    </p:set>
                                  </p:childTnLst>
                                </p:cTn>
                              </p:par>
                            </p:childTnLst>
                          </p:cTn>
                        </p:par>
                        <p:par>
                          <p:cTn id="125" fill="hold">
                            <p:stCondLst>
                              <p:cond delay="2500"/>
                            </p:stCondLst>
                            <p:childTnLst>
                              <p:par>
                                <p:cTn id="126" presetID="42" presetClass="entr" presetSubtype="0" fill="hold"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1000"/>
                                        <p:tgtEl>
                                          <p:spTgt spid="42"/>
                                        </p:tgtEl>
                                      </p:cBhvr>
                                    </p:animEffect>
                                    <p:anim calcmode="lin" valueType="num">
                                      <p:cBhvr>
                                        <p:cTn id="129" dur="1000" fill="hold"/>
                                        <p:tgtEl>
                                          <p:spTgt spid="42"/>
                                        </p:tgtEl>
                                        <p:attrNameLst>
                                          <p:attrName>ppt_x</p:attrName>
                                        </p:attrNameLst>
                                      </p:cBhvr>
                                      <p:tavLst>
                                        <p:tav tm="0">
                                          <p:val>
                                            <p:strVal val="#ppt_x"/>
                                          </p:val>
                                        </p:tav>
                                        <p:tav tm="100000">
                                          <p:val>
                                            <p:strVal val="#ppt_x"/>
                                          </p:val>
                                        </p:tav>
                                      </p:tavLst>
                                    </p:anim>
                                    <p:anim calcmode="lin" valueType="num">
                                      <p:cBhvr>
                                        <p:cTn id="130" dur="1000" fill="hold"/>
                                        <p:tgtEl>
                                          <p:spTgt spid="42"/>
                                        </p:tgtEl>
                                        <p:attrNameLst>
                                          <p:attrName>ppt_y</p:attrName>
                                        </p:attrNameLst>
                                      </p:cBhvr>
                                      <p:tavLst>
                                        <p:tav tm="0">
                                          <p:val>
                                            <p:strVal val="#ppt_y+.1"/>
                                          </p:val>
                                        </p:tav>
                                        <p:tav tm="100000">
                                          <p:val>
                                            <p:strVal val="#ppt_y"/>
                                          </p:val>
                                        </p:tav>
                                      </p:tavLst>
                                    </p:anim>
                                  </p:childTnLst>
                                </p:cTn>
                              </p:par>
                            </p:childTnLst>
                          </p:cTn>
                        </p:par>
                        <p:par>
                          <p:cTn id="131" fill="hold">
                            <p:stCondLst>
                              <p:cond delay="3500"/>
                            </p:stCondLst>
                            <p:childTnLst>
                              <p:par>
                                <p:cTn id="132" presetID="47" presetClass="exit" presetSubtype="0" fill="hold" nodeType="afterEffect">
                                  <p:stCondLst>
                                    <p:cond delay="0"/>
                                  </p:stCondLst>
                                  <p:childTnLst>
                                    <p:animEffect transition="out" filter="fade">
                                      <p:cBhvr>
                                        <p:cTn id="133" dur="1000"/>
                                        <p:tgtEl>
                                          <p:spTgt spid="42"/>
                                        </p:tgtEl>
                                      </p:cBhvr>
                                    </p:animEffect>
                                    <p:anim calcmode="lin" valueType="num">
                                      <p:cBhvr>
                                        <p:cTn id="134" dur="1000"/>
                                        <p:tgtEl>
                                          <p:spTgt spid="42"/>
                                        </p:tgtEl>
                                        <p:attrNameLst>
                                          <p:attrName>ppt_x</p:attrName>
                                        </p:attrNameLst>
                                      </p:cBhvr>
                                      <p:tavLst>
                                        <p:tav tm="0">
                                          <p:val>
                                            <p:strVal val="ppt_x"/>
                                          </p:val>
                                        </p:tav>
                                        <p:tav tm="100000">
                                          <p:val>
                                            <p:strVal val="ppt_x"/>
                                          </p:val>
                                        </p:tav>
                                      </p:tavLst>
                                    </p:anim>
                                    <p:anim calcmode="lin" valueType="num">
                                      <p:cBhvr>
                                        <p:cTn id="135" dur="1000"/>
                                        <p:tgtEl>
                                          <p:spTgt spid="42"/>
                                        </p:tgtEl>
                                        <p:attrNameLst>
                                          <p:attrName>ppt_y</p:attrName>
                                        </p:attrNameLst>
                                      </p:cBhvr>
                                      <p:tavLst>
                                        <p:tav tm="0">
                                          <p:val>
                                            <p:strVal val="ppt_y"/>
                                          </p:val>
                                        </p:tav>
                                        <p:tav tm="100000">
                                          <p:val>
                                            <p:strVal val="ppt_y-.1"/>
                                          </p:val>
                                        </p:tav>
                                      </p:tavLst>
                                    </p:anim>
                                    <p:set>
                                      <p:cBhvr>
                                        <p:cTn id="136" dur="1" fill="hold">
                                          <p:stCondLst>
                                            <p:cond delay="999"/>
                                          </p:stCondLst>
                                        </p:cTn>
                                        <p:tgtEl>
                                          <p:spTgt spid="42"/>
                                        </p:tgtEl>
                                        <p:attrNameLst>
                                          <p:attrName>style.visibility</p:attrName>
                                        </p:attrNameLst>
                                      </p:cBhvr>
                                      <p:to>
                                        <p:strVal val="hidden"/>
                                      </p:to>
                                    </p:set>
                                  </p:childTnLst>
                                </p:cTn>
                              </p:par>
                            </p:childTnLst>
                          </p:cTn>
                        </p:par>
                        <p:par>
                          <p:cTn id="137" fill="hold">
                            <p:stCondLst>
                              <p:cond delay="4500"/>
                            </p:stCondLst>
                            <p:childTnLst>
                              <p:par>
                                <p:cTn id="138" presetID="22" presetClass="entr" presetSubtype="4"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down)">
                                      <p:cBhvr>
                                        <p:cTn id="140" dur="500"/>
                                        <p:tgtEl>
                                          <p:spTgt spid="37"/>
                                        </p:tgtEl>
                                      </p:cBhvr>
                                    </p:animEffect>
                                  </p:childTnLst>
                                </p:cTn>
                              </p:par>
                            </p:childTnLst>
                          </p:cTn>
                        </p:par>
                      </p:childTnLst>
                    </p:cTn>
                  </p:par>
                </p:childTnLst>
              </p:cTn>
              <p:nextCondLst>
                <p:cond evt="onClick" delay="0">
                  <p:tgtEl>
                    <p:spTgt spid="22"/>
                  </p:tgtEl>
                </p:cond>
              </p:nextCondLst>
            </p:seq>
            <p:seq concurrent="1" nextAc="seek">
              <p:cTn id="141" restart="whenNotActive" fill="hold" evtFilter="cancelBubble" nodeType="interactiveSeq">
                <p:stCondLst>
                  <p:cond evt="onClick" delay="0">
                    <p:tgtEl>
                      <p:spTgt spid="21"/>
                    </p:tgtEl>
                  </p:cond>
                </p:stCondLst>
                <p:endSync evt="end" delay="0">
                  <p:rtn val="all"/>
                </p:endSync>
                <p:childTnLst>
                  <p:par>
                    <p:cTn id="142" fill="hold">
                      <p:stCondLst>
                        <p:cond delay="0"/>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0.50981 -0.17793 L 0.62813 -0.48904 " pathEditMode="relative" rAng="0" ptsTypes="AA">
                                      <p:cBhvr>
                                        <p:cTn id="145" dur="2000" fill="hold"/>
                                        <p:tgtEl>
                                          <p:spTgt spid="18"/>
                                        </p:tgtEl>
                                        <p:attrNameLst>
                                          <p:attrName>ppt_x</p:attrName>
                                          <p:attrName>ppt_y</p:attrName>
                                        </p:attrNameLst>
                                      </p:cBhvr>
                                      <p:rCtr x="5911" y="-15556"/>
                                    </p:animMotion>
                                  </p:childTnLst>
                                </p:cTn>
                              </p:par>
                            </p:childTnLst>
                          </p:cTn>
                        </p:par>
                        <p:par>
                          <p:cTn id="146" fill="hold">
                            <p:stCondLst>
                              <p:cond delay="2000"/>
                            </p:stCondLst>
                            <p:childTnLst>
                              <p:par>
                                <p:cTn id="147" presetID="53" presetClass="exit" presetSubtype="32" fill="hold" nodeType="afterEffect">
                                  <p:stCondLst>
                                    <p:cond delay="0"/>
                                  </p:stCondLst>
                                  <p:childTnLst>
                                    <p:anim calcmode="lin" valueType="num">
                                      <p:cBhvr>
                                        <p:cTn id="148" dur="500"/>
                                        <p:tgtEl>
                                          <p:spTgt spid="21"/>
                                        </p:tgtEl>
                                        <p:attrNameLst>
                                          <p:attrName>ppt_w</p:attrName>
                                        </p:attrNameLst>
                                      </p:cBhvr>
                                      <p:tavLst>
                                        <p:tav tm="0">
                                          <p:val>
                                            <p:strVal val="ppt_w"/>
                                          </p:val>
                                        </p:tav>
                                        <p:tav tm="100000">
                                          <p:val>
                                            <p:fltVal val="0"/>
                                          </p:val>
                                        </p:tav>
                                      </p:tavLst>
                                    </p:anim>
                                    <p:anim calcmode="lin" valueType="num">
                                      <p:cBhvr>
                                        <p:cTn id="149" dur="500"/>
                                        <p:tgtEl>
                                          <p:spTgt spid="21"/>
                                        </p:tgtEl>
                                        <p:attrNameLst>
                                          <p:attrName>ppt_h</p:attrName>
                                        </p:attrNameLst>
                                      </p:cBhvr>
                                      <p:tavLst>
                                        <p:tav tm="0">
                                          <p:val>
                                            <p:strVal val="ppt_h"/>
                                          </p:val>
                                        </p:tav>
                                        <p:tav tm="100000">
                                          <p:val>
                                            <p:fltVal val="0"/>
                                          </p:val>
                                        </p:tav>
                                      </p:tavLst>
                                    </p:anim>
                                    <p:animEffect transition="out" filter="fade">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childTnLst>
                          </p:cTn>
                        </p:par>
                        <p:par>
                          <p:cTn id="152" fill="hold">
                            <p:stCondLst>
                              <p:cond delay="2500"/>
                            </p:stCondLst>
                            <p:childTnLst>
                              <p:par>
                                <p:cTn id="153" presetID="42" presetClass="entr" presetSubtype="0" fill="hold" nodeType="after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anim calcmode="lin" valueType="num">
                                      <p:cBhvr>
                                        <p:cTn id="156" dur="1000" fill="hold"/>
                                        <p:tgtEl>
                                          <p:spTgt spid="43"/>
                                        </p:tgtEl>
                                        <p:attrNameLst>
                                          <p:attrName>ppt_x</p:attrName>
                                        </p:attrNameLst>
                                      </p:cBhvr>
                                      <p:tavLst>
                                        <p:tav tm="0">
                                          <p:val>
                                            <p:strVal val="#ppt_x"/>
                                          </p:val>
                                        </p:tav>
                                        <p:tav tm="100000">
                                          <p:val>
                                            <p:strVal val="#ppt_x"/>
                                          </p:val>
                                        </p:tav>
                                      </p:tavLst>
                                    </p:anim>
                                    <p:anim calcmode="lin" valueType="num">
                                      <p:cBhvr>
                                        <p:cTn id="157" dur="1000" fill="hold"/>
                                        <p:tgtEl>
                                          <p:spTgt spid="43"/>
                                        </p:tgtEl>
                                        <p:attrNameLst>
                                          <p:attrName>ppt_y</p:attrName>
                                        </p:attrNameLst>
                                      </p:cBhvr>
                                      <p:tavLst>
                                        <p:tav tm="0">
                                          <p:val>
                                            <p:strVal val="#ppt_y+.1"/>
                                          </p:val>
                                        </p:tav>
                                        <p:tav tm="100000">
                                          <p:val>
                                            <p:strVal val="#ppt_y"/>
                                          </p:val>
                                        </p:tav>
                                      </p:tavLst>
                                    </p:anim>
                                  </p:childTnLst>
                                </p:cTn>
                              </p:par>
                            </p:childTnLst>
                          </p:cTn>
                        </p:par>
                        <p:par>
                          <p:cTn id="158" fill="hold">
                            <p:stCondLst>
                              <p:cond delay="3500"/>
                            </p:stCondLst>
                            <p:childTnLst>
                              <p:par>
                                <p:cTn id="159" presetID="47" presetClass="exit" presetSubtype="0" fill="hold" nodeType="afterEffect">
                                  <p:stCondLst>
                                    <p:cond delay="0"/>
                                  </p:stCondLst>
                                  <p:childTnLst>
                                    <p:animEffect transition="out" filter="fade">
                                      <p:cBhvr>
                                        <p:cTn id="160" dur="1000"/>
                                        <p:tgtEl>
                                          <p:spTgt spid="43"/>
                                        </p:tgtEl>
                                      </p:cBhvr>
                                    </p:animEffect>
                                    <p:anim calcmode="lin" valueType="num">
                                      <p:cBhvr>
                                        <p:cTn id="161" dur="1000"/>
                                        <p:tgtEl>
                                          <p:spTgt spid="43"/>
                                        </p:tgtEl>
                                        <p:attrNameLst>
                                          <p:attrName>ppt_x</p:attrName>
                                        </p:attrNameLst>
                                      </p:cBhvr>
                                      <p:tavLst>
                                        <p:tav tm="0">
                                          <p:val>
                                            <p:strVal val="ppt_x"/>
                                          </p:val>
                                        </p:tav>
                                        <p:tav tm="100000">
                                          <p:val>
                                            <p:strVal val="ppt_x"/>
                                          </p:val>
                                        </p:tav>
                                      </p:tavLst>
                                    </p:anim>
                                    <p:anim calcmode="lin" valueType="num">
                                      <p:cBhvr>
                                        <p:cTn id="162" dur="1000"/>
                                        <p:tgtEl>
                                          <p:spTgt spid="43"/>
                                        </p:tgtEl>
                                        <p:attrNameLst>
                                          <p:attrName>ppt_y</p:attrName>
                                        </p:attrNameLst>
                                      </p:cBhvr>
                                      <p:tavLst>
                                        <p:tav tm="0">
                                          <p:val>
                                            <p:strVal val="ppt_y"/>
                                          </p:val>
                                        </p:tav>
                                        <p:tav tm="100000">
                                          <p:val>
                                            <p:strVal val="ppt_y-.1"/>
                                          </p:val>
                                        </p:tav>
                                      </p:tavLst>
                                    </p:anim>
                                    <p:set>
                                      <p:cBhvr>
                                        <p:cTn id="163" dur="1" fill="hold">
                                          <p:stCondLst>
                                            <p:cond delay="999"/>
                                          </p:stCondLst>
                                        </p:cTn>
                                        <p:tgtEl>
                                          <p:spTgt spid="43"/>
                                        </p:tgtEl>
                                        <p:attrNameLst>
                                          <p:attrName>style.visibility</p:attrName>
                                        </p:attrNameLst>
                                      </p:cBhvr>
                                      <p:to>
                                        <p:strVal val="hidden"/>
                                      </p:to>
                                    </p:set>
                                  </p:childTnLst>
                                </p:cTn>
                              </p:par>
                            </p:childTnLst>
                          </p:cTn>
                        </p:par>
                        <p:par>
                          <p:cTn id="164" fill="hold">
                            <p:stCondLst>
                              <p:cond delay="4500"/>
                            </p:stCondLst>
                            <p:childTnLst>
                              <p:par>
                                <p:cTn id="165" presetID="22" presetClass="entr" presetSubtype="4" fill="hold" grpId="0" nodeType="after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wipe(down)">
                                      <p:cBhvr>
                                        <p:cTn id="167" dur="500"/>
                                        <p:tgtEl>
                                          <p:spTgt spid="38"/>
                                        </p:tgtEl>
                                      </p:cBhvr>
                                    </p:animEffect>
                                  </p:childTnLst>
                                </p:cTn>
                              </p:par>
                            </p:childTnLst>
                          </p:cTn>
                        </p:par>
                      </p:childTnLst>
                    </p:cTn>
                  </p:par>
                </p:childTnLst>
              </p:cTn>
              <p:nextCondLst>
                <p:cond evt="onClick" delay="0">
                  <p:tgtEl>
                    <p:spTgt spid="21"/>
                  </p:tgtEl>
                </p:cond>
              </p:nextCondLst>
            </p:seq>
            <p:seq concurrent="1" nextAc="seek">
              <p:cTn id="168" restart="whenNotActive" fill="hold" evtFilter="cancelBubble" nodeType="interactiveSeq">
                <p:stCondLst>
                  <p:cond evt="onClick" delay="0">
                    <p:tgtEl>
                      <p:spTgt spid="17"/>
                    </p:tgtEl>
                  </p:cond>
                </p:stCondLst>
                <p:endSync evt="end" delay="0">
                  <p:rtn val="all"/>
                </p:endSync>
                <p:childTnLst>
                  <p:par>
                    <p:cTn id="169" fill="hold">
                      <p:stCondLst>
                        <p:cond delay="0"/>
                      </p:stCondLst>
                      <p:childTnLst>
                        <p:par>
                          <p:cTn id="170" fill="hold">
                            <p:stCondLst>
                              <p:cond delay="0"/>
                            </p:stCondLst>
                            <p:childTnLst>
                              <p:par>
                                <p:cTn id="171" presetID="0" presetClass="path" presetSubtype="0" accel="50000" decel="50000" fill="hold" nodeType="clickEffect">
                                  <p:stCondLst>
                                    <p:cond delay="0"/>
                                  </p:stCondLst>
                                  <p:childTnLst>
                                    <p:animMotion origin="layout" path="M 0.63932 -0.49089 L 0.70755 -0.4841 " pathEditMode="relative" rAng="0" ptsTypes="AA">
                                      <p:cBhvr>
                                        <p:cTn id="172" dur="2000" fill="hold"/>
                                        <p:tgtEl>
                                          <p:spTgt spid="18"/>
                                        </p:tgtEl>
                                        <p:attrNameLst>
                                          <p:attrName>ppt_x</p:attrName>
                                          <p:attrName>ppt_y</p:attrName>
                                        </p:attrNameLst>
                                      </p:cBhvr>
                                      <p:rCtr x="3411" y="340"/>
                                    </p:animMotion>
                                  </p:childTnLst>
                                </p:cTn>
                              </p:par>
                            </p:childTnLst>
                          </p:cTn>
                        </p:par>
                        <p:par>
                          <p:cTn id="173" fill="hold">
                            <p:stCondLst>
                              <p:cond delay="2000"/>
                            </p:stCondLst>
                            <p:childTnLst>
                              <p:par>
                                <p:cTn id="174" presetID="47" presetClass="exit" presetSubtype="0" fill="hold" nodeType="afterEffect">
                                  <p:stCondLst>
                                    <p:cond delay="0"/>
                                  </p:stCondLst>
                                  <p:childTnLst>
                                    <p:animEffect transition="out" filter="fade">
                                      <p:cBhvr>
                                        <p:cTn id="175" dur="1000"/>
                                        <p:tgtEl>
                                          <p:spTgt spid="17"/>
                                        </p:tgtEl>
                                      </p:cBhvr>
                                    </p:animEffect>
                                    <p:anim calcmode="lin" valueType="num">
                                      <p:cBhvr>
                                        <p:cTn id="176" dur="1000"/>
                                        <p:tgtEl>
                                          <p:spTgt spid="17"/>
                                        </p:tgtEl>
                                        <p:attrNameLst>
                                          <p:attrName>ppt_x</p:attrName>
                                        </p:attrNameLst>
                                      </p:cBhvr>
                                      <p:tavLst>
                                        <p:tav tm="0">
                                          <p:val>
                                            <p:strVal val="ppt_x"/>
                                          </p:val>
                                        </p:tav>
                                        <p:tav tm="100000">
                                          <p:val>
                                            <p:strVal val="ppt_x"/>
                                          </p:val>
                                        </p:tav>
                                      </p:tavLst>
                                    </p:anim>
                                    <p:anim calcmode="lin" valueType="num">
                                      <p:cBhvr>
                                        <p:cTn id="177" dur="1000"/>
                                        <p:tgtEl>
                                          <p:spTgt spid="17"/>
                                        </p:tgtEl>
                                        <p:attrNameLst>
                                          <p:attrName>ppt_y</p:attrName>
                                        </p:attrNameLst>
                                      </p:cBhvr>
                                      <p:tavLst>
                                        <p:tav tm="0">
                                          <p:val>
                                            <p:strVal val="ppt_y"/>
                                          </p:val>
                                        </p:tav>
                                        <p:tav tm="100000">
                                          <p:val>
                                            <p:strVal val="ppt_y-.1"/>
                                          </p:val>
                                        </p:tav>
                                      </p:tavLst>
                                    </p:anim>
                                    <p:set>
                                      <p:cBhvr>
                                        <p:cTn id="178" dur="1" fill="hold">
                                          <p:stCondLst>
                                            <p:cond delay="999"/>
                                          </p:stCondLst>
                                        </p:cTn>
                                        <p:tgtEl>
                                          <p:spTgt spid="17"/>
                                        </p:tgtEl>
                                        <p:attrNameLst>
                                          <p:attrName>style.visibility</p:attrName>
                                        </p:attrNameLst>
                                      </p:cBhvr>
                                      <p:to>
                                        <p:strVal val="hidden"/>
                                      </p:to>
                                    </p:set>
                                  </p:childTnLst>
                                </p:cTn>
                              </p:par>
                            </p:childTnLst>
                          </p:cTn>
                        </p:par>
                        <p:par>
                          <p:cTn id="179" fill="hold">
                            <p:stCondLst>
                              <p:cond delay="3000"/>
                            </p:stCondLst>
                            <p:childTnLst>
                              <p:par>
                                <p:cTn id="180" presetID="22" presetClass="entr" presetSubtype="4" fill="hold" grpId="0" nodeType="after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wipe(down)">
                                      <p:cBhvr>
                                        <p:cTn id="182" dur="500"/>
                                        <p:tgtEl>
                                          <p:spTgt spid="39"/>
                                        </p:tgtEl>
                                      </p:cBhvr>
                                    </p:animEffect>
                                  </p:childTnLst>
                                </p:cTn>
                              </p:par>
                            </p:childTnLst>
                          </p:cTn>
                        </p:par>
                      </p:childTnLst>
                    </p:cTn>
                  </p:par>
                </p:childTnLst>
              </p:cTn>
              <p:nextCondLst>
                <p:cond evt="onClick" delay="0">
                  <p:tgtEl>
                    <p:spTgt spid="17"/>
                  </p:tgtEl>
                </p:cond>
              </p:nextCondLst>
            </p:seq>
            <p:seq concurrent="1" nextAc="seek">
              <p:cTn id="183" restart="whenNotActive" fill="hold" evtFilter="cancelBubble" nodeType="interactiveSeq">
                <p:stCondLst>
                  <p:cond evt="onClick" delay="0">
                    <p:tgtEl>
                      <p:spTgt spid="20"/>
                    </p:tgtEl>
                  </p:cond>
                </p:stCondLst>
                <p:endSync evt="end" delay="0">
                  <p:rtn val="all"/>
                </p:endSync>
                <p:childTnLst>
                  <p:par>
                    <p:cTn id="184" fill="hold">
                      <p:stCondLst>
                        <p:cond delay="0"/>
                      </p:stCondLst>
                      <p:childTnLst>
                        <p:par>
                          <p:cTn id="185" fill="hold">
                            <p:stCondLst>
                              <p:cond delay="0"/>
                            </p:stCondLst>
                            <p:childTnLst>
                              <p:par>
                                <p:cTn id="186" presetID="0" presetClass="path" presetSubtype="0" accel="50000" decel="50000" fill="hold" nodeType="clickEffect">
                                  <p:stCondLst>
                                    <p:cond delay="0"/>
                                  </p:stCondLst>
                                  <p:childTnLst>
                                    <p:animMotion origin="layout" path="M 0.70755 -0.4841 L 0.82031 -0.61728 " pathEditMode="relative" rAng="0" ptsTypes="AA">
                                      <p:cBhvr>
                                        <p:cTn id="187" dur="2000" fill="hold"/>
                                        <p:tgtEl>
                                          <p:spTgt spid="18"/>
                                        </p:tgtEl>
                                        <p:attrNameLst>
                                          <p:attrName>ppt_x</p:attrName>
                                          <p:attrName>ppt_y</p:attrName>
                                        </p:attrNameLst>
                                      </p:cBhvr>
                                      <p:rCtr x="5634" y="-6667"/>
                                    </p:animMotion>
                                  </p:childTnLst>
                                </p:cTn>
                              </p:par>
                            </p:childTnLst>
                          </p:cTn>
                        </p:par>
                        <p:par>
                          <p:cTn id="188" fill="hold">
                            <p:stCondLst>
                              <p:cond delay="2000"/>
                            </p:stCondLst>
                            <p:childTnLst>
                              <p:par>
                                <p:cTn id="189" presetID="53" presetClass="exit" presetSubtype="32" fill="hold" nodeType="afterEffect">
                                  <p:stCondLst>
                                    <p:cond delay="0"/>
                                  </p:stCondLst>
                                  <p:childTnLst>
                                    <p:anim calcmode="lin" valueType="num">
                                      <p:cBhvr>
                                        <p:cTn id="190" dur="500"/>
                                        <p:tgtEl>
                                          <p:spTgt spid="20"/>
                                        </p:tgtEl>
                                        <p:attrNameLst>
                                          <p:attrName>ppt_w</p:attrName>
                                        </p:attrNameLst>
                                      </p:cBhvr>
                                      <p:tavLst>
                                        <p:tav tm="0">
                                          <p:val>
                                            <p:strVal val="ppt_w"/>
                                          </p:val>
                                        </p:tav>
                                        <p:tav tm="100000">
                                          <p:val>
                                            <p:fltVal val="0"/>
                                          </p:val>
                                        </p:tav>
                                      </p:tavLst>
                                    </p:anim>
                                    <p:anim calcmode="lin" valueType="num">
                                      <p:cBhvr>
                                        <p:cTn id="191" dur="500"/>
                                        <p:tgtEl>
                                          <p:spTgt spid="20"/>
                                        </p:tgtEl>
                                        <p:attrNameLst>
                                          <p:attrName>ppt_h</p:attrName>
                                        </p:attrNameLst>
                                      </p:cBhvr>
                                      <p:tavLst>
                                        <p:tav tm="0">
                                          <p:val>
                                            <p:strVal val="ppt_h"/>
                                          </p:val>
                                        </p:tav>
                                        <p:tav tm="100000">
                                          <p:val>
                                            <p:fltVal val="0"/>
                                          </p:val>
                                        </p:tav>
                                      </p:tavLst>
                                    </p:anim>
                                    <p:animEffect transition="out" filter="fade">
                                      <p:cBhvr>
                                        <p:cTn id="192" dur="500"/>
                                        <p:tgtEl>
                                          <p:spTgt spid="20"/>
                                        </p:tgtEl>
                                      </p:cBhvr>
                                    </p:animEffect>
                                    <p:set>
                                      <p:cBhvr>
                                        <p:cTn id="193" dur="1" fill="hold">
                                          <p:stCondLst>
                                            <p:cond delay="499"/>
                                          </p:stCondLst>
                                        </p:cTn>
                                        <p:tgtEl>
                                          <p:spTgt spid="20"/>
                                        </p:tgtEl>
                                        <p:attrNameLst>
                                          <p:attrName>style.visibility</p:attrName>
                                        </p:attrNameLst>
                                      </p:cBhvr>
                                      <p:to>
                                        <p:strVal val="hidden"/>
                                      </p:to>
                                    </p:set>
                                  </p:childTnLst>
                                </p:cTn>
                              </p:par>
                            </p:childTnLst>
                          </p:cTn>
                        </p:par>
                        <p:par>
                          <p:cTn id="194" fill="hold">
                            <p:stCondLst>
                              <p:cond delay="2500"/>
                            </p:stCondLst>
                            <p:childTnLst>
                              <p:par>
                                <p:cTn id="195" presetID="42" presetClass="entr" presetSubtype="0" fill="hold" nodeType="after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fade">
                                      <p:cBhvr>
                                        <p:cTn id="197" dur="1000"/>
                                        <p:tgtEl>
                                          <p:spTgt spid="44"/>
                                        </p:tgtEl>
                                      </p:cBhvr>
                                    </p:animEffect>
                                    <p:anim calcmode="lin" valueType="num">
                                      <p:cBhvr>
                                        <p:cTn id="198" dur="1000" fill="hold"/>
                                        <p:tgtEl>
                                          <p:spTgt spid="44"/>
                                        </p:tgtEl>
                                        <p:attrNameLst>
                                          <p:attrName>ppt_x</p:attrName>
                                        </p:attrNameLst>
                                      </p:cBhvr>
                                      <p:tavLst>
                                        <p:tav tm="0">
                                          <p:val>
                                            <p:strVal val="#ppt_x"/>
                                          </p:val>
                                        </p:tav>
                                        <p:tav tm="100000">
                                          <p:val>
                                            <p:strVal val="#ppt_x"/>
                                          </p:val>
                                        </p:tav>
                                      </p:tavLst>
                                    </p:anim>
                                    <p:anim calcmode="lin" valueType="num">
                                      <p:cBhvr>
                                        <p:cTn id="199" dur="1000" fill="hold"/>
                                        <p:tgtEl>
                                          <p:spTgt spid="44"/>
                                        </p:tgtEl>
                                        <p:attrNameLst>
                                          <p:attrName>ppt_y</p:attrName>
                                        </p:attrNameLst>
                                      </p:cBhvr>
                                      <p:tavLst>
                                        <p:tav tm="0">
                                          <p:val>
                                            <p:strVal val="#ppt_y+.1"/>
                                          </p:val>
                                        </p:tav>
                                        <p:tav tm="100000">
                                          <p:val>
                                            <p:strVal val="#ppt_y"/>
                                          </p:val>
                                        </p:tav>
                                      </p:tavLst>
                                    </p:anim>
                                  </p:childTnLst>
                                </p:cTn>
                              </p:par>
                            </p:childTnLst>
                          </p:cTn>
                        </p:par>
                        <p:par>
                          <p:cTn id="200" fill="hold">
                            <p:stCondLst>
                              <p:cond delay="3500"/>
                            </p:stCondLst>
                            <p:childTnLst>
                              <p:par>
                                <p:cTn id="201" presetID="47" presetClass="exit" presetSubtype="0" fill="hold" nodeType="afterEffect">
                                  <p:stCondLst>
                                    <p:cond delay="0"/>
                                  </p:stCondLst>
                                  <p:childTnLst>
                                    <p:animEffect transition="out" filter="fade">
                                      <p:cBhvr>
                                        <p:cTn id="202" dur="1000"/>
                                        <p:tgtEl>
                                          <p:spTgt spid="44"/>
                                        </p:tgtEl>
                                      </p:cBhvr>
                                    </p:animEffect>
                                    <p:anim calcmode="lin" valueType="num">
                                      <p:cBhvr>
                                        <p:cTn id="203" dur="1000"/>
                                        <p:tgtEl>
                                          <p:spTgt spid="44"/>
                                        </p:tgtEl>
                                        <p:attrNameLst>
                                          <p:attrName>ppt_x</p:attrName>
                                        </p:attrNameLst>
                                      </p:cBhvr>
                                      <p:tavLst>
                                        <p:tav tm="0">
                                          <p:val>
                                            <p:strVal val="ppt_x"/>
                                          </p:val>
                                        </p:tav>
                                        <p:tav tm="100000">
                                          <p:val>
                                            <p:strVal val="ppt_x"/>
                                          </p:val>
                                        </p:tav>
                                      </p:tavLst>
                                    </p:anim>
                                    <p:anim calcmode="lin" valueType="num">
                                      <p:cBhvr>
                                        <p:cTn id="204" dur="1000"/>
                                        <p:tgtEl>
                                          <p:spTgt spid="44"/>
                                        </p:tgtEl>
                                        <p:attrNameLst>
                                          <p:attrName>ppt_y</p:attrName>
                                        </p:attrNameLst>
                                      </p:cBhvr>
                                      <p:tavLst>
                                        <p:tav tm="0">
                                          <p:val>
                                            <p:strVal val="ppt_y"/>
                                          </p:val>
                                        </p:tav>
                                        <p:tav tm="100000">
                                          <p:val>
                                            <p:strVal val="ppt_y-.1"/>
                                          </p:val>
                                        </p:tav>
                                      </p:tavLst>
                                    </p:anim>
                                    <p:set>
                                      <p:cBhvr>
                                        <p:cTn id="205" dur="1" fill="hold">
                                          <p:stCondLst>
                                            <p:cond delay="999"/>
                                          </p:stCondLst>
                                        </p:cTn>
                                        <p:tgtEl>
                                          <p:spTgt spid="44"/>
                                        </p:tgtEl>
                                        <p:attrNameLst>
                                          <p:attrName>style.visibility</p:attrName>
                                        </p:attrNameLst>
                                      </p:cBhvr>
                                      <p:to>
                                        <p:strVal val="hidden"/>
                                      </p:to>
                                    </p:set>
                                  </p:childTnLst>
                                </p:cTn>
                              </p:par>
                            </p:childTnLst>
                          </p:cTn>
                        </p:par>
                        <p:par>
                          <p:cTn id="206" fill="hold">
                            <p:stCondLst>
                              <p:cond delay="4500"/>
                            </p:stCondLst>
                            <p:childTnLst>
                              <p:par>
                                <p:cTn id="207" presetID="12" presetClass="entr" presetSubtype="4" fill="hold" nodeType="afterEffect">
                                  <p:stCondLst>
                                    <p:cond delay="0"/>
                                  </p:stCondLst>
                                  <p:childTnLst>
                                    <p:set>
                                      <p:cBhvr>
                                        <p:cTn id="208" dur="1" fill="hold">
                                          <p:stCondLst>
                                            <p:cond delay="0"/>
                                          </p:stCondLst>
                                        </p:cTn>
                                        <p:tgtEl>
                                          <p:spTgt spid="25"/>
                                        </p:tgtEl>
                                        <p:attrNameLst>
                                          <p:attrName>style.visibility</p:attrName>
                                        </p:attrNameLst>
                                      </p:cBhvr>
                                      <p:to>
                                        <p:strVal val="visible"/>
                                      </p:to>
                                    </p:set>
                                    <p:anim calcmode="lin" valueType="num">
                                      <p:cBhvr additive="base">
                                        <p:cTn id="209" dur="500"/>
                                        <p:tgtEl>
                                          <p:spTgt spid="25"/>
                                        </p:tgtEl>
                                        <p:attrNameLst>
                                          <p:attrName>ppt_y</p:attrName>
                                        </p:attrNameLst>
                                      </p:cBhvr>
                                      <p:tavLst>
                                        <p:tav tm="0">
                                          <p:val>
                                            <p:strVal val="#ppt_y+#ppt_h*1.125000"/>
                                          </p:val>
                                        </p:tav>
                                        <p:tav tm="100000">
                                          <p:val>
                                            <p:strVal val="#ppt_y"/>
                                          </p:val>
                                        </p:tav>
                                      </p:tavLst>
                                    </p:anim>
                                    <p:animEffect transition="in" filter="wipe(up)">
                                      <p:cBhvr>
                                        <p:cTn id="210" dur="500"/>
                                        <p:tgtEl>
                                          <p:spTgt spid="25"/>
                                        </p:tgtEl>
                                      </p:cBhvr>
                                    </p:animEffect>
                                  </p:childTnLst>
                                </p:cTn>
                              </p:par>
                            </p:childTnLst>
                          </p:cTn>
                        </p:par>
                        <p:par>
                          <p:cTn id="211" fill="hold">
                            <p:stCondLst>
                              <p:cond delay="5000"/>
                            </p:stCondLst>
                            <p:childTnLst>
                              <p:par>
                                <p:cTn id="212" presetID="22" presetClass="entr" presetSubtype="4" fill="hold" grpId="0" nodeType="afterEffect">
                                  <p:stCondLst>
                                    <p:cond delay="0"/>
                                  </p:stCondLst>
                                  <p:childTnLst>
                                    <p:set>
                                      <p:cBhvr>
                                        <p:cTn id="213" dur="1" fill="hold">
                                          <p:stCondLst>
                                            <p:cond delay="0"/>
                                          </p:stCondLst>
                                        </p:cTn>
                                        <p:tgtEl>
                                          <p:spTgt spid="40"/>
                                        </p:tgtEl>
                                        <p:attrNameLst>
                                          <p:attrName>style.visibility</p:attrName>
                                        </p:attrNameLst>
                                      </p:cBhvr>
                                      <p:to>
                                        <p:strVal val="visible"/>
                                      </p:to>
                                    </p:set>
                                    <p:animEffect transition="in" filter="wipe(down)">
                                      <p:cBhvr>
                                        <p:cTn id="214" dur="500"/>
                                        <p:tgtEl>
                                          <p:spTgt spid="40"/>
                                        </p:tgtEl>
                                      </p:cBhvr>
                                    </p:animEffect>
                                  </p:childTnLst>
                                </p:cTn>
                              </p:par>
                            </p:childTnLst>
                          </p:cTn>
                        </p:par>
                      </p:childTnLst>
                    </p:cTn>
                  </p:par>
                </p:childTnLst>
              </p:cTn>
              <p:nextCondLst>
                <p:cond evt="onClick" delay="0">
                  <p:tgtEl>
                    <p:spTgt spid="20"/>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vi-VN" sz="2300" b="1" kern="1200" noProof="1">
                <a:solidFill>
                  <a:schemeClr val="tx1"/>
                </a:solidFill>
                <a:latin typeface="Arial" panose="020B0604020202020204" pitchFamily="34" charset="0"/>
                <a:cs typeface="Arial" panose="020B0604020202020204" pitchFamily="34" charset="0"/>
              </a:rPr>
              <a:t>Câu 1</a:t>
            </a:r>
            <a:r>
              <a:rPr lang="en-US" sz="2300" b="1" kern="1200" noProof="1">
                <a:solidFill>
                  <a:schemeClr val="tx1"/>
                </a:solidFill>
                <a:latin typeface="Arial" panose="020B0604020202020204" pitchFamily="34" charset="0"/>
                <a:cs typeface="Arial" panose="020B0604020202020204" pitchFamily="34" charset="0"/>
              </a:rPr>
              <a:t>: </a:t>
            </a:r>
            <a:r>
              <a:rPr lang="fr-FR" sz="2300" dirty="0" err="1">
                <a:solidFill>
                  <a:schemeClr val="tx1"/>
                </a:solidFill>
                <a:latin typeface="Arial" panose="020B0604020202020204" pitchFamily="34" charset="0"/>
                <a:ea typeface="Calibri" panose="020F0502020204030204" pitchFamily="34" charset="0"/>
              </a:rPr>
              <a:t>Khẳng</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định</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nào</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sau</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đây</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đúng</a:t>
            </a:r>
            <a:r>
              <a:rPr lang="fr-FR" sz="2300" dirty="0">
                <a:solidFill>
                  <a:schemeClr val="tx1"/>
                </a:solidFill>
                <a:latin typeface="Arial" panose="020B0604020202020204" pitchFamily="34" charset="0"/>
                <a:ea typeface="Calibri" panose="020F0502020204030204" pitchFamily="34" charset="0"/>
              </a:rPr>
              <a:t> </a:t>
            </a:r>
            <a:endParaRPr lang="vi-VN" sz="2300" kern="12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A. </a:t>
                </a:r>
                <a:r>
                  <a:rPr lang="fr-FR" sz="2000" dirty="0" err="1">
                    <a:solidFill>
                      <a:schemeClr val="tx1"/>
                    </a:solidFill>
                    <a:latin typeface="Arial" panose="020B0604020202020204" pitchFamily="34" charset="0"/>
                    <a:ea typeface="Calibri" panose="020F0502020204030204" pitchFamily="34" charset="0"/>
                  </a:rPr>
                  <a:t>Nếu</a:t>
                </a:r>
                <a:r>
                  <a:rPr lang="fr-FR" sz="20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chemeClr val="tx1"/>
                    </a:solidFill>
                    <a:latin typeface="Arial" panose="020B0604020202020204" pitchFamily="34" charset="0"/>
                    <a:ea typeface="Calibri" panose="020F0502020204030204" pitchFamily="34" charset="0"/>
                  </a:rPr>
                  <a:t> </a:t>
                </a:r>
                <a:r>
                  <a:rPr lang="fr-FR" sz="2000" dirty="0" err="1">
                    <a:solidFill>
                      <a:schemeClr val="tx1"/>
                    </a:solidFill>
                    <a:latin typeface="Arial" panose="020B0604020202020204" pitchFamily="34" charset="0"/>
                    <a:ea typeface="Calibri" panose="020F0502020204030204" pitchFamily="34" charset="0"/>
                  </a:rPr>
                  <a:t>thì</a:t>
                </a:r>
                <a:r>
                  <a:rPr lang="fr-FR" sz="20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dirty="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 </m:t>
                    </m:r>
                  </m:oMath>
                </a14:m>
                <a:r>
                  <a:rPr lang="fr-FR" sz="2000">
                    <a:solidFill>
                      <a:schemeClr val="tx1"/>
                    </a:solidFill>
                    <a:latin typeface="Arial" panose="020B0604020202020204" pitchFamily="34" charset="0"/>
                    <a:ea typeface="Calibri" panose="020F0502020204030204" pitchFamily="34" charset="0"/>
                  </a:rPr>
                  <a:t>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9716" y="1599212"/>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r>
                  <a:rPr lang="fr-FR" sz="2000" dirty="0" err="1">
                    <a:solidFill>
                      <a:schemeClr val="bg1"/>
                    </a:solidFill>
                    <a:latin typeface="Arial" panose="020B0604020202020204" pitchFamily="34" charset="0"/>
                    <a:ea typeface="Calibri" panose="020F0502020204030204" pitchFamily="34" charset="0"/>
                  </a:rPr>
                  <a:t>Nếu</a:t>
                </a:r>
                <a:r>
                  <a:rPr lang="fr-FR" sz="20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chemeClr val="bg1"/>
                    </a:solidFill>
                    <a:latin typeface="Arial" panose="020B0604020202020204" pitchFamily="34" charset="0"/>
                    <a:ea typeface="Calibri" panose="020F0502020204030204" pitchFamily="34" charset="0"/>
                  </a:rPr>
                  <a:t> </a:t>
                </a:r>
                <a:r>
                  <a:rPr lang="fr-FR" sz="2000" dirty="0" err="1">
                    <a:solidFill>
                      <a:schemeClr val="bg1"/>
                    </a:solidFill>
                    <a:latin typeface="Arial" panose="020B0604020202020204" pitchFamily="34" charset="0"/>
                    <a:ea typeface="Calibri" panose="020F0502020204030204" pitchFamily="34" charset="0"/>
                  </a:rPr>
                  <a:t>thì</a:t>
                </a:r>
                <a:r>
                  <a:rPr lang="fr-FR" sz="20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dirty="0">
                    <a:solidFill>
                      <a:schemeClr val="bg1"/>
                    </a:solidFill>
                    <a:latin typeface="Arial" panose="020B0604020202020204" pitchFamily="34" charset="0"/>
                    <a:ea typeface="Calibri" panose="020F0502020204030204" pitchFamily="34" charset="0"/>
                  </a:rPr>
                  <a:t>.</a:t>
                </a:r>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9716" y="1599212"/>
                <a:ext cx="4009214" cy="1060873"/>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19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vi-VN" sz="2200" b="1" kern="1200" noProof="1">
                    <a:solidFill>
                      <a:schemeClr val="tx1"/>
                    </a:solidFill>
                    <a:latin typeface="Arial (Body)"/>
                    <a:cs typeface="Arial" panose="020B0604020202020204" pitchFamily="34" charset="0"/>
                  </a:rPr>
                  <a:t>Câu </a:t>
                </a:r>
                <a:r>
                  <a:rPr lang="en-US" sz="2200" b="1" kern="1200" noProof="1">
                    <a:solidFill>
                      <a:schemeClr val="tx1"/>
                    </a:solidFill>
                    <a:latin typeface="Arial (Body)"/>
                    <a:cs typeface="Arial" panose="020B0604020202020204" pitchFamily="34" charset="0"/>
                  </a:rPr>
                  <a:t>2</a:t>
                </a:r>
                <a:r>
                  <a:rPr lang="vi-VN" sz="2200" b="1" kern="1200" noProof="1">
                    <a:solidFill>
                      <a:schemeClr val="tx1"/>
                    </a:solidFill>
                    <a:latin typeface="Arial (Body)"/>
                    <a:cs typeface="Arial" panose="020B0604020202020204" pitchFamily="34" charset="0"/>
                  </a:rPr>
                  <a:t>:</a:t>
                </a:r>
                <a:r>
                  <a:rPr lang="en-US" sz="2200" b="1" kern="1200" noProof="1">
                    <a:solidFill>
                      <a:schemeClr val="tx1"/>
                    </a:solidFill>
                    <a:latin typeface="Arial (Body)"/>
                    <a:cs typeface="Arial" panose="020B0604020202020204" pitchFamily="34" charset="0"/>
                  </a:rPr>
                  <a:t> </a:t>
                </a:r>
                <a:r>
                  <a:rPr lang="fr-FR" sz="2200" dirty="0">
                    <a:solidFill>
                      <a:schemeClr val="tx1"/>
                    </a:solidFill>
                    <a:latin typeface="Arial" panose="020B0604020202020204" pitchFamily="34" charset="0"/>
                    <a:ea typeface="Calibri" panose="020F0502020204030204" pitchFamily="34" charset="0"/>
                  </a:rPr>
                  <a:t>Cho </a:t>
                </a:r>
                <a14:m>
                  <m:oMath xmlns:m="http://schemas.openxmlformats.org/officeDocument/2006/math">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Khẳng</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định</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nào</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sau</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đây</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đúng</a:t>
                </a:r>
                <a:r>
                  <a:rPr lang="fr-FR" sz="2200" dirty="0">
                    <a:solidFill>
                      <a:schemeClr val="tx1"/>
                    </a:solidFill>
                    <a:latin typeface="Arial" panose="020B0604020202020204" pitchFamily="34" charset="0"/>
                    <a:ea typeface="Calibri" panose="020F0502020204030204" pitchFamily="34" charset="0"/>
                  </a:rPr>
                  <a:t> </a:t>
                </a:r>
                <a:r>
                  <a:rPr lang="en-US" sz="2200" b="1" kern="1200" noProof="1">
                    <a:solidFill>
                      <a:schemeClr val="tx1"/>
                    </a:solidFill>
                    <a:latin typeface="Arial (Body)"/>
                    <a:cs typeface="Arial" panose="020B0604020202020204" pitchFamily="34" charset="0"/>
                  </a:rPr>
                  <a:t> </a:t>
                </a:r>
                <a:endParaRPr lang="vi-VN" sz="2200" kern="1200" noProof="1">
                  <a:solidFill>
                    <a:schemeClr val="tx1"/>
                  </a:solidFill>
                  <a:latin typeface="Arial (Body)"/>
                  <a:cs typeface="Arial" panose="020B0604020202020204" pitchFamily="34"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97029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−1&gt;2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4870153" y="1622213"/>
                <a:ext cx="4014130"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&gt;2−</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870153" y="1622213"/>
                <a:ext cx="4014130"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923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6987765" cy="211398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1800" b="1">
                    <a:solidFill>
                      <a:schemeClr val="tx1"/>
                    </a:solidFill>
                    <a:latin typeface="Arial" panose="020B0604020202020204" pitchFamily="34" charset="0"/>
                    <a:ea typeface="Times New Roman" panose="02020603050405020304" pitchFamily="18" charset="0"/>
                  </a:rPr>
                  <a:t>Câu 3. </a:t>
                </a:r>
                <a:r>
                  <a:rPr lang="fr-FR" sz="1800">
                    <a:solidFill>
                      <a:schemeClr val="tx1"/>
                    </a:solidFill>
                    <a:latin typeface="Arial" panose="020B0604020202020204" pitchFamily="34" charset="0"/>
                    <a:ea typeface="Times New Roman" panose="02020603050405020304" pitchFamily="18" charset="0"/>
                  </a:rPr>
                  <a:t>Biết biển báo hình tròn, viền đỏ, nền trắng, các chữ số màu đen là biển báo tốc độ tối đa mà phương tiện giao thông được phép đi. Cho hình dưới đây, gọi </a:t>
                </a:r>
                <a14:m>
                  <m:oMath xmlns:m="http://schemas.openxmlformats.org/officeDocument/2006/math">
                    <m:r>
                      <a:rPr lang="fr-FR" sz="18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oMath>
                </a14:m>
                <a:r>
                  <a:rPr lang="fr-FR" sz="1800">
                    <a:solidFill>
                      <a:schemeClr val="tx1"/>
                    </a:solidFill>
                    <a:latin typeface="Arial" panose="020B0604020202020204" pitchFamily="34" charset="0"/>
                    <a:ea typeface="Times New Roman" panose="02020603050405020304" pitchFamily="18" charset="0"/>
                  </a:rPr>
                  <a:t> là vận tốc của một phương tiện giao thông bất kì có trong hình. Đọc các khẳng định dưới đây và lựa chọn chữ cái đứng trước khẳng định đúng:</a:t>
                </a:r>
                <a:endParaRPr lang="en-US" sz="180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6987765" cy="2113985"/>
              </a:xfrm>
              <a:prstGeom prst="roundRect">
                <a:avLst/>
              </a:prstGeom>
              <a:blipFill>
                <a:blip r:embed="rId4"/>
                <a:stretch>
                  <a:fillRect b="-4310"/>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2627453"/>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A. Xe ô tô ở làn xe số 2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&gt;60</m:t>
                    </m:r>
                  </m:oMath>
                </a14:m>
                <a:r>
                  <a:rPr lang="fr-FR" sz="180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2627453"/>
                <a:ext cx="4136535" cy="646090"/>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3478379"/>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dirty="0">
                    <a:solidFill>
                      <a:schemeClr val="tx1"/>
                    </a:solidFill>
                    <a:latin typeface="Arial" panose="020B0604020202020204" pitchFamily="34" charset="0"/>
                    <a:ea typeface="Calibri" panose="020F0502020204030204" pitchFamily="34" charset="0"/>
                  </a:rPr>
                  <a:t>C. Xe </a:t>
                </a:r>
                <a:r>
                  <a:rPr lang="fr-FR" sz="1800" dirty="0" err="1">
                    <a:solidFill>
                      <a:schemeClr val="tx1"/>
                    </a:solidFill>
                    <a:latin typeface="Arial" panose="020B0604020202020204" pitchFamily="34" charset="0"/>
                    <a:ea typeface="Calibri" panose="020F0502020204030204" pitchFamily="34" charset="0"/>
                  </a:rPr>
                  <a:t>máy</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đi</a:t>
                </a:r>
                <a:r>
                  <a:rPr lang="fr-FR" sz="1800" dirty="0">
                    <a:solidFill>
                      <a:schemeClr val="tx1"/>
                    </a:solidFill>
                    <a:latin typeface="Arial" panose="020B0604020202020204" pitchFamily="34" charset="0"/>
                    <a:ea typeface="Calibri" panose="020F0502020204030204" pitchFamily="34" charset="0"/>
                  </a:rPr>
                  <a:t> ở </a:t>
                </a:r>
                <a:r>
                  <a:rPr lang="fr-FR" sz="1800" dirty="0" err="1">
                    <a:solidFill>
                      <a:schemeClr val="tx1"/>
                    </a:solidFill>
                    <a:latin typeface="Arial" panose="020B0604020202020204" pitchFamily="34" charset="0"/>
                    <a:ea typeface="Calibri" panose="020F0502020204030204" pitchFamily="34" charset="0"/>
                  </a:rPr>
                  <a:t>làn</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xe</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số</a:t>
                </a:r>
                <a:r>
                  <a:rPr lang="fr-FR" sz="1800" dirty="0">
                    <a:solidFill>
                      <a:schemeClr val="tx1"/>
                    </a:solidFill>
                    <a:latin typeface="Arial" panose="020B0604020202020204" pitchFamily="34" charset="0"/>
                    <a:ea typeface="Calibri" panose="020F0502020204030204" pitchFamily="34" charset="0"/>
                  </a:rPr>
                  <a:t> 3 </a:t>
                </a:r>
                <a:r>
                  <a:rPr lang="fr-FR" sz="1800" dirty="0" err="1">
                    <a:solidFill>
                      <a:schemeClr val="tx1"/>
                    </a:solidFill>
                    <a:latin typeface="Arial" panose="020B0604020202020204" pitchFamily="34" charset="0"/>
                    <a:ea typeface="Calibri" panose="020F0502020204030204" pitchFamily="34" charset="0"/>
                  </a:rPr>
                  <a:t>thì</a:t>
                </a:r>
                <a:r>
                  <a:rPr lang="fr-FR" sz="18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≤50</m:t>
                    </m:r>
                  </m:oMath>
                </a14:m>
                <a:r>
                  <a:rPr lang="fr-FR" sz="1800" dirty="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3478379"/>
                <a:ext cx="4136535" cy="646090"/>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2627453"/>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B. Xe đạp đi ở làn xe số 3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&lt;50</m:t>
                    </m:r>
                  </m:oMath>
                </a14:m>
                <a:r>
                  <a:rPr lang="fr-FR" sz="180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2627453"/>
                <a:ext cx="4136535" cy="646090"/>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3478379"/>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D. Xe máy đi ở làn số 2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&gt;50</m:t>
                    </m:r>
                  </m:oMath>
                </a14:m>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3478379"/>
                <a:ext cx="4136535" cy="646090"/>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7987" y="3471935"/>
                <a:ext cx="4136535" cy="652534"/>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dirty="0">
                    <a:solidFill>
                      <a:schemeClr val="bg1"/>
                    </a:solidFill>
                    <a:latin typeface="Arial" panose="020B0604020202020204" pitchFamily="34" charset="0"/>
                    <a:ea typeface="Calibri" panose="020F0502020204030204" pitchFamily="34" charset="0"/>
                  </a:rPr>
                  <a:t>C. Xe </a:t>
                </a:r>
                <a:r>
                  <a:rPr lang="fr-FR" sz="1800" dirty="0" err="1">
                    <a:solidFill>
                      <a:schemeClr val="bg1"/>
                    </a:solidFill>
                    <a:latin typeface="Arial" panose="020B0604020202020204" pitchFamily="34" charset="0"/>
                    <a:ea typeface="Calibri" panose="020F0502020204030204" pitchFamily="34" charset="0"/>
                  </a:rPr>
                  <a:t>máy</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đi</a:t>
                </a:r>
                <a:r>
                  <a:rPr lang="fr-FR" sz="1800" dirty="0">
                    <a:solidFill>
                      <a:schemeClr val="bg1"/>
                    </a:solidFill>
                    <a:latin typeface="Arial" panose="020B0604020202020204" pitchFamily="34" charset="0"/>
                    <a:ea typeface="Calibri" panose="020F0502020204030204" pitchFamily="34" charset="0"/>
                  </a:rPr>
                  <a:t> ở </a:t>
                </a:r>
                <a:r>
                  <a:rPr lang="fr-FR" sz="1800" dirty="0" err="1">
                    <a:solidFill>
                      <a:schemeClr val="bg1"/>
                    </a:solidFill>
                    <a:latin typeface="Arial" panose="020B0604020202020204" pitchFamily="34" charset="0"/>
                    <a:ea typeface="Calibri" panose="020F0502020204030204" pitchFamily="34" charset="0"/>
                  </a:rPr>
                  <a:t>làn</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xe</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số</a:t>
                </a:r>
                <a:r>
                  <a:rPr lang="fr-FR" sz="1800" dirty="0">
                    <a:solidFill>
                      <a:schemeClr val="bg1"/>
                    </a:solidFill>
                    <a:latin typeface="Arial" panose="020B0604020202020204" pitchFamily="34" charset="0"/>
                    <a:ea typeface="Calibri" panose="020F0502020204030204" pitchFamily="34" charset="0"/>
                  </a:rPr>
                  <a:t> 3 </a:t>
                </a:r>
                <a:r>
                  <a:rPr lang="fr-FR" sz="1800" dirty="0" err="1">
                    <a:solidFill>
                      <a:schemeClr val="bg1"/>
                    </a:solidFill>
                    <a:latin typeface="Arial" panose="020B0604020202020204" pitchFamily="34" charset="0"/>
                    <a:ea typeface="Calibri" panose="020F0502020204030204" pitchFamily="34" charset="0"/>
                  </a:rPr>
                  <a:t>thì</a:t>
                </a:r>
                <a:r>
                  <a:rPr lang="fr-FR" sz="18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18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bg1"/>
                        </a:solidFill>
                        <a:latin typeface="Cambria Math" panose="02040503050406030204" pitchFamily="18" charset="0"/>
                        <a:ea typeface="Calibri" panose="020F0502020204030204" pitchFamily="34" charset="0"/>
                        <a:cs typeface="Arial" panose="020B0604020202020204" pitchFamily="34" charset="0"/>
                      </a:rPr>
                      <m:t>≤50</m:t>
                    </m:r>
                  </m:oMath>
                </a14:m>
                <a:r>
                  <a:rPr lang="fr-FR" sz="1800" dirty="0">
                    <a:solidFill>
                      <a:schemeClr val="bg1"/>
                    </a:solidFill>
                    <a:latin typeface="Arial" panose="020B0604020202020204" pitchFamily="34" charset="0"/>
                    <a:ea typeface="Calibri" panose="020F0502020204030204" pitchFamily="34" charset="0"/>
                  </a:rPr>
                  <a:t>.</a:t>
                </a:r>
                <a:endParaRPr lang="vi-VN" sz="18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7987" y="3471935"/>
                <a:ext cx="4136535" cy="652534"/>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69815B6-B8B6-BF39-1C8E-E92558B46BB3}"/>
              </a:ext>
            </a:extLst>
          </p:cNvPr>
          <p:cNvPicPr>
            <a:picLocks noChangeAspect="1"/>
          </p:cNvPicPr>
          <p:nvPr/>
        </p:nvPicPr>
        <p:blipFill>
          <a:blip r:embed="rId12"/>
          <a:stretch>
            <a:fillRect/>
          </a:stretch>
        </p:blipFill>
        <p:spPr>
          <a:xfrm>
            <a:off x="7285813" y="635200"/>
            <a:ext cx="1600200" cy="1371600"/>
          </a:xfrm>
          <a:prstGeom prst="rect">
            <a:avLst/>
          </a:prstGeom>
        </p:spPr>
      </p:pic>
    </p:spTree>
    <p:extLst>
      <p:ext uri="{BB962C8B-B14F-4D97-AF65-F5344CB8AC3E}">
        <p14:creationId xmlns:p14="http://schemas.microsoft.com/office/powerpoint/2010/main" val="231470052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outVertical)">
                                      <p:cBhvr>
                                        <p:cTn id="15" dur="500"/>
                                        <p:tgtEl>
                                          <p:spTgt spid="60"/>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arn(outVertical)">
                                      <p:cBhvr>
                                        <p:cTn id="18" dur="500"/>
                                        <p:tgtEl>
                                          <p:spTgt spid="61"/>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outVertical)">
                                      <p:cBhvr>
                                        <p:cTn id="21" dur="500"/>
                                        <p:tgtEl>
                                          <p:spTgt spid="62"/>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outVertic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1149778"/>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2000" b="1" dirty="0" err="1">
                    <a:solidFill>
                      <a:schemeClr val="tx1"/>
                    </a:solidFill>
                    <a:latin typeface="Arial" panose="020B0604020202020204" pitchFamily="34" charset="0"/>
                    <a:ea typeface="Times New Roman" panose="02020603050405020304" pitchFamily="18" charset="0"/>
                  </a:rPr>
                  <a:t>Câu</a:t>
                </a:r>
                <a:r>
                  <a:rPr lang="fr-FR" sz="2000" b="1" dirty="0">
                    <a:solidFill>
                      <a:schemeClr val="tx1"/>
                    </a:solidFill>
                    <a:latin typeface="Arial" panose="020B0604020202020204" pitchFamily="34" charset="0"/>
                    <a:ea typeface="Times New Roman" panose="02020603050405020304" pitchFamily="18" charset="0"/>
                  </a:rPr>
                  <a:t> 4.</a:t>
                </a:r>
                <a:r>
                  <a:rPr lang="fr-FR" sz="2000" dirty="0">
                    <a:solidFill>
                      <a:schemeClr val="tx1"/>
                    </a:solidFill>
                    <a:latin typeface="Arial" panose="020B0604020202020204" pitchFamily="34" charset="0"/>
                    <a:ea typeface="Times New Roman" panose="02020603050405020304" pitchFamily="18" charset="0"/>
                  </a:rPr>
                  <a:t> Cho </a:t>
                </a:r>
                <a:r>
                  <a:rPr lang="fr-FR" sz="2000" dirty="0" err="1">
                    <a:solidFill>
                      <a:schemeClr val="tx1"/>
                    </a:solidFill>
                    <a:latin typeface="Arial" panose="020B0604020202020204" pitchFamily="34" charset="0"/>
                    <a:ea typeface="Times New Roman" panose="02020603050405020304" pitchFamily="18" charset="0"/>
                  </a:rPr>
                  <a:t>hai</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số</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oMath>
                </a14:m>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và</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thỏa</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mãn</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−5</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&lt;−5</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solidFill>
                      <a:schemeClr val="tx1"/>
                    </a:solidFill>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solidFill>
                      <a:schemeClr val="tx1"/>
                    </a:solidFill>
                    <a:latin typeface="Arial" panose="020B0604020202020204" pitchFamily="34" charset="0"/>
                    <a:ea typeface="Times New Roman" panose="02020603050405020304" pitchFamily="18" charset="0"/>
                  </a:rPr>
                  <a:t>Khẳng</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định</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nào</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sau</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đây</a:t>
                </a:r>
                <a:r>
                  <a:rPr lang="fr-FR" sz="2000" dirty="0">
                    <a:solidFill>
                      <a:schemeClr val="tx1"/>
                    </a:solidFill>
                    <a:latin typeface="Arial" panose="020B0604020202020204" pitchFamily="34" charset="0"/>
                    <a:ea typeface="Times New Roman" panose="02020603050405020304" pitchFamily="18" charset="0"/>
                  </a:rPr>
                  <a:t> là </a:t>
                </a:r>
                <a:r>
                  <a:rPr lang="fr-FR" sz="2000" dirty="0" err="1">
                    <a:solidFill>
                      <a:schemeClr val="tx1"/>
                    </a:solidFill>
                    <a:latin typeface="Arial" panose="020B0604020202020204" pitchFamily="34" charset="0"/>
                    <a:ea typeface="Times New Roman" panose="02020603050405020304" pitchFamily="18" charset="0"/>
                  </a:rPr>
                  <a:t>đúng</a:t>
                </a:r>
                <a:r>
                  <a:rPr lang="fr-FR" sz="2000" dirty="0">
                    <a:solidFill>
                      <a:schemeClr val="tx1"/>
                    </a:solidFill>
                    <a:latin typeface="Arial" panose="020B0604020202020204" pitchFamily="34" charset="0"/>
                    <a:ea typeface="Times New Roman" panose="02020603050405020304" pitchFamily="18" charset="0"/>
                  </a:rPr>
                  <a:t> :</a:t>
                </a:r>
                <a:endParaRPr lang="en-US" sz="2000" dirty="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1149778"/>
              </a:xfrm>
              <a:prstGeom prst="roundRect">
                <a:avLst/>
              </a:prstGeom>
              <a:blipFill>
                <a:blip r:embed="rId4"/>
                <a:stretch>
                  <a:fillRect b="-6842"/>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−5&lt;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−5</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4875069" y="2980374"/>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875069" y="2980374"/>
                <a:ext cx="4009214"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889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a:solidFill>
                      <a:schemeClr val="tx1"/>
                    </a:solidFill>
                    <a:latin typeface="Arial" panose="020B0604020202020204" pitchFamily="34" charset="0"/>
                    <a:ea typeface="Times New Roman" panose="02020603050405020304" pitchFamily="18" charset="0"/>
                  </a:rPr>
                  <a:t>Câu 5.</a:t>
                </a:r>
                <a:r>
                  <a:rPr lang="fr-FR" sz="2000">
                    <a:solidFill>
                      <a:schemeClr val="tx1"/>
                    </a:solidFill>
                    <a:latin typeface="Arial" panose="020B0604020202020204" pitchFamily="34" charset="0"/>
                    <a:ea typeface="Times New Roman" panose="02020603050405020304" pitchFamily="18" charset="0"/>
                  </a:rPr>
                  <a:t> Cho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𝑐</m:t>
                    </m:r>
                  </m:oMath>
                </a14:m>
                <a:r>
                  <a:rPr lang="fr-FR" sz="2000">
                    <a:solidFill>
                      <a:schemeClr val="tx1"/>
                    </a:solidFill>
                    <a:latin typeface="Arial" panose="020B0604020202020204" pitchFamily="34" charset="0"/>
                    <a:ea typeface="Times New Roman" panose="02020603050405020304" pitchFamily="18" charset="0"/>
                  </a:rPr>
                  <a:t> là độ dài ba cạnh của một tam giác và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𝑐</m:t>
                    </m:r>
                  </m:oMath>
                </a14:m>
                <a:r>
                  <a:rPr lang="fr-FR" sz="2000">
                    <a:solidFill>
                      <a:schemeClr val="tx1"/>
                    </a:solidFill>
                    <a:latin typeface="Arial" panose="020B0604020202020204" pitchFamily="34" charset="0"/>
                    <a:ea typeface="Times New Roman" panose="02020603050405020304" pitchFamily="18" charset="0"/>
                  </a:rPr>
                  <a:t> là độ dài của cạnh lớn nhất. Khẳng định nào sau đây đúng ?</a:t>
                </a:r>
                <a:endParaRPr lang="en-US" sz="200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970291"/>
              </a:xfrm>
              <a:prstGeom prst="roundRect">
                <a:avLst/>
              </a:prstGeom>
              <a:blipFill>
                <a:blip r:embed="rId4"/>
                <a:stretch>
                  <a:fillRect l="-71" b="-9317"/>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9716" y="1599212"/>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9716" y="1599212"/>
                <a:ext cx="4009214"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302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688;p38"/>
          <p:cNvGrpSpPr/>
          <p:nvPr/>
        </p:nvGrpSpPr>
        <p:grpSpPr>
          <a:xfrm>
            <a:off x="5257800" y="552450"/>
            <a:ext cx="3390900" cy="3657600"/>
            <a:chOff x="238125" y="3802475"/>
            <a:chExt cx="1106750" cy="613450"/>
          </a:xfrm>
        </p:grpSpPr>
        <p:sp>
          <p:nvSpPr>
            <p:cNvPr id="3" name="Google Shape;689;p38"/>
            <p:cNvSpPr/>
            <p:nvPr/>
          </p:nvSpPr>
          <p:spPr>
            <a:xfrm>
              <a:off x="259750" y="3831325"/>
              <a:ext cx="1085125" cy="584600"/>
            </a:xfrm>
            <a:custGeom>
              <a:avLst/>
              <a:gdLst/>
              <a:ahLst/>
              <a:cxnLst/>
              <a:rect l="l" t="t" r="r" b="b"/>
              <a:pathLst>
                <a:path w="43405" h="23384" extrusionOk="0">
                  <a:moveTo>
                    <a:pt x="1" y="0"/>
                  </a:moveTo>
                  <a:lnTo>
                    <a:pt x="1" y="23239"/>
                  </a:lnTo>
                  <a:cubicBezTo>
                    <a:pt x="42" y="23276"/>
                    <a:pt x="109" y="23290"/>
                    <a:pt x="182" y="23290"/>
                  </a:cubicBezTo>
                  <a:cubicBezTo>
                    <a:pt x="288" y="23290"/>
                    <a:pt x="406" y="23261"/>
                    <a:pt x="478" y="23228"/>
                  </a:cubicBezTo>
                  <a:cubicBezTo>
                    <a:pt x="600" y="23184"/>
                    <a:pt x="711" y="23106"/>
                    <a:pt x="844" y="23095"/>
                  </a:cubicBezTo>
                  <a:cubicBezTo>
                    <a:pt x="931" y="23095"/>
                    <a:pt x="1025" y="23119"/>
                    <a:pt x="1111" y="23119"/>
                  </a:cubicBezTo>
                  <a:cubicBezTo>
                    <a:pt x="1168" y="23119"/>
                    <a:pt x="1221" y="23108"/>
                    <a:pt x="1266" y="23073"/>
                  </a:cubicBezTo>
                  <a:cubicBezTo>
                    <a:pt x="1310" y="23040"/>
                    <a:pt x="1332" y="22984"/>
                    <a:pt x="1377" y="22962"/>
                  </a:cubicBezTo>
                  <a:cubicBezTo>
                    <a:pt x="1410" y="22945"/>
                    <a:pt x="1446" y="22942"/>
                    <a:pt x="1484" y="22942"/>
                  </a:cubicBezTo>
                  <a:cubicBezTo>
                    <a:pt x="1502" y="22942"/>
                    <a:pt x="1521" y="22943"/>
                    <a:pt x="1541" y="22943"/>
                  </a:cubicBezTo>
                  <a:cubicBezTo>
                    <a:pt x="1560" y="22943"/>
                    <a:pt x="1579" y="22942"/>
                    <a:pt x="1599" y="22940"/>
                  </a:cubicBezTo>
                  <a:cubicBezTo>
                    <a:pt x="1898" y="22940"/>
                    <a:pt x="2065" y="22573"/>
                    <a:pt x="2342" y="22485"/>
                  </a:cubicBezTo>
                  <a:cubicBezTo>
                    <a:pt x="2389" y="22466"/>
                    <a:pt x="2439" y="22457"/>
                    <a:pt x="2490" y="22457"/>
                  </a:cubicBezTo>
                  <a:cubicBezTo>
                    <a:pt x="2561" y="22457"/>
                    <a:pt x="2633" y="22475"/>
                    <a:pt x="2697" y="22507"/>
                  </a:cubicBezTo>
                  <a:cubicBezTo>
                    <a:pt x="2858" y="22587"/>
                    <a:pt x="2992" y="22768"/>
                    <a:pt x="3164" y="22768"/>
                  </a:cubicBezTo>
                  <a:cubicBezTo>
                    <a:pt x="3182" y="22768"/>
                    <a:pt x="3200" y="22766"/>
                    <a:pt x="3219" y="22762"/>
                  </a:cubicBezTo>
                  <a:cubicBezTo>
                    <a:pt x="3286" y="22740"/>
                    <a:pt x="3352" y="22684"/>
                    <a:pt x="3419" y="22651"/>
                  </a:cubicBezTo>
                  <a:cubicBezTo>
                    <a:pt x="3480" y="22618"/>
                    <a:pt x="3549" y="22607"/>
                    <a:pt x="3622" y="22607"/>
                  </a:cubicBezTo>
                  <a:cubicBezTo>
                    <a:pt x="3719" y="22607"/>
                    <a:pt x="3822" y="22627"/>
                    <a:pt x="3918" y="22640"/>
                  </a:cubicBezTo>
                  <a:cubicBezTo>
                    <a:pt x="3966" y="22646"/>
                    <a:pt x="4018" y="22651"/>
                    <a:pt x="4068" y="22651"/>
                  </a:cubicBezTo>
                  <a:cubicBezTo>
                    <a:pt x="4193" y="22651"/>
                    <a:pt x="4317" y="22624"/>
                    <a:pt x="4395" y="22529"/>
                  </a:cubicBezTo>
                  <a:cubicBezTo>
                    <a:pt x="4429" y="22485"/>
                    <a:pt x="4451" y="22429"/>
                    <a:pt x="4495" y="22396"/>
                  </a:cubicBezTo>
                  <a:cubicBezTo>
                    <a:pt x="4536" y="22369"/>
                    <a:pt x="4583" y="22362"/>
                    <a:pt x="4632" y="22362"/>
                  </a:cubicBezTo>
                  <a:cubicBezTo>
                    <a:pt x="4680" y="22362"/>
                    <a:pt x="4731" y="22368"/>
                    <a:pt x="4780" y="22368"/>
                  </a:cubicBezTo>
                  <a:cubicBezTo>
                    <a:pt x="4804" y="22368"/>
                    <a:pt x="4827" y="22367"/>
                    <a:pt x="4850" y="22363"/>
                  </a:cubicBezTo>
                  <a:cubicBezTo>
                    <a:pt x="4939" y="22340"/>
                    <a:pt x="5006" y="22274"/>
                    <a:pt x="5084" y="22229"/>
                  </a:cubicBezTo>
                  <a:cubicBezTo>
                    <a:pt x="5145" y="22191"/>
                    <a:pt x="5219" y="22174"/>
                    <a:pt x="5294" y="22174"/>
                  </a:cubicBezTo>
                  <a:cubicBezTo>
                    <a:pt x="5394" y="22174"/>
                    <a:pt x="5496" y="22205"/>
                    <a:pt x="5572" y="22263"/>
                  </a:cubicBezTo>
                  <a:cubicBezTo>
                    <a:pt x="5638" y="22318"/>
                    <a:pt x="5694" y="22385"/>
                    <a:pt x="5772" y="22418"/>
                  </a:cubicBezTo>
                  <a:cubicBezTo>
                    <a:pt x="5800" y="22428"/>
                    <a:pt x="5829" y="22432"/>
                    <a:pt x="5858" y="22432"/>
                  </a:cubicBezTo>
                  <a:cubicBezTo>
                    <a:pt x="5998" y="22432"/>
                    <a:pt x="6137" y="22334"/>
                    <a:pt x="6277" y="22334"/>
                  </a:cubicBezTo>
                  <a:cubicBezTo>
                    <a:pt x="6297" y="22334"/>
                    <a:pt x="6317" y="22336"/>
                    <a:pt x="6338" y="22340"/>
                  </a:cubicBezTo>
                  <a:cubicBezTo>
                    <a:pt x="6437" y="22363"/>
                    <a:pt x="6526" y="22451"/>
                    <a:pt x="6626" y="22462"/>
                  </a:cubicBezTo>
                  <a:cubicBezTo>
                    <a:pt x="6704" y="22462"/>
                    <a:pt x="6770" y="22429"/>
                    <a:pt x="6837" y="22396"/>
                  </a:cubicBezTo>
                  <a:cubicBezTo>
                    <a:pt x="6998" y="22312"/>
                    <a:pt x="7180" y="22275"/>
                    <a:pt x="7358" y="22275"/>
                  </a:cubicBezTo>
                  <a:cubicBezTo>
                    <a:pt x="7437" y="22275"/>
                    <a:pt x="7516" y="22282"/>
                    <a:pt x="7592" y="22296"/>
                  </a:cubicBezTo>
                  <a:cubicBezTo>
                    <a:pt x="7847" y="22351"/>
                    <a:pt x="8080" y="22485"/>
                    <a:pt x="8335" y="22496"/>
                  </a:cubicBezTo>
                  <a:cubicBezTo>
                    <a:pt x="8602" y="22496"/>
                    <a:pt x="8846" y="22374"/>
                    <a:pt x="9112" y="22207"/>
                  </a:cubicBezTo>
                  <a:cubicBezTo>
                    <a:pt x="9202" y="22147"/>
                    <a:pt x="9310" y="22139"/>
                    <a:pt x="9423" y="22139"/>
                  </a:cubicBezTo>
                  <a:cubicBezTo>
                    <a:pt x="9465" y="22139"/>
                    <a:pt x="9508" y="22140"/>
                    <a:pt x="9551" y="22140"/>
                  </a:cubicBezTo>
                  <a:cubicBezTo>
                    <a:pt x="9648" y="22140"/>
                    <a:pt x="9745" y="22134"/>
                    <a:pt x="9833" y="22096"/>
                  </a:cubicBezTo>
                  <a:cubicBezTo>
                    <a:pt x="10000" y="22030"/>
                    <a:pt x="10111" y="21841"/>
                    <a:pt x="10300" y="21785"/>
                  </a:cubicBezTo>
                  <a:cubicBezTo>
                    <a:pt x="10349" y="21774"/>
                    <a:pt x="10399" y="21774"/>
                    <a:pt x="10449" y="21774"/>
                  </a:cubicBezTo>
                  <a:cubicBezTo>
                    <a:pt x="10499" y="21774"/>
                    <a:pt x="10549" y="21774"/>
                    <a:pt x="10599" y="21763"/>
                  </a:cubicBezTo>
                  <a:cubicBezTo>
                    <a:pt x="10932" y="21719"/>
                    <a:pt x="11121" y="21308"/>
                    <a:pt x="11454" y="21264"/>
                  </a:cubicBezTo>
                  <a:cubicBezTo>
                    <a:pt x="11470" y="21262"/>
                    <a:pt x="11486" y="21262"/>
                    <a:pt x="11502" y="21262"/>
                  </a:cubicBezTo>
                  <a:cubicBezTo>
                    <a:pt x="11663" y="21262"/>
                    <a:pt x="11833" y="21331"/>
                    <a:pt x="11989" y="21331"/>
                  </a:cubicBezTo>
                  <a:cubicBezTo>
                    <a:pt x="12046" y="21331"/>
                    <a:pt x="12101" y="21322"/>
                    <a:pt x="12153" y="21297"/>
                  </a:cubicBezTo>
                  <a:cubicBezTo>
                    <a:pt x="12197" y="21275"/>
                    <a:pt x="12242" y="21231"/>
                    <a:pt x="12297" y="21219"/>
                  </a:cubicBezTo>
                  <a:lnTo>
                    <a:pt x="12430" y="21219"/>
                  </a:lnTo>
                  <a:cubicBezTo>
                    <a:pt x="12552" y="21219"/>
                    <a:pt x="12652" y="21153"/>
                    <a:pt x="12752" y="21097"/>
                  </a:cubicBezTo>
                  <a:cubicBezTo>
                    <a:pt x="13041" y="20942"/>
                    <a:pt x="13351" y="20853"/>
                    <a:pt x="13673" y="20764"/>
                  </a:cubicBezTo>
                  <a:cubicBezTo>
                    <a:pt x="13762" y="20742"/>
                    <a:pt x="13851" y="20709"/>
                    <a:pt x="13940" y="20687"/>
                  </a:cubicBezTo>
                  <a:cubicBezTo>
                    <a:pt x="14089" y="20648"/>
                    <a:pt x="14243" y="20608"/>
                    <a:pt x="14396" y="20608"/>
                  </a:cubicBezTo>
                  <a:cubicBezTo>
                    <a:pt x="14459" y="20608"/>
                    <a:pt x="14522" y="20615"/>
                    <a:pt x="14583" y="20631"/>
                  </a:cubicBezTo>
                  <a:cubicBezTo>
                    <a:pt x="14747" y="20686"/>
                    <a:pt x="14903" y="20807"/>
                    <a:pt x="15063" y="20807"/>
                  </a:cubicBezTo>
                  <a:cubicBezTo>
                    <a:pt x="15099" y="20807"/>
                    <a:pt x="15135" y="20801"/>
                    <a:pt x="15172" y="20787"/>
                  </a:cubicBezTo>
                  <a:cubicBezTo>
                    <a:pt x="15238" y="20764"/>
                    <a:pt x="15294" y="20709"/>
                    <a:pt x="15371" y="20698"/>
                  </a:cubicBezTo>
                  <a:cubicBezTo>
                    <a:pt x="15381" y="20696"/>
                    <a:pt x="15391" y="20695"/>
                    <a:pt x="15401" y="20695"/>
                  </a:cubicBezTo>
                  <a:cubicBezTo>
                    <a:pt x="15520" y="20695"/>
                    <a:pt x="15614" y="20812"/>
                    <a:pt x="15726" y="20853"/>
                  </a:cubicBezTo>
                  <a:cubicBezTo>
                    <a:pt x="15762" y="20864"/>
                    <a:pt x="15797" y="20868"/>
                    <a:pt x="15832" y="20868"/>
                  </a:cubicBezTo>
                  <a:cubicBezTo>
                    <a:pt x="16012" y="20868"/>
                    <a:pt x="16194" y="20753"/>
                    <a:pt x="16382" y="20753"/>
                  </a:cubicBezTo>
                  <a:cubicBezTo>
                    <a:pt x="16389" y="20753"/>
                    <a:pt x="16396" y="20753"/>
                    <a:pt x="16403" y="20753"/>
                  </a:cubicBezTo>
                  <a:cubicBezTo>
                    <a:pt x="16825" y="20753"/>
                    <a:pt x="17069" y="21330"/>
                    <a:pt x="17491" y="21342"/>
                  </a:cubicBezTo>
                  <a:cubicBezTo>
                    <a:pt x="17497" y="21342"/>
                    <a:pt x="17502" y="21342"/>
                    <a:pt x="17508" y="21342"/>
                  </a:cubicBezTo>
                  <a:cubicBezTo>
                    <a:pt x="17731" y="21342"/>
                    <a:pt x="17961" y="21178"/>
                    <a:pt x="18165" y="21178"/>
                  </a:cubicBezTo>
                  <a:cubicBezTo>
                    <a:pt x="18220" y="21178"/>
                    <a:pt x="18273" y="21190"/>
                    <a:pt x="18323" y="21219"/>
                  </a:cubicBezTo>
                  <a:cubicBezTo>
                    <a:pt x="18412" y="21264"/>
                    <a:pt x="18468" y="21353"/>
                    <a:pt x="18556" y="21375"/>
                  </a:cubicBezTo>
                  <a:cubicBezTo>
                    <a:pt x="18566" y="21376"/>
                    <a:pt x="18576" y="21377"/>
                    <a:pt x="18586" y="21377"/>
                  </a:cubicBezTo>
                  <a:cubicBezTo>
                    <a:pt x="18663" y="21377"/>
                    <a:pt x="18733" y="21342"/>
                    <a:pt x="18812" y="21342"/>
                  </a:cubicBezTo>
                  <a:cubicBezTo>
                    <a:pt x="18817" y="21341"/>
                    <a:pt x="18822" y="21341"/>
                    <a:pt x="18827" y="21341"/>
                  </a:cubicBezTo>
                  <a:cubicBezTo>
                    <a:pt x="19005" y="21341"/>
                    <a:pt x="19182" y="21489"/>
                    <a:pt x="19341" y="21489"/>
                  </a:cubicBezTo>
                  <a:cubicBezTo>
                    <a:pt x="19376" y="21489"/>
                    <a:pt x="19411" y="21481"/>
                    <a:pt x="19444" y="21464"/>
                  </a:cubicBezTo>
                  <a:cubicBezTo>
                    <a:pt x="19545" y="21410"/>
                    <a:pt x="19654" y="21381"/>
                    <a:pt x="19764" y="21381"/>
                  </a:cubicBezTo>
                  <a:cubicBezTo>
                    <a:pt x="19835" y="21381"/>
                    <a:pt x="19907" y="21393"/>
                    <a:pt x="19977" y="21419"/>
                  </a:cubicBezTo>
                  <a:cubicBezTo>
                    <a:pt x="20110" y="21464"/>
                    <a:pt x="20232" y="21564"/>
                    <a:pt x="20376" y="21597"/>
                  </a:cubicBezTo>
                  <a:cubicBezTo>
                    <a:pt x="20476" y="21630"/>
                    <a:pt x="20587" y="21630"/>
                    <a:pt x="20698" y="21652"/>
                  </a:cubicBezTo>
                  <a:cubicBezTo>
                    <a:pt x="20831" y="21674"/>
                    <a:pt x="20965" y="21730"/>
                    <a:pt x="21109" y="21763"/>
                  </a:cubicBezTo>
                  <a:cubicBezTo>
                    <a:pt x="21279" y="21806"/>
                    <a:pt x="21453" y="21820"/>
                    <a:pt x="21630" y="21820"/>
                  </a:cubicBezTo>
                  <a:cubicBezTo>
                    <a:pt x="21822" y="21820"/>
                    <a:pt x="22016" y="21803"/>
                    <a:pt x="22208" y="21785"/>
                  </a:cubicBezTo>
                  <a:cubicBezTo>
                    <a:pt x="22274" y="21774"/>
                    <a:pt x="22341" y="21774"/>
                    <a:pt x="22396" y="21741"/>
                  </a:cubicBezTo>
                  <a:cubicBezTo>
                    <a:pt x="22474" y="21719"/>
                    <a:pt x="22529" y="21663"/>
                    <a:pt x="22585" y="21619"/>
                  </a:cubicBezTo>
                  <a:cubicBezTo>
                    <a:pt x="22818" y="21408"/>
                    <a:pt x="23051" y="21208"/>
                    <a:pt x="23284" y="20998"/>
                  </a:cubicBezTo>
                  <a:cubicBezTo>
                    <a:pt x="23373" y="20931"/>
                    <a:pt x="23473" y="20853"/>
                    <a:pt x="23584" y="20853"/>
                  </a:cubicBezTo>
                  <a:cubicBezTo>
                    <a:pt x="23673" y="20864"/>
                    <a:pt x="23750" y="20920"/>
                    <a:pt x="23817" y="20975"/>
                  </a:cubicBezTo>
                  <a:cubicBezTo>
                    <a:pt x="24006" y="21120"/>
                    <a:pt x="24205" y="21264"/>
                    <a:pt x="24394" y="21419"/>
                  </a:cubicBezTo>
                  <a:cubicBezTo>
                    <a:pt x="24461" y="21464"/>
                    <a:pt x="24527" y="21519"/>
                    <a:pt x="24616" y="21541"/>
                  </a:cubicBezTo>
                  <a:cubicBezTo>
                    <a:pt x="24638" y="21546"/>
                    <a:pt x="24661" y="21548"/>
                    <a:pt x="24684" y="21548"/>
                  </a:cubicBezTo>
                  <a:cubicBezTo>
                    <a:pt x="24776" y="21548"/>
                    <a:pt x="24873" y="21519"/>
                    <a:pt x="24971" y="21519"/>
                  </a:cubicBezTo>
                  <a:cubicBezTo>
                    <a:pt x="25214" y="21519"/>
                    <a:pt x="25464" y="21703"/>
                    <a:pt x="25689" y="21703"/>
                  </a:cubicBezTo>
                  <a:cubicBezTo>
                    <a:pt x="25752" y="21703"/>
                    <a:pt x="25812" y="21688"/>
                    <a:pt x="25870" y="21652"/>
                  </a:cubicBezTo>
                  <a:cubicBezTo>
                    <a:pt x="25903" y="21630"/>
                    <a:pt x="25937" y="21597"/>
                    <a:pt x="25970" y="21586"/>
                  </a:cubicBezTo>
                  <a:cubicBezTo>
                    <a:pt x="26033" y="21546"/>
                    <a:pt x="26114" y="21540"/>
                    <a:pt x="26195" y="21540"/>
                  </a:cubicBezTo>
                  <a:cubicBezTo>
                    <a:pt x="26227" y="21540"/>
                    <a:pt x="26260" y="21541"/>
                    <a:pt x="26292" y="21541"/>
                  </a:cubicBezTo>
                  <a:cubicBezTo>
                    <a:pt x="26680" y="21541"/>
                    <a:pt x="27013" y="21286"/>
                    <a:pt x="27335" y="21075"/>
                  </a:cubicBezTo>
                  <a:cubicBezTo>
                    <a:pt x="27578" y="20925"/>
                    <a:pt x="27871" y="20780"/>
                    <a:pt x="28153" y="20780"/>
                  </a:cubicBezTo>
                  <a:cubicBezTo>
                    <a:pt x="28244" y="20780"/>
                    <a:pt x="28335" y="20796"/>
                    <a:pt x="28422" y="20831"/>
                  </a:cubicBezTo>
                  <a:cubicBezTo>
                    <a:pt x="28600" y="20898"/>
                    <a:pt x="28733" y="21031"/>
                    <a:pt x="28922" y="21064"/>
                  </a:cubicBezTo>
                  <a:cubicBezTo>
                    <a:pt x="29066" y="21097"/>
                    <a:pt x="29255" y="21086"/>
                    <a:pt x="29333" y="21219"/>
                  </a:cubicBezTo>
                  <a:cubicBezTo>
                    <a:pt x="29366" y="21286"/>
                    <a:pt x="29366" y="21386"/>
                    <a:pt x="29432" y="21419"/>
                  </a:cubicBezTo>
                  <a:cubicBezTo>
                    <a:pt x="29449" y="21429"/>
                    <a:pt x="29465" y="21432"/>
                    <a:pt x="29481" y="21432"/>
                  </a:cubicBezTo>
                  <a:cubicBezTo>
                    <a:pt x="29542" y="21432"/>
                    <a:pt x="29602" y="21377"/>
                    <a:pt x="29654" y="21342"/>
                  </a:cubicBezTo>
                  <a:cubicBezTo>
                    <a:pt x="29690" y="21320"/>
                    <a:pt x="29731" y="21309"/>
                    <a:pt x="29773" y="21309"/>
                  </a:cubicBezTo>
                  <a:cubicBezTo>
                    <a:pt x="29902" y="21309"/>
                    <a:pt x="30035" y="21407"/>
                    <a:pt x="30009" y="21575"/>
                  </a:cubicBezTo>
                  <a:cubicBezTo>
                    <a:pt x="29987" y="21697"/>
                    <a:pt x="30087" y="21830"/>
                    <a:pt x="30209" y="21841"/>
                  </a:cubicBezTo>
                  <a:cubicBezTo>
                    <a:pt x="30239" y="21841"/>
                    <a:pt x="30268" y="21836"/>
                    <a:pt x="30295" y="21836"/>
                  </a:cubicBezTo>
                  <a:cubicBezTo>
                    <a:pt x="30308" y="21836"/>
                    <a:pt x="30320" y="21837"/>
                    <a:pt x="30331" y="21841"/>
                  </a:cubicBezTo>
                  <a:cubicBezTo>
                    <a:pt x="30409" y="21863"/>
                    <a:pt x="30453" y="21941"/>
                    <a:pt x="30509" y="21985"/>
                  </a:cubicBezTo>
                  <a:cubicBezTo>
                    <a:pt x="30556" y="22025"/>
                    <a:pt x="30622" y="22045"/>
                    <a:pt x="30687" y="22045"/>
                  </a:cubicBezTo>
                  <a:cubicBezTo>
                    <a:pt x="30730" y="22045"/>
                    <a:pt x="30773" y="22036"/>
                    <a:pt x="30809" y="22019"/>
                  </a:cubicBezTo>
                  <a:cubicBezTo>
                    <a:pt x="30842" y="21996"/>
                    <a:pt x="30875" y="21963"/>
                    <a:pt x="30920" y="21941"/>
                  </a:cubicBezTo>
                  <a:cubicBezTo>
                    <a:pt x="30949" y="21928"/>
                    <a:pt x="30980" y="21923"/>
                    <a:pt x="31012" y="21923"/>
                  </a:cubicBezTo>
                  <a:cubicBezTo>
                    <a:pt x="31114" y="21923"/>
                    <a:pt x="31229" y="21974"/>
                    <a:pt x="31330" y="21974"/>
                  </a:cubicBezTo>
                  <a:cubicBezTo>
                    <a:pt x="31430" y="21963"/>
                    <a:pt x="31519" y="21919"/>
                    <a:pt x="31597" y="21863"/>
                  </a:cubicBezTo>
                  <a:cubicBezTo>
                    <a:pt x="31774" y="21752"/>
                    <a:pt x="31952" y="21641"/>
                    <a:pt x="32052" y="21475"/>
                  </a:cubicBezTo>
                  <a:cubicBezTo>
                    <a:pt x="32085" y="21419"/>
                    <a:pt x="32107" y="21375"/>
                    <a:pt x="32140" y="21330"/>
                  </a:cubicBezTo>
                  <a:cubicBezTo>
                    <a:pt x="32207" y="21219"/>
                    <a:pt x="32340" y="21153"/>
                    <a:pt x="32473" y="21131"/>
                  </a:cubicBezTo>
                  <a:cubicBezTo>
                    <a:pt x="32518" y="21131"/>
                    <a:pt x="32562" y="21131"/>
                    <a:pt x="32595" y="21108"/>
                  </a:cubicBezTo>
                  <a:cubicBezTo>
                    <a:pt x="32629" y="21097"/>
                    <a:pt x="32662" y="21075"/>
                    <a:pt x="32684" y="21053"/>
                  </a:cubicBezTo>
                  <a:cubicBezTo>
                    <a:pt x="32795" y="20964"/>
                    <a:pt x="32928" y="20909"/>
                    <a:pt x="33073" y="20887"/>
                  </a:cubicBezTo>
                  <a:cubicBezTo>
                    <a:pt x="33096" y="20882"/>
                    <a:pt x="33120" y="20879"/>
                    <a:pt x="33146" y="20879"/>
                  </a:cubicBezTo>
                  <a:cubicBezTo>
                    <a:pt x="33181" y="20879"/>
                    <a:pt x="33218" y="20885"/>
                    <a:pt x="33250" y="20898"/>
                  </a:cubicBezTo>
                  <a:cubicBezTo>
                    <a:pt x="33317" y="20920"/>
                    <a:pt x="33361" y="20986"/>
                    <a:pt x="33417" y="21020"/>
                  </a:cubicBezTo>
                  <a:cubicBezTo>
                    <a:pt x="33650" y="21175"/>
                    <a:pt x="33994" y="21009"/>
                    <a:pt x="34260" y="21219"/>
                  </a:cubicBezTo>
                  <a:cubicBezTo>
                    <a:pt x="34338" y="21279"/>
                    <a:pt x="34438" y="21310"/>
                    <a:pt x="34540" y="21310"/>
                  </a:cubicBezTo>
                  <a:cubicBezTo>
                    <a:pt x="34628" y="21310"/>
                    <a:pt x="34716" y="21288"/>
                    <a:pt x="34793" y="21242"/>
                  </a:cubicBezTo>
                  <a:cubicBezTo>
                    <a:pt x="34826" y="21219"/>
                    <a:pt x="34870" y="21197"/>
                    <a:pt x="34915" y="21197"/>
                  </a:cubicBezTo>
                  <a:cubicBezTo>
                    <a:pt x="34948" y="21197"/>
                    <a:pt x="34981" y="21231"/>
                    <a:pt x="35015" y="21242"/>
                  </a:cubicBezTo>
                  <a:cubicBezTo>
                    <a:pt x="35044" y="21253"/>
                    <a:pt x="35075" y="21258"/>
                    <a:pt x="35107" y="21258"/>
                  </a:cubicBezTo>
                  <a:cubicBezTo>
                    <a:pt x="35195" y="21258"/>
                    <a:pt x="35288" y="21222"/>
                    <a:pt x="35370" y="21197"/>
                  </a:cubicBezTo>
                  <a:cubicBezTo>
                    <a:pt x="35506" y="21152"/>
                    <a:pt x="35648" y="21129"/>
                    <a:pt x="35789" y="21129"/>
                  </a:cubicBezTo>
                  <a:cubicBezTo>
                    <a:pt x="35992" y="21129"/>
                    <a:pt x="36192" y="21177"/>
                    <a:pt x="36369" y="21275"/>
                  </a:cubicBezTo>
                  <a:cubicBezTo>
                    <a:pt x="36435" y="21308"/>
                    <a:pt x="36502" y="21342"/>
                    <a:pt x="36568" y="21353"/>
                  </a:cubicBezTo>
                  <a:cubicBezTo>
                    <a:pt x="36583" y="21355"/>
                    <a:pt x="36599" y="21356"/>
                    <a:pt x="36614" y="21356"/>
                  </a:cubicBezTo>
                  <a:cubicBezTo>
                    <a:pt x="36704" y="21356"/>
                    <a:pt x="36800" y="21323"/>
                    <a:pt x="36890" y="21323"/>
                  </a:cubicBezTo>
                  <a:cubicBezTo>
                    <a:pt x="36932" y="21323"/>
                    <a:pt x="36974" y="21330"/>
                    <a:pt x="37012" y="21353"/>
                  </a:cubicBezTo>
                  <a:cubicBezTo>
                    <a:pt x="37046" y="21375"/>
                    <a:pt x="37079" y="21408"/>
                    <a:pt x="37112" y="21419"/>
                  </a:cubicBezTo>
                  <a:cubicBezTo>
                    <a:pt x="37134" y="21429"/>
                    <a:pt x="37157" y="21433"/>
                    <a:pt x="37179" y="21433"/>
                  </a:cubicBezTo>
                  <a:cubicBezTo>
                    <a:pt x="37256" y="21433"/>
                    <a:pt x="37334" y="21386"/>
                    <a:pt x="37412" y="21386"/>
                  </a:cubicBezTo>
                  <a:cubicBezTo>
                    <a:pt x="37467" y="21386"/>
                    <a:pt x="37523" y="21408"/>
                    <a:pt x="37578" y="21430"/>
                  </a:cubicBezTo>
                  <a:cubicBezTo>
                    <a:pt x="37689" y="21486"/>
                    <a:pt x="37800" y="21541"/>
                    <a:pt x="37911" y="21586"/>
                  </a:cubicBezTo>
                  <a:cubicBezTo>
                    <a:pt x="37956" y="21608"/>
                    <a:pt x="37989" y="21619"/>
                    <a:pt x="38033" y="21630"/>
                  </a:cubicBezTo>
                  <a:cubicBezTo>
                    <a:pt x="38111" y="21630"/>
                    <a:pt x="38178" y="21586"/>
                    <a:pt x="38255" y="21586"/>
                  </a:cubicBezTo>
                  <a:cubicBezTo>
                    <a:pt x="38334" y="21586"/>
                    <a:pt x="38404" y="21621"/>
                    <a:pt x="38481" y="21621"/>
                  </a:cubicBezTo>
                  <a:cubicBezTo>
                    <a:pt x="38491" y="21621"/>
                    <a:pt x="38501" y="21620"/>
                    <a:pt x="38511" y="21619"/>
                  </a:cubicBezTo>
                  <a:cubicBezTo>
                    <a:pt x="38622" y="21608"/>
                    <a:pt x="38710" y="21497"/>
                    <a:pt x="38821" y="21497"/>
                  </a:cubicBezTo>
                  <a:cubicBezTo>
                    <a:pt x="38988" y="21497"/>
                    <a:pt x="39043" y="21741"/>
                    <a:pt x="39188" y="21830"/>
                  </a:cubicBezTo>
                  <a:cubicBezTo>
                    <a:pt x="39221" y="21863"/>
                    <a:pt x="39276" y="21874"/>
                    <a:pt x="39310" y="21908"/>
                  </a:cubicBezTo>
                  <a:cubicBezTo>
                    <a:pt x="39343" y="21941"/>
                    <a:pt x="39354" y="21974"/>
                    <a:pt x="39376" y="22019"/>
                  </a:cubicBezTo>
                  <a:cubicBezTo>
                    <a:pt x="39454" y="22163"/>
                    <a:pt x="39565" y="22307"/>
                    <a:pt x="39687" y="22418"/>
                  </a:cubicBezTo>
                  <a:cubicBezTo>
                    <a:pt x="39793" y="22514"/>
                    <a:pt x="39924" y="22602"/>
                    <a:pt x="40058" y="22602"/>
                  </a:cubicBezTo>
                  <a:cubicBezTo>
                    <a:pt x="40078" y="22602"/>
                    <a:pt x="40099" y="22600"/>
                    <a:pt x="40120" y="22596"/>
                  </a:cubicBezTo>
                  <a:cubicBezTo>
                    <a:pt x="40220" y="22585"/>
                    <a:pt x="40308" y="22518"/>
                    <a:pt x="40397" y="22485"/>
                  </a:cubicBezTo>
                  <a:cubicBezTo>
                    <a:pt x="40435" y="22472"/>
                    <a:pt x="40476" y="22464"/>
                    <a:pt x="40516" y="22464"/>
                  </a:cubicBezTo>
                  <a:cubicBezTo>
                    <a:pt x="40580" y="22464"/>
                    <a:pt x="40640" y="22485"/>
                    <a:pt x="40675" y="22540"/>
                  </a:cubicBezTo>
                  <a:cubicBezTo>
                    <a:pt x="40686" y="22562"/>
                    <a:pt x="40697" y="22596"/>
                    <a:pt x="40719" y="22629"/>
                  </a:cubicBezTo>
                  <a:cubicBezTo>
                    <a:pt x="40747" y="22671"/>
                    <a:pt x="40798" y="22687"/>
                    <a:pt x="40851" y="22687"/>
                  </a:cubicBezTo>
                  <a:cubicBezTo>
                    <a:pt x="40881" y="22687"/>
                    <a:pt x="40913" y="22681"/>
                    <a:pt x="40941" y="22673"/>
                  </a:cubicBezTo>
                  <a:cubicBezTo>
                    <a:pt x="41008" y="22665"/>
                    <a:pt x="41069" y="22644"/>
                    <a:pt x="41134" y="22644"/>
                  </a:cubicBezTo>
                  <a:cubicBezTo>
                    <a:pt x="41154" y="22644"/>
                    <a:pt x="41175" y="22646"/>
                    <a:pt x="41196" y="22651"/>
                  </a:cubicBezTo>
                  <a:cubicBezTo>
                    <a:pt x="41274" y="22684"/>
                    <a:pt x="41318" y="22762"/>
                    <a:pt x="41352" y="22840"/>
                  </a:cubicBezTo>
                  <a:cubicBezTo>
                    <a:pt x="41385" y="22917"/>
                    <a:pt x="41418" y="22995"/>
                    <a:pt x="41474" y="23062"/>
                  </a:cubicBezTo>
                  <a:cubicBezTo>
                    <a:pt x="41507" y="23095"/>
                    <a:pt x="41560" y="23116"/>
                    <a:pt x="41606" y="23116"/>
                  </a:cubicBezTo>
                  <a:cubicBezTo>
                    <a:pt x="41638" y="23116"/>
                    <a:pt x="41667" y="23106"/>
                    <a:pt x="41685" y="23084"/>
                  </a:cubicBezTo>
                  <a:cubicBezTo>
                    <a:pt x="41701" y="23067"/>
                    <a:pt x="41723" y="23060"/>
                    <a:pt x="41746" y="23060"/>
                  </a:cubicBezTo>
                  <a:cubicBezTo>
                    <a:pt x="41783" y="23060"/>
                    <a:pt x="41824" y="23079"/>
                    <a:pt x="41851" y="23106"/>
                  </a:cubicBezTo>
                  <a:cubicBezTo>
                    <a:pt x="41895" y="23151"/>
                    <a:pt x="41929" y="23206"/>
                    <a:pt x="41984" y="23228"/>
                  </a:cubicBezTo>
                  <a:cubicBezTo>
                    <a:pt x="42010" y="23240"/>
                    <a:pt x="42037" y="23244"/>
                    <a:pt x="42064" y="23244"/>
                  </a:cubicBezTo>
                  <a:cubicBezTo>
                    <a:pt x="42146" y="23244"/>
                    <a:pt x="42236" y="23206"/>
                    <a:pt x="42317" y="23206"/>
                  </a:cubicBezTo>
                  <a:cubicBezTo>
                    <a:pt x="42340" y="23206"/>
                    <a:pt x="42362" y="23209"/>
                    <a:pt x="42384" y="23217"/>
                  </a:cubicBezTo>
                  <a:cubicBezTo>
                    <a:pt x="42465" y="23258"/>
                    <a:pt x="42519" y="23364"/>
                    <a:pt x="42604" y="23364"/>
                  </a:cubicBezTo>
                  <a:cubicBezTo>
                    <a:pt x="42612" y="23364"/>
                    <a:pt x="42620" y="23363"/>
                    <a:pt x="42628" y="23361"/>
                  </a:cubicBezTo>
                  <a:cubicBezTo>
                    <a:pt x="42650" y="23361"/>
                    <a:pt x="42683" y="23350"/>
                    <a:pt x="42706" y="23328"/>
                  </a:cubicBezTo>
                  <a:cubicBezTo>
                    <a:pt x="42772" y="23284"/>
                    <a:pt x="42850" y="23228"/>
                    <a:pt x="42928" y="23206"/>
                  </a:cubicBezTo>
                  <a:cubicBezTo>
                    <a:pt x="42964" y="23196"/>
                    <a:pt x="43004" y="23188"/>
                    <a:pt x="43044" y="23188"/>
                  </a:cubicBezTo>
                  <a:cubicBezTo>
                    <a:pt x="43091" y="23188"/>
                    <a:pt x="43136" y="23198"/>
                    <a:pt x="43172" y="23228"/>
                  </a:cubicBezTo>
                  <a:cubicBezTo>
                    <a:pt x="43216" y="23261"/>
                    <a:pt x="43249" y="23306"/>
                    <a:pt x="43294" y="23350"/>
                  </a:cubicBezTo>
                  <a:cubicBezTo>
                    <a:pt x="43327" y="23372"/>
                    <a:pt x="43360" y="23384"/>
                    <a:pt x="43405" y="23384"/>
                  </a:cubicBezTo>
                  <a:lnTo>
                    <a:pt x="43405" y="0"/>
                  </a:lnTo>
                  <a:close/>
                </a:path>
              </a:pathLst>
            </a:custGeom>
            <a:solidFill>
              <a:srgbClr val="D16648">
                <a:alpha val="16069"/>
              </a:srgbClr>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sp>
          <p:nvSpPr>
            <p:cNvPr id="4" name="Google Shape;690;p38"/>
            <p:cNvSpPr/>
            <p:nvPr/>
          </p:nvSpPr>
          <p:spPr>
            <a:xfrm>
              <a:off x="238125" y="3802475"/>
              <a:ext cx="1084825" cy="584325"/>
            </a:xfrm>
            <a:custGeom>
              <a:avLst/>
              <a:gdLst/>
              <a:ahLst/>
              <a:cxnLst/>
              <a:rect l="l" t="t" r="r" b="b"/>
              <a:pathLst>
                <a:path w="43393" h="23373" extrusionOk="0">
                  <a:moveTo>
                    <a:pt x="0" y="0"/>
                  </a:moveTo>
                  <a:lnTo>
                    <a:pt x="0" y="23228"/>
                  </a:lnTo>
                  <a:cubicBezTo>
                    <a:pt x="36" y="23268"/>
                    <a:pt x="98" y="23283"/>
                    <a:pt x="169" y="23283"/>
                  </a:cubicBezTo>
                  <a:cubicBezTo>
                    <a:pt x="273" y="23283"/>
                    <a:pt x="393" y="23250"/>
                    <a:pt x="466" y="23217"/>
                  </a:cubicBezTo>
                  <a:cubicBezTo>
                    <a:pt x="588" y="23173"/>
                    <a:pt x="710" y="23095"/>
                    <a:pt x="843" y="23095"/>
                  </a:cubicBezTo>
                  <a:cubicBezTo>
                    <a:pt x="853" y="23094"/>
                    <a:pt x="864" y="23094"/>
                    <a:pt x="874" y="23094"/>
                  </a:cubicBezTo>
                  <a:cubicBezTo>
                    <a:pt x="955" y="23094"/>
                    <a:pt x="1038" y="23116"/>
                    <a:pt x="1117" y="23116"/>
                  </a:cubicBezTo>
                  <a:cubicBezTo>
                    <a:pt x="1169" y="23116"/>
                    <a:pt x="1220" y="23106"/>
                    <a:pt x="1265" y="23073"/>
                  </a:cubicBezTo>
                  <a:cubicBezTo>
                    <a:pt x="1298" y="23028"/>
                    <a:pt x="1332" y="22984"/>
                    <a:pt x="1376" y="22951"/>
                  </a:cubicBezTo>
                  <a:cubicBezTo>
                    <a:pt x="1405" y="22936"/>
                    <a:pt x="1435" y="22932"/>
                    <a:pt x="1466" y="22932"/>
                  </a:cubicBezTo>
                  <a:cubicBezTo>
                    <a:pt x="1507" y="22932"/>
                    <a:pt x="1549" y="22939"/>
                    <a:pt x="1587" y="22939"/>
                  </a:cubicBezTo>
                  <a:cubicBezTo>
                    <a:pt x="1887" y="22928"/>
                    <a:pt x="2053" y="22573"/>
                    <a:pt x="2342" y="22473"/>
                  </a:cubicBezTo>
                  <a:cubicBezTo>
                    <a:pt x="2388" y="22455"/>
                    <a:pt x="2438" y="22446"/>
                    <a:pt x="2489" y="22446"/>
                  </a:cubicBezTo>
                  <a:cubicBezTo>
                    <a:pt x="2560" y="22446"/>
                    <a:pt x="2632" y="22463"/>
                    <a:pt x="2697" y="22496"/>
                  </a:cubicBezTo>
                  <a:cubicBezTo>
                    <a:pt x="2848" y="22576"/>
                    <a:pt x="2990" y="22757"/>
                    <a:pt x="3155" y="22757"/>
                  </a:cubicBezTo>
                  <a:cubicBezTo>
                    <a:pt x="3172" y="22757"/>
                    <a:pt x="3190" y="22755"/>
                    <a:pt x="3207" y="22751"/>
                  </a:cubicBezTo>
                  <a:cubicBezTo>
                    <a:pt x="3285" y="22729"/>
                    <a:pt x="3340" y="22673"/>
                    <a:pt x="3407" y="22640"/>
                  </a:cubicBezTo>
                  <a:cubicBezTo>
                    <a:pt x="3473" y="22607"/>
                    <a:pt x="3543" y="22596"/>
                    <a:pt x="3615" y="22596"/>
                  </a:cubicBezTo>
                  <a:cubicBezTo>
                    <a:pt x="3713" y="22596"/>
                    <a:pt x="3815" y="22616"/>
                    <a:pt x="3918" y="22629"/>
                  </a:cubicBezTo>
                  <a:cubicBezTo>
                    <a:pt x="3967" y="22639"/>
                    <a:pt x="4020" y="22645"/>
                    <a:pt x="4072" y="22645"/>
                  </a:cubicBezTo>
                  <a:cubicBezTo>
                    <a:pt x="4194" y="22645"/>
                    <a:pt x="4314" y="22611"/>
                    <a:pt x="4384" y="22518"/>
                  </a:cubicBezTo>
                  <a:cubicBezTo>
                    <a:pt x="4428" y="22473"/>
                    <a:pt x="4450" y="22418"/>
                    <a:pt x="4495" y="22385"/>
                  </a:cubicBezTo>
                  <a:cubicBezTo>
                    <a:pt x="4527" y="22360"/>
                    <a:pt x="4568" y="22354"/>
                    <a:pt x="4611" y="22354"/>
                  </a:cubicBezTo>
                  <a:cubicBezTo>
                    <a:pt x="4659" y="22354"/>
                    <a:pt x="4710" y="22361"/>
                    <a:pt x="4759" y="22361"/>
                  </a:cubicBezTo>
                  <a:cubicBezTo>
                    <a:pt x="4787" y="22361"/>
                    <a:pt x="4814" y="22359"/>
                    <a:pt x="4839" y="22351"/>
                  </a:cubicBezTo>
                  <a:cubicBezTo>
                    <a:pt x="4927" y="22329"/>
                    <a:pt x="4994" y="22262"/>
                    <a:pt x="5072" y="22218"/>
                  </a:cubicBezTo>
                  <a:cubicBezTo>
                    <a:pt x="5138" y="22180"/>
                    <a:pt x="5213" y="22162"/>
                    <a:pt x="5288" y="22162"/>
                  </a:cubicBezTo>
                  <a:cubicBezTo>
                    <a:pt x="5388" y="22162"/>
                    <a:pt x="5489" y="22194"/>
                    <a:pt x="5571" y="22251"/>
                  </a:cubicBezTo>
                  <a:cubicBezTo>
                    <a:pt x="5638" y="22307"/>
                    <a:pt x="5682" y="22385"/>
                    <a:pt x="5771" y="22407"/>
                  </a:cubicBezTo>
                  <a:cubicBezTo>
                    <a:pt x="5798" y="22417"/>
                    <a:pt x="5826" y="22421"/>
                    <a:pt x="5854" y="22421"/>
                  </a:cubicBezTo>
                  <a:cubicBezTo>
                    <a:pt x="5990" y="22421"/>
                    <a:pt x="6135" y="22322"/>
                    <a:pt x="6276" y="22322"/>
                  </a:cubicBezTo>
                  <a:cubicBezTo>
                    <a:pt x="6296" y="22322"/>
                    <a:pt x="6317" y="22324"/>
                    <a:pt x="6337" y="22329"/>
                  </a:cubicBezTo>
                  <a:cubicBezTo>
                    <a:pt x="6437" y="22351"/>
                    <a:pt x="6514" y="22440"/>
                    <a:pt x="6614" y="22451"/>
                  </a:cubicBezTo>
                  <a:cubicBezTo>
                    <a:pt x="6692" y="22451"/>
                    <a:pt x="6770" y="22418"/>
                    <a:pt x="6836" y="22385"/>
                  </a:cubicBezTo>
                  <a:cubicBezTo>
                    <a:pt x="6995" y="22309"/>
                    <a:pt x="7169" y="22269"/>
                    <a:pt x="7345" y="22269"/>
                  </a:cubicBezTo>
                  <a:cubicBezTo>
                    <a:pt x="7427" y="22269"/>
                    <a:pt x="7510" y="22278"/>
                    <a:pt x="7591" y="22296"/>
                  </a:cubicBezTo>
                  <a:cubicBezTo>
                    <a:pt x="7846" y="22340"/>
                    <a:pt x="8079" y="22473"/>
                    <a:pt x="8323" y="22484"/>
                  </a:cubicBezTo>
                  <a:cubicBezTo>
                    <a:pt x="8334" y="22485"/>
                    <a:pt x="8344" y="22485"/>
                    <a:pt x="8355" y="22485"/>
                  </a:cubicBezTo>
                  <a:cubicBezTo>
                    <a:pt x="8610" y="22485"/>
                    <a:pt x="8855" y="22356"/>
                    <a:pt x="9100" y="22196"/>
                  </a:cubicBezTo>
                  <a:cubicBezTo>
                    <a:pt x="9195" y="22136"/>
                    <a:pt x="9306" y="22128"/>
                    <a:pt x="9420" y="22128"/>
                  </a:cubicBezTo>
                  <a:cubicBezTo>
                    <a:pt x="9462" y="22128"/>
                    <a:pt x="9505" y="22129"/>
                    <a:pt x="9547" y="22129"/>
                  </a:cubicBezTo>
                  <a:cubicBezTo>
                    <a:pt x="9643" y="22129"/>
                    <a:pt x="9737" y="22123"/>
                    <a:pt x="9822" y="22085"/>
                  </a:cubicBezTo>
                  <a:cubicBezTo>
                    <a:pt x="9999" y="22018"/>
                    <a:pt x="10110" y="21830"/>
                    <a:pt x="10288" y="21785"/>
                  </a:cubicBezTo>
                  <a:cubicBezTo>
                    <a:pt x="10338" y="21769"/>
                    <a:pt x="10390" y="21766"/>
                    <a:pt x="10442" y="21766"/>
                  </a:cubicBezTo>
                  <a:cubicBezTo>
                    <a:pt x="10467" y="21766"/>
                    <a:pt x="10493" y="21767"/>
                    <a:pt x="10517" y="21767"/>
                  </a:cubicBezTo>
                  <a:cubicBezTo>
                    <a:pt x="10542" y="21767"/>
                    <a:pt x="10565" y="21766"/>
                    <a:pt x="10587" y="21763"/>
                  </a:cubicBezTo>
                  <a:cubicBezTo>
                    <a:pt x="10920" y="21708"/>
                    <a:pt x="11120" y="21308"/>
                    <a:pt x="11453" y="21264"/>
                  </a:cubicBezTo>
                  <a:cubicBezTo>
                    <a:pt x="11476" y="21260"/>
                    <a:pt x="11500" y="21259"/>
                    <a:pt x="11523" y="21259"/>
                  </a:cubicBezTo>
                  <a:cubicBezTo>
                    <a:pt x="11676" y="21259"/>
                    <a:pt x="11831" y="21320"/>
                    <a:pt x="11977" y="21320"/>
                  </a:cubicBezTo>
                  <a:cubicBezTo>
                    <a:pt x="12034" y="21320"/>
                    <a:pt x="12088" y="21311"/>
                    <a:pt x="12141" y="21286"/>
                  </a:cubicBezTo>
                  <a:cubicBezTo>
                    <a:pt x="12197" y="21264"/>
                    <a:pt x="12241" y="21230"/>
                    <a:pt x="12285" y="21219"/>
                  </a:cubicBezTo>
                  <a:cubicBezTo>
                    <a:pt x="12300" y="21216"/>
                    <a:pt x="12316" y="21214"/>
                    <a:pt x="12333" y="21214"/>
                  </a:cubicBezTo>
                  <a:cubicBezTo>
                    <a:pt x="12366" y="21214"/>
                    <a:pt x="12400" y="21219"/>
                    <a:pt x="12430" y="21219"/>
                  </a:cubicBezTo>
                  <a:cubicBezTo>
                    <a:pt x="12541" y="21219"/>
                    <a:pt x="12652" y="21142"/>
                    <a:pt x="12752" y="21086"/>
                  </a:cubicBezTo>
                  <a:cubicBezTo>
                    <a:pt x="13029" y="20931"/>
                    <a:pt x="13351" y="20842"/>
                    <a:pt x="13662" y="20753"/>
                  </a:cubicBezTo>
                  <a:cubicBezTo>
                    <a:pt x="13750" y="20731"/>
                    <a:pt x="13850" y="20709"/>
                    <a:pt x="13939" y="20675"/>
                  </a:cubicBezTo>
                  <a:cubicBezTo>
                    <a:pt x="14088" y="20636"/>
                    <a:pt x="14237" y="20597"/>
                    <a:pt x="14386" y="20597"/>
                  </a:cubicBezTo>
                  <a:cubicBezTo>
                    <a:pt x="14448" y="20597"/>
                    <a:pt x="14510" y="20604"/>
                    <a:pt x="14572" y="20620"/>
                  </a:cubicBezTo>
                  <a:cubicBezTo>
                    <a:pt x="14735" y="20674"/>
                    <a:pt x="14898" y="20796"/>
                    <a:pt x="15061" y="20796"/>
                  </a:cubicBezTo>
                  <a:cubicBezTo>
                    <a:pt x="15098" y="20796"/>
                    <a:pt x="15134" y="20790"/>
                    <a:pt x="15171" y="20775"/>
                  </a:cubicBezTo>
                  <a:cubicBezTo>
                    <a:pt x="15237" y="20753"/>
                    <a:pt x="15293" y="20698"/>
                    <a:pt x="15360" y="20698"/>
                  </a:cubicBezTo>
                  <a:cubicBezTo>
                    <a:pt x="15370" y="20696"/>
                    <a:pt x="15381" y="20695"/>
                    <a:pt x="15392" y="20695"/>
                  </a:cubicBezTo>
                  <a:cubicBezTo>
                    <a:pt x="15509" y="20695"/>
                    <a:pt x="15604" y="20801"/>
                    <a:pt x="15726" y="20842"/>
                  </a:cubicBezTo>
                  <a:cubicBezTo>
                    <a:pt x="15764" y="20856"/>
                    <a:pt x="15802" y="20862"/>
                    <a:pt x="15841" y="20862"/>
                  </a:cubicBezTo>
                  <a:cubicBezTo>
                    <a:pt x="16020" y="20862"/>
                    <a:pt x="16212" y="20742"/>
                    <a:pt x="16403" y="20742"/>
                  </a:cubicBezTo>
                  <a:cubicBezTo>
                    <a:pt x="16824" y="20753"/>
                    <a:pt x="17069" y="21330"/>
                    <a:pt x="17490" y="21341"/>
                  </a:cubicBezTo>
                  <a:cubicBezTo>
                    <a:pt x="17717" y="21341"/>
                    <a:pt x="17944" y="21176"/>
                    <a:pt x="18155" y="21176"/>
                  </a:cubicBezTo>
                  <a:cubicBezTo>
                    <a:pt x="18212" y="21176"/>
                    <a:pt x="18268" y="21189"/>
                    <a:pt x="18323" y="21219"/>
                  </a:cubicBezTo>
                  <a:cubicBezTo>
                    <a:pt x="18400" y="21264"/>
                    <a:pt x="18456" y="21341"/>
                    <a:pt x="18556" y="21364"/>
                  </a:cubicBezTo>
                  <a:cubicBezTo>
                    <a:pt x="18571" y="21368"/>
                    <a:pt x="18587" y="21370"/>
                    <a:pt x="18602" y="21370"/>
                  </a:cubicBezTo>
                  <a:cubicBezTo>
                    <a:pt x="18668" y="21370"/>
                    <a:pt x="18737" y="21339"/>
                    <a:pt x="18800" y="21330"/>
                  </a:cubicBezTo>
                  <a:cubicBezTo>
                    <a:pt x="18805" y="21330"/>
                    <a:pt x="18810" y="21330"/>
                    <a:pt x="18815" y="21330"/>
                  </a:cubicBezTo>
                  <a:cubicBezTo>
                    <a:pt x="18993" y="21330"/>
                    <a:pt x="19170" y="21477"/>
                    <a:pt x="19329" y="21477"/>
                  </a:cubicBezTo>
                  <a:cubicBezTo>
                    <a:pt x="19365" y="21477"/>
                    <a:pt x="19399" y="21470"/>
                    <a:pt x="19433" y="21452"/>
                  </a:cubicBezTo>
                  <a:cubicBezTo>
                    <a:pt x="19536" y="21404"/>
                    <a:pt x="19653" y="21377"/>
                    <a:pt x="19766" y="21377"/>
                  </a:cubicBezTo>
                  <a:cubicBezTo>
                    <a:pt x="19835" y="21377"/>
                    <a:pt x="19902" y="21387"/>
                    <a:pt x="19965" y="21408"/>
                  </a:cubicBezTo>
                  <a:cubicBezTo>
                    <a:pt x="20109" y="21452"/>
                    <a:pt x="20232" y="21552"/>
                    <a:pt x="20365" y="21597"/>
                  </a:cubicBezTo>
                  <a:cubicBezTo>
                    <a:pt x="20465" y="21619"/>
                    <a:pt x="20576" y="21619"/>
                    <a:pt x="20687" y="21641"/>
                  </a:cubicBezTo>
                  <a:cubicBezTo>
                    <a:pt x="20831" y="21663"/>
                    <a:pt x="20964" y="21719"/>
                    <a:pt x="21097" y="21752"/>
                  </a:cubicBezTo>
                  <a:cubicBezTo>
                    <a:pt x="21267" y="21794"/>
                    <a:pt x="21442" y="21809"/>
                    <a:pt x="21619" y="21809"/>
                  </a:cubicBezTo>
                  <a:cubicBezTo>
                    <a:pt x="21813" y="21809"/>
                    <a:pt x="22010" y="21792"/>
                    <a:pt x="22207" y="21774"/>
                  </a:cubicBezTo>
                  <a:cubicBezTo>
                    <a:pt x="22262" y="21763"/>
                    <a:pt x="22329" y="21763"/>
                    <a:pt x="22396" y="21741"/>
                  </a:cubicBezTo>
                  <a:cubicBezTo>
                    <a:pt x="22462" y="21708"/>
                    <a:pt x="22518" y="21663"/>
                    <a:pt x="22573" y="21608"/>
                  </a:cubicBezTo>
                  <a:cubicBezTo>
                    <a:pt x="22817" y="21408"/>
                    <a:pt x="23050" y="21197"/>
                    <a:pt x="23283" y="20997"/>
                  </a:cubicBezTo>
                  <a:cubicBezTo>
                    <a:pt x="23356" y="20925"/>
                    <a:pt x="23448" y="20852"/>
                    <a:pt x="23551" y="20852"/>
                  </a:cubicBezTo>
                  <a:cubicBezTo>
                    <a:pt x="23558" y="20852"/>
                    <a:pt x="23565" y="20852"/>
                    <a:pt x="23572" y="20853"/>
                  </a:cubicBezTo>
                  <a:cubicBezTo>
                    <a:pt x="23661" y="20853"/>
                    <a:pt x="23739" y="20909"/>
                    <a:pt x="23805" y="20964"/>
                  </a:cubicBezTo>
                  <a:cubicBezTo>
                    <a:pt x="24005" y="21108"/>
                    <a:pt x="24194" y="21264"/>
                    <a:pt x="24393" y="21408"/>
                  </a:cubicBezTo>
                  <a:cubicBezTo>
                    <a:pt x="24460" y="21452"/>
                    <a:pt x="24526" y="21508"/>
                    <a:pt x="24604" y="21530"/>
                  </a:cubicBezTo>
                  <a:cubicBezTo>
                    <a:pt x="24629" y="21534"/>
                    <a:pt x="24653" y="21536"/>
                    <a:pt x="24677" y="21536"/>
                  </a:cubicBezTo>
                  <a:cubicBezTo>
                    <a:pt x="24775" y="21536"/>
                    <a:pt x="24873" y="21508"/>
                    <a:pt x="24970" y="21508"/>
                  </a:cubicBezTo>
                  <a:cubicBezTo>
                    <a:pt x="25214" y="21508"/>
                    <a:pt x="25464" y="21691"/>
                    <a:pt x="25683" y="21691"/>
                  </a:cubicBezTo>
                  <a:cubicBezTo>
                    <a:pt x="25744" y="21691"/>
                    <a:pt x="25803" y="21677"/>
                    <a:pt x="25858" y="21641"/>
                  </a:cubicBezTo>
                  <a:cubicBezTo>
                    <a:pt x="25892" y="21619"/>
                    <a:pt x="25925" y="21597"/>
                    <a:pt x="25958" y="21574"/>
                  </a:cubicBezTo>
                  <a:cubicBezTo>
                    <a:pt x="26029" y="21535"/>
                    <a:pt x="26106" y="21529"/>
                    <a:pt x="26185" y="21529"/>
                  </a:cubicBezTo>
                  <a:cubicBezTo>
                    <a:pt x="26217" y="21529"/>
                    <a:pt x="26248" y="21530"/>
                    <a:pt x="26280" y="21530"/>
                  </a:cubicBezTo>
                  <a:cubicBezTo>
                    <a:pt x="26668" y="21530"/>
                    <a:pt x="27001" y="21286"/>
                    <a:pt x="27323" y="21075"/>
                  </a:cubicBezTo>
                  <a:cubicBezTo>
                    <a:pt x="27576" y="20915"/>
                    <a:pt x="27868" y="20774"/>
                    <a:pt x="28154" y="20774"/>
                  </a:cubicBezTo>
                  <a:cubicBezTo>
                    <a:pt x="28244" y="20774"/>
                    <a:pt x="28334" y="20788"/>
                    <a:pt x="28422" y="20820"/>
                  </a:cubicBezTo>
                  <a:cubicBezTo>
                    <a:pt x="28588" y="20886"/>
                    <a:pt x="28733" y="21020"/>
                    <a:pt x="28910" y="21064"/>
                  </a:cubicBezTo>
                  <a:cubicBezTo>
                    <a:pt x="29054" y="21097"/>
                    <a:pt x="29254" y="21075"/>
                    <a:pt x="29321" y="21208"/>
                  </a:cubicBezTo>
                  <a:cubicBezTo>
                    <a:pt x="29354" y="21275"/>
                    <a:pt x="29354" y="21386"/>
                    <a:pt x="29421" y="21419"/>
                  </a:cubicBezTo>
                  <a:cubicBezTo>
                    <a:pt x="29434" y="21425"/>
                    <a:pt x="29447" y="21427"/>
                    <a:pt x="29460" y="21427"/>
                  </a:cubicBezTo>
                  <a:cubicBezTo>
                    <a:pt x="29524" y="21427"/>
                    <a:pt x="29587" y="21369"/>
                    <a:pt x="29643" y="21341"/>
                  </a:cubicBezTo>
                  <a:cubicBezTo>
                    <a:pt x="29678" y="21319"/>
                    <a:pt x="29721" y="21309"/>
                    <a:pt x="29764" y="21309"/>
                  </a:cubicBezTo>
                  <a:cubicBezTo>
                    <a:pt x="29895" y="21309"/>
                    <a:pt x="30031" y="21405"/>
                    <a:pt x="29998" y="21563"/>
                  </a:cubicBezTo>
                  <a:cubicBezTo>
                    <a:pt x="29976" y="21685"/>
                    <a:pt x="30075" y="21819"/>
                    <a:pt x="30198" y="21830"/>
                  </a:cubicBezTo>
                  <a:cubicBezTo>
                    <a:pt x="30242" y="21830"/>
                    <a:pt x="30286" y="21830"/>
                    <a:pt x="30331" y="21841"/>
                  </a:cubicBezTo>
                  <a:cubicBezTo>
                    <a:pt x="30397" y="21863"/>
                    <a:pt x="30442" y="21930"/>
                    <a:pt x="30497" y="21985"/>
                  </a:cubicBezTo>
                  <a:cubicBezTo>
                    <a:pt x="30548" y="22023"/>
                    <a:pt x="30609" y="22043"/>
                    <a:pt x="30668" y="22043"/>
                  </a:cubicBezTo>
                  <a:cubicBezTo>
                    <a:pt x="30714" y="22043"/>
                    <a:pt x="30758" y="22031"/>
                    <a:pt x="30797" y="22007"/>
                  </a:cubicBezTo>
                  <a:cubicBezTo>
                    <a:pt x="30841" y="21985"/>
                    <a:pt x="30874" y="21952"/>
                    <a:pt x="30908" y="21941"/>
                  </a:cubicBezTo>
                  <a:cubicBezTo>
                    <a:pt x="30942" y="21924"/>
                    <a:pt x="30976" y="21918"/>
                    <a:pt x="31011" y="21918"/>
                  </a:cubicBezTo>
                  <a:cubicBezTo>
                    <a:pt x="31107" y="21918"/>
                    <a:pt x="31206" y="21964"/>
                    <a:pt x="31306" y="21964"/>
                  </a:cubicBezTo>
                  <a:cubicBezTo>
                    <a:pt x="31314" y="21964"/>
                    <a:pt x="31322" y="21963"/>
                    <a:pt x="31330" y="21963"/>
                  </a:cubicBezTo>
                  <a:cubicBezTo>
                    <a:pt x="31418" y="21963"/>
                    <a:pt x="31507" y="21907"/>
                    <a:pt x="31596" y="21852"/>
                  </a:cubicBezTo>
                  <a:cubicBezTo>
                    <a:pt x="31762" y="21752"/>
                    <a:pt x="31940" y="21641"/>
                    <a:pt x="32051" y="21463"/>
                  </a:cubicBezTo>
                  <a:cubicBezTo>
                    <a:pt x="32073" y="21419"/>
                    <a:pt x="32095" y="21364"/>
                    <a:pt x="32129" y="21319"/>
                  </a:cubicBezTo>
                  <a:cubicBezTo>
                    <a:pt x="32206" y="21208"/>
                    <a:pt x="32328" y="21142"/>
                    <a:pt x="32462" y="21119"/>
                  </a:cubicBezTo>
                  <a:cubicBezTo>
                    <a:pt x="32506" y="21119"/>
                    <a:pt x="32550" y="21119"/>
                    <a:pt x="32584" y="21108"/>
                  </a:cubicBezTo>
                  <a:cubicBezTo>
                    <a:pt x="32617" y="21086"/>
                    <a:pt x="32650" y="21064"/>
                    <a:pt x="32683" y="21042"/>
                  </a:cubicBezTo>
                  <a:cubicBezTo>
                    <a:pt x="32783" y="20953"/>
                    <a:pt x="32928" y="20897"/>
                    <a:pt x="33061" y="20875"/>
                  </a:cubicBezTo>
                  <a:cubicBezTo>
                    <a:pt x="33084" y="20871"/>
                    <a:pt x="33109" y="20868"/>
                    <a:pt x="33134" y="20868"/>
                  </a:cubicBezTo>
                  <a:cubicBezTo>
                    <a:pt x="33170" y="20868"/>
                    <a:pt x="33206" y="20873"/>
                    <a:pt x="33238" y="20886"/>
                  </a:cubicBezTo>
                  <a:cubicBezTo>
                    <a:pt x="33305" y="20920"/>
                    <a:pt x="33349" y="20975"/>
                    <a:pt x="33416" y="21020"/>
                  </a:cubicBezTo>
                  <a:cubicBezTo>
                    <a:pt x="33638" y="21175"/>
                    <a:pt x="33982" y="21008"/>
                    <a:pt x="34248" y="21208"/>
                  </a:cubicBezTo>
                  <a:cubicBezTo>
                    <a:pt x="34328" y="21270"/>
                    <a:pt x="34433" y="21301"/>
                    <a:pt x="34538" y="21301"/>
                  </a:cubicBezTo>
                  <a:cubicBezTo>
                    <a:pt x="34622" y="21301"/>
                    <a:pt x="34707" y="21281"/>
                    <a:pt x="34781" y="21241"/>
                  </a:cubicBezTo>
                  <a:cubicBezTo>
                    <a:pt x="34825" y="21219"/>
                    <a:pt x="34859" y="21186"/>
                    <a:pt x="34903" y="21186"/>
                  </a:cubicBezTo>
                  <a:cubicBezTo>
                    <a:pt x="34947" y="21197"/>
                    <a:pt x="34981" y="21219"/>
                    <a:pt x="35014" y="21230"/>
                  </a:cubicBezTo>
                  <a:cubicBezTo>
                    <a:pt x="35045" y="21246"/>
                    <a:pt x="35076" y="21252"/>
                    <a:pt x="35108" y="21252"/>
                  </a:cubicBezTo>
                  <a:cubicBezTo>
                    <a:pt x="35192" y="21252"/>
                    <a:pt x="35281" y="21210"/>
                    <a:pt x="35369" y="21186"/>
                  </a:cubicBezTo>
                  <a:cubicBezTo>
                    <a:pt x="35501" y="21141"/>
                    <a:pt x="35640" y="21117"/>
                    <a:pt x="35780" y="21117"/>
                  </a:cubicBezTo>
                  <a:cubicBezTo>
                    <a:pt x="35982" y="21117"/>
                    <a:pt x="36185" y="21165"/>
                    <a:pt x="36368" y="21264"/>
                  </a:cubicBezTo>
                  <a:cubicBezTo>
                    <a:pt x="36423" y="21297"/>
                    <a:pt x="36490" y="21330"/>
                    <a:pt x="36557" y="21341"/>
                  </a:cubicBezTo>
                  <a:cubicBezTo>
                    <a:pt x="36578" y="21346"/>
                    <a:pt x="36599" y="21348"/>
                    <a:pt x="36621" y="21348"/>
                  </a:cubicBezTo>
                  <a:cubicBezTo>
                    <a:pt x="36714" y="21348"/>
                    <a:pt x="36809" y="21313"/>
                    <a:pt x="36893" y="21313"/>
                  </a:cubicBezTo>
                  <a:cubicBezTo>
                    <a:pt x="36931" y="21313"/>
                    <a:pt x="36968" y="21320"/>
                    <a:pt x="37001" y="21341"/>
                  </a:cubicBezTo>
                  <a:cubicBezTo>
                    <a:pt x="37045" y="21364"/>
                    <a:pt x="37067" y="21397"/>
                    <a:pt x="37112" y="21419"/>
                  </a:cubicBezTo>
                  <a:cubicBezTo>
                    <a:pt x="37127" y="21425"/>
                    <a:pt x="37143" y="21427"/>
                    <a:pt x="37160" y="21427"/>
                  </a:cubicBezTo>
                  <a:cubicBezTo>
                    <a:pt x="37236" y="21427"/>
                    <a:pt x="37318" y="21375"/>
                    <a:pt x="37400" y="21375"/>
                  </a:cubicBezTo>
                  <a:cubicBezTo>
                    <a:pt x="37467" y="21375"/>
                    <a:pt x="37522" y="21408"/>
                    <a:pt x="37567" y="21430"/>
                  </a:cubicBezTo>
                  <a:cubicBezTo>
                    <a:pt x="37689" y="21475"/>
                    <a:pt x="37800" y="21530"/>
                    <a:pt x="37911" y="21586"/>
                  </a:cubicBezTo>
                  <a:cubicBezTo>
                    <a:pt x="37944" y="21597"/>
                    <a:pt x="37988" y="21619"/>
                    <a:pt x="38033" y="21619"/>
                  </a:cubicBezTo>
                  <a:cubicBezTo>
                    <a:pt x="38099" y="21619"/>
                    <a:pt x="38177" y="21586"/>
                    <a:pt x="38244" y="21574"/>
                  </a:cubicBezTo>
                  <a:cubicBezTo>
                    <a:pt x="38324" y="21574"/>
                    <a:pt x="38405" y="21620"/>
                    <a:pt x="38477" y="21620"/>
                  </a:cubicBezTo>
                  <a:cubicBezTo>
                    <a:pt x="38485" y="21620"/>
                    <a:pt x="38492" y="21620"/>
                    <a:pt x="38499" y="21619"/>
                  </a:cubicBezTo>
                  <a:cubicBezTo>
                    <a:pt x="38610" y="21597"/>
                    <a:pt x="38699" y="21486"/>
                    <a:pt x="38810" y="21486"/>
                  </a:cubicBezTo>
                  <a:cubicBezTo>
                    <a:pt x="38987" y="21486"/>
                    <a:pt x="39031" y="21730"/>
                    <a:pt x="39176" y="21830"/>
                  </a:cubicBezTo>
                  <a:cubicBezTo>
                    <a:pt x="39220" y="21852"/>
                    <a:pt x="39265" y="21863"/>
                    <a:pt x="39298" y="21907"/>
                  </a:cubicBezTo>
                  <a:cubicBezTo>
                    <a:pt x="39331" y="21930"/>
                    <a:pt x="39353" y="21974"/>
                    <a:pt x="39376" y="22007"/>
                  </a:cubicBezTo>
                  <a:cubicBezTo>
                    <a:pt x="39453" y="22163"/>
                    <a:pt x="39553" y="22296"/>
                    <a:pt x="39675" y="22418"/>
                  </a:cubicBezTo>
                  <a:cubicBezTo>
                    <a:pt x="39785" y="22517"/>
                    <a:pt x="39921" y="22599"/>
                    <a:pt x="40059" y="22599"/>
                  </a:cubicBezTo>
                  <a:cubicBezTo>
                    <a:pt x="40076" y="22599"/>
                    <a:pt x="40092" y="22598"/>
                    <a:pt x="40108" y="22595"/>
                  </a:cubicBezTo>
                  <a:cubicBezTo>
                    <a:pt x="40208" y="22573"/>
                    <a:pt x="40297" y="22507"/>
                    <a:pt x="40397" y="22473"/>
                  </a:cubicBezTo>
                  <a:cubicBezTo>
                    <a:pt x="40430" y="22461"/>
                    <a:pt x="40470" y="22453"/>
                    <a:pt x="40510" y="22453"/>
                  </a:cubicBezTo>
                  <a:cubicBezTo>
                    <a:pt x="40574" y="22453"/>
                    <a:pt x="40635" y="22474"/>
                    <a:pt x="40663" y="22529"/>
                  </a:cubicBezTo>
                  <a:cubicBezTo>
                    <a:pt x="40685" y="22562"/>
                    <a:pt x="40685" y="22595"/>
                    <a:pt x="40707" y="22618"/>
                  </a:cubicBezTo>
                  <a:cubicBezTo>
                    <a:pt x="40738" y="22664"/>
                    <a:pt x="40796" y="22684"/>
                    <a:pt x="40858" y="22684"/>
                  </a:cubicBezTo>
                  <a:cubicBezTo>
                    <a:pt x="40886" y="22684"/>
                    <a:pt x="40913" y="22680"/>
                    <a:pt x="40940" y="22673"/>
                  </a:cubicBezTo>
                  <a:cubicBezTo>
                    <a:pt x="40994" y="22658"/>
                    <a:pt x="41054" y="22637"/>
                    <a:pt x="41111" y="22637"/>
                  </a:cubicBezTo>
                  <a:cubicBezTo>
                    <a:pt x="41136" y="22637"/>
                    <a:pt x="41161" y="22641"/>
                    <a:pt x="41184" y="22651"/>
                  </a:cubicBezTo>
                  <a:cubicBezTo>
                    <a:pt x="41262" y="22673"/>
                    <a:pt x="41318" y="22751"/>
                    <a:pt x="41351" y="22828"/>
                  </a:cubicBezTo>
                  <a:cubicBezTo>
                    <a:pt x="41384" y="22906"/>
                    <a:pt x="41406" y="22995"/>
                    <a:pt x="41473" y="23050"/>
                  </a:cubicBezTo>
                  <a:cubicBezTo>
                    <a:pt x="41505" y="23088"/>
                    <a:pt x="41550" y="23108"/>
                    <a:pt x="41594" y="23108"/>
                  </a:cubicBezTo>
                  <a:cubicBezTo>
                    <a:pt x="41628" y="23108"/>
                    <a:pt x="41660" y="23097"/>
                    <a:pt x="41684" y="23073"/>
                  </a:cubicBezTo>
                  <a:cubicBezTo>
                    <a:pt x="41695" y="23057"/>
                    <a:pt x="41712" y="23051"/>
                    <a:pt x="41731" y="23051"/>
                  </a:cubicBezTo>
                  <a:cubicBezTo>
                    <a:pt x="41767" y="23051"/>
                    <a:pt x="41810" y="23073"/>
                    <a:pt x="41839" y="23095"/>
                  </a:cubicBezTo>
                  <a:cubicBezTo>
                    <a:pt x="41884" y="23139"/>
                    <a:pt x="41917" y="23195"/>
                    <a:pt x="41972" y="23217"/>
                  </a:cubicBezTo>
                  <a:cubicBezTo>
                    <a:pt x="42003" y="23232"/>
                    <a:pt x="42033" y="23237"/>
                    <a:pt x="42064" y="23237"/>
                  </a:cubicBezTo>
                  <a:cubicBezTo>
                    <a:pt x="42143" y="23237"/>
                    <a:pt x="42225" y="23202"/>
                    <a:pt x="42304" y="23202"/>
                  </a:cubicBezTo>
                  <a:cubicBezTo>
                    <a:pt x="42331" y="23202"/>
                    <a:pt x="42357" y="23206"/>
                    <a:pt x="42383" y="23217"/>
                  </a:cubicBezTo>
                  <a:cubicBezTo>
                    <a:pt x="42468" y="23249"/>
                    <a:pt x="42522" y="23362"/>
                    <a:pt x="42605" y="23362"/>
                  </a:cubicBezTo>
                  <a:cubicBezTo>
                    <a:pt x="42609" y="23362"/>
                    <a:pt x="42612" y="23362"/>
                    <a:pt x="42616" y="23361"/>
                  </a:cubicBezTo>
                  <a:cubicBezTo>
                    <a:pt x="42649" y="23350"/>
                    <a:pt x="42672" y="23339"/>
                    <a:pt x="42694" y="23317"/>
                  </a:cubicBezTo>
                  <a:cubicBezTo>
                    <a:pt x="42771" y="23272"/>
                    <a:pt x="42838" y="23228"/>
                    <a:pt x="42916" y="23195"/>
                  </a:cubicBezTo>
                  <a:cubicBezTo>
                    <a:pt x="42953" y="23186"/>
                    <a:pt x="42989" y="23180"/>
                    <a:pt x="43025" y="23180"/>
                  </a:cubicBezTo>
                  <a:cubicBezTo>
                    <a:pt x="43076" y="23180"/>
                    <a:pt x="43126" y="23191"/>
                    <a:pt x="43171" y="23217"/>
                  </a:cubicBezTo>
                  <a:cubicBezTo>
                    <a:pt x="43215" y="23250"/>
                    <a:pt x="43249" y="23306"/>
                    <a:pt x="43293" y="23339"/>
                  </a:cubicBezTo>
                  <a:cubicBezTo>
                    <a:pt x="43315" y="23361"/>
                    <a:pt x="43360" y="23372"/>
                    <a:pt x="43393" y="23372"/>
                  </a:cubicBezTo>
                  <a:lnTo>
                    <a:pt x="43393" y="0"/>
                  </a:lnTo>
                  <a:close/>
                </a:path>
              </a:pathLst>
            </a:custGeom>
            <a:solidFill>
              <a:srgbClr val="FFFFFF"/>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sp>
          <p:nvSpPr>
            <p:cNvPr id="5" name="Google Shape;691;p38"/>
            <p:cNvSpPr/>
            <p:nvPr/>
          </p:nvSpPr>
          <p:spPr>
            <a:xfrm>
              <a:off x="238125" y="3802475"/>
              <a:ext cx="1084825" cy="561175"/>
            </a:xfrm>
            <a:custGeom>
              <a:avLst/>
              <a:gdLst/>
              <a:ahLst/>
              <a:cxnLst/>
              <a:rect l="l" t="t" r="r" b="b"/>
              <a:pathLst>
                <a:path w="43393" h="22447" extrusionOk="0">
                  <a:moveTo>
                    <a:pt x="0" y="0"/>
                  </a:moveTo>
                  <a:lnTo>
                    <a:pt x="0" y="22407"/>
                  </a:lnTo>
                  <a:cubicBezTo>
                    <a:pt x="633" y="22407"/>
                    <a:pt x="1254" y="22262"/>
                    <a:pt x="1820" y="21985"/>
                  </a:cubicBezTo>
                  <a:cubicBezTo>
                    <a:pt x="1987" y="21907"/>
                    <a:pt x="2142" y="21807"/>
                    <a:pt x="2331" y="21774"/>
                  </a:cubicBezTo>
                  <a:cubicBezTo>
                    <a:pt x="2382" y="21767"/>
                    <a:pt x="2434" y="21765"/>
                    <a:pt x="2485" y="21765"/>
                  </a:cubicBezTo>
                  <a:cubicBezTo>
                    <a:pt x="2600" y="21765"/>
                    <a:pt x="2715" y="21778"/>
                    <a:pt x="2830" y="21785"/>
                  </a:cubicBezTo>
                  <a:cubicBezTo>
                    <a:pt x="2914" y="21793"/>
                    <a:pt x="2999" y="21797"/>
                    <a:pt x="3084" y="21797"/>
                  </a:cubicBezTo>
                  <a:cubicBezTo>
                    <a:pt x="3602" y="21797"/>
                    <a:pt x="4124" y="21653"/>
                    <a:pt x="4572" y="21386"/>
                  </a:cubicBezTo>
                  <a:cubicBezTo>
                    <a:pt x="4817" y="21241"/>
                    <a:pt x="5050" y="21053"/>
                    <a:pt x="5327" y="21031"/>
                  </a:cubicBezTo>
                  <a:cubicBezTo>
                    <a:pt x="5336" y="21030"/>
                    <a:pt x="5344" y="21030"/>
                    <a:pt x="5352" y="21030"/>
                  </a:cubicBezTo>
                  <a:cubicBezTo>
                    <a:pt x="5642" y="21030"/>
                    <a:pt x="5912" y="21211"/>
                    <a:pt x="6193" y="21308"/>
                  </a:cubicBezTo>
                  <a:cubicBezTo>
                    <a:pt x="6437" y="21397"/>
                    <a:pt x="6692" y="21408"/>
                    <a:pt x="6958" y="21430"/>
                  </a:cubicBezTo>
                  <a:lnTo>
                    <a:pt x="8568" y="21563"/>
                  </a:lnTo>
                  <a:cubicBezTo>
                    <a:pt x="8794" y="21577"/>
                    <a:pt x="9021" y="21592"/>
                    <a:pt x="9247" y="21592"/>
                  </a:cubicBezTo>
                  <a:cubicBezTo>
                    <a:pt x="9574" y="21592"/>
                    <a:pt x="9896" y="21560"/>
                    <a:pt x="10199" y="21441"/>
                  </a:cubicBezTo>
                  <a:cubicBezTo>
                    <a:pt x="10610" y="21286"/>
                    <a:pt x="10965" y="20986"/>
                    <a:pt x="11398" y="20875"/>
                  </a:cubicBezTo>
                  <a:cubicBezTo>
                    <a:pt x="11653" y="20820"/>
                    <a:pt x="11930" y="20831"/>
                    <a:pt x="12197" y="20764"/>
                  </a:cubicBezTo>
                  <a:cubicBezTo>
                    <a:pt x="12419" y="20698"/>
                    <a:pt x="12629" y="20587"/>
                    <a:pt x="12840" y="20476"/>
                  </a:cubicBezTo>
                  <a:cubicBezTo>
                    <a:pt x="13417" y="20187"/>
                    <a:pt x="14028" y="19987"/>
                    <a:pt x="14671" y="19921"/>
                  </a:cubicBezTo>
                  <a:cubicBezTo>
                    <a:pt x="14813" y="19906"/>
                    <a:pt x="14956" y="19899"/>
                    <a:pt x="15099" y="19899"/>
                  </a:cubicBezTo>
                  <a:cubicBezTo>
                    <a:pt x="15620" y="19899"/>
                    <a:pt x="16149" y="19993"/>
                    <a:pt x="16636" y="20176"/>
                  </a:cubicBezTo>
                  <a:cubicBezTo>
                    <a:pt x="16775" y="20232"/>
                    <a:pt x="16929" y="20295"/>
                    <a:pt x="17080" y="20295"/>
                  </a:cubicBezTo>
                  <a:cubicBezTo>
                    <a:pt x="17110" y="20295"/>
                    <a:pt x="17139" y="20293"/>
                    <a:pt x="17169" y="20287"/>
                  </a:cubicBezTo>
                  <a:cubicBezTo>
                    <a:pt x="17346" y="20265"/>
                    <a:pt x="17501" y="20154"/>
                    <a:pt x="17679" y="20143"/>
                  </a:cubicBezTo>
                  <a:cubicBezTo>
                    <a:pt x="17868" y="20143"/>
                    <a:pt x="18023" y="20254"/>
                    <a:pt x="18190" y="20354"/>
                  </a:cubicBezTo>
                  <a:cubicBezTo>
                    <a:pt x="18600" y="20598"/>
                    <a:pt x="19066" y="20720"/>
                    <a:pt x="19599" y="20798"/>
                  </a:cubicBezTo>
                  <a:cubicBezTo>
                    <a:pt x="19976" y="20853"/>
                    <a:pt x="20354" y="20964"/>
                    <a:pt x="20731" y="21042"/>
                  </a:cubicBezTo>
                  <a:cubicBezTo>
                    <a:pt x="21014" y="21099"/>
                    <a:pt x="21320" y="21155"/>
                    <a:pt x="21614" y="21155"/>
                  </a:cubicBezTo>
                  <a:cubicBezTo>
                    <a:pt x="21942" y="21155"/>
                    <a:pt x="22255" y="21086"/>
                    <a:pt x="22507" y="20875"/>
                  </a:cubicBezTo>
                  <a:cubicBezTo>
                    <a:pt x="22673" y="20742"/>
                    <a:pt x="22795" y="20553"/>
                    <a:pt x="22962" y="20409"/>
                  </a:cubicBezTo>
                  <a:cubicBezTo>
                    <a:pt x="23073" y="20320"/>
                    <a:pt x="23218" y="20256"/>
                    <a:pt x="23359" y="20256"/>
                  </a:cubicBezTo>
                  <a:cubicBezTo>
                    <a:pt x="23429" y="20256"/>
                    <a:pt x="23498" y="20272"/>
                    <a:pt x="23561" y="20309"/>
                  </a:cubicBezTo>
                  <a:cubicBezTo>
                    <a:pt x="23628" y="20354"/>
                    <a:pt x="23683" y="20431"/>
                    <a:pt x="23761" y="20465"/>
                  </a:cubicBezTo>
                  <a:cubicBezTo>
                    <a:pt x="23872" y="20520"/>
                    <a:pt x="23994" y="20498"/>
                    <a:pt x="24105" y="20553"/>
                  </a:cubicBezTo>
                  <a:cubicBezTo>
                    <a:pt x="24205" y="20598"/>
                    <a:pt x="24271" y="20709"/>
                    <a:pt x="24360" y="20775"/>
                  </a:cubicBezTo>
                  <a:cubicBezTo>
                    <a:pt x="24449" y="20831"/>
                    <a:pt x="24560" y="20842"/>
                    <a:pt x="24660" y="20853"/>
                  </a:cubicBezTo>
                  <a:cubicBezTo>
                    <a:pt x="24808" y="20863"/>
                    <a:pt x="24957" y="20867"/>
                    <a:pt x="25106" y="20867"/>
                  </a:cubicBezTo>
                  <a:cubicBezTo>
                    <a:pt x="26004" y="20867"/>
                    <a:pt x="26907" y="20695"/>
                    <a:pt x="27745" y="20343"/>
                  </a:cubicBezTo>
                  <a:cubicBezTo>
                    <a:pt x="27956" y="20265"/>
                    <a:pt x="28167" y="20165"/>
                    <a:pt x="28389" y="20165"/>
                  </a:cubicBezTo>
                  <a:cubicBezTo>
                    <a:pt x="28866" y="20165"/>
                    <a:pt x="29254" y="20598"/>
                    <a:pt x="29731" y="20609"/>
                  </a:cubicBezTo>
                  <a:cubicBezTo>
                    <a:pt x="29805" y="20609"/>
                    <a:pt x="29878" y="20597"/>
                    <a:pt x="29949" y="20597"/>
                  </a:cubicBezTo>
                  <a:cubicBezTo>
                    <a:pt x="29996" y="20597"/>
                    <a:pt x="30042" y="20602"/>
                    <a:pt x="30087" y="20620"/>
                  </a:cubicBezTo>
                  <a:cubicBezTo>
                    <a:pt x="30242" y="20675"/>
                    <a:pt x="30320" y="20842"/>
                    <a:pt x="30419" y="20964"/>
                  </a:cubicBezTo>
                  <a:cubicBezTo>
                    <a:pt x="30466" y="21011"/>
                    <a:pt x="30520" y="21022"/>
                    <a:pt x="30579" y="21022"/>
                  </a:cubicBezTo>
                  <a:cubicBezTo>
                    <a:pt x="30636" y="21022"/>
                    <a:pt x="30696" y="21012"/>
                    <a:pt x="30758" y="21012"/>
                  </a:cubicBezTo>
                  <a:cubicBezTo>
                    <a:pt x="30786" y="21012"/>
                    <a:pt x="30814" y="21014"/>
                    <a:pt x="30841" y="21020"/>
                  </a:cubicBezTo>
                  <a:cubicBezTo>
                    <a:pt x="30976" y="21061"/>
                    <a:pt x="30975" y="21357"/>
                    <a:pt x="31203" y="21357"/>
                  </a:cubicBezTo>
                  <a:cubicBezTo>
                    <a:pt x="31218" y="21357"/>
                    <a:pt x="31235" y="21355"/>
                    <a:pt x="31252" y="21352"/>
                  </a:cubicBezTo>
                  <a:cubicBezTo>
                    <a:pt x="31729" y="21275"/>
                    <a:pt x="32095" y="20897"/>
                    <a:pt x="32506" y="20631"/>
                  </a:cubicBezTo>
                  <a:cubicBezTo>
                    <a:pt x="32628" y="20542"/>
                    <a:pt x="32750" y="20454"/>
                    <a:pt x="32894" y="20420"/>
                  </a:cubicBezTo>
                  <a:cubicBezTo>
                    <a:pt x="33005" y="20398"/>
                    <a:pt x="33116" y="20398"/>
                    <a:pt x="33227" y="20376"/>
                  </a:cubicBezTo>
                  <a:cubicBezTo>
                    <a:pt x="33547" y="20338"/>
                    <a:pt x="33866" y="20181"/>
                    <a:pt x="34186" y="20181"/>
                  </a:cubicBezTo>
                  <a:cubicBezTo>
                    <a:pt x="34244" y="20181"/>
                    <a:pt x="34301" y="20186"/>
                    <a:pt x="34359" y="20198"/>
                  </a:cubicBezTo>
                  <a:cubicBezTo>
                    <a:pt x="34692" y="20265"/>
                    <a:pt x="34959" y="20542"/>
                    <a:pt x="35303" y="20553"/>
                  </a:cubicBezTo>
                  <a:cubicBezTo>
                    <a:pt x="35313" y="20554"/>
                    <a:pt x="35323" y="20554"/>
                    <a:pt x="35333" y="20554"/>
                  </a:cubicBezTo>
                  <a:cubicBezTo>
                    <a:pt x="35486" y="20554"/>
                    <a:pt x="35649" y="20499"/>
                    <a:pt x="35802" y="20499"/>
                  </a:cubicBezTo>
                  <a:cubicBezTo>
                    <a:pt x="35851" y="20499"/>
                    <a:pt x="35900" y="20505"/>
                    <a:pt x="35946" y="20520"/>
                  </a:cubicBezTo>
                  <a:cubicBezTo>
                    <a:pt x="36035" y="20553"/>
                    <a:pt x="36102" y="20609"/>
                    <a:pt x="36179" y="20631"/>
                  </a:cubicBezTo>
                  <a:cubicBezTo>
                    <a:pt x="36224" y="20644"/>
                    <a:pt x="36269" y="20648"/>
                    <a:pt x="36315" y="20648"/>
                  </a:cubicBezTo>
                  <a:cubicBezTo>
                    <a:pt x="36430" y="20648"/>
                    <a:pt x="36549" y="20620"/>
                    <a:pt x="36668" y="20620"/>
                  </a:cubicBezTo>
                  <a:cubicBezTo>
                    <a:pt x="36856" y="20620"/>
                    <a:pt x="37045" y="20698"/>
                    <a:pt x="37234" y="20720"/>
                  </a:cubicBezTo>
                  <a:cubicBezTo>
                    <a:pt x="37272" y="20724"/>
                    <a:pt x="37310" y="20726"/>
                    <a:pt x="37349" y="20726"/>
                  </a:cubicBezTo>
                  <a:cubicBezTo>
                    <a:pt x="37610" y="20726"/>
                    <a:pt x="37881" y="20645"/>
                    <a:pt x="38134" y="20645"/>
                  </a:cubicBezTo>
                  <a:cubicBezTo>
                    <a:pt x="38257" y="20645"/>
                    <a:pt x="38376" y="20664"/>
                    <a:pt x="38488" y="20720"/>
                  </a:cubicBezTo>
                  <a:cubicBezTo>
                    <a:pt x="38687" y="20820"/>
                    <a:pt x="38832" y="21008"/>
                    <a:pt x="39043" y="21075"/>
                  </a:cubicBezTo>
                  <a:cubicBezTo>
                    <a:pt x="39093" y="21088"/>
                    <a:pt x="39146" y="21091"/>
                    <a:pt x="39199" y="21091"/>
                  </a:cubicBezTo>
                  <a:cubicBezTo>
                    <a:pt x="39271" y="21091"/>
                    <a:pt x="39344" y="21085"/>
                    <a:pt x="39417" y="21085"/>
                  </a:cubicBezTo>
                  <a:cubicBezTo>
                    <a:pt x="39482" y="21085"/>
                    <a:pt x="39546" y="21090"/>
                    <a:pt x="39609" y="21108"/>
                  </a:cubicBezTo>
                  <a:cubicBezTo>
                    <a:pt x="39919" y="21197"/>
                    <a:pt x="40097" y="21586"/>
                    <a:pt x="40463" y="21608"/>
                  </a:cubicBezTo>
                  <a:cubicBezTo>
                    <a:pt x="40729" y="21630"/>
                    <a:pt x="40974" y="21741"/>
                    <a:pt x="41196" y="21907"/>
                  </a:cubicBezTo>
                  <a:cubicBezTo>
                    <a:pt x="41284" y="21974"/>
                    <a:pt x="41384" y="22063"/>
                    <a:pt x="41506" y="22085"/>
                  </a:cubicBezTo>
                  <a:cubicBezTo>
                    <a:pt x="41525" y="22087"/>
                    <a:pt x="41544" y="22088"/>
                    <a:pt x="41564" y="22088"/>
                  </a:cubicBezTo>
                  <a:cubicBezTo>
                    <a:pt x="41617" y="22088"/>
                    <a:pt x="41673" y="22082"/>
                    <a:pt x="41726" y="22082"/>
                  </a:cubicBezTo>
                  <a:cubicBezTo>
                    <a:pt x="41746" y="22082"/>
                    <a:pt x="41765" y="22083"/>
                    <a:pt x="41784" y="22085"/>
                  </a:cubicBezTo>
                  <a:cubicBezTo>
                    <a:pt x="41928" y="22096"/>
                    <a:pt x="42050" y="22218"/>
                    <a:pt x="42172" y="22307"/>
                  </a:cubicBezTo>
                  <a:cubicBezTo>
                    <a:pt x="42347" y="22413"/>
                    <a:pt x="42552" y="22447"/>
                    <a:pt x="42757" y="22447"/>
                  </a:cubicBezTo>
                  <a:cubicBezTo>
                    <a:pt x="42852" y="22447"/>
                    <a:pt x="42947" y="22440"/>
                    <a:pt x="43038" y="22429"/>
                  </a:cubicBezTo>
                  <a:cubicBezTo>
                    <a:pt x="43160" y="22407"/>
                    <a:pt x="43271" y="22396"/>
                    <a:pt x="43393" y="22373"/>
                  </a:cubicBezTo>
                  <a:lnTo>
                    <a:pt x="43393" y="0"/>
                  </a:lnTo>
                  <a:close/>
                </a:path>
              </a:pathLst>
            </a:custGeom>
            <a:solidFill>
              <a:srgbClr val="FDF9F2"/>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grpSp>
      <p:sp>
        <p:nvSpPr>
          <p:cNvPr id="8" name="TextBox 7"/>
          <p:cNvSpPr txBox="1"/>
          <p:nvPr/>
        </p:nvSpPr>
        <p:spPr>
          <a:xfrm>
            <a:off x="5262870" y="666750"/>
            <a:ext cx="3318656" cy="2776722"/>
          </a:xfrm>
          <a:prstGeom prst="rect">
            <a:avLst/>
          </a:prstGeom>
          <a:noFill/>
        </p:spPr>
        <p:txBody>
          <a:bodyPr wrap="square" rtlCol="0">
            <a:spAutoFit/>
          </a:bodyPr>
          <a:lstStyle/>
          <a:p>
            <a:pPr algn="ctr" defTabSz="457200">
              <a:lnSpc>
                <a:spcPct val="150000"/>
              </a:lnSpc>
              <a:buClrTx/>
            </a:pPr>
            <a:r>
              <a:rPr lang="en-US" sz="3000" b="1" kern="1200">
                <a:solidFill>
                  <a:prstClr val="black"/>
                </a:solidFill>
                <a:latin typeface="Arial" panose="020B0604020202020204" pitchFamily="34" charset="0"/>
                <a:ea typeface="+mn-ea"/>
                <a:cs typeface="Arial" panose="020B0604020202020204" pitchFamily="34" charset="0"/>
              </a:rPr>
              <a:t>CHÚC MỪNG CÁC EM ĐÃ HOÀN THÀNH TRÒ CHƠI!</a:t>
            </a:r>
          </a:p>
        </p:txBody>
      </p:sp>
    </p:spTree>
    <p:extLst>
      <p:ext uri="{BB962C8B-B14F-4D97-AF65-F5344CB8AC3E}">
        <p14:creationId xmlns:p14="http://schemas.microsoft.com/office/powerpoint/2010/main" val="985878126"/>
      </p:ext>
    </p:extLst>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9"/>
          <p:cNvSpPr txBox="1">
            <a:spLocks noGrp="1"/>
          </p:cNvSpPr>
          <p:nvPr>
            <p:ph type="title"/>
          </p:nvPr>
        </p:nvSpPr>
        <p:spPr>
          <a:xfrm>
            <a:off x="801023" y="95618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2001" name="Google Shape;2001;p39"/>
          <p:cNvSpPr txBox="1">
            <a:spLocks noGrp="1"/>
          </p:cNvSpPr>
          <p:nvPr>
            <p:ph type="subTitle" idx="1"/>
          </p:nvPr>
        </p:nvSpPr>
        <p:spPr>
          <a:xfrm>
            <a:off x="2368886" y="2194139"/>
            <a:ext cx="601118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mj-lt"/>
              </a:rPr>
              <a:t>Nhắc lại về thứ tự trong tập hợp số thực</a:t>
            </a:r>
            <a:endParaRPr sz="2500" dirty="0">
              <a:latin typeface="+mj-lt"/>
            </a:endParaRPr>
          </a:p>
        </p:txBody>
      </p:sp>
      <p:sp>
        <p:nvSpPr>
          <p:cNvPr id="2004" name="Google Shape;2004;p39"/>
          <p:cNvSpPr txBox="1">
            <a:spLocks noGrp="1"/>
          </p:cNvSpPr>
          <p:nvPr>
            <p:ph type="title" idx="4"/>
          </p:nvPr>
        </p:nvSpPr>
        <p:spPr>
          <a:xfrm>
            <a:off x="1058785" y="2232014"/>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a:t>
            </a:r>
            <a:endParaRPr b="1" dirty="0">
              <a:latin typeface="+mj-lt"/>
            </a:endParaRPr>
          </a:p>
        </p:txBody>
      </p:sp>
      <p:sp>
        <p:nvSpPr>
          <p:cNvPr id="2005" name="Google Shape;2005;p39"/>
          <p:cNvSpPr txBox="1">
            <a:spLocks noGrp="1"/>
          </p:cNvSpPr>
          <p:nvPr>
            <p:ph type="title" idx="5"/>
          </p:nvPr>
        </p:nvSpPr>
        <p:spPr>
          <a:xfrm>
            <a:off x="1058785" y="3382739"/>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II</a:t>
            </a:r>
            <a:endParaRPr b="1" dirty="0">
              <a:latin typeface="+mj-lt"/>
            </a:endParaRPr>
          </a:p>
        </p:txBody>
      </p:sp>
      <p:sp>
        <p:nvSpPr>
          <p:cNvPr id="20" name="Google Shape;2001;p39">
            <a:extLst>
              <a:ext uri="{FF2B5EF4-FFF2-40B4-BE49-F238E27FC236}">
                <a16:creationId xmlns:a16="http://schemas.microsoft.com/office/drawing/2014/main" id="{FF954A03-8D7D-5D61-E68A-D24EE8F6DEAD}"/>
              </a:ext>
            </a:extLst>
          </p:cNvPr>
          <p:cNvSpPr txBox="1">
            <a:spLocks/>
          </p:cNvSpPr>
          <p:nvPr/>
        </p:nvSpPr>
        <p:spPr>
          <a:xfrm>
            <a:off x="2368886" y="3320189"/>
            <a:ext cx="601118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r>
              <a:rPr lang="en-US" sz="2500" dirty="0" err="1">
                <a:latin typeface="+mj-lt"/>
              </a:rPr>
              <a:t>Bất</a:t>
            </a:r>
            <a:r>
              <a:rPr lang="en-US" sz="2500" dirty="0">
                <a:latin typeface="+mj-lt"/>
              </a:rPr>
              <a:t> </a:t>
            </a:r>
            <a:r>
              <a:rPr lang="en-US" sz="2500" dirty="0" err="1">
                <a:latin typeface="+mj-lt"/>
              </a:rPr>
              <a:t>đẳng</a:t>
            </a:r>
            <a:r>
              <a:rPr lang="en-US" sz="2500" dirty="0">
                <a:latin typeface="+mj-lt"/>
              </a:rPr>
              <a:t> </a:t>
            </a:r>
            <a:r>
              <a:rPr lang="en-US" sz="2500" dirty="0" err="1">
                <a:latin typeface="+mj-lt"/>
              </a:rPr>
              <a:t>thức</a:t>
            </a:r>
            <a:endParaRPr lang="en-US" sz="2500" dirty="0">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00"/>
                                        </p:tgtEl>
                                        <p:attrNameLst>
                                          <p:attrName>style.visibility</p:attrName>
                                        </p:attrNameLst>
                                      </p:cBhvr>
                                      <p:to>
                                        <p:strVal val="visible"/>
                                      </p:to>
                                    </p:set>
                                    <p:animEffect transition="in" filter="barn(inVertical)">
                                      <p:cBhvr>
                                        <p:cTn id="7" dur="500"/>
                                        <p:tgtEl>
                                          <p:spTgt spid="20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1">
                                            <p:txEl>
                                              <p:pRg st="0" end="0"/>
                                            </p:txEl>
                                          </p:spTgt>
                                        </p:tgtEl>
                                        <p:attrNameLst>
                                          <p:attrName>style.visibility</p:attrName>
                                        </p:attrNameLst>
                                      </p:cBhvr>
                                      <p:to>
                                        <p:strVal val="visible"/>
                                      </p:to>
                                    </p:set>
                                    <p:animEffect transition="in" filter="fade">
                                      <p:cBhvr>
                                        <p:cTn id="12" dur="500"/>
                                        <p:tgtEl>
                                          <p:spTgt spid="200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4"/>
                                        </p:tgtEl>
                                        <p:attrNameLst>
                                          <p:attrName>style.visibility</p:attrName>
                                        </p:attrNameLst>
                                      </p:cBhvr>
                                      <p:to>
                                        <p:strVal val="visible"/>
                                      </p:to>
                                    </p:set>
                                    <p:animEffect transition="in" filter="fade">
                                      <p:cBhvr>
                                        <p:cTn id="15" dur="500"/>
                                        <p:tgtEl>
                                          <p:spTgt spid="200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05"/>
                                        </p:tgtEl>
                                        <p:attrNameLst>
                                          <p:attrName>style.visibility</p:attrName>
                                        </p:attrNameLst>
                                      </p:cBhvr>
                                      <p:to>
                                        <p:strVal val="visible"/>
                                      </p:to>
                                    </p:set>
                                    <p:animEffect transition="in" filter="randombar(horizontal)">
                                      <p:cBhvr>
                                        <p:cTn id="20" dur="500"/>
                                        <p:tgtEl>
                                          <p:spTgt spid="200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0" grpId="0"/>
      <p:bldP spid="2001" grpId="0" build="p"/>
      <p:bldP spid="2004" grpId="0" animBg="1"/>
      <p:bldP spid="2005"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6" name="Rectangle 5">
            <a:extLst>
              <a:ext uri="{FF2B5EF4-FFF2-40B4-BE49-F238E27FC236}">
                <a16:creationId xmlns:a16="http://schemas.microsoft.com/office/drawing/2014/main" id="{83B72868-3681-D338-1C37-2FA0B678047E}"/>
              </a:ext>
            </a:extLst>
          </p:cNvPr>
          <p:cNvSpPr/>
          <p:nvPr/>
        </p:nvSpPr>
        <p:spPr>
          <a:xfrm>
            <a:off x="1074038" y="57928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33</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A504B6C-5938-39E1-2A0F-261170C7FA28}"/>
                  </a:ext>
                </a:extLst>
              </p:cNvPr>
              <p:cNvSpPr txBox="1"/>
              <p:nvPr/>
            </p:nvSpPr>
            <p:spPr>
              <a:xfrm>
                <a:off x="1074038" y="579280"/>
                <a:ext cx="6192455" cy="167629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29</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28</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26,2&lt;2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+3,2&lt;26,4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11,5&lt;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&lt;11,6</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FA504B6C-5938-39E1-2A0F-261170C7FA28}"/>
                  </a:ext>
                </a:extLst>
              </p:cNvPr>
              <p:cNvSpPr txBox="1">
                <a:spLocks noRot="1" noChangeAspect="1" noMove="1" noResize="1" noEditPoints="1" noAdjustHandles="1" noChangeArrowheads="1" noChangeShapeType="1" noTextEdit="1"/>
              </p:cNvSpPr>
              <p:nvPr/>
            </p:nvSpPr>
            <p:spPr>
              <a:xfrm>
                <a:off x="1074038" y="579280"/>
                <a:ext cx="6192455" cy="1676293"/>
              </a:xfrm>
              <a:prstGeom prst="rect">
                <a:avLst/>
              </a:prstGeom>
              <a:blipFill>
                <a:blip r:embed="rId3"/>
                <a:stretch>
                  <a:fillRect l="-984" b="-5455"/>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AC0E3384-0254-CA4E-4337-7B86B7B5ADF3}"/>
              </a:ext>
            </a:extLst>
          </p:cNvPr>
          <p:cNvSpPr/>
          <p:nvPr/>
        </p:nvSpPr>
        <p:spPr>
          <a:xfrm rot="2165">
            <a:off x="715477" y="288821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10379D2-D4E2-8D18-6FAF-187138A21D20}"/>
                  </a:ext>
                </a:extLst>
              </p:cNvPr>
              <p:cNvSpPr txBox="1"/>
              <p:nvPr/>
            </p:nvSpPr>
            <p:spPr>
              <a:xfrm>
                <a:off x="2511707" y="2887927"/>
                <a:ext cx="4653022" cy="1189813"/>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a) Ta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29&gt;28</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29</m:t>
                        </m:r>
                      </m:e>
                    </m:rad>
                    <m:r>
                      <a:rPr lang="fr-FR" sz="2000" i="1">
                        <a:effectLst/>
                        <a:latin typeface="Cambria Math" panose="02040503050406030204" pitchFamily="18" charset="0"/>
                        <a:ea typeface="Calibri" panose="020F0502020204030204" pitchFamily="34" charset="0"/>
                        <a:cs typeface="Arial" panose="020B0604020202020204" pitchFamily="34" charset="0"/>
                      </a:rPr>
                      <m:t>&gt;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28</m:t>
                        </m:r>
                      </m:e>
                    </m:rad>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29</m:t>
                        </m:r>
                      </m:e>
                    </m:rad>
                    <m:r>
                      <a:rPr lang="fr-F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6</m:t>
                        </m:r>
                      </m:e>
                    </m:rad>
                    <m:r>
                      <a:rPr lang="fr-FR" sz="2000" i="1">
                        <a:effectLst/>
                        <a:latin typeface="Cambria Math" panose="02040503050406030204" pitchFamily="18" charset="0"/>
                        <a:ea typeface="Calibri" panose="020F0502020204030204" pitchFamily="34" charset="0"/>
                        <a:cs typeface="Arial" panose="020B0604020202020204" pitchFamily="34" charset="0"/>
                      </a:rPr>
                      <m:t>&gt;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28</m:t>
                        </m:r>
                      </m:e>
                    </m:rad>
                    <m:r>
                      <a:rPr lang="fr-F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6</m:t>
                        </m:r>
                      </m:e>
                    </m:rad>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2511707" y="2887927"/>
                <a:ext cx="4653022" cy="1189813"/>
              </a:xfrm>
              <a:prstGeom prst="rect">
                <a:avLst/>
              </a:prstGeom>
              <a:blipFill>
                <a:blip r:embed="rId4"/>
                <a:stretch>
                  <a:fillRect l="-1311" b="-8718"/>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9" name="Google Shape;1913;p42">
            <a:extLst>
              <a:ext uri="{FF2B5EF4-FFF2-40B4-BE49-F238E27FC236}">
                <a16:creationId xmlns:a16="http://schemas.microsoft.com/office/drawing/2014/main" id="{AC0E3384-0254-CA4E-4337-7B86B7B5ADF3}"/>
              </a:ext>
            </a:extLst>
          </p:cNvPr>
          <p:cNvSpPr/>
          <p:nvPr/>
        </p:nvSpPr>
        <p:spPr>
          <a:xfrm rot="2165">
            <a:off x="4112860" y="66757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10379D2-D4E2-8D18-6FAF-187138A21D20}"/>
                  </a:ext>
                </a:extLst>
              </p:cNvPr>
              <p:cNvSpPr txBox="1"/>
              <p:nvPr/>
            </p:nvSpPr>
            <p:spPr>
              <a:xfrm>
                <a:off x="1458409" y="1515657"/>
                <a:ext cx="6227180" cy="296055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Do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&gt;11,5</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2.11,5&lt;2</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23&lt;2</m:t>
                    </m:r>
                    <m:r>
                      <a:rPr lang="fr-FR" sz="2000" i="1">
                        <a:latin typeface="Cambria Math" panose="02040503050406030204" pitchFamily="18" charset="0"/>
                        <a:ea typeface="Calibri" panose="020F0502020204030204" pitchFamily="34" charset="0"/>
                        <a:cs typeface="Arial" panose="020B0604020202020204" pitchFamily="34" charset="0"/>
                      </a:rPr>
                      <m:t>𝑎</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23+3,2&lt;2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26,2&lt;2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&lt;11,6</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&lt;2.11,6</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&lt;23,2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+3,2&lt;23,2+3,2</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+3,2&lt;26,4</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26,2&lt;2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+3,2&lt;26,4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1458409" y="1515657"/>
                <a:ext cx="6227180" cy="2960554"/>
              </a:xfrm>
              <a:prstGeom prst="rect">
                <a:avLst/>
              </a:prstGeom>
              <a:blipFill>
                <a:blip r:embed="rId3"/>
                <a:stretch>
                  <a:fillRect l="-978" b="-2887"/>
                </a:stretch>
              </a:blipFill>
            </p:spPr>
            <p:txBody>
              <a:bodyPr/>
              <a:lstStyle/>
              <a:p>
                <a:r>
                  <a:rPr lang="en-US">
                    <a:noFill/>
                  </a:rPr>
                  <a:t> </a:t>
                </a:r>
              </a:p>
            </p:txBody>
          </p:sp>
        </mc:Fallback>
      </mc:AlternateContent>
    </p:spTree>
    <p:extLst>
      <p:ext uri="{BB962C8B-B14F-4D97-AF65-F5344CB8AC3E}">
        <p14:creationId xmlns:p14="http://schemas.microsoft.com/office/powerpoint/2010/main" val="1528117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1074037" y="835151"/>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B2900BB-AB68-FADE-3A31-E80E48A97508}"/>
                  </a:ext>
                </a:extLst>
              </p:cNvPr>
              <p:cNvSpPr txBox="1"/>
              <p:nvPr/>
            </p:nvSpPr>
            <p:spPr>
              <a:xfrm>
                <a:off x="418378" y="1332147"/>
                <a:ext cx="3860157" cy="2479205"/>
              </a:xfrm>
              <a:prstGeom prst="rect">
                <a:avLst/>
              </a:prstGeom>
              <a:noFill/>
            </p:spPr>
            <p:txBody>
              <a:bodyPr wrap="square">
                <a:spAutoFit/>
              </a:bodyPr>
              <a:lstStyle/>
              <a:p>
                <a:pPr algn="ctr">
                  <a:lnSpc>
                    <a:spcPct val="2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+5&gt;−3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B2900BB-AB68-FADE-3A31-E80E48A97508}"/>
                  </a:ext>
                </a:extLst>
              </p:cNvPr>
              <p:cNvSpPr txBox="1">
                <a:spLocks noRot="1" noChangeAspect="1" noMove="1" noResize="1" noEditPoints="1" noAdjustHandles="1" noChangeArrowheads="1" noChangeShapeType="1" noTextEdit="1"/>
              </p:cNvSpPr>
              <p:nvPr/>
            </p:nvSpPr>
            <p:spPr>
              <a:xfrm>
                <a:off x="418378" y="1332147"/>
                <a:ext cx="3860157" cy="2479205"/>
              </a:xfrm>
              <a:prstGeom prst="rect">
                <a:avLst/>
              </a:prstGeom>
              <a:blipFill>
                <a:blip r:embed="rId3"/>
                <a:stretch>
                  <a:fillRect l="-1738" b="-344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CF55FDB3-DA2A-3AD0-1C85-12921BD6E9BC}"/>
              </a:ext>
            </a:extLst>
          </p:cNvPr>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Google Shape;1913;p42">
            <a:extLst>
              <a:ext uri="{FF2B5EF4-FFF2-40B4-BE49-F238E27FC236}">
                <a16:creationId xmlns:a16="http://schemas.microsoft.com/office/drawing/2014/main" id="{03A925B2-674B-EA2E-D158-955D30FCC3C0}"/>
              </a:ext>
            </a:extLst>
          </p:cNvPr>
          <p:cNvSpPr/>
          <p:nvPr/>
        </p:nvSpPr>
        <p:spPr>
          <a:xfrm rot="2165">
            <a:off x="6032145" y="608223"/>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5344403-233A-37C9-3955-338C917481E5}"/>
                  </a:ext>
                </a:extLst>
              </p:cNvPr>
              <p:cNvSpPr txBox="1"/>
              <p:nvPr/>
            </p:nvSpPr>
            <p:spPr>
              <a:xfrm>
                <a:off x="4572000" y="1090472"/>
                <a:ext cx="4033777" cy="3576107"/>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+4&gt;2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4&gt;3</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4+2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&gt;3+2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+4&gt;2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&lt;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+5&gt;−3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+5</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35344403-233A-37C9-3955-338C917481E5}"/>
                  </a:ext>
                </a:extLst>
              </p:cNvPr>
              <p:cNvSpPr txBox="1">
                <a:spLocks noRot="1" noChangeAspect="1" noMove="1" noResize="1" noEditPoints="1" noAdjustHandles="1" noChangeArrowheads="1" noChangeShapeType="1" noTextEdit="1"/>
              </p:cNvSpPr>
              <p:nvPr/>
            </p:nvSpPr>
            <p:spPr>
              <a:xfrm>
                <a:off x="4572000" y="1090472"/>
                <a:ext cx="4033777" cy="3576107"/>
              </a:xfrm>
              <a:prstGeom prst="rect">
                <a:avLst/>
              </a:prstGeom>
              <a:blipFill>
                <a:blip r:embed="rId4"/>
                <a:stretch>
                  <a:fillRect l="-1511" b="-2044"/>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65A271-603D-FDE9-C47F-5E69A9DCF1CF}"/>
                  </a:ext>
                </a:extLst>
              </p:cNvPr>
              <p:cNvSpPr txBox="1"/>
              <p:nvPr/>
            </p:nvSpPr>
            <p:spPr>
              <a:xfrm>
                <a:off x="576326" y="834436"/>
                <a:ext cx="5845215" cy="1450462"/>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Áp dụng kết quả trên, hãy so sánh: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2022</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1565A271-603D-FDE9-C47F-5E69A9DCF1CF}"/>
                  </a:ext>
                </a:extLst>
              </p:cNvPr>
              <p:cNvSpPr txBox="1">
                <a:spLocks noRot="1" noChangeAspect="1" noMove="1" noResize="1" noEditPoints="1" noAdjustHandles="1" noChangeArrowheads="1" noChangeShapeType="1" noTextEdit="1"/>
              </p:cNvSpPr>
              <p:nvPr/>
            </p:nvSpPr>
            <p:spPr>
              <a:xfrm>
                <a:off x="576326" y="834436"/>
                <a:ext cx="5845215" cy="1450462"/>
              </a:xfrm>
              <a:prstGeom prst="rect">
                <a:avLst/>
              </a:prstGeom>
              <a:blipFill>
                <a:blip r:embed="rId3"/>
                <a:stretch>
                  <a:fillRect l="-1148" b="-1681"/>
                </a:stretch>
              </a:blipFill>
            </p:spPr>
            <p:txBody>
              <a:bodyPr/>
              <a:lstStyle/>
              <a:p>
                <a:r>
                  <a:rPr lang="en-US">
                    <a:noFill/>
                  </a:rPr>
                  <a:t> </a:t>
                </a:r>
              </a:p>
            </p:txBody>
          </p:sp>
        </mc:Fallback>
      </mc:AlternateContent>
      <p:sp>
        <p:nvSpPr>
          <p:cNvPr id="7" name="Google Shape;1913;p42">
            <a:extLst>
              <a:ext uri="{FF2B5EF4-FFF2-40B4-BE49-F238E27FC236}">
                <a16:creationId xmlns:a16="http://schemas.microsoft.com/office/drawing/2014/main" id="{AA4F0966-E6B9-2BC5-EA55-F7DF00B10D34}"/>
              </a:ext>
            </a:extLst>
          </p:cNvPr>
          <p:cNvSpPr/>
          <p:nvPr/>
        </p:nvSpPr>
        <p:spPr>
          <a:xfrm rot="2165">
            <a:off x="737117" y="2631676"/>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511B76-D599-AC8C-3F01-25FF7430B8CC}"/>
                  </a:ext>
                </a:extLst>
              </p:cNvPr>
              <p:cNvSpPr txBox="1"/>
              <p:nvPr/>
            </p:nvSpPr>
            <p:spPr>
              <a:xfrm>
                <a:off x="2610090" y="2497223"/>
                <a:ext cx="5225969" cy="2308837"/>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Khi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den>
                    </m:f>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08511B76-D599-AC8C-3F01-25FF7430B8CC}"/>
                  </a:ext>
                </a:extLst>
              </p:cNvPr>
              <p:cNvSpPr txBox="1">
                <a:spLocks noRot="1" noChangeAspect="1" noMove="1" noResize="1" noEditPoints="1" noAdjustHandles="1" noChangeArrowheads="1" noChangeShapeType="1" noTextEdit="1"/>
              </p:cNvSpPr>
              <p:nvPr/>
            </p:nvSpPr>
            <p:spPr>
              <a:xfrm>
                <a:off x="2610090" y="2497223"/>
                <a:ext cx="5225969" cy="2308837"/>
              </a:xfrm>
              <a:prstGeom prst="rect">
                <a:avLst/>
              </a:prstGeom>
              <a:blipFill>
                <a:blip r:embed="rId4"/>
                <a:stretch>
                  <a:fillRect l="-1167" b="-1058"/>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65A271-603D-FDE9-C47F-5E69A9DCF1CF}"/>
                  </a:ext>
                </a:extLst>
              </p:cNvPr>
              <p:cNvSpPr txBox="1"/>
              <p:nvPr/>
            </p:nvSpPr>
            <p:spPr>
              <a:xfrm>
                <a:off x="576326" y="834436"/>
                <a:ext cx="5845215" cy="1450462"/>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Áp dụng kết quả trên, hãy so sánh: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2022</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1565A271-603D-FDE9-C47F-5E69A9DCF1CF}"/>
                  </a:ext>
                </a:extLst>
              </p:cNvPr>
              <p:cNvSpPr txBox="1">
                <a:spLocks noRot="1" noChangeAspect="1" noMove="1" noResize="1" noEditPoints="1" noAdjustHandles="1" noChangeArrowheads="1" noChangeShapeType="1" noTextEdit="1"/>
              </p:cNvSpPr>
              <p:nvPr/>
            </p:nvSpPr>
            <p:spPr>
              <a:xfrm>
                <a:off x="576326" y="834436"/>
                <a:ext cx="5845215" cy="1450462"/>
              </a:xfrm>
              <a:prstGeom prst="rect">
                <a:avLst/>
              </a:prstGeom>
              <a:blipFill>
                <a:blip r:embed="rId3"/>
                <a:stretch>
                  <a:fillRect l="-1148" b="-1681"/>
                </a:stretch>
              </a:blipFill>
            </p:spPr>
            <p:txBody>
              <a:bodyPr/>
              <a:lstStyle/>
              <a:p>
                <a:r>
                  <a:rPr lang="en-US">
                    <a:noFill/>
                  </a:rPr>
                  <a:t> </a:t>
                </a:r>
              </a:p>
            </p:txBody>
          </p:sp>
        </mc:Fallback>
      </mc:AlternateContent>
      <p:sp>
        <p:nvSpPr>
          <p:cNvPr id="7" name="Google Shape;1913;p42">
            <a:extLst>
              <a:ext uri="{FF2B5EF4-FFF2-40B4-BE49-F238E27FC236}">
                <a16:creationId xmlns:a16="http://schemas.microsoft.com/office/drawing/2014/main" id="{AA4F0966-E6B9-2BC5-EA55-F7DF00B10D34}"/>
              </a:ext>
            </a:extLst>
          </p:cNvPr>
          <p:cNvSpPr/>
          <p:nvPr/>
        </p:nvSpPr>
        <p:spPr>
          <a:xfrm rot="2165">
            <a:off x="737117" y="2631676"/>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511B76-D599-AC8C-3F01-25FF7430B8CC}"/>
                  </a:ext>
                </a:extLst>
              </p:cNvPr>
              <p:cNvSpPr txBox="1"/>
              <p:nvPr/>
            </p:nvSpPr>
            <p:spPr>
              <a:xfrm>
                <a:off x="2475000" y="2494273"/>
                <a:ext cx="5932026" cy="231178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b)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2022</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và</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2023</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Theo </a:t>
                </a:r>
                <a:r>
                  <a:rPr lang="fr-FR" sz="2000" dirty="0" err="1">
                    <a:latin typeface="Arial" panose="020B0604020202020204" pitchFamily="34" charset="0"/>
                    <a:ea typeface="Times New Roman" panose="02020603050405020304" pitchFamily="18" charset="0"/>
                    <a:cs typeface="Times New Roman" panose="02020603050405020304" pitchFamily="18" charset="0"/>
                  </a:rPr>
                  <a:t>câu</a:t>
                </a:r>
                <a:r>
                  <a:rPr lang="fr-FR" sz="2000" dirty="0">
                    <a:latin typeface="Arial" panose="020B0604020202020204" pitchFamily="34" charset="0"/>
                    <a:ea typeface="Times New Roman" panose="02020603050405020304" pitchFamily="18" charset="0"/>
                    <a:cs typeface="Times New Roman" panose="02020603050405020304" pitchFamily="18" charset="0"/>
                  </a:rPr>
                  <a:t> a,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nên</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Do </a:t>
                </a:r>
                <a:r>
                  <a:rPr lang="fr-FR" sz="2000" dirty="0" err="1">
                    <a:latin typeface="Arial" panose="020B0604020202020204" pitchFamily="34" charset="0"/>
                    <a:ea typeface="Times New Roman" panose="02020603050405020304" pitchFamily="18" charset="0"/>
                    <a:cs typeface="Times New Roman" panose="02020603050405020304" pitchFamily="18" charset="0"/>
                  </a:rPr>
                  <a:t>đó</a:t>
                </a:r>
                <a:r>
                  <a:rPr lang="fr-F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hay</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2022</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2023</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08511B76-D599-AC8C-3F01-25FF7430B8CC}"/>
                  </a:ext>
                </a:extLst>
              </p:cNvPr>
              <p:cNvSpPr txBox="1">
                <a:spLocks noRot="1" noChangeAspect="1" noMove="1" noResize="1" noEditPoints="1" noAdjustHandles="1" noChangeArrowheads="1" noChangeShapeType="1" noTextEdit="1"/>
              </p:cNvSpPr>
              <p:nvPr/>
            </p:nvSpPr>
            <p:spPr>
              <a:xfrm>
                <a:off x="2475000" y="2494273"/>
                <a:ext cx="5932026" cy="2311787"/>
              </a:xfrm>
              <a:prstGeom prst="rect">
                <a:avLst/>
              </a:prstGeom>
              <a:blipFill>
                <a:blip r:embed="rId4"/>
                <a:stretch>
                  <a:fillRect l="-1028" b="-792"/>
                </a:stretch>
              </a:blipFill>
            </p:spPr>
            <p:txBody>
              <a:bodyPr/>
              <a:lstStyle/>
              <a:p>
                <a:r>
                  <a:rPr lang="en-US">
                    <a:noFill/>
                  </a:rPr>
                  <a:t> </a:t>
                </a:r>
              </a:p>
            </p:txBody>
          </p:sp>
        </mc:Fallback>
      </mc:AlternateContent>
    </p:spTree>
    <p:extLst>
      <p:ext uri="{BB962C8B-B14F-4D97-AF65-F5344CB8AC3E}">
        <p14:creationId xmlns:p14="http://schemas.microsoft.com/office/powerpoint/2010/main" val="3441177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VẬN DỤNG</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6557042"/>
      </p:ext>
    </p:extLst>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4" name="Rectangle 3">
            <a:extLst>
              <a:ext uri="{FF2B5EF4-FFF2-40B4-BE49-F238E27FC236}">
                <a16:creationId xmlns:a16="http://schemas.microsoft.com/office/drawing/2014/main" id="{9A8CF6B8-54C1-378C-78C8-1896DE59FAA6}"/>
              </a:ext>
            </a:extLst>
          </p:cNvPr>
          <p:cNvSpPr/>
          <p:nvPr/>
        </p:nvSpPr>
        <p:spPr>
          <a:xfrm>
            <a:off x="969865" y="441612"/>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5" name="Google Shape;1913;p42">
            <a:extLst>
              <a:ext uri="{FF2B5EF4-FFF2-40B4-BE49-F238E27FC236}">
                <a16:creationId xmlns:a16="http://schemas.microsoft.com/office/drawing/2014/main" id="{B16F75EC-73A8-287B-6881-997C1B50A3C6}"/>
              </a:ext>
            </a:extLst>
          </p:cNvPr>
          <p:cNvSpPr/>
          <p:nvPr/>
        </p:nvSpPr>
        <p:spPr>
          <a:xfrm rot="2165">
            <a:off x="609795" y="2344823"/>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F9DE641-160A-913A-6915-B008FB37E513}"/>
                  </a:ext>
                </a:extLst>
              </p:cNvPr>
              <p:cNvSpPr txBox="1"/>
              <p:nvPr/>
            </p:nvSpPr>
            <p:spPr>
              <a:xfrm>
                <a:off x="1443942" y="1384856"/>
                <a:ext cx="6256116" cy="400110"/>
              </a:xfrm>
              <a:prstGeom prst="rect">
                <a:avLst/>
              </a:prstGeom>
              <a:noFill/>
            </p:spPr>
            <p:txBody>
              <a:bodyPr wrap="square">
                <a:spAutoFit/>
              </a:bodyPr>
              <a:lstStyle/>
              <a:p>
                <a:r>
                  <a:rPr lang="pt-BR" sz="2000" dirty="0">
                    <a:effectLst/>
                    <a:latin typeface="Arial" panose="020B0604020202020204" pitchFamily="34" charset="0"/>
                    <a:ea typeface="Times New Roman" panose="02020603050405020304" pitchFamily="18" charset="0"/>
                  </a:rPr>
                  <a:t>Chứng minh: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pt-BR" sz="2000" i="1">
                        <a:effectLst/>
                        <a:latin typeface="Cambria Math" panose="02040503050406030204" pitchFamily="18" charset="0"/>
                        <a:ea typeface="Times New Roman" panose="02020603050405020304" pitchFamily="18" charset="0"/>
                        <a:cs typeface="Arial" panose="020B0604020202020204" pitchFamily="34" charset="0"/>
                      </a:rPr>
                      <m:t>𝑥𝑦</m:t>
                    </m:r>
                  </m:oMath>
                </a14:m>
                <a:r>
                  <a:rPr lang="pt-BR" sz="2000" dirty="0">
                    <a:effectLst/>
                    <a:latin typeface="Arial" panose="020B0604020202020204" pitchFamily="34" charset="0"/>
                    <a:ea typeface="Times New Roman" panose="02020603050405020304" pitchFamily="18" charset="0"/>
                  </a:rPr>
                  <a:t> với hai số thực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2000" dirty="0">
                    <a:effectLst/>
                    <a:latin typeface="Arial" panose="020B0604020202020204" pitchFamily="34" charset="0"/>
                    <a:ea typeface="Times New Roman" panose="02020603050405020304" pitchFamily="18" charset="0"/>
                  </a:rPr>
                  <a:t> tùy ý</a:t>
                </a:r>
                <a:endParaRPr lang="en-US" sz="2000" dirty="0"/>
              </a:p>
            </p:txBody>
          </p:sp>
        </mc:Choice>
        <mc:Fallback>
          <p:sp>
            <p:nvSpPr>
              <p:cNvPr id="7" name="TextBox 6">
                <a:extLst>
                  <a:ext uri="{FF2B5EF4-FFF2-40B4-BE49-F238E27FC236}">
                    <a16:creationId xmlns:a16="http://schemas.microsoft.com/office/drawing/2014/main" id="{CF9DE641-160A-913A-6915-B008FB37E513}"/>
                  </a:ext>
                </a:extLst>
              </p:cNvPr>
              <p:cNvSpPr txBox="1">
                <a:spLocks noRot="1" noChangeAspect="1" noMove="1" noResize="1" noEditPoints="1" noAdjustHandles="1" noChangeArrowheads="1" noChangeShapeType="1" noTextEdit="1"/>
              </p:cNvSpPr>
              <p:nvPr/>
            </p:nvSpPr>
            <p:spPr>
              <a:xfrm>
                <a:off x="1443942" y="1384856"/>
                <a:ext cx="6256116" cy="400110"/>
              </a:xfrm>
              <a:prstGeom prst="rect">
                <a:avLst/>
              </a:prstGeom>
              <a:blipFill>
                <a:blip r:embed="rId3"/>
                <a:stretch>
                  <a:fillRect l="-1072" t="-6061"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32BBC00-F736-4A83-7B00-563280A47718}"/>
                  </a:ext>
                </a:extLst>
              </p:cNvPr>
              <p:cNvSpPr txBox="1"/>
              <p:nvPr/>
            </p:nvSpPr>
            <p:spPr>
              <a:xfrm>
                <a:off x="1443942" y="3005635"/>
                <a:ext cx="6979532" cy="1383071"/>
              </a:xfrm>
              <a:prstGeom prst="rect">
                <a:avLst/>
              </a:prstGeom>
              <a:noFill/>
            </p:spPr>
            <p:txBody>
              <a:bodyPr wrap="square">
                <a:spAutoFit/>
              </a:bodyPr>
              <a:lstStyle/>
              <a:p>
                <a:pPr algn="just">
                  <a:lnSpc>
                    <a:spcPct val="20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𝑥</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𝑦</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−2</m:t>
                    </m:r>
                    <m:r>
                      <a:rPr lang="en-US" sz="2000" i="1">
                        <a:effectLst/>
                        <a:latin typeface="Cambria Math" panose="02040503050406030204" pitchFamily="18" charset="0"/>
                        <a:ea typeface="Calibri" panose="020F0502020204030204" pitchFamily="34" charset="0"/>
                        <a:cs typeface="Arial" panose="020B0604020202020204" pitchFamily="34" charset="0"/>
                      </a:rPr>
                      <m:t>𝑥𝑦</m:t>
                    </m:r>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𝑦</m:t>
                            </m:r>
                          </m:e>
                        </m:d>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≥0</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mọi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fr-FR" sz="2000" i="1">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𝑥</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𝑦</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≥2</m:t>
                    </m:r>
                    <m:r>
                      <a:rPr lang="fr-FR" sz="2000" i="1">
                        <a:effectLst/>
                        <a:latin typeface="Cambria Math" panose="02040503050406030204" pitchFamily="18" charset="0"/>
                        <a:ea typeface="Calibri" panose="020F0502020204030204" pitchFamily="34" charset="0"/>
                        <a:cs typeface="Arial" panose="020B0604020202020204" pitchFamily="34" charset="0"/>
                      </a:rPr>
                      <m:t>𝑥𝑦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fr-FR" sz="2000" i="1">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tùy</a:t>
                </a:r>
                <a:r>
                  <a:rPr lang="fr-FR" sz="2000" dirty="0">
                    <a:effectLst/>
                    <a:latin typeface="Arial" panose="020B0604020202020204" pitchFamily="34" charset="0"/>
                    <a:ea typeface="Calibri" panose="020F0502020204030204" pitchFamily="34" charset="0"/>
                    <a:cs typeface="Times New Roman" panose="02020603050405020304" pitchFamily="18" charset="0"/>
                  </a:rPr>
                  <a:t> ý.</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32BBC00-F736-4A83-7B00-563280A47718}"/>
                  </a:ext>
                </a:extLst>
              </p:cNvPr>
              <p:cNvSpPr txBox="1">
                <a:spLocks noRot="1" noChangeAspect="1" noMove="1" noResize="1" noEditPoints="1" noAdjustHandles="1" noChangeArrowheads="1" noChangeShapeType="1" noTextEdit="1"/>
              </p:cNvSpPr>
              <p:nvPr/>
            </p:nvSpPr>
            <p:spPr>
              <a:xfrm>
                <a:off x="1443942" y="3005635"/>
                <a:ext cx="6979532" cy="1383071"/>
              </a:xfrm>
              <a:prstGeom prst="rect">
                <a:avLst/>
              </a:prstGeom>
              <a:blipFill>
                <a:blip r:embed="rId4"/>
                <a:stretch>
                  <a:fillRect l="-961" b="-704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6" name="Rectangle 5">
            <a:extLst>
              <a:ext uri="{FF2B5EF4-FFF2-40B4-BE49-F238E27FC236}">
                <a16:creationId xmlns:a16="http://schemas.microsoft.com/office/drawing/2014/main" id="{545C4D9C-69F0-F1E2-8294-D9BF47F60D6D}"/>
              </a:ext>
            </a:extLst>
          </p:cNvPr>
          <p:cNvSpPr/>
          <p:nvPr/>
        </p:nvSpPr>
        <p:spPr>
          <a:xfrm>
            <a:off x="3348461" y="380947"/>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id="{E832571E-8469-9A80-A456-3006FBCD39AA}"/>
              </a:ext>
            </a:extLst>
          </p:cNvPr>
          <p:cNvSpPr txBox="1"/>
          <p:nvPr/>
        </p:nvSpPr>
        <p:spPr>
          <a:xfrm>
            <a:off x="599474" y="975382"/>
            <a:ext cx="8046813" cy="3728649"/>
          </a:xfrm>
          <a:prstGeom prst="rect">
            <a:avLst/>
          </a:prstGeom>
          <a:noFill/>
        </p:spPr>
        <p:txBody>
          <a:bodyPr wrap="square">
            <a:spAutoFit/>
          </a:bodyPr>
          <a:lstStyle/>
          <a:p>
            <a:pPr>
              <a:lnSpc>
                <a:spcPct val="150000"/>
              </a:lnSpc>
            </a:pPr>
            <a:r>
              <a:rPr lang="pt-BR" sz="2000" dirty="0">
                <a:effectLst/>
                <a:latin typeface="Arial" panose="020B0604020202020204" pitchFamily="34" charset="0"/>
                <a:ea typeface="Times New Roman" panose="02020603050405020304" pitchFamily="18" charset="0"/>
              </a:rPr>
              <a:t>Nồng độ cồn trong máu (tiếng Anh là Blood Alcohol Content, viết tắt: BAC) được định nghĩa là tỉ lệ phần trăm lượng rượu (ethyl alcohol hoặc ethanol) trong máu của một người. Chẳng hạn, nồng độ cồn trong máu là 0,05% nghĩa là có 50 mg rượu trong 100 ml máu. Càng uống nhiều rượu bia thì nồng độ cồn trong máu càng cao và càng nguy hiểm khi tham gia giao thông. Nghị định 100/2019/NĐ-CP quy định mức xử phạt vi phạm hành chính đối với người điều khiển xe gắn máy uống rượu bia khi tham gia giao thông như sau:</a:t>
            </a:r>
            <a:endParaRPr lang="en-US" sz="20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E9998FC-0453-C777-688B-0A1C846A173E}"/>
              </a:ext>
            </a:extLst>
          </p:cNvPr>
          <p:cNvGraphicFramePr>
            <a:graphicFrameLocks noGrp="1"/>
          </p:cNvGraphicFramePr>
          <p:nvPr>
            <p:extLst>
              <p:ext uri="{D42A27DB-BD31-4B8C-83A1-F6EECF244321}">
                <p14:modId xmlns:p14="http://schemas.microsoft.com/office/powerpoint/2010/main" val="577609426"/>
              </p:ext>
            </p:extLst>
          </p:nvPr>
        </p:nvGraphicFramePr>
        <p:xfrm>
          <a:off x="462385" y="437800"/>
          <a:ext cx="8219230" cy="4267899"/>
        </p:xfrm>
        <a:graphic>
          <a:graphicData uri="http://schemas.openxmlformats.org/drawingml/2006/table">
            <a:tbl>
              <a:tblPr firstRow="1" firstCol="1" bandRow="1">
                <a:tableStyleId>{14F51A67-9EFB-4DD3-B816-9AAF41DD4E67}</a:tableStyleId>
              </a:tblPr>
              <a:tblGrid>
                <a:gridCol w="3968682">
                  <a:extLst>
                    <a:ext uri="{9D8B030D-6E8A-4147-A177-3AD203B41FA5}">
                      <a16:colId xmlns:a16="http://schemas.microsoft.com/office/drawing/2014/main" val="374254270"/>
                    </a:ext>
                  </a:extLst>
                </a:gridCol>
                <a:gridCol w="4250548">
                  <a:extLst>
                    <a:ext uri="{9D8B030D-6E8A-4147-A177-3AD203B41FA5}">
                      <a16:colId xmlns:a16="http://schemas.microsoft.com/office/drawing/2014/main" val="2610033438"/>
                    </a:ext>
                  </a:extLst>
                </a:gridCol>
              </a:tblGrid>
              <a:tr h="397965">
                <a:tc>
                  <a:txBody>
                    <a:bodyPr/>
                    <a:lstStyle/>
                    <a:p>
                      <a:pPr algn="ctr">
                        <a:lnSpc>
                          <a:spcPct val="150000"/>
                        </a:lnSpc>
                        <a:spcAft>
                          <a:spcPts val="800"/>
                        </a:spcAft>
                      </a:pPr>
                      <a:r>
                        <a:rPr lang="pt-BR" sz="1800" kern="100">
                          <a:effectLst/>
                        </a:rPr>
                        <a:t>Mức độ vi phạm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pPr>
                      <a:r>
                        <a:rPr lang="pt-BR" sz="1800" kern="100" dirty="0">
                          <a:effectLst/>
                        </a:rPr>
                        <a:t>Hình thức xử phạt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369741"/>
                  </a:ext>
                </a:extLst>
              </a:tr>
              <a:tr h="1289978">
                <a:tc>
                  <a:txBody>
                    <a:bodyPr/>
                    <a:lstStyle/>
                    <a:p>
                      <a:pPr algn="just">
                        <a:lnSpc>
                          <a:spcPct val="150000"/>
                        </a:lnSpc>
                        <a:spcAft>
                          <a:spcPts val="800"/>
                        </a:spcAft>
                      </a:pPr>
                      <a:r>
                        <a:rPr lang="en-US" sz="1800" kern="100">
                          <a:effectLst/>
                        </a:rPr>
                        <a:t>Mức 1: Nồng độ cồn trong máu dương và chưa vượt quá 50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a:effectLst/>
                        </a:rPr>
                        <a:t>Từ 2 triệu đồng đến 3 triệu đồng và tước bằng lái xe từ 10 tháng đến 12 tháng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879028"/>
                  </a:ext>
                </a:extLst>
              </a:tr>
              <a:tr h="1289978">
                <a:tc>
                  <a:txBody>
                    <a:bodyPr/>
                    <a:lstStyle/>
                    <a:p>
                      <a:pPr algn="just">
                        <a:lnSpc>
                          <a:spcPct val="150000"/>
                        </a:lnSpc>
                        <a:spcAft>
                          <a:spcPts val="800"/>
                        </a:spcAft>
                      </a:pPr>
                      <a:r>
                        <a:rPr lang="en-US" sz="1800" kern="100">
                          <a:effectLst/>
                        </a:rPr>
                        <a:t>Mức 2: Nồng độ cồn trong máu vượt quá 50 mg/100 ml máu và chưa vượt quá 80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a:effectLst/>
                        </a:rPr>
                        <a:t>Từ 4 triệu đồng đến 5 triệu đồng và tước bằng lái xe từ 16 tháng đến 18 tháng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868018"/>
                  </a:ext>
                </a:extLst>
              </a:tr>
              <a:tr h="1289978">
                <a:tc>
                  <a:txBody>
                    <a:bodyPr/>
                    <a:lstStyle/>
                    <a:p>
                      <a:pPr algn="just">
                        <a:lnSpc>
                          <a:spcPct val="150000"/>
                        </a:lnSpc>
                        <a:spcAft>
                          <a:spcPts val="800"/>
                        </a:spcAft>
                      </a:pPr>
                      <a:r>
                        <a:rPr lang="en-US" sz="1800" kern="100">
                          <a:effectLst/>
                        </a:rPr>
                        <a:t>Mức 3: Nồng độ cồn trong máu vượt quá 80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dirty="0" err="1">
                          <a:effectLst/>
                        </a:rPr>
                        <a:t>Từ</a:t>
                      </a:r>
                      <a:r>
                        <a:rPr lang="en-US" sz="1800" kern="100" dirty="0">
                          <a:effectLst/>
                        </a:rPr>
                        <a:t> 6 </a:t>
                      </a:r>
                      <a:r>
                        <a:rPr lang="en-US" sz="1800" kern="100" dirty="0" err="1">
                          <a:effectLst/>
                        </a:rPr>
                        <a:t>triệu</a:t>
                      </a:r>
                      <a:r>
                        <a:rPr lang="en-US" sz="1800" kern="100" dirty="0">
                          <a:effectLst/>
                        </a:rPr>
                        <a:t> </a:t>
                      </a:r>
                      <a:r>
                        <a:rPr lang="en-US" sz="1800" kern="100" dirty="0" err="1">
                          <a:effectLst/>
                        </a:rPr>
                        <a:t>đồng</a:t>
                      </a:r>
                      <a:r>
                        <a:rPr lang="en-US" sz="1800" kern="100" dirty="0">
                          <a:effectLst/>
                        </a:rPr>
                        <a:t> </a:t>
                      </a:r>
                      <a:r>
                        <a:rPr lang="en-US" sz="1800" kern="100" dirty="0" err="1">
                          <a:effectLst/>
                        </a:rPr>
                        <a:t>đến</a:t>
                      </a:r>
                      <a:r>
                        <a:rPr lang="en-US" sz="1800" kern="100" dirty="0">
                          <a:effectLst/>
                        </a:rPr>
                        <a:t> 8 </a:t>
                      </a:r>
                      <a:r>
                        <a:rPr lang="en-US" sz="1800" kern="100" dirty="0" err="1">
                          <a:effectLst/>
                        </a:rPr>
                        <a:t>triệu</a:t>
                      </a:r>
                      <a:r>
                        <a:rPr lang="en-US" sz="1800" kern="100" dirty="0">
                          <a:effectLst/>
                        </a:rPr>
                        <a:t> </a:t>
                      </a:r>
                      <a:r>
                        <a:rPr lang="en-US" sz="1800" kern="100" dirty="0" err="1">
                          <a:effectLst/>
                        </a:rPr>
                        <a:t>đồng</a:t>
                      </a:r>
                      <a:r>
                        <a:rPr lang="en-US" sz="1800" kern="100" dirty="0">
                          <a:effectLst/>
                        </a:rPr>
                        <a:t> </a:t>
                      </a:r>
                      <a:r>
                        <a:rPr lang="en-US" sz="1800" kern="100" dirty="0" err="1">
                          <a:effectLst/>
                        </a:rPr>
                        <a:t>và</a:t>
                      </a:r>
                      <a:r>
                        <a:rPr lang="en-US" sz="1800" kern="100" dirty="0">
                          <a:effectLst/>
                        </a:rPr>
                        <a:t> </a:t>
                      </a:r>
                      <a:r>
                        <a:rPr lang="en-US" sz="1800" kern="100" dirty="0" err="1">
                          <a:effectLst/>
                        </a:rPr>
                        <a:t>tước</a:t>
                      </a:r>
                      <a:r>
                        <a:rPr lang="en-US" sz="1800" kern="100" dirty="0">
                          <a:effectLst/>
                        </a:rPr>
                        <a:t> </a:t>
                      </a:r>
                      <a:r>
                        <a:rPr lang="en-US" sz="1800" kern="100" dirty="0" err="1">
                          <a:effectLst/>
                        </a:rPr>
                        <a:t>bằng</a:t>
                      </a:r>
                      <a:r>
                        <a:rPr lang="en-US" sz="1800" kern="100" dirty="0">
                          <a:effectLst/>
                        </a:rPr>
                        <a:t> </a:t>
                      </a:r>
                      <a:r>
                        <a:rPr lang="en-US" sz="1800" kern="100" dirty="0" err="1">
                          <a:effectLst/>
                        </a:rPr>
                        <a:t>lái</a:t>
                      </a:r>
                      <a:r>
                        <a:rPr lang="en-US" sz="1800" kern="100" dirty="0">
                          <a:effectLst/>
                        </a:rPr>
                        <a:t> </a:t>
                      </a:r>
                      <a:r>
                        <a:rPr lang="en-US" sz="1800" kern="100" dirty="0" err="1">
                          <a:effectLst/>
                        </a:rPr>
                        <a:t>xe</a:t>
                      </a:r>
                      <a:r>
                        <a:rPr lang="en-US" sz="1800" kern="100" dirty="0">
                          <a:effectLst/>
                        </a:rPr>
                        <a:t> </a:t>
                      </a:r>
                      <a:r>
                        <a:rPr lang="en-US" sz="1800" kern="100" dirty="0" err="1">
                          <a:effectLst/>
                        </a:rPr>
                        <a:t>từ</a:t>
                      </a:r>
                      <a:r>
                        <a:rPr lang="en-US" sz="1800" kern="100" dirty="0">
                          <a:effectLst/>
                        </a:rPr>
                        <a:t> 22 </a:t>
                      </a:r>
                      <a:r>
                        <a:rPr lang="en-US" sz="1800" kern="100" dirty="0" err="1">
                          <a:effectLst/>
                        </a:rPr>
                        <a:t>tháng</a:t>
                      </a:r>
                      <a:r>
                        <a:rPr lang="en-US" sz="1800" kern="100" dirty="0">
                          <a:effectLst/>
                        </a:rPr>
                        <a:t> </a:t>
                      </a:r>
                      <a:r>
                        <a:rPr lang="en-US" sz="1800" kern="100" dirty="0" err="1">
                          <a:effectLst/>
                        </a:rPr>
                        <a:t>đến</a:t>
                      </a:r>
                      <a:r>
                        <a:rPr lang="en-US" sz="1800" kern="100" dirty="0">
                          <a:effectLst/>
                        </a:rPr>
                        <a:t> 24 </a:t>
                      </a:r>
                      <a:r>
                        <a:rPr lang="en-US" sz="1800" kern="100" dirty="0" err="1">
                          <a:effectLst/>
                        </a:rPr>
                        <a:t>tháng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195906"/>
                  </a:ext>
                </a:extLst>
              </a:tr>
            </a:tbl>
          </a:graphicData>
        </a:graphic>
      </p:graphicFrame>
    </p:spTree>
    <p:extLst>
      <p:ext uri="{BB962C8B-B14F-4D97-AF65-F5344CB8AC3E}">
        <p14:creationId xmlns:p14="http://schemas.microsoft.com/office/powerpoint/2010/main" val="1576849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6" name="Rectangle 5">
            <a:extLst>
              <a:ext uri="{FF2B5EF4-FFF2-40B4-BE49-F238E27FC236}">
                <a16:creationId xmlns:a16="http://schemas.microsoft.com/office/drawing/2014/main" id="{545C4D9C-69F0-F1E2-8294-D9BF47F60D6D}"/>
              </a:ext>
            </a:extLst>
          </p:cNvPr>
          <p:cNvSpPr/>
          <p:nvPr/>
        </p:nvSpPr>
        <p:spPr>
          <a:xfrm>
            <a:off x="3348462" y="2911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832571E-8469-9A80-A456-3006FBCD39AA}"/>
                  </a:ext>
                </a:extLst>
              </p:cNvPr>
              <p:cNvSpPr txBox="1"/>
              <p:nvPr/>
            </p:nvSpPr>
            <p:spPr>
              <a:xfrm>
                <a:off x="599475" y="975382"/>
                <a:ext cx="5187868" cy="3735959"/>
              </a:xfrm>
              <a:prstGeom prst="rect">
                <a:avLst/>
              </a:prstGeom>
              <a:noFill/>
            </p:spPr>
            <p:txBody>
              <a:bodyPr wrap="square">
                <a:spAutoFit/>
              </a:bodyPr>
              <a:lstStyle/>
              <a:p>
                <a:pPr algn="just">
                  <a:lnSpc>
                    <a:spcPct val="150000"/>
                  </a:lnSpc>
                  <a:spcAft>
                    <a:spcPts val="800"/>
                  </a:spcAft>
                </a:pPr>
                <a:r>
                  <a:rPr lang="en-US" sz="2000" kern="100">
                    <a:effectLst/>
                    <a:latin typeface="Arial" panose="020B0604020202020204" pitchFamily="34" charset="0"/>
                    <a:ea typeface="Times New Roman" panose="02020603050405020304" pitchFamily="18" charset="0"/>
                    <a:cs typeface="Times New Roman" panose="02020603050405020304" pitchFamily="18" charset="0"/>
                  </a:rPr>
                  <a:t>Giả sử nồng độ cồn trong máu của một người sau khi uống rượu bia được tính theo công thức sau: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−0,076−0,008</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được tính theo đơn vị %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là số giờ tính từ thời điểm uống rượu bia. Hỏi 3 giờ sau khi uống rượu bia, nếu người nãy điều khiển xe gắn máy tham gia giao thông thì sẽ bị xử phạt ở mức nào?</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832571E-8469-9A80-A456-3006FBCD39AA}"/>
                  </a:ext>
                </a:extLst>
              </p:cNvPr>
              <p:cNvSpPr txBox="1">
                <a:spLocks noRot="1" noChangeAspect="1" noMove="1" noResize="1" noEditPoints="1" noAdjustHandles="1" noChangeArrowheads="1" noChangeShapeType="1" noTextEdit="1"/>
              </p:cNvSpPr>
              <p:nvPr/>
            </p:nvSpPr>
            <p:spPr>
              <a:xfrm>
                <a:off x="599475" y="975382"/>
                <a:ext cx="5187868" cy="3735959"/>
              </a:xfrm>
              <a:prstGeom prst="rect">
                <a:avLst/>
              </a:prstGeom>
              <a:blipFill>
                <a:blip r:embed="rId3"/>
                <a:stretch>
                  <a:fillRect l="-1175" r="-1293" b="-179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098DDFA-E8E5-8EC3-A693-6C75EF931E90}"/>
              </a:ext>
            </a:extLst>
          </p:cNvPr>
          <p:cNvPicPr>
            <a:picLocks noChangeAspect="1"/>
          </p:cNvPicPr>
          <p:nvPr/>
        </p:nvPicPr>
        <p:blipFill>
          <a:blip r:embed="rId4"/>
          <a:stretch>
            <a:fillRect/>
          </a:stretch>
        </p:blipFill>
        <p:spPr>
          <a:xfrm>
            <a:off x="6048188" y="1323581"/>
            <a:ext cx="2496337" cy="2496337"/>
          </a:xfrm>
          <a:prstGeom prst="rect">
            <a:avLst/>
          </a:prstGeom>
        </p:spPr>
      </p:pic>
    </p:spTree>
    <p:extLst>
      <p:ext uri="{BB962C8B-B14F-4D97-AF65-F5344CB8AC3E}">
        <p14:creationId xmlns:p14="http://schemas.microsoft.com/office/powerpoint/2010/main" val="277069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grpSp>
        <p:nvGrpSpPr>
          <p:cNvPr id="2132" name="Google Shape;2132;p41"/>
          <p:cNvGrpSpPr/>
          <p:nvPr/>
        </p:nvGrpSpPr>
        <p:grpSpPr>
          <a:xfrm>
            <a:off x="400697" y="2407535"/>
            <a:ext cx="1960537" cy="2463466"/>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 name="TextBox 6">
            <a:extLst>
              <a:ext uri="{FF2B5EF4-FFF2-40B4-BE49-F238E27FC236}">
                <a16:creationId xmlns:a16="http://schemas.microsoft.com/office/drawing/2014/main" id="{1E8669D7-A361-8FBA-EF57-931A54479417}"/>
              </a:ext>
            </a:extLst>
          </p:cNvPr>
          <p:cNvSpPr txBox="1"/>
          <p:nvPr/>
        </p:nvSpPr>
        <p:spPr>
          <a:xfrm>
            <a:off x="2466819" y="808260"/>
            <a:ext cx="6367896" cy="207960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 NHẮC LẠI VỀ THỨ TỰ TRONG TẬP HỢP SỐ THỰC</a:t>
            </a:r>
          </a:p>
        </p:txBody>
      </p:sp>
    </p:spTree>
  </p:cSld>
  <p:clrMapOvr>
    <a:masterClrMapping/>
  </p:clrMapOvr>
  <p:transition spd="med">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2" name="Google Shape;1913;p42">
            <a:extLst>
              <a:ext uri="{FF2B5EF4-FFF2-40B4-BE49-F238E27FC236}">
                <a16:creationId xmlns:a16="http://schemas.microsoft.com/office/drawing/2014/main" id="{C0377985-A705-DA12-5C38-CB2D0E0E0257}"/>
              </a:ext>
            </a:extLst>
          </p:cNvPr>
          <p:cNvSpPr/>
          <p:nvPr/>
        </p:nvSpPr>
        <p:spPr>
          <a:xfrm rot="2165">
            <a:off x="4015256" y="575977"/>
            <a:ext cx="1113485" cy="45385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883E223-D331-553B-2DF8-F6E04E80B668}"/>
                  </a:ext>
                </a:extLst>
              </p:cNvPr>
              <p:cNvSpPr txBox="1"/>
              <p:nvPr/>
            </p:nvSpPr>
            <p:spPr>
              <a:xfrm>
                <a:off x="428263" y="1030182"/>
                <a:ext cx="8287472" cy="3511602"/>
              </a:xfrm>
              <a:prstGeom prst="rect">
                <a:avLst/>
              </a:prstGeom>
              <a:noFill/>
            </p:spPr>
            <p:txBody>
              <a:bodyPr wrap="square">
                <a:spAutoFit/>
              </a:bodyPr>
              <a:lstStyle/>
              <a:p>
                <a:pPr marL="30480" marR="30480" algn="just">
                  <a:lnSpc>
                    <a:spcPct val="200000"/>
                  </a:lnSpc>
                </a:pPr>
                <a:r>
                  <a:rPr lang="fr-FR" sz="1900" dirty="0" err="1">
                    <a:solidFill>
                      <a:srgbClr val="000000"/>
                    </a:solidFill>
                    <a:effectLst/>
                    <a:latin typeface="Arial" panose="020B0604020202020204" pitchFamily="34" charset="0"/>
                    <a:ea typeface="Times New Roman" panose="02020603050405020304" pitchFamily="18" charset="0"/>
                  </a:rPr>
                  <a:t>Sau</a:t>
                </a:r>
                <a:r>
                  <a:rPr lang="fr-FR" sz="1900" dirty="0">
                    <a:solidFill>
                      <a:srgbClr val="000000"/>
                    </a:solidFill>
                    <a:effectLst/>
                    <a:latin typeface="Arial" panose="020B0604020202020204" pitchFamily="34" charset="0"/>
                    <a:ea typeface="Times New Roman" panose="02020603050405020304" pitchFamily="18" charset="0"/>
                  </a:rPr>
                  <a:t> 3 </a:t>
                </a:r>
                <a:r>
                  <a:rPr lang="fr-FR" sz="1900" dirty="0" err="1">
                    <a:solidFill>
                      <a:srgbClr val="000000"/>
                    </a:solidFill>
                    <a:effectLst/>
                    <a:latin typeface="Arial" panose="020B0604020202020204" pitchFamily="34" charset="0"/>
                    <a:ea typeface="Times New Roman" panose="02020603050405020304" pitchFamily="18" charset="0"/>
                  </a:rPr>
                  <a:t>giờ</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uống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rượu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bia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độ</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cồn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của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người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đó</a:t>
                </a:r>
                <a:r>
                  <a:rPr lang="fr-FR" sz="1900" dirty="0">
                    <a:solidFill>
                      <a:srgbClr val="000000"/>
                    </a:solidFill>
                    <a:effectLst/>
                    <a:latin typeface="Arial" panose="020B0604020202020204" pitchFamily="34" charset="0"/>
                    <a:ea typeface="Times New Roman" panose="02020603050405020304" pitchFamily="18" charset="0"/>
                  </a:rPr>
                  <a:t> là:</a:t>
                </a:r>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14:m>
                  <m:oMathPara xmlns:m="http://schemas.openxmlformats.org/officeDocument/2006/math">
                    <m:oMathParaPr>
                      <m:jc m:val="centerGroup"/>
                    </m:oMathParaPr>
                    <m:oMath xmlns:m="http://schemas.openxmlformats.org/officeDocument/2006/math">
                      <m:r>
                        <a:rPr lang="fr-FR" sz="19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9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0,076 – 0,008.3 = 0,052 (%)</m:t>
                      </m:r>
                    </m:oMath>
                  </m:oMathPara>
                </a14:m>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r>
                  <a:rPr lang="fr-FR" sz="1900" dirty="0" err="1">
                    <a:solidFill>
                      <a:srgbClr val="000000"/>
                    </a:solidFill>
                    <a:effectLst/>
                    <a:latin typeface="Arial" panose="020B0604020202020204" pitchFamily="34" charset="0"/>
                    <a:ea typeface="Times New Roman" panose="02020603050405020304" pitchFamily="18" charset="0"/>
                  </a:rPr>
                  <a:t>Tức</a:t>
                </a:r>
                <a:r>
                  <a:rPr lang="fr-FR" sz="1900" dirty="0">
                    <a:solidFill>
                      <a:srgbClr val="000000"/>
                    </a:solidFill>
                    <a:effectLst/>
                    <a:latin typeface="Arial" panose="020B0604020202020204" pitchFamily="34" charset="0"/>
                    <a:ea typeface="Times New Roman" panose="02020603050405020304" pitchFamily="18" charset="0"/>
                  </a:rPr>
                  <a:t> là, </a:t>
                </a:r>
                <a:r>
                  <a:rPr lang="fr-FR" sz="1900" dirty="0" err="1">
                    <a:solidFill>
                      <a:srgbClr val="000000"/>
                    </a:solidFill>
                    <a:effectLst/>
                    <a:latin typeface="Arial" panose="020B0604020202020204" pitchFamily="34" charset="0"/>
                    <a:ea typeface="Times New Roman" panose="02020603050405020304" pitchFamily="18" charset="0"/>
                  </a:rPr>
                  <a:t>nồng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độ</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cồn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 là 52 mg </a:t>
                </a:r>
                <a:r>
                  <a:rPr lang="fr-FR" sz="1900" dirty="0" err="1">
                    <a:solidFill>
                      <a:srgbClr val="000000"/>
                    </a:solidFill>
                    <a:effectLst/>
                    <a:latin typeface="Arial" panose="020B0604020202020204" pitchFamily="34" charset="0"/>
                    <a:ea typeface="Times New Roman" panose="02020603050405020304" pitchFamily="18" charset="0"/>
                  </a:rPr>
                  <a:t>rượu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100ml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r>
                  <a:rPr lang="fr-FR" sz="1900" dirty="0">
                    <a:solidFill>
                      <a:srgbClr val="000000"/>
                    </a:solidFill>
                    <a:effectLst/>
                    <a:latin typeface="Arial" panose="020B0604020202020204" pitchFamily="34" charset="0"/>
                    <a:ea typeface="Times New Roman" panose="02020603050405020304" pitchFamily="18" charset="0"/>
                  </a:rPr>
                  <a:t>Do 50 &lt; 52 &lt; 80 </a:t>
                </a:r>
                <a:r>
                  <a:rPr lang="fr-FR" sz="1900" dirty="0" err="1">
                    <a:solidFill>
                      <a:srgbClr val="000000"/>
                    </a:solidFill>
                    <a:effectLst/>
                    <a:latin typeface="Arial" panose="020B0604020202020204" pitchFamily="34" charset="0"/>
                    <a:ea typeface="Times New Roman" panose="02020603050405020304" pitchFamily="18" charset="0"/>
                  </a:rPr>
                  <a:t>nên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nếu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người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này</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điều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khiển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xe</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gắn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máy</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tham</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gia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giao</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thông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thì</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sẽ</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bị</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xử</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phạt</a:t>
                </a:r>
                <a:r>
                  <a:rPr lang="fr-FR" sz="1900" dirty="0">
                    <a:solidFill>
                      <a:srgbClr val="000000"/>
                    </a:solidFill>
                    <a:effectLst/>
                    <a:latin typeface="Arial" panose="020B0604020202020204" pitchFamily="34" charset="0"/>
                    <a:ea typeface="Times New Roman" panose="02020603050405020304" pitchFamily="18" charset="0"/>
                  </a:rPr>
                  <a:t> ở </a:t>
                </a:r>
                <a:r>
                  <a:rPr lang="fr-FR" sz="1900" dirty="0" err="1">
                    <a:solidFill>
                      <a:srgbClr val="000000"/>
                    </a:solidFill>
                    <a:effectLst/>
                    <a:latin typeface="Arial" panose="020B0604020202020204" pitchFamily="34" charset="0"/>
                    <a:ea typeface="Times New Roman" panose="02020603050405020304" pitchFamily="18" charset="0"/>
                  </a:rPr>
                  <a:t>mức</a:t>
                </a:r>
                <a:r>
                  <a:rPr lang="fr-FR" sz="1900" dirty="0">
                    <a:solidFill>
                      <a:srgbClr val="000000"/>
                    </a:solidFill>
                    <a:effectLst/>
                    <a:latin typeface="Arial" panose="020B0604020202020204" pitchFamily="34" charset="0"/>
                    <a:ea typeface="Times New Roman" panose="02020603050405020304" pitchFamily="18" charset="0"/>
                  </a:rPr>
                  <a:t> 2, </a:t>
                </a:r>
                <a:r>
                  <a:rPr lang="fr-FR" sz="1900" dirty="0" err="1">
                    <a:solidFill>
                      <a:srgbClr val="000000"/>
                    </a:solidFill>
                    <a:effectLst/>
                    <a:latin typeface="Arial" panose="020B0604020202020204" pitchFamily="34" charset="0"/>
                    <a:ea typeface="Times New Roman" panose="02020603050405020304" pitchFamily="18" charset="0"/>
                  </a:rPr>
                  <a:t>với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hình</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thức</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xử</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phạt</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từ</a:t>
                </a:r>
                <a:r>
                  <a:rPr lang="fr-FR" sz="1900" dirty="0">
                    <a:solidFill>
                      <a:srgbClr val="000000"/>
                    </a:solidFill>
                    <a:effectLst/>
                    <a:latin typeface="Arial" panose="020B0604020202020204" pitchFamily="34" charset="0"/>
                    <a:ea typeface="Times New Roman" panose="02020603050405020304" pitchFamily="18" charset="0"/>
                  </a:rPr>
                  <a:t> 4 </a:t>
                </a:r>
                <a:r>
                  <a:rPr lang="fr-FR" sz="1900" dirty="0" err="1">
                    <a:solidFill>
                      <a:srgbClr val="000000"/>
                    </a:solidFill>
                    <a:effectLst/>
                    <a:latin typeface="Arial" panose="020B0604020202020204" pitchFamily="34" charset="0"/>
                    <a:ea typeface="Times New Roman" panose="02020603050405020304" pitchFamily="18" charset="0"/>
                  </a:rPr>
                  <a:t>triệu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đến</a:t>
                </a:r>
                <a:r>
                  <a:rPr lang="fr-FR" sz="1900" dirty="0">
                    <a:solidFill>
                      <a:srgbClr val="000000"/>
                    </a:solidFill>
                    <a:effectLst/>
                    <a:latin typeface="Arial" panose="020B0604020202020204" pitchFamily="34" charset="0"/>
                    <a:ea typeface="Times New Roman" panose="02020603050405020304" pitchFamily="18" charset="0"/>
                  </a:rPr>
                  <a:t> 5 </a:t>
                </a:r>
                <a:r>
                  <a:rPr lang="fr-FR" sz="1900" dirty="0" err="1">
                    <a:solidFill>
                      <a:srgbClr val="000000"/>
                    </a:solidFill>
                    <a:effectLst/>
                    <a:latin typeface="Arial" panose="020B0604020202020204" pitchFamily="34" charset="0"/>
                    <a:ea typeface="Times New Roman" panose="02020603050405020304" pitchFamily="18" charset="0"/>
                  </a:rPr>
                  <a:t>triệu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và</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tước</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bằng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lái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xe</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từ</a:t>
                </a:r>
                <a:r>
                  <a:rPr lang="fr-FR" sz="1900" dirty="0">
                    <a:solidFill>
                      <a:srgbClr val="000000"/>
                    </a:solidFill>
                    <a:effectLst/>
                    <a:latin typeface="Arial" panose="020B0604020202020204" pitchFamily="34" charset="0"/>
                    <a:ea typeface="Times New Roman" panose="02020603050405020304" pitchFamily="18" charset="0"/>
                  </a:rPr>
                  <a:t> 16 </a:t>
                </a:r>
                <a:r>
                  <a:rPr lang="fr-FR" sz="1900" dirty="0" err="1">
                    <a:solidFill>
                      <a:srgbClr val="000000"/>
                    </a:solidFill>
                    <a:effectLst/>
                    <a:latin typeface="Arial" panose="020B0604020202020204" pitchFamily="34" charset="0"/>
                    <a:ea typeface="Times New Roman" panose="02020603050405020304" pitchFamily="18" charset="0"/>
                  </a:rPr>
                  <a:t>tháng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đến</a:t>
                </a:r>
                <a:r>
                  <a:rPr lang="fr-FR" sz="1900" dirty="0">
                    <a:solidFill>
                      <a:srgbClr val="000000"/>
                    </a:solidFill>
                    <a:effectLst/>
                    <a:latin typeface="Arial" panose="020B0604020202020204" pitchFamily="34" charset="0"/>
                    <a:ea typeface="Times New Roman" panose="02020603050405020304" pitchFamily="18" charset="0"/>
                  </a:rPr>
                  <a:t> 18 </a:t>
                </a:r>
                <a:r>
                  <a:rPr lang="fr-FR" sz="1900" dirty="0" err="1">
                    <a:solidFill>
                      <a:srgbClr val="000000"/>
                    </a:solidFill>
                    <a:effectLst/>
                    <a:latin typeface="Arial" panose="020B0604020202020204" pitchFamily="34" charset="0"/>
                    <a:ea typeface="Times New Roman" panose="02020603050405020304" pitchFamily="18" charset="0"/>
                  </a:rPr>
                  <a:t>tháng</a:t>
                </a:r>
                <a:r>
                  <a:rPr lang="fr-FR" sz="1900" dirty="0">
                    <a:solidFill>
                      <a:srgbClr val="000000"/>
                    </a:solidFill>
                    <a:effectLst/>
                    <a:latin typeface="Arial" panose="020B0604020202020204" pitchFamily="34"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2883E223-D331-553B-2DF8-F6E04E80B668}"/>
                  </a:ext>
                </a:extLst>
              </p:cNvPr>
              <p:cNvSpPr txBox="1">
                <a:spLocks noRot="1" noChangeAspect="1" noMove="1" noResize="1" noEditPoints="1" noAdjustHandles="1" noChangeArrowheads="1" noChangeShapeType="1" noTextEdit="1"/>
              </p:cNvSpPr>
              <p:nvPr/>
            </p:nvSpPr>
            <p:spPr>
              <a:xfrm>
                <a:off x="428263" y="1030182"/>
                <a:ext cx="8287472" cy="3511602"/>
              </a:xfrm>
              <a:prstGeom prst="rect">
                <a:avLst/>
              </a:prstGeom>
              <a:blipFill>
                <a:blip r:embed="rId3"/>
                <a:stretch>
                  <a:fillRect l="-294" r="-294" b="-1910"/>
                </a:stretch>
              </a:blipFill>
            </p:spPr>
            <p:txBody>
              <a:bodyPr/>
              <a:lstStyle/>
              <a:p>
                <a:r>
                  <a:rPr lang="en-US">
                    <a:noFill/>
                  </a:rPr>
                  <a:t> </a:t>
                </a:r>
              </a:p>
            </p:txBody>
          </p:sp>
        </mc:Fallback>
      </mc:AlternateContent>
    </p:spTree>
    <p:extLst>
      <p:ext uri="{BB962C8B-B14F-4D97-AF65-F5344CB8AC3E}">
        <p14:creationId xmlns:p14="http://schemas.microsoft.com/office/powerpoint/2010/main" val="2851942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4" name="Google Shape;911;p39">
            <a:extLst>
              <a:ext uri="{FF2B5EF4-FFF2-40B4-BE49-F238E27FC236}">
                <a16:creationId xmlns:a16="http://schemas.microsoft.com/office/drawing/2014/main" id="{E948CFAE-2FD0-45E6-27A8-F52235E48B43}"/>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9B4E622E-CC98-971A-0CE1-C53D0F7908A0}"/>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id="{46DBD4EF-497E-A793-FCEC-068B7E71C416}"/>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D6463CE1-B6A2-172B-43FA-79D58006F369}"/>
              </a:ext>
            </a:extLst>
          </p:cNvPr>
          <p:cNvSpPr/>
          <p:nvPr/>
        </p:nvSpPr>
        <p:spPr>
          <a:xfrm>
            <a:off x="1008390" y="3124274"/>
            <a:ext cx="7413759"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Bất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trình</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bậc</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một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ẩn</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14"/>
        <p:cNvGrpSpPr/>
        <p:nvPr/>
      </p:nvGrpSpPr>
      <p:grpSpPr>
        <a:xfrm>
          <a:off x="0" y="0"/>
          <a:ext cx="0" cy="0"/>
          <a:chOff x="0" y="0"/>
          <a:chExt cx="0" cy="0"/>
        </a:xfrm>
      </p:grpSpPr>
      <p:grpSp>
        <p:nvGrpSpPr>
          <p:cNvPr id="3544" name="Google Shape;3544;p71"/>
          <p:cNvGrpSpPr/>
          <p:nvPr/>
        </p:nvGrpSpPr>
        <p:grpSpPr>
          <a:xfrm>
            <a:off x="584525" y="2571750"/>
            <a:ext cx="1753561" cy="2111750"/>
            <a:chOff x="584525" y="-7325"/>
            <a:chExt cx="4031575" cy="4690825"/>
          </a:xfrm>
        </p:grpSpPr>
        <p:sp>
          <p:nvSpPr>
            <p:cNvPr id="3545" name="Google Shape;3545;p71"/>
            <p:cNvSpPr/>
            <p:nvPr/>
          </p:nvSpPr>
          <p:spPr>
            <a:xfrm>
              <a:off x="584525" y="2156200"/>
              <a:ext cx="257400" cy="257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1"/>
            <p:cNvSpPr/>
            <p:nvPr/>
          </p:nvSpPr>
          <p:spPr>
            <a:xfrm>
              <a:off x="2422050" y="1888847"/>
              <a:ext cx="257400" cy="257400"/>
            </a:xfrm>
            <a:prstGeom prst="mathMin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1"/>
            <p:cNvSpPr/>
            <p:nvPr/>
          </p:nvSpPr>
          <p:spPr>
            <a:xfrm>
              <a:off x="4358700" y="2525700"/>
              <a:ext cx="257400" cy="2574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1"/>
            <p:cNvSpPr/>
            <p:nvPr/>
          </p:nvSpPr>
          <p:spPr>
            <a:xfrm>
              <a:off x="1816375" y="94585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1"/>
            <p:cNvSpPr/>
            <p:nvPr/>
          </p:nvSpPr>
          <p:spPr>
            <a:xfrm>
              <a:off x="962457"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1"/>
            <p:cNvSpPr/>
            <p:nvPr/>
          </p:nvSpPr>
          <p:spPr>
            <a:xfrm>
              <a:off x="2745395"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1" name="Google Shape;3551;p71"/>
            <p:cNvGrpSpPr/>
            <p:nvPr/>
          </p:nvGrpSpPr>
          <p:grpSpPr>
            <a:xfrm>
              <a:off x="713218" y="2525700"/>
              <a:ext cx="1796891" cy="2078304"/>
              <a:chOff x="3809440" y="119922"/>
              <a:chExt cx="720803" cy="833689"/>
            </a:xfrm>
          </p:grpSpPr>
          <p:sp>
            <p:nvSpPr>
              <p:cNvPr id="3552" name="Google Shape;3552;p7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71"/>
            <p:cNvGrpSpPr/>
            <p:nvPr/>
          </p:nvGrpSpPr>
          <p:grpSpPr>
            <a:xfrm>
              <a:off x="2510095" y="2448481"/>
              <a:ext cx="1772174" cy="2155517"/>
              <a:chOff x="2903598" y="83200"/>
              <a:chExt cx="710888" cy="864663"/>
            </a:xfrm>
          </p:grpSpPr>
          <p:sp>
            <p:nvSpPr>
              <p:cNvPr id="3598" name="Google Shape;3598;p71"/>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1"/>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1"/>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1"/>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1"/>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1"/>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1"/>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1"/>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1"/>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1"/>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1"/>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1"/>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1"/>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1"/>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1"/>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1"/>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1"/>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1"/>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1"/>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1"/>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1"/>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1"/>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1"/>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1"/>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1"/>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1"/>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1"/>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1"/>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1"/>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1"/>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1"/>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1"/>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1"/>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1"/>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1"/>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1"/>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1"/>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1"/>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1"/>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1"/>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1"/>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1"/>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1"/>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1"/>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1"/>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1"/>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1"/>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1"/>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1"/>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1"/>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1"/>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1"/>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71"/>
            <p:cNvGrpSpPr/>
            <p:nvPr/>
          </p:nvGrpSpPr>
          <p:grpSpPr>
            <a:xfrm>
              <a:off x="2510108" y="437442"/>
              <a:ext cx="554708" cy="888861"/>
              <a:chOff x="5029670" y="1742067"/>
              <a:chExt cx="554708" cy="888861"/>
            </a:xfrm>
          </p:grpSpPr>
          <p:sp>
            <p:nvSpPr>
              <p:cNvPr id="3653" name="Google Shape;3653;p7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71"/>
            <p:cNvGrpSpPr/>
            <p:nvPr/>
          </p:nvGrpSpPr>
          <p:grpSpPr>
            <a:xfrm>
              <a:off x="3539709" y="945841"/>
              <a:ext cx="577117" cy="523110"/>
              <a:chOff x="5752459" y="1744741"/>
              <a:chExt cx="577117" cy="523110"/>
            </a:xfrm>
          </p:grpSpPr>
          <p:sp>
            <p:nvSpPr>
              <p:cNvPr id="3662" name="Google Shape;3662;p7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71"/>
              <p:cNvGrpSpPr/>
              <p:nvPr/>
            </p:nvGrpSpPr>
            <p:grpSpPr>
              <a:xfrm>
                <a:off x="5876129" y="1859008"/>
                <a:ext cx="343285" cy="332191"/>
                <a:chOff x="5876129" y="1859008"/>
                <a:chExt cx="343285" cy="332191"/>
              </a:xfrm>
            </p:grpSpPr>
            <p:sp>
              <p:nvSpPr>
                <p:cNvPr id="3665" name="Google Shape;3665;p7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9" name="Google Shape;3669;p71"/>
            <p:cNvGrpSpPr/>
            <p:nvPr/>
          </p:nvGrpSpPr>
          <p:grpSpPr>
            <a:xfrm>
              <a:off x="786557" y="631054"/>
              <a:ext cx="554735" cy="395437"/>
              <a:chOff x="5497632" y="1159795"/>
              <a:chExt cx="679822" cy="484604"/>
            </a:xfrm>
          </p:grpSpPr>
          <p:sp>
            <p:nvSpPr>
              <p:cNvPr id="3670" name="Google Shape;3670;p7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71"/>
            <p:cNvGrpSpPr/>
            <p:nvPr/>
          </p:nvGrpSpPr>
          <p:grpSpPr>
            <a:xfrm>
              <a:off x="1092848" y="1451769"/>
              <a:ext cx="793012" cy="798961"/>
              <a:chOff x="2235848" y="1207369"/>
              <a:chExt cx="793012" cy="798961"/>
            </a:xfrm>
          </p:grpSpPr>
          <p:sp>
            <p:nvSpPr>
              <p:cNvPr id="3675" name="Google Shape;3675;p7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71"/>
              <p:cNvGrpSpPr/>
              <p:nvPr/>
            </p:nvGrpSpPr>
            <p:grpSpPr>
              <a:xfrm>
                <a:off x="2291377" y="1249060"/>
                <a:ext cx="678668" cy="431239"/>
                <a:chOff x="2291377" y="1249060"/>
                <a:chExt cx="678668" cy="431239"/>
              </a:xfrm>
            </p:grpSpPr>
            <p:sp>
              <p:nvSpPr>
                <p:cNvPr id="3678" name="Google Shape;3678;p7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01" name="Google Shape;3701;p71"/>
            <p:cNvSpPr/>
            <p:nvPr/>
          </p:nvSpPr>
          <p:spPr>
            <a:xfrm>
              <a:off x="3612175" y="-7325"/>
              <a:ext cx="981800" cy="2238825"/>
            </a:xfrm>
            <a:custGeom>
              <a:avLst/>
              <a:gdLst/>
              <a:ahLst/>
              <a:cxnLst/>
              <a:rect l="l" t="t" r="r" b="b"/>
              <a:pathLst>
                <a:path w="39272" h="89553" extrusionOk="0">
                  <a:moveTo>
                    <a:pt x="0" y="80889"/>
                  </a:moveTo>
                  <a:cubicBezTo>
                    <a:pt x="1972" y="85822"/>
                    <a:pt x="8210" y="90047"/>
                    <a:pt x="13481" y="89388"/>
                  </a:cubicBezTo>
                  <a:cubicBezTo>
                    <a:pt x="19044" y="88693"/>
                    <a:pt x="24312" y="83570"/>
                    <a:pt x="26084" y="78251"/>
                  </a:cubicBezTo>
                  <a:cubicBezTo>
                    <a:pt x="27977" y="72570"/>
                    <a:pt x="26544" y="66219"/>
                    <a:pt x="27842" y="60374"/>
                  </a:cubicBezTo>
                  <a:cubicBezTo>
                    <a:pt x="29638" y="52291"/>
                    <a:pt x="35224" y="45167"/>
                    <a:pt x="36048" y="36928"/>
                  </a:cubicBezTo>
                  <a:cubicBezTo>
                    <a:pt x="37277" y="24633"/>
                    <a:pt x="32418" y="10281"/>
                    <a:pt x="39272" y="0"/>
                  </a:cubicBezTo>
                </a:path>
              </a:pathLst>
            </a:custGeom>
            <a:noFill/>
            <a:ln w="9525" cap="flat" cmpd="sng">
              <a:solidFill>
                <a:schemeClr val="dk1"/>
              </a:solidFill>
              <a:prstDash val="dash"/>
              <a:round/>
              <a:headEnd type="none" w="med" len="med"/>
              <a:tailEnd type="none" w="med" len="med"/>
            </a:ln>
          </p:spPr>
        </p:sp>
        <p:grpSp>
          <p:nvGrpSpPr>
            <p:cNvPr id="3702" name="Google Shape;3702;p71"/>
            <p:cNvGrpSpPr/>
            <p:nvPr/>
          </p:nvGrpSpPr>
          <p:grpSpPr>
            <a:xfrm>
              <a:off x="3319039" y="1881112"/>
              <a:ext cx="449839" cy="272894"/>
              <a:chOff x="3319039" y="1881112"/>
              <a:chExt cx="449839" cy="272894"/>
            </a:xfrm>
          </p:grpSpPr>
          <p:sp>
            <p:nvSpPr>
              <p:cNvPr id="3703" name="Google Shape;3703;p71"/>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1"/>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1"/>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0C6AAF84-D3F6-2BFB-8670-D3291EE4489D}"/>
              </a:ext>
            </a:extLst>
          </p:cNvPr>
          <p:cNvSpPr/>
          <p:nvPr/>
        </p:nvSpPr>
        <p:spPr>
          <a:xfrm>
            <a:off x="4352082" y="3369237"/>
            <a:ext cx="4294208" cy="8901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A22B16-E08A-77B8-D78D-9CDD1468260D}"/>
              </a:ext>
            </a:extLst>
          </p:cNvPr>
          <p:cNvSpPr txBox="1"/>
          <p:nvPr/>
        </p:nvSpPr>
        <p:spPr>
          <a:xfrm>
            <a:off x="2317649" y="1020134"/>
            <a:ext cx="6140721" cy="2876493"/>
          </a:xfrm>
          <a:prstGeom prst="rect">
            <a:avLst/>
          </a:prstGeom>
          <a:noFill/>
        </p:spPr>
        <p:txBody>
          <a:bodyPr wrap="square">
            <a:spAutoFit/>
          </a:bodyPr>
          <a:lstStyle/>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ĐÃ CHÚ Ý LẮNG NGHE, HẸN GẶP LẠI!</a:t>
            </a: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659035"/>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tx1">
                    <a:lumMod val="40000"/>
                    <a:lumOff val="60000"/>
                  </a:schemeClr>
                </a:solidFill>
                <a:latin typeface="+mj-lt"/>
              </a:rPr>
              <a:t>G</a:t>
            </a:r>
            <a:r>
              <a:rPr lang="en" sz="3000" b="1" dirty="0">
                <a:solidFill>
                  <a:schemeClr val="tx1">
                    <a:lumMod val="40000"/>
                    <a:lumOff val="60000"/>
                  </a:schemeClr>
                </a:solidFill>
                <a:latin typeface="+mj-lt"/>
              </a:rPr>
              <a:t>hi nhớ</a:t>
            </a:r>
            <a:endParaRPr sz="30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018573" y="1276033"/>
                <a:ext cx="7511968" cy="2922082"/>
              </a:xfrm>
              <a:prstGeom prst="rect">
                <a:avLst/>
              </a:prstGeom>
              <a:noFill/>
            </p:spPr>
            <p:txBody>
              <a:bodyPr wrap="square">
                <a:spAutoFit/>
              </a:bodyPr>
              <a:lstStyle/>
              <a:p>
                <a:pPr algn="just">
                  <a:lnSpc>
                    <a:spcPct val="20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Trong hai số thực khác nhau luôn có một số nhỏ hơn số kia.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Nếu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nhỏ hơn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thì ta viết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da-DK"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da-DK"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Số thực lớn hơn 0 gọi là số thực dương.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Số thực nhỏ hơn 0 gọi là số thực âm.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018573" y="1276033"/>
                <a:ext cx="7511968" cy="2922082"/>
              </a:xfrm>
              <a:prstGeom prst="rect">
                <a:avLst/>
              </a:prstGeom>
              <a:blipFill>
                <a:blip r:embed="rId3"/>
                <a:stretch>
                  <a:fillRect l="-893" b="-2708"/>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659035"/>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tx1">
                    <a:lumMod val="40000"/>
                    <a:lumOff val="60000"/>
                  </a:schemeClr>
                </a:solidFill>
                <a:latin typeface="+mj-lt"/>
              </a:rPr>
              <a:t>G</a:t>
            </a:r>
            <a:r>
              <a:rPr lang="en" sz="3000" b="1" dirty="0">
                <a:solidFill>
                  <a:schemeClr val="tx1">
                    <a:lumMod val="40000"/>
                    <a:lumOff val="60000"/>
                  </a:schemeClr>
                </a:solidFill>
                <a:latin typeface="+mj-lt"/>
              </a:rPr>
              <a:t>hi nhớ</a:t>
            </a:r>
            <a:endParaRPr sz="30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024361" y="1368630"/>
                <a:ext cx="7511968" cy="3268331"/>
              </a:xfrm>
              <a:prstGeom prst="rect">
                <a:avLst/>
              </a:prstGeom>
              <a:noFill/>
            </p:spPr>
            <p:txBody>
              <a:bodyPr wrap="square">
                <a:spAutoFit/>
              </a:bodyPr>
              <a:lstStyle/>
              <a:p>
                <a:pPr marL="457200" algn="just">
                  <a:lnSpc>
                    <a:spcPct val="150000"/>
                  </a:lnSpc>
                  <a:spcBef>
                    <a:spcPts val="600"/>
                  </a:spcBef>
                  <a:spcAft>
                    <a:spcPts val="600"/>
                  </a:spcAft>
                  <a:tabLst>
                    <a:tab pos="168275" algn="l"/>
                  </a:tabLs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kết quả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Trên trục số nằm ngang, nếu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nằm bên trái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lnSpc>
                    <a:spcPct val="150000"/>
                  </a:lnSpc>
                  <a:spcBef>
                    <a:spcPts val="600"/>
                  </a:spcBef>
                  <a:spcAft>
                    <a:spcPts val="600"/>
                  </a:spcAft>
                  <a:buFont typeface="Symbol" panose="05050102010706020507" pitchFamily="18" charset="2"/>
                  <a:buChar char=""/>
                  <a:tabLst>
                    <a:tab pos="168275" algn="l"/>
                  </a:tabLst>
                </a:pPr>
                <a:endParaRPr lang="pt-BR"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024361" y="1368630"/>
                <a:ext cx="7511968" cy="3268331"/>
              </a:xfrm>
              <a:prstGeom prst="rect">
                <a:avLst/>
              </a:prstGeom>
              <a:blipFill>
                <a:blip r:embed="rId3"/>
                <a:stretch>
                  <a:fillRect l="-893" r="-893" b="-242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C619AE4-C0AA-FC72-4EDD-DA8130BE3A5E}"/>
              </a:ext>
            </a:extLst>
          </p:cNvPr>
          <p:cNvPicPr>
            <a:picLocks noChangeAspect="1"/>
          </p:cNvPicPr>
          <p:nvPr/>
        </p:nvPicPr>
        <p:blipFill>
          <a:blip r:embed="rId4"/>
          <a:stretch>
            <a:fillRect/>
          </a:stretch>
        </p:blipFill>
        <p:spPr>
          <a:xfrm>
            <a:off x="2599803" y="3104235"/>
            <a:ext cx="4361084" cy="735933"/>
          </a:xfrm>
          <a:prstGeom prst="rect">
            <a:avLst/>
          </a:prstGeom>
        </p:spPr>
      </p:pic>
    </p:spTree>
    <p:extLst>
      <p:ext uri="{BB962C8B-B14F-4D97-AF65-F5344CB8AC3E}">
        <p14:creationId xmlns:p14="http://schemas.microsoft.com/office/powerpoint/2010/main" val="459819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307939" y="374866"/>
                <a:ext cx="7268901" cy="4393767"/>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168275"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dấu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168275"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dấu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Ngoài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rad>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e>
                    </m:rad>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307939" y="374866"/>
                <a:ext cx="7268901" cy="4393767"/>
              </a:xfrm>
              <a:prstGeom prst="rect">
                <a:avLst/>
              </a:prstGeom>
              <a:blipFill>
                <a:blip r:embed="rId3"/>
                <a:stretch>
                  <a:fillRect l="-923" r="-839" b="-1526"/>
                </a:stretch>
              </a:blipFill>
            </p:spPr>
            <p:txBody>
              <a:bodyPr/>
              <a:lstStyle/>
              <a:p>
                <a:r>
                  <a:rPr lang="en-US">
                    <a:noFill/>
                  </a:rPr>
                  <a:t> </a:t>
                </a:r>
              </a:p>
            </p:txBody>
          </p:sp>
        </mc:Fallback>
      </mc:AlternateContent>
    </p:spTree>
    <p:extLst>
      <p:ext uri="{BB962C8B-B14F-4D97-AF65-F5344CB8AC3E}">
        <p14:creationId xmlns:p14="http://schemas.microsoft.com/office/powerpoint/2010/main" val="974031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4461</Words>
  <Application>Microsoft Office PowerPoint</Application>
  <PresentationFormat>On-screen Show (16:9)</PresentationFormat>
  <Paragraphs>363</Paragraphs>
  <Slides>62</Slides>
  <Notes>59</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62</vt:i4>
      </vt:variant>
    </vt:vector>
  </HeadingPairs>
  <TitlesOfParts>
    <vt:vector size="80" baseType="lpstr">
      <vt:lpstr>Calibri</vt:lpstr>
      <vt:lpstr>Nunito Light</vt:lpstr>
      <vt:lpstr>DM Sans</vt:lpstr>
      <vt:lpstr>Calibri Light</vt:lpstr>
      <vt:lpstr>Cambria Math</vt:lpstr>
      <vt:lpstr>DengXian</vt:lpstr>
      <vt:lpstr>Figtree Light</vt:lpstr>
      <vt:lpstr>Maven Pro ExtraBold</vt:lpstr>
      <vt:lpstr>Figtree</vt:lpstr>
      <vt:lpstr>Arial</vt:lpstr>
      <vt:lpstr>Anaheim</vt:lpstr>
      <vt:lpstr>Wingdings</vt:lpstr>
      <vt:lpstr>Symbol</vt:lpstr>
      <vt:lpstr>Times New Roman</vt:lpstr>
      <vt:lpstr>Arial (Body)</vt:lpstr>
      <vt:lpstr>Maven Pro SemiBold</vt:lpstr>
      <vt:lpstr>Addition and Subtraction with Multi-digit Numbers - Mathematics - 4th Grade by Slidesgo</vt:lpstr>
      <vt:lpstr>Office Theme</vt:lpstr>
      <vt:lpstr>PowerPoint Presentation</vt:lpstr>
      <vt:lpstr>KHỞI ĐỘNG</vt:lpstr>
      <vt:lpstr>KHỞI ĐỘNG</vt:lpstr>
      <vt:lpstr>PowerPoint Presentation</vt:lpstr>
      <vt:lpstr>NỘI DUNG BÀI HỌC</vt:lpstr>
      <vt:lpstr>PowerPoint Presentation</vt:lpstr>
      <vt:lpstr>Ghi nhớ</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Ghi nhớ</vt:lpstr>
      <vt:lpstr>PowerPoint Presentation</vt:lpstr>
      <vt:lpstr>PowerPoint Presentation</vt:lpstr>
      <vt:lpstr>Ghi nhớ</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tuyết nguyễn thị ánh</dc:creator>
  <cp:lastModifiedBy>tuyết nguyễn thị ánh</cp:lastModifiedBy>
  <cp:revision>2</cp:revision>
  <dcterms:modified xsi:type="dcterms:W3CDTF">2024-07-03T16:28:46Z</dcterms:modified>
</cp:coreProperties>
</file>