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2" r:id="rId2"/>
    <p:sldId id="257" r:id="rId3"/>
    <p:sldId id="261" r:id="rId4"/>
    <p:sldId id="260" r:id="rId5"/>
    <p:sldId id="256" r:id="rId6"/>
    <p:sldId id="268" r:id="rId7"/>
    <p:sldId id="259" r:id="rId8"/>
    <p:sldId id="263" r:id="rId9"/>
    <p:sldId id="282" r:id="rId10"/>
    <p:sldId id="274" r:id="rId11"/>
    <p:sldId id="273" r:id="rId12"/>
    <p:sldId id="290" r:id="rId13"/>
    <p:sldId id="275" r:id="rId14"/>
    <p:sldId id="277" r:id="rId15"/>
    <p:sldId id="278" r:id="rId16"/>
    <p:sldId id="279" r:id="rId17"/>
    <p:sldId id="289" r:id="rId18"/>
    <p:sldId id="286" r:id="rId19"/>
    <p:sldId id="287" r:id="rId20"/>
    <p:sldId id="283" r:id="rId21"/>
    <p:sldId id="284" r:id="rId22"/>
    <p:sldId id="276" r:id="rId23"/>
    <p:sldId id="258"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6" d="100"/>
          <a:sy n="86" d="100"/>
        </p:scale>
        <p:origin x="106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065426-3C78-4C24-BC54-69A1B6CD6D47}" type="datetimeFigureOut">
              <a:rPr lang="vi-VN" smtClean="0"/>
              <a:t>05/02/2025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4CF852-4BAB-4344-B974-08A1E263924E}" type="slidenum">
              <a:rPr lang="vi-VN" smtClean="0"/>
              <a:t>‹#›</a:t>
            </a:fld>
            <a:endParaRPr lang="vi-VN"/>
          </a:p>
        </p:txBody>
      </p:sp>
    </p:spTree>
    <p:extLst>
      <p:ext uri="{BB962C8B-B14F-4D97-AF65-F5344CB8AC3E}">
        <p14:creationId xmlns:p14="http://schemas.microsoft.com/office/powerpoint/2010/main" val="86581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50c657215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50c657215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5985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527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1105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fontAlgn="base">
              <a:spcBef>
                <a:spcPct val="0"/>
              </a:spcBef>
              <a:spcAft>
                <a:spcPct val="0"/>
              </a:spcAft>
            </a:pPr>
            <a:fld id="{B8EF9BF6-4E96-4F48-AC18-F79A79C0FDD4}" type="slidenum">
              <a:rPr lang="zh-CN" altLang="en-US" smtClean="0">
                <a:latin typeface="Calibri" panose="020F0502020204030204" pitchFamily="34" charset="0"/>
                <a:ea typeface="SimSun" panose="02010600030101010101" pitchFamily="2" charset="-122"/>
              </a:rPr>
              <a:pPr fontAlgn="base">
                <a:spcBef>
                  <a:spcPct val="0"/>
                </a:spcBef>
                <a:spcAft>
                  <a:spcPct val="0"/>
                </a:spcAft>
              </a:pPr>
              <a:t>17</a:t>
            </a:fld>
            <a:endParaRPr lang="zh-CN" altLang="en-US" smtClean="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285112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1167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fontAlgn="base">
              <a:spcBef>
                <a:spcPct val="0"/>
              </a:spcBef>
              <a:spcAft>
                <a:spcPct val="0"/>
              </a:spcAft>
            </a:pPr>
            <a:fld id="{0321061C-0F64-4CE0-82A9-1EF6BBBA9DC4}" type="slidenum">
              <a:rPr lang="zh-CN" altLang="en-US" smtClean="0">
                <a:latin typeface="Calibri" panose="020F0502020204030204" pitchFamily="34" charset="0"/>
                <a:ea typeface="SimSun" panose="02010600030101010101" pitchFamily="2" charset="-122"/>
              </a:rPr>
              <a:pPr fontAlgn="base">
                <a:spcBef>
                  <a:spcPct val="0"/>
                </a:spcBef>
                <a:spcAft>
                  <a:spcPct val="0"/>
                </a:spcAft>
              </a:pPr>
              <a:t>18</a:t>
            </a:fld>
            <a:endParaRPr lang="zh-CN" altLang="en-US" smtClean="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894552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1146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fontAlgn="base">
              <a:spcBef>
                <a:spcPct val="0"/>
              </a:spcBef>
              <a:spcAft>
                <a:spcPct val="0"/>
              </a:spcAft>
            </a:pPr>
            <a:fld id="{DDE437B9-FC70-4B2C-AA92-9CCC454F0B2F}" type="slidenum">
              <a:rPr lang="zh-CN" altLang="en-US" smtClean="0">
                <a:latin typeface="Calibri" panose="020F0502020204030204" pitchFamily="34" charset="0"/>
                <a:ea typeface="SimSun" panose="02010600030101010101" pitchFamily="2" charset="-122"/>
              </a:rPr>
              <a:pPr fontAlgn="base">
                <a:spcBef>
                  <a:spcPct val="0"/>
                </a:spcBef>
                <a:spcAft>
                  <a:spcPct val="0"/>
                </a:spcAft>
              </a:pPr>
              <a:t>19</a:t>
            </a:fld>
            <a:endParaRPr lang="zh-CN" altLang="en-US" smtClean="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2382172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1228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fontAlgn="base">
              <a:spcBef>
                <a:spcPct val="0"/>
              </a:spcBef>
              <a:spcAft>
                <a:spcPct val="0"/>
              </a:spcAft>
            </a:pPr>
            <a:fld id="{20AF8DBD-12E4-44B2-AA7A-A9308FAB21CE}" type="slidenum">
              <a:rPr lang="zh-CN" altLang="en-US" smtClean="0">
                <a:latin typeface="Calibri" panose="020F0502020204030204" pitchFamily="34" charset="0"/>
                <a:ea typeface="SimSun" panose="02010600030101010101" pitchFamily="2" charset="-122"/>
              </a:rPr>
              <a:pPr fontAlgn="base">
                <a:spcBef>
                  <a:spcPct val="0"/>
                </a:spcBef>
                <a:spcAft>
                  <a:spcPct val="0"/>
                </a:spcAft>
              </a:pPr>
              <a:t>20</a:t>
            </a:fld>
            <a:endParaRPr lang="zh-CN" altLang="en-US" smtClean="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1207211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1249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fontAlgn="base">
              <a:spcBef>
                <a:spcPct val="0"/>
              </a:spcBef>
              <a:spcAft>
                <a:spcPct val="0"/>
              </a:spcAft>
            </a:pPr>
            <a:fld id="{05EE8F3B-F2FF-4848-B436-2B4E9A19D88F}" type="slidenum">
              <a:rPr lang="zh-CN" altLang="en-US" smtClean="0">
                <a:latin typeface="Calibri" panose="020F0502020204030204" pitchFamily="34" charset="0"/>
                <a:ea typeface="SimSun" panose="02010600030101010101" pitchFamily="2" charset="-122"/>
              </a:rPr>
              <a:pPr fontAlgn="base">
                <a:spcBef>
                  <a:spcPct val="0"/>
                </a:spcBef>
                <a:spcAft>
                  <a:spcPct val="0"/>
                </a:spcAft>
              </a:pPr>
              <a:t>21</a:t>
            </a:fld>
            <a:endParaRPr lang="zh-CN" altLang="en-US" smtClean="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2619031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139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2765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fontAlgn="base">
              <a:spcBef>
                <a:spcPct val="0"/>
              </a:spcBef>
              <a:spcAft>
                <a:spcPct val="0"/>
              </a:spcAft>
            </a:pPr>
            <a:fld id="{DFA7BB19-2791-40F7-851D-B6E469AA3C40}" type="slidenum">
              <a:rPr lang="zh-CN" altLang="en-US" smtClean="0">
                <a:latin typeface="Calibri" panose="020F0502020204030204" pitchFamily="34" charset="0"/>
                <a:ea typeface="SimSun" panose="02010600030101010101" pitchFamily="2" charset="-122"/>
              </a:rPr>
              <a:pPr fontAlgn="base">
                <a:spcBef>
                  <a:spcPct val="0"/>
                </a:spcBef>
                <a:spcAft>
                  <a:spcPct val="0"/>
                </a:spcAft>
              </a:pPr>
              <a:t>6</a:t>
            </a:fld>
            <a:endParaRPr lang="zh-CN" altLang="en-US">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882887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smtClean="0"/>
          </a:p>
        </p:txBody>
      </p:sp>
      <p:sp>
        <p:nvSpPr>
          <p:cNvPr id="542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fontAlgn="base">
              <a:spcBef>
                <a:spcPct val="0"/>
              </a:spcBef>
              <a:spcAft>
                <a:spcPct val="0"/>
              </a:spcAft>
            </a:pPr>
            <a:fld id="{5E679385-71FA-449E-81B2-0B6C625419D7}" type="slidenum">
              <a:rPr lang="zh-CN" altLang="en-US" smtClean="0">
                <a:latin typeface="Calibri" panose="020F0502020204030204" pitchFamily="34" charset="0"/>
                <a:ea typeface="SimSun" panose="02010600030101010101" pitchFamily="2" charset="-122"/>
              </a:rPr>
              <a:pPr fontAlgn="base">
                <a:spcBef>
                  <a:spcPct val="0"/>
                </a:spcBef>
                <a:spcAft>
                  <a:spcPct val="0"/>
                </a:spcAft>
              </a:pPr>
              <a:t>9</a:t>
            </a:fld>
            <a:endParaRPr lang="zh-CN" altLang="en-US" smtClean="0">
              <a:latin typeface="Calibri" panose="020F0502020204030204" pitchFamily="34" charset="0"/>
              <a:ea typeface="SimSun" panose="02010600030101010101" pitchFamily="2" charset="-122"/>
            </a:endParaRPr>
          </a:p>
        </p:txBody>
      </p:sp>
    </p:spTree>
    <p:extLst>
      <p:ext uri="{BB962C8B-B14F-4D97-AF65-F5344CB8AC3E}">
        <p14:creationId xmlns:p14="http://schemas.microsoft.com/office/powerpoint/2010/main" val="85383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1636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622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125d80b419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125d80b419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1399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125d80b41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125d80b41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27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125d80b419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125d80b419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5061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125d80b419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125d80b419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163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ADDA16-DCA1-EBC7-F848-47E77F2BFB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335558DC-4ECE-8CFD-5250-6F18FA1BDE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CAE166AF-99F3-63BC-AA34-8AB2C8BD3513}"/>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5" name="Footer Placeholder 4">
            <a:extLst>
              <a:ext uri="{FF2B5EF4-FFF2-40B4-BE49-F238E27FC236}">
                <a16:creationId xmlns:a16="http://schemas.microsoft.com/office/drawing/2014/main" xmlns="" id="{9D5DBFDC-AF82-8A47-2123-841C62B892E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3BA1CB0-57C9-EA31-11E5-6C91AE841D84}"/>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1306210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C080F6-6205-3E84-9A5B-20DDDC8E373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EC0891A-E935-1C80-9246-D8BD86CEE0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6D54511-5BD0-8740-EC4E-8F3EBA1EB593}"/>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5" name="Footer Placeholder 4">
            <a:extLst>
              <a:ext uri="{FF2B5EF4-FFF2-40B4-BE49-F238E27FC236}">
                <a16:creationId xmlns:a16="http://schemas.microsoft.com/office/drawing/2014/main" xmlns="" id="{9B70FFEF-5F58-CE8D-758F-69B4F8FDFA5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312D0EDE-5F97-493E-09D5-CCDB3B454B34}"/>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1257168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1794436-3EC7-F456-AED1-3FB060223E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9F3475D-A61B-64E4-E757-4FFDB7DDEF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EBD54FD-FECA-02AA-59F2-072E824E6F46}"/>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5" name="Footer Placeholder 4">
            <a:extLst>
              <a:ext uri="{FF2B5EF4-FFF2-40B4-BE49-F238E27FC236}">
                <a16:creationId xmlns:a16="http://schemas.microsoft.com/office/drawing/2014/main" xmlns="" id="{21118716-AD90-4E9C-6DC2-E47BBD1BBB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3DE2B4A-5476-CF77-55F3-4ADD0529D4E1}"/>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3158371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960000" y="1236600"/>
            <a:ext cx="5058400" cy="158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500"/>
              <a:buNone/>
              <a:defRPr/>
            </a:lvl1pPr>
            <a:lvl2pPr lvl="1" rtl="0">
              <a:lnSpc>
                <a:spcPct val="100000"/>
              </a:lnSpc>
              <a:spcBef>
                <a:spcPts val="0"/>
              </a:spcBef>
              <a:spcAft>
                <a:spcPts val="0"/>
              </a:spcAft>
              <a:buSzPts val="3000"/>
              <a:buNone/>
              <a:defRPr/>
            </a:lvl2pPr>
            <a:lvl3pPr lvl="2" rtl="0">
              <a:lnSpc>
                <a:spcPct val="100000"/>
              </a:lnSpc>
              <a:spcBef>
                <a:spcPts val="0"/>
              </a:spcBef>
              <a:spcAft>
                <a:spcPts val="0"/>
              </a:spcAft>
              <a:buSzPts val="3000"/>
              <a:buNone/>
              <a:defRPr/>
            </a:lvl3pPr>
            <a:lvl4pPr lvl="3" rtl="0">
              <a:lnSpc>
                <a:spcPct val="100000"/>
              </a:lnSpc>
              <a:spcBef>
                <a:spcPts val="0"/>
              </a:spcBef>
              <a:spcAft>
                <a:spcPts val="0"/>
              </a:spcAft>
              <a:buSzPts val="3000"/>
              <a:buNone/>
              <a:defRPr/>
            </a:lvl4pPr>
            <a:lvl5pPr lvl="4" rtl="0">
              <a:lnSpc>
                <a:spcPct val="100000"/>
              </a:lnSpc>
              <a:spcBef>
                <a:spcPts val="0"/>
              </a:spcBef>
              <a:spcAft>
                <a:spcPts val="0"/>
              </a:spcAft>
              <a:buSzPts val="3000"/>
              <a:buNone/>
              <a:defRPr/>
            </a:lvl5pPr>
            <a:lvl6pPr lvl="5" rtl="0">
              <a:lnSpc>
                <a:spcPct val="100000"/>
              </a:lnSpc>
              <a:spcBef>
                <a:spcPts val="0"/>
              </a:spcBef>
              <a:spcAft>
                <a:spcPts val="0"/>
              </a:spcAft>
              <a:buSzPts val="3000"/>
              <a:buNone/>
              <a:defRPr/>
            </a:lvl6pPr>
            <a:lvl7pPr lvl="6" rtl="0">
              <a:lnSpc>
                <a:spcPct val="100000"/>
              </a:lnSpc>
              <a:spcBef>
                <a:spcPts val="0"/>
              </a:spcBef>
              <a:spcAft>
                <a:spcPts val="0"/>
              </a:spcAft>
              <a:buSzPts val="3000"/>
              <a:buNone/>
              <a:defRPr/>
            </a:lvl7pPr>
            <a:lvl8pPr lvl="7" rtl="0">
              <a:lnSpc>
                <a:spcPct val="100000"/>
              </a:lnSpc>
              <a:spcBef>
                <a:spcPts val="0"/>
              </a:spcBef>
              <a:spcAft>
                <a:spcPts val="0"/>
              </a:spcAft>
              <a:buSzPts val="3000"/>
              <a:buNone/>
              <a:defRPr/>
            </a:lvl8pPr>
            <a:lvl9pPr lvl="8" rtl="0">
              <a:lnSpc>
                <a:spcPct val="100000"/>
              </a:lnSpc>
              <a:spcBef>
                <a:spcPts val="0"/>
              </a:spcBef>
              <a:spcAft>
                <a:spcPts val="0"/>
              </a:spcAft>
              <a:buSzPts val="3000"/>
              <a:buNone/>
              <a:defRPr/>
            </a:lvl9pPr>
          </a:lstStyle>
          <a:p>
            <a:endParaRPr/>
          </a:p>
        </p:txBody>
      </p:sp>
      <p:sp>
        <p:nvSpPr>
          <p:cNvPr id="40" name="Google Shape;40;p7"/>
          <p:cNvSpPr txBox="1">
            <a:spLocks noGrp="1"/>
          </p:cNvSpPr>
          <p:nvPr>
            <p:ph type="body" idx="1"/>
          </p:nvPr>
        </p:nvSpPr>
        <p:spPr>
          <a:xfrm>
            <a:off x="960000" y="2820600"/>
            <a:ext cx="5058400" cy="28008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Clr>
                <a:srgbClr val="E76A28"/>
              </a:buClr>
              <a:buSzPts val="1200"/>
              <a:buFont typeface="Nunito Light"/>
              <a:buChar char="○"/>
              <a:defRPr/>
            </a:lvl2pPr>
            <a:lvl3pPr marL="1828754" lvl="2" indent="-406390" rtl="0">
              <a:lnSpc>
                <a:spcPct val="100000"/>
              </a:lnSpc>
              <a:spcBef>
                <a:spcPts val="0"/>
              </a:spcBef>
              <a:spcAft>
                <a:spcPts val="0"/>
              </a:spcAft>
              <a:buClr>
                <a:srgbClr val="E76A28"/>
              </a:buClr>
              <a:buSzPts val="1200"/>
              <a:buFont typeface="Nunito Light"/>
              <a:buChar char="■"/>
              <a:defRPr/>
            </a:lvl3pPr>
            <a:lvl4pPr marL="2438339" lvl="3" indent="-406390" rtl="0">
              <a:lnSpc>
                <a:spcPct val="100000"/>
              </a:lnSpc>
              <a:spcBef>
                <a:spcPts val="0"/>
              </a:spcBef>
              <a:spcAft>
                <a:spcPts val="0"/>
              </a:spcAft>
              <a:buClr>
                <a:srgbClr val="E76A28"/>
              </a:buClr>
              <a:buSzPts val="1200"/>
              <a:buFont typeface="Nunito Light"/>
              <a:buChar char="●"/>
              <a:defRPr/>
            </a:lvl4pPr>
            <a:lvl5pPr marL="3047924" lvl="4" indent="-406390" rtl="0">
              <a:lnSpc>
                <a:spcPct val="100000"/>
              </a:lnSpc>
              <a:spcBef>
                <a:spcPts val="0"/>
              </a:spcBef>
              <a:spcAft>
                <a:spcPts val="0"/>
              </a:spcAft>
              <a:buClr>
                <a:srgbClr val="E76A28"/>
              </a:buClr>
              <a:buSzPts val="1200"/>
              <a:buFont typeface="Nunito Light"/>
              <a:buChar char="○"/>
              <a:defRPr/>
            </a:lvl5pPr>
            <a:lvl6pPr marL="3657509" lvl="5" indent="-406390" rtl="0">
              <a:lnSpc>
                <a:spcPct val="100000"/>
              </a:lnSpc>
              <a:spcBef>
                <a:spcPts val="0"/>
              </a:spcBef>
              <a:spcAft>
                <a:spcPts val="0"/>
              </a:spcAft>
              <a:buClr>
                <a:srgbClr val="999999"/>
              </a:buClr>
              <a:buSzPts val="1200"/>
              <a:buFont typeface="Nunito Light"/>
              <a:buChar char="■"/>
              <a:defRPr/>
            </a:lvl6pPr>
            <a:lvl7pPr marL="4267093" lvl="6" indent="-406390" rtl="0">
              <a:lnSpc>
                <a:spcPct val="100000"/>
              </a:lnSpc>
              <a:spcBef>
                <a:spcPts val="0"/>
              </a:spcBef>
              <a:spcAft>
                <a:spcPts val="0"/>
              </a:spcAft>
              <a:buClr>
                <a:srgbClr val="999999"/>
              </a:buClr>
              <a:buSzPts val="1200"/>
              <a:buFont typeface="Nunito Light"/>
              <a:buChar char="●"/>
              <a:defRPr/>
            </a:lvl7pPr>
            <a:lvl8pPr marL="4876678" lvl="7" indent="-406390" rtl="0">
              <a:lnSpc>
                <a:spcPct val="100000"/>
              </a:lnSpc>
              <a:spcBef>
                <a:spcPts val="0"/>
              </a:spcBef>
              <a:spcAft>
                <a:spcPts val="0"/>
              </a:spcAft>
              <a:buClr>
                <a:srgbClr val="999999"/>
              </a:buClr>
              <a:buSzPts val="1200"/>
              <a:buFont typeface="Nunito Light"/>
              <a:buChar char="○"/>
              <a:defRPr/>
            </a:lvl8pPr>
            <a:lvl9pPr marL="5486263" lvl="8" indent="-406390" rtl="0">
              <a:lnSpc>
                <a:spcPct val="100000"/>
              </a:lnSpc>
              <a:spcBef>
                <a:spcPts val="0"/>
              </a:spcBef>
              <a:spcAft>
                <a:spcPts val="0"/>
              </a:spcAft>
              <a:buClr>
                <a:srgbClr val="999999"/>
              </a:buClr>
              <a:buSzPts val="1200"/>
              <a:buFont typeface="Nunito Light"/>
              <a:buChar char="■"/>
              <a:defRPr/>
            </a:lvl9pPr>
          </a:lstStyle>
          <a:p>
            <a:endParaRPr/>
          </a:p>
        </p:txBody>
      </p:sp>
      <p:sp>
        <p:nvSpPr>
          <p:cNvPr id="41" name="Google Shape;41;p7"/>
          <p:cNvSpPr>
            <a:spLocks noGrp="1"/>
          </p:cNvSpPr>
          <p:nvPr>
            <p:ph type="pic" idx="2"/>
          </p:nvPr>
        </p:nvSpPr>
        <p:spPr>
          <a:xfrm flipH="1">
            <a:off x="7508000" y="0"/>
            <a:ext cx="4684000" cy="6858000"/>
          </a:xfrm>
          <a:prstGeom prst="rect">
            <a:avLst/>
          </a:prstGeom>
          <a:noFill/>
          <a:ln>
            <a:noFill/>
          </a:ln>
        </p:spPr>
      </p:sp>
      <p:pic>
        <p:nvPicPr>
          <p:cNvPr id="42" name="Google Shape;42;p7"/>
          <p:cNvPicPr preferRelativeResize="0"/>
          <p:nvPr/>
        </p:nvPicPr>
        <p:blipFill>
          <a:blip r:embed="rId2">
            <a:alphaModFix/>
          </a:blip>
          <a:stretch>
            <a:fillRect/>
          </a:stretch>
        </p:blipFill>
        <p:spPr>
          <a:xfrm rot="-6142133">
            <a:off x="-2328848" y="186334"/>
            <a:ext cx="4360555" cy="2925397"/>
          </a:xfrm>
          <a:prstGeom prst="rect">
            <a:avLst/>
          </a:prstGeom>
          <a:noFill/>
          <a:ln>
            <a:noFill/>
          </a:ln>
        </p:spPr>
      </p:pic>
      <p:pic>
        <p:nvPicPr>
          <p:cNvPr id="43" name="Google Shape;43;p7"/>
          <p:cNvPicPr preferRelativeResize="0"/>
          <p:nvPr/>
        </p:nvPicPr>
        <p:blipFill>
          <a:blip r:embed="rId3">
            <a:alphaModFix/>
          </a:blip>
          <a:stretch>
            <a:fillRect/>
          </a:stretch>
        </p:blipFill>
        <p:spPr>
          <a:xfrm rot="2227414">
            <a:off x="-2179165" y="4427029"/>
            <a:ext cx="4434665" cy="3583667"/>
          </a:xfrm>
          <a:prstGeom prst="rect">
            <a:avLst/>
          </a:prstGeom>
          <a:noFill/>
          <a:ln>
            <a:noFill/>
          </a:ln>
        </p:spPr>
      </p:pic>
    </p:spTree>
    <p:extLst>
      <p:ext uri="{BB962C8B-B14F-4D97-AF65-F5344CB8AC3E}">
        <p14:creationId xmlns:p14="http://schemas.microsoft.com/office/powerpoint/2010/main" val="349404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3189200" y="2806299"/>
            <a:ext cx="5813600" cy="22008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6667"/>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
        <p:nvSpPr>
          <p:cNvPr id="17" name="Google Shape;17;p3"/>
          <p:cNvSpPr txBox="1">
            <a:spLocks noGrp="1"/>
          </p:cNvSpPr>
          <p:nvPr>
            <p:ph type="title" idx="2" hasCustomPrompt="1"/>
          </p:nvPr>
        </p:nvSpPr>
        <p:spPr>
          <a:xfrm>
            <a:off x="4922600" y="1176300"/>
            <a:ext cx="2346800" cy="1630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13333">
                <a:latin typeface="Cormorant Garamond"/>
                <a:ea typeface="Cormorant Garamond"/>
                <a:cs typeface="Cormorant Garamond"/>
                <a:sym typeface="Cormorant Garamond"/>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pic>
        <p:nvPicPr>
          <p:cNvPr id="18" name="Google Shape;18;p3"/>
          <p:cNvPicPr preferRelativeResize="0"/>
          <p:nvPr/>
        </p:nvPicPr>
        <p:blipFill>
          <a:blip r:embed="rId2">
            <a:alphaModFix/>
          </a:blip>
          <a:stretch>
            <a:fillRect/>
          </a:stretch>
        </p:blipFill>
        <p:spPr>
          <a:xfrm rot="-424770">
            <a:off x="8580024" y="2808488"/>
            <a:ext cx="5026437" cy="3696920"/>
          </a:xfrm>
          <a:prstGeom prst="rect">
            <a:avLst/>
          </a:prstGeom>
          <a:noFill/>
          <a:ln>
            <a:noFill/>
          </a:ln>
        </p:spPr>
      </p:pic>
    </p:spTree>
    <p:extLst>
      <p:ext uri="{BB962C8B-B14F-4D97-AF65-F5344CB8AC3E}">
        <p14:creationId xmlns:p14="http://schemas.microsoft.com/office/powerpoint/2010/main" val="3171063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7" name="Google Shape;97;p15"/>
          <p:cNvSpPr txBox="1">
            <a:spLocks noGrp="1"/>
          </p:cNvSpPr>
          <p:nvPr>
            <p:ph type="subTitle" idx="1"/>
          </p:nvPr>
        </p:nvSpPr>
        <p:spPr>
          <a:xfrm>
            <a:off x="1072367" y="3243400"/>
            <a:ext cx="3348400" cy="1067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667">
                <a:solidFill>
                  <a:schemeClr val="dk1"/>
                </a:solidFill>
                <a:latin typeface="Cormorant Garamond SemiBold"/>
                <a:ea typeface="Cormorant Garamond SemiBold"/>
                <a:cs typeface="Cormorant Garamond SemiBold"/>
                <a:sym typeface="Cormorant Garamond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8" name="Google Shape;98;p15"/>
          <p:cNvSpPr txBox="1">
            <a:spLocks noGrp="1"/>
          </p:cNvSpPr>
          <p:nvPr>
            <p:ph type="subTitle" idx="2"/>
          </p:nvPr>
        </p:nvSpPr>
        <p:spPr>
          <a:xfrm>
            <a:off x="1072367" y="4310633"/>
            <a:ext cx="3348400" cy="12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9" name="Google Shape;99;p15"/>
          <p:cNvSpPr txBox="1">
            <a:spLocks noGrp="1"/>
          </p:cNvSpPr>
          <p:nvPr>
            <p:ph type="subTitle" idx="3"/>
          </p:nvPr>
        </p:nvSpPr>
        <p:spPr>
          <a:xfrm>
            <a:off x="4420768" y="4310633"/>
            <a:ext cx="3348400" cy="12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0" name="Google Shape;100;p15"/>
          <p:cNvSpPr txBox="1">
            <a:spLocks noGrp="1"/>
          </p:cNvSpPr>
          <p:nvPr>
            <p:ph type="subTitle" idx="4"/>
          </p:nvPr>
        </p:nvSpPr>
        <p:spPr>
          <a:xfrm>
            <a:off x="7769167" y="4305833"/>
            <a:ext cx="3348400" cy="122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01" name="Google Shape;101;p15"/>
          <p:cNvSpPr txBox="1">
            <a:spLocks noGrp="1"/>
          </p:cNvSpPr>
          <p:nvPr>
            <p:ph type="subTitle" idx="5"/>
          </p:nvPr>
        </p:nvSpPr>
        <p:spPr>
          <a:xfrm>
            <a:off x="4420768" y="3243400"/>
            <a:ext cx="3348400" cy="1067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667">
                <a:solidFill>
                  <a:schemeClr val="dk1"/>
                </a:solidFill>
                <a:latin typeface="Cormorant Garamond SemiBold"/>
                <a:ea typeface="Cormorant Garamond SemiBold"/>
                <a:cs typeface="Cormorant Garamond SemiBold"/>
                <a:sym typeface="Cormorant Garamond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02" name="Google Shape;102;p15"/>
          <p:cNvSpPr txBox="1">
            <a:spLocks noGrp="1"/>
          </p:cNvSpPr>
          <p:nvPr>
            <p:ph type="subTitle" idx="6"/>
          </p:nvPr>
        </p:nvSpPr>
        <p:spPr>
          <a:xfrm>
            <a:off x="7769167" y="3239000"/>
            <a:ext cx="3348400" cy="1071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667">
                <a:solidFill>
                  <a:schemeClr val="dk1"/>
                </a:solidFill>
                <a:latin typeface="Cormorant Garamond SemiBold"/>
                <a:ea typeface="Cormorant Garamond SemiBold"/>
                <a:cs typeface="Cormorant Garamond SemiBold"/>
                <a:sym typeface="Cormorant Garamond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103" name="Google Shape;103;p15"/>
          <p:cNvPicPr preferRelativeResize="0"/>
          <p:nvPr/>
        </p:nvPicPr>
        <p:blipFill>
          <a:blip r:embed="rId2">
            <a:alphaModFix/>
          </a:blip>
          <a:stretch>
            <a:fillRect/>
          </a:stretch>
        </p:blipFill>
        <p:spPr>
          <a:xfrm rot="86298">
            <a:off x="-2211536" y="3491587"/>
            <a:ext cx="3628704" cy="3420923"/>
          </a:xfrm>
          <a:prstGeom prst="rect">
            <a:avLst/>
          </a:prstGeom>
          <a:noFill/>
          <a:ln>
            <a:noFill/>
          </a:ln>
        </p:spPr>
      </p:pic>
      <p:pic>
        <p:nvPicPr>
          <p:cNvPr id="104" name="Google Shape;104;p15"/>
          <p:cNvPicPr preferRelativeResize="0"/>
          <p:nvPr/>
        </p:nvPicPr>
        <p:blipFill>
          <a:blip r:embed="rId3">
            <a:alphaModFix/>
          </a:blip>
          <a:stretch>
            <a:fillRect/>
          </a:stretch>
        </p:blipFill>
        <p:spPr>
          <a:xfrm rot="6741918">
            <a:off x="-719843" y="4732645"/>
            <a:ext cx="2541099" cy="3650700"/>
          </a:xfrm>
          <a:prstGeom prst="rect">
            <a:avLst/>
          </a:prstGeom>
          <a:noFill/>
          <a:ln>
            <a:noFill/>
          </a:ln>
        </p:spPr>
      </p:pic>
      <p:pic>
        <p:nvPicPr>
          <p:cNvPr id="105" name="Google Shape;105;p15"/>
          <p:cNvPicPr preferRelativeResize="0"/>
          <p:nvPr/>
        </p:nvPicPr>
        <p:blipFill>
          <a:blip r:embed="rId4">
            <a:alphaModFix/>
          </a:blip>
          <a:stretch>
            <a:fillRect/>
          </a:stretch>
        </p:blipFill>
        <p:spPr>
          <a:xfrm rot="-4144981">
            <a:off x="10374407" y="1028467"/>
            <a:ext cx="4922791" cy="4151804"/>
          </a:xfrm>
          <a:prstGeom prst="rect">
            <a:avLst/>
          </a:prstGeom>
          <a:noFill/>
          <a:ln>
            <a:noFill/>
          </a:ln>
        </p:spPr>
      </p:pic>
    </p:spTree>
    <p:extLst>
      <p:ext uri="{BB962C8B-B14F-4D97-AF65-F5344CB8AC3E}">
        <p14:creationId xmlns:p14="http://schemas.microsoft.com/office/powerpoint/2010/main" val="4081267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0"/>
        <p:cNvGrpSpPr/>
        <p:nvPr/>
      </p:nvGrpSpPr>
      <p:grpSpPr>
        <a:xfrm>
          <a:off x="0" y="0"/>
          <a:ext cx="0" cy="0"/>
          <a:chOff x="0" y="0"/>
          <a:chExt cx="0" cy="0"/>
        </a:xfrm>
      </p:grpSpPr>
      <p:sp>
        <p:nvSpPr>
          <p:cNvPr id="61" name="Google Shape;61;p11"/>
          <p:cNvSpPr txBox="1">
            <a:spLocks noGrp="1"/>
          </p:cNvSpPr>
          <p:nvPr>
            <p:ph type="title" hasCustomPrompt="1"/>
          </p:nvPr>
        </p:nvSpPr>
        <p:spPr>
          <a:xfrm>
            <a:off x="3431000" y="2222416"/>
            <a:ext cx="5330000" cy="1462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62" name="Google Shape;62;p11"/>
          <p:cNvSpPr txBox="1">
            <a:spLocks noGrp="1"/>
          </p:cNvSpPr>
          <p:nvPr>
            <p:ph type="subTitle" idx="1"/>
          </p:nvPr>
        </p:nvSpPr>
        <p:spPr>
          <a:xfrm>
            <a:off x="3431000" y="3684384"/>
            <a:ext cx="53300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63" name="Google Shape;63;p11"/>
          <p:cNvPicPr preferRelativeResize="0"/>
          <p:nvPr/>
        </p:nvPicPr>
        <p:blipFill>
          <a:blip r:embed="rId2">
            <a:alphaModFix/>
          </a:blip>
          <a:stretch>
            <a:fillRect/>
          </a:stretch>
        </p:blipFill>
        <p:spPr>
          <a:xfrm rot="4119052">
            <a:off x="1626521" y="3896260"/>
            <a:ext cx="2725073" cy="5353432"/>
          </a:xfrm>
          <a:prstGeom prst="rect">
            <a:avLst/>
          </a:prstGeom>
          <a:noFill/>
          <a:ln>
            <a:noFill/>
          </a:ln>
        </p:spPr>
      </p:pic>
      <p:pic>
        <p:nvPicPr>
          <p:cNvPr id="64" name="Google Shape;64;p11"/>
          <p:cNvPicPr preferRelativeResize="0"/>
          <p:nvPr/>
        </p:nvPicPr>
        <p:blipFill>
          <a:blip r:embed="rId3">
            <a:alphaModFix/>
          </a:blip>
          <a:stretch>
            <a:fillRect/>
          </a:stretch>
        </p:blipFill>
        <p:spPr>
          <a:xfrm>
            <a:off x="-1174669" y="4138377"/>
            <a:ext cx="4256265" cy="4012564"/>
          </a:xfrm>
          <a:prstGeom prst="rect">
            <a:avLst/>
          </a:prstGeom>
          <a:noFill/>
          <a:ln>
            <a:noFill/>
          </a:ln>
        </p:spPr>
      </p:pic>
      <p:pic>
        <p:nvPicPr>
          <p:cNvPr id="65" name="Google Shape;65;p11"/>
          <p:cNvPicPr preferRelativeResize="0"/>
          <p:nvPr/>
        </p:nvPicPr>
        <p:blipFill>
          <a:blip r:embed="rId4">
            <a:alphaModFix/>
          </a:blip>
          <a:stretch>
            <a:fillRect/>
          </a:stretch>
        </p:blipFill>
        <p:spPr>
          <a:xfrm rot="10800000">
            <a:off x="8225106" y="-1372507"/>
            <a:ext cx="6026868" cy="4432699"/>
          </a:xfrm>
          <a:prstGeom prst="rect">
            <a:avLst/>
          </a:prstGeom>
          <a:noFill/>
          <a:ln>
            <a:noFill/>
          </a:ln>
        </p:spPr>
      </p:pic>
      <p:pic>
        <p:nvPicPr>
          <p:cNvPr id="66" name="Google Shape;66;p11"/>
          <p:cNvPicPr preferRelativeResize="0"/>
          <p:nvPr/>
        </p:nvPicPr>
        <p:blipFill>
          <a:blip r:embed="rId5">
            <a:alphaModFix/>
          </a:blip>
          <a:stretch>
            <a:fillRect/>
          </a:stretch>
        </p:blipFill>
        <p:spPr>
          <a:xfrm rot="-6541477">
            <a:off x="7397562" y="-2446562"/>
            <a:ext cx="2904709" cy="5809423"/>
          </a:xfrm>
          <a:prstGeom prst="rect">
            <a:avLst/>
          </a:prstGeom>
          <a:noFill/>
          <a:ln>
            <a:noFill/>
          </a:ln>
        </p:spPr>
      </p:pic>
    </p:spTree>
    <p:extLst>
      <p:ext uri="{BB962C8B-B14F-4D97-AF65-F5344CB8AC3E}">
        <p14:creationId xmlns:p14="http://schemas.microsoft.com/office/powerpoint/2010/main" val="218326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xfrm>
            <a:off x="953467" y="593367"/>
            <a:ext cx="8480400" cy="1594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148" name="Google Shape;148;p19"/>
          <p:cNvPicPr preferRelativeResize="0"/>
          <p:nvPr/>
        </p:nvPicPr>
        <p:blipFill>
          <a:blip r:embed="rId2">
            <a:alphaModFix/>
          </a:blip>
          <a:stretch>
            <a:fillRect/>
          </a:stretch>
        </p:blipFill>
        <p:spPr>
          <a:xfrm rot="-2351312">
            <a:off x="10426036" y="-1371046"/>
            <a:ext cx="3263697" cy="3623660"/>
          </a:xfrm>
          <a:prstGeom prst="rect">
            <a:avLst/>
          </a:prstGeom>
          <a:noFill/>
          <a:ln>
            <a:noFill/>
          </a:ln>
        </p:spPr>
      </p:pic>
      <p:pic>
        <p:nvPicPr>
          <p:cNvPr id="149" name="Google Shape;149;p19"/>
          <p:cNvPicPr preferRelativeResize="0"/>
          <p:nvPr/>
        </p:nvPicPr>
        <p:blipFill>
          <a:blip r:embed="rId3">
            <a:alphaModFix/>
          </a:blip>
          <a:stretch>
            <a:fillRect/>
          </a:stretch>
        </p:blipFill>
        <p:spPr>
          <a:xfrm rot="8728324">
            <a:off x="-1071171" y="3979599"/>
            <a:ext cx="2738292" cy="4330135"/>
          </a:xfrm>
          <a:prstGeom prst="rect">
            <a:avLst/>
          </a:prstGeom>
          <a:noFill/>
          <a:ln>
            <a:noFill/>
          </a:ln>
        </p:spPr>
      </p:pic>
      <p:pic>
        <p:nvPicPr>
          <p:cNvPr id="150" name="Google Shape;150;p19"/>
          <p:cNvPicPr preferRelativeResize="0"/>
          <p:nvPr/>
        </p:nvPicPr>
        <p:blipFill>
          <a:blip r:embed="rId4">
            <a:alphaModFix/>
          </a:blip>
          <a:stretch>
            <a:fillRect/>
          </a:stretch>
        </p:blipFill>
        <p:spPr>
          <a:xfrm rot="-7505815">
            <a:off x="9400851" y="-1488976"/>
            <a:ext cx="3246229" cy="3249327"/>
          </a:xfrm>
          <a:prstGeom prst="rect">
            <a:avLst/>
          </a:prstGeom>
          <a:noFill/>
          <a:ln>
            <a:noFill/>
          </a:ln>
        </p:spPr>
      </p:pic>
    </p:spTree>
    <p:extLst>
      <p:ext uri="{BB962C8B-B14F-4D97-AF65-F5344CB8AC3E}">
        <p14:creationId xmlns:p14="http://schemas.microsoft.com/office/powerpoint/2010/main" val="1467087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8" name="Google Shape;118;p17"/>
          <p:cNvSpPr txBox="1">
            <a:spLocks noGrp="1"/>
          </p:cNvSpPr>
          <p:nvPr>
            <p:ph type="subTitle" idx="1"/>
          </p:nvPr>
        </p:nvSpPr>
        <p:spPr>
          <a:xfrm>
            <a:off x="960000" y="2321233"/>
            <a:ext cx="5089200" cy="56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667">
                <a:solidFill>
                  <a:schemeClr val="dk1"/>
                </a:solidFill>
                <a:latin typeface="Cormorant Garamond SemiBold"/>
                <a:ea typeface="Cormorant Garamond SemiBold"/>
                <a:cs typeface="Cormorant Garamond SemiBold"/>
                <a:sym typeface="Cormorant Garamond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9" name="Google Shape;119;p17"/>
          <p:cNvSpPr txBox="1">
            <a:spLocks noGrp="1"/>
          </p:cNvSpPr>
          <p:nvPr>
            <p:ph type="subTitle" idx="2"/>
          </p:nvPr>
        </p:nvSpPr>
        <p:spPr>
          <a:xfrm>
            <a:off x="960000" y="2888500"/>
            <a:ext cx="5089200" cy="90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0" name="Google Shape;120;p17"/>
          <p:cNvSpPr txBox="1">
            <a:spLocks noGrp="1"/>
          </p:cNvSpPr>
          <p:nvPr>
            <p:ph type="subTitle" idx="3"/>
          </p:nvPr>
        </p:nvSpPr>
        <p:spPr>
          <a:xfrm>
            <a:off x="6149203" y="2888500"/>
            <a:ext cx="5089200" cy="90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1" name="Google Shape;121;p17"/>
          <p:cNvSpPr txBox="1">
            <a:spLocks noGrp="1"/>
          </p:cNvSpPr>
          <p:nvPr>
            <p:ph type="subTitle" idx="4"/>
          </p:nvPr>
        </p:nvSpPr>
        <p:spPr>
          <a:xfrm>
            <a:off x="960000" y="5219600"/>
            <a:ext cx="5089200" cy="90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2" name="Google Shape;122;p17"/>
          <p:cNvSpPr txBox="1">
            <a:spLocks noGrp="1"/>
          </p:cNvSpPr>
          <p:nvPr>
            <p:ph type="subTitle" idx="5"/>
          </p:nvPr>
        </p:nvSpPr>
        <p:spPr>
          <a:xfrm>
            <a:off x="6149203" y="5219600"/>
            <a:ext cx="5089200" cy="90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3" name="Google Shape;123;p17"/>
          <p:cNvSpPr txBox="1">
            <a:spLocks noGrp="1"/>
          </p:cNvSpPr>
          <p:nvPr>
            <p:ph type="subTitle" idx="6"/>
          </p:nvPr>
        </p:nvSpPr>
        <p:spPr>
          <a:xfrm>
            <a:off x="960000" y="4652433"/>
            <a:ext cx="5089200" cy="56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667">
                <a:solidFill>
                  <a:schemeClr val="dk1"/>
                </a:solidFill>
                <a:latin typeface="Cormorant Garamond SemiBold"/>
                <a:ea typeface="Cormorant Garamond SemiBold"/>
                <a:cs typeface="Cormorant Garamond SemiBold"/>
                <a:sym typeface="Cormorant Garamond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17"/>
          <p:cNvSpPr txBox="1">
            <a:spLocks noGrp="1"/>
          </p:cNvSpPr>
          <p:nvPr>
            <p:ph type="subTitle" idx="7"/>
          </p:nvPr>
        </p:nvSpPr>
        <p:spPr>
          <a:xfrm>
            <a:off x="6149200" y="2321233"/>
            <a:ext cx="5089200" cy="56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667">
                <a:solidFill>
                  <a:schemeClr val="dk1"/>
                </a:solidFill>
                <a:latin typeface="Cormorant Garamond SemiBold"/>
                <a:ea typeface="Cormorant Garamond SemiBold"/>
                <a:cs typeface="Cormorant Garamond SemiBold"/>
                <a:sym typeface="Cormorant Garamond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5" name="Google Shape;125;p17"/>
          <p:cNvSpPr txBox="1">
            <a:spLocks noGrp="1"/>
          </p:cNvSpPr>
          <p:nvPr>
            <p:ph type="subTitle" idx="8"/>
          </p:nvPr>
        </p:nvSpPr>
        <p:spPr>
          <a:xfrm>
            <a:off x="6149200" y="4652433"/>
            <a:ext cx="5089200" cy="567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667">
                <a:solidFill>
                  <a:schemeClr val="dk1"/>
                </a:solidFill>
                <a:latin typeface="Cormorant Garamond SemiBold"/>
                <a:ea typeface="Cormorant Garamond SemiBold"/>
                <a:cs typeface="Cormorant Garamond SemiBold"/>
                <a:sym typeface="Cormorant Garamond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126" name="Google Shape;126;p17"/>
          <p:cNvPicPr preferRelativeResize="0"/>
          <p:nvPr/>
        </p:nvPicPr>
        <p:blipFill>
          <a:blip r:embed="rId2">
            <a:alphaModFix/>
          </a:blip>
          <a:stretch>
            <a:fillRect/>
          </a:stretch>
        </p:blipFill>
        <p:spPr>
          <a:xfrm rot="2077930">
            <a:off x="-1367000" y="720232"/>
            <a:ext cx="2168013" cy="3769203"/>
          </a:xfrm>
          <a:prstGeom prst="rect">
            <a:avLst/>
          </a:prstGeom>
          <a:noFill/>
          <a:ln>
            <a:noFill/>
          </a:ln>
        </p:spPr>
      </p:pic>
      <p:pic>
        <p:nvPicPr>
          <p:cNvPr id="127" name="Google Shape;127;p17"/>
          <p:cNvPicPr preferRelativeResize="0"/>
          <p:nvPr/>
        </p:nvPicPr>
        <p:blipFill rotWithShape="1">
          <a:blip r:embed="rId3">
            <a:alphaModFix/>
          </a:blip>
          <a:srcRect l="29505" t="14292" r="19588" b="13775"/>
          <a:stretch/>
        </p:blipFill>
        <p:spPr>
          <a:xfrm rot="448361">
            <a:off x="-774699" y="4282849"/>
            <a:ext cx="1727201" cy="3352800"/>
          </a:xfrm>
          <a:prstGeom prst="rect">
            <a:avLst/>
          </a:prstGeom>
          <a:noFill/>
          <a:ln>
            <a:noFill/>
          </a:ln>
        </p:spPr>
      </p:pic>
      <p:pic>
        <p:nvPicPr>
          <p:cNvPr id="128" name="Google Shape;128;p17"/>
          <p:cNvPicPr preferRelativeResize="0"/>
          <p:nvPr/>
        </p:nvPicPr>
        <p:blipFill>
          <a:blip r:embed="rId4">
            <a:alphaModFix/>
          </a:blip>
          <a:stretch>
            <a:fillRect/>
          </a:stretch>
        </p:blipFill>
        <p:spPr>
          <a:xfrm rot="1178402">
            <a:off x="10578497" y="3814234"/>
            <a:ext cx="2889932" cy="4290033"/>
          </a:xfrm>
          <a:prstGeom prst="rect">
            <a:avLst/>
          </a:prstGeom>
          <a:noFill/>
          <a:ln>
            <a:noFill/>
          </a:ln>
        </p:spPr>
      </p:pic>
      <p:pic>
        <p:nvPicPr>
          <p:cNvPr id="129" name="Google Shape;129;p17"/>
          <p:cNvPicPr preferRelativeResize="0"/>
          <p:nvPr/>
        </p:nvPicPr>
        <p:blipFill>
          <a:blip r:embed="rId5">
            <a:alphaModFix/>
          </a:blip>
          <a:stretch>
            <a:fillRect/>
          </a:stretch>
        </p:blipFill>
        <p:spPr>
          <a:xfrm rot="-2577388">
            <a:off x="11205919" y="1050517"/>
            <a:ext cx="2745132" cy="3108632"/>
          </a:xfrm>
          <a:prstGeom prst="rect">
            <a:avLst/>
          </a:prstGeom>
          <a:noFill/>
          <a:ln>
            <a:noFill/>
          </a:ln>
        </p:spPr>
      </p:pic>
    </p:spTree>
    <p:extLst>
      <p:ext uri="{BB962C8B-B14F-4D97-AF65-F5344CB8AC3E}">
        <p14:creationId xmlns:p14="http://schemas.microsoft.com/office/powerpoint/2010/main" val="4077060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subTitle" idx="1"/>
          </p:nvPr>
        </p:nvSpPr>
        <p:spPr>
          <a:xfrm>
            <a:off x="1826000" y="3004567"/>
            <a:ext cx="3666800" cy="9512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667">
                <a:solidFill>
                  <a:schemeClr val="dk1"/>
                </a:solidFill>
                <a:latin typeface="Cormorant Garamond SemiBold"/>
                <a:ea typeface="Cormorant Garamond SemiBold"/>
                <a:cs typeface="Cormorant Garamond SemiBold"/>
                <a:sym typeface="Cormorant Garamond SemiBold"/>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6" name="Google Shape;26;p5"/>
          <p:cNvSpPr txBox="1">
            <a:spLocks noGrp="1"/>
          </p:cNvSpPr>
          <p:nvPr>
            <p:ph type="subTitle" idx="2"/>
          </p:nvPr>
        </p:nvSpPr>
        <p:spPr>
          <a:xfrm>
            <a:off x="6699184" y="3004567"/>
            <a:ext cx="3666800" cy="95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667">
                <a:solidFill>
                  <a:schemeClr val="dk1"/>
                </a:solidFill>
                <a:latin typeface="Cormorant Garamond SemiBold"/>
                <a:ea typeface="Cormorant Garamond SemiBold"/>
                <a:cs typeface="Cormorant Garamond SemiBold"/>
                <a:sym typeface="Cormorant Garamond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 name="Google Shape;27;p5"/>
          <p:cNvSpPr txBox="1">
            <a:spLocks noGrp="1"/>
          </p:cNvSpPr>
          <p:nvPr>
            <p:ph type="subTitle" idx="3"/>
          </p:nvPr>
        </p:nvSpPr>
        <p:spPr>
          <a:xfrm>
            <a:off x="1826000" y="3955767"/>
            <a:ext cx="3666800" cy="1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 name="Google Shape;28;p5"/>
          <p:cNvSpPr txBox="1">
            <a:spLocks noGrp="1"/>
          </p:cNvSpPr>
          <p:nvPr>
            <p:ph type="subTitle" idx="4"/>
          </p:nvPr>
        </p:nvSpPr>
        <p:spPr>
          <a:xfrm>
            <a:off x="6699193" y="3955767"/>
            <a:ext cx="3666800" cy="14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9" name="Google Shape;2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0" name="Google Shape;30;p5"/>
          <p:cNvPicPr preferRelativeResize="0"/>
          <p:nvPr/>
        </p:nvPicPr>
        <p:blipFill>
          <a:blip r:embed="rId2">
            <a:alphaModFix/>
          </a:blip>
          <a:stretch>
            <a:fillRect/>
          </a:stretch>
        </p:blipFill>
        <p:spPr>
          <a:xfrm rot="-979339">
            <a:off x="10882069" y="3204334"/>
            <a:ext cx="3539631" cy="2806100"/>
          </a:xfrm>
          <a:prstGeom prst="rect">
            <a:avLst/>
          </a:prstGeom>
          <a:noFill/>
          <a:ln>
            <a:noFill/>
          </a:ln>
        </p:spPr>
      </p:pic>
      <p:pic>
        <p:nvPicPr>
          <p:cNvPr id="31" name="Google Shape;31;p5"/>
          <p:cNvPicPr preferRelativeResize="0"/>
          <p:nvPr/>
        </p:nvPicPr>
        <p:blipFill>
          <a:blip r:embed="rId3">
            <a:alphaModFix/>
          </a:blip>
          <a:stretch>
            <a:fillRect/>
          </a:stretch>
        </p:blipFill>
        <p:spPr>
          <a:xfrm rot="-3197944">
            <a:off x="9472105" y="1673379"/>
            <a:ext cx="4270224" cy="3140716"/>
          </a:xfrm>
          <a:prstGeom prst="rect">
            <a:avLst/>
          </a:prstGeom>
          <a:noFill/>
          <a:ln>
            <a:noFill/>
          </a:ln>
        </p:spPr>
      </p:pic>
      <p:pic>
        <p:nvPicPr>
          <p:cNvPr id="32" name="Google Shape;32;p5"/>
          <p:cNvPicPr preferRelativeResize="0"/>
          <p:nvPr/>
        </p:nvPicPr>
        <p:blipFill>
          <a:blip r:embed="rId4">
            <a:alphaModFix/>
          </a:blip>
          <a:stretch>
            <a:fillRect/>
          </a:stretch>
        </p:blipFill>
        <p:spPr>
          <a:xfrm rot="-2528387">
            <a:off x="-1499235" y="4195367"/>
            <a:ext cx="3821144" cy="3898600"/>
          </a:xfrm>
          <a:prstGeom prst="rect">
            <a:avLst/>
          </a:prstGeom>
          <a:noFill/>
          <a:ln>
            <a:noFill/>
          </a:ln>
        </p:spPr>
      </p:pic>
      <p:pic>
        <p:nvPicPr>
          <p:cNvPr id="33" name="Google Shape;33;p5"/>
          <p:cNvPicPr preferRelativeResize="0"/>
          <p:nvPr/>
        </p:nvPicPr>
        <p:blipFill>
          <a:blip r:embed="rId5">
            <a:alphaModFix/>
          </a:blip>
          <a:stretch>
            <a:fillRect/>
          </a:stretch>
        </p:blipFill>
        <p:spPr>
          <a:xfrm rot="-8588445">
            <a:off x="-2779" y="5204867"/>
            <a:ext cx="2465412" cy="3898599"/>
          </a:xfrm>
          <a:prstGeom prst="rect">
            <a:avLst/>
          </a:prstGeom>
          <a:noFill/>
          <a:ln>
            <a:noFill/>
          </a:ln>
        </p:spPr>
      </p:pic>
    </p:spTree>
    <p:extLst>
      <p:ext uri="{BB962C8B-B14F-4D97-AF65-F5344CB8AC3E}">
        <p14:creationId xmlns:p14="http://schemas.microsoft.com/office/powerpoint/2010/main" val="71609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EE3F1A-61A4-9D33-99BB-C3C90D0AE9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C7B6EEBE-19DD-8AB0-317B-399DD98C71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D13D4121-9F65-31E0-B815-425FC2B515E1}"/>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5" name="Footer Placeholder 4">
            <a:extLst>
              <a:ext uri="{FF2B5EF4-FFF2-40B4-BE49-F238E27FC236}">
                <a16:creationId xmlns:a16="http://schemas.microsoft.com/office/drawing/2014/main" xmlns="" id="{E740835E-AC19-4183-F4BF-56499A3483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E8E48FC5-C25C-7459-4A37-066B0D346CCD}"/>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2620780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73FE40-9C93-11F5-9888-F715E1C5A0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F9D3559-F1FF-E7B6-9410-017ED7084F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1300A0-A82F-B5E9-E2FA-0D9886C92736}"/>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5" name="Footer Placeholder 4">
            <a:extLst>
              <a:ext uri="{FF2B5EF4-FFF2-40B4-BE49-F238E27FC236}">
                <a16:creationId xmlns:a16="http://schemas.microsoft.com/office/drawing/2014/main" xmlns="" id="{356ABB23-3D1F-0821-9995-D81F1A4E45F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9EC4391-A031-B3E3-D88F-05A967B4F183}"/>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99858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B1B23A-9117-50A1-F924-19BBD0FC921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28A138C0-B381-75ED-07B7-629F3DCAE9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9DE28FD1-0B5C-A31B-69D7-E80E116217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A6D61A8D-79F2-5A02-36D0-933BD1C13E53}"/>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6" name="Footer Placeholder 5">
            <a:extLst>
              <a:ext uri="{FF2B5EF4-FFF2-40B4-BE49-F238E27FC236}">
                <a16:creationId xmlns:a16="http://schemas.microsoft.com/office/drawing/2014/main" xmlns="" id="{10D93A3C-0C4E-A664-B423-62E701B89FC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83F1CA8-353A-94B5-562A-4A610405825B}"/>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147211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3E114A-378F-FDCB-9C7B-C3A35DBACFC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EDE2D4C3-F482-A496-895E-4999AA102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A572632-8236-DE72-1EE9-325B37027E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7E7CC2A3-88BD-D5E1-4477-27547B37F2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E10FD1B-3C45-2BBE-6FA7-DEDBE065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8E0AB7D5-F92B-7EB1-7C48-36C6AF195D39}"/>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8" name="Footer Placeholder 7">
            <a:extLst>
              <a:ext uri="{FF2B5EF4-FFF2-40B4-BE49-F238E27FC236}">
                <a16:creationId xmlns:a16="http://schemas.microsoft.com/office/drawing/2014/main" xmlns="" id="{61321C99-B701-4E2D-0D48-D5E87369D6E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4F6C4AFD-923A-104E-85B0-6824F818134B}"/>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2184263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7EEA15-CD84-7146-3DA4-B01F32326FB4}"/>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1825D523-5BBF-E0EF-A1E7-3ECE2E7C1F41}"/>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4" name="Footer Placeholder 3">
            <a:extLst>
              <a:ext uri="{FF2B5EF4-FFF2-40B4-BE49-F238E27FC236}">
                <a16:creationId xmlns:a16="http://schemas.microsoft.com/office/drawing/2014/main" xmlns="" id="{741D7300-7051-0213-2A9C-10A456EF5C4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7C2A42E8-1B78-0F62-0013-5FC7B923EBEB}"/>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3915395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E7EF1CD-3A04-464B-BEBC-4E834D292C1A}"/>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3" name="Footer Placeholder 2">
            <a:extLst>
              <a:ext uri="{FF2B5EF4-FFF2-40B4-BE49-F238E27FC236}">
                <a16:creationId xmlns:a16="http://schemas.microsoft.com/office/drawing/2014/main" xmlns="" id="{DDC29A26-3963-F690-27B1-99B543BE32D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522C33A5-6981-BE12-1866-027377DDDDAA}"/>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1953940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ED759F-0E0E-DE18-0068-E1F7F8063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4F29445-34D4-6D9C-A2BA-DA9CDD00E4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BA01C8D-6C5A-38C0-A861-F38DCEB6C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CC343E-82BF-11D8-60E5-756DD56A2FDB}"/>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6" name="Footer Placeholder 5">
            <a:extLst>
              <a:ext uri="{FF2B5EF4-FFF2-40B4-BE49-F238E27FC236}">
                <a16:creationId xmlns:a16="http://schemas.microsoft.com/office/drawing/2014/main" xmlns="" id="{33C44D66-F345-5757-BEC7-44405748E03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5CE0710-8A15-7FDD-8FD7-8319C064B33F}"/>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1006857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2AF231-1C05-622D-4076-F3CBDDF904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7757B79-C9F3-782C-125F-22F7B5B58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39652551-FA39-71DE-438B-D5021983B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E392E6-C788-1EF2-A5B1-74DA5AA0075C}"/>
              </a:ext>
            </a:extLst>
          </p:cNvPr>
          <p:cNvSpPr>
            <a:spLocks noGrp="1"/>
          </p:cNvSpPr>
          <p:nvPr>
            <p:ph type="dt" sz="half" idx="10"/>
          </p:nvPr>
        </p:nvSpPr>
        <p:spPr/>
        <p:txBody>
          <a:bodyPr/>
          <a:lstStyle/>
          <a:p>
            <a:fld id="{95E56B39-1EEB-416D-AD15-C07CE0984408}" type="datetimeFigureOut">
              <a:rPr lang="vi-VN" smtClean="0"/>
              <a:t>05/02/2025</a:t>
            </a:fld>
            <a:endParaRPr lang="vi-VN"/>
          </a:p>
        </p:txBody>
      </p:sp>
      <p:sp>
        <p:nvSpPr>
          <p:cNvPr id="6" name="Footer Placeholder 5">
            <a:extLst>
              <a:ext uri="{FF2B5EF4-FFF2-40B4-BE49-F238E27FC236}">
                <a16:creationId xmlns:a16="http://schemas.microsoft.com/office/drawing/2014/main" xmlns="" id="{22F3A4AE-5576-ACA9-914D-F684A544447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F65C6F5-72CB-E22F-35D7-859CD1EC4928}"/>
              </a:ext>
            </a:extLst>
          </p:cNvPr>
          <p:cNvSpPr>
            <a:spLocks noGrp="1"/>
          </p:cNvSpPr>
          <p:nvPr>
            <p:ph type="sldNum" sz="quarter" idx="12"/>
          </p:nvPr>
        </p:nvSpPr>
        <p:spPr/>
        <p:txBody>
          <a:bodyPr/>
          <a:lstStyle/>
          <a:p>
            <a:fld id="{1D26CB59-36A7-492E-A2C6-39DA501C1A5A}" type="slidenum">
              <a:rPr lang="vi-VN" smtClean="0"/>
              <a:t>‹#›</a:t>
            </a:fld>
            <a:endParaRPr lang="vi-VN"/>
          </a:p>
        </p:txBody>
      </p:sp>
    </p:spTree>
    <p:extLst>
      <p:ext uri="{BB962C8B-B14F-4D97-AF65-F5344CB8AC3E}">
        <p14:creationId xmlns:p14="http://schemas.microsoft.com/office/powerpoint/2010/main" val="980880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9EEFEDD-4057-6422-8C58-B99E8E5E8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D0FFD39-D336-F28D-E8F4-C15FB84A1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1229E2F-1331-AC7C-6B46-B9B3497CA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56B39-1EEB-416D-AD15-C07CE0984408}" type="datetimeFigureOut">
              <a:rPr lang="vi-VN" smtClean="0"/>
              <a:t>05/02/2025</a:t>
            </a:fld>
            <a:endParaRPr lang="vi-VN"/>
          </a:p>
        </p:txBody>
      </p:sp>
      <p:sp>
        <p:nvSpPr>
          <p:cNvPr id="5" name="Footer Placeholder 4">
            <a:extLst>
              <a:ext uri="{FF2B5EF4-FFF2-40B4-BE49-F238E27FC236}">
                <a16:creationId xmlns:a16="http://schemas.microsoft.com/office/drawing/2014/main" xmlns="" id="{9C7D824D-1BED-347A-F445-C9E513EFEF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A18B342C-80A6-6707-886D-283D29F654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26CB59-36A7-492E-A2C6-39DA501C1A5A}" type="slidenum">
              <a:rPr lang="vi-VN" smtClean="0"/>
              <a:t>‹#›</a:t>
            </a:fld>
            <a:endParaRPr lang="vi-VN"/>
          </a:p>
        </p:txBody>
      </p:sp>
    </p:spTree>
    <p:extLst>
      <p:ext uri="{BB962C8B-B14F-4D97-AF65-F5344CB8AC3E}">
        <p14:creationId xmlns:p14="http://schemas.microsoft.com/office/powerpoint/2010/main" val="2156149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1.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Phông nền lớp học ý tưởng | phông nền, giáo viên, nền">
            <a:extLst>
              <a:ext uri="{FF2B5EF4-FFF2-40B4-BE49-F238E27FC236}">
                <a16:creationId xmlns:a16="http://schemas.microsoft.com/office/drawing/2014/main" xmlns="" id="{BC625734-2612-4E99-B27F-9E27E2ECBF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0" y="846204"/>
            <a:ext cx="12191999" cy="6011796"/>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xmlns="" id="{25EFE456-DCAD-4A98-B9C2-873DFA67E8A1}"/>
              </a:ext>
            </a:extLst>
          </p:cNvPr>
          <p:cNvSpPr>
            <a:spLocks noGrp="1"/>
          </p:cNvSpPr>
          <p:nvPr>
            <p:ph type="subTitle" idx="1"/>
          </p:nvPr>
        </p:nvSpPr>
        <p:spPr>
          <a:xfrm>
            <a:off x="0" y="0"/>
            <a:ext cx="12192000" cy="846203"/>
          </a:xfrm>
          <a:solidFill>
            <a:schemeClr val="tx1">
              <a:lumMod val="50000"/>
              <a:lumOff val="50000"/>
            </a:schemeClr>
          </a:solidFill>
          <a:effectLst>
            <a:outerShdw blurRad="50800" dist="38100" dir="2700000" algn="tl" rotWithShape="0">
              <a:prstClr val="black">
                <a:alpha val="40000"/>
              </a:prstClr>
            </a:outerShdw>
          </a:effectLst>
        </p:spPr>
        <p:txBody>
          <a:bodyPr>
            <a:noAutofit/>
          </a:bodyPr>
          <a:lstStyle/>
          <a:p>
            <a:r>
              <a:rPr lang="en-US" sz="4400">
                <a:solidFill>
                  <a:srgbClr val="FFFF00"/>
                </a:solidFill>
                <a:latin typeface="#9Slide05 SVNSteady" pitchFamily="2" charset="0"/>
              </a:rPr>
              <a:t>Chào mừng các em học sinh lớp </a:t>
            </a:r>
            <a:r>
              <a:rPr lang="en-US" sz="4400" smtClean="0">
                <a:solidFill>
                  <a:srgbClr val="FFFF00"/>
                </a:solidFill>
                <a:latin typeface="#9Slide05 SVNSteady" pitchFamily="2" charset="0"/>
              </a:rPr>
              <a:t>8 </a:t>
            </a:r>
            <a:r>
              <a:rPr lang="en-US" sz="4400">
                <a:solidFill>
                  <a:srgbClr val="FFFF00"/>
                </a:solidFill>
                <a:latin typeface="#9Slide05 SVNSteady" pitchFamily="2" charset="0"/>
              </a:rPr>
              <a:t>đến với lớp học Ngữ văn</a:t>
            </a:r>
            <a:endParaRPr lang="vi-VN" sz="4400">
              <a:solidFill>
                <a:srgbClr val="FFFF00"/>
              </a:solidFill>
            </a:endParaRPr>
          </a:p>
        </p:txBody>
      </p:sp>
    </p:spTree>
    <p:extLst>
      <p:ext uri="{BB962C8B-B14F-4D97-AF65-F5344CB8AC3E}">
        <p14:creationId xmlns:p14="http://schemas.microsoft.com/office/powerpoint/2010/main" val="2231539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1"/>
          <p:cNvPicPr preferRelativeResize="0"/>
          <p:nvPr/>
        </p:nvPicPr>
        <p:blipFill>
          <a:blip r:embed="rId3">
            <a:alphaModFix/>
          </a:blip>
          <a:stretch>
            <a:fillRect/>
          </a:stretch>
        </p:blipFill>
        <p:spPr>
          <a:xfrm rot="8099998">
            <a:off x="1687548" y="-1267498"/>
            <a:ext cx="1681285" cy="3302908"/>
          </a:xfrm>
          <a:prstGeom prst="rect">
            <a:avLst/>
          </a:prstGeom>
          <a:noFill/>
          <a:ln>
            <a:noFill/>
          </a:ln>
        </p:spPr>
      </p:pic>
      <p:pic>
        <p:nvPicPr>
          <p:cNvPr id="226" name="Google Shape;226;p31"/>
          <p:cNvPicPr preferRelativeResize="0"/>
          <p:nvPr/>
        </p:nvPicPr>
        <p:blipFill>
          <a:blip r:embed="rId4">
            <a:alphaModFix/>
          </a:blip>
          <a:stretch>
            <a:fillRect/>
          </a:stretch>
        </p:blipFill>
        <p:spPr>
          <a:xfrm rot="-5400007">
            <a:off x="9865867" y="3906780"/>
            <a:ext cx="2454776" cy="4750379"/>
          </a:xfrm>
          <a:prstGeom prst="rect">
            <a:avLst/>
          </a:prstGeom>
          <a:noFill/>
          <a:ln>
            <a:noFill/>
          </a:ln>
        </p:spPr>
      </p:pic>
      <p:pic>
        <p:nvPicPr>
          <p:cNvPr id="229" name="Google Shape;229;p31"/>
          <p:cNvPicPr preferRelativeResize="0"/>
          <p:nvPr/>
        </p:nvPicPr>
        <p:blipFill>
          <a:blip r:embed="rId5">
            <a:alphaModFix/>
          </a:blip>
          <a:stretch>
            <a:fillRect/>
          </a:stretch>
        </p:blipFill>
        <p:spPr>
          <a:xfrm rot="593983">
            <a:off x="-1313497" y="4287215"/>
            <a:ext cx="5611572" cy="3989501"/>
          </a:xfrm>
          <a:prstGeom prst="rect">
            <a:avLst/>
          </a:prstGeom>
          <a:noFill/>
          <a:ln>
            <a:noFill/>
          </a:ln>
        </p:spPr>
      </p:pic>
      <p:pic>
        <p:nvPicPr>
          <p:cNvPr id="230" name="Google Shape;230;p31"/>
          <p:cNvPicPr preferRelativeResize="0"/>
          <p:nvPr/>
        </p:nvPicPr>
        <p:blipFill>
          <a:blip r:embed="rId6">
            <a:alphaModFix/>
          </a:blip>
          <a:stretch>
            <a:fillRect/>
          </a:stretch>
        </p:blipFill>
        <p:spPr>
          <a:xfrm rot="9035037">
            <a:off x="-1569622" y="-910885"/>
            <a:ext cx="5046255" cy="4255965"/>
          </a:xfrm>
          <a:prstGeom prst="rect">
            <a:avLst/>
          </a:prstGeom>
          <a:noFill/>
          <a:ln>
            <a:noFill/>
          </a:ln>
        </p:spPr>
      </p:pic>
      <p:pic>
        <p:nvPicPr>
          <p:cNvPr id="231" name="Google Shape;231;p31"/>
          <p:cNvPicPr preferRelativeResize="0"/>
          <p:nvPr/>
        </p:nvPicPr>
        <p:blipFill>
          <a:blip r:embed="rId7">
            <a:alphaModFix/>
          </a:blip>
          <a:stretch>
            <a:fillRect/>
          </a:stretch>
        </p:blipFill>
        <p:spPr>
          <a:xfrm rot="-1071128">
            <a:off x="6668648" y="5078578"/>
            <a:ext cx="3623433" cy="3696921"/>
          </a:xfrm>
          <a:prstGeom prst="rect">
            <a:avLst/>
          </a:prstGeom>
          <a:noFill/>
          <a:ln>
            <a:noFill/>
          </a:ln>
        </p:spPr>
      </p:pic>
      <p:pic>
        <p:nvPicPr>
          <p:cNvPr id="232" name="Google Shape;232;p31"/>
          <p:cNvPicPr preferRelativeResize="0"/>
          <p:nvPr/>
        </p:nvPicPr>
        <p:blipFill>
          <a:blip r:embed="rId8">
            <a:alphaModFix/>
          </a:blip>
          <a:stretch>
            <a:fillRect/>
          </a:stretch>
        </p:blipFill>
        <p:spPr>
          <a:xfrm rot="-10287245">
            <a:off x="7102043" y="-1977201"/>
            <a:ext cx="5800247" cy="3712972"/>
          </a:xfrm>
          <a:prstGeom prst="rect">
            <a:avLst/>
          </a:prstGeom>
          <a:noFill/>
          <a:ln>
            <a:noFill/>
          </a:ln>
        </p:spPr>
      </p:pic>
      <p:pic>
        <p:nvPicPr>
          <p:cNvPr id="233" name="Google Shape;233;p31"/>
          <p:cNvPicPr preferRelativeResize="0"/>
          <p:nvPr/>
        </p:nvPicPr>
        <p:blipFill>
          <a:blip r:embed="rId9">
            <a:alphaModFix/>
          </a:blip>
          <a:stretch>
            <a:fillRect/>
          </a:stretch>
        </p:blipFill>
        <p:spPr>
          <a:xfrm rot="10550429">
            <a:off x="1778033" y="-1843198"/>
            <a:ext cx="3738423" cy="3524367"/>
          </a:xfrm>
          <a:prstGeom prst="rect">
            <a:avLst/>
          </a:prstGeom>
          <a:noFill/>
          <a:ln>
            <a:noFill/>
          </a:ln>
        </p:spPr>
      </p:pic>
      <p:sp>
        <p:nvSpPr>
          <p:cNvPr id="5" name="Title 4">
            <a:extLst>
              <a:ext uri="{FF2B5EF4-FFF2-40B4-BE49-F238E27FC236}">
                <a16:creationId xmlns:a16="http://schemas.microsoft.com/office/drawing/2014/main" xmlns="" id="{50B6CB34-E96F-65F9-EE40-601B7DCB56FA}"/>
              </a:ext>
            </a:extLst>
          </p:cNvPr>
          <p:cNvSpPr>
            <a:spLocks noGrp="1"/>
          </p:cNvSpPr>
          <p:nvPr>
            <p:ph type="title"/>
          </p:nvPr>
        </p:nvSpPr>
        <p:spPr>
          <a:xfrm>
            <a:off x="2339958" y="2588522"/>
            <a:ext cx="7860057" cy="1091865"/>
          </a:xfrm>
        </p:spPr>
        <p:txBody>
          <a:bodyPr/>
          <a:lstStyle/>
          <a:p>
            <a:r>
              <a:rPr lang="x-none" sz="8800" b="1" dirty="0">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65086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F4211F1D-FF6B-4B8B-772B-8777123EB76E}"/>
              </a:ext>
            </a:extLst>
          </p:cNvPr>
          <p:cNvGraphicFramePr>
            <a:graphicFrameLocks noGrp="1"/>
          </p:cNvGraphicFramePr>
          <p:nvPr>
            <p:extLst>
              <p:ext uri="{D42A27DB-BD31-4B8C-83A1-F6EECF244321}">
                <p14:modId xmlns:p14="http://schemas.microsoft.com/office/powerpoint/2010/main" val="1202864363"/>
              </p:ext>
            </p:extLst>
          </p:nvPr>
        </p:nvGraphicFramePr>
        <p:xfrm>
          <a:off x="0" y="0"/>
          <a:ext cx="12012706" cy="6629654"/>
        </p:xfrm>
        <a:graphic>
          <a:graphicData uri="http://schemas.openxmlformats.org/drawingml/2006/table">
            <a:tbl>
              <a:tblPr firstRow="1" firstCol="1" bandRow="1"/>
              <a:tblGrid>
                <a:gridCol w="858053">
                  <a:extLst>
                    <a:ext uri="{9D8B030D-6E8A-4147-A177-3AD203B41FA5}">
                      <a16:colId xmlns:a16="http://schemas.microsoft.com/office/drawing/2014/main" xmlns="" val="3926808423"/>
                    </a:ext>
                  </a:extLst>
                </a:gridCol>
                <a:gridCol w="3308464">
                  <a:extLst>
                    <a:ext uri="{9D8B030D-6E8A-4147-A177-3AD203B41FA5}">
                      <a16:colId xmlns:a16="http://schemas.microsoft.com/office/drawing/2014/main" xmlns="" val="2564120789"/>
                    </a:ext>
                  </a:extLst>
                </a:gridCol>
                <a:gridCol w="1398555">
                  <a:extLst>
                    <a:ext uri="{9D8B030D-6E8A-4147-A177-3AD203B41FA5}">
                      <a16:colId xmlns:a16="http://schemas.microsoft.com/office/drawing/2014/main" xmlns="" val="2283669169"/>
                    </a:ext>
                  </a:extLst>
                </a:gridCol>
                <a:gridCol w="6447634">
                  <a:extLst>
                    <a:ext uri="{9D8B030D-6E8A-4147-A177-3AD203B41FA5}">
                      <a16:colId xmlns:a16="http://schemas.microsoft.com/office/drawing/2014/main" xmlns="" val="2752029957"/>
                    </a:ext>
                  </a:extLst>
                </a:gridCol>
              </a:tblGrid>
              <a:tr h="326729">
                <a:tc>
                  <a:txBody>
                    <a:bodyPr/>
                    <a:lstStyle/>
                    <a:p>
                      <a:pPr algn="ctr">
                        <a:lnSpc>
                          <a:spcPct val="150000"/>
                        </a:lnSpc>
                      </a:pPr>
                      <a:r>
                        <a:rPr lang="vi-VN" sz="1600" b="1" kern="100">
                          <a:effectLst/>
                          <a:latin typeface="+mj-lt"/>
                        </a:rPr>
                        <a:t>Câu</a:t>
                      </a:r>
                      <a:endParaRPr lang="x-none" sz="1600" b="1"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ctr">
                        <a:lnSpc>
                          <a:spcPct val="150000"/>
                        </a:lnSpc>
                      </a:pPr>
                      <a:r>
                        <a:rPr lang="vi-VN" sz="1600" b="1" kern="100">
                          <a:effectLst/>
                          <a:latin typeface="+mj-lt"/>
                        </a:rPr>
                        <a:t>TNĐP</a:t>
                      </a:r>
                      <a:endParaRPr lang="x-none" sz="1600" b="1"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ctr">
                        <a:lnSpc>
                          <a:spcPct val="150000"/>
                        </a:lnSpc>
                      </a:pPr>
                      <a:r>
                        <a:rPr lang="vi-VN" sz="1600" b="1" kern="100">
                          <a:effectLst/>
                          <a:latin typeface="+mj-lt"/>
                        </a:rPr>
                        <a:t>Vùng </a:t>
                      </a:r>
                      <a:endParaRPr lang="x-none" sz="1600" b="1"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ctr">
                        <a:lnSpc>
                          <a:spcPct val="150000"/>
                        </a:lnSpc>
                      </a:pPr>
                      <a:r>
                        <a:rPr lang="vi-VN" sz="1600" b="1" kern="100">
                          <a:effectLst/>
                          <a:latin typeface="+mj-lt"/>
                        </a:rPr>
                        <a:t>Tác dụng</a:t>
                      </a:r>
                      <a:endParaRPr lang="x-none" sz="1600" b="1" kern="100">
                        <a:effectLst/>
                        <a:latin typeface="+mj-lt"/>
                        <a:ea typeface="SimSun" panose="02010600030101010101" pitchFamily="2" charset="-122"/>
                        <a:cs typeface="Arial" panose="020B0604020202020204" pitchFamily="34" charset="0"/>
                      </a:endParaRPr>
                    </a:p>
                  </a:txBody>
                  <a:tcPr marL="30777" marR="30777" marT="0" marB="0"/>
                </a:tc>
                <a:extLst>
                  <a:ext uri="{0D108BD9-81ED-4DB2-BD59-A6C34878D82A}">
                    <a16:rowId xmlns:a16="http://schemas.microsoft.com/office/drawing/2014/main" xmlns="" val="918831607"/>
                  </a:ext>
                </a:extLst>
              </a:tr>
              <a:tr h="1424009">
                <a:tc>
                  <a:txBody>
                    <a:bodyPr/>
                    <a:lstStyle/>
                    <a:p>
                      <a:pPr algn="just">
                        <a:lnSpc>
                          <a:spcPct val="150000"/>
                        </a:lnSpc>
                      </a:pPr>
                      <a:r>
                        <a:rPr lang="vi-VN" sz="2800" b="0" kern="100">
                          <a:effectLst/>
                          <a:latin typeface="+mj-lt"/>
                        </a:rPr>
                        <a:t>a</a:t>
                      </a:r>
                      <a:endParaRPr lang="x-none" sz="28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2800" b="0" kern="100">
                          <a:effectLst/>
                          <a:latin typeface="+mj-lt"/>
                        </a:rPr>
                        <a:t>bẹ (ngô)</a:t>
                      </a:r>
                      <a:endParaRPr lang="x-none" sz="28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2800" b="0" kern="100">
                          <a:effectLst/>
                          <a:latin typeface="+mj-lt"/>
                        </a:rPr>
                        <a:t>miền núi phía Bắc</a:t>
                      </a:r>
                      <a:endParaRPr lang="x-none" sz="28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2800" b="0" kern="100">
                          <a:effectLst/>
                          <a:latin typeface="+mj-lt"/>
                        </a:rPr>
                        <a:t>- Bổ sung thông tin về nơi Bác Hồ đã từng sống và làm việc (vùng Việt Bắc).</a:t>
                      </a:r>
                      <a:endParaRPr lang="x-none" sz="2800" b="0" kern="100">
                        <a:effectLst/>
                        <a:latin typeface="+mj-lt"/>
                      </a:endParaRPr>
                    </a:p>
                    <a:p>
                      <a:pPr algn="just">
                        <a:lnSpc>
                          <a:spcPct val="150000"/>
                        </a:lnSpc>
                      </a:pPr>
                      <a:r>
                        <a:rPr lang="vi-VN" sz="2800" b="0" kern="100">
                          <a:effectLst/>
                          <a:latin typeface="+mj-lt"/>
                        </a:rPr>
                        <a:t>- Qua đó, cho biết thêm về cuộc sống gian lao nhưng tràn đầy tinh thần lạc quan của Người.</a:t>
                      </a:r>
                      <a:endParaRPr lang="x-none" sz="2800" b="0" kern="100">
                        <a:effectLst/>
                        <a:latin typeface="+mj-lt"/>
                        <a:ea typeface="SimSun" panose="02010600030101010101" pitchFamily="2" charset="-122"/>
                        <a:cs typeface="Arial" panose="020B0604020202020204" pitchFamily="34" charset="0"/>
                      </a:endParaRPr>
                    </a:p>
                  </a:txBody>
                  <a:tcPr marL="30777" marR="30777" marT="0" marB="0"/>
                </a:tc>
                <a:extLst>
                  <a:ext uri="{0D108BD9-81ED-4DB2-BD59-A6C34878D82A}">
                    <a16:rowId xmlns:a16="http://schemas.microsoft.com/office/drawing/2014/main" xmlns="" val="190273857"/>
                  </a:ext>
                </a:extLst>
              </a:tr>
              <a:tr h="1875088">
                <a:tc>
                  <a:txBody>
                    <a:bodyPr/>
                    <a:lstStyle/>
                    <a:p>
                      <a:pPr algn="just">
                        <a:lnSpc>
                          <a:spcPct val="150000"/>
                        </a:lnSpc>
                      </a:pPr>
                      <a:r>
                        <a:rPr lang="vi-VN" sz="2800" b="0" kern="100">
                          <a:effectLst/>
                          <a:latin typeface="+mj-lt"/>
                        </a:rPr>
                        <a:t>b </a:t>
                      </a:r>
                      <a:endParaRPr lang="x-none" sz="28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2800" b="0" kern="100">
                          <a:effectLst/>
                          <a:latin typeface="+mj-lt"/>
                        </a:rPr>
                        <a:t>tầm vông</a:t>
                      </a:r>
                      <a:endParaRPr lang="x-none" sz="2800" b="0" kern="100">
                        <a:effectLst/>
                        <a:latin typeface="+mj-lt"/>
                      </a:endParaRPr>
                    </a:p>
                    <a:p>
                      <a:pPr algn="just">
                        <a:lnSpc>
                          <a:spcPct val="150000"/>
                        </a:lnSpc>
                      </a:pPr>
                      <a:r>
                        <a:rPr lang="vi-VN" sz="2800" b="0" kern="100">
                          <a:effectLst/>
                          <a:latin typeface="+mj-lt"/>
                        </a:rPr>
                        <a:t>(loại tre thân nhỏ, gióng dài, không gai, đặc ruột và cứng, thường dùng làm gậy)</a:t>
                      </a:r>
                      <a:endParaRPr lang="x-none" sz="28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2800" b="0" kern="100">
                          <a:effectLst/>
                          <a:latin typeface="+mj-lt"/>
                        </a:rPr>
                        <a:t>Nam Bộ</a:t>
                      </a:r>
                      <a:endParaRPr lang="x-none" sz="28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2800" b="0" kern="100">
                          <a:effectLst/>
                          <a:latin typeface="+mj-lt"/>
                        </a:rPr>
                        <a:t>- Phản ánh một loại vũ khí thô sơ được sử dụng phổ biến và có hiệu quả trong cuộc kháng chiến anh dũng của đồng bào Nam Bộ chống thực dân Pháp.</a:t>
                      </a:r>
                      <a:endParaRPr lang="x-none" sz="2800" b="0" kern="100">
                        <a:effectLst/>
                        <a:latin typeface="+mj-lt"/>
                      </a:endParaRPr>
                    </a:p>
                    <a:p>
                      <a:pPr algn="just">
                        <a:lnSpc>
                          <a:spcPct val="150000"/>
                        </a:lnSpc>
                      </a:pPr>
                      <a:r>
                        <a:rPr lang="vi-VN" sz="2800" b="0" kern="100">
                          <a:effectLst/>
                          <a:latin typeface="+mj-lt"/>
                        </a:rPr>
                        <a:t> </a:t>
                      </a:r>
                      <a:endParaRPr lang="x-none" sz="2800" b="0" kern="100">
                        <a:effectLst/>
                        <a:latin typeface="+mj-lt"/>
                        <a:ea typeface="SimSun" panose="02010600030101010101" pitchFamily="2" charset="-122"/>
                        <a:cs typeface="Arial" panose="020B0604020202020204" pitchFamily="34" charset="0"/>
                      </a:endParaRPr>
                    </a:p>
                  </a:txBody>
                  <a:tcPr marL="30777" marR="30777" marT="0" marB="0"/>
                </a:tc>
                <a:extLst>
                  <a:ext uri="{0D108BD9-81ED-4DB2-BD59-A6C34878D82A}">
                    <a16:rowId xmlns:a16="http://schemas.microsoft.com/office/drawing/2014/main" xmlns="" val="4215944339"/>
                  </a:ext>
                </a:extLst>
              </a:tr>
            </a:tbl>
          </a:graphicData>
        </a:graphic>
      </p:graphicFrame>
    </p:spTree>
    <p:extLst>
      <p:ext uri="{BB962C8B-B14F-4D97-AF65-F5344CB8AC3E}">
        <p14:creationId xmlns:p14="http://schemas.microsoft.com/office/powerpoint/2010/main" val="3169965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xmlns="" id="{F4211F1D-FF6B-4B8B-772B-8777123EB76E}"/>
              </a:ext>
            </a:extLst>
          </p:cNvPr>
          <p:cNvGraphicFramePr>
            <a:graphicFrameLocks noGrp="1"/>
          </p:cNvGraphicFramePr>
          <p:nvPr>
            <p:extLst>
              <p:ext uri="{D42A27DB-BD31-4B8C-83A1-F6EECF244321}">
                <p14:modId xmlns:p14="http://schemas.microsoft.com/office/powerpoint/2010/main" val="3536757130"/>
              </p:ext>
            </p:extLst>
          </p:nvPr>
        </p:nvGraphicFramePr>
        <p:xfrm>
          <a:off x="0" y="0"/>
          <a:ext cx="12012706" cy="6061584"/>
        </p:xfrm>
        <a:graphic>
          <a:graphicData uri="http://schemas.openxmlformats.org/drawingml/2006/table">
            <a:tbl>
              <a:tblPr firstRow="1" firstCol="1" bandRow="1"/>
              <a:tblGrid>
                <a:gridCol w="858053">
                  <a:extLst>
                    <a:ext uri="{9D8B030D-6E8A-4147-A177-3AD203B41FA5}">
                      <a16:colId xmlns:a16="http://schemas.microsoft.com/office/drawing/2014/main" xmlns="" val="3926808423"/>
                    </a:ext>
                  </a:extLst>
                </a:gridCol>
                <a:gridCol w="3308464">
                  <a:extLst>
                    <a:ext uri="{9D8B030D-6E8A-4147-A177-3AD203B41FA5}">
                      <a16:colId xmlns:a16="http://schemas.microsoft.com/office/drawing/2014/main" xmlns="" val="2564120789"/>
                    </a:ext>
                  </a:extLst>
                </a:gridCol>
                <a:gridCol w="1398555">
                  <a:extLst>
                    <a:ext uri="{9D8B030D-6E8A-4147-A177-3AD203B41FA5}">
                      <a16:colId xmlns:a16="http://schemas.microsoft.com/office/drawing/2014/main" xmlns="" val="2283669169"/>
                    </a:ext>
                  </a:extLst>
                </a:gridCol>
                <a:gridCol w="6447634">
                  <a:extLst>
                    <a:ext uri="{9D8B030D-6E8A-4147-A177-3AD203B41FA5}">
                      <a16:colId xmlns:a16="http://schemas.microsoft.com/office/drawing/2014/main" xmlns="" val="2752029957"/>
                    </a:ext>
                  </a:extLst>
                </a:gridCol>
              </a:tblGrid>
              <a:tr h="326729">
                <a:tc>
                  <a:txBody>
                    <a:bodyPr/>
                    <a:lstStyle/>
                    <a:p>
                      <a:pPr algn="ctr">
                        <a:lnSpc>
                          <a:spcPct val="150000"/>
                        </a:lnSpc>
                      </a:pPr>
                      <a:r>
                        <a:rPr lang="vi-VN" sz="1600" b="1" kern="100">
                          <a:effectLst/>
                          <a:latin typeface="+mj-lt"/>
                        </a:rPr>
                        <a:t>Câu</a:t>
                      </a:r>
                      <a:endParaRPr lang="x-none" sz="1600" b="1"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ctr">
                        <a:lnSpc>
                          <a:spcPct val="150000"/>
                        </a:lnSpc>
                      </a:pPr>
                      <a:r>
                        <a:rPr lang="vi-VN" sz="1600" b="1" kern="100">
                          <a:effectLst/>
                          <a:latin typeface="+mj-lt"/>
                        </a:rPr>
                        <a:t>TNĐP</a:t>
                      </a:r>
                      <a:endParaRPr lang="x-none" sz="1600" b="1"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ctr">
                        <a:lnSpc>
                          <a:spcPct val="150000"/>
                        </a:lnSpc>
                      </a:pPr>
                      <a:r>
                        <a:rPr lang="vi-VN" sz="1600" b="1" kern="100">
                          <a:effectLst/>
                          <a:latin typeface="+mj-lt"/>
                        </a:rPr>
                        <a:t>Vùng </a:t>
                      </a:r>
                      <a:endParaRPr lang="x-none" sz="1600" b="1"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ctr">
                        <a:lnSpc>
                          <a:spcPct val="150000"/>
                        </a:lnSpc>
                      </a:pPr>
                      <a:r>
                        <a:rPr lang="vi-VN" sz="1600" b="1" kern="100">
                          <a:effectLst/>
                          <a:latin typeface="+mj-lt"/>
                        </a:rPr>
                        <a:t>Tác dụng</a:t>
                      </a:r>
                      <a:endParaRPr lang="x-none" sz="1600" b="1" kern="100">
                        <a:effectLst/>
                        <a:latin typeface="+mj-lt"/>
                        <a:ea typeface="SimSun" panose="02010600030101010101" pitchFamily="2" charset="-122"/>
                        <a:cs typeface="Arial" panose="020B0604020202020204" pitchFamily="34" charset="0"/>
                      </a:endParaRPr>
                    </a:p>
                  </a:txBody>
                  <a:tcPr marL="30777" marR="30777" marT="0" marB="0"/>
                </a:tc>
                <a:extLst>
                  <a:ext uri="{0D108BD9-81ED-4DB2-BD59-A6C34878D82A}">
                    <a16:rowId xmlns:a16="http://schemas.microsoft.com/office/drawing/2014/main" xmlns="" val="918831607"/>
                  </a:ext>
                </a:extLst>
              </a:tr>
              <a:tr h="1799392">
                <a:tc>
                  <a:txBody>
                    <a:bodyPr/>
                    <a:lstStyle/>
                    <a:p>
                      <a:pPr algn="just">
                        <a:lnSpc>
                          <a:spcPct val="150000"/>
                        </a:lnSpc>
                      </a:pPr>
                      <a:r>
                        <a:rPr lang="vi-VN" sz="3200" b="0" kern="100">
                          <a:effectLst/>
                          <a:latin typeface="+mj-lt"/>
                        </a:rPr>
                        <a:t>c </a:t>
                      </a:r>
                      <a:endParaRPr lang="x-none" sz="32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3200" b="0" kern="100">
                          <a:effectLst/>
                          <a:latin typeface="+mj-lt"/>
                        </a:rPr>
                        <a:t>đòn (từ chỉ đơn vị)</a:t>
                      </a:r>
                      <a:endParaRPr lang="x-none" sz="3200" b="0" kern="100">
                        <a:effectLst/>
                        <a:latin typeface="+mj-lt"/>
                      </a:endParaRPr>
                    </a:p>
                    <a:p>
                      <a:pPr algn="just">
                        <a:lnSpc>
                          <a:spcPct val="150000"/>
                        </a:lnSpc>
                      </a:pPr>
                      <a:r>
                        <a:rPr lang="vi-VN" sz="3200" b="0" kern="100">
                          <a:effectLst/>
                          <a:latin typeface="+mj-lt"/>
                        </a:rPr>
                        <a:t>bánh tét (loại bánh làm bằng gạo nếp, nhân đỗ xanh, thịt lợn, hình trụ)</a:t>
                      </a:r>
                      <a:endParaRPr lang="x-none" sz="32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3200" b="0" kern="100">
                          <a:effectLst/>
                          <a:latin typeface="+mj-lt"/>
                        </a:rPr>
                        <a:t>miền Trung</a:t>
                      </a:r>
                      <a:endParaRPr lang="x-none" sz="32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3200" b="0" kern="100">
                          <a:effectLst/>
                          <a:latin typeface="+mj-lt"/>
                        </a:rPr>
                        <a:t>Giúp người đọc nhận ra sự vật và sự việc được nói tới là ở một tỉnh </a:t>
                      </a:r>
                      <a:r>
                        <a:rPr lang="vi-VN" sz="3200" b="0" kern="100" smtClean="0">
                          <a:effectLst/>
                          <a:latin typeface="+mj-lt"/>
                        </a:rPr>
                        <a:t>miền</a:t>
                      </a:r>
                      <a:r>
                        <a:rPr lang="en-US" sz="3200" b="0" kern="100" baseline="0" smtClean="0">
                          <a:effectLst/>
                          <a:latin typeface="+mj-lt"/>
                        </a:rPr>
                        <a:t> </a:t>
                      </a:r>
                      <a:r>
                        <a:rPr lang="en-US" sz="3200" b="0" kern="100" baseline="0" smtClean="0">
                          <a:effectLst/>
                          <a:latin typeface="Times New Roman" panose="02020603050405020304" pitchFamily="18" charset="0"/>
                          <a:cs typeface="Times New Roman" panose="02020603050405020304" pitchFamily="18" charset="0"/>
                        </a:rPr>
                        <a:t>Trung</a:t>
                      </a:r>
                      <a:r>
                        <a:rPr lang="vi-VN" sz="3200" b="0" kern="100" smtClean="0">
                          <a:effectLst/>
                          <a:latin typeface="Times New Roman" panose="02020603050405020304" pitchFamily="18" charset="0"/>
                          <a:cs typeface="Times New Roman" panose="02020603050405020304" pitchFamily="18" charset="0"/>
                        </a:rPr>
                        <a:t>.</a:t>
                      </a:r>
                      <a:endParaRPr lang="x-none" sz="3200" b="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30777" marR="30777" marT="0" marB="0"/>
                </a:tc>
                <a:extLst>
                  <a:ext uri="{0D108BD9-81ED-4DB2-BD59-A6C34878D82A}">
                    <a16:rowId xmlns:a16="http://schemas.microsoft.com/office/drawing/2014/main" xmlns="" val="3459091360"/>
                  </a:ext>
                </a:extLst>
              </a:tr>
              <a:tr h="692489">
                <a:tc>
                  <a:txBody>
                    <a:bodyPr/>
                    <a:lstStyle/>
                    <a:p>
                      <a:pPr algn="just">
                        <a:lnSpc>
                          <a:spcPct val="150000"/>
                        </a:lnSpc>
                      </a:pPr>
                      <a:r>
                        <a:rPr lang="vi-VN" sz="3200" b="0" kern="100">
                          <a:effectLst/>
                          <a:latin typeface="+mj-lt"/>
                        </a:rPr>
                        <a:t>d</a:t>
                      </a:r>
                      <a:endParaRPr lang="x-none" sz="32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3200" b="0" kern="100">
                          <a:effectLst/>
                          <a:latin typeface="+mj-lt"/>
                        </a:rPr>
                        <a:t>lẹ (nhanh)</a:t>
                      </a:r>
                      <a:endParaRPr lang="x-none" sz="32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3200" b="0" kern="100">
                          <a:effectLst/>
                          <a:latin typeface="+mj-lt"/>
                        </a:rPr>
                        <a:t>miền Nam</a:t>
                      </a:r>
                      <a:endParaRPr lang="x-none" sz="3200" b="0" kern="100">
                        <a:effectLst/>
                        <a:latin typeface="+mj-lt"/>
                        <a:ea typeface="SimSun" panose="02010600030101010101" pitchFamily="2" charset="-122"/>
                        <a:cs typeface="Arial" panose="020B0604020202020204" pitchFamily="34" charset="0"/>
                      </a:endParaRPr>
                    </a:p>
                  </a:txBody>
                  <a:tcPr marL="30777" marR="30777" marT="0" marB="0"/>
                </a:tc>
                <a:tc>
                  <a:txBody>
                    <a:bodyPr/>
                    <a:lstStyle/>
                    <a:p>
                      <a:pPr algn="just">
                        <a:lnSpc>
                          <a:spcPct val="150000"/>
                        </a:lnSpc>
                      </a:pPr>
                      <a:r>
                        <a:rPr lang="vi-VN" sz="3200" b="0" kern="100" dirty="0">
                          <a:effectLst/>
                          <a:latin typeface="+mj-lt"/>
                        </a:rPr>
                        <a:t>Giúp người đọc nhận ra sự vật và sự việc được nói tới là ở một tỉnh miền Nam.</a:t>
                      </a:r>
                      <a:endParaRPr lang="x-none" sz="3200" b="0" kern="100" dirty="0">
                        <a:effectLst/>
                        <a:latin typeface="+mj-lt"/>
                        <a:ea typeface="SimSun" panose="02010600030101010101" pitchFamily="2" charset="-122"/>
                        <a:cs typeface="Arial" panose="020B0604020202020204" pitchFamily="34" charset="0"/>
                      </a:endParaRPr>
                    </a:p>
                  </a:txBody>
                  <a:tcPr marL="30777" marR="30777" marT="0" marB="0"/>
                </a:tc>
                <a:extLst>
                  <a:ext uri="{0D108BD9-81ED-4DB2-BD59-A6C34878D82A}">
                    <a16:rowId xmlns:a16="http://schemas.microsoft.com/office/drawing/2014/main" xmlns="" val="2452324207"/>
                  </a:ext>
                </a:extLst>
              </a:tr>
            </a:tbl>
          </a:graphicData>
        </a:graphic>
      </p:graphicFrame>
    </p:spTree>
    <p:extLst>
      <p:ext uri="{BB962C8B-B14F-4D97-AF65-F5344CB8AC3E}">
        <p14:creationId xmlns:p14="http://schemas.microsoft.com/office/powerpoint/2010/main" val="21507768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17" name="TextBox 16">
            <a:extLst>
              <a:ext uri="{FF2B5EF4-FFF2-40B4-BE49-F238E27FC236}">
                <a16:creationId xmlns:a16="http://schemas.microsoft.com/office/drawing/2014/main" xmlns="" id="{71D9C838-5C55-CFDF-C152-72B8647E7E06}"/>
              </a:ext>
            </a:extLst>
          </p:cNvPr>
          <p:cNvSpPr txBox="1"/>
          <p:nvPr/>
        </p:nvSpPr>
        <p:spPr>
          <a:xfrm>
            <a:off x="914401" y="1"/>
            <a:ext cx="10984088" cy="6864828"/>
          </a:xfrm>
          <a:prstGeom prst="rect">
            <a:avLst/>
          </a:prstGeom>
          <a:noFill/>
        </p:spPr>
        <p:txBody>
          <a:bodyPr wrap="square">
            <a:spAutoFit/>
          </a:bodyPr>
          <a:lstStyle/>
          <a:p>
            <a:pPr algn="just">
              <a:lnSpc>
                <a:spcPct val="150000"/>
              </a:lnSpc>
            </a:pPr>
            <a:r>
              <a:rPr lang="nl-NL" sz="2667" b="1" kern="100" dirty="0" err="1">
                <a:solidFill>
                  <a:srgbClr val="000000"/>
                </a:solidFill>
                <a:latin typeface="Times New Roman" panose="02020603050405020304" pitchFamily="18" charset="0"/>
                <a:ea typeface="SimSun" panose="02010600030101010101" pitchFamily="2" charset="-122"/>
              </a:rPr>
              <a:t>Bài</a:t>
            </a:r>
            <a:r>
              <a:rPr lang="nl-NL" sz="2667" b="1" kern="100" dirty="0">
                <a:solidFill>
                  <a:srgbClr val="000000"/>
                </a:solidFill>
                <a:latin typeface="Times New Roman" panose="02020603050405020304" pitchFamily="18" charset="0"/>
                <a:ea typeface="SimSun" panose="02010600030101010101" pitchFamily="2" charset="-122"/>
              </a:rPr>
              <a:t> </a:t>
            </a:r>
            <a:r>
              <a:rPr lang="nl-NL" sz="2667" b="1" kern="100" dirty="0" err="1">
                <a:solidFill>
                  <a:srgbClr val="000000"/>
                </a:solidFill>
                <a:latin typeface="Times New Roman" panose="02020603050405020304" pitchFamily="18" charset="0"/>
                <a:ea typeface="SimSun" panose="02010600030101010101" pitchFamily="2" charset="-122"/>
              </a:rPr>
              <a:t>tập</a:t>
            </a:r>
            <a:r>
              <a:rPr lang="vi-VN" sz="2667" b="1" kern="100" dirty="0">
                <a:solidFill>
                  <a:srgbClr val="000000"/>
                </a:solidFill>
                <a:latin typeface="Times New Roman" panose="02020603050405020304" pitchFamily="18" charset="0"/>
                <a:ea typeface="SimSun" panose="02010600030101010101" pitchFamily="2" charset="-122"/>
              </a:rPr>
              <a:t> 3:</a:t>
            </a:r>
            <a:endParaRPr lang="x-none" sz="2667" kern="100" dirty="0">
              <a:latin typeface="Times New Roman" panose="02020603050405020304" pitchFamily="18" charset="0"/>
              <a:ea typeface="SimSun" panose="02010600030101010101" pitchFamily="2" charset="-122"/>
            </a:endParaRPr>
          </a:p>
          <a:p>
            <a:pPr algn="just">
              <a:lnSpc>
                <a:spcPct val="150000"/>
              </a:lnSpc>
            </a:pPr>
            <a:r>
              <a:rPr lang="vi-VN" sz="2667" kern="100" dirty="0">
                <a:solidFill>
                  <a:srgbClr val="000000"/>
                </a:solidFill>
                <a:latin typeface="Times New Roman" panose="02020603050405020304" pitchFamily="18" charset="0"/>
                <a:ea typeface="SimSun" panose="02010600030101010101" pitchFamily="2" charset="-122"/>
              </a:rPr>
              <a:t>- Các biệt ngữ xã hội được sử dụng trong các câu đã cho:</a:t>
            </a:r>
            <a:endParaRPr lang="x-none" sz="2667" kern="100" dirty="0">
              <a:latin typeface="Times New Roman" panose="02020603050405020304" pitchFamily="18" charset="0"/>
              <a:ea typeface="SimSun" panose="02010600030101010101" pitchFamily="2" charset="-122"/>
            </a:endParaRPr>
          </a:p>
          <a:p>
            <a:pPr algn="just">
              <a:lnSpc>
                <a:spcPct val="150000"/>
              </a:lnSpc>
            </a:pPr>
            <a:r>
              <a:rPr lang="vi-VN" sz="2667" kern="100" dirty="0">
                <a:solidFill>
                  <a:srgbClr val="000000"/>
                </a:solidFill>
                <a:latin typeface="Times New Roman" panose="02020603050405020304" pitchFamily="18" charset="0"/>
                <a:ea typeface="SimSun" panose="02010600030101010101" pitchFamily="2" charset="-122"/>
              </a:rPr>
              <a:t>+ bỉ: đàn bà, con gái</a:t>
            </a:r>
            <a:endParaRPr lang="x-none" sz="2667" kern="100" dirty="0">
              <a:latin typeface="Times New Roman" panose="02020603050405020304" pitchFamily="18" charset="0"/>
              <a:ea typeface="SimSun" panose="02010600030101010101" pitchFamily="2" charset="-122"/>
            </a:endParaRPr>
          </a:p>
          <a:p>
            <a:pPr algn="just">
              <a:lnSpc>
                <a:spcPct val="150000"/>
              </a:lnSpc>
            </a:pPr>
            <a:r>
              <a:rPr lang="vi-VN" sz="2667" kern="100" dirty="0">
                <a:solidFill>
                  <a:srgbClr val="000000"/>
                </a:solidFill>
                <a:latin typeface="Times New Roman" panose="02020603050405020304" pitchFamily="18" charset="0"/>
                <a:ea typeface="SimSun" panose="02010600030101010101" pitchFamily="2" charset="-122"/>
              </a:rPr>
              <a:t>+ hắc: cẩn thận, khôn ngoan</a:t>
            </a:r>
            <a:endParaRPr lang="x-none" sz="2667" kern="100" dirty="0">
              <a:latin typeface="Times New Roman" panose="02020603050405020304" pitchFamily="18" charset="0"/>
              <a:ea typeface="SimSun" panose="02010600030101010101" pitchFamily="2" charset="-122"/>
            </a:endParaRPr>
          </a:p>
          <a:p>
            <a:pPr algn="just">
              <a:lnSpc>
                <a:spcPct val="150000"/>
              </a:lnSpc>
            </a:pPr>
            <a:r>
              <a:rPr lang="vi-VN" sz="2667" kern="100" dirty="0">
                <a:solidFill>
                  <a:srgbClr val="000000"/>
                </a:solidFill>
                <a:latin typeface="Times New Roman" panose="02020603050405020304" pitchFamily="18" charset="0"/>
                <a:ea typeface="SimSun" panose="02010600030101010101" pitchFamily="2" charset="-122"/>
              </a:rPr>
              <a:t>+ cá: ví tiền</a:t>
            </a:r>
            <a:endParaRPr lang="x-none" sz="2667" kern="100" dirty="0">
              <a:latin typeface="Times New Roman" panose="02020603050405020304" pitchFamily="18" charset="0"/>
              <a:ea typeface="SimSun" panose="02010600030101010101" pitchFamily="2" charset="-122"/>
            </a:endParaRPr>
          </a:p>
          <a:p>
            <a:pPr algn="just">
              <a:lnSpc>
                <a:spcPct val="150000"/>
              </a:lnSpc>
            </a:pPr>
            <a:r>
              <a:rPr lang="vi-VN" sz="2667" kern="100" dirty="0">
                <a:solidFill>
                  <a:srgbClr val="000000"/>
                </a:solidFill>
                <a:latin typeface="Times New Roman" panose="02020603050405020304" pitchFamily="18" charset="0"/>
                <a:ea typeface="SimSun" panose="02010600030101010101" pitchFamily="2" charset="-122"/>
              </a:rPr>
              <a:t>+ vỏ lõi: kẻ cắp nhỏ tuổi</a:t>
            </a:r>
            <a:endParaRPr lang="x-none" sz="2667" kern="100" dirty="0">
              <a:latin typeface="Times New Roman" panose="02020603050405020304" pitchFamily="18" charset="0"/>
              <a:ea typeface="SimSun" panose="02010600030101010101" pitchFamily="2" charset="-122"/>
            </a:endParaRPr>
          </a:p>
          <a:p>
            <a:pPr algn="just">
              <a:lnSpc>
                <a:spcPct val="150000"/>
              </a:lnSpc>
            </a:pPr>
            <a:r>
              <a:rPr lang="vi-VN" sz="2667" kern="100" dirty="0">
                <a:solidFill>
                  <a:srgbClr val="000000"/>
                </a:solidFill>
                <a:latin typeface="Times New Roman" panose="02020603050405020304" pitchFamily="18" charset="0"/>
                <a:ea typeface="SimSun" panose="02010600030101010101" pitchFamily="2" charset="-122"/>
              </a:rPr>
              <a:t>+ mõi: lấy cắp</a:t>
            </a:r>
            <a:endParaRPr lang="x-none" sz="2667" kern="100" dirty="0">
              <a:latin typeface="Times New Roman" panose="02020603050405020304" pitchFamily="18" charset="0"/>
              <a:ea typeface="SimSun" panose="02010600030101010101" pitchFamily="2" charset="-122"/>
            </a:endParaRPr>
          </a:p>
          <a:p>
            <a:pPr marL="457189" indent="-457189" algn="just">
              <a:lnSpc>
                <a:spcPct val="150000"/>
              </a:lnSpc>
              <a:buFont typeface="Wingdings" pitchFamily="2" charset="2"/>
              <a:buChar char=""/>
            </a:pPr>
            <a:r>
              <a:rPr lang="vi-VN" sz="2667"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Góp phần thể hiện rõ hơn đặc điểm của nhân vật được nói đến: những kẻ thuộc giới lưu manh, trộm cắp. </a:t>
            </a:r>
            <a:endParaRPr lang="x-none" sz="2667" dirty="0">
              <a:latin typeface="Times New Roman" panose="02020603050405020304" pitchFamily="18" charset="0"/>
              <a:ea typeface="SimSun" panose="02010600030101010101" pitchFamily="2" charset="-122"/>
              <a:cs typeface="Times New Roman" panose="02020603050405020304" pitchFamily="18" charset="0"/>
            </a:endParaRPr>
          </a:p>
          <a:p>
            <a:pPr marL="457189" indent="-457189" algn="just">
              <a:lnSpc>
                <a:spcPct val="150000"/>
              </a:lnSpc>
              <a:buFont typeface="Wingdings" pitchFamily="2" charset="2"/>
              <a:buChar char=""/>
            </a:pPr>
            <a:r>
              <a:rPr lang="vi-VN" sz="2667"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Việc chúng đặt ra và sử dụng các biệt ngữ xã hội trong giao tiếp là nhằm che giấu những việc làm xấu xa, tội lỗi của mình. </a:t>
            </a:r>
            <a:endParaRPr lang="x-none" sz="2667"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565718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5" name="TextBox 4">
            <a:extLst>
              <a:ext uri="{FF2B5EF4-FFF2-40B4-BE49-F238E27FC236}">
                <a16:creationId xmlns:a16="http://schemas.microsoft.com/office/drawing/2014/main" xmlns="" id="{FA3E28C1-39F9-E9D6-1619-7A1B125A7394}"/>
              </a:ext>
            </a:extLst>
          </p:cNvPr>
          <p:cNvSpPr txBox="1"/>
          <p:nvPr/>
        </p:nvSpPr>
        <p:spPr>
          <a:xfrm>
            <a:off x="1048871" y="1675277"/>
            <a:ext cx="10273552" cy="3324372"/>
          </a:xfrm>
          <a:prstGeom prst="rect">
            <a:avLst/>
          </a:prstGeom>
          <a:noFill/>
        </p:spPr>
        <p:txBody>
          <a:bodyPr wrap="square">
            <a:spAutoFit/>
          </a:bodyPr>
          <a:lstStyle/>
          <a:p>
            <a:pPr algn="just">
              <a:lnSpc>
                <a:spcPct val="150000"/>
              </a:lnSpc>
              <a:tabLst>
                <a:tab pos="76198" algn="l"/>
              </a:tabLst>
            </a:pPr>
            <a:r>
              <a:rPr lang="vi-VN" sz="4667" kern="100" dirty="0">
                <a:solidFill>
                  <a:srgbClr val="000000"/>
                </a:solidFill>
                <a:latin typeface="Times New Roman" panose="02020603050405020304" pitchFamily="18" charset="0"/>
                <a:ea typeface="SimSun" panose="02010600030101010101" pitchFamily="2" charset="-122"/>
              </a:rPr>
              <a:t>V</a:t>
            </a:r>
            <a:r>
              <a:rPr lang="nl-NL" sz="4667" kern="100" dirty="0" err="1">
                <a:solidFill>
                  <a:srgbClr val="000000"/>
                </a:solidFill>
                <a:latin typeface="Times New Roman" panose="02020603050405020304" pitchFamily="18" charset="0"/>
                <a:ea typeface="SimSun" panose="02010600030101010101" pitchFamily="2" charset="-122"/>
              </a:rPr>
              <a:t>iết</a:t>
            </a:r>
            <a:r>
              <a:rPr lang="nl-NL" sz="4667" kern="100" dirty="0">
                <a:solidFill>
                  <a:srgbClr val="000000"/>
                </a:solidFill>
                <a:latin typeface="Times New Roman" panose="02020603050405020304" pitchFamily="18" charset="0"/>
                <a:ea typeface="SimSun" panose="02010600030101010101" pitchFamily="2" charset="-122"/>
              </a:rPr>
              <a:t> </a:t>
            </a:r>
            <a:r>
              <a:rPr lang="nl-NL" sz="4667" kern="100" dirty="0" err="1">
                <a:solidFill>
                  <a:srgbClr val="000000"/>
                </a:solidFill>
                <a:latin typeface="Times New Roman" panose="02020603050405020304" pitchFamily="18" charset="0"/>
                <a:ea typeface="SimSun" panose="02010600030101010101" pitchFamily="2" charset="-122"/>
              </a:rPr>
              <a:t>đoạn</a:t>
            </a:r>
            <a:r>
              <a:rPr lang="nl-NL" sz="4667" kern="100" dirty="0">
                <a:solidFill>
                  <a:srgbClr val="000000"/>
                </a:solidFill>
                <a:latin typeface="Times New Roman" panose="02020603050405020304" pitchFamily="18" charset="0"/>
                <a:ea typeface="SimSun" panose="02010600030101010101" pitchFamily="2" charset="-122"/>
              </a:rPr>
              <a:t> </a:t>
            </a:r>
            <a:r>
              <a:rPr lang="nl-NL" sz="4667" kern="100" dirty="0" err="1">
                <a:solidFill>
                  <a:srgbClr val="000000"/>
                </a:solidFill>
                <a:latin typeface="Times New Roman" panose="02020603050405020304" pitchFamily="18" charset="0"/>
                <a:ea typeface="SimSun" panose="02010600030101010101" pitchFamily="2" charset="-122"/>
              </a:rPr>
              <a:t>văn</a:t>
            </a:r>
            <a:r>
              <a:rPr lang="nl-NL" sz="4667" kern="100" dirty="0">
                <a:solidFill>
                  <a:srgbClr val="000000"/>
                </a:solidFill>
                <a:latin typeface="Times New Roman" panose="02020603050405020304" pitchFamily="18" charset="0"/>
                <a:ea typeface="SimSun" panose="02010600030101010101" pitchFamily="2" charset="-122"/>
              </a:rPr>
              <a:t>  (</a:t>
            </a:r>
            <a:r>
              <a:rPr lang="nl-NL" sz="4667" kern="100" dirty="0" err="1">
                <a:solidFill>
                  <a:srgbClr val="000000"/>
                </a:solidFill>
                <a:latin typeface="Times New Roman" panose="02020603050405020304" pitchFamily="18" charset="0"/>
                <a:ea typeface="SimSun" panose="02010600030101010101" pitchFamily="2" charset="-122"/>
              </a:rPr>
              <a:t>khoảng</a:t>
            </a:r>
            <a:r>
              <a:rPr lang="vi-VN" sz="4667" kern="100" dirty="0">
                <a:solidFill>
                  <a:srgbClr val="000000"/>
                </a:solidFill>
                <a:latin typeface="Times New Roman" panose="02020603050405020304" pitchFamily="18" charset="0"/>
                <a:ea typeface="SimSun" panose="02010600030101010101" pitchFamily="2" charset="-122"/>
              </a:rPr>
              <a:t> 6 – 8 dòng) nêu ý kiến của em về hiện tượng sử dụng biệt ngữ xã hội trên mạng xã hội hiện nay. </a:t>
            </a:r>
            <a:endParaRPr lang="x-none" sz="4667"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859672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1" name="TextBox 20">
            <a:extLst>
              <a:ext uri="{FF2B5EF4-FFF2-40B4-BE49-F238E27FC236}">
                <a16:creationId xmlns:a16="http://schemas.microsoft.com/office/drawing/2014/main" xmlns="" id="{15B85728-8C1B-CF4F-F623-6234C6DB5439}"/>
              </a:ext>
            </a:extLst>
          </p:cNvPr>
          <p:cNvSpPr txBox="1"/>
          <p:nvPr/>
        </p:nvSpPr>
        <p:spPr>
          <a:xfrm>
            <a:off x="1021645" y="520957"/>
            <a:ext cx="10447865" cy="6043899"/>
          </a:xfrm>
          <a:prstGeom prst="rect">
            <a:avLst/>
          </a:prstGeom>
          <a:noFill/>
        </p:spPr>
        <p:txBody>
          <a:bodyPr wrap="square">
            <a:spAutoFit/>
          </a:bodyPr>
          <a:lstStyle/>
          <a:p>
            <a:pPr algn="just">
              <a:lnSpc>
                <a:spcPct val="150000"/>
              </a:lnSpc>
            </a:pPr>
            <a:r>
              <a:rPr lang="vi-VN" sz="2667" kern="100" dirty="0">
                <a:solidFill>
                  <a:srgbClr val="000000"/>
                </a:solidFill>
                <a:latin typeface="Times New Roman" panose="02020603050405020304" pitchFamily="18" charset="0"/>
                <a:ea typeface="SimSun" panose="02010600030101010101" pitchFamily="2" charset="-122"/>
              </a:rPr>
              <a:t> 	Hiện nay, trên mạng xã hội xuất hiện phổ biến hiện tượng sử dụng biệt ngữ xã hội, đặc biệt là trong giới trẻ. Đây là hiện tượng bình thường, phản ánh sự vận động của ngôn ngữ dưới tác động của các nhân tố tâm lí, xã hội và phương tiện giao tiếp mới (Internet). Hiện tượng này, xét ở góc độ nào đó, cũng có khía cạnh tích cực (chẳng hạn: đáp ứng nhu cầu, sở thích giao tiếp của một nhóm xã hội nhất định). Tuy nhiên, việc sử dụng biệt ngữ xã hội cần có chừng mực để không ảnh hưởng đến việc giao tiếp trong môi trường giao tiếp chính thức và ý thức giữ gìn sự trong sáng của tiếng Việt.</a:t>
            </a:r>
            <a:endParaRPr lang="x-none" sz="2667" kern="100" dirty="0">
              <a:latin typeface="Times New Roman" panose="02020603050405020304" pitchFamily="18" charset="0"/>
              <a:ea typeface="SimSun" panose="02010600030101010101" pitchFamily="2" charset="-122"/>
            </a:endParaRPr>
          </a:p>
          <a:p>
            <a:pPr algn="r"/>
            <a:r>
              <a:rPr lang="vi-VN" sz="2667" kern="100" dirty="0">
                <a:solidFill>
                  <a:srgbClr val="000000"/>
                </a:solidFill>
                <a:latin typeface="Times New Roman" panose="02020603050405020304" pitchFamily="18" charset="0"/>
                <a:ea typeface="SimSun" panose="02010600030101010101" pitchFamily="2" charset="-122"/>
              </a:rPr>
              <a:t>(Nguồn: SGV ngữ văn 8 cánh diều)</a:t>
            </a:r>
            <a:r>
              <a:rPr lang="x-none" sz="2667" dirty="0"/>
              <a:t> </a:t>
            </a:r>
          </a:p>
        </p:txBody>
      </p:sp>
    </p:spTree>
    <p:extLst>
      <p:ext uri="{BB962C8B-B14F-4D97-AF65-F5344CB8AC3E}">
        <p14:creationId xmlns:p14="http://schemas.microsoft.com/office/powerpoint/2010/main" val="300452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13" name="TextBox 12">
            <a:extLst>
              <a:ext uri="{FF2B5EF4-FFF2-40B4-BE49-F238E27FC236}">
                <a16:creationId xmlns:a16="http://schemas.microsoft.com/office/drawing/2014/main" xmlns="" id="{95882F2A-A3C6-C29D-1972-1B44E5BC2A0B}"/>
              </a:ext>
            </a:extLst>
          </p:cNvPr>
          <p:cNvSpPr txBox="1"/>
          <p:nvPr/>
        </p:nvSpPr>
        <p:spPr>
          <a:xfrm>
            <a:off x="2556933" y="634346"/>
            <a:ext cx="8545688" cy="5633465"/>
          </a:xfrm>
          <a:prstGeom prst="rect">
            <a:avLst/>
          </a:prstGeom>
          <a:noFill/>
        </p:spPr>
        <p:txBody>
          <a:bodyPr wrap="square">
            <a:spAutoFit/>
          </a:bodyPr>
          <a:lstStyle/>
          <a:p>
            <a:pPr algn="just">
              <a:lnSpc>
                <a:spcPct val="150000"/>
              </a:lnSpc>
            </a:pPr>
            <a:r>
              <a:rPr lang="nl-NL" sz="2667" b="1" kern="100" dirty="0" err="1">
                <a:solidFill>
                  <a:srgbClr val="000000"/>
                </a:solidFill>
                <a:latin typeface="Times New Roman" panose="02020603050405020304" pitchFamily="18" charset="0"/>
                <a:ea typeface="SimSun" panose="02010600030101010101" pitchFamily="2" charset="-122"/>
              </a:rPr>
              <a:t>Bài</a:t>
            </a:r>
            <a:r>
              <a:rPr lang="nl-NL" sz="2667" b="1" kern="100" dirty="0">
                <a:solidFill>
                  <a:srgbClr val="000000"/>
                </a:solidFill>
                <a:latin typeface="Times New Roman" panose="02020603050405020304" pitchFamily="18" charset="0"/>
                <a:ea typeface="SimSun" panose="02010600030101010101" pitchFamily="2" charset="-122"/>
              </a:rPr>
              <a:t> </a:t>
            </a:r>
            <a:r>
              <a:rPr lang="nl-NL" sz="2667" b="1" kern="100" dirty="0" err="1">
                <a:solidFill>
                  <a:srgbClr val="000000"/>
                </a:solidFill>
                <a:latin typeface="Times New Roman" panose="02020603050405020304" pitchFamily="18" charset="0"/>
                <a:ea typeface="SimSun" panose="02010600030101010101" pitchFamily="2" charset="-122"/>
              </a:rPr>
              <a:t>tập</a:t>
            </a:r>
            <a:r>
              <a:rPr lang="vi-VN" sz="2667" b="1" kern="100" dirty="0">
                <a:solidFill>
                  <a:srgbClr val="000000"/>
                </a:solidFill>
                <a:latin typeface="Times New Roman" panose="02020603050405020304" pitchFamily="18" charset="0"/>
                <a:ea typeface="SimSun" panose="02010600030101010101" pitchFamily="2" charset="-122"/>
              </a:rPr>
              <a:t> 2: </a:t>
            </a:r>
            <a:endParaRPr lang="x-none" sz="2667" kern="100" dirty="0">
              <a:latin typeface="Times New Roman" panose="02020603050405020304" pitchFamily="18" charset="0"/>
              <a:ea typeface="SimSun" panose="02010600030101010101" pitchFamily="2" charset="-122"/>
            </a:endParaRPr>
          </a:p>
          <a:p>
            <a:pPr>
              <a:lnSpc>
                <a:spcPct val="150000"/>
              </a:lnSpc>
            </a:pPr>
            <a:r>
              <a:rPr lang="vi-VN" sz="2667" kern="100" dirty="0">
                <a:solidFill>
                  <a:srgbClr val="000000"/>
                </a:solidFill>
                <a:latin typeface="Times New Roman" panose="02020603050405020304" pitchFamily="18" charset="0"/>
                <a:ea typeface="SimSun" panose="02010600030101010101" pitchFamily="2" charset="-122"/>
              </a:rPr>
              <a:t>a. Dòm ngó: nhòm ngó</a:t>
            </a:r>
            <a:endParaRPr lang="x-none" sz="2667" kern="100" dirty="0">
              <a:latin typeface="Times New Roman" panose="02020603050405020304" pitchFamily="18" charset="0"/>
              <a:ea typeface="SimSun" panose="02010600030101010101" pitchFamily="2" charset="-122"/>
            </a:endParaRPr>
          </a:p>
          <a:p>
            <a:pPr>
              <a:lnSpc>
                <a:spcPct val="150000"/>
              </a:lnSpc>
            </a:pPr>
            <a:r>
              <a:rPr lang="vi-VN" sz="2667" kern="100" dirty="0">
                <a:solidFill>
                  <a:srgbClr val="000000"/>
                </a:solidFill>
                <a:latin typeface="Times New Roman" panose="02020603050405020304" pitchFamily="18" charset="0"/>
                <a:ea typeface="SimSun" panose="02010600030101010101" pitchFamily="2" charset="-122"/>
              </a:rPr>
              <a:t>b. Ba: bố, cha </a:t>
            </a:r>
            <a:endParaRPr lang="x-none" sz="2667" kern="100" dirty="0">
              <a:latin typeface="Times New Roman" panose="02020603050405020304" pitchFamily="18" charset="0"/>
              <a:ea typeface="SimSun" panose="02010600030101010101" pitchFamily="2" charset="-122"/>
            </a:endParaRPr>
          </a:p>
          <a:p>
            <a:pPr>
              <a:lnSpc>
                <a:spcPct val="150000"/>
              </a:lnSpc>
            </a:pPr>
            <a:r>
              <a:rPr lang="vi-VN" sz="2667" kern="100" dirty="0">
                <a:solidFill>
                  <a:srgbClr val="000000"/>
                </a:solidFill>
                <a:latin typeface="Times New Roman" panose="02020603050405020304" pitchFamily="18" charset="0"/>
                <a:ea typeface="SimSun" panose="02010600030101010101" pitchFamily="2" charset="-122"/>
              </a:rPr>
              <a:t>Nội: bà nội, ông nội</a:t>
            </a:r>
            <a:endParaRPr lang="x-none" sz="2667" kern="100" dirty="0">
              <a:latin typeface="Times New Roman" panose="02020603050405020304" pitchFamily="18" charset="0"/>
              <a:ea typeface="SimSun" panose="02010600030101010101" pitchFamily="2" charset="-122"/>
            </a:endParaRPr>
          </a:p>
          <a:p>
            <a:pPr>
              <a:lnSpc>
                <a:spcPct val="150000"/>
              </a:lnSpc>
            </a:pPr>
            <a:r>
              <a:rPr lang="vi-VN" sz="2667" kern="100" dirty="0">
                <a:solidFill>
                  <a:srgbClr val="000000"/>
                </a:solidFill>
                <a:latin typeface="Times New Roman" panose="02020603050405020304" pitchFamily="18" charset="0"/>
                <a:ea typeface="SimSun" panose="02010600030101010101" pitchFamily="2" charset="-122"/>
              </a:rPr>
              <a:t>Má: mẹ</a:t>
            </a:r>
            <a:endParaRPr lang="x-none" sz="2667" kern="100" dirty="0">
              <a:latin typeface="Times New Roman" panose="02020603050405020304" pitchFamily="18" charset="0"/>
              <a:ea typeface="SimSun" panose="02010600030101010101" pitchFamily="2" charset="-122"/>
            </a:endParaRPr>
          </a:p>
          <a:p>
            <a:pPr>
              <a:lnSpc>
                <a:spcPct val="150000"/>
              </a:lnSpc>
            </a:pPr>
            <a:r>
              <a:rPr lang="vi-VN" sz="2667" kern="100" dirty="0">
                <a:solidFill>
                  <a:srgbClr val="000000"/>
                </a:solidFill>
                <a:latin typeface="Times New Roman" panose="02020603050405020304" pitchFamily="18" charset="0"/>
                <a:ea typeface="SimSun" panose="02010600030101010101" pitchFamily="2" charset="-122"/>
              </a:rPr>
              <a:t>c. Thiệt: thật</a:t>
            </a:r>
            <a:endParaRPr lang="x-none" sz="2667" kern="100" dirty="0">
              <a:latin typeface="Times New Roman" panose="02020603050405020304" pitchFamily="18" charset="0"/>
              <a:ea typeface="SimSun" panose="02010600030101010101" pitchFamily="2" charset="-122"/>
            </a:endParaRPr>
          </a:p>
          <a:p>
            <a:pPr>
              <a:lnSpc>
                <a:spcPct val="150000"/>
              </a:lnSpc>
            </a:pPr>
            <a:r>
              <a:rPr lang="vi-VN" sz="2667" kern="100" dirty="0">
                <a:solidFill>
                  <a:srgbClr val="000000"/>
                </a:solidFill>
                <a:latin typeface="Times New Roman" panose="02020603050405020304" pitchFamily="18" charset="0"/>
                <a:ea typeface="SimSun" panose="02010600030101010101" pitchFamily="2" charset="-122"/>
              </a:rPr>
              <a:t>Gởi: gửi</a:t>
            </a:r>
            <a:endParaRPr lang="x-none" sz="2667" kern="100" dirty="0">
              <a:latin typeface="Times New Roman" panose="02020603050405020304" pitchFamily="18" charset="0"/>
              <a:ea typeface="SimSun" panose="02010600030101010101" pitchFamily="2" charset="-122"/>
            </a:endParaRPr>
          </a:p>
          <a:p>
            <a:pPr>
              <a:lnSpc>
                <a:spcPct val="150000"/>
              </a:lnSpc>
            </a:pPr>
            <a:r>
              <a:rPr lang="vi-VN" sz="2667" kern="100" dirty="0">
                <a:solidFill>
                  <a:srgbClr val="000000"/>
                </a:solidFill>
                <a:latin typeface="Times New Roman" panose="02020603050405020304" pitchFamily="18" charset="0"/>
                <a:ea typeface="SimSun" panose="02010600030101010101" pitchFamily="2" charset="-122"/>
              </a:rPr>
              <a:t>Mầy: mày</a:t>
            </a:r>
            <a:endParaRPr lang="x-none" sz="2667" kern="100" dirty="0">
              <a:latin typeface="Times New Roman" panose="02020603050405020304" pitchFamily="18" charset="0"/>
              <a:ea typeface="SimSun" panose="02010600030101010101" pitchFamily="2" charset="-122"/>
            </a:endParaRPr>
          </a:p>
          <a:p>
            <a:pPr>
              <a:lnSpc>
                <a:spcPct val="150000"/>
              </a:lnSpc>
            </a:pPr>
            <a:r>
              <a:rPr lang="vi-VN" sz="2667" kern="100" dirty="0">
                <a:solidFill>
                  <a:srgbClr val="000000"/>
                </a:solidFill>
                <a:latin typeface="Times New Roman" panose="02020603050405020304" pitchFamily="18" charset="0"/>
                <a:ea typeface="SimSun" panose="02010600030101010101" pitchFamily="2" charset="-122"/>
              </a:rPr>
              <a:t>Biểu: bảo </a:t>
            </a:r>
            <a:endParaRPr lang="x-none" sz="2667" kern="100" dirty="0">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32136756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图形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50" y="0"/>
            <a:ext cx="1228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a:grpSpLocks/>
          </p:cNvGrpSpPr>
          <p:nvPr/>
        </p:nvGrpSpPr>
        <p:grpSpPr bwMode="auto">
          <a:xfrm>
            <a:off x="0" y="0"/>
            <a:ext cx="11901488" cy="68580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cs typeface="+mn-lt"/>
              </a:endParaRPr>
            </a:p>
          </p:txBody>
        </p:sp>
        <p:sp>
          <p:nvSpPr>
            <p:cNvPr id="7" name="图文框 6"/>
            <p:cNvSpPr/>
            <p:nvPr/>
          </p:nvSpPr>
          <p:spPr>
            <a:xfrm>
              <a:off x="485788" y="388118"/>
              <a:ext cx="11255530" cy="5968653"/>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cs typeface="+mn-lt"/>
              </a:endParaRPr>
            </a:p>
          </p:txBody>
        </p:sp>
      </p:grpSp>
      <p:sp>
        <p:nvSpPr>
          <p:cNvPr id="109572" name="Rectangle 9"/>
          <p:cNvSpPr>
            <a:spLocks noChangeArrowheads="1"/>
          </p:cNvSpPr>
          <p:nvPr/>
        </p:nvSpPr>
        <p:spPr bwMode="auto">
          <a:xfrm>
            <a:off x="694593" y="334108"/>
            <a:ext cx="104540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algn="ctr" eaLnBrk="1" hangingPunct="1"/>
            <a:r>
              <a:rPr lang="en-US" altLang="en-US" sz="3600" b="1">
                <a:solidFill>
                  <a:srgbClr val="FF0000"/>
                </a:solidFill>
                <a:latin typeface="Times New Roman" panose="02020603050405020304" pitchFamily="18" charset="0"/>
                <a:cs typeface="Times New Roman" panose="02020603050405020304" pitchFamily="18" charset="0"/>
              </a:rPr>
              <a:t>Nghe bài hát </a:t>
            </a:r>
            <a:r>
              <a:rPr lang="en-US" altLang="en-US" sz="3600" b="1" smtClean="0">
                <a:solidFill>
                  <a:srgbClr val="FF0000"/>
                </a:solidFill>
                <a:latin typeface="Times New Roman" panose="02020603050405020304" pitchFamily="18" charset="0"/>
                <a:cs typeface="Times New Roman" panose="02020603050405020304" pitchFamily="18" charset="0"/>
              </a:rPr>
              <a:t>và tìm một số từ </a:t>
            </a:r>
            <a:r>
              <a:rPr lang="en-US" altLang="en-US" sz="3600" b="1">
                <a:solidFill>
                  <a:srgbClr val="FF0000"/>
                </a:solidFill>
                <a:latin typeface="Times New Roman" panose="02020603050405020304" pitchFamily="18" charset="0"/>
                <a:cs typeface="Times New Roman" panose="02020603050405020304" pitchFamily="18" charset="0"/>
              </a:rPr>
              <a:t>ngữ địa phương</a:t>
            </a:r>
            <a:endParaRPr lang="en-SG" sz="3600">
              <a:latin typeface="Times New Roman" panose="02020603050405020304" pitchFamily="18" charset="0"/>
              <a:cs typeface="Times New Roman" panose="02020603050405020304" pitchFamily="18" charset="0"/>
            </a:endParaRPr>
          </a:p>
        </p:txBody>
      </p:sp>
      <p:pic>
        <p:nvPicPr>
          <p:cNvPr id="2" name="Một Khúc Tâm Tình Người Hà Tĩnh - Thu Hiền - Ca Khúc Chạm Đến Cảm Xúc Người Ngh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8069" y="951767"/>
            <a:ext cx="10920046" cy="5387488"/>
          </a:xfrm>
          <a:prstGeom prst="rect">
            <a:avLst/>
          </a:prstGeom>
        </p:spPr>
      </p:pic>
    </p:spTree>
    <p:extLst>
      <p:ext uri="{BB962C8B-B14F-4D97-AF65-F5344CB8AC3E}">
        <p14:creationId xmlns:p14="http://schemas.microsoft.com/office/powerpoint/2010/main" val="4283320072"/>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图形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6350"/>
            <a:ext cx="122872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a:grpSpLocks/>
          </p:cNvGrpSpPr>
          <p:nvPr/>
        </p:nvGrpSpPr>
        <p:grpSpPr bwMode="auto">
          <a:xfrm>
            <a:off x="339725" y="244475"/>
            <a:ext cx="1156176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cs typeface="+mn-lt"/>
              </a:endParaRPr>
            </a:p>
          </p:txBody>
        </p:sp>
        <p:sp>
          <p:nvSpPr>
            <p:cNvPr id="7" name="图文框 6"/>
            <p:cNvSpPr/>
            <p:nvPr/>
          </p:nvSpPr>
          <p:spPr>
            <a:xfrm>
              <a:off x="486918" y="387807"/>
              <a:ext cx="11254449"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cs typeface="+mn-lt"/>
              </a:endParaRPr>
            </a:p>
          </p:txBody>
        </p:sp>
      </p:grpSp>
      <p:sp>
        <p:nvSpPr>
          <p:cNvPr id="10" name="Rectangle 9"/>
          <p:cNvSpPr>
            <a:spLocks noChangeArrowheads="1"/>
          </p:cNvSpPr>
          <p:nvPr/>
        </p:nvSpPr>
        <p:spPr bwMode="auto">
          <a:xfrm>
            <a:off x="1435100" y="682625"/>
            <a:ext cx="9344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algn="ctr" eaLnBrk="1" hangingPunct="1"/>
            <a:r>
              <a:rPr lang="en-US" altLang="en-US" sz="3600" b="1">
                <a:solidFill>
                  <a:srgbClr val="FF0000"/>
                </a:solidFill>
                <a:latin typeface="Times New Roman" panose="02020603050405020304" pitchFamily="18" charset="0"/>
                <a:cs typeface="Times New Roman" panose="02020603050405020304" pitchFamily="18" charset="0"/>
              </a:rPr>
              <a:t>Tìm </a:t>
            </a:r>
            <a:r>
              <a:rPr lang="vi-VN" altLang="en-US" sz="3600" b="1" smtClean="0">
                <a:solidFill>
                  <a:srgbClr val="FF0000"/>
                </a:solidFill>
                <a:latin typeface="Times New Roman" panose="02020603050405020304" pitchFamily="18" charset="0"/>
                <a:cs typeface="Times New Roman" panose="02020603050405020304" pitchFamily="18" charset="0"/>
              </a:rPr>
              <a:t>biệt ngữ xã hội </a:t>
            </a:r>
            <a:r>
              <a:rPr lang="en-US" altLang="en-US" sz="3600" b="1" smtClean="0">
                <a:solidFill>
                  <a:srgbClr val="FF0000"/>
                </a:solidFill>
                <a:latin typeface="Times New Roman" panose="02020603050405020304" pitchFamily="18" charset="0"/>
                <a:cs typeface="Times New Roman" panose="02020603050405020304" pitchFamily="18" charset="0"/>
              </a:rPr>
              <a:t>trong </a:t>
            </a:r>
            <a:r>
              <a:rPr lang="en-US" altLang="en-US" sz="3600" b="1">
                <a:solidFill>
                  <a:srgbClr val="FF0000"/>
                </a:solidFill>
                <a:latin typeface="Times New Roman" panose="02020603050405020304" pitchFamily="18" charset="0"/>
                <a:cs typeface="Times New Roman" panose="02020603050405020304" pitchFamily="18" charset="0"/>
              </a:rPr>
              <a:t>ví dụ sau và cho biết từ toàn dân tương ứng:</a:t>
            </a:r>
            <a:endParaRPr lang="en-SG" sz="3600">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flipH="1">
            <a:off x="641350" y="2825750"/>
            <a:ext cx="7153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algn="ctr" eaLnBrk="1" hangingPunct="1"/>
            <a:r>
              <a:rPr lang="en-US" altLang="en-US" sz="3600" b="1" i="1">
                <a:latin typeface="Times New Roman" panose="02020603050405020304" pitchFamily="18" charset="0"/>
                <a:cs typeface="Times New Roman" panose="02020603050405020304" pitchFamily="18" charset="0"/>
              </a:rPr>
              <a:t>Thà một phút quay bài rồi bị bắt</a:t>
            </a:r>
          </a:p>
          <a:p>
            <a:pPr algn="ctr" eaLnBrk="1" hangingPunct="1"/>
            <a:r>
              <a:rPr lang="en-US" altLang="en-US" sz="3600" b="1" i="1">
                <a:latin typeface="Times New Roman" panose="02020603050405020304" pitchFamily="18" charset="0"/>
                <a:cs typeface="Times New Roman" panose="02020603050405020304" pitchFamily="18" charset="0"/>
              </a:rPr>
              <a:t>Còn hơn ngồi cắn bút suốt giờ thi.</a:t>
            </a:r>
            <a:endParaRPr lang="en-US" altLang="en-US" sz="3200" b="1" i="1">
              <a:latin typeface="Times New Roman" panose="02020603050405020304" pitchFamily="18" charset="0"/>
              <a:cs typeface="Times New Roman" panose="02020603050405020304" pitchFamily="18" charset="0"/>
            </a:endParaRPr>
          </a:p>
        </p:txBody>
      </p:sp>
      <p:sp>
        <p:nvSpPr>
          <p:cNvPr id="12" name="TextBox 11"/>
          <p:cNvSpPr txBox="1">
            <a:spLocks noChangeArrowheads="1"/>
          </p:cNvSpPr>
          <p:nvPr/>
        </p:nvSpPr>
        <p:spPr bwMode="auto">
          <a:xfrm flipH="1">
            <a:off x="641350" y="4505325"/>
            <a:ext cx="80137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eaLnBrk="1" hangingPunct="1">
              <a:lnSpc>
                <a:spcPct val="90000"/>
              </a:lnSpc>
              <a:spcBef>
                <a:spcPct val="20000"/>
              </a:spcBef>
              <a:buFont typeface="Wingdings" panose="05000000000000000000" pitchFamily="2" charset="2"/>
              <a:buChar char="à"/>
            </a:pPr>
            <a:r>
              <a:rPr lang="en-US" altLang="en-US" sz="3200" b="1">
                <a:solidFill>
                  <a:srgbClr val="0070C0"/>
                </a:solidFill>
                <a:latin typeface="Times New Roman" panose="02020603050405020304" pitchFamily="18" charset="0"/>
                <a:cs typeface="Times New Roman" panose="02020603050405020304" pitchFamily="18" charset="0"/>
              </a:rPr>
              <a:t>quay bài: </a:t>
            </a:r>
            <a:r>
              <a:rPr lang="en-US" altLang="en-US" sz="3200" b="1" i="1">
                <a:solidFill>
                  <a:srgbClr val="0070C0"/>
                </a:solidFill>
                <a:latin typeface="Times New Roman" panose="02020603050405020304" pitchFamily="18" charset="0"/>
                <a:cs typeface="Times New Roman" panose="02020603050405020304" pitchFamily="18" charset="0"/>
              </a:rPr>
              <a:t>xem tài liệu, sao chép / hỏi bài bạn ; </a:t>
            </a:r>
          </a:p>
          <a:p>
            <a:pPr eaLnBrk="1" hangingPunct="1">
              <a:lnSpc>
                <a:spcPct val="90000"/>
              </a:lnSpc>
              <a:spcBef>
                <a:spcPct val="20000"/>
              </a:spcBef>
              <a:buFont typeface="Wingdings" panose="05000000000000000000" pitchFamily="2" charset="2"/>
              <a:buChar char="à"/>
            </a:pPr>
            <a:r>
              <a:rPr lang="en-US" altLang="en-US" sz="3200" b="1">
                <a:solidFill>
                  <a:srgbClr val="0070C0"/>
                </a:solidFill>
                <a:latin typeface="Times New Roman" panose="02020603050405020304" pitchFamily="18" charset="0"/>
                <a:cs typeface="Times New Roman" panose="02020603050405020304" pitchFamily="18" charset="0"/>
              </a:rPr>
              <a:t>cắn bút: </a:t>
            </a:r>
            <a:r>
              <a:rPr lang="en-US" altLang="en-US" sz="3200" b="1" i="1">
                <a:solidFill>
                  <a:srgbClr val="0070C0"/>
                </a:solidFill>
                <a:latin typeface="Times New Roman" panose="02020603050405020304" pitchFamily="18" charset="0"/>
                <a:cs typeface="Times New Roman" panose="02020603050405020304" pitchFamily="18" charset="0"/>
              </a:rPr>
              <a:t>không làm được bài</a:t>
            </a:r>
          </a:p>
        </p:txBody>
      </p:sp>
      <p:pic>
        <p:nvPicPr>
          <p:cNvPr id="3074" name="Picture 2" descr="Láº­t táº©y &quot;cÃ´ng nghá» phao&quot; cá»§a &quot;há»i quay bÃ i tháº§n thÃ¡nh&quot; ngay trÆ°á»c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613" y="1860550"/>
            <a:ext cx="336073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417502"/>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randombar(horizontal)">
                                      <p:cBhvr>
                                        <p:cTn id="22" dur="500"/>
                                        <p:tgtEl>
                                          <p:spTgt spid="307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图形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6350"/>
            <a:ext cx="122872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a:grpSpLocks/>
          </p:cNvGrpSpPr>
          <p:nvPr/>
        </p:nvGrpSpPr>
        <p:grpSpPr bwMode="auto">
          <a:xfrm>
            <a:off x="339725" y="244475"/>
            <a:ext cx="1156176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cs typeface="+mn-lt"/>
              </a:endParaRPr>
            </a:p>
          </p:txBody>
        </p:sp>
        <p:sp>
          <p:nvSpPr>
            <p:cNvPr id="7" name="图文框 6"/>
            <p:cNvSpPr/>
            <p:nvPr/>
          </p:nvSpPr>
          <p:spPr>
            <a:xfrm>
              <a:off x="486918" y="387807"/>
              <a:ext cx="11254449"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cs typeface="+mn-lt"/>
              </a:endParaRPr>
            </a:p>
          </p:txBody>
        </p:sp>
      </p:grpSp>
      <p:sp>
        <p:nvSpPr>
          <p:cNvPr id="10" name="Rectangle 9"/>
          <p:cNvSpPr>
            <a:spLocks noChangeArrowheads="1"/>
          </p:cNvSpPr>
          <p:nvPr/>
        </p:nvSpPr>
        <p:spPr bwMode="auto">
          <a:xfrm>
            <a:off x="1435100" y="682625"/>
            <a:ext cx="93440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algn="ctr" eaLnBrk="1" hangingPunct="1"/>
            <a:r>
              <a:rPr lang="en-US" altLang="en-US" sz="3600" b="1">
                <a:solidFill>
                  <a:srgbClr val="FF0000"/>
                </a:solidFill>
                <a:latin typeface="Times New Roman" panose="02020603050405020304" pitchFamily="18" charset="0"/>
                <a:cs typeface="Times New Roman" panose="02020603050405020304" pitchFamily="18" charset="0"/>
              </a:rPr>
              <a:t>Tìm từ địa phương trong ví dụ sau và cho biết từ toàn dân tương ứng:</a:t>
            </a:r>
            <a:endParaRPr lang="en-SG" sz="3600">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flipH="1">
            <a:off x="822325" y="2924175"/>
            <a:ext cx="71516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algn="ctr" eaLnBrk="1" hangingPunct="1"/>
            <a:r>
              <a:rPr lang="en-SG" sz="3600" i="1">
                <a:latin typeface="Times New Roman" panose="02020603050405020304" pitchFamily="18" charset="0"/>
                <a:cs typeface="Times New Roman" panose="02020603050405020304" pitchFamily="18" charset="0"/>
              </a:rPr>
              <a:t>O du kích nhỏ </a:t>
            </a:r>
            <a:r>
              <a:rPr lang="vi-VN" sz="3600" i="1" smtClean="0">
                <a:latin typeface="Times New Roman" panose="02020603050405020304" pitchFamily="18" charset="0"/>
                <a:cs typeface="Times New Roman" panose="02020603050405020304" pitchFamily="18" charset="0"/>
              </a:rPr>
              <a:t>giươn</a:t>
            </a:r>
            <a:r>
              <a:rPr lang="en-SG" sz="3600" i="1" smtClean="0">
                <a:latin typeface="Times New Roman" panose="02020603050405020304" pitchFamily="18" charset="0"/>
                <a:cs typeface="Times New Roman" panose="02020603050405020304" pitchFamily="18" charset="0"/>
              </a:rPr>
              <a:t>g </a:t>
            </a:r>
            <a:r>
              <a:rPr lang="en-SG" sz="3600" i="1">
                <a:latin typeface="Times New Roman" panose="02020603050405020304" pitchFamily="18" charset="0"/>
                <a:cs typeface="Times New Roman" panose="02020603050405020304" pitchFamily="18" charset="0"/>
              </a:rPr>
              <a:t>cao súng</a:t>
            </a:r>
          </a:p>
          <a:p>
            <a:pPr algn="ctr" eaLnBrk="1" hangingPunct="1"/>
            <a:r>
              <a:rPr lang="en-SG" sz="3600" i="1">
                <a:latin typeface="Times New Roman" panose="02020603050405020304" pitchFamily="18" charset="0"/>
                <a:cs typeface="Times New Roman" panose="02020603050405020304" pitchFamily="18" charset="0"/>
              </a:rPr>
              <a:t>Thằng Mỹ lênh khênh b</a:t>
            </a:r>
            <a:r>
              <a:rPr lang="vi-VN" sz="3600" i="1">
                <a:latin typeface="Times New Roman" panose="02020603050405020304" pitchFamily="18" charset="0"/>
                <a:cs typeface="Times New Roman" panose="02020603050405020304" pitchFamily="18" charset="0"/>
              </a:rPr>
              <a:t>ư</a:t>
            </a:r>
            <a:r>
              <a:rPr lang="en-SG" sz="3600" i="1">
                <a:latin typeface="Times New Roman" panose="02020603050405020304" pitchFamily="18" charset="0"/>
                <a:cs typeface="Times New Roman" panose="02020603050405020304" pitchFamily="18" charset="0"/>
              </a:rPr>
              <a:t>ớc cúi đầu</a:t>
            </a:r>
          </a:p>
        </p:txBody>
      </p:sp>
      <p:pic>
        <p:nvPicPr>
          <p:cNvPr id="2050" name="Picture 2" descr="O du kÃ­ch nhá» â Wikipedia tiáº¿ng Vi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75" y="2025650"/>
            <a:ext cx="3082925"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flipH="1">
            <a:off x="2541588" y="4732338"/>
            <a:ext cx="33067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algn="ctr" eaLnBrk="1" hangingPunct="1"/>
            <a:r>
              <a:rPr lang="en-SG" sz="3600" b="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O = Cô</a:t>
            </a:r>
            <a:endParaRPr lang="en-SG" sz="36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104662"/>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randombar(horizontal)">
                                      <p:cBhvr>
                                        <p:cTn id="22" dur="500"/>
                                        <p:tgtEl>
                                          <p:spTgt spid="20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A9F529C3-C941-49FD-8C67-82F134F64B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20586029-32A0-47E5-9AEC-AE3ABA6B94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4 công dụng của chén bát trong sơ chế và chế biến món ăn khiến bạn bất ngờ">
            <a:extLst>
              <a:ext uri="{FF2B5EF4-FFF2-40B4-BE49-F238E27FC236}">
                <a16:creationId xmlns:a16="http://schemas.microsoft.com/office/drawing/2014/main" xmlns="" id="{BED3BAA4-2FA8-A84E-FCAD-20FDE388D4E0}"/>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43467" y="1939860"/>
            <a:ext cx="5294716" cy="2978277"/>
          </a:xfrm>
          <a:prstGeom prst="rect">
            <a:avLst/>
          </a:prstGeom>
          <a:noFill/>
        </p:spPr>
      </p:pic>
      <p:cxnSp>
        <p:nvCxnSpPr>
          <p:cNvPr id="14" name="Straight Connector 13">
            <a:extLst>
              <a:ext uri="{FF2B5EF4-FFF2-40B4-BE49-F238E27FC236}">
                <a16:creationId xmlns:a16="http://schemas.microsoft.com/office/drawing/2014/main" xmlns="" id="{8C730EAB-A532-4295-A302-FB4B90DB9F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Content Placeholder 3" descr="Cảnh báo] Thích ăn dứa nhất định phải biết những lưu ý này">
            <a:extLst>
              <a:ext uri="{FF2B5EF4-FFF2-40B4-BE49-F238E27FC236}">
                <a16:creationId xmlns:a16="http://schemas.microsoft.com/office/drawing/2014/main" xmlns="" id="{B67BCCCA-8BB4-D518-6D0F-4F4E95F752CC}"/>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6253818" y="566946"/>
            <a:ext cx="5294715" cy="4996744"/>
          </a:xfrm>
          <a:prstGeom prst="rect">
            <a:avLst/>
          </a:prstGeom>
          <a:noFill/>
        </p:spPr>
      </p:pic>
    </p:spTree>
    <p:extLst>
      <p:ext uri="{BB962C8B-B14F-4D97-AF65-F5344CB8AC3E}">
        <p14:creationId xmlns:p14="http://schemas.microsoft.com/office/powerpoint/2010/main" val="15076693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图形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6350"/>
            <a:ext cx="122872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27"/>
          <p:cNvSpPr>
            <a:spLocks noChangeArrowheads="1"/>
          </p:cNvSpPr>
          <p:nvPr/>
        </p:nvSpPr>
        <p:spPr bwMode="auto">
          <a:xfrm>
            <a:off x="341313" y="774700"/>
            <a:ext cx="558165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eaLnBrk="1" hangingPunct="1"/>
            <a:r>
              <a:rPr lang="vi-VN" sz="2000">
                <a:solidFill>
                  <a:srgbClr val="1C1E21"/>
                </a:solidFill>
                <a:latin typeface="Times New Roman" panose="02020603050405020304" pitchFamily="18" charset="0"/>
                <a:cs typeface="Times New Roman" panose="02020603050405020304" pitchFamily="18" charset="0"/>
              </a:rPr>
              <a:t>Nam kêu Kỳ, Bắc gọi Cọ (gọi là Kỳ Cọ)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gọi lọ, Nam kêu chai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mang thai, Nam có chửa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xẻ nửa, Bắc bổ đôi</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quở Gầy, Nam than Ốm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cáo Ốm, Nam khai Bịnh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định đến muộn, Nam liền la trễ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mần Sơ Sơ, Bắc làm Lấy Lệ</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lệ tuôn trào, Nam chảy nước mắt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bắc Vạc tre, Bắc kê Lều chõng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nói trổng Thế Thôi, Nam bâng quơ Vậy Đó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đan cái Rọ, Nam làm giỏ Tre</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không nghe Nói Dai, Bắc chẳng mê Lải Nhải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Cãi bai bãi, Bắc Lý Sự ào ào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vào Ô tô, Nam vô Xế hộp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Hồi hộp Bắc hãm phanh, trợn tròng Nam đạp thắng</a:t>
            </a:r>
            <a:endParaRPr lang="en-SG" sz="2000">
              <a:latin typeface="Times New Roman" panose="02020603050405020304" pitchFamily="18" charset="0"/>
              <a:cs typeface="Times New Roman" panose="02020603050405020304" pitchFamily="18" charset="0"/>
            </a:endParaRPr>
          </a:p>
        </p:txBody>
      </p:sp>
      <p:sp>
        <p:nvSpPr>
          <p:cNvPr id="121860" name="Rectangle 28"/>
          <p:cNvSpPr>
            <a:spLocks noChangeArrowheads="1"/>
          </p:cNvSpPr>
          <p:nvPr/>
        </p:nvSpPr>
        <p:spPr bwMode="auto">
          <a:xfrm>
            <a:off x="6216650" y="774700"/>
            <a:ext cx="5900738"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eaLnBrk="1" hangingPunct="1"/>
            <a:r>
              <a:rPr lang="vi-VN" sz="2000">
                <a:solidFill>
                  <a:srgbClr val="1C1E21"/>
                </a:solidFill>
                <a:latin typeface="Times New Roman" panose="02020603050405020304" pitchFamily="18" charset="0"/>
                <a:cs typeface="Times New Roman" panose="02020603050405020304" pitchFamily="18" charset="0"/>
              </a:rPr>
              <a:t>Khi nắng Nam mở Dù, Bắc lại xoè Ô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Điên rồ Nam Đi trốn, nguy khốn Bắc Lánh mặt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Chưa chắc Nam nhắc Từ từ, Bắc khuyên Gượm lại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là Quá dại, Nam thì Ngu ghê</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Sợ Ghê, Bắc Hãi Quá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thưa Tía Má, Bắc bẩm Thầy U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nhủ Ưng Ghê, Bắc mê Hài Lòng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chối Lòng Vòng, Bắc bảo Dối Quanh</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Nhanh nhanh Nam bẻ Bắp, hấp tấp Bắc vặt Ngô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thích cứ vồ, Nam ưng là chụp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rờ Bông Bụp, Bắc vuốt Tường Vi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nói: mày đi! Bắc hô: cút xéo!</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bảo: cứ véo! Nam: ngắt nó đi.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gửi phong bì, bao thơ Nam gói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kêu: muốn ói, Bắc bảo: buồn nôn!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gọi tiền đồn, Nam kêu chòi gác</a:t>
            </a:r>
            <a:endParaRPr lang="en-SG" sz="2000">
              <a:solidFill>
                <a:srgbClr val="1C1E21"/>
              </a:solidFill>
              <a:latin typeface="Times New Roman" panose="02020603050405020304" pitchFamily="18" charset="0"/>
              <a:cs typeface="Times New Roman" panose="02020603050405020304" pitchFamily="18" charset="0"/>
            </a:endParaRPr>
          </a:p>
        </p:txBody>
      </p:sp>
      <p:sp>
        <p:nvSpPr>
          <p:cNvPr id="121861" name="Rectangle 29"/>
          <p:cNvSpPr>
            <a:spLocks noChangeArrowheads="1"/>
          </p:cNvSpPr>
          <p:nvPr/>
        </p:nvSpPr>
        <p:spPr bwMode="auto">
          <a:xfrm>
            <a:off x="4062413" y="168275"/>
            <a:ext cx="4057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eaLnBrk="1" hangingPunct="1"/>
            <a:r>
              <a:rPr lang="vi-VN" sz="2400" b="1">
                <a:solidFill>
                  <a:srgbClr val="1C1E21"/>
                </a:solidFill>
                <a:latin typeface="Times New Roman" panose="02020603050405020304" pitchFamily="18" charset="0"/>
                <a:cs typeface="Times New Roman" panose="02020603050405020304" pitchFamily="18" charset="0"/>
              </a:rPr>
              <a:t>TIẾNG VIỆT DỄ THƯƠNG</a:t>
            </a:r>
            <a:endParaRPr lang="en-SG"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7374366"/>
      </p:ext>
    </p:extLst>
  </p:cSld>
  <p:clrMapOvr>
    <a:masterClrMapping/>
  </p:clrMapOvr>
  <p:transition spd="slow">
    <p:blinds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图形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6350"/>
            <a:ext cx="122872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27"/>
          <p:cNvSpPr>
            <a:spLocks noChangeArrowheads="1"/>
          </p:cNvSpPr>
          <p:nvPr/>
        </p:nvSpPr>
        <p:spPr bwMode="auto">
          <a:xfrm>
            <a:off x="14288" y="-1588"/>
            <a:ext cx="5610225"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eaLnBrk="1" hangingPunct="1"/>
            <a:r>
              <a:rPr lang="vi-VN" sz="2000">
                <a:solidFill>
                  <a:srgbClr val="1C1E21"/>
                </a:solidFill>
                <a:latin typeface="Times New Roman" panose="02020603050405020304" pitchFamily="18" charset="0"/>
                <a:cs typeface="Times New Roman" panose="02020603050405020304" pitchFamily="18" charset="0"/>
              </a:rPr>
              <a:t>Bắc hay khoác lác, Nam bảo xạo ke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Mưa đến Nam che, gió ngang Bắc chắn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khen giỏi mắng, Nam nói chửi hay</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nấu thịt cầy, Nam thui thịt chó</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vén búi tó, Nam bới tóc lên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Anh Cả Bắc quên, anh Hai Nam lú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ăn đi chú, Bắc: mời anh xơi!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mới tập bơi, Nam thời đi lội</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đi phó hội, Nam tới chia vui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Thui thủi Bắc kéo xe lôi, một mình xích lô Nam đạp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thời mập mạp, Bắc cho là béo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Khi Nam khen béo, Bắc bảo là ngậy</a:t>
            </a:r>
            <a:endParaRPr lang="en-SG" sz="2000">
              <a:solidFill>
                <a:srgbClr val="1C1E21"/>
              </a:solidFill>
              <a:latin typeface="Times New Roman" panose="02020603050405020304" pitchFamily="18" charset="0"/>
              <a:cs typeface="Times New Roman" panose="02020603050405020304" pitchFamily="18" charset="0"/>
            </a:endParaRPr>
          </a:p>
          <a:p>
            <a:pPr eaLnBrk="1" hangingPunct="1"/>
            <a:endParaRPr lang="en-SG" sz="2000">
              <a:solidFill>
                <a:srgbClr val="1C1E21"/>
              </a:solidFill>
              <a:latin typeface="Times New Roman" panose="02020603050405020304" pitchFamily="18" charset="0"/>
              <a:cs typeface="Times New Roman" panose="02020603050405020304" pitchFamily="18" charset="0"/>
            </a:endParaRPr>
          </a:p>
          <a:p>
            <a:pPr eaLnBrk="1" hangingPunct="1"/>
            <a:r>
              <a:rPr lang="vi-VN" sz="2000">
                <a:solidFill>
                  <a:srgbClr val="1C1E21"/>
                </a:solidFill>
                <a:latin typeface="Times New Roman" panose="02020603050405020304" pitchFamily="18" charset="0"/>
                <a:cs typeface="Times New Roman" panose="02020603050405020304" pitchFamily="18" charset="0"/>
              </a:rPr>
              <a:t>Bắc quậy Sướng Phê, Nam rên Đã Quá!</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khoái đi phà, Nam thường qua bắc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nhắc môi giới, Nam liền giới thiệu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ít khi điệu, Bắc hay làm dán</a:t>
            </a:r>
            <a:r>
              <a:rPr lang="en-SG" sz="2000">
                <a:solidFill>
                  <a:srgbClr val="1C1E21"/>
                </a:solidFill>
                <a:latin typeface="Times New Roman" panose="02020603050405020304" pitchFamily="18" charset="0"/>
                <a:cs typeface="Times New Roman" panose="02020603050405020304" pitchFamily="18" charset="0"/>
              </a:rPr>
              <a:t>g</a:t>
            </a:r>
          </a:p>
          <a:p>
            <a:pPr eaLnBrk="1" hangingPunct="1"/>
            <a:endParaRPr lang="en-SG" sz="2000">
              <a:solidFill>
                <a:srgbClr val="1C1E21"/>
              </a:solidFill>
              <a:latin typeface="Times New Roman" panose="02020603050405020304" pitchFamily="18" charset="0"/>
              <a:cs typeface="Times New Roman" panose="02020603050405020304" pitchFamily="18" charset="0"/>
            </a:endParaRPr>
          </a:p>
          <a:p>
            <a:pPr eaLnBrk="1" hangingPunct="1"/>
            <a:r>
              <a:rPr lang="vi-VN" sz="2000">
                <a:solidFill>
                  <a:srgbClr val="1C1E21"/>
                </a:solidFill>
                <a:latin typeface="Times New Roman" panose="02020603050405020304" pitchFamily="18" charset="0"/>
                <a:cs typeface="Times New Roman" panose="02020603050405020304" pitchFamily="18" charset="0"/>
              </a:rPr>
              <a:t>Tán mà không thật, Bắc bảo là điêu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Giỡn hớt hơi nhiều, Nam kêu là xạo </a:t>
            </a:r>
            <a:endParaRPr lang="en-SG" sz="2000">
              <a:latin typeface="Times New Roman" panose="02020603050405020304" pitchFamily="18" charset="0"/>
              <a:cs typeface="Times New Roman" panose="02020603050405020304" pitchFamily="18" charset="0"/>
            </a:endParaRPr>
          </a:p>
        </p:txBody>
      </p:sp>
      <p:sp>
        <p:nvSpPr>
          <p:cNvPr id="123908" name="Rectangle 28"/>
          <p:cNvSpPr>
            <a:spLocks noChangeArrowheads="1"/>
          </p:cNvSpPr>
          <p:nvPr/>
        </p:nvSpPr>
        <p:spPr bwMode="auto">
          <a:xfrm>
            <a:off x="5857875" y="6350"/>
            <a:ext cx="6340475"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eaLnBrk="1" hangingPunct="1"/>
            <a:r>
              <a:rPr lang="vi-VN" sz="2000">
                <a:solidFill>
                  <a:srgbClr val="1C1E21"/>
                </a:solidFill>
                <a:latin typeface="Times New Roman" panose="02020603050405020304" pitchFamily="18" charset="0"/>
                <a:cs typeface="Times New Roman" panose="02020603050405020304" pitchFamily="18" charset="0"/>
              </a:rPr>
              <a:t>Bắc nạo bằng gươm, Nam thọt bằng kiếm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mê phiếm, Bắc thích đùa</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vua Bia Bọt, Nam chúa La-De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khoe Bùi Bùi lạc rang, Nam: Thơm Thơm đậu phọng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xơi na vướng họng, Nam ăn mãng cầu mắc cổ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Khi khổ Nam tròm trèm ăn vụng, Bắc len lén ăn vèn</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toe toét “hổng chịu đèn”, Bắc vặn mình “em chả”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giấm chua “cái ả”, Nam bặm trợn “con kia”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mỉa “tên cà chua”, Bắc rủa “đồ phải gió”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nhậu nhẹt thịt chó, Bắc đánh chén cầy tơ</a:t>
            </a:r>
            <a:endParaRPr lang="en-SG" sz="2000">
              <a:solidFill>
                <a:srgbClr val="1C1E21"/>
              </a:solidFill>
              <a:latin typeface="Times New Roman" panose="02020603050405020304" pitchFamily="18" charset="0"/>
              <a:cs typeface="Times New Roman" panose="02020603050405020304" pitchFamily="18" charset="0"/>
            </a:endParaRPr>
          </a:p>
          <a:p>
            <a:pPr eaLnBrk="1" hangingPunct="1"/>
            <a:endParaRPr lang="en-SG" sz="2000">
              <a:solidFill>
                <a:srgbClr val="1C1E21"/>
              </a:solidFill>
              <a:latin typeface="Times New Roman" panose="02020603050405020304" pitchFamily="18" charset="0"/>
              <a:cs typeface="Times New Roman" panose="02020603050405020304" pitchFamily="18" charset="0"/>
            </a:endParaRPr>
          </a:p>
          <a:p>
            <a:pPr eaLnBrk="1" hangingPunct="1"/>
            <a:r>
              <a:rPr lang="vi-VN" sz="2000">
                <a:solidFill>
                  <a:srgbClr val="1C1E21"/>
                </a:solidFill>
                <a:latin typeface="Times New Roman" panose="02020603050405020304" pitchFamily="18" charset="0"/>
                <a:cs typeface="Times New Roman" panose="02020603050405020304" pitchFamily="18" charset="0"/>
              </a:rPr>
              <a:t>Bắc vờ vịt lá mơ, Nam thẳng thừng lá thúi địt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Khi thấm, Nam xách thùng thì Bắc bê sô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bỏ trong rương, Bắc tuôn vào hòm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lết vô hòm, Bắc mặc áo quan</a:t>
            </a:r>
            <a:endParaRPr lang="en-SG" sz="2000">
              <a:solidFill>
                <a:srgbClr val="1C1E21"/>
              </a:solidFill>
              <a:latin typeface="Times New Roman" panose="02020603050405020304" pitchFamily="18" charset="0"/>
              <a:cs typeface="Times New Roman" panose="02020603050405020304" pitchFamily="18" charset="0"/>
            </a:endParaRPr>
          </a:p>
          <a:p>
            <a:pPr eaLnBrk="1" hangingPunct="1"/>
            <a:r>
              <a:rPr lang="vi-VN" sz="2000">
                <a:solidFill>
                  <a:srgbClr val="1C1E21"/>
                </a:solidFill>
                <a:latin typeface="Times New Roman" panose="02020603050405020304" pitchFamily="18" charset="0"/>
                <a:cs typeface="Times New Roman" panose="02020603050405020304" pitchFamily="18" charset="0"/>
              </a:rPr>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Bắc xuýt xoa “Cái Lan xinh cực!”,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Nam trầm trồ “Con Lan đẹp hết chê!”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Phủ phê Bắc trùm chăn, no đủ Nam đắp mền </a:t>
            </a:r>
            <a:br>
              <a:rPr lang="vi-VN" sz="2000">
                <a:solidFill>
                  <a:srgbClr val="1C1E21"/>
                </a:solidFill>
                <a:latin typeface="Times New Roman" panose="02020603050405020304" pitchFamily="18" charset="0"/>
                <a:cs typeface="Times New Roman" panose="02020603050405020304" pitchFamily="18" charset="0"/>
              </a:rPr>
            </a:br>
            <a:r>
              <a:rPr lang="vi-VN" sz="2000">
                <a:solidFill>
                  <a:srgbClr val="1C1E21"/>
                </a:solidFill>
                <a:latin typeface="Times New Roman" panose="02020603050405020304" pitchFamily="18" charset="0"/>
                <a:cs typeface="Times New Roman" panose="02020603050405020304" pitchFamily="18" charset="0"/>
              </a:rPr>
              <a:t>Tình Nam duyên Bắc có thế mới bền mới lâu…</a:t>
            </a:r>
            <a:endParaRPr lang="en-SG"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048254"/>
      </p:ext>
    </p:extLst>
  </p:cSld>
  <p:clrMapOvr>
    <a:masterClrMapping/>
  </p:clrMapOvr>
  <p:transition spd="slow">
    <p:blinds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7"/>
          <p:cNvSpPr txBox="1">
            <a:spLocks noGrp="1"/>
          </p:cNvSpPr>
          <p:nvPr>
            <p:ph type="title"/>
          </p:nvPr>
        </p:nvSpPr>
        <p:spPr>
          <a:xfrm>
            <a:off x="1524982" y="2581835"/>
            <a:ext cx="9257711" cy="2012477"/>
          </a:xfrm>
          <a:prstGeom prst="rect">
            <a:avLst/>
          </a:prstGeom>
        </p:spPr>
        <p:txBody>
          <a:bodyPr spcFirstLastPara="1" vert="horz" wrap="square" lIns="121900" tIns="121900" rIns="121900" bIns="121900" rtlCol="0" anchor="b" anchorCtr="0">
            <a:noAutofit/>
          </a:bodyPr>
          <a:lstStyle/>
          <a:p>
            <a:r>
              <a:rPr lang="en" b="1" dirty="0"/>
              <a:t>THANK YOU</a:t>
            </a:r>
            <a:endParaRPr b="1" dirty="0"/>
          </a:p>
        </p:txBody>
      </p:sp>
      <p:pic>
        <p:nvPicPr>
          <p:cNvPr id="356" name="Google Shape;356;p37"/>
          <p:cNvPicPr preferRelativeResize="0"/>
          <p:nvPr/>
        </p:nvPicPr>
        <p:blipFill>
          <a:blip r:embed="rId3">
            <a:alphaModFix/>
          </a:blip>
          <a:stretch>
            <a:fillRect/>
          </a:stretch>
        </p:blipFill>
        <p:spPr>
          <a:xfrm rot="-2700000">
            <a:off x="-2487501" y="-1961330"/>
            <a:ext cx="7343901" cy="5228227"/>
          </a:xfrm>
          <a:prstGeom prst="rect">
            <a:avLst/>
          </a:prstGeom>
          <a:noFill/>
          <a:ln>
            <a:noFill/>
          </a:ln>
        </p:spPr>
      </p:pic>
      <p:pic>
        <p:nvPicPr>
          <p:cNvPr id="357" name="Google Shape;357;p37"/>
          <p:cNvPicPr preferRelativeResize="0"/>
          <p:nvPr/>
        </p:nvPicPr>
        <p:blipFill>
          <a:blip r:embed="rId4">
            <a:alphaModFix/>
          </a:blip>
          <a:stretch>
            <a:fillRect/>
          </a:stretch>
        </p:blipFill>
        <p:spPr>
          <a:xfrm rot="-2327126">
            <a:off x="6791185" y="3913411"/>
            <a:ext cx="7110863" cy="4538047"/>
          </a:xfrm>
          <a:prstGeom prst="rect">
            <a:avLst/>
          </a:prstGeom>
          <a:noFill/>
          <a:ln>
            <a:noFill/>
          </a:ln>
        </p:spPr>
      </p:pic>
    </p:spTree>
    <p:extLst>
      <p:ext uri="{BB962C8B-B14F-4D97-AF65-F5344CB8AC3E}">
        <p14:creationId xmlns:p14="http://schemas.microsoft.com/office/powerpoint/2010/main" val="12634141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D3BA57A-4892-56D3-3502-2F5DD789A88F}"/>
              </a:ext>
            </a:extLst>
          </p:cNvPr>
          <p:cNvSpPr>
            <a:spLocks noGrp="1"/>
          </p:cNvSpPr>
          <p:nvPr>
            <p:ph idx="1"/>
          </p:nvPr>
        </p:nvSpPr>
        <p:spPr>
          <a:xfrm>
            <a:off x="0" y="0"/>
            <a:ext cx="12192000" cy="6858000"/>
          </a:xfrm>
        </p:spPr>
        <p:txBody>
          <a:bodyPr/>
          <a:lstStyle/>
          <a:p>
            <a:pPr marL="0" indent="0">
              <a:buNone/>
            </a:pPr>
            <a:endParaRPr lang="vi-VN"/>
          </a:p>
        </p:txBody>
      </p:sp>
    </p:spTree>
    <p:extLst>
      <p:ext uri="{BB962C8B-B14F-4D97-AF65-F5344CB8AC3E}">
        <p14:creationId xmlns:p14="http://schemas.microsoft.com/office/powerpoint/2010/main" val="220362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Xem bói ngày sinh: Luận giải quẻ số 3">
            <a:extLst>
              <a:ext uri="{FF2B5EF4-FFF2-40B4-BE49-F238E27FC236}">
                <a16:creationId xmlns:a16="http://schemas.microsoft.com/office/drawing/2014/main" xmlns="" id="{C44967B5-8013-3765-2674-FB7068B7D61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43467" y="783167"/>
            <a:ext cx="5291666" cy="5291666"/>
          </a:xfrm>
          <a:prstGeom prst="rect">
            <a:avLst/>
          </a:prstGeom>
          <a:noFill/>
        </p:spPr>
      </p:pic>
      <p:pic>
        <p:nvPicPr>
          <p:cNvPr id="2" name="Content Placeholder 1" descr="Ngô ngọt hữu cơ - Vĩnh Tiến Food">
            <a:extLst>
              <a:ext uri="{FF2B5EF4-FFF2-40B4-BE49-F238E27FC236}">
                <a16:creationId xmlns:a16="http://schemas.microsoft.com/office/drawing/2014/main" xmlns="" id="{81BB0FBC-0CDC-DDCF-B75B-C6E64A296573}"/>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6256865" y="783166"/>
            <a:ext cx="5291667" cy="5291667"/>
          </a:xfrm>
          <a:prstGeom prst="rect">
            <a:avLst/>
          </a:prstGeom>
          <a:noFill/>
        </p:spPr>
      </p:pic>
    </p:spTree>
    <p:extLst>
      <p:ext uri="{BB962C8B-B14F-4D97-AF65-F5344CB8AC3E}">
        <p14:creationId xmlns:p14="http://schemas.microsoft.com/office/powerpoint/2010/main" val="1881587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Content Placeholder 1" descr="Ý nghĩa của thần số học số 0">
            <a:extLst>
              <a:ext uri="{FF2B5EF4-FFF2-40B4-BE49-F238E27FC236}">
                <a16:creationId xmlns:a16="http://schemas.microsoft.com/office/drawing/2014/main" xmlns="" id="{BFF315B0-4633-0C7D-080E-5FDF2788F468}"/>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9960" r="10063" b="-1"/>
          <a:stretch/>
        </p:blipFill>
        <p:spPr bwMode="auto">
          <a:xfrm>
            <a:off x="4258476" y="0"/>
            <a:ext cx="7803277" cy="6512761"/>
          </a:xfrm>
          <a:prstGeom prst="rect">
            <a:avLst/>
          </a:prstGeom>
          <a:noFill/>
        </p:spPr>
      </p:pic>
      <p:pic>
        <p:nvPicPr>
          <p:cNvPr id="1026" name="Picture 2" descr="Tình mẹ - Báo Đồng Nai điện tử">
            <a:extLst>
              <a:ext uri="{FF2B5EF4-FFF2-40B4-BE49-F238E27FC236}">
                <a16:creationId xmlns:a16="http://schemas.microsoft.com/office/drawing/2014/main" xmlns="" id="{4D86F22D-96A2-C137-D1B0-61821287C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17" r="1" b="1"/>
          <a:stretch/>
        </p:blipFill>
        <p:spPr bwMode="auto">
          <a:xfrm>
            <a:off x="322109" y="170819"/>
            <a:ext cx="3807644" cy="6516362"/>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xmlns="" id="{6AB7C3F8-FD13-C22D-F4F5-C0D5A932F663}"/>
              </a:ext>
            </a:extLst>
          </p:cNvPr>
          <p:cNvSpPr/>
          <p:nvPr/>
        </p:nvSpPr>
        <p:spPr>
          <a:xfrm rot="6295648">
            <a:off x="3147079" y="2157315"/>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348220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28"/>
          <p:cNvPicPr preferRelativeResize="0"/>
          <p:nvPr/>
        </p:nvPicPr>
        <p:blipFill rotWithShape="1">
          <a:blip r:embed="rId3">
            <a:alphaModFix/>
          </a:blip>
          <a:srcRect l="5100" r="-5100"/>
          <a:stretch/>
        </p:blipFill>
        <p:spPr>
          <a:xfrm>
            <a:off x="10800966" y="-974166"/>
            <a:ext cx="2704300" cy="4276335"/>
          </a:xfrm>
          <a:prstGeom prst="rect">
            <a:avLst/>
          </a:prstGeom>
          <a:noFill/>
          <a:ln>
            <a:noFill/>
          </a:ln>
        </p:spPr>
      </p:pic>
      <p:sp>
        <p:nvSpPr>
          <p:cNvPr id="187" name="Google Shape;187;p28"/>
          <p:cNvSpPr txBox="1">
            <a:spLocks noGrp="1"/>
          </p:cNvSpPr>
          <p:nvPr>
            <p:ph type="ctrTitle"/>
          </p:nvPr>
        </p:nvSpPr>
        <p:spPr>
          <a:xfrm>
            <a:off x="518400" y="1998067"/>
            <a:ext cx="11232000" cy="1784333"/>
          </a:xfrm>
          <a:prstGeom prst="rect">
            <a:avLst/>
          </a:prstGeom>
        </p:spPr>
        <p:txBody>
          <a:bodyPr spcFirstLastPara="1" vert="horz" wrap="square" lIns="121900" tIns="121900" rIns="121900" bIns="121900" rtlCol="0" anchor="b" anchorCtr="0">
            <a:noAutofit/>
          </a:bodyPr>
          <a:lstStyle/>
          <a:p>
            <a:pPr>
              <a:spcBef>
                <a:spcPts val="0"/>
              </a:spcBef>
            </a:pPr>
            <a:r>
              <a:rPr lang="vi-VN" b="1">
                <a:solidFill>
                  <a:srgbClr val="212529"/>
                </a:solidFill>
              </a:rPr>
              <a:t>THỰC HÀNH</a:t>
            </a:r>
            <a:r>
              <a:rPr lang="en-US" b="1">
                <a:solidFill>
                  <a:srgbClr val="212529"/>
                </a:solidFill>
              </a:rPr>
              <a:t> </a:t>
            </a:r>
            <a:r>
              <a:rPr lang="vi-VN" b="1">
                <a:solidFill>
                  <a:srgbClr val="212529"/>
                </a:solidFill>
              </a:rPr>
              <a:t>TIẾNG </a:t>
            </a:r>
            <a:r>
              <a:rPr lang="vi-VN" b="1" dirty="0">
                <a:solidFill>
                  <a:srgbClr val="212529"/>
                </a:solidFill>
              </a:rPr>
              <a:t>VIỆT</a:t>
            </a:r>
            <a:endParaRPr b="1" dirty="0"/>
          </a:p>
        </p:txBody>
      </p:sp>
      <p:pic>
        <p:nvPicPr>
          <p:cNvPr id="189" name="Google Shape;189;p28"/>
          <p:cNvPicPr preferRelativeResize="0"/>
          <p:nvPr/>
        </p:nvPicPr>
        <p:blipFill rotWithShape="1">
          <a:blip r:embed="rId4">
            <a:alphaModFix/>
          </a:blip>
          <a:srcRect l="789" t="3420" r="-789" b="-3420"/>
          <a:stretch/>
        </p:blipFill>
        <p:spPr>
          <a:xfrm rot="-4446265">
            <a:off x="5882961" y="-2505601"/>
            <a:ext cx="4391313" cy="3566164"/>
          </a:xfrm>
          <a:prstGeom prst="rect">
            <a:avLst/>
          </a:prstGeom>
          <a:noFill/>
          <a:ln>
            <a:noFill/>
          </a:ln>
        </p:spPr>
      </p:pic>
      <p:pic>
        <p:nvPicPr>
          <p:cNvPr id="190" name="Google Shape;190;p28"/>
          <p:cNvPicPr preferRelativeResize="0"/>
          <p:nvPr/>
        </p:nvPicPr>
        <p:blipFill>
          <a:blip r:embed="rId5">
            <a:alphaModFix/>
          </a:blip>
          <a:stretch>
            <a:fillRect/>
          </a:stretch>
        </p:blipFill>
        <p:spPr>
          <a:xfrm rot="2823549">
            <a:off x="7436802" y="5379083"/>
            <a:ext cx="3211892" cy="3566167"/>
          </a:xfrm>
          <a:prstGeom prst="rect">
            <a:avLst/>
          </a:prstGeom>
          <a:noFill/>
          <a:ln>
            <a:noFill/>
          </a:ln>
        </p:spPr>
      </p:pic>
      <p:pic>
        <p:nvPicPr>
          <p:cNvPr id="191" name="Google Shape;191;p28"/>
          <p:cNvPicPr preferRelativeResize="0"/>
          <p:nvPr/>
        </p:nvPicPr>
        <p:blipFill>
          <a:blip r:embed="rId6">
            <a:alphaModFix/>
          </a:blip>
          <a:stretch>
            <a:fillRect/>
          </a:stretch>
        </p:blipFill>
        <p:spPr>
          <a:xfrm rot="4624280">
            <a:off x="-1651815" y="4617070"/>
            <a:ext cx="4498389" cy="3566167"/>
          </a:xfrm>
          <a:prstGeom prst="rect">
            <a:avLst/>
          </a:prstGeom>
          <a:noFill/>
          <a:ln>
            <a:noFill/>
          </a:ln>
        </p:spPr>
      </p:pic>
    </p:spTree>
    <p:extLst>
      <p:ext uri="{BB962C8B-B14F-4D97-AF65-F5344CB8AC3E}">
        <p14:creationId xmlns:p14="http://schemas.microsoft.com/office/powerpoint/2010/main" val="3840536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形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6350"/>
            <a:ext cx="122872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a:grpSpLocks/>
          </p:cNvGrpSpPr>
          <p:nvPr/>
        </p:nvGrpSpPr>
        <p:grpSpPr bwMode="auto">
          <a:xfrm>
            <a:off x="339725" y="244475"/>
            <a:ext cx="1156176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7" name="图文框 6"/>
            <p:cNvSpPr/>
            <p:nvPr/>
          </p:nvSpPr>
          <p:spPr>
            <a:xfrm>
              <a:off x="486918" y="387807"/>
              <a:ext cx="11254449"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grpSp>
      <p:pic>
        <p:nvPicPr>
          <p:cNvPr id="8" name="图形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5634038"/>
            <a:ext cx="22288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形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15650" y="5473700"/>
            <a:ext cx="13493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形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1487587" flipH="1">
            <a:off x="5157788" y="-160338"/>
            <a:ext cx="12080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形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891838" y="0"/>
            <a:ext cx="130016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形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813" y="0"/>
            <a:ext cx="15478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形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7928794">
            <a:off x="7054056" y="5776119"/>
            <a:ext cx="190658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形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39050" y="1103313"/>
            <a:ext cx="3363913"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818207">
            <a:off x="6515100" y="1608138"/>
            <a:ext cx="1065213"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ưu đồ: Đường kết nối 1"/>
          <p:cNvSpPr/>
          <p:nvPr/>
        </p:nvSpPr>
        <p:spPr>
          <a:xfrm>
            <a:off x="1147763" y="647700"/>
            <a:ext cx="5830887" cy="5605463"/>
          </a:xfrm>
          <a:prstGeom prst="flowChartConnector">
            <a:avLst/>
          </a:prstGeom>
          <a:solidFill>
            <a:schemeClr val="bg1"/>
          </a:solidFill>
          <a:ln w="38100">
            <a:solidFill>
              <a:srgbClr val="87A9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矩形 15"/>
          <p:cNvSpPr/>
          <p:nvPr/>
        </p:nvSpPr>
        <p:spPr>
          <a:xfrm>
            <a:off x="1463675" y="2619375"/>
            <a:ext cx="5183188" cy="1661993"/>
          </a:xfrm>
          <a:prstGeom prst="rect">
            <a:avLst/>
          </a:prstGeom>
        </p:spPr>
        <p:txBody>
          <a:bodyPr lIns="0" tIns="0" rIns="0" bIns="0">
            <a:spAutoFit/>
          </a:bodyPr>
          <a:lstStyle/>
          <a:p>
            <a:pPr algn="ctr" eaLnBrk="1" fontAlgn="auto" hangingPunct="1">
              <a:spcBef>
                <a:spcPts val="0"/>
              </a:spcBef>
              <a:spcAft>
                <a:spcPts val="0"/>
              </a:spcAft>
              <a:defRPr/>
            </a:pPr>
            <a:r>
              <a:rPr lang="en-US" altLang="zh-CN" sz="5400" b="1">
                <a:solidFill>
                  <a:srgbClr val="144A2F"/>
                </a:solidFill>
                <a:latin typeface="Times New Roman" panose="02020603050405020304" pitchFamily="18" charset="0"/>
                <a:ea typeface="小考拉体" panose="02000503000000000000" pitchFamily="2" charset="-122"/>
                <a:cs typeface="Times New Roman" panose="02020603050405020304" pitchFamily="18" charset="0"/>
                <a:sym typeface="+mn-lt"/>
              </a:rPr>
              <a:t>TRI THỨC TIẾNG VIỆT</a:t>
            </a:r>
            <a:endParaRPr lang="zh-CN" altLang="en-US" sz="5400" b="1" dirty="0">
              <a:solidFill>
                <a:srgbClr val="144A2F"/>
              </a:solidFill>
              <a:latin typeface="Times New Roman" panose="02020603050405020304" pitchFamily="18" charset="0"/>
              <a:ea typeface="小考拉体" panose="02000503000000000000" pitchFamily="2" charset="-122"/>
              <a:cs typeface="Times New Roman" panose="02020603050405020304" pitchFamily="18" charset="0"/>
              <a:sym typeface="+mn-lt"/>
            </a:endParaRPr>
          </a:p>
        </p:txBody>
      </p:sp>
      <p:sp>
        <p:nvSpPr>
          <p:cNvPr id="18" name="文本框 14"/>
          <p:cNvSpPr txBox="1">
            <a:spLocks noChangeArrowheads="1"/>
          </p:cNvSpPr>
          <p:nvPr/>
        </p:nvSpPr>
        <p:spPr bwMode="auto">
          <a:xfrm>
            <a:off x="3128963" y="1347788"/>
            <a:ext cx="1763712"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gency FB"/>
                <a:ea typeface="Microsoft YaHei" panose="020B0503020204020204" pitchFamily="34" charset="-122"/>
              </a:defRPr>
            </a:lvl1pPr>
            <a:lvl2pPr marL="742950" indent="-285750">
              <a:defRPr>
                <a:solidFill>
                  <a:schemeClr val="tx1"/>
                </a:solidFill>
                <a:latin typeface="Agency FB"/>
                <a:ea typeface="Microsoft YaHei" panose="020B0503020204020204" pitchFamily="34" charset="-122"/>
              </a:defRPr>
            </a:lvl2pPr>
            <a:lvl3pPr marL="1143000" indent="-228600">
              <a:defRPr>
                <a:solidFill>
                  <a:schemeClr val="tx1"/>
                </a:solidFill>
                <a:latin typeface="Agency FB"/>
                <a:ea typeface="Microsoft YaHei" panose="020B0503020204020204" pitchFamily="34" charset="-122"/>
              </a:defRPr>
            </a:lvl3pPr>
            <a:lvl4pPr marL="1600200" indent="-228600">
              <a:defRPr>
                <a:solidFill>
                  <a:schemeClr val="tx1"/>
                </a:solidFill>
                <a:latin typeface="Agency FB"/>
                <a:ea typeface="Microsoft YaHei" panose="020B0503020204020204" pitchFamily="34" charset="-122"/>
              </a:defRPr>
            </a:lvl4pPr>
            <a:lvl5pPr marL="2057400" indent="-228600">
              <a:defRPr>
                <a:solidFill>
                  <a:schemeClr val="tx1"/>
                </a:solidFill>
                <a:latin typeface="Agency FB"/>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gency FB"/>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gency FB"/>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gency FB"/>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gency FB"/>
                <a:ea typeface="Microsoft YaHei" panose="020B0503020204020204" pitchFamily="34" charset="-122"/>
              </a:defRPr>
            </a:lvl9pPr>
          </a:lstStyle>
          <a:p>
            <a:pPr algn="ctr" eaLnBrk="1" hangingPunct="1"/>
            <a:r>
              <a:rPr lang="en-US" altLang="zh-CN" sz="8800" b="1">
                <a:solidFill>
                  <a:srgbClr val="144A2F"/>
                </a:solidFill>
                <a:latin typeface="Times New Roman" panose="02020603050405020304" pitchFamily="18" charset="0"/>
                <a:ea typeface="小考拉体"/>
                <a:cs typeface="Times New Roman" panose="02020603050405020304" pitchFamily="18" charset="0"/>
                <a:sym typeface="Arial" panose="020B0604020202020204" pitchFamily="34" charset="0"/>
              </a:rPr>
              <a:t>I.</a:t>
            </a:r>
            <a:endParaRPr lang="zh-CN" altLang="en-US" sz="8800" b="1">
              <a:solidFill>
                <a:srgbClr val="144A2F"/>
              </a:solidFill>
              <a:latin typeface="Times New Roman" panose="02020603050405020304" pitchFamily="18" charset="0"/>
              <a:ea typeface="小考拉体"/>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834309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nodeType="afterGroup">
                            <p:stCondLst>
                              <p:cond delay="500"/>
                            </p:stCondLst>
                            <p:childTnLst>
                              <p:par>
                                <p:cTn id="11" presetID="22" presetClass="entr" presetSubtype="8"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par>
                                <p:cTn id="17" presetID="2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right)">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par>
                          <p:cTn id="29" fill="hold" nodeType="afterGroup">
                            <p:stCondLst>
                              <p:cond delay="1000"/>
                            </p:stCondLst>
                            <p:childTnLst>
                              <p:par>
                                <p:cTn id="30" presetID="22" presetClass="entr" presetSubtype="4"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42"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D3BA57A-4892-56D3-3502-2F5DD789A88F}"/>
              </a:ext>
            </a:extLst>
          </p:cNvPr>
          <p:cNvSpPr>
            <a:spLocks noGrp="1"/>
          </p:cNvSpPr>
          <p:nvPr>
            <p:ph idx="1"/>
          </p:nvPr>
        </p:nvSpPr>
        <p:spPr>
          <a:xfrm>
            <a:off x="0" y="0"/>
            <a:ext cx="12192000" cy="7242464"/>
          </a:xfrm>
        </p:spPr>
        <p:txBody>
          <a:bodyPr>
            <a:normAutofit/>
          </a:bodyPr>
          <a:lstStyle/>
          <a:p>
            <a:pPr marL="0" indent="0" algn="just">
              <a:lnSpc>
                <a:spcPct val="100000"/>
              </a:lnSpc>
              <a:buNone/>
            </a:pPr>
            <a:r>
              <a:rPr lang="x-none" sz="2200" b="1" i="1" kern="100">
                <a:solidFill>
                  <a:srgbClr val="000000"/>
                </a:solidFill>
                <a:latin typeface="Times New Roman" panose="02020603050405020304" pitchFamily="18" charset="0"/>
                <a:ea typeface="SimSun" panose="02010600030101010101" pitchFamily="2" charset="-122"/>
              </a:rPr>
              <a:t>1. Từ</a:t>
            </a:r>
            <a:r>
              <a:rPr lang="vi-VN" sz="2200" b="1" i="1" kern="100">
                <a:solidFill>
                  <a:srgbClr val="000000"/>
                </a:solidFill>
                <a:latin typeface="Times New Roman" panose="02020603050405020304" pitchFamily="18" charset="0"/>
                <a:ea typeface="SimSun" panose="02010600030101010101" pitchFamily="2" charset="-122"/>
              </a:rPr>
              <a:t> toàn dân</a:t>
            </a:r>
            <a:endParaRPr lang="x-none" sz="2200" kern="100">
              <a:latin typeface="Times New Roman" panose="02020603050405020304" pitchFamily="18" charset="0"/>
              <a:ea typeface="SimSun" panose="02010600030101010101" pitchFamily="2" charset="-122"/>
            </a:endParaRPr>
          </a:p>
          <a:p>
            <a:pPr marL="0" indent="0" algn="just">
              <a:lnSpc>
                <a:spcPct val="100000"/>
              </a:lnSpc>
              <a:buNone/>
            </a:pPr>
            <a:r>
              <a:rPr lang="x-none" sz="2200" kern="100">
                <a:solidFill>
                  <a:srgbClr val="000000"/>
                </a:solidFill>
                <a:latin typeface="Times New Roman" panose="02020603050405020304" pitchFamily="18" charset="0"/>
                <a:ea typeface="SimSun" panose="02010600030101010101" pitchFamily="2" charset="-122"/>
              </a:rPr>
              <a:t>-  </a:t>
            </a:r>
            <a:r>
              <a:rPr lang="vi-VN" sz="2200" kern="100">
                <a:solidFill>
                  <a:srgbClr val="000000"/>
                </a:solidFill>
                <a:latin typeface="Times New Roman" panose="02020603050405020304" pitchFamily="18" charset="0"/>
                <a:ea typeface="SimSun" panose="02010600030101010101" pitchFamily="2" charset="-122"/>
              </a:rPr>
              <a:t>Từ ngữ toàn dân của một ngôn ngữ là từ ngữ được sử dụng rộng rãi trong mọi vùng miền của đất nước.                         </a:t>
            </a:r>
            <a:r>
              <a:rPr lang="vi-VN" sz="2200" kern="100">
                <a:solidFill>
                  <a:srgbClr val="FF0000"/>
                </a:solidFill>
                <a:latin typeface="Times New Roman" panose="02020603050405020304" pitchFamily="18" charset="0"/>
                <a:ea typeface="SimSun" panose="02010600030101010101" pitchFamily="2" charset="-122"/>
              </a:rPr>
              <a:t>2,0 điểm</a:t>
            </a:r>
            <a:endParaRPr lang="vi-VN" sz="2200" kern="100">
              <a:solidFill>
                <a:srgbClr val="000000"/>
              </a:solidFill>
              <a:latin typeface="Times New Roman" panose="02020603050405020304" pitchFamily="18" charset="0"/>
              <a:ea typeface="SimSun" panose="02010600030101010101" pitchFamily="2" charset="-122"/>
            </a:endParaRPr>
          </a:p>
          <a:p>
            <a:pPr marL="0" indent="0" algn="just">
              <a:lnSpc>
                <a:spcPct val="100000"/>
              </a:lnSpc>
              <a:buNone/>
            </a:pPr>
            <a:r>
              <a:rPr lang="vi-VN" sz="2200" kern="100">
                <a:solidFill>
                  <a:srgbClr val="000000"/>
                </a:solidFill>
                <a:latin typeface="Times New Roman" panose="02020603050405020304" pitchFamily="18" charset="0"/>
                <a:ea typeface="SimSun" panose="02010600030101010101" pitchFamily="2" charset="-122"/>
              </a:rPr>
              <a:t>VD: cây bàng   .              </a:t>
            </a:r>
            <a:r>
              <a:rPr lang="vi-VN" sz="2200" kern="100">
                <a:solidFill>
                  <a:srgbClr val="FF0000"/>
                </a:solidFill>
                <a:latin typeface="Times New Roman" panose="02020603050405020304" pitchFamily="18" charset="0"/>
                <a:ea typeface="SimSun" panose="02010600030101010101" pitchFamily="2" charset="-122"/>
              </a:rPr>
              <a:t>0,25 điểm</a:t>
            </a:r>
            <a:endParaRPr lang="vi-VN" sz="2200" kern="100">
              <a:solidFill>
                <a:srgbClr val="000000"/>
              </a:solidFill>
              <a:latin typeface="Times New Roman" panose="02020603050405020304" pitchFamily="18" charset="0"/>
              <a:ea typeface="SimSun" panose="02010600030101010101" pitchFamily="2" charset="-122"/>
            </a:endParaRPr>
          </a:p>
          <a:p>
            <a:pPr marL="0" indent="0" algn="just">
              <a:lnSpc>
                <a:spcPct val="100000"/>
              </a:lnSpc>
              <a:buNone/>
            </a:pPr>
            <a:r>
              <a:rPr lang="vi-VN" sz="2200" kern="100">
                <a:latin typeface="Times New Roman" panose="02020603050405020304" pitchFamily="18" charset="0"/>
                <a:ea typeface="SimSun" panose="02010600030101010101" pitchFamily="2" charset="-122"/>
              </a:rPr>
              <a:t>Đặt câu: Cây bàng như chiếc ô khổng lồ che mát khắp cả sân trường. </a:t>
            </a:r>
            <a:r>
              <a:rPr lang="vi-VN" sz="2200" kern="100">
                <a:solidFill>
                  <a:srgbClr val="000000"/>
                </a:solidFill>
                <a:latin typeface="Times New Roman" panose="02020603050405020304" pitchFamily="18" charset="0"/>
                <a:ea typeface="SimSun" panose="02010600030101010101" pitchFamily="2" charset="-122"/>
              </a:rPr>
              <a:t>      </a:t>
            </a:r>
            <a:r>
              <a:rPr lang="vi-VN" sz="2200" kern="100">
                <a:solidFill>
                  <a:srgbClr val="FF0000"/>
                </a:solidFill>
                <a:latin typeface="Times New Roman" panose="02020603050405020304" pitchFamily="18" charset="0"/>
                <a:ea typeface="SimSun" panose="02010600030101010101" pitchFamily="2" charset="-122"/>
              </a:rPr>
              <a:t>0,75 điểm</a:t>
            </a:r>
            <a:endParaRPr lang="vi-VN" sz="2200" kern="100">
              <a:latin typeface="Times New Roman" panose="02020603050405020304" pitchFamily="18" charset="0"/>
              <a:ea typeface="SimSun" panose="02010600030101010101" pitchFamily="2" charset="-122"/>
            </a:endParaRPr>
          </a:p>
          <a:p>
            <a:pPr marL="0" indent="0" algn="just">
              <a:lnSpc>
                <a:spcPct val="100000"/>
              </a:lnSpc>
              <a:buNone/>
            </a:pPr>
            <a:r>
              <a:rPr lang="vi-VN" sz="2200" b="1" kern="100">
                <a:solidFill>
                  <a:srgbClr val="000000"/>
                </a:solidFill>
                <a:effectLst/>
                <a:latin typeface="Times New Roman" panose="02020603050405020304" pitchFamily="18" charset="0"/>
                <a:ea typeface="SimSun" panose="02010600030101010101" pitchFamily="2" charset="-122"/>
              </a:rPr>
              <a:t>2. Từ ngữ địa phương</a:t>
            </a:r>
            <a:endParaRPr lang="x-none" sz="2200" kern="100">
              <a:effectLst/>
              <a:latin typeface="Times New Roman" panose="02020603050405020304" pitchFamily="18" charset="0"/>
              <a:ea typeface="SimSun" panose="02010600030101010101" pitchFamily="2" charset="-122"/>
            </a:endParaRPr>
          </a:p>
          <a:p>
            <a:pPr marL="0" indent="0" algn="just">
              <a:lnSpc>
                <a:spcPct val="100000"/>
              </a:lnSpc>
              <a:buNone/>
            </a:pPr>
            <a:r>
              <a:rPr lang="vi-VN" sz="2200" kern="100">
                <a:solidFill>
                  <a:srgbClr val="000000"/>
                </a:solidFill>
                <a:effectLst/>
                <a:latin typeface="Times New Roman" panose="02020603050405020304" pitchFamily="18" charset="0"/>
                <a:ea typeface="SimSun" panose="02010600030101010101" pitchFamily="2" charset="-122"/>
              </a:rPr>
              <a:t>- Là những từ ngữ được sử dụng ở một vùng miền nhất định. </a:t>
            </a:r>
            <a:r>
              <a:rPr lang="vi-VN" sz="2200" kern="100">
                <a:solidFill>
                  <a:srgbClr val="000000"/>
                </a:solidFill>
                <a:latin typeface="Times New Roman" panose="02020603050405020304" pitchFamily="18" charset="0"/>
                <a:ea typeface="SimSun" panose="02010600030101010101" pitchFamily="2" charset="-122"/>
              </a:rPr>
              <a:t>.                  </a:t>
            </a:r>
            <a:r>
              <a:rPr lang="vi-VN" sz="2200" kern="100">
                <a:solidFill>
                  <a:srgbClr val="FF0000"/>
                </a:solidFill>
                <a:latin typeface="Times New Roman" panose="02020603050405020304" pitchFamily="18" charset="0"/>
                <a:ea typeface="SimSun" panose="02010600030101010101" pitchFamily="2" charset="-122"/>
              </a:rPr>
              <a:t>2,0 điểm</a:t>
            </a:r>
            <a:endParaRPr lang="x-none" sz="2200" kern="100">
              <a:effectLst/>
              <a:latin typeface="Times New Roman" panose="02020603050405020304" pitchFamily="18" charset="0"/>
              <a:ea typeface="SimSun" panose="02010600030101010101" pitchFamily="2" charset="-122"/>
            </a:endParaRPr>
          </a:p>
          <a:p>
            <a:pPr marL="0" indent="0" algn="just">
              <a:lnSpc>
                <a:spcPct val="100000"/>
              </a:lnSpc>
              <a:buNone/>
            </a:pPr>
            <a:r>
              <a:rPr lang="vi-VN" sz="2200" kern="100">
                <a:solidFill>
                  <a:srgbClr val="000000"/>
                </a:solidFill>
                <a:latin typeface="Times New Roman" panose="02020603050405020304" pitchFamily="18" charset="0"/>
                <a:ea typeface="SimSun" panose="02010600030101010101" pitchFamily="2" charset="-122"/>
              </a:rPr>
              <a:t>VD: “ u” .                         </a:t>
            </a:r>
            <a:r>
              <a:rPr lang="vi-VN" sz="2200" kern="100">
                <a:solidFill>
                  <a:srgbClr val="FF0000"/>
                </a:solidFill>
                <a:latin typeface="Times New Roman" panose="02020603050405020304" pitchFamily="18" charset="0"/>
                <a:ea typeface="SimSun" panose="02010600030101010101" pitchFamily="2" charset="-122"/>
              </a:rPr>
              <a:t>0,25 điểm</a:t>
            </a:r>
            <a:endParaRPr lang="vi-VN" sz="2200" kern="100">
              <a:solidFill>
                <a:srgbClr val="000000"/>
              </a:solidFill>
              <a:latin typeface="Times New Roman" panose="02020603050405020304" pitchFamily="18" charset="0"/>
              <a:ea typeface="SimSun" panose="02010600030101010101" pitchFamily="2" charset="-122"/>
            </a:endParaRPr>
          </a:p>
          <a:p>
            <a:pPr marL="0" indent="0" algn="just">
              <a:lnSpc>
                <a:spcPct val="100000"/>
              </a:lnSpc>
              <a:buNone/>
            </a:pPr>
            <a:r>
              <a:rPr lang="vi-VN" sz="2200" kern="100">
                <a:latin typeface="Times New Roman" panose="02020603050405020304" pitchFamily="18" charset="0"/>
                <a:ea typeface="SimSun" panose="02010600030101010101" pitchFamily="2" charset="-122"/>
              </a:rPr>
              <a:t>Đặt câu: Thấy u tuổi cao sức yếu, tôi càng thương nhiều hơn. </a:t>
            </a:r>
            <a:r>
              <a:rPr lang="vi-VN" sz="2200" kern="100">
                <a:solidFill>
                  <a:srgbClr val="000000"/>
                </a:solidFill>
                <a:latin typeface="Times New Roman" panose="02020603050405020304" pitchFamily="18" charset="0"/>
                <a:ea typeface="SimSun" panose="02010600030101010101" pitchFamily="2" charset="-122"/>
              </a:rPr>
              <a:t>.                 </a:t>
            </a:r>
            <a:r>
              <a:rPr lang="vi-VN" sz="2200" kern="100">
                <a:solidFill>
                  <a:srgbClr val="FF0000"/>
                </a:solidFill>
                <a:latin typeface="Times New Roman" panose="02020603050405020304" pitchFamily="18" charset="0"/>
                <a:ea typeface="SimSun" panose="02010600030101010101" pitchFamily="2" charset="-122"/>
              </a:rPr>
              <a:t>0,75 điểm</a:t>
            </a:r>
            <a:endParaRPr lang="vi-VN" sz="2200" kern="100">
              <a:latin typeface="Times New Roman" panose="02020603050405020304" pitchFamily="18" charset="0"/>
              <a:ea typeface="SimSun" panose="02010600030101010101" pitchFamily="2" charset="-122"/>
            </a:endParaRPr>
          </a:p>
          <a:p>
            <a:pPr marL="0" indent="0" algn="just">
              <a:lnSpc>
                <a:spcPct val="150000"/>
              </a:lnSpc>
              <a:buNone/>
            </a:pPr>
            <a:r>
              <a:rPr lang="vi-VN" sz="2200" b="1" kern="100">
                <a:solidFill>
                  <a:srgbClr val="000000"/>
                </a:solidFill>
                <a:effectLst/>
                <a:latin typeface="Times New Roman" panose="02020603050405020304" pitchFamily="18" charset="0"/>
                <a:ea typeface="SimSun" panose="02010600030101010101" pitchFamily="2" charset="-122"/>
              </a:rPr>
              <a:t>3. Biệt ngữ xã hội</a:t>
            </a:r>
            <a:endParaRPr lang="x-none" sz="2200" kern="100">
              <a:effectLst/>
              <a:latin typeface="Times New Roman" panose="02020603050405020304" pitchFamily="18" charset="0"/>
              <a:ea typeface="SimSun" panose="02010600030101010101" pitchFamily="2" charset="-122"/>
            </a:endParaRPr>
          </a:p>
          <a:p>
            <a:pPr marL="0" indent="0" algn="just">
              <a:lnSpc>
                <a:spcPct val="150000"/>
              </a:lnSpc>
              <a:buNone/>
            </a:pPr>
            <a:r>
              <a:rPr lang="vi-VN" sz="2200" kern="100">
                <a:solidFill>
                  <a:srgbClr val="000000"/>
                </a:solidFill>
                <a:effectLst/>
                <a:latin typeface="Times New Roman" panose="02020603050405020304" pitchFamily="18" charset="0"/>
                <a:ea typeface="SimSun" panose="02010600030101010101" pitchFamily="2" charset="-122"/>
              </a:rPr>
              <a:t>- Là những từ ngữ được dùng với nghĩa riêng trong một nhóm xã hội nhất định.</a:t>
            </a:r>
            <a:r>
              <a:rPr lang="vi-VN" sz="2200" kern="100">
                <a:solidFill>
                  <a:srgbClr val="000000"/>
                </a:solidFill>
                <a:latin typeface="Times New Roman" panose="02020603050405020304" pitchFamily="18" charset="0"/>
                <a:ea typeface="SimSun" panose="02010600030101010101" pitchFamily="2" charset="-122"/>
              </a:rPr>
              <a:t>     </a:t>
            </a:r>
            <a:r>
              <a:rPr lang="vi-VN" sz="2200" kern="100">
                <a:solidFill>
                  <a:srgbClr val="FF0000"/>
                </a:solidFill>
                <a:latin typeface="Times New Roman" panose="02020603050405020304" pitchFamily="18" charset="0"/>
                <a:ea typeface="SimSun" panose="02010600030101010101" pitchFamily="2" charset="-122"/>
              </a:rPr>
              <a:t>2,0 điểm</a:t>
            </a:r>
            <a:endParaRPr lang="x-none" sz="2200" kern="100">
              <a:effectLst/>
              <a:latin typeface="Times New Roman" panose="02020603050405020304" pitchFamily="18" charset="0"/>
              <a:ea typeface="SimSun" panose="02010600030101010101" pitchFamily="2" charset="-122"/>
            </a:endParaRPr>
          </a:p>
          <a:p>
            <a:pPr marL="0" indent="0" algn="just">
              <a:lnSpc>
                <a:spcPct val="100000"/>
              </a:lnSpc>
              <a:buNone/>
            </a:pPr>
            <a:r>
              <a:rPr lang="vi-VN" sz="2200" kern="100">
                <a:solidFill>
                  <a:srgbClr val="000000"/>
                </a:solidFill>
                <a:latin typeface="Times New Roman" panose="02020603050405020304" pitchFamily="18" charset="0"/>
                <a:ea typeface="SimSun" panose="02010600030101010101" pitchFamily="2" charset="-122"/>
              </a:rPr>
              <a:t>VD: “ lệch tủ” .                         </a:t>
            </a:r>
            <a:r>
              <a:rPr lang="vi-VN" sz="2200" kern="100">
                <a:solidFill>
                  <a:srgbClr val="FF0000"/>
                </a:solidFill>
                <a:latin typeface="Times New Roman" panose="02020603050405020304" pitchFamily="18" charset="0"/>
                <a:ea typeface="SimSun" panose="02010600030101010101" pitchFamily="2" charset="-122"/>
              </a:rPr>
              <a:t>0,25 điểm</a:t>
            </a:r>
            <a:endParaRPr lang="vi-VN" sz="2200" kern="100">
              <a:solidFill>
                <a:srgbClr val="000000"/>
              </a:solidFill>
              <a:latin typeface="Times New Roman" panose="02020603050405020304" pitchFamily="18" charset="0"/>
              <a:ea typeface="SimSun" panose="02010600030101010101" pitchFamily="2" charset="-122"/>
            </a:endParaRPr>
          </a:p>
          <a:p>
            <a:pPr marL="0" indent="0" algn="just">
              <a:lnSpc>
                <a:spcPct val="100000"/>
              </a:lnSpc>
              <a:buNone/>
            </a:pPr>
            <a:r>
              <a:rPr lang="vi-VN" sz="2200" kern="100">
                <a:latin typeface="Times New Roman" panose="02020603050405020304" pitchFamily="18" charset="0"/>
                <a:ea typeface="SimSun" panose="02010600030101010101" pitchFamily="2" charset="-122"/>
              </a:rPr>
              <a:t>Đặt câu: Do lệch tủ nên bạn ấy bị điểm kém. </a:t>
            </a:r>
            <a:r>
              <a:rPr lang="vi-VN" sz="2200" kern="100">
                <a:solidFill>
                  <a:srgbClr val="000000"/>
                </a:solidFill>
                <a:latin typeface="Times New Roman" panose="02020603050405020304" pitchFamily="18" charset="0"/>
                <a:ea typeface="SimSun" panose="02010600030101010101" pitchFamily="2" charset="-122"/>
              </a:rPr>
              <a:t>          </a:t>
            </a:r>
            <a:r>
              <a:rPr lang="vi-VN" sz="2200" kern="100">
                <a:solidFill>
                  <a:srgbClr val="FF0000"/>
                </a:solidFill>
                <a:latin typeface="Times New Roman" panose="02020603050405020304" pitchFamily="18" charset="0"/>
                <a:ea typeface="SimSun" panose="02010600030101010101" pitchFamily="2" charset="-122"/>
              </a:rPr>
              <a:t>0,75 điểm</a:t>
            </a:r>
          </a:p>
          <a:p>
            <a:pPr marL="0" indent="0" algn="ctr">
              <a:lnSpc>
                <a:spcPct val="100000"/>
              </a:lnSpc>
              <a:buNone/>
            </a:pPr>
            <a:r>
              <a:rPr lang="vi-VN" sz="2200" b="1" kern="100">
                <a:solidFill>
                  <a:srgbClr val="FF0000"/>
                </a:solidFill>
                <a:latin typeface="Times New Roman" panose="02020603050405020304" pitchFamily="18" charset="0"/>
                <a:ea typeface="SimSun" panose="02010600030101010101" pitchFamily="2" charset="-122"/>
              </a:rPr>
              <a:t>( 1,0 điểm cho chữ viết và trình bày )</a:t>
            </a:r>
          </a:p>
          <a:p>
            <a:pPr marL="0" indent="0" algn="just">
              <a:lnSpc>
                <a:spcPct val="100000"/>
              </a:lnSpc>
              <a:buNone/>
            </a:pPr>
            <a:endParaRPr lang="vi-VN" sz="2400" kern="100">
              <a:solidFill>
                <a:srgbClr val="000000"/>
              </a:solidFill>
              <a:latin typeface="Times New Roman" panose="02020603050405020304" pitchFamily="18" charset="0"/>
              <a:ea typeface="SimSun" panose="02010600030101010101" pitchFamily="2" charset="-122"/>
            </a:endParaRPr>
          </a:p>
          <a:p>
            <a:pPr marL="0" indent="0" algn="just">
              <a:lnSpc>
                <a:spcPct val="100000"/>
              </a:lnSpc>
              <a:buNone/>
            </a:pPr>
            <a:endParaRPr lang="vi-VN" sz="2400" kern="100">
              <a:latin typeface="Times New Roman" panose="02020603050405020304" pitchFamily="18" charset="0"/>
              <a:ea typeface="SimSun" panose="02010600030101010101" pitchFamily="2" charset="-122"/>
            </a:endParaRPr>
          </a:p>
          <a:p>
            <a:pPr marL="0" indent="0" algn="just">
              <a:lnSpc>
                <a:spcPct val="100000"/>
              </a:lnSpc>
              <a:buNone/>
            </a:pPr>
            <a:endParaRPr lang="vi-VN" sz="2400" kern="100">
              <a:latin typeface="Times New Roman" panose="02020603050405020304" pitchFamily="18" charset="0"/>
              <a:ea typeface="SimSun" panose="02010600030101010101" pitchFamily="2" charset="-122"/>
            </a:endParaRPr>
          </a:p>
          <a:p>
            <a:pPr marL="0" indent="0" algn="just">
              <a:lnSpc>
                <a:spcPct val="150000"/>
              </a:lnSpc>
              <a:buNone/>
            </a:pPr>
            <a:endParaRPr lang="x-none" sz="2800" kern="100">
              <a:latin typeface="Times New Roman" panose="02020603050405020304" pitchFamily="18" charset="0"/>
              <a:ea typeface="SimSun" panose="02010600030101010101" pitchFamily="2" charset="-122"/>
            </a:endParaRPr>
          </a:p>
          <a:p>
            <a:pPr marL="0" indent="0">
              <a:buNone/>
            </a:pPr>
            <a:endParaRPr lang="vi-VN"/>
          </a:p>
        </p:txBody>
      </p:sp>
    </p:spTree>
    <p:extLst>
      <p:ext uri="{BB962C8B-B14F-4D97-AF65-F5344CB8AC3E}">
        <p14:creationId xmlns:p14="http://schemas.microsoft.com/office/powerpoint/2010/main" val="3182226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D3BA57A-4892-56D3-3502-2F5DD789A88F}"/>
              </a:ext>
            </a:extLst>
          </p:cNvPr>
          <p:cNvSpPr>
            <a:spLocks noGrp="1"/>
          </p:cNvSpPr>
          <p:nvPr>
            <p:ph idx="1"/>
          </p:nvPr>
        </p:nvSpPr>
        <p:spPr>
          <a:xfrm>
            <a:off x="221184" y="613064"/>
            <a:ext cx="6169225" cy="4079771"/>
          </a:xfrm>
        </p:spPr>
        <p:txBody>
          <a:bodyPr anchor="t">
            <a:normAutofit fontScale="92500"/>
          </a:bodyPr>
          <a:lstStyle/>
          <a:p>
            <a:pPr marL="0" indent="0">
              <a:spcAft>
                <a:spcPts val="800"/>
              </a:spcAft>
              <a:buNone/>
            </a:pPr>
            <a:r>
              <a:rPr lang="en-US" sz="3200">
                <a:effectLst/>
                <a:latin typeface="Times New Roman" panose="02020603050405020304" pitchFamily="18" charset="0"/>
                <a:ea typeface="Calibri" panose="020F0502020204030204" pitchFamily="34" charset="0"/>
                <a:cs typeface="Times New Roman" panose="02020603050405020304" pitchFamily="18" charset="0"/>
              </a:rPr>
              <a:t>“ Tía nuôi tôi lưng đeo nỏ, hông buộc ống tên bước xuống xuồng. Tôi cầm giầm bơi nhưng còn ngoái lên nói với: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US" sz="3200">
                <a:effectLst/>
                <a:latin typeface="Times New Roman" panose="02020603050405020304" pitchFamily="18" charset="0"/>
                <a:ea typeface="Calibri" panose="020F0502020204030204" pitchFamily="34" charset="0"/>
                <a:cs typeface="Times New Roman" panose="02020603050405020304" pitchFamily="18" charset="0"/>
              </a:rPr>
              <a:t>- Chào chú ạ! Hôm nào chú sang chơi, nhớ mang theo một con nai hay một con heo rừng be bé, chú nhá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spcAft>
                <a:spcPts val="800"/>
              </a:spcAft>
              <a:buNone/>
            </a:pPr>
            <a:r>
              <a:rPr lang="en-US" sz="3200">
                <a:effectLst/>
                <a:latin typeface="Times New Roman" panose="02020603050405020304" pitchFamily="18" charset="0"/>
                <a:ea typeface="Calibri" panose="020F0502020204030204" pitchFamily="34" charset="0"/>
                <a:cs typeface="Times New Roman" panose="02020603050405020304" pitchFamily="18" charset="0"/>
              </a:rPr>
              <a:t>( Người đàn ông cô độc giữa rừng – Đoàn Giỏi )</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vi-VN" sz="2000"/>
          </a:p>
        </p:txBody>
      </p:sp>
      <p:pic>
        <p:nvPicPr>
          <p:cNvPr id="2" name="Picture 1" descr="Ngữ văn 7 - BÀI 1 : NGƯỜI ĐÀN ÔNG CÔ ĐỘC GIỮA RỪNG. - Ngữ văn 7 - Nguyễn  Thị Phương - Thư viện Bài giảng điện tử">
            <a:extLst>
              <a:ext uri="{FF2B5EF4-FFF2-40B4-BE49-F238E27FC236}">
                <a16:creationId xmlns:a16="http://schemas.microsoft.com/office/drawing/2014/main" xmlns="" id="{AF0871E1-699E-49C5-EB55-44E6C67CD325}"/>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651754" y="1871555"/>
            <a:ext cx="5319062" cy="2991972"/>
          </a:xfrm>
          <a:prstGeom prst="rect">
            <a:avLst/>
          </a:prstGeom>
          <a:noFill/>
        </p:spPr>
      </p:pic>
      <p:grpSp>
        <p:nvGrpSpPr>
          <p:cNvPr id="15" name="Group 14">
            <a:extLst>
              <a:ext uri="{FF2B5EF4-FFF2-40B4-BE49-F238E27FC236}">
                <a16:creationId xmlns:a16="http://schemas.microsoft.com/office/drawing/2014/main" xmlns="" id="{1FD67D68-9B83-C338-8342-3348D8F2234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025" y="6737718"/>
            <a:ext cx="12207200" cy="123363"/>
            <a:chOff x="-5025" y="6737718"/>
            <a:chExt cx="12207200" cy="123363"/>
          </a:xfrm>
        </p:grpSpPr>
        <p:sp>
          <p:nvSpPr>
            <p:cNvPr id="16" name="Rectangle 15">
              <a:extLst>
                <a:ext uri="{FF2B5EF4-FFF2-40B4-BE49-F238E27FC236}">
                  <a16:creationId xmlns:a16="http://schemas.microsoft.com/office/drawing/2014/main" xmlns="" id="{1E397F34-6B84-0D3B-0F29-B1D134B3B8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9BD98075-BFC1-BE9C-7FB7-23FE55E433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373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图形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589" y="0"/>
            <a:ext cx="122872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a:grpSpLocks/>
          </p:cNvGrpSpPr>
          <p:nvPr/>
        </p:nvGrpSpPr>
        <p:grpSpPr bwMode="auto">
          <a:xfrm>
            <a:off x="339725" y="244475"/>
            <a:ext cx="11561763" cy="6311900"/>
            <a:chOff x="339271" y="244929"/>
            <a:chExt cx="11562443" cy="6312014"/>
          </a:xfrm>
        </p:grpSpPr>
        <p:sp>
          <p:nvSpPr>
            <p:cNvPr id="6" name="图文框 5"/>
            <p:cNvSpPr/>
            <p:nvPr/>
          </p:nvSpPr>
          <p:spPr>
            <a:xfrm>
              <a:off x="339271" y="244929"/>
              <a:ext cx="11562443" cy="6312014"/>
            </a:xfrm>
            <a:prstGeom prst="frame">
              <a:avLst>
                <a:gd name="adj1" fmla="val 369"/>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HP001 4 hàng" panose="020B0603050302020204" pitchFamily="34" charset="0"/>
              </a:endParaRPr>
            </a:p>
          </p:txBody>
        </p:sp>
        <p:sp>
          <p:nvSpPr>
            <p:cNvPr id="7" name="图文框 6"/>
            <p:cNvSpPr/>
            <p:nvPr/>
          </p:nvSpPr>
          <p:spPr>
            <a:xfrm>
              <a:off x="486918" y="387807"/>
              <a:ext cx="11254449" cy="5969108"/>
            </a:xfrm>
            <a:prstGeom prst="frame">
              <a:avLst>
                <a:gd name="adj1" fmla="val 2148"/>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latin typeface="HP001 4 hàng" panose="020B0603050302020204" pitchFamily="34" charset="0"/>
              </a:endParaRPr>
            </a:p>
          </p:txBody>
        </p: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122538">
            <a:off x="368788" y="508123"/>
            <a:ext cx="3117850"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87936">
            <a:off x="8701895" y="2514770"/>
            <a:ext cx="3405334"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loud 1"/>
          <p:cNvSpPr/>
          <p:nvPr/>
        </p:nvSpPr>
        <p:spPr>
          <a:xfrm>
            <a:off x="2751992" y="729762"/>
            <a:ext cx="2980594" cy="164416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smtClean="0">
                <a:solidFill>
                  <a:schemeClr val="tx1"/>
                </a:solidFill>
                <a:latin typeface="Times New Roman" panose="02020603050405020304" pitchFamily="18" charset="0"/>
                <a:cs typeface="Times New Roman" panose="02020603050405020304" pitchFamily="18" charset="0"/>
              </a:rPr>
              <a:t>Tèo ơi, cậu cho mình mượn cuốn truyện tranh nhé.</a:t>
            </a:r>
            <a:endParaRPr lang="en-US" b="1">
              <a:solidFill>
                <a:schemeClr val="tx1"/>
              </a:solidFill>
              <a:latin typeface="Times New Roman" panose="02020603050405020304" pitchFamily="18" charset="0"/>
              <a:cs typeface="Times New Roman" panose="02020603050405020304" pitchFamily="18" charset="0"/>
            </a:endParaRPr>
          </a:p>
        </p:txBody>
      </p:sp>
      <p:sp>
        <p:nvSpPr>
          <p:cNvPr id="15" name="Cloud 14"/>
          <p:cNvSpPr/>
          <p:nvPr/>
        </p:nvSpPr>
        <p:spPr>
          <a:xfrm>
            <a:off x="7801708" y="1269024"/>
            <a:ext cx="2980594" cy="164416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smtClean="0">
                <a:solidFill>
                  <a:schemeClr val="tx1"/>
                </a:solidFill>
                <a:latin typeface="Times New Roman" panose="02020603050405020304" pitchFamily="18" charset="0"/>
                <a:cs typeface="Times New Roman" panose="02020603050405020304" pitchFamily="18" charset="0"/>
              </a:rPr>
              <a:t>No four go</a:t>
            </a:r>
            <a:endParaRPr lang="en-US" b="1">
              <a:solidFill>
                <a:schemeClr val="tx1"/>
              </a:solidFill>
              <a:latin typeface="Times New Roman" panose="02020603050405020304" pitchFamily="18" charset="0"/>
              <a:cs typeface="Times New Roman" panose="02020603050405020304" pitchFamily="18" charset="0"/>
            </a:endParaRPr>
          </a:p>
        </p:txBody>
      </p:sp>
      <p:sp>
        <p:nvSpPr>
          <p:cNvPr id="18" name="Cloud 17"/>
          <p:cNvSpPr/>
          <p:nvPr/>
        </p:nvSpPr>
        <p:spPr>
          <a:xfrm>
            <a:off x="5407268" y="3147648"/>
            <a:ext cx="4064979" cy="232410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smtClean="0">
                <a:solidFill>
                  <a:schemeClr val="tx1"/>
                </a:solidFill>
                <a:latin typeface="Times New Roman" panose="02020603050405020304" pitchFamily="18" charset="0"/>
                <a:cs typeface="Times New Roman" panose="02020603050405020304" pitchFamily="18" charset="0"/>
              </a:rPr>
              <a:t>Trời ơi! Sao cậu nhà quê quá vậy.</a:t>
            </a:r>
          </a:p>
          <a:p>
            <a:pPr algn="ctr"/>
            <a:r>
              <a:rPr lang="vi-VN" b="1" smtClean="0">
                <a:solidFill>
                  <a:schemeClr val="tx1"/>
                </a:solidFill>
                <a:latin typeface="Times New Roman" panose="02020603050405020304" pitchFamily="18" charset="0"/>
                <a:cs typeface="Times New Roman" panose="02020603050405020304" pitchFamily="18" charset="0"/>
              </a:rPr>
              <a:t>No four go tức là “ Vô tư đi”. Ý của tớ là cậu cứ dùng tự nhiên ấy mà.</a:t>
            </a:r>
            <a:endParaRPr lang="en-US" b="1">
              <a:solidFill>
                <a:schemeClr val="tx1"/>
              </a:solidFill>
              <a:latin typeface="Times New Roman" panose="02020603050405020304" pitchFamily="18" charset="0"/>
              <a:cs typeface="Times New Roman" panose="02020603050405020304" pitchFamily="18" charset="0"/>
            </a:endParaRPr>
          </a:p>
        </p:txBody>
      </p:sp>
      <p:sp>
        <p:nvSpPr>
          <p:cNvPr id="19" name="Cloud 18"/>
          <p:cNvSpPr/>
          <p:nvPr/>
        </p:nvSpPr>
        <p:spPr>
          <a:xfrm rot="410858">
            <a:off x="925223" y="4220659"/>
            <a:ext cx="3232280" cy="164416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smtClean="0">
                <a:solidFill>
                  <a:schemeClr val="tx1"/>
                </a:solidFill>
                <a:latin typeface="Times New Roman" panose="02020603050405020304" pitchFamily="18" charset="0"/>
                <a:cs typeface="Times New Roman" panose="02020603050405020304" pitchFamily="18" charset="0"/>
              </a:rPr>
              <a:t>Là sao hả Tèo? Cậu bảo tớ đi đâu à? Tớ không hiểu. </a:t>
            </a:r>
            <a:endParaRPr lang="en-US"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514169"/>
      </p:ext>
    </p:extLst>
  </p:cSld>
  <p:clrMapOvr>
    <a:masterClrMapping/>
  </p:clrMapOvr>
  <p:transition spd="slow">
    <p:comb/>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TotalTime>
  <Words>866</Words>
  <Application>Microsoft Office PowerPoint</Application>
  <PresentationFormat>Widescreen</PresentationFormat>
  <Paragraphs>108</Paragraphs>
  <Slides>23</Slides>
  <Notes>16</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23</vt:i4>
      </vt:variant>
    </vt:vector>
  </HeadingPairs>
  <TitlesOfParts>
    <vt:vector size="39" baseType="lpstr">
      <vt:lpstr>Microsoft YaHei</vt:lpstr>
      <vt:lpstr>SimSun</vt:lpstr>
      <vt:lpstr>#9Slide05 SVNSteady</vt:lpstr>
      <vt:lpstr>Arial</vt:lpstr>
      <vt:lpstr>Bebas Neue</vt:lpstr>
      <vt:lpstr>Calibri</vt:lpstr>
      <vt:lpstr>Calibri Light</vt:lpstr>
      <vt:lpstr>Cormorant Garamond</vt:lpstr>
      <vt:lpstr>Cormorant Garamond SemiBold</vt:lpstr>
      <vt:lpstr>HP001 4 hàng</vt:lpstr>
      <vt:lpstr>Nunito Light</vt:lpstr>
      <vt:lpstr>Times New Roman</vt:lpstr>
      <vt:lpstr>Wingdings</vt:lpstr>
      <vt:lpstr>小考拉体</vt:lpstr>
      <vt:lpstr>等线</vt:lpstr>
      <vt:lpstr>Office Theme</vt:lpstr>
      <vt:lpstr>PowerPoint Presentation</vt:lpstr>
      <vt:lpstr>PowerPoint Presentation</vt:lpstr>
      <vt:lpstr>PowerPoint Presentation</vt:lpstr>
      <vt:lpstr>PowerPoint Presentation</vt:lpstr>
      <vt:lpstr>THỰC HÀNH TIẾNG VIỆT</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Phương</dc:creator>
  <cp:lastModifiedBy>Thao Hoang</cp:lastModifiedBy>
  <cp:revision>12</cp:revision>
  <dcterms:created xsi:type="dcterms:W3CDTF">2023-12-26T01:17:43Z</dcterms:created>
  <dcterms:modified xsi:type="dcterms:W3CDTF">2025-02-05T08:16:24Z</dcterms:modified>
</cp:coreProperties>
</file>